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56" r:id="rId2"/>
    <p:sldId id="259" r:id="rId3"/>
    <p:sldId id="257" r:id="rId4"/>
    <p:sldId id="258" r:id="rId5"/>
    <p:sldId id="260" r:id="rId6"/>
    <p:sldId id="262" r:id="rId7"/>
    <p:sldId id="261" r:id="rId8"/>
    <p:sldId id="263" r:id="rId9"/>
    <p:sldId id="266" r:id="rId10"/>
    <p:sldId id="265" r:id="rId11"/>
    <p:sldId id="267" r:id="rId12"/>
    <p:sldId id="268" r:id="rId13"/>
  </p:sldIdLst>
  <p:sldSz cx="12192000" cy="6858000"/>
  <p:notesSz cx="6858000" cy="9144000"/>
  <p:defaultTextStyle>
    <a:defPPr>
      <a:defRPr lang="ru-RU"/>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942"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Титульный слайд">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ru-RU"/>
              <a:t>Образец заголовка</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ru-RU"/>
              <a:t>Образец подзаголовка</a:t>
            </a:r>
            <a:endParaRPr lang="en-US" dirty="0"/>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39462866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Заголовок и подпись">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402242693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Цитата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331174246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Карточка имени">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261817720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Цитата карточки имени">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49690931"/>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Истина или ложь">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ru-RU"/>
              <a:t>Образец заголовка</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ru-RU"/>
              <a:t>Образец текста</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9502042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Заголовок и вертикальный текс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Vertical Text Placeholder 2"/>
          <p:cNvSpPr>
            <a:spLocks noGrp="1"/>
          </p:cNvSpPr>
          <p:nvPr>
            <p:ph type="body" orient="vert" idx="1"/>
          </p:nvPr>
        </p:nvSpPr>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177760172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Вертикальный заголовок и текст">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ru-RU"/>
              <a:t>Образец заголовка</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35681227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Заголовок и объект">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ru-RU"/>
              <a:t>Образец заголовка</a:t>
            </a:r>
            <a:endParaRPr lang="en-US" dirty="0"/>
          </a:p>
        </p:txBody>
      </p:sp>
      <p:sp>
        <p:nvSpPr>
          <p:cNvPr id="3" name="Content Placeholder 2"/>
          <p:cNvSpPr>
            <a:spLocks noGrp="1"/>
          </p:cNvSpPr>
          <p:nvPr>
            <p:ph idx="1"/>
          </p:nvPr>
        </p:nvSpPr>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8288473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Заголовок раздела">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ru-RU"/>
              <a:t>Образец заголовка</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ru-RU"/>
              <a:t>Образец текста</a:t>
            </a:r>
          </a:p>
        </p:txBody>
      </p:sp>
      <p:sp>
        <p:nvSpPr>
          <p:cNvPr id="4" name="Date Placeholder 3"/>
          <p:cNvSpPr>
            <a:spLocks noGrp="1"/>
          </p:cNvSpPr>
          <p:nvPr>
            <p:ph type="dt" sz="half" idx="10"/>
          </p:nvPr>
        </p:nvSpPr>
        <p:spPr/>
        <p:txBody>
          <a:bodyPr/>
          <a:lstStyle/>
          <a:p>
            <a:fld id="{78490354-3513-47E5-9289-03B00E10C978}" type="datetimeFigureOut">
              <a:rPr lang="ru-RU" smtClean="0"/>
              <a:t>02.04.2024</a:t>
            </a:fld>
            <a:endParaRPr lang="ru-RU"/>
          </a:p>
        </p:txBody>
      </p:sp>
      <p:sp>
        <p:nvSpPr>
          <p:cNvPr id="5" name="Footer Placeholder 4"/>
          <p:cNvSpPr>
            <a:spLocks noGrp="1"/>
          </p:cNvSpPr>
          <p:nvPr>
            <p:ph type="ftr" sz="quarter" idx="11"/>
          </p:nvPr>
        </p:nvSpPr>
        <p:spPr/>
        <p:txBody>
          <a:bodyPr/>
          <a:lstStyle/>
          <a:p>
            <a:endParaRPr lang="ru-RU"/>
          </a:p>
        </p:txBody>
      </p:sp>
      <p:sp>
        <p:nvSpPr>
          <p:cNvPr id="6" name="Slide Number Placeholder 5"/>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97435928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Два объекта">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ru-RU"/>
              <a:t>Образец заголовка</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Date Placeholder 4"/>
          <p:cNvSpPr>
            <a:spLocks noGrp="1"/>
          </p:cNvSpPr>
          <p:nvPr>
            <p:ph type="dt" sz="half" idx="10"/>
          </p:nvPr>
        </p:nvSpPr>
        <p:spPr/>
        <p:txBody>
          <a:bodyPr/>
          <a:lstStyle/>
          <a:p>
            <a:fld id="{78490354-3513-47E5-9289-03B00E10C978}" type="datetimeFigureOut">
              <a:rPr lang="ru-RU" smtClean="0"/>
              <a:t>02.04.2024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21186720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Сравнение">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ru-RU"/>
              <a:t>Образец заголовка</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ru-RU"/>
              <a:t>Образец текста</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7" name="Date Placeholder 6"/>
          <p:cNvSpPr>
            <a:spLocks noGrp="1"/>
          </p:cNvSpPr>
          <p:nvPr>
            <p:ph type="dt" sz="half" idx="10"/>
          </p:nvPr>
        </p:nvSpPr>
        <p:spPr/>
        <p:txBody>
          <a:bodyPr/>
          <a:lstStyle/>
          <a:p>
            <a:fld id="{78490354-3513-47E5-9289-03B00E10C978}" type="datetimeFigureOut">
              <a:rPr lang="ru-RU" smtClean="0"/>
              <a:t>02.04.2024</a:t>
            </a:fld>
            <a:endParaRPr lang="ru-RU"/>
          </a:p>
        </p:txBody>
      </p:sp>
      <p:sp>
        <p:nvSpPr>
          <p:cNvPr id="8" name="Footer Placeholder 7"/>
          <p:cNvSpPr>
            <a:spLocks noGrp="1"/>
          </p:cNvSpPr>
          <p:nvPr>
            <p:ph type="ftr" sz="quarter" idx="11"/>
          </p:nvPr>
        </p:nvSpPr>
        <p:spPr/>
        <p:txBody>
          <a:bodyPr/>
          <a:lstStyle/>
          <a:p>
            <a:endParaRPr lang="ru-RU"/>
          </a:p>
        </p:txBody>
      </p:sp>
      <p:sp>
        <p:nvSpPr>
          <p:cNvPr id="9" name="Slide Number Placeholder 8"/>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36065089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Только заголовок">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ru-RU"/>
              <a:t>Образец заголовка</a:t>
            </a:r>
            <a:endParaRPr lang="en-US" dirty="0"/>
          </a:p>
        </p:txBody>
      </p:sp>
      <p:sp>
        <p:nvSpPr>
          <p:cNvPr id="3" name="Date Placeholder 2"/>
          <p:cNvSpPr>
            <a:spLocks noGrp="1"/>
          </p:cNvSpPr>
          <p:nvPr>
            <p:ph type="dt" sz="half" idx="10"/>
          </p:nvPr>
        </p:nvSpPr>
        <p:spPr/>
        <p:txBody>
          <a:bodyPr/>
          <a:lstStyle/>
          <a:p>
            <a:fld id="{78490354-3513-47E5-9289-03B00E10C978}" type="datetimeFigureOut">
              <a:rPr lang="ru-RU" smtClean="0"/>
              <a:t>02.04.2024</a:t>
            </a:fld>
            <a:endParaRPr lang="ru-RU"/>
          </a:p>
        </p:txBody>
      </p:sp>
      <p:sp>
        <p:nvSpPr>
          <p:cNvPr id="4" name="Footer Placeholder 3"/>
          <p:cNvSpPr>
            <a:spLocks noGrp="1"/>
          </p:cNvSpPr>
          <p:nvPr>
            <p:ph type="ftr" sz="quarter" idx="11"/>
          </p:nvPr>
        </p:nvSpPr>
        <p:spPr/>
        <p:txBody>
          <a:bodyPr/>
          <a:lstStyle/>
          <a:p>
            <a:endParaRPr lang="ru-RU"/>
          </a:p>
        </p:txBody>
      </p:sp>
      <p:sp>
        <p:nvSpPr>
          <p:cNvPr id="5" name="Slide Number Placeholder 4"/>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180187930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Пустой слайд">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8490354-3513-47E5-9289-03B00E10C978}" type="datetimeFigureOut">
              <a:rPr lang="ru-RU" smtClean="0"/>
              <a:t>02.04.2024</a:t>
            </a:fld>
            <a:endParaRPr lang="ru-RU"/>
          </a:p>
        </p:txBody>
      </p:sp>
      <p:sp>
        <p:nvSpPr>
          <p:cNvPr id="3" name="Footer Placeholder 2"/>
          <p:cNvSpPr>
            <a:spLocks noGrp="1"/>
          </p:cNvSpPr>
          <p:nvPr>
            <p:ph type="ftr" sz="quarter" idx="11"/>
          </p:nvPr>
        </p:nvSpPr>
        <p:spPr/>
        <p:txBody>
          <a:bodyPr/>
          <a:lstStyle/>
          <a:p>
            <a:endParaRPr lang="ru-RU"/>
          </a:p>
        </p:txBody>
      </p:sp>
      <p:sp>
        <p:nvSpPr>
          <p:cNvPr id="4" name="Slide Number Placeholder 3"/>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50288590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Объект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ru-RU"/>
              <a:t>Образец заголовка</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ru-RU"/>
              <a:t>Образец текста</a:t>
            </a:r>
          </a:p>
        </p:txBody>
      </p:sp>
      <p:sp>
        <p:nvSpPr>
          <p:cNvPr id="5" name="Date Placeholder 4"/>
          <p:cNvSpPr>
            <a:spLocks noGrp="1"/>
          </p:cNvSpPr>
          <p:nvPr>
            <p:ph type="dt" sz="half" idx="10"/>
          </p:nvPr>
        </p:nvSpPr>
        <p:spPr/>
        <p:txBody>
          <a:bodyPr/>
          <a:lstStyle/>
          <a:p>
            <a:fld id="{78490354-3513-47E5-9289-03B00E10C978}" type="datetimeFigureOut">
              <a:rPr lang="ru-RU" smtClean="0"/>
              <a:t>02.04.2024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236889975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Рисунок с подписью">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ru-RU"/>
              <a:t>Образец заголовка</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ru-RU"/>
              <a:t>Вставка рисунка</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ru-RU"/>
              <a:t>Образец текста</a:t>
            </a:r>
          </a:p>
        </p:txBody>
      </p:sp>
      <p:sp>
        <p:nvSpPr>
          <p:cNvPr id="5" name="Date Placeholder 4"/>
          <p:cNvSpPr>
            <a:spLocks noGrp="1"/>
          </p:cNvSpPr>
          <p:nvPr>
            <p:ph type="dt" sz="half" idx="10"/>
          </p:nvPr>
        </p:nvSpPr>
        <p:spPr/>
        <p:txBody>
          <a:bodyPr/>
          <a:lstStyle/>
          <a:p>
            <a:fld id="{78490354-3513-47E5-9289-03B00E10C978}" type="datetimeFigureOut">
              <a:rPr lang="ru-RU" smtClean="0"/>
              <a:t>02.04.2024</a:t>
            </a:fld>
            <a:endParaRPr lang="ru-RU"/>
          </a:p>
        </p:txBody>
      </p:sp>
      <p:sp>
        <p:nvSpPr>
          <p:cNvPr id="6" name="Footer Placeholder 5"/>
          <p:cNvSpPr>
            <a:spLocks noGrp="1"/>
          </p:cNvSpPr>
          <p:nvPr>
            <p:ph type="ftr" sz="quarter" idx="11"/>
          </p:nvPr>
        </p:nvSpPr>
        <p:spPr/>
        <p:txBody>
          <a:bodyPr/>
          <a:lstStyle/>
          <a:p>
            <a:endParaRPr lang="ru-RU"/>
          </a:p>
        </p:txBody>
      </p:sp>
      <p:sp>
        <p:nvSpPr>
          <p:cNvPr id="7" name="Slide Number Placeholder 6"/>
          <p:cNvSpPr>
            <a:spLocks noGrp="1"/>
          </p:cNvSpPr>
          <p:nvPr>
            <p:ph type="sldNum" sz="quarter" idx="12"/>
          </p:nvPr>
        </p:nvSpPr>
        <p:spPr/>
        <p:txBody>
          <a:bodyPr/>
          <a:lstStyle/>
          <a:p>
            <a:fld id="{6B93EDEA-FABC-473F-9420-88DC20C56C58}" type="slidenum">
              <a:rPr lang="ru-RU" smtClean="0"/>
              <a:t>‹#›</a:t>
            </a:fld>
            <a:endParaRPr lang="ru-RU"/>
          </a:p>
        </p:txBody>
      </p:sp>
    </p:spTree>
    <p:extLst>
      <p:ext uri="{BB962C8B-B14F-4D97-AF65-F5344CB8AC3E}">
        <p14:creationId xmlns:p14="http://schemas.microsoft.com/office/powerpoint/2010/main" val="7583938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ru-RU"/>
              <a:t>Образец заголовка</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ru-RU"/>
              <a:t>Образец текста</a:t>
            </a:r>
          </a:p>
          <a:p>
            <a:pPr lvl="1"/>
            <a:r>
              <a:rPr lang="ru-RU"/>
              <a:t>Второй уровень</a:t>
            </a:r>
          </a:p>
          <a:p>
            <a:pPr lvl="2"/>
            <a:r>
              <a:rPr lang="ru-RU"/>
              <a:t>Третий уровень</a:t>
            </a:r>
          </a:p>
          <a:p>
            <a:pPr lvl="3"/>
            <a:r>
              <a:rPr lang="ru-RU"/>
              <a:t>Четвертый уровень</a:t>
            </a:r>
          </a:p>
          <a:p>
            <a:pPr lvl="4"/>
            <a:r>
              <a:rPr lang="ru-RU"/>
              <a:t>Пятый уровень</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78490354-3513-47E5-9289-03B00E10C978}" type="datetimeFigureOut">
              <a:rPr lang="ru-RU" smtClean="0"/>
              <a:t>02.04.2024</a:t>
            </a:fld>
            <a:endParaRPr lang="ru-RU"/>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ru-RU"/>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6B93EDEA-FABC-473F-9420-88DC20C56C58}" type="slidenum">
              <a:rPr lang="ru-RU" smtClean="0"/>
              <a:t>‹#›</a:t>
            </a:fld>
            <a:endParaRPr lang="ru-RU"/>
          </a:p>
        </p:txBody>
      </p:sp>
    </p:spTree>
    <p:extLst>
      <p:ext uri="{BB962C8B-B14F-4D97-AF65-F5344CB8AC3E}">
        <p14:creationId xmlns:p14="http://schemas.microsoft.com/office/powerpoint/2010/main" val="2032402786"/>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 id="2147483725" r:id="rId12"/>
    <p:sldLayoutId id="2147483726" r:id="rId13"/>
    <p:sldLayoutId id="2147483727" r:id="rId14"/>
    <p:sldLayoutId id="2147483728" r:id="rId15"/>
    <p:sldLayoutId id="2147483729"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ctrTitle"/>
          </p:nvPr>
        </p:nvSpPr>
        <p:spPr>
          <a:xfrm>
            <a:off x="2214563" y="728663"/>
            <a:ext cx="7264929" cy="928687"/>
          </a:xfr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algn="ctr"/>
            <a:r>
              <a:rPr lang="uk-UA" sz="2400" b="1" dirty="0">
                <a:solidFill>
                  <a:schemeClr val="accent6">
                    <a:lumMod val="50000"/>
                  </a:schemeClr>
                </a:solidFill>
                <a:effectLst>
                  <a:outerShdw blurRad="38100" dist="38100" dir="2700000" algn="tl">
                    <a:srgbClr val="000000">
                      <a:alpha val="43137"/>
                    </a:srgbClr>
                  </a:outerShdw>
                </a:effectLst>
              </a:rPr>
              <a:t>ВЕРБАЛЬНА ТА НЕВЕРБАЛЬНА СКЛАДОВА. ЕТАПИ УСНОГО ПЕРЕКЛАДУ</a:t>
            </a:r>
            <a:endParaRPr lang="ru-RU" sz="2400" b="1" dirty="0">
              <a:solidFill>
                <a:schemeClr val="accent6">
                  <a:lumMod val="50000"/>
                </a:schemeClr>
              </a:solidFill>
              <a:effectLst>
                <a:outerShdw blurRad="38100" dist="38100" dir="2700000" algn="tl">
                  <a:srgbClr val="000000">
                    <a:alpha val="43137"/>
                  </a:srgbClr>
                </a:outerShdw>
              </a:effectLst>
            </a:endParaRPr>
          </a:p>
        </p:txBody>
      </p:sp>
      <p:sp>
        <p:nvSpPr>
          <p:cNvPr id="3" name="Подзаголовок 2"/>
          <p:cNvSpPr>
            <a:spLocks noGrp="1"/>
          </p:cNvSpPr>
          <p:nvPr>
            <p:ph type="subTitle" idx="1"/>
          </p:nvPr>
        </p:nvSpPr>
        <p:spPr>
          <a:xfrm>
            <a:off x="1507067" y="2200276"/>
            <a:ext cx="8279484" cy="3014275"/>
          </a:xfr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a:lstStyle/>
          <a:p>
            <a:pPr algn="l"/>
            <a:r>
              <a:rPr lang="uk-UA" sz="2400" dirty="0">
                <a:solidFill>
                  <a:schemeClr val="tx1"/>
                </a:solidFill>
                <a:effectLst>
                  <a:outerShdw blurRad="38100" dist="38100" dir="2700000" algn="tl">
                    <a:srgbClr val="000000">
                      <a:alpha val="43137"/>
                    </a:srgbClr>
                  </a:outerShdw>
                </a:effectLst>
                <a:latin typeface="Bahnschrift SemiBold" panose="020B0502040204020203" pitchFamily="34" charset="0"/>
              </a:rPr>
              <a:t>План</a:t>
            </a:r>
          </a:p>
          <a:p>
            <a:pPr marL="342900" indent="-342900" algn="l">
              <a:buAutoNum type="arabicPeriod"/>
            </a:pPr>
            <a:r>
              <a:rPr lang="uk-UA" sz="2400" dirty="0">
                <a:solidFill>
                  <a:schemeClr val="tx1"/>
                </a:solidFill>
                <a:effectLst>
                  <a:outerShdw blurRad="38100" dist="38100" dir="2700000" algn="tl">
                    <a:srgbClr val="000000">
                      <a:alpha val="43137"/>
                    </a:srgbClr>
                  </a:outerShdw>
                </a:effectLst>
                <a:latin typeface="Bahnschrift SemiBold" panose="020B0502040204020203" pitchFamily="34" charset="0"/>
              </a:rPr>
              <a:t>Вербальна складова тексту</a:t>
            </a:r>
          </a:p>
          <a:p>
            <a:pPr marL="342900" indent="-342900" algn="l">
              <a:buAutoNum type="arabicPeriod"/>
            </a:pPr>
            <a:r>
              <a:rPr lang="uk-UA" sz="2400" dirty="0">
                <a:solidFill>
                  <a:schemeClr val="tx1"/>
                </a:solidFill>
                <a:effectLst>
                  <a:outerShdw blurRad="38100" dist="38100" dir="2700000" algn="tl">
                    <a:srgbClr val="000000">
                      <a:alpha val="43137"/>
                    </a:srgbClr>
                  </a:outerShdw>
                </a:effectLst>
                <a:latin typeface="Bahnschrift SemiBold" panose="020B0502040204020203" pitchFamily="34" charset="0"/>
              </a:rPr>
              <a:t>Невербальна складова тексту</a:t>
            </a:r>
          </a:p>
          <a:p>
            <a:pPr marL="342900" indent="-342900" algn="l">
              <a:buAutoNum type="arabicPeriod"/>
            </a:pPr>
            <a:r>
              <a:rPr lang="uk-UA" sz="2400" dirty="0">
                <a:solidFill>
                  <a:schemeClr val="tx1"/>
                </a:solidFill>
                <a:effectLst>
                  <a:outerShdw blurRad="38100" dist="38100" dir="2700000" algn="tl">
                    <a:srgbClr val="000000">
                      <a:alpha val="43137"/>
                    </a:srgbClr>
                  </a:outerShdw>
                </a:effectLst>
                <a:latin typeface="Bahnschrift SemiBold" panose="020B0502040204020203" pitchFamily="34" charset="0"/>
              </a:rPr>
              <a:t>Етапи усного перекладу  </a:t>
            </a:r>
          </a:p>
          <a:p>
            <a:pPr algn="l"/>
            <a:endParaRPr lang="ru-RU" dirty="0"/>
          </a:p>
        </p:txBody>
      </p:sp>
    </p:spTree>
    <p:extLst>
      <p:ext uri="{BB962C8B-B14F-4D97-AF65-F5344CB8AC3E}">
        <p14:creationId xmlns:p14="http://schemas.microsoft.com/office/powerpoint/2010/main" val="328051065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16" presetClass="entr" presetSubtype="21" fill="hold" grpId="0" nodeType="clickEffect">
                                  <p:stCondLst>
                                    <p:cond delay="0"/>
                                  </p:stCondLst>
                                  <p:childTnLst>
                                    <p:set>
                                      <p:cBhvr>
                                        <p:cTn id="12" dur="1" fill="hold">
                                          <p:stCondLst>
                                            <p:cond delay="0"/>
                                          </p:stCondLst>
                                        </p:cTn>
                                        <p:tgtEl>
                                          <p:spTgt spid="3">
                                            <p:bg/>
                                          </p:spTgt>
                                        </p:tgtEl>
                                        <p:attrNameLst>
                                          <p:attrName>style.visibility</p:attrName>
                                        </p:attrNameLst>
                                      </p:cBhvr>
                                      <p:to>
                                        <p:strVal val="visible"/>
                                      </p:to>
                                    </p:set>
                                    <p:animEffect transition="in" filter="barn(inVertical)">
                                      <p:cBhvr>
                                        <p:cTn id="13" dur="500"/>
                                        <p:tgtEl>
                                          <p:spTgt spid="3">
                                            <p:bg/>
                                          </p:spTgt>
                                        </p:tgtEl>
                                      </p:cBhvr>
                                    </p:animEffect>
                                  </p:childTnLst>
                                </p:cTn>
                              </p:par>
                            </p:childTnLst>
                          </p:cTn>
                        </p:par>
                      </p:childTnLst>
                    </p:cTn>
                  </p:par>
                  <p:par>
                    <p:cTn id="14" fill="hold">
                      <p:stCondLst>
                        <p:cond delay="indefinite"/>
                      </p:stCondLst>
                      <p:childTnLst>
                        <p:par>
                          <p:cTn id="15" fill="hold">
                            <p:stCondLst>
                              <p:cond delay="0"/>
                            </p:stCondLst>
                            <p:childTnLst>
                              <p:par>
                                <p:cTn id="16" presetID="16" presetClass="entr" presetSubtype="21" fill="hold" grpId="0" nodeType="clickEffect">
                                  <p:stCondLst>
                                    <p:cond delay="0"/>
                                  </p:stCondLst>
                                  <p:childTnLst>
                                    <p:set>
                                      <p:cBhvr>
                                        <p:cTn id="17" dur="1" fill="hold">
                                          <p:stCondLst>
                                            <p:cond delay="0"/>
                                          </p:stCondLst>
                                        </p:cTn>
                                        <p:tgtEl>
                                          <p:spTgt spid="3">
                                            <p:txEl>
                                              <p:pRg st="0" end="0"/>
                                            </p:txEl>
                                          </p:spTgt>
                                        </p:tgtEl>
                                        <p:attrNameLst>
                                          <p:attrName>style.visibility</p:attrName>
                                        </p:attrNameLst>
                                      </p:cBhvr>
                                      <p:to>
                                        <p:strVal val="visible"/>
                                      </p:to>
                                    </p:set>
                                    <p:animEffect transition="in" filter="barn(inVertical)">
                                      <p:cBhvr>
                                        <p:cTn id="18" dur="500"/>
                                        <p:tgtEl>
                                          <p:spTgt spid="3">
                                            <p:txEl>
                                              <p:pRg st="0" end="0"/>
                                            </p:txEl>
                                          </p:spTgt>
                                        </p:tgtEl>
                                      </p:cBhvr>
                                    </p:animEffect>
                                  </p:childTnLst>
                                </p:cTn>
                              </p:par>
                            </p:childTnLst>
                          </p:cTn>
                        </p:par>
                      </p:childTnLst>
                    </p:cTn>
                  </p:par>
                  <p:par>
                    <p:cTn id="19" fill="hold">
                      <p:stCondLst>
                        <p:cond delay="indefinite"/>
                      </p:stCondLst>
                      <p:childTnLst>
                        <p:par>
                          <p:cTn id="20" fill="hold">
                            <p:stCondLst>
                              <p:cond delay="0"/>
                            </p:stCondLst>
                            <p:childTnLst>
                              <p:par>
                                <p:cTn id="21" presetID="16" presetClass="entr" presetSubtype="21" fill="hold" grpId="0" nodeType="clickEffect">
                                  <p:stCondLst>
                                    <p:cond delay="0"/>
                                  </p:stCondLst>
                                  <p:childTnLst>
                                    <p:set>
                                      <p:cBhvr>
                                        <p:cTn id="22" dur="1" fill="hold">
                                          <p:stCondLst>
                                            <p:cond delay="0"/>
                                          </p:stCondLst>
                                        </p:cTn>
                                        <p:tgtEl>
                                          <p:spTgt spid="3">
                                            <p:txEl>
                                              <p:pRg st="1" end="1"/>
                                            </p:txEl>
                                          </p:spTgt>
                                        </p:tgtEl>
                                        <p:attrNameLst>
                                          <p:attrName>style.visibility</p:attrName>
                                        </p:attrNameLst>
                                      </p:cBhvr>
                                      <p:to>
                                        <p:strVal val="visible"/>
                                      </p:to>
                                    </p:set>
                                    <p:animEffect transition="in" filter="barn(inVertical)">
                                      <p:cBhvr>
                                        <p:cTn id="23" dur="500"/>
                                        <p:tgtEl>
                                          <p:spTgt spid="3">
                                            <p:txEl>
                                              <p:pRg st="1" end="1"/>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16" presetClass="entr" presetSubtype="21" fill="hold" grpId="0" nodeType="clickEffect">
                                  <p:stCondLst>
                                    <p:cond delay="0"/>
                                  </p:stCondLst>
                                  <p:childTnLst>
                                    <p:set>
                                      <p:cBhvr>
                                        <p:cTn id="27" dur="1" fill="hold">
                                          <p:stCondLst>
                                            <p:cond delay="0"/>
                                          </p:stCondLst>
                                        </p:cTn>
                                        <p:tgtEl>
                                          <p:spTgt spid="3">
                                            <p:txEl>
                                              <p:pRg st="2" end="2"/>
                                            </p:txEl>
                                          </p:spTgt>
                                        </p:tgtEl>
                                        <p:attrNameLst>
                                          <p:attrName>style.visibility</p:attrName>
                                        </p:attrNameLst>
                                      </p:cBhvr>
                                      <p:to>
                                        <p:strVal val="visible"/>
                                      </p:to>
                                    </p:set>
                                    <p:animEffect transition="in" filter="barn(inVertical)">
                                      <p:cBhvr>
                                        <p:cTn id="28" dur="500"/>
                                        <p:tgtEl>
                                          <p:spTgt spid="3">
                                            <p:txEl>
                                              <p:pRg st="2" end="2"/>
                                            </p:txEl>
                                          </p:spTgt>
                                        </p:tgtEl>
                                      </p:cBhvr>
                                    </p:animEffect>
                                  </p:childTnLst>
                                </p:cTn>
                              </p:par>
                            </p:childTnLst>
                          </p:cTn>
                        </p:par>
                      </p:childTnLst>
                    </p:cTn>
                  </p:par>
                  <p:par>
                    <p:cTn id="29" fill="hold">
                      <p:stCondLst>
                        <p:cond delay="indefinite"/>
                      </p:stCondLst>
                      <p:childTnLst>
                        <p:par>
                          <p:cTn id="30" fill="hold">
                            <p:stCondLst>
                              <p:cond delay="0"/>
                            </p:stCondLst>
                            <p:childTnLst>
                              <p:par>
                                <p:cTn id="31" presetID="16" presetClass="entr" presetSubtype="21" fill="hold" grpId="0" nodeType="clickEffect">
                                  <p:stCondLst>
                                    <p:cond delay="0"/>
                                  </p:stCondLst>
                                  <p:childTnLst>
                                    <p:set>
                                      <p:cBhvr>
                                        <p:cTn id="32" dur="1" fill="hold">
                                          <p:stCondLst>
                                            <p:cond delay="0"/>
                                          </p:stCondLst>
                                        </p:cTn>
                                        <p:tgtEl>
                                          <p:spTgt spid="3">
                                            <p:txEl>
                                              <p:pRg st="3" end="3"/>
                                            </p:txEl>
                                          </p:spTgt>
                                        </p:tgtEl>
                                        <p:attrNameLst>
                                          <p:attrName>style.visibility</p:attrName>
                                        </p:attrNameLst>
                                      </p:cBhvr>
                                      <p:to>
                                        <p:strVal val="visible"/>
                                      </p:to>
                                    </p:set>
                                    <p:animEffect transition="in" filter="barn(inVertical)">
                                      <p:cBhvr>
                                        <p:cTn id="3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3" grpId="0" build="p"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8A5C2702-3C3B-E2D5-F229-1CFD94BA6C79}"/>
              </a:ext>
            </a:extLst>
          </p:cNvPr>
          <p:cNvSpPr>
            <a:spLocks noGrp="1"/>
          </p:cNvSpPr>
          <p:nvPr>
            <p:ph type="title"/>
          </p:nvPr>
        </p:nvSpPr>
        <p:spPr>
          <a:xfrm>
            <a:off x="677334" y="609600"/>
            <a:ext cx="8596668" cy="663146"/>
          </a:xfr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t">
            <a:normAutofit/>
          </a:bodyPr>
          <a:lstStyle/>
          <a:p>
            <a:pPr algn="ctr"/>
            <a:r>
              <a:rPr lang="uk-UA" sz="2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n-cs"/>
              </a:rPr>
              <a:t>Етапи усного перекладу</a:t>
            </a:r>
          </a:p>
        </p:txBody>
      </p:sp>
      <p:sp>
        <p:nvSpPr>
          <p:cNvPr id="3" name="Объект 2">
            <a:extLst>
              <a:ext uri="{FF2B5EF4-FFF2-40B4-BE49-F238E27FC236}">
                <a16:creationId xmlns:a16="http://schemas.microsoft.com/office/drawing/2014/main" id="{8CB64FB3-D38C-519F-0197-7196A52E3CBB}"/>
              </a:ext>
            </a:extLst>
          </p:cNvPr>
          <p:cNvSpPr>
            <a:spLocks noGrp="1"/>
          </p:cNvSpPr>
          <p:nvPr>
            <p:ph idx="1"/>
          </p:nvPr>
        </p:nvSpPr>
        <p:spPr>
          <a:xfrm>
            <a:off x="677334" y="1458097"/>
            <a:ext cx="8596668" cy="4583265"/>
          </a:xfrm>
        </p:spPr>
        <p:txBody>
          <a:bodyPr>
            <a:normAutofit fontScale="92500" lnSpcReduction="10000"/>
          </a:bodyPr>
          <a:lstStyle/>
          <a:p>
            <a:r>
              <a:rPr lang="uk-UA" b="1" kern="100" dirty="0">
                <a:latin typeface="Times New Roman" panose="02020603050405020304" pitchFamily="18" charset="0"/>
                <a:ea typeface="Aptos" panose="020B0004020202020204" pitchFamily="34" charset="0"/>
                <a:cs typeface="Times New Roman" panose="02020603050405020304" pitchFamily="18" charset="0"/>
              </a:rPr>
              <a:t>Е</a:t>
            </a:r>
            <a:r>
              <a:rPr lang="uk-UA" sz="1800" b="1" kern="100" dirty="0">
                <a:effectLst/>
                <a:latin typeface="Times New Roman" panose="02020603050405020304" pitchFamily="18" charset="0"/>
                <a:ea typeface="Aptos" panose="020B0004020202020204" pitchFamily="34" charset="0"/>
                <a:cs typeface="Times New Roman" panose="02020603050405020304" pitchFamily="18" charset="0"/>
              </a:rPr>
              <a:t>тап </a:t>
            </a:r>
            <a:r>
              <a:rPr lang="uk-UA" sz="1800" b="1" kern="100" dirty="0" err="1">
                <a:effectLst/>
                <a:latin typeface="Times New Roman" panose="02020603050405020304" pitchFamily="18" charset="0"/>
                <a:ea typeface="Aptos" panose="020B0004020202020204" pitchFamily="34" charset="0"/>
                <a:cs typeface="Times New Roman" panose="02020603050405020304" pitchFamily="18" charset="0"/>
              </a:rPr>
              <a:t>девербалізації</a:t>
            </a:r>
            <a:r>
              <a:rPr lang="uk-UA" sz="1800" b="1" kern="100" dirty="0">
                <a:effectLst/>
                <a:latin typeface="Times New Roman" panose="02020603050405020304" pitchFamily="18" charset="0"/>
                <a:ea typeface="Aptos" panose="020B0004020202020204" pitchFamily="34" charset="0"/>
                <a:cs typeface="Times New Roman" panose="02020603050405020304" pitchFamily="18" charset="0"/>
              </a:rPr>
              <a:t> (аналізу).</a:t>
            </a:r>
            <a:r>
              <a:rPr lang="uk-UA" sz="1800" kern="100" dirty="0">
                <a:effectLst/>
                <a:latin typeface="Times New Roman" panose="02020603050405020304" pitchFamily="18" charset="0"/>
                <a:ea typeface="Aptos" panose="020B0004020202020204" pitchFamily="34" charset="0"/>
                <a:cs typeface="Times New Roman" panose="02020603050405020304" pitchFamily="18" charset="0"/>
              </a:rPr>
              <a:t> Це ключовий етап процесу усного перекладу, в успішності якого проявляється весь професіоналізм перекладача - або відсутність такого. Під </a:t>
            </a:r>
            <a:r>
              <a:rPr lang="uk-UA" sz="1800" kern="100" dirty="0" err="1">
                <a:effectLst/>
                <a:latin typeface="Times New Roman" panose="02020603050405020304" pitchFamily="18" charset="0"/>
                <a:ea typeface="Aptos" panose="020B0004020202020204" pitchFamily="34" charset="0"/>
                <a:cs typeface="Times New Roman" panose="02020603050405020304" pitchFamily="18" charset="0"/>
              </a:rPr>
              <a:t>девербалізацією</a:t>
            </a:r>
            <a:r>
              <a:rPr lang="uk-UA" sz="1800" kern="100" dirty="0">
                <a:effectLst/>
                <a:latin typeface="Times New Roman" panose="02020603050405020304" pitchFamily="18" charset="0"/>
                <a:ea typeface="Aptos" panose="020B0004020202020204" pitchFamily="34" charset="0"/>
                <a:cs typeface="Times New Roman" panose="02020603050405020304" pitchFamily="18" charset="0"/>
              </a:rPr>
              <a:t> ми розуміємо вивільнення смислів, укладених у поверхневих формах вихідного тексту, з їхньої мовної (вербальної) оболонки. Сприймаючи і зберігаючи в пам'яті або в записі смисловий зміст мовлення, перекладач може і повинен відволіктися від інформації про те, як саме цей зміст був виражений автором оригіналу, тобто які саме слова, вирази і синтаксичні конструкції автор для цього обрав. Спроба утримати в пам'яті поверхневі форми оригінального тексту, те саме "запам'ятати кожне слово", обертається втратою більшої частини справді потрібної інформації, адже якщо обмежений об'єм короткострокової пам'яті заповнено чимось одним, у ньому не вистачить місця для іншого.</a:t>
            </a:r>
            <a:endParaRPr lang="ru-RU" sz="1800" kern="100" dirty="0">
              <a:effectLst/>
              <a:latin typeface="Aptos" panose="020B0004020202020204" pitchFamily="34" charset="0"/>
              <a:ea typeface="Aptos" panose="020B0004020202020204" pitchFamily="34" charset="0"/>
              <a:cs typeface="Times New Roman" panose="02020603050405020304" pitchFamily="18" charset="0"/>
            </a:endParaRPr>
          </a:p>
          <a:p>
            <a:r>
              <a:rPr lang="uk-UA" sz="1800" b="1" dirty="0">
                <a:effectLst/>
                <a:latin typeface="Times New Roman" panose="02020603050405020304" pitchFamily="18" charset="0"/>
                <a:ea typeface="Aptos" panose="020B0004020202020204" pitchFamily="34" charset="0"/>
              </a:rPr>
              <a:t>результатом </a:t>
            </a:r>
            <a:r>
              <a:rPr lang="uk-UA" sz="1800" b="1" dirty="0" err="1">
                <a:effectLst/>
                <a:latin typeface="Times New Roman" panose="02020603050405020304" pitchFamily="18" charset="0"/>
                <a:ea typeface="Aptos" panose="020B0004020202020204" pitchFamily="34" charset="0"/>
              </a:rPr>
              <a:t>девербалізації</a:t>
            </a:r>
            <a:r>
              <a:rPr lang="uk-UA" sz="1800" b="1" dirty="0">
                <a:effectLst/>
                <a:latin typeface="Times New Roman" panose="02020603050405020304" pitchFamily="18" charset="0"/>
                <a:ea typeface="Aptos" panose="020B0004020202020204" pitchFamily="34" charset="0"/>
              </a:rPr>
              <a:t> </a:t>
            </a:r>
            <a:r>
              <a:rPr lang="uk-UA" sz="1800" dirty="0">
                <a:effectLst/>
                <a:latin typeface="Times New Roman" panose="02020603050405020304" pitchFamily="18" charset="0"/>
                <a:ea typeface="Aptos" panose="020B0004020202020204" pitchFamily="34" charset="0"/>
              </a:rPr>
              <a:t>має стати сукупність глибинних структур, що об'єднують референти (точніше, їхні компактні представлення), і найзагальніші відомості про предикативні, </a:t>
            </a:r>
            <a:r>
              <a:rPr lang="uk-UA" sz="1800" dirty="0" err="1">
                <a:effectLst/>
                <a:latin typeface="Times New Roman" panose="02020603050405020304" pitchFamily="18" charset="0"/>
                <a:ea typeface="Aptos" panose="020B0004020202020204" pitchFamily="34" charset="0"/>
              </a:rPr>
              <a:t>видочасні</a:t>
            </a:r>
            <a:r>
              <a:rPr lang="uk-UA" sz="1800" dirty="0">
                <a:effectLst/>
                <a:latin typeface="Times New Roman" panose="02020603050405020304" pitchFamily="18" charset="0"/>
                <a:ea typeface="Aptos" panose="020B0004020202020204" pitchFamily="34" charset="0"/>
              </a:rPr>
              <a:t>, модальні, регістрові, емоційні, оціночні, прагматичні та подібні параметри вихідного тексту. Саме на цьому етапі максимального стиснення інформації та відокремлення її від вихідної мови - і від мови взагалі - можна з найбільшою користю для справи зафіксувати її на папері, що й робиться за допомогою перекладацького скоропису. </a:t>
            </a:r>
            <a:endParaRPr lang="ru-RU" dirty="0"/>
          </a:p>
        </p:txBody>
      </p:sp>
    </p:spTree>
    <p:extLst>
      <p:ext uri="{BB962C8B-B14F-4D97-AF65-F5344CB8AC3E}">
        <p14:creationId xmlns:p14="http://schemas.microsoft.com/office/powerpoint/2010/main" val="278188486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5FCF3D64-69EF-3BFF-778D-6560D5F99258}"/>
              </a:ext>
            </a:extLst>
          </p:cNvPr>
          <p:cNvSpPr>
            <a:spLocks noGrp="1"/>
          </p:cNvSpPr>
          <p:nvPr>
            <p:ph type="title"/>
          </p:nvPr>
        </p:nvSpPr>
        <p:spPr>
          <a:xfrm>
            <a:off x="677334" y="609600"/>
            <a:ext cx="8596668" cy="601362"/>
          </a:xfr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t">
            <a:normAutofit/>
          </a:bodyPr>
          <a:lstStyle/>
          <a:p>
            <a:pPr algn="ctr"/>
            <a:r>
              <a:rPr lang="uk-UA" sz="2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n-cs"/>
              </a:rPr>
              <a:t>Етапи усного перекладу</a:t>
            </a:r>
            <a:endParaRPr lang="ru-RU" sz="2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n-cs"/>
            </a:endParaRPr>
          </a:p>
        </p:txBody>
      </p:sp>
      <p:sp>
        <p:nvSpPr>
          <p:cNvPr id="3" name="Объект 2">
            <a:extLst>
              <a:ext uri="{FF2B5EF4-FFF2-40B4-BE49-F238E27FC236}">
                <a16:creationId xmlns:a16="http://schemas.microsoft.com/office/drawing/2014/main" id="{13CDCFBA-E6FA-0F61-CE96-4E7BA9036487}"/>
              </a:ext>
            </a:extLst>
          </p:cNvPr>
          <p:cNvSpPr>
            <a:spLocks noGrp="1"/>
          </p:cNvSpPr>
          <p:nvPr>
            <p:ph idx="1"/>
          </p:nvPr>
        </p:nvSpPr>
        <p:spPr>
          <a:xfrm>
            <a:off x="677334" y="1804087"/>
            <a:ext cx="8596668" cy="4237276"/>
          </a:xfrm>
        </p:spPr>
        <p:txBody>
          <a:bodyPr>
            <a:normAutofit lnSpcReduction="10000"/>
          </a:bodyPr>
          <a:lstStyle/>
          <a:p>
            <a:r>
              <a:rPr lang="uk-UA" sz="1800" b="1" dirty="0">
                <a:effectLst/>
                <a:latin typeface="Times New Roman" panose="02020603050405020304" pitchFamily="18" charset="0"/>
                <a:ea typeface="Aptos" panose="020B0004020202020204" pitchFamily="34" charset="0"/>
              </a:rPr>
              <a:t>етап перемикання</a:t>
            </a:r>
            <a:r>
              <a:rPr lang="uk-UA" sz="1800" dirty="0">
                <a:effectLst/>
                <a:latin typeface="Times New Roman" panose="02020603050405020304" pitchFamily="18" charset="0"/>
                <a:ea typeface="Aptos" panose="020B0004020202020204" pitchFamily="34" charset="0"/>
              </a:rPr>
              <a:t> (або трансляції, за термінологією різних авторів). Етап цей не спостерігається, не вимагає свідомих зусиль і не займає скільки-небудь помітного часу. У певному сенсі цей етап перекладацького процесу можна уявити собі у вигляді "чорної скриньки", тобто системи, устрій і функціонування якої нам невідомі, зате ми можемо спостерігати, що в неї на вході і що на виході. Зрозуміло одне: з моменту проходження цього етапу інформація перестає стискатися, а починає, навпаки, розгортатися і набувати нової плоті та крові в мові, що перекладає.</a:t>
            </a:r>
          </a:p>
          <a:p>
            <a:r>
              <a:rPr lang="uk-UA" sz="1800" b="1" dirty="0">
                <a:effectLst/>
                <a:latin typeface="Times New Roman" panose="02020603050405020304" pitchFamily="18" charset="0"/>
                <a:ea typeface="Aptos" panose="020B0004020202020204" pitchFamily="34" charset="0"/>
              </a:rPr>
              <a:t>етап </a:t>
            </a:r>
            <a:r>
              <a:rPr lang="uk-UA" sz="1800" b="1" dirty="0" err="1">
                <a:effectLst/>
                <a:latin typeface="Times New Roman" panose="02020603050405020304" pitchFamily="18" charset="0"/>
                <a:ea typeface="Aptos" panose="020B0004020202020204" pitchFamily="34" charset="0"/>
              </a:rPr>
              <a:t>ревербалізації</a:t>
            </a:r>
            <a:r>
              <a:rPr lang="uk-UA" sz="1800" b="1" dirty="0">
                <a:effectLst/>
                <a:latin typeface="Times New Roman" panose="02020603050405020304" pitchFamily="18" charset="0"/>
                <a:ea typeface="Aptos" panose="020B0004020202020204" pitchFamily="34" charset="0"/>
              </a:rPr>
              <a:t> (синтезу)</a:t>
            </a:r>
            <a:r>
              <a:rPr lang="uk-UA" sz="1800" dirty="0">
                <a:effectLst/>
                <a:latin typeface="Times New Roman" panose="02020603050405020304" pitchFamily="18" charset="0"/>
                <a:ea typeface="Aptos" panose="020B0004020202020204" pitchFamily="34" charset="0"/>
              </a:rPr>
              <a:t>, на якому ухвалюють рішення, що вбирають усю сприйняту і збережену інформацію в синтаксичні, морфологічні, лексичні, просодичні, фонетичні та інші форми мови, яка перекладає. Для перекладача, який користувався скорописом, це етап зчитування свого запису. При цьому протікають процеси, схожі з процесами породження мовою перекладача оригінальних текстів на основі зовнішнього стимулу (опис картинки, реферат статті, виступ на задану тему тощо)</a:t>
            </a:r>
            <a:endParaRPr lang="ru-RU" dirty="0"/>
          </a:p>
        </p:txBody>
      </p:sp>
    </p:spTree>
    <p:extLst>
      <p:ext uri="{BB962C8B-B14F-4D97-AF65-F5344CB8AC3E}">
        <p14:creationId xmlns:p14="http://schemas.microsoft.com/office/powerpoint/2010/main" val="1784697692"/>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E0A6679A-472E-8368-2DBD-A3EF73CF1078}"/>
              </a:ext>
            </a:extLst>
          </p:cNvPr>
          <p:cNvSpPr>
            <a:spLocks noGrp="1"/>
          </p:cNvSpPr>
          <p:nvPr>
            <p:ph type="title"/>
          </p:nvPr>
        </p:nvSpPr>
        <p:spPr>
          <a:xfrm>
            <a:off x="677334" y="609600"/>
            <a:ext cx="8596668" cy="811427"/>
          </a:xfr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t">
            <a:normAutofit/>
          </a:bodyPr>
          <a:lstStyle/>
          <a:p>
            <a:pPr algn="ctr"/>
            <a:r>
              <a:rPr lang="uk-UA" sz="2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n-cs"/>
              </a:rPr>
              <a:t>Етапи усного перекладу</a:t>
            </a:r>
            <a:endParaRPr lang="ru-RU" sz="2800" b="1" dirty="0">
              <a:solidFill>
                <a:schemeClr val="tx1"/>
              </a:solidFill>
              <a:effectLst>
                <a:outerShdw blurRad="38100" dist="38100" dir="2700000" algn="tl">
                  <a:srgbClr val="000000">
                    <a:alpha val="43137"/>
                  </a:srgbClr>
                </a:outerShdw>
              </a:effectLst>
              <a:latin typeface="Times New Roman" panose="02020603050405020304" pitchFamily="18" charset="0"/>
              <a:ea typeface="+mn-ea"/>
              <a:cs typeface="+mn-cs"/>
            </a:endParaRPr>
          </a:p>
        </p:txBody>
      </p:sp>
      <p:sp>
        <p:nvSpPr>
          <p:cNvPr id="3" name="Объект 2">
            <a:extLst>
              <a:ext uri="{FF2B5EF4-FFF2-40B4-BE49-F238E27FC236}">
                <a16:creationId xmlns:a16="http://schemas.microsoft.com/office/drawing/2014/main" id="{9D84B138-253A-D3B6-3F13-4ED812AF172A}"/>
              </a:ext>
            </a:extLst>
          </p:cNvPr>
          <p:cNvSpPr>
            <a:spLocks noGrp="1"/>
          </p:cNvSpPr>
          <p:nvPr>
            <p:ph idx="1"/>
          </p:nvPr>
        </p:nvSpPr>
        <p:spPr/>
        <p:txBody>
          <a:bodyPr>
            <a:normAutofit lnSpcReduction="10000"/>
          </a:bodyPr>
          <a:lstStyle/>
          <a:p>
            <a:pPr algn="just"/>
            <a:r>
              <a:rPr lang="uk-UA" sz="1800" dirty="0">
                <a:effectLst/>
                <a:latin typeface="Times New Roman" panose="02020603050405020304" pitchFamily="18" charset="0"/>
                <a:ea typeface="Aptos" panose="020B0004020202020204" pitchFamily="34" charset="0"/>
              </a:rPr>
              <a:t>Завершується процес усного перекладу </a:t>
            </a:r>
            <a:r>
              <a:rPr lang="uk-UA" sz="1800" b="1" i="1" dirty="0">
                <a:effectLst/>
                <a:latin typeface="Times New Roman" panose="02020603050405020304" pitchFamily="18" charset="0"/>
                <a:ea typeface="Aptos" panose="020B0004020202020204" pitchFamily="34" charset="0"/>
              </a:rPr>
              <a:t>промовлянням кінцевого тексту</a:t>
            </a:r>
            <a:r>
              <a:rPr lang="uk-UA" sz="1800" dirty="0">
                <a:effectLst/>
                <a:latin typeface="Times New Roman" panose="02020603050405020304" pitchFamily="18" charset="0"/>
                <a:ea typeface="Aptos" panose="020B0004020202020204" pitchFamily="34" charset="0"/>
              </a:rPr>
              <a:t>. Зрозуміло, насправді </a:t>
            </a:r>
            <a:r>
              <a:rPr lang="uk-UA" sz="1800" dirty="0" err="1">
                <a:effectLst/>
                <a:latin typeface="Times New Roman" panose="02020603050405020304" pitchFamily="18" charset="0"/>
                <a:ea typeface="Aptos" panose="020B0004020202020204" pitchFamily="34" charset="0"/>
              </a:rPr>
              <a:t>ревербалізація</a:t>
            </a:r>
            <a:r>
              <a:rPr lang="uk-UA" sz="1800" dirty="0">
                <a:effectLst/>
                <a:latin typeface="Times New Roman" panose="02020603050405020304" pitchFamily="18" charset="0"/>
                <a:ea typeface="Aptos" panose="020B0004020202020204" pitchFamily="34" charset="0"/>
              </a:rPr>
              <a:t> й озвучування тексту перекладу протікають майже одночасно, з мінімальним запізненням, але важливо зрозуміти, що ці етапи різняться суттю процесів, що відбуваються. Під час </a:t>
            </a:r>
            <a:r>
              <a:rPr lang="uk-UA" sz="1800" dirty="0" err="1">
                <a:effectLst/>
                <a:latin typeface="Times New Roman" panose="02020603050405020304" pitchFamily="18" charset="0"/>
                <a:ea typeface="Aptos" panose="020B0004020202020204" pitchFamily="34" charset="0"/>
              </a:rPr>
              <a:t>ревербалізації</a:t>
            </a:r>
            <a:r>
              <a:rPr lang="uk-UA" sz="1800" dirty="0">
                <a:effectLst/>
                <a:latin typeface="Times New Roman" panose="02020603050405020304" pitchFamily="18" charset="0"/>
                <a:ea typeface="Aptos" panose="020B0004020202020204" pitchFamily="34" charset="0"/>
              </a:rPr>
              <a:t> перекладач звертається до своєї мовної, </a:t>
            </a:r>
            <a:r>
              <a:rPr lang="uk-UA" sz="1800" dirty="0" err="1">
                <a:effectLst/>
                <a:latin typeface="Times New Roman" panose="02020603050405020304" pitchFamily="18" charset="0"/>
                <a:ea typeface="Aptos" panose="020B0004020202020204" pitchFamily="34" charset="0"/>
              </a:rPr>
              <a:t>ерудиційної</a:t>
            </a:r>
            <a:r>
              <a:rPr lang="uk-UA" sz="1800" dirty="0">
                <a:effectLst/>
                <a:latin typeface="Times New Roman" panose="02020603050405020304" pitchFamily="18" charset="0"/>
                <a:ea typeface="Aptos" panose="020B0004020202020204" pitchFamily="34" charset="0"/>
              </a:rPr>
              <a:t> та тематичної компетенції, щоб із величезного запасу </a:t>
            </a:r>
            <a:r>
              <a:rPr lang="uk-UA" sz="1800" dirty="0" err="1">
                <a:effectLst/>
                <a:latin typeface="Times New Roman" panose="02020603050405020304" pitchFamily="18" charset="0"/>
                <a:ea typeface="Aptos" panose="020B0004020202020204" pitchFamily="34" charset="0"/>
              </a:rPr>
              <a:t>парадигматично</a:t>
            </a:r>
            <a:r>
              <a:rPr lang="uk-UA" sz="1800" dirty="0">
                <a:effectLst/>
                <a:latin typeface="Times New Roman" panose="02020603050405020304" pitchFamily="18" charset="0"/>
                <a:ea typeface="Aptos" panose="020B0004020202020204" pitchFamily="34" charset="0"/>
              </a:rPr>
              <a:t> (вертикально) організованої мовної інформації обрати ті слова, синтаксичні конструкції, граматичні форми, інтонаційні моделі, які він використає для створення тексту перекладу. Саме на цьому етапі ухвалюються рішення щодо підшукування точних термінів та інших найменувань референтів, щодо добору для кожного випадку одного з можливих синонімів, щодо виконання правил лексичної сполучуваності мови, що перекладається, щодо застосування засобів стилістичної виразності тощо. На етапі </a:t>
            </a:r>
            <a:r>
              <a:rPr lang="uk-UA" sz="1800" dirty="0" err="1">
                <a:effectLst/>
                <a:latin typeface="Times New Roman" panose="02020603050405020304" pitchFamily="18" charset="0"/>
                <a:ea typeface="Aptos" panose="020B0004020202020204" pitchFamily="34" charset="0"/>
              </a:rPr>
              <a:t>проговорювання</a:t>
            </a:r>
            <a:r>
              <a:rPr lang="uk-UA" sz="1800" dirty="0">
                <a:effectLst/>
                <a:latin typeface="Times New Roman" panose="02020603050405020304" pitchFamily="18" charset="0"/>
                <a:ea typeface="Aptos" panose="020B0004020202020204" pitchFamily="34" charset="0"/>
              </a:rPr>
              <a:t> результат парадигматичного вибору перетворюється на лінійну синтагматичну ("горизонтальну") послідовність, яка реалізується у звучному мовленні. </a:t>
            </a:r>
            <a:endParaRPr lang="ru-RU" dirty="0"/>
          </a:p>
        </p:txBody>
      </p:sp>
    </p:spTree>
    <p:extLst>
      <p:ext uri="{BB962C8B-B14F-4D97-AF65-F5344CB8AC3E}">
        <p14:creationId xmlns:p14="http://schemas.microsoft.com/office/powerpoint/2010/main" val="1569424686"/>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1250">
        <p15:prstTrans prst="pageCurlDouble"/>
      </p:transition>
    </mc:Choice>
    <mc:Fallback>
      <p:transition spd="slow">
        <p:fade/>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9223904" cy="59055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uk-UA" dirty="0">
                <a:solidFill>
                  <a:schemeClr val="accent6">
                    <a:lumMod val="50000"/>
                  </a:schemeClr>
                </a:solidFill>
              </a:rPr>
              <a:t>ВЕРБАЛЬНА СКЛАДОВА ТЕКСТУ</a:t>
            </a:r>
            <a:endParaRPr lang="ru-RU" dirty="0">
              <a:solidFill>
                <a:schemeClr val="accent6">
                  <a:lumMod val="50000"/>
                </a:schemeClr>
              </a:solidFill>
            </a:endParaRPr>
          </a:p>
        </p:txBody>
      </p:sp>
      <p:sp>
        <p:nvSpPr>
          <p:cNvPr id="3" name="Объект 2"/>
          <p:cNvSpPr>
            <a:spLocks noGrp="1"/>
          </p:cNvSpPr>
          <p:nvPr>
            <p:ph idx="1"/>
          </p:nvPr>
        </p:nvSpPr>
        <p:spPr>
          <a:xfrm>
            <a:off x="677333" y="1485901"/>
            <a:ext cx="9766829" cy="4555462"/>
          </a:xfrm>
        </p:spPr>
        <p:txBody>
          <a:bodyPr>
            <a:normAutofit fontScale="92500" lnSpcReduction="20000"/>
          </a:bodyPr>
          <a:lstStyle/>
          <a:p>
            <a:r>
              <a:rPr lang="uk-UA" dirty="0"/>
              <a:t> </a:t>
            </a:r>
            <a:r>
              <a:rPr lang="uk-UA" b="1" dirty="0"/>
              <a:t>Поверхня тексту</a:t>
            </a:r>
            <a:r>
              <a:rPr lang="uk-UA" dirty="0"/>
              <a:t> - це послідовність знаків, що має властивості зв'язності та цілісності. На поверхні текст "горизонтальний", лінійний; його можна зафіксувати (наприклад, на плівці) як ланцюжок мовленнєвих символів, що йдуть один за одним, - звуків і пауз. Поверхня вихідного тексту повністю належить вихідній мові, якою текст (усний) сформований і виголошений. У найпростішому сенсі для перекладача поверхня тексту оригіналу - це саме те і тільки те, що сказав оратор, а поверхня власного тексту - те, що говорить вголос сам перекладач.</a:t>
            </a:r>
            <a:endParaRPr lang="ru-RU" dirty="0"/>
          </a:p>
          <a:p>
            <a:r>
              <a:rPr lang="uk-UA" dirty="0"/>
              <a:t>       </a:t>
            </a:r>
            <a:r>
              <a:rPr lang="uk-UA" b="1" dirty="0"/>
              <a:t>Смислову структуру тексту</a:t>
            </a:r>
            <a:r>
              <a:rPr lang="uk-UA" dirty="0"/>
              <a:t> (а точніше, кожного відрізка тексту) можна представити у вигляді суми смислів, що містяться в цьому відрізку. При цьому під смислами розуміють усі елементи семантики (семи), які є суттєвими для відображення ситуації, описуваної мовцем, тобто актуалізовані в цьому конкретному контексті. Смисли різного роду виражаються і лексикою, і граматикою, і стилістикою, і просодією, і прагматикою тексту, і навіть </a:t>
            </a:r>
            <a:r>
              <a:rPr lang="uk-UA" b="1" dirty="0" err="1"/>
              <a:t>паралінгвістичними</a:t>
            </a:r>
            <a:r>
              <a:rPr lang="uk-UA" dirty="0"/>
              <a:t> засобами (мімікою, жестами). Смисли не належать конкретній мові, вони універсальні. Специфічним для кожної мови залишається те, яким чином смисли скомпоновані у значення тих чи інших </a:t>
            </a:r>
            <a:r>
              <a:rPr lang="uk-UA" dirty="0" err="1"/>
              <a:t>мовних</a:t>
            </a:r>
            <a:r>
              <a:rPr lang="uk-UA" dirty="0"/>
              <a:t> і мовленнєвих одиниць. У реальній перекладацькій ситуації повна і правильна інтерпретація смислів (і смислу тексту загалом) неможлива без врахування широкого комплексу ситуативних, прагматичних, функціональних та інших обставин, тобто найширшого контексту, у межах якого відбувається комунікація</a:t>
            </a:r>
            <a:endParaRPr lang="ru-RU" dirty="0"/>
          </a:p>
        </p:txBody>
      </p:sp>
    </p:spTree>
    <p:extLst>
      <p:ext uri="{BB962C8B-B14F-4D97-AF65-F5344CB8AC3E}">
        <p14:creationId xmlns:p14="http://schemas.microsoft.com/office/powerpoint/2010/main" val="1486686269"/>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crush"/>
      </p:transition>
    </mc:Choice>
    <mc:Fallback>
      <p:transition spd="slow">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19150"/>
          </a:xfrm>
        </p:spPr>
        <p:style>
          <a:lnRef idx="0">
            <a:schemeClr val="accent1"/>
          </a:lnRef>
          <a:fillRef idx="3">
            <a:schemeClr val="accent1"/>
          </a:fillRef>
          <a:effectRef idx="3">
            <a:schemeClr val="accent1"/>
          </a:effectRef>
          <a:fontRef idx="minor">
            <a:schemeClr val="lt1"/>
          </a:fontRef>
        </p:style>
        <p:txBody>
          <a:bodyPr>
            <a:normAutofit fontScale="90000"/>
          </a:bodyPr>
          <a:lstStyle/>
          <a:p>
            <a:pPr algn="ctr"/>
            <a:r>
              <a:rPr lang="uk-UA" sz="2400" cap="all" dirty="0">
                <a:solidFill>
                  <a:schemeClr val="accent6">
                    <a:lumMod val="50000"/>
                  </a:schemeClr>
                </a:solidFill>
                <a:effectLst>
                  <a:outerShdw blurRad="38100" dist="38100" dir="2700000" algn="tl">
                    <a:srgbClr val="000000">
                      <a:alpha val="43137"/>
                    </a:srgbClr>
                  </a:outerShdw>
                </a:effectLst>
              </a:rPr>
              <a:t>Види інформації за її формою подання, способами кодування і зберігання</a:t>
            </a:r>
            <a:endParaRPr lang="ru-RU" sz="2400" cap="all" dirty="0">
              <a:solidFill>
                <a:schemeClr val="accent6">
                  <a:lumMod val="50000"/>
                </a:schemeClr>
              </a:solidFill>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677334" y="1714501"/>
            <a:ext cx="8596668" cy="4326862"/>
          </a:xfrm>
        </p:spPr>
        <p:txBody>
          <a:bodyPr>
            <a:normAutofit fontScale="92500" lnSpcReduction="20000"/>
          </a:bodyPr>
          <a:lstStyle/>
          <a:p>
            <a:r>
              <a:rPr lang="uk-UA" b="1" dirty="0"/>
              <a:t>1. графічна або образотворча</a:t>
            </a:r>
            <a:r>
              <a:rPr lang="uk-UA" dirty="0"/>
              <a:t> - перший вид, для якого було реалізовано спосіб зберігання інформації про навколишній світ у вигляді </a:t>
            </a:r>
            <a:r>
              <a:rPr lang="uk-UA" dirty="0" err="1"/>
              <a:t>наскельних</a:t>
            </a:r>
            <a:r>
              <a:rPr lang="uk-UA" dirty="0"/>
              <a:t> малюнків, а пізніше - у вигляді картин, фотографій, схем, креслень на папері, полотні, мармурі та ін. матеріалах, що зображують картини реального світу;</a:t>
            </a:r>
            <a:endParaRPr lang="ru-RU" dirty="0"/>
          </a:p>
          <a:p>
            <a:r>
              <a:rPr lang="uk-UA" b="1" dirty="0"/>
              <a:t>2. звукова (акустична);</a:t>
            </a:r>
            <a:endParaRPr lang="ru-RU" dirty="0"/>
          </a:p>
          <a:p>
            <a:r>
              <a:rPr lang="uk-UA" b="1" dirty="0"/>
              <a:t>3. текстова</a:t>
            </a:r>
            <a:r>
              <a:rPr lang="uk-UA" dirty="0"/>
              <a:t> - спосіб кодування мови людини спеціальними символами - буквами, причому різні народи мають різні мови та використовують різні набори літер для відображення мови; особливо великого значення цей спосіб набув після винаходу паперу та книгодрукування;</a:t>
            </a:r>
            <a:endParaRPr lang="ru-RU" dirty="0"/>
          </a:p>
          <a:p>
            <a:r>
              <a:rPr lang="uk-UA" b="1" dirty="0"/>
              <a:t>4. числова -</a:t>
            </a:r>
            <a:r>
              <a:rPr lang="uk-UA" dirty="0"/>
              <a:t> кількісна міра об'єктів та їхніх властивостей у навколишньому світі; особливо великого значення набула з розвитком торгівлі, економіки та грошового обміну; аналогічно до текстової інформації для її відображення використовують метод кодування спеціальними символами - цифрами, причому системи кодування (числення) можуть бути різними;</a:t>
            </a:r>
            <a:endParaRPr lang="ru-RU" dirty="0"/>
          </a:p>
          <a:p>
            <a:r>
              <a:rPr lang="uk-UA" b="1" dirty="0"/>
              <a:t>5. відеоінформація</a:t>
            </a:r>
            <a:r>
              <a:rPr lang="uk-UA" dirty="0"/>
              <a:t> - спосіб збереження "живих" картин навколишнього світу, що з'явився з винаходом кіно.</a:t>
            </a:r>
            <a:endParaRPr lang="ru-RU" dirty="0"/>
          </a:p>
          <a:p>
            <a:endParaRPr lang="ru-RU" dirty="0"/>
          </a:p>
        </p:txBody>
      </p:sp>
    </p:spTree>
    <p:extLst>
      <p:ext uri="{BB962C8B-B14F-4D97-AF65-F5344CB8AC3E}">
        <p14:creationId xmlns:p14="http://schemas.microsoft.com/office/powerpoint/2010/main" val="3533800571"/>
      </p:ext>
    </p:extLst>
  </p:cSld>
  <p:clrMapOvr>
    <a:masterClrMapping/>
  </p:clrMapOvr>
  <p:transition spd="med">
    <p:pull/>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52412"/>
            <a:ext cx="8596668" cy="970907"/>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algn="ctr"/>
            <a:r>
              <a:rPr lang="uk-UA" sz="2800" dirty="0">
                <a:solidFill>
                  <a:schemeClr val="accent6">
                    <a:lumMod val="50000"/>
                  </a:schemeClr>
                </a:solidFill>
                <a:effectLst>
                  <a:outerShdw blurRad="38100" dist="38100" dir="2700000" algn="tl">
                    <a:srgbClr val="000000">
                      <a:alpha val="43137"/>
                    </a:srgbClr>
                  </a:outerShdw>
                </a:effectLst>
              </a:rPr>
              <a:t>ВИДИ ІНФОРМАЦІЇ (СМИСЛІВ)</a:t>
            </a:r>
            <a:br>
              <a:rPr lang="uk-UA" sz="2800" dirty="0">
                <a:solidFill>
                  <a:schemeClr val="accent6">
                    <a:lumMod val="50000"/>
                  </a:schemeClr>
                </a:solidFill>
                <a:effectLst>
                  <a:outerShdw blurRad="38100" dist="38100" dir="2700000" algn="tl">
                    <a:srgbClr val="000000">
                      <a:alpha val="43137"/>
                    </a:srgbClr>
                  </a:outerShdw>
                </a:effectLst>
              </a:rPr>
            </a:br>
            <a:r>
              <a:rPr lang="uk-UA" sz="2800" i="1" dirty="0">
                <a:solidFill>
                  <a:schemeClr val="accent6">
                    <a:lumMod val="50000"/>
                  </a:schemeClr>
                </a:solidFill>
                <a:effectLst>
                  <a:outerShdw blurRad="38100" dist="38100" dir="2700000" algn="tl">
                    <a:srgbClr val="000000">
                      <a:alpha val="43137"/>
                    </a:srgbClr>
                  </a:outerShdw>
                </a:effectLst>
              </a:rPr>
              <a:t>Про що говоритьс</a:t>
            </a:r>
            <a:r>
              <a:rPr lang="uk-UA" sz="2800" dirty="0">
                <a:solidFill>
                  <a:schemeClr val="accent6">
                    <a:lumMod val="50000"/>
                  </a:schemeClr>
                </a:solidFill>
                <a:effectLst>
                  <a:outerShdw blurRad="38100" dist="38100" dir="2700000" algn="tl">
                    <a:srgbClr val="000000">
                      <a:alpha val="43137"/>
                    </a:srgbClr>
                  </a:outerShdw>
                </a:effectLst>
              </a:rPr>
              <a:t>я </a:t>
            </a:r>
            <a:endParaRPr lang="ru-RU" sz="2800" dirty="0">
              <a:solidFill>
                <a:schemeClr val="accent6">
                  <a:lumMod val="50000"/>
                </a:schemeClr>
              </a:solidFill>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677334" y="1457325"/>
            <a:ext cx="9095316" cy="4584037"/>
          </a:xfrm>
        </p:spPr>
        <p:txBody>
          <a:bodyPr>
            <a:normAutofit fontScale="92500" lnSpcReduction="20000"/>
          </a:bodyPr>
          <a:lstStyle/>
          <a:p>
            <a:r>
              <a:rPr lang="uk-UA" b="1" dirty="0"/>
              <a:t>1. </a:t>
            </a:r>
            <a:r>
              <a:rPr lang="uk-UA" b="1" dirty="0" err="1"/>
              <a:t>Референційна</a:t>
            </a:r>
            <a:r>
              <a:rPr lang="uk-UA" dirty="0"/>
              <a:t> - пов'язана з референтами (або денотатами) висловлювань, що складають текст, тобто з тими предметами (а також ознаками, діями тощо), що існують у </a:t>
            </a:r>
            <a:r>
              <a:rPr lang="uk-UA" dirty="0" err="1"/>
              <a:t>позатекстовій</a:t>
            </a:r>
            <a:r>
              <a:rPr lang="uk-UA" dirty="0"/>
              <a:t> дійсності та згадуються в тексті. </a:t>
            </a:r>
            <a:endParaRPr lang="ru-RU" dirty="0"/>
          </a:p>
          <a:p>
            <a:r>
              <a:rPr lang="uk-UA" b="1" dirty="0"/>
              <a:t>2. Предикативна</a:t>
            </a:r>
            <a:r>
              <a:rPr lang="uk-UA" dirty="0"/>
              <a:t> - інформація про зв'язок між референтами, які вступають один з одним у стосунки суб'єкта - предиката - об'єкта, що утворює із сукупності референтів висловлення.</a:t>
            </a:r>
            <a:endParaRPr lang="ru-RU" dirty="0"/>
          </a:p>
          <a:p>
            <a:r>
              <a:rPr lang="uk-UA" b="1" dirty="0"/>
              <a:t>3. </a:t>
            </a:r>
            <a:r>
              <a:rPr lang="uk-UA" b="1" dirty="0" err="1"/>
              <a:t>Видочасова</a:t>
            </a:r>
            <a:r>
              <a:rPr lang="uk-UA" dirty="0"/>
              <a:t> - модифікує предикацію стосовно часу і характеру перебігу дії (видовий, точніше, аспектний параметр більш виражений у російській мові, ніж в англійській).</a:t>
            </a:r>
            <a:endParaRPr lang="ru-RU" dirty="0"/>
          </a:p>
          <a:p>
            <a:r>
              <a:rPr lang="uk-UA" b="1" dirty="0"/>
              <a:t>4. Модальна</a:t>
            </a:r>
            <a:r>
              <a:rPr lang="uk-UA" dirty="0"/>
              <a:t> - модифікує предикацію стосовно реальності - об'єктивна модальність: можливість, імовірність, належність тощо) або з погляду мовця (= суб'єктивна модальність: бажаність, прийнятність, побоювання тощо)''.</a:t>
            </a:r>
            <a:endParaRPr lang="ru-RU" dirty="0"/>
          </a:p>
          <a:p>
            <a:r>
              <a:rPr lang="uk-UA" b="1" dirty="0"/>
              <a:t>5. Структурно-логічна -</a:t>
            </a:r>
            <a:r>
              <a:rPr lang="uk-UA" dirty="0"/>
              <a:t> відображає взаємовідносини між елементами всередині предикації або між окремими </a:t>
            </a:r>
            <a:r>
              <a:rPr lang="uk-UA" dirty="0" err="1"/>
              <a:t>предикаціями</a:t>
            </a:r>
            <a:r>
              <a:rPr lang="uk-UA" dirty="0"/>
              <a:t> (групами </a:t>
            </a:r>
            <a:r>
              <a:rPr lang="uk-UA" dirty="0" err="1"/>
              <a:t>предикацій</a:t>
            </a:r>
            <a:r>
              <a:rPr lang="uk-UA" dirty="0"/>
              <a:t>); структурує текст.</a:t>
            </a:r>
            <a:endParaRPr lang="ru-RU" dirty="0"/>
          </a:p>
          <a:p>
            <a:r>
              <a:rPr lang="uk-UA" b="1" dirty="0"/>
              <a:t>6. Оціночна</a:t>
            </a:r>
            <a:r>
              <a:rPr lang="uk-UA" dirty="0"/>
              <a:t> - може як виражати якісне ("добре - погано") ставлення мовця до окремих елементів висловлювань, так і, в різних проявах, пронизувати весь текст (частину тексту).</a:t>
            </a:r>
            <a:endParaRPr lang="ru-RU" dirty="0"/>
          </a:p>
          <a:p>
            <a:endParaRPr lang="ru-RU" dirty="0"/>
          </a:p>
        </p:txBody>
      </p:sp>
    </p:spTree>
    <p:extLst>
      <p:ext uri="{BB962C8B-B14F-4D97-AF65-F5344CB8AC3E}">
        <p14:creationId xmlns:p14="http://schemas.microsoft.com/office/powerpoint/2010/main" val="2185526896"/>
      </p:ext>
    </p:extLst>
  </p:cSld>
  <p:clrMapOvr>
    <a:masterClrMapping/>
  </p:clrMapOvr>
  <p:transition spd="med">
    <p:pull/>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252412"/>
            <a:ext cx="8596668" cy="933837"/>
          </a:xfrm>
          <a:solidFill>
            <a:schemeClr val="accent2">
              <a:alpha val="50000"/>
            </a:schemeClr>
          </a:solidFill>
          <a:ln>
            <a:noFill/>
          </a:ln>
        </p:spPr>
        <p:style>
          <a:lnRef idx="0">
            <a:scrgbClr r="0" g="0" b="0"/>
          </a:lnRef>
          <a:fillRef idx="0">
            <a:scrgbClr r="0" g="0" b="0"/>
          </a:fillRef>
          <a:effectRef idx="0">
            <a:scrgbClr r="0" g="0" b="0"/>
          </a:effectRef>
          <a:fontRef idx="minor">
            <a:schemeClr val="lt1"/>
          </a:fontRef>
        </p:style>
        <p:txBody>
          <a:bodyPr>
            <a:normAutofit fontScale="90000"/>
          </a:bodyPr>
          <a:lstStyle/>
          <a:p>
            <a:pPr algn="ctr"/>
            <a:r>
              <a:rPr lang="uk-UA" sz="2800" dirty="0">
                <a:solidFill>
                  <a:schemeClr val="accent6">
                    <a:lumMod val="50000"/>
                  </a:schemeClr>
                </a:solidFill>
                <a:effectLst>
                  <a:outerShdw blurRad="38100" dist="38100" dir="2700000" algn="tl">
                    <a:srgbClr val="000000">
                      <a:alpha val="43137"/>
                    </a:srgbClr>
                  </a:outerShdw>
                </a:effectLst>
              </a:rPr>
              <a:t>ВИДИ ІНФОРМАЦІЇ (СМИСЛІВ)</a:t>
            </a:r>
            <a:br>
              <a:rPr lang="uk-UA" sz="2800" dirty="0">
                <a:solidFill>
                  <a:schemeClr val="accent6">
                    <a:lumMod val="50000"/>
                  </a:schemeClr>
                </a:solidFill>
                <a:effectLst>
                  <a:outerShdw blurRad="38100" dist="38100" dir="2700000" algn="tl">
                    <a:srgbClr val="000000">
                      <a:alpha val="43137"/>
                    </a:srgbClr>
                  </a:outerShdw>
                </a:effectLst>
              </a:rPr>
            </a:br>
            <a:r>
              <a:rPr lang="uk-UA" sz="2800" i="1" dirty="0">
                <a:solidFill>
                  <a:schemeClr val="accent6">
                    <a:lumMod val="50000"/>
                  </a:schemeClr>
                </a:solidFill>
                <a:effectLst>
                  <a:outerShdw blurRad="38100" dist="38100" dir="2700000" algn="tl">
                    <a:srgbClr val="000000">
                      <a:alpha val="43137"/>
                    </a:srgbClr>
                  </a:outerShdw>
                </a:effectLst>
              </a:rPr>
              <a:t>Як це говориться? </a:t>
            </a:r>
            <a:endParaRPr lang="ru-RU" sz="2800" i="1" dirty="0">
              <a:solidFill>
                <a:schemeClr val="accent6">
                  <a:lumMod val="50000"/>
                </a:schemeClr>
              </a:solidFill>
              <a:effectLst>
                <a:outerShdw blurRad="38100" dist="38100" dir="2700000" algn="tl">
                  <a:srgbClr val="000000">
                    <a:alpha val="43137"/>
                  </a:srgbClr>
                </a:outerShdw>
              </a:effectLst>
            </a:endParaRPr>
          </a:p>
        </p:txBody>
      </p:sp>
      <p:sp>
        <p:nvSpPr>
          <p:cNvPr id="3" name="Объект 2"/>
          <p:cNvSpPr>
            <a:spLocks noGrp="1"/>
          </p:cNvSpPr>
          <p:nvPr>
            <p:ph idx="1"/>
          </p:nvPr>
        </p:nvSpPr>
        <p:spPr>
          <a:xfrm>
            <a:off x="677334" y="1457325"/>
            <a:ext cx="9095316" cy="4584037"/>
          </a:xfrm>
        </p:spPr>
        <p:txBody>
          <a:bodyPr>
            <a:normAutofit/>
          </a:bodyPr>
          <a:lstStyle/>
          <a:p>
            <a:r>
              <a:rPr lang="uk-UA" b="1" dirty="0"/>
              <a:t>7. Емоційна</a:t>
            </a:r>
            <a:r>
              <a:rPr lang="uk-UA" dirty="0"/>
              <a:t> - відображає весь спектр почуттів, які висловлює мовець. Провідна ознака - суб'єктивність. Підвид емоційної інформації, який спеціалізується на оформленні почуття прекрасного - естетична інформація. </a:t>
            </a:r>
            <a:endParaRPr lang="ru-RU" dirty="0"/>
          </a:p>
          <a:p>
            <a:pPr marL="0" indent="0">
              <a:buNone/>
            </a:pPr>
            <a:endParaRPr lang="uk-UA" b="1" dirty="0"/>
          </a:p>
          <a:p>
            <a:r>
              <a:rPr lang="uk-UA" b="1" dirty="0"/>
              <a:t>8.Стилістична (регістрова)</a:t>
            </a:r>
            <a:r>
              <a:rPr lang="uk-UA" dirty="0"/>
              <a:t> - має відношення до ступеня офіційності/неофіційності тексту, обраного мовцем. Частково змикається з більш конкретним поняттям функціонального стилю.</a:t>
            </a:r>
            <a:endParaRPr lang="ru-RU" dirty="0"/>
          </a:p>
          <a:p>
            <a:r>
              <a:rPr lang="uk-UA" b="1" dirty="0"/>
              <a:t>9. </a:t>
            </a:r>
            <a:r>
              <a:rPr lang="uk-UA" b="1" dirty="0" err="1"/>
              <a:t>Дейктична</a:t>
            </a:r>
            <a:r>
              <a:rPr lang="uk-UA" b="1" dirty="0"/>
              <a:t> </a:t>
            </a:r>
            <a:r>
              <a:rPr lang="uk-UA" dirty="0"/>
              <a:t>- відображає ступінь особистої </a:t>
            </a:r>
            <a:r>
              <a:rPr lang="uk-UA" dirty="0" err="1"/>
              <a:t>залученості</a:t>
            </a:r>
            <a:r>
              <a:rPr lang="uk-UA" dirty="0"/>
              <a:t> мовця у викладений матеріал, </a:t>
            </a:r>
            <a:r>
              <a:rPr lang="uk-UA" dirty="0" err="1"/>
              <a:t>виявленість</a:t>
            </a:r>
            <a:r>
              <a:rPr lang="uk-UA" dirty="0"/>
              <a:t>/прихованість присутності в тексті автора.</a:t>
            </a:r>
            <a:endParaRPr lang="ru-RU" dirty="0"/>
          </a:p>
          <a:p>
            <a:r>
              <a:rPr lang="uk-UA" b="1" dirty="0"/>
              <a:t>10.Тема-рематична</a:t>
            </a:r>
            <a:r>
              <a:rPr lang="uk-UA" dirty="0"/>
              <a:t> - у масштабі висловлювання дає змогу розмежувати комунікативно стару і комунікативно нову інформацію; один із найважливіших засобів забезпечення зв'язності тексту.</a:t>
            </a:r>
            <a:endParaRPr lang="ru-RU" dirty="0"/>
          </a:p>
          <a:p>
            <a:endParaRPr lang="ru-RU" dirty="0"/>
          </a:p>
        </p:txBody>
      </p:sp>
    </p:spTree>
    <p:extLst>
      <p:ext uri="{BB962C8B-B14F-4D97-AF65-F5344CB8AC3E}">
        <p14:creationId xmlns:p14="http://schemas.microsoft.com/office/powerpoint/2010/main" val="2913322059"/>
      </p:ext>
    </p:extLst>
  </p:cSld>
  <p:clrMapOvr>
    <a:masterClrMapping/>
  </p:clrMapOvr>
  <p:transition spd="med">
    <p:pull/>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p:cNvSpPr>
            <a:spLocks noGrp="1"/>
          </p:cNvSpPr>
          <p:nvPr>
            <p:ph type="title"/>
          </p:nvPr>
        </p:nvSpPr>
        <p:spPr>
          <a:xfrm>
            <a:off x="677334" y="609600"/>
            <a:ext cx="8596668" cy="890588"/>
          </a:xfrm>
          <a:solidFill>
            <a:schemeClr val="accent1">
              <a:alpha val="50000"/>
            </a:schemeClr>
          </a:solidFill>
          <a:ln>
            <a:noFill/>
          </a:ln>
        </p:spPr>
        <p:style>
          <a:lnRef idx="0">
            <a:scrgbClr r="0" g="0" b="0"/>
          </a:lnRef>
          <a:fillRef idx="0">
            <a:scrgbClr r="0" g="0" b="0"/>
          </a:fillRef>
          <a:effectRef idx="0">
            <a:scrgbClr r="0" g="0" b="0"/>
          </a:effectRef>
          <a:fontRef idx="minor">
            <a:schemeClr val="lt1"/>
          </a:fontRef>
        </p:style>
        <p:txBody>
          <a:bodyPr>
            <a:normAutofit/>
          </a:bodyPr>
          <a:lstStyle/>
          <a:p>
            <a:pPr algn="ctr"/>
            <a:r>
              <a:rPr lang="uk-UA" sz="2400" dirty="0">
                <a:solidFill>
                  <a:schemeClr val="accent6">
                    <a:lumMod val="50000"/>
                  </a:schemeClr>
                </a:solidFill>
                <a:effectLst>
                  <a:outerShdw blurRad="38100" dist="38100" dir="2700000" algn="tl">
                    <a:srgbClr val="000000">
                      <a:alpha val="43137"/>
                    </a:srgbClr>
                  </a:outerShdw>
                </a:effectLst>
              </a:rPr>
              <a:t>ВИДИ ІНФОРМАЦІЇ (СМИСЛІВ)</a:t>
            </a:r>
            <a:br>
              <a:rPr lang="uk-UA" sz="2400" i="1" dirty="0">
                <a:solidFill>
                  <a:schemeClr val="accent6">
                    <a:lumMod val="50000"/>
                  </a:schemeClr>
                </a:solidFill>
                <a:effectLst>
                  <a:outerShdw blurRad="38100" dist="38100" dir="2700000" algn="tl">
                    <a:srgbClr val="000000">
                      <a:alpha val="43137"/>
                    </a:srgbClr>
                  </a:outerShdw>
                </a:effectLst>
              </a:rPr>
            </a:br>
            <a:r>
              <a:rPr lang="uk-UA" sz="2400" i="1" dirty="0">
                <a:solidFill>
                  <a:schemeClr val="accent6">
                    <a:lumMod val="50000"/>
                  </a:schemeClr>
                </a:solidFill>
                <a:effectLst>
                  <a:outerShdw blurRad="38100" dist="38100" dir="2700000" algn="tl">
                    <a:srgbClr val="000000">
                      <a:alpha val="43137"/>
                    </a:srgbClr>
                  </a:outerShdw>
                </a:effectLst>
              </a:rPr>
              <a:t>З якою метою говориться? </a:t>
            </a:r>
            <a:endParaRPr lang="ru-RU" sz="2400" dirty="0"/>
          </a:p>
        </p:txBody>
      </p:sp>
      <p:sp>
        <p:nvSpPr>
          <p:cNvPr id="3" name="Объект 2"/>
          <p:cNvSpPr>
            <a:spLocks noGrp="1"/>
          </p:cNvSpPr>
          <p:nvPr>
            <p:ph idx="1"/>
          </p:nvPr>
        </p:nvSpPr>
        <p:spPr>
          <a:xfrm>
            <a:off x="677334" y="1685925"/>
            <a:ext cx="8596668" cy="4355437"/>
          </a:xfrm>
        </p:spPr>
        <p:txBody>
          <a:bodyPr>
            <a:normAutofit lnSpcReduction="10000"/>
          </a:bodyPr>
          <a:lstStyle/>
          <a:p>
            <a:r>
              <a:rPr lang="uk-UA" b="1" dirty="0"/>
              <a:t>11. Функціональна</a:t>
            </a:r>
            <a:r>
              <a:rPr lang="uk-UA" dirty="0"/>
              <a:t> - відображає функцію, що її виконує висловлювання (група висловлювань) у складі комунікації: інформування, переконання, волевиявлення, вираження почуття/оцінки, підтримання контакту з іншими </a:t>
            </a:r>
            <a:r>
              <a:rPr lang="uk-UA" dirty="0" err="1"/>
              <a:t>комунікантами</a:t>
            </a:r>
            <a:r>
              <a:rPr lang="uk-UA" dirty="0"/>
              <a:t> тощо. Чим далі домінантна функція відрізка від інформування, тим радикальніші перетворення тексту можуть знадобитися від перекладача.</a:t>
            </a:r>
            <a:endParaRPr lang="ru-RU" dirty="0"/>
          </a:p>
          <a:p>
            <a:r>
              <a:rPr lang="uk-UA" b="1" dirty="0"/>
              <a:t>12. Прагматична</a:t>
            </a:r>
            <a:r>
              <a:rPr lang="uk-UA" dirty="0"/>
              <a:t> - має стосунок до учасників комунікації: їхнього взаємного статусу, ролі, намірів, цілей, установок, ступеня інформованості тощо. Домінування прагматичних чинників також може вимагати значних змін у перекладацькій тактиці.</a:t>
            </a:r>
            <a:endParaRPr lang="ru-RU" dirty="0"/>
          </a:p>
          <a:p>
            <a:r>
              <a:rPr lang="uk-UA" b="1" dirty="0"/>
              <a:t>13.Вставні елементи</a:t>
            </a:r>
            <a:r>
              <a:rPr lang="uk-UA" dirty="0"/>
              <a:t> - ця категорія включає цитати, алюзії, крилаті слова, компактні фрагменти з окремим сюжетом (приклади, анекдоти тощо) та інші подібні елементи поверхневої структури тексту, що або переносяться до перекладацького тексту у вигляді готових кліше, або перекладацьке рішення щодо них ухвалюють окремо від рішень щодо навколишнього тексту.</a:t>
            </a:r>
            <a:endParaRPr lang="ru-RU" dirty="0"/>
          </a:p>
          <a:p>
            <a:endParaRPr lang="ru-RU" dirty="0"/>
          </a:p>
        </p:txBody>
      </p:sp>
    </p:spTree>
    <p:extLst>
      <p:ext uri="{BB962C8B-B14F-4D97-AF65-F5344CB8AC3E}">
        <p14:creationId xmlns:p14="http://schemas.microsoft.com/office/powerpoint/2010/main" val="2485549721"/>
      </p:ext>
    </p:extLst>
  </p:cSld>
  <p:clrMapOvr>
    <a:masterClrMapping/>
  </p:clrMapOvr>
  <p:transition spd="med">
    <p:pull/>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Объект 2"/>
          <p:cNvSpPr>
            <a:spLocks noGrp="1"/>
          </p:cNvSpPr>
          <p:nvPr>
            <p:ph idx="1"/>
          </p:nvPr>
        </p:nvSpPr>
        <p:spPr>
          <a:xfrm>
            <a:off x="677334" y="614363"/>
            <a:ext cx="8981016" cy="5426999"/>
          </a:xfrm>
        </p:spPr>
        <p:txBody>
          <a:bodyPr>
            <a:normAutofit fontScale="92500" lnSpcReduction="20000"/>
          </a:bodyPr>
          <a:lstStyle/>
          <a:p>
            <a:r>
              <a:rPr lang="uk-UA" dirty="0"/>
              <a:t>Функціональна і прагматична складові тексту безпосередньо пов'язані з тим, із якою метою або з якої причини створюють і вимовляють текст; </a:t>
            </a:r>
            <a:r>
              <a:rPr lang="uk-UA" dirty="0" err="1"/>
              <a:t>референційна</a:t>
            </a:r>
            <a:r>
              <a:rPr lang="uk-UA" dirty="0"/>
              <a:t>, предикативна, видо-тимчасова, модальна, структурно-логічна, а також почасти </a:t>
            </a:r>
            <a:r>
              <a:rPr lang="uk-UA" dirty="0" err="1"/>
              <a:t>оцінкова</a:t>
            </a:r>
            <a:r>
              <a:rPr lang="uk-UA" dirty="0"/>
              <a:t> інформація в сукупності своїй доносять до нас, що говориться в тексті; інші ж компоненти, кожен зі свого боку, відображають, як це робиться.</a:t>
            </a:r>
            <a:endParaRPr lang="ru-RU" dirty="0"/>
          </a:p>
          <a:p>
            <a:r>
              <a:rPr lang="uk-UA" dirty="0"/>
              <a:t>Важливо пам'ятати, що ці види інформації можуть передаватися як вербально, так і </a:t>
            </a:r>
            <a:r>
              <a:rPr lang="uk-UA" dirty="0" err="1"/>
              <a:t>невербально</a:t>
            </a:r>
            <a:r>
              <a:rPr lang="uk-UA" dirty="0"/>
              <a:t>.</a:t>
            </a:r>
            <a:endParaRPr lang="ru-RU" dirty="0"/>
          </a:p>
          <a:p>
            <a:r>
              <a:rPr lang="uk-UA" dirty="0"/>
              <a:t>      Функціонально-прагматичні параметри ніби обрамляють текст ззовні, вказуючи на його місце в конкретній комунікативній ситуації, що включає також персону мовця (і, можливо, тих, від чийого імені він говорить), одного або багатьох слухачів (а також тих, кому насправді адресоване повідомлення), час, місце, обставини, за яких відбувається усна комунікація та які їй передували й на неї вплинули, взаємний статус </a:t>
            </a:r>
            <a:r>
              <a:rPr lang="uk-UA" dirty="0" err="1"/>
              <a:t>комунікантів</a:t>
            </a:r>
            <a:r>
              <a:rPr lang="uk-UA" dirty="0"/>
              <a:t>, передісторію їхніх взаємовідносин та цілу низку інших аспектів комунікації, найважливішим із яких є вид комунікації, а також вид перекладу, що є важливим. Знання всього цього (більш-менш повне) і розуміння (більш-менш адекватне) перекладач приносить із собою в робочу ситуацію a </a:t>
            </a:r>
            <a:r>
              <a:rPr lang="uk-UA" dirty="0" err="1"/>
              <a:t>priori</a:t>
            </a:r>
            <a:r>
              <a:rPr lang="uk-UA" dirty="0"/>
              <a:t>, уточнюючи під час справи. Ці параметри можуть мати величезний вплив на розуміння перекладачем оратора і його вербальної та невербальної поведінки, розуміння вихідного тексту і формування тексту перекладу. Однак у зв'язку зі своїм всеосяжним і фоновим характером вони навряд чи знайдуть пряме відображення в перекладацькому записі. Цю інформацію перекладач має просто пам'ятати, але йому навряд чи загрожує небезпека її забути - скоріше вже небезпека її проігнорувати.</a:t>
            </a:r>
            <a:endParaRPr lang="ru-RU" dirty="0"/>
          </a:p>
          <a:p>
            <a:endParaRPr lang="ru-RU" dirty="0"/>
          </a:p>
        </p:txBody>
      </p:sp>
    </p:spTree>
    <p:extLst>
      <p:ext uri="{BB962C8B-B14F-4D97-AF65-F5344CB8AC3E}">
        <p14:creationId xmlns:p14="http://schemas.microsoft.com/office/powerpoint/2010/main" val="1602313901"/>
      </p:ext>
    </p:extLst>
  </p:cSld>
  <p:clrMapOvr>
    <a:masterClrMapping/>
  </p:clrMapOvr>
  <p:transition spd="med">
    <p:pull/>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31A0EA-BE8D-F844-5733-0B0F366F2E14}"/>
              </a:ext>
            </a:extLst>
          </p:cNvPr>
          <p:cNvSpPr>
            <a:spLocks noGrp="1"/>
          </p:cNvSpPr>
          <p:nvPr>
            <p:ph type="title"/>
          </p:nvPr>
        </p:nvSpPr>
        <p:spPr>
          <a:xfrm>
            <a:off x="677334" y="609600"/>
            <a:ext cx="8596668" cy="786714"/>
          </a:xfrm>
        </p:spPr>
        <p:style>
          <a:lnRef idx="0">
            <a:schemeClr val="accent3"/>
          </a:lnRef>
          <a:fillRef idx="3">
            <a:schemeClr val="accent3"/>
          </a:fillRef>
          <a:effectRef idx="3">
            <a:schemeClr val="accent3"/>
          </a:effectRef>
          <a:fontRef idx="minor">
            <a:schemeClr val="lt1"/>
          </a:fontRef>
        </p:style>
        <p:txBody>
          <a:bodyPr>
            <a:normAutofit/>
          </a:bodyPr>
          <a:lstStyle/>
          <a:p>
            <a:pPr algn="ctr"/>
            <a:r>
              <a:rPr lang="uk-UA" sz="2800" b="1" dirty="0">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rPr>
              <a:t> </a:t>
            </a:r>
            <a:r>
              <a:rPr lang="uk-UA" sz="2800" b="1" dirty="0">
                <a:solidFill>
                  <a:schemeClr val="tx1"/>
                </a:solidFill>
                <a:effectLst>
                  <a:outerShdw blurRad="38100" dist="38100" dir="2700000" algn="tl">
                    <a:srgbClr val="000000">
                      <a:alpha val="43137"/>
                    </a:srgbClr>
                  </a:outerShdw>
                </a:effectLst>
                <a:latin typeface="Times New Roman" panose="02020603050405020304" pitchFamily="18" charset="0"/>
                <a:ea typeface="Aptos" panose="020B0004020202020204" pitchFamily="34" charset="0"/>
              </a:rPr>
              <a:t>Етапи усного послідовного перекладу</a:t>
            </a:r>
            <a:endParaRPr lang="ru-RU" sz="4800" dirty="0">
              <a:solidFill>
                <a:schemeClr val="tx1"/>
              </a:solidFill>
              <a:effectLst>
                <a:outerShdw blurRad="38100" dist="38100" dir="2700000" algn="tl">
                  <a:srgbClr val="000000">
                    <a:alpha val="43137"/>
                  </a:srgbClr>
                </a:outerShdw>
              </a:effectLst>
            </a:endParaRPr>
          </a:p>
        </p:txBody>
      </p:sp>
      <p:sp>
        <p:nvSpPr>
          <p:cNvPr id="3" name="Объект 2">
            <a:extLst>
              <a:ext uri="{FF2B5EF4-FFF2-40B4-BE49-F238E27FC236}">
                <a16:creationId xmlns:a16="http://schemas.microsoft.com/office/drawing/2014/main" id="{97C8FFB3-5F59-6BE3-13BE-D1F649E18BD3}"/>
              </a:ext>
            </a:extLst>
          </p:cNvPr>
          <p:cNvSpPr>
            <a:spLocks noGrp="1"/>
          </p:cNvSpPr>
          <p:nvPr>
            <p:ph idx="1"/>
          </p:nvPr>
        </p:nvSpPr>
        <p:spPr>
          <a:xfrm>
            <a:off x="677334" y="1396315"/>
            <a:ext cx="8596668" cy="4645048"/>
          </a:xfrm>
        </p:spPr>
        <p:txBody>
          <a:bodyPr/>
          <a:lstStyle/>
          <a:p>
            <a:r>
              <a:rPr lang="uk-UA" sz="1800" b="1" dirty="0">
                <a:effectLst/>
                <a:latin typeface="Times New Roman" panose="02020603050405020304" pitchFamily="18" charset="0"/>
                <a:ea typeface="Aptos" panose="020B0004020202020204" pitchFamily="34" charset="0"/>
              </a:rPr>
              <a:t>Етапу аудіювання</a:t>
            </a:r>
            <a:r>
              <a:rPr lang="uk-UA" sz="1800" dirty="0">
                <a:effectLst/>
                <a:latin typeface="Times New Roman" panose="02020603050405020304" pitchFamily="18" charset="0"/>
                <a:ea typeface="Aptos" panose="020B0004020202020204" pitchFamily="34" charset="0"/>
              </a:rPr>
              <a:t>, тобто сприйняття на слух мови оратора. Етап аудіювання співвідноситься з роботою сенсорного регістра пам'яті. Успішність цього етапу залежить від зовнішніх умов (рівень шуму в приміщенні, наявність різного роду перешкод, відстань між промовцем і перекладачем, знаходження промовця в зоні прямої видимості, що дає можливість підкріплення звукової інформації за допомогою зорової і т. ін.), від особливостей промовця (акцент, діалектні різновиди вимови, дефекти мови, темп, манера подання тощо), від ряду внутрішніх параметрів тексту, від ряду внутрішніх параметрів тексту, від ряду внутрішніх параметрів тексту, від діалекту, від дефектів вимови, від темпу, від манера подачі і т. ін. ), від низки внутрішніх параметрів тексту (зв'язність, логічність, складність обраної тематики, наявність лексики, що не перекладається, художніх прийомів тощо), а також від самого перекладача (гострота слуху, фізичний стан, ступінь утоми, рівень володіння вихідною мовою, знайомство з обговорюваною темою тощо), а також від самого перекладача (гострота слуху, фізичний стан, ступінь утоми, рівень володіння вихідною мовою, знайомство з обговорюваною темою і т.д.). </a:t>
            </a:r>
            <a:endParaRPr lang="ru-RU" dirty="0"/>
          </a:p>
        </p:txBody>
      </p:sp>
    </p:spTree>
    <p:extLst>
      <p:ext uri="{BB962C8B-B14F-4D97-AF65-F5344CB8AC3E}">
        <p14:creationId xmlns:p14="http://schemas.microsoft.com/office/powerpoint/2010/main" val="1338881970"/>
      </p:ext>
    </p:extLst>
  </p:cSld>
  <p:clrMapOvr>
    <a:masterClrMapping/>
  </p:clrMapOvr>
  <mc:AlternateContent xmlns:mc="http://schemas.openxmlformats.org/markup-compatibility/2006">
    <mc:Choice xmlns:p14="http://schemas.microsoft.com/office/powerpoint/2010/main" Requires="p14">
      <p:transition spd="slow" p14:dur="3900">
        <p14:glitter pattern="hexagon"/>
      </p:transition>
    </mc:Choice>
    <mc:Fallback>
      <p:transition spd="slow">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Заголовок 1">
            <a:extLst>
              <a:ext uri="{FF2B5EF4-FFF2-40B4-BE49-F238E27FC236}">
                <a16:creationId xmlns:a16="http://schemas.microsoft.com/office/drawing/2014/main" id="{1031A0EA-BE8D-F844-5733-0B0F366F2E14}"/>
              </a:ext>
            </a:extLst>
          </p:cNvPr>
          <p:cNvSpPr>
            <a:spLocks noGrp="1"/>
          </p:cNvSpPr>
          <p:nvPr>
            <p:ph type="title"/>
          </p:nvPr>
        </p:nvSpPr>
        <p:spPr>
          <a:xfrm>
            <a:off x="677334" y="609600"/>
            <a:ext cx="8596668" cy="786714"/>
          </a:xfrm>
        </p:spPr>
        <p:style>
          <a:lnRef idx="0">
            <a:schemeClr val="accent3"/>
          </a:lnRef>
          <a:fillRef idx="3">
            <a:schemeClr val="accent3"/>
          </a:fillRef>
          <a:effectRef idx="3">
            <a:schemeClr val="accent3"/>
          </a:effectRef>
          <a:fontRef idx="minor">
            <a:schemeClr val="lt1"/>
          </a:fontRef>
        </p:style>
        <p:txBody>
          <a:bodyPr vert="horz" lIns="91440" tIns="45720" rIns="91440" bIns="45720" rtlCol="0" anchor="t">
            <a:normAutofit/>
          </a:bodyPr>
          <a:lstStyle/>
          <a:p>
            <a:pPr algn="ctr"/>
            <a:r>
              <a:rPr lang="uk-UA" sz="2800" b="1" dirty="0">
                <a:solidFill>
                  <a:schemeClr val="tx1"/>
                </a:solidFill>
                <a:effectLst>
                  <a:outerShdw blurRad="38100" dist="38100" dir="2700000" algn="tl">
                    <a:srgbClr val="000000">
                      <a:alpha val="43137"/>
                    </a:srgbClr>
                  </a:outerShdw>
                </a:effectLst>
                <a:latin typeface="Times New Roman" panose="02020603050405020304" pitchFamily="18" charset="0"/>
                <a:cs typeface="+mn-cs"/>
              </a:rPr>
              <a:t> Етапи усного послідовного перекладу</a:t>
            </a:r>
            <a:endParaRPr lang="ru-RU" sz="2800" b="1" dirty="0">
              <a:solidFill>
                <a:schemeClr val="tx1"/>
              </a:solidFill>
              <a:effectLst>
                <a:outerShdw blurRad="38100" dist="38100" dir="2700000" algn="tl">
                  <a:srgbClr val="000000">
                    <a:alpha val="43137"/>
                  </a:srgbClr>
                </a:outerShdw>
              </a:effectLst>
              <a:latin typeface="Times New Roman" panose="02020603050405020304" pitchFamily="18" charset="0"/>
              <a:cs typeface="+mn-cs"/>
            </a:endParaRPr>
          </a:p>
        </p:txBody>
      </p:sp>
      <p:sp>
        <p:nvSpPr>
          <p:cNvPr id="3" name="Объект 2">
            <a:extLst>
              <a:ext uri="{FF2B5EF4-FFF2-40B4-BE49-F238E27FC236}">
                <a16:creationId xmlns:a16="http://schemas.microsoft.com/office/drawing/2014/main" id="{97C8FFB3-5F59-6BE3-13BE-D1F649E18BD3}"/>
              </a:ext>
            </a:extLst>
          </p:cNvPr>
          <p:cNvSpPr>
            <a:spLocks noGrp="1"/>
          </p:cNvSpPr>
          <p:nvPr>
            <p:ph idx="1"/>
          </p:nvPr>
        </p:nvSpPr>
        <p:spPr>
          <a:xfrm>
            <a:off x="677334" y="1396314"/>
            <a:ext cx="8596668" cy="3793523"/>
          </a:xfrm>
        </p:spPr>
        <p:txBody>
          <a:bodyPr>
            <a:normAutofit/>
          </a:bodyPr>
          <a:lstStyle/>
          <a:p>
            <a:pPr algn="just"/>
            <a:r>
              <a:rPr lang="uk-UA" sz="2400" b="1" kern="100" dirty="0">
                <a:effectLst/>
                <a:latin typeface="Times New Roman" panose="02020603050405020304" pitchFamily="18" charset="0"/>
                <a:ea typeface="Aptos" panose="020B0004020202020204" pitchFamily="34" charset="0"/>
                <a:cs typeface="Times New Roman" panose="02020603050405020304" pitchFamily="18" charset="0"/>
              </a:rPr>
              <a:t>На етапі сприйняття</a:t>
            </a:r>
            <a:r>
              <a:rPr lang="uk-UA" sz="2400" kern="100" dirty="0">
                <a:effectLst/>
                <a:latin typeface="Times New Roman" panose="02020603050405020304" pitchFamily="18" charset="0"/>
                <a:ea typeface="Aptos" panose="020B0004020202020204" pitchFamily="34" charset="0"/>
                <a:cs typeface="Times New Roman" panose="02020603050405020304" pitchFamily="18" charset="0"/>
              </a:rPr>
              <a:t> перекладач не тільки розпізнає фонеми мови оригіналу - це може бути окремою проблемою, якщо, приміром, оратор виступає мовою, яка не є для нього рідною, - не тільки розрізняє в мові окремі слова (лексеми), а й сприймає всю морфологічну, синтаксичну, стилістичну та прагматичну інформацію, що міститься у вихідному тексті. Загалом можна сказати, що на цьому початковому етапі перекладач отримує всю сукупність інформації, закодованої на "поверхневому рівні" тексту оригіналу, і що відбувається це в кодах вихідної мови.</a:t>
            </a:r>
            <a:endParaRPr lang="ru-RU" sz="2400" kern="100" dirty="0">
              <a:effectLst/>
              <a:latin typeface="Aptos" panose="020B0004020202020204" pitchFamily="34" charset="0"/>
              <a:ea typeface="Aptos" panose="020B0004020202020204" pitchFamily="34" charset="0"/>
              <a:cs typeface="Times New Roman" panose="02020603050405020304" pitchFamily="18" charset="0"/>
            </a:endParaRPr>
          </a:p>
          <a:p>
            <a:endParaRPr lang="ru-RU" dirty="0"/>
          </a:p>
        </p:txBody>
      </p:sp>
    </p:spTree>
    <p:extLst>
      <p:ext uri="{BB962C8B-B14F-4D97-AF65-F5344CB8AC3E}">
        <p14:creationId xmlns:p14="http://schemas.microsoft.com/office/powerpoint/2010/main" val="49062887"/>
      </p:ext>
    </p:extLst>
  </p:cSld>
  <p:clrMapOvr>
    <a:masterClrMapping/>
  </p:clrMapOvr>
  <mc:AlternateContent xmlns:mc="http://schemas.openxmlformats.org/markup-compatibility/2006">
    <mc:Choice xmlns:p15="http://schemas.microsoft.com/office/powerpoint/2012/main" Requires="p15">
      <p:transition xmlns:p14="http://schemas.microsoft.com/office/powerpoint/2010/main" spd="slow" p14:dur="2000">
        <p15:prstTrans prst="drape"/>
      </p:transition>
    </mc:Choice>
    <mc:Fallback>
      <p:transition spd="slow">
        <p:fade/>
      </p:transition>
    </mc:Fallback>
  </mc:AlternateContent>
</p:sld>
</file>

<file path=ppt/theme/theme1.xml><?xml version="1.0" encoding="utf-8"?>
<a:theme xmlns:a="http://schemas.openxmlformats.org/drawingml/2006/main" name="Грань">
  <a:themeElements>
    <a:clrScheme name="Грань">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Грань">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Грань">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111</TotalTime>
  <Words>2045</Words>
  <Application>Microsoft Office PowerPoint</Application>
  <PresentationFormat>Широкоэкранный</PresentationFormat>
  <Paragraphs>46</Paragraphs>
  <Slides>12</Slides>
  <Notes>0</Notes>
  <HiddenSlides>0</HiddenSlides>
  <MMClips>0</MMClips>
  <ScaleCrop>false</ScaleCrop>
  <HeadingPairs>
    <vt:vector size="6" baseType="variant">
      <vt:variant>
        <vt:lpstr>Использованные шрифты</vt:lpstr>
      </vt:variant>
      <vt:variant>
        <vt:i4>6</vt:i4>
      </vt:variant>
      <vt:variant>
        <vt:lpstr>Тема</vt:lpstr>
      </vt:variant>
      <vt:variant>
        <vt:i4>1</vt:i4>
      </vt:variant>
      <vt:variant>
        <vt:lpstr>Заголовки слайдов</vt:lpstr>
      </vt:variant>
      <vt:variant>
        <vt:i4>12</vt:i4>
      </vt:variant>
    </vt:vector>
  </HeadingPairs>
  <TitlesOfParts>
    <vt:vector size="19" baseType="lpstr">
      <vt:lpstr>Aptos</vt:lpstr>
      <vt:lpstr>Arial</vt:lpstr>
      <vt:lpstr>Bahnschrift SemiBold</vt:lpstr>
      <vt:lpstr>Times New Roman</vt:lpstr>
      <vt:lpstr>Trebuchet MS</vt:lpstr>
      <vt:lpstr>Wingdings 3</vt:lpstr>
      <vt:lpstr>Грань</vt:lpstr>
      <vt:lpstr>ВЕРБАЛЬНА ТА НЕВЕРБАЛЬНА СКЛАДОВА. ЕТАПИ УСНОГО ПЕРЕКЛАДУ</vt:lpstr>
      <vt:lpstr>ВЕРБАЛЬНА СКЛАДОВА ТЕКСТУ</vt:lpstr>
      <vt:lpstr>Види інформації за її формою подання, способами кодування і зберігання</vt:lpstr>
      <vt:lpstr>ВИДИ ІНФОРМАЦІЇ (СМИСЛІВ) Про що говориться </vt:lpstr>
      <vt:lpstr>ВИДИ ІНФОРМАЦІЇ (СМИСЛІВ) Як це говориться? </vt:lpstr>
      <vt:lpstr>ВИДИ ІНФОРМАЦІЇ (СМИСЛІВ) З якою метою говориться? </vt:lpstr>
      <vt:lpstr>Презентация PowerPoint</vt:lpstr>
      <vt:lpstr> Етапи усного послідовного перекладу</vt:lpstr>
      <vt:lpstr> Етапи усного послідовного перекладу</vt:lpstr>
      <vt:lpstr>Етапи усного перекладу</vt:lpstr>
      <vt:lpstr>Етапи усного перекладу</vt:lpstr>
      <vt:lpstr>Етапи усного перекладу</vt:lpstr>
    </vt:vector>
  </TitlesOfParts>
  <Company>SPecialiST RePack</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ВЕРБАЛЬНА ТА НЕВЕРБАЛЬНА СКЛАДОВА. ЕТАПИ УСНОГО ПЕРЕКЛАДУ</dc:title>
  <dc:creator>НР</dc:creator>
  <cp:lastModifiedBy>Иван Мацегора</cp:lastModifiedBy>
  <cp:revision>9</cp:revision>
  <dcterms:created xsi:type="dcterms:W3CDTF">2024-04-02T05:35:23Z</dcterms:created>
  <dcterms:modified xsi:type="dcterms:W3CDTF">2024-04-02T09:37:48Z</dcterms:modified>
</cp:coreProperties>
</file>