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6" r:id="rId3"/>
    <p:sldId id="263" r:id="rId4"/>
    <p:sldId id="265" r:id="rId5"/>
    <p:sldId id="268" r:id="rId6"/>
    <p:sldId id="262" r:id="rId7"/>
    <p:sldId id="269" r:id="rId8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666699"/>
    <a:srgbClr val="04374A"/>
    <a:srgbClr val="E590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 autoAdjust="0"/>
    <p:restoredTop sz="84583" autoAdjust="0"/>
  </p:normalViewPr>
  <p:slideViewPr>
    <p:cSldViewPr>
      <p:cViewPr varScale="1">
        <p:scale>
          <a:sx n="74" d="100"/>
          <a:sy n="74" d="100"/>
        </p:scale>
        <p:origin x="-15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30DAE9-8822-4F6C-89B5-D04E690F0D84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7E131C47-C584-40BB-A732-538A0C2396C4}">
      <dgm:prSet phldrT="[Текст]"/>
      <dgm:spPr/>
      <dgm:t>
        <a:bodyPr/>
        <a:lstStyle/>
        <a:p>
          <a:r>
            <a:rPr lang="uk-UA" dirty="0" err="1" smtClean="0"/>
            <a:t>“</a:t>
          </a:r>
          <a:r>
            <a:rPr lang="uk-UA" dirty="0" err="1" smtClean="0">
              <a:latin typeface="Times New Roman" pitchFamily="18" charset="0"/>
              <a:cs typeface="Times New Roman" pitchFamily="18" charset="0"/>
            </a:rPr>
            <a:t>Моралісти”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 (41%)</a:t>
          </a:r>
          <a:endParaRPr lang="en-GB" dirty="0">
            <a:latin typeface="Times New Roman" pitchFamily="18" charset="0"/>
            <a:cs typeface="Times New Roman" pitchFamily="18" charset="0"/>
          </a:endParaRPr>
        </a:p>
      </dgm:t>
    </dgm:pt>
    <dgm:pt modelId="{514F5DED-EF58-469B-BEBC-9BCE81975EE3}" type="parTrans" cxnId="{586D268F-F603-4E0A-BE62-3D1609C35171}">
      <dgm:prSet/>
      <dgm:spPr/>
      <dgm:t>
        <a:bodyPr/>
        <a:lstStyle/>
        <a:p>
          <a:endParaRPr lang="en-GB"/>
        </a:p>
      </dgm:t>
    </dgm:pt>
    <dgm:pt modelId="{744EC678-844A-4322-B7F0-5AB2324AD249}" type="sibTrans" cxnId="{586D268F-F603-4E0A-BE62-3D1609C35171}">
      <dgm:prSet/>
      <dgm:spPr/>
      <dgm:t>
        <a:bodyPr/>
        <a:lstStyle/>
        <a:p>
          <a:endParaRPr lang="en-GB"/>
        </a:p>
      </dgm:t>
    </dgm:pt>
    <dgm:pt modelId="{D69276E5-7BFA-46D6-885D-20DBEF2C938E}">
      <dgm:prSet phldrT="[Текст]"/>
      <dgm:spPr/>
      <dgm:t>
        <a:bodyPr/>
        <a:lstStyle/>
        <a:p>
          <a:r>
            <a:rPr lang="uk-UA" dirty="0" err="1" smtClean="0">
              <a:latin typeface="Times New Roman" pitchFamily="18" charset="0"/>
              <a:cs typeface="Times New Roman" pitchFamily="18" charset="0"/>
            </a:rPr>
            <a:t>“Не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 піддаються </a:t>
          </a:r>
          <a:r>
            <a:rPr lang="uk-UA" dirty="0" err="1" smtClean="0">
              <a:latin typeface="Times New Roman" pitchFamily="18" charset="0"/>
              <a:cs typeface="Times New Roman" pitchFamily="18" charset="0"/>
            </a:rPr>
            <a:t>рекламі”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 (46%)</a:t>
          </a:r>
          <a:endParaRPr lang="en-GB" dirty="0">
            <a:latin typeface="Times New Roman" pitchFamily="18" charset="0"/>
            <a:cs typeface="Times New Roman" pitchFamily="18" charset="0"/>
          </a:endParaRPr>
        </a:p>
      </dgm:t>
    </dgm:pt>
    <dgm:pt modelId="{22A2FB83-2749-4B87-97B8-379A6F14F041}" type="parTrans" cxnId="{F66EC9F7-A1B6-47B7-B611-E6D68ABD5FA8}">
      <dgm:prSet/>
      <dgm:spPr/>
      <dgm:t>
        <a:bodyPr/>
        <a:lstStyle/>
        <a:p>
          <a:endParaRPr lang="en-GB"/>
        </a:p>
      </dgm:t>
    </dgm:pt>
    <dgm:pt modelId="{80D9386A-D628-4897-AC4B-ED39397B928E}" type="sibTrans" cxnId="{F66EC9F7-A1B6-47B7-B611-E6D68ABD5FA8}">
      <dgm:prSet/>
      <dgm:spPr/>
      <dgm:t>
        <a:bodyPr/>
        <a:lstStyle/>
        <a:p>
          <a:endParaRPr lang="en-GB"/>
        </a:p>
      </dgm:t>
    </dgm:pt>
    <dgm:pt modelId="{FA3A77FE-C1D6-409A-A83D-43C52EBA469F}">
      <dgm:prSet phldrT="[Текст]"/>
      <dgm:spPr/>
      <dgm:t>
        <a:bodyPr/>
        <a:lstStyle/>
        <a:p>
          <a:r>
            <a:rPr lang="uk-UA" dirty="0" err="1" smtClean="0">
              <a:latin typeface="Times New Roman" pitchFamily="18" charset="0"/>
              <a:cs typeface="Times New Roman" pitchFamily="18" charset="0"/>
            </a:rPr>
            <a:t>“Ентузіасти”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 (9%)</a:t>
          </a:r>
          <a:endParaRPr lang="en-GB" dirty="0">
            <a:latin typeface="Times New Roman" pitchFamily="18" charset="0"/>
            <a:cs typeface="Times New Roman" pitchFamily="18" charset="0"/>
          </a:endParaRPr>
        </a:p>
      </dgm:t>
    </dgm:pt>
    <dgm:pt modelId="{96E1D508-E496-49C3-9CE8-6F0A79AE6547}" type="parTrans" cxnId="{0FB9242C-B41A-4D5E-9E72-EFEC47AEEB4C}">
      <dgm:prSet/>
      <dgm:spPr/>
      <dgm:t>
        <a:bodyPr/>
        <a:lstStyle/>
        <a:p>
          <a:endParaRPr lang="en-GB"/>
        </a:p>
      </dgm:t>
    </dgm:pt>
    <dgm:pt modelId="{A44F2B34-C78F-4579-8B4F-A46CFDD7D17C}" type="sibTrans" cxnId="{0FB9242C-B41A-4D5E-9E72-EFEC47AEEB4C}">
      <dgm:prSet/>
      <dgm:spPr/>
      <dgm:t>
        <a:bodyPr/>
        <a:lstStyle/>
        <a:p>
          <a:endParaRPr lang="en-GB"/>
        </a:p>
      </dgm:t>
    </dgm:pt>
    <dgm:pt modelId="{48004E12-0B44-420D-A39E-0253157EB255}" type="pres">
      <dgm:prSet presAssocID="{2F30DAE9-8822-4F6C-89B5-D04E690F0D84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03C4382-D950-4FE1-8E3C-FEB73B75AF99}" type="pres">
      <dgm:prSet presAssocID="{2F30DAE9-8822-4F6C-89B5-D04E690F0D84}" presName="diamond" presStyleLbl="bgShp" presStyleIdx="0" presStyleCnt="1"/>
      <dgm:spPr/>
    </dgm:pt>
    <dgm:pt modelId="{A71EEC94-A51C-4321-8384-4FCB7F30ACB0}" type="pres">
      <dgm:prSet presAssocID="{2F30DAE9-8822-4F6C-89B5-D04E690F0D84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3ED5DD-97CC-4DC8-8F2F-B4BFA091A2F5}" type="pres">
      <dgm:prSet presAssocID="{2F30DAE9-8822-4F6C-89B5-D04E690F0D84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DB15F0-1637-4D8E-9060-5D73CA5F4BCE}" type="pres">
      <dgm:prSet presAssocID="{2F30DAE9-8822-4F6C-89B5-D04E690F0D84}" presName="quad3" presStyleLbl="node1" presStyleIdx="2" presStyleCnt="4" custLinFactNeighborX="63281" custLinFactNeighborY="6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DB650-6921-44E9-9A5B-B67F46B129C7}" type="pres">
      <dgm:prSet presAssocID="{2F30DAE9-8822-4F6C-89B5-D04E690F0D84}" presName="quad4" presStyleLbl="node1" presStyleIdx="3" presStyleCnt="4" custFlipVert="0" custFlipHor="1" custScaleX="5166" custScaleY="5849" custLinFactNeighborX="-45252" custLinFactNeighborY="231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86D268F-F603-4E0A-BE62-3D1609C35171}" srcId="{2F30DAE9-8822-4F6C-89B5-D04E690F0D84}" destId="{7E131C47-C584-40BB-A732-538A0C2396C4}" srcOrd="0" destOrd="0" parTransId="{514F5DED-EF58-469B-BEBC-9BCE81975EE3}" sibTransId="{744EC678-844A-4322-B7F0-5AB2324AD249}"/>
    <dgm:cxn modelId="{AE83ACD4-73DC-4AA4-A114-9774B162CFEB}" type="presOf" srcId="{7E131C47-C584-40BB-A732-538A0C2396C4}" destId="{A71EEC94-A51C-4321-8384-4FCB7F30ACB0}" srcOrd="0" destOrd="0" presId="urn:microsoft.com/office/officeart/2005/8/layout/matrix3"/>
    <dgm:cxn modelId="{C0EC97E2-A147-4E7A-BB93-8113A3A72940}" type="presOf" srcId="{2F30DAE9-8822-4F6C-89B5-D04E690F0D84}" destId="{48004E12-0B44-420D-A39E-0253157EB255}" srcOrd="0" destOrd="0" presId="urn:microsoft.com/office/officeart/2005/8/layout/matrix3"/>
    <dgm:cxn modelId="{B06A730A-DD62-489E-AE0B-622243E3EBC9}" type="presOf" srcId="{FA3A77FE-C1D6-409A-A83D-43C52EBA469F}" destId="{C4DB15F0-1637-4D8E-9060-5D73CA5F4BCE}" srcOrd="0" destOrd="0" presId="urn:microsoft.com/office/officeart/2005/8/layout/matrix3"/>
    <dgm:cxn modelId="{0FB9242C-B41A-4D5E-9E72-EFEC47AEEB4C}" srcId="{2F30DAE9-8822-4F6C-89B5-D04E690F0D84}" destId="{FA3A77FE-C1D6-409A-A83D-43C52EBA469F}" srcOrd="2" destOrd="0" parTransId="{96E1D508-E496-49C3-9CE8-6F0A79AE6547}" sibTransId="{A44F2B34-C78F-4579-8B4F-A46CFDD7D17C}"/>
    <dgm:cxn modelId="{C1EA0F0F-02DA-4A1A-A650-4DF99C8871F2}" type="presOf" srcId="{D69276E5-7BFA-46D6-885D-20DBEF2C938E}" destId="{0E3ED5DD-97CC-4DC8-8F2F-B4BFA091A2F5}" srcOrd="0" destOrd="0" presId="urn:microsoft.com/office/officeart/2005/8/layout/matrix3"/>
    <dgm:cxn modelId="{F66EC9F7-A1B6-47B7-B611-E6D68ABD5FA8}" srcId="{2F30DAE9-8822-4F6C-89B5-D04E690F0D84}" destId="{D69276E5-7BFA-46D6-885D-20DBEF2C938E}" srcOrd="1" destOrd="0" parTransId="{22A2FB83-2749-4B87-97B8-379A6F14F041}" sibTransId="{80D9386A-D628-4897-AC4B-ED39397B928E}"/>
    <dgm:cxn modelId="{BEB1A4A1-C06F-4DFA-AC2B-CB5B9E718A20}" type="presParOf" srcId="{48004E12-0B44-420D-A39E-0253157EB255}" destId="{C03C4382-D950-4FE1-8E3C-FEB73B75AF99}" srcOrd="0" destOrd="0" presId="urn:microsoft.com/office/officeart/2005/8/layout/matrix3"/>
    <dgm:cxn modelId="{E1602C2E-CA17-4103-8D98-E5119C5493EA}" type="presParOf" srcId="{48004E12-0B44-420D-A39E-0253157EB255}" destId="{A71EEC94-A51C-4321-8384-4FCB7F30ACB0}" srcOrd="1" destOrd="0" presId="urn:microsoft.com/office/officeart/2005/8/layout/matrix3"/>
    <dgm:cxn modelId="{BD55A26A-DC11-453A-BF7D-FF95C6DFD129}" type="presParOf" srcId="{48004E12-0B44-420D-A39E-0253157EB255}" destId="{0E3ED5DD-97CC-4DC8-8F2F-B4BFA091A2F5}" srcOrd="2" destOrd="0" presId="urn:microsoft.com/office/officeart/2005/8/layout/matrix3"/>
    <dgm:cxn modelId="{626C5F45-E195-4A8C-98BA-49D45E02C845}" type="presParOf" srcId="{48004E12-0B44-420D-A39E-0253157EB255}" destId="{C4DB15F0-1637-4D8E-9060-5D73CA5F4BCE}" srcOrd="3" destOrd="0" presId="urn:microsoft.com/office/officeart/2005/8/layout/matrix3"/>
    <dgm:cxn modelId="{CBEF7AFE-286A-4F50-9663-2278A4254082}" type="presParOf" srcId="{48004E12-0B44-420D-A39E-0253157EB255}" destId="{B27DB650-6921-44E9-9A5B-B67F46B129C7}" srcOrd="4" destOrd="0" presId="urn:microsoft.com/office/officeart/2005/8/layout/matrix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6552728" cy="1224136"/>
          </a:xfrm>
        </p:spPr>
        <p:txBody>
          <a:bodyPr/>
          <a:lstStyle>
            <a:lvl1pPr>
              <a:defRPr b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6552728" cy="1224136"/>
          </a:xfrm>
        </p:spPr>
        <p:txBody>
          <a:bodyPr/>
          <a:lstStyle>
            <a:lvl1pPr>
              <a:defRPr b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6552728" cy="1224136"/>
          </a:xfrm>
        </p:spPr>
        <p:txBody>
          <a:bodyPr/>
          <a:lstStyle>
            <a:lvl1pPr>
              <a:defRPr b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6552728" cy="1224136"/>
          </a:xfrm>
        </p:spPr>
        <p:txBody>
          <a:bodyPr/>
          <a:lstStyle>
            <a:lvl1pPr>
              <a:defRPr b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6624736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259632" y="1556792"/>
            <a:ext cx="7776864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presentation-creation.ru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8"/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650" r:id="rId16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71536" y="-2071726"/>
            <a:ext cx="11501486" cy="1059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143116"/>
            <a:ext cx="6552728" cy="1224136"/>
          </a:xfrm>
        </p:spPr>
        <p:txBody>
          <a:bodyPr>
            <a:noAutofit/>
          </a:bodyPr>
          <a:lstStyle/>
          <a:p>
            <a:r>
              <a:rPr 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Вступ до курсу </a:t>
            </a:r>
            <a:r>
              <a:rPr lang="uk-UA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“Соціальні</a:t>
            </a:r>
            <a:r>
              <a:rPr 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технології в </a:t>
            </a:r>
            <a:r>
              <a:rPr lang="uk-UA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рекламі”</a:t>
            </a:r>
            <a:endParaRPr lang="ru-RU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43108" y="3929066"/>
            <a:ext cx="6552728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Автор курсу: 	</a:t>
            </a:r>
            <a:r>
              <a:rPr lang="uk-UA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к.соціол.н</a:t>
            </a:r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., доцент кафедри соціології ЗНУ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Кулик Марія Анатоліївна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214290"/>
            <a:ext cx="1928826" cy="1817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71536" y="-2071726"/>
            <a:ext cx="11501486" cy="1059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2643182"/>
            <a:ext cx="6552728" cy="1224136"/>
          </a:xfrm>
        </p:spPr>
        <p:txBody>
          <a:bodyPr>
            <a:noAutofit/>
          </a:bodyPr>
          <a:lstStyle/>
          <a:p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George" panose="02000500000000000000" pitchFamily="50" charset="0"/>
                <a:cs typeface="Times New Roman" pitchFamily="18" charset="0"/>
              </a:rPr>
              <a:t>ТЕХНОЛОГІЯ 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(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від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 гр. </a:t>
            </a:r>
            <a:r>
              <a:rPr lang="en-GB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tekhne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 −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мистецтво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майстерність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уміння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) ‑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це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сукупність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прийомів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способів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отримання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бажаного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ефекту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або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eorge" panose="02000500000000000000" pitchFamily="50" charset="0"/>
                <a:cs typeface="Times New Roman" pitchFamily="18" charset="0"/>
              </a:rPr>
              <a:t> результату </a:t>
            </a:r>
            <a:endParaRPr lang="ru-RU" sz="2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2050" name="Picture 2" descr="Государственный университет «Дубна»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3786190"/>
            <a:ext cx="2857520" cy="2857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71536" y="-2071726"/>
            <a:ext cx="11501486" cy="1059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28794" y="428604"/>
            <a:ext cx="4876024" cy="1048666"/>
          </a:xfrm>
        </p:spPr>
        <p:txBody>
          <a:bodyPr>
            <a:noAutofit/>
          </a:bodyPr>
          <a:lstStyle/>
          <a:p>
            <a:r>
              <a:rPr lang="ru-RU" sz="2400" b="1" i="1" dirty="0" err="1" smtClean="0"/>
              <a:t>Характерні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ознаки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особливості</a:t>
            </a:r>
            <a:r>
              <a:rPr lang="ru-RU" sz="2400" b="1" i="1" dirty="0" smtClean="0"/>
              <a:t> </a:t>
            </a:r>
            <a:r>
              <a:rPr lang="ru-RU" sz="2400" b="1" i="1" u="sng" dirty="0" err="1" smtClean="0"/>
              <a:t>соціальних</a:t>
            </a:r>
            <a:r>
              <a:rPr lang="ru-RU" sz="2400" b="1" i="1" u="sng" dirty="0" smtClean="0"/>
              <a:t> </a:t>
            </a:r>
            <a:r>
              <a:rPr lang="ru-RU" sz="2400" b="1" i="1" u="sng" dirty="0" err="1" smtClean="0"/>
              <a:t>технологій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якими</a:t>
            </a:r>
            <a:r>
              <a:rPr lang="ru-RU" sz="2400" b="1" i="1" dirty="0" smtClean="0"/>
              <a:t> вони </a:t>
            </a:r>
            <a:r>
              <a:rPr lang="ru-RU" sz="2400" b="1" i="1" dirty="0" err="1" smtClean="0"/>
              <a:t>відрізняються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від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промислових</a:t>
            </a:r>
            <a:r>
              <a:rPr lang="ru-RU" sz="2400" b="1" i="1" dirty="0" smtClean="0"/>
              <a:t> : </a:t>
            </a:r>
            <a:endParaRPr lang="en-GB" sz="2400" dirty="0"/>
          </a:p>
        </p:txBody>
      </p:sp>
      <p:sp>
        <p:nvSpPr>
          <p:cNvPr id="24" name="Line 253"/>
          <p:cNvSpPr>
            <a:spLocks noChangeShapeType="1"/>
          </p:cNvSpPr>
          <p:nvPr/>
        </p:nvSpPr>
        <p:spPr bwMode="gray">
          <a:xfrm>
            <a:off x="2517095" y="4946182"/>
            <a:ext cx="4800600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2232932" y="4369920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2288495" y="441278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2517095" y="2431582"/>
            <a:ext cx="4800600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2160924" y="1855320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3500430" y="2000240"/>
            <a:ext cx="268477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набагато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складніші</a:t>
            </a:r>
            <a:endParaRPr lang="en-US" sz="24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2288495" y="189818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2517095" y="3269782"/>
            <a:ext cx="4800600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2232932" y="2693520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2288495" y="273638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2518683" y="4106395"/>
            <a:ext cx="4799012" cy="1587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2232932" y="3531720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2288495" y="357458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37" name="Line 266"/>
          <p:cNvSpPr>
            <a:spLocks noChangeShapeType="1"/>
          </p:cNvSpPr>
          <p:nvPr/>
        </p:nvSpPr>
        <p:spPr bwMode="gray">
          <a:xfrm>
            <a:off x="2517095" y="5806607"/>
            <a:ext cx="4800600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2232932" y="5230345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2288495" y="527320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3583895" y="2804645"/>
            <a:ext cx="28949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менш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детерміновані</a:t>
            </a:r>
            <a:endParaRPr lang="en-US" sz="24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3583895" y="3644432"/>
            <a:ext cx="301236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інституційно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утворені</a:t>
            </a:r>
            <a:endParaRPr lang="en-US" sz="24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2" name="Text Box 271"/>
          <p:cNvSpPr txBox="1">
            <a:spLocks noChangeArrowheads="1"/>
          </p:cNvSpPr>
          <p:nvPr/>
        </p:nvSpPr>
        <p:spPr bwMode="gray">
          <a:xfrm>
            <a:off x="3583895" y="4485807"/>
            <a:ext cx="195919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діяльнісністні</a:t>
            </a:r>
            <a:endParaRPr lang="en-US" sz="24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3" name="Text Box 272"/>
          <p:cNvSpPr txBox="1">
            <a:spLocks noChangeArrowheads="1"/>
          </p:cNvSpPr>
          <p:nvPr/>
        </p:nvSpPr>
        <p:spPr bwMode="gray">
          <a:xfrm>
            <a:off x="3583895" y="5336707"/>
            <a:ext cx="264848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більш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різноманітні</a:t>
            </a:r>
            <a:endParaRPr lang="en-US" sz="24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71536" y="-2071726"/>
            <a:ext cx="11501486" cy="1059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285860"/>
            <a:ext cx="9001156" cy="5214974"/>
          </a:xfrm>
        </p:spPr>
        <p:txBody>
          <a:bodyPr>
            <a:noAutofit/>
          </a:bodyPr>
          <a:lstStyle/>
          <a:p>
            <a:pPr algn="l"/>
            <a:r>
              <a:rPr lang="ru-RU" sz="2400" dirty="0" err="1" smtClean="0"/>
              <a:t>Соціальна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технологія</a:t>
            </a:r>
            <a:r>
              <a:rPr lang="ru-RU" sz="2400" dirty="0" smtClean="0"/>
              <a:t> 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‑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сукупність</a:t>
            </a:r>
            <a:r>
              <a:rPr lang="en-GB" sz="2400" b="0" dirty="0" smtClean="0">
                <a:solidFill>
                  <a:schemeClr val="bg2">
                    <a:lumMod val="25000"/>
                  </a:schemeClr>
                </a:solidFill>
              </a:rPr>
              <a:t> 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методів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рішення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b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конкретної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соціальної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проблеми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ru-RU" sz="2400" dirty="0" smtClean="0"/>
              <a:t>Маркетинг 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це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організація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процесу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що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забезпечує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			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прибуток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,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передбачення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та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задоволення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потреб 			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споживача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b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			</a:t>
            </a:r>
            <a:r>
              <a:rPr lang="ru-RU" sz="2400" dirty="0" smtClean="0"/>
              <a:t>Реклама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– точно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позиційоване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для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цільової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			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аудиторії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повідомлення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про товар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або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0" dirty="0" err="1" smtClean="0">
                <a:solidFill>
                  <a:schemeClr val="bg2">
                    <a:lumMod val="25000"/>
                  </a:schemeClr>
                </a:solidFill>
              </a:rPr>
              <a:t>послугу</a:t>
            </a: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b="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sz="2400" b="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71536" y="-2071726"/>
            <a:ext cx="11501486" cy="1059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357430"/>
            <a:ext cx="6552728" cy="1224136"/>
          </a:xfrm>
        </p:spPr>
        <p:txBody>
          <a:bodyPr>
            <a:noAutofit/>
          </a:bodyPr>
          <a:lstStyle/>
          <a:p>
            <a:r>
              <a:rPr lang="uk-UA" sz="2400" b="0" dirty="0" smtClean="0"/>
              <a:t>Британська компанія </a:t>
            </a:r>
            <a:r>
              <a:rPr lang="en-US" sz="2400" i="1" dirty="0" smtClean="0"/>
              <a:t>Marketing Week </a:t>
            </a:r>
            <a:r>
              <a:rPr lang="ru-RU" sz="2400" i="1" dirty="0" smtClean="0"/>
              <a:t> </a:t>
            </a:r>
            <a:r>
              <a:rPr lang="ru-RU" sz="2400" b="0" dirty="0" smtClean="0"/>
              <a:t>провел</a:t>
            </a:r>
            <a:r>
              <a:rPr lang="uk-UA" sz="2400" b="0" dirty="0" smtClean="0"/>
              <a:t>а соціологічне дослідження серед споживачів реклами</a:t>
            </a:r>
            <a:r>
              <a:rPr lang="uk-UA" sz="2400" i="1" dirty="0" smtClean="0"/>
              <a:t> (</a:t>
            </a:r>
            <a:r>
              <a:rPr lang="en-GB" sz="2400" i="1" dirty="0" smtClean="0"/>
              <a:t>n=1000</a:t>
            </a:r>
            <a:r>
              <a:rPr lang="uk-UA" sz="2400" i="1" dirty="0" smtClean="0"/>
              <a:t>)</a:t>
            </a:r>
            <a:br>
              <a:rPr lang="uk-UA" sz="2400" i="1" dirty="0" smtClean="0"/>
            </a:br>
            <a:r>
              <a:rPr lang="uk-UA" sz="2400" i="1" dirty="0" smtClean="0"/>
              <a:t/>
            </a:r>
            <a:br>
              <a:rPr lang="uk-UA" sz="2400" i="1" dirty="0" smtClean="0"/>
            </a:br>
            <a:r>
              <a:rPr lang="uk-UA" sz="2400" i="1" dirty="0" smtClean="0">
                <a:solidFill>
                  <a:schemeClr val="accent2">
                    <a:lumMod val="75000"/>
                  </a:schemeClr>
                </a:solidFill>
              </a:rPr>
              <a:t>Як Ви ставитесь до реклами?</a:t>
            </a:r>
            <a:r>
              <a:rPr lang="en-GB" sz="2400" i="1" dirty="0" smtClean="0"/>
              <a:t/>
            </a:r>
            <a:br>
              <a:rPr lang="en-GB" sz="2400" i="1" dirty="0" smtClean="0"/>
            </a:br>
            <a:endParaRPr lang="ru-RU" sz="2400" b="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929058" y="2794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7" name="Соединительная линия уступом 6"/>
          <p:cNvCxnSpPr/>
          <p:nvPr/>
        </p:nvCxnSpPr>
        <p:spPr>
          <a:xfrm>
            <a:off x="2000232" y="3786190"/>
            <a:ext cx="2714644" cy="1000132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571800" y="-2071726"/>
            <a:ext cx="14144724" cy="1059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85852" y="285728"/>
            <a:ext cx="6624736" cy="1048666"/>
          </a:xfrm>
        </p:spPr>
        <p:txBody>
          <a:bodyPr/>
          <a:lstStyle/>
          <a:p>
            <a:r>
              <a:rPr lang="ru-RU" dirty="0" err="1" smtClean="0"/>
              <a:t>Змісто</a:t>
            </a:r>
            <a:r>
              <a:rPr lang="uk-UA" dirty="0" err="1" smtClean="0"/>
              <a:t>вні</a:t>
            </a:r>
            <a:r>
              <a:rPr lang="uk-UA" dirty="0" smtClean="0"/>
              <a:t> теми курсу: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Споживацька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поведінка</a:t>
            </a:r>
            <a:r>
              <a:rPr lang="ru-RU" sz="2400" dirty="0" smtClean="0"/>
              <a:t> та </a:t>
            </a:r>
            <a:r>
              <a:rPr lang="ru-RU" sz="2400" dirty="0" err="1" smtClean="0"/>
              <a:t>моделі</a:t>
            </a:r>
            <a:r>
              <a:rPr lang="ru-RU" sz="2400" dirty="0" smtClean="0"/>
              <a:t> </a:t>
            </a:r>
            <a:r>
              <a:rPr lang="ru-RU" sz="2400" dirty="0" err="1" smtClean="0"/>
              <a:t>споживання</a:t>
            </a:r>
            <a:endParaRPr lang="uk-UA" sz="2400" dirty="0" smtClean="0"/>
          </a:p>
          <a:p>
            <a:r>
              <a:rPr lang="uk-UA" sz="2400" dirty="0" smtClean="0"/>
              <a:t>Психічні процеси людини в рекламі</a:t>
            </a:r>
          </a:p>
          <a:p>
            <a:r>
              <a:rPr lang="uk-UA" sz="2400" dirty="0" err="1" smtClean="0"/>
              <a:t>Маніпулятивні</a:t>
            </a:r>
            <a:r>
              <a:rPr lang="uk-UA" sz="2400" dirty="0" smtClean="0"/>
              <a:t> соціальні технології в рекламі</a:t>
            </a:r>
          </a:p>
          <a:p>
            <a:r>
              <a:rPr lang="uk-UA" sz="2400" dirty="0" smtClean="0"/>
              <a:t>Соціальні технології політичної реклами</a:t>
            </a:r>
          </a:p>
          <a:p>
            <a:r>
              <a:rPr lang="ru-RU" sz="2400" dirty="0" err="1" smtClean="0"/>
              <a:t>Соціальні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технології</a:t>
            </a:r>
            <a:r>
              <a:rPr lang="ru-RU" sz="2400" dirty="0" smtClean="0"/>
              <a:t> в </a:t>
            </a:r>
            <a:r>
              <a:rPr lang="ru-RU" sz="2400" dirty="0" err="1" smtClean="0"/>
              <a:t>соціальній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рекламі</a:t>
            </a:r>
            <a:endParaRPr lang="ru-RU" sz="2400" dirty="0" smtClean="0"/>
          </a:p>
          <a:p>
            <a:r>
              <a:rPr lang="uk-UA" sz="2400" dirty="0" smtClean="0"/>
              <a:t>Соціальні технології в друкованій рекламі</a:t>
            </a:r>
          </a:p>
          <a:p>
            <a:r>
              <a:rPr lang="ru-RU" sz="2400" dirty="0" err="1" smtClean="0"/>
              <a:t>Соціальні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технології</a:t>
            </a:r>
            <a:r>
              <a:rPr lang="ru-RU" sz="2400" dirty="0" smtClean="0"/>
              <a:t> в </a:t>
            </a:r>
            <a:r>
              <a:rPr lang="ru-RU" sz="2400" dirty="0" err="1" smtClean="0"/>
              <a:t>інтернет-рекламі</a:t>
            </a:r>
            <a:endParaRPr lang="ru-RU" sz="2400" dirty="0" smtClean="0"/>
          </a:p>
          <a:p>
            <a:r>
              <a:rPr lang="uk-UA" sz="2400" dirty="0" smtClean="0"/>
              <a:t>Тренінг публічного виступу та самореклама</a:t>
            </a:r>
          </a:p>
          <a:p>
            <a:r>
              <a:rPr lang="uk-UA" sz="2400" dirty="0" smtClean="0"/>
              <a:t>Тренінг написання резюме</a:t>
            </a:r>
          </a:p>
          <a:p>
            <a:r>
              <a:rPr lang="ru-RU" sz="2400" dirty="0" err="1" smtClean="0"/>
              <a:t>Оцінка</a:t>
            </a:r>
            <a:r>
              <a:rPr lang="ru-RU" sz="2400" dirty="0" smtClean="0"/>
              <a:t> </a:t>
            </a:r>
            <a:r>
              <a:rPr lang="ru-RU" sz="2400" dirty="0" err="1" smtClean="0"/>
              <a:t>ефективності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соціальних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технологій</a:t>
            </a:r>
            <a:r>
              <a:rPr lang="ru-RU" sz="2400" dirty="0" smtClean="0"/>
              <a:t> в </a:t>
            </a:r>
            <a:r>
              <a:rPr lang="ru-RU" sz="2400" dirty="0" err="1" smtClean="0"/>
              <a:t>рекламі</a:t>
            </a:r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714356"/>
            <a:ext cx="5893635" cy="135732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ДЯКУЮ ЗА УВАГУ!</a:t>
            </a:r>
            <a:b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16387" name="Picture 2" descr="http://qrcoder.ru/code/?https%3A%2F%2Ftaplink.cc%2Ffsu_znu&amp;10&amp;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06666" y="1628775"/>
            <a:ext cx="2357438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785926"/>
            <a:ext cx="3905248" cy="3680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29475" y="4538663"/>
            <a:ext cx="461963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8450" y="4562475"/>
            <a:ext cx="444104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9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63854" y="4549775"/>
            <a:ext cx="447675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Заголовок 1"/>
          <p:cNvSpPr txBox="1">
            <a:spLocks/>
          </p:cNvSpPr>
          <p:nvPr/>
        </p:nvSpPr>
        <p:spPr bwMode="auto">
          <a:xfrm>
            <a:off x="5575697" y="5154613"/>
            <a:ext cx="2589609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uk-UA" sz="2800" b="1">
                <a:latin typeface="George" pitchFamily="50" charset="0"/>
                <a:cs typeface="Times New Roman" pitchFamily="18" charset="0"/>
              </a:rPr>
              <a:t>@fsu_znu</a:t>
            </a:r>
            <a:endParaRPr lang="ru-RU" altLang="uk-UA" sz="2800" b="1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d99c277f280234992a36bb463b6c6b1dbfe9e34"/>
</p:tagLst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2253</TotalTime>
  <Words>165</Words>
  <Application>Microsoft Office PowerPoint</Application>
  <PresentationFormat>Экран (4:3)</PresentationFormat>
  <Paragraphs>39</Paragraphs>
  <Slides>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Вступ до курсу “Соціальні технології в рекламі”</vt:lpstr>
      <vt:lpstr>ТЕХНОЛОГІЯ (від гр. tekhne − мистецтво, майстерність, уміння) ‑ це сукупність прийомів і способів отримання бажаного ефекту або результату </vt:lpstr>
      <vt:lpstr>Характерні ознаки і особливості соціальних технологій, якими вони відрізняються від промислових : </vt:lpstr>
      <vt:lpstr>Соціальна технологія ‑ сукупність  методів рішення  конкретної соціальної проблеми   Маркетинг – це організація процесу, що забезпечує    прибуток , передбачення та задоволення потреб    споживача.     Реклама – точно позиційоване для цільової    аудиторії повідомлення про товар або послугу  </vt:lpstr>
      <vt:lpstr>Британська компанія Marketing Week  провела соціологічне дослідження серед споживачів реклами (n=1000)  Як Ви ставитесь до реклами? </vt:lpstr>
      <vt:lpstr>Змістовні теми курсу:</vt:lpstr>
      <vt:lpstr>ДЯКУЮ ЗА УВАГУ! 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 из разноцветных треугольников</dc:title>
  <dc:creator>obstinate</dc:creator>
  <dc:description>Шаблон презентации с сайта https://presentation-creation.ru/</dc:description>
  <cp:lastModifiedBy>kulik</cp:lastModifiedBy>
  <cp:revision>879</cp:revision>
  <dcterms:created xsi:type="dcterms:W3CDTF">2018-02-25T09:09:03Z</dcterms:created>
  <dcterms:modified xsi:type="dcterms:W3CDTF">2021-09-02T08:06:15Z</dcterms:modified>
</cp:coreProperties>
</file>