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64" y="1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СУТНІСТЬ, ОЗНАКИ ТА ВИДИ РИНКІВ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6309320"/>
            <a:ext cx="72008" cy="456456"/>
          </a:xfrm>
        </p:spPr>
        <p:txBody>
          <a:bodyPr>
            <a:normAutofit fontScale="85000" lnSpcReduction="20000"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719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Ринки </a:t>
            </a:r>
            <a:r>
              <a:rPr lang="ru-RU" sz="2700" b="1" dirty="0" err="1"/>
              <a:t>споживчих</a:t>
            </a:r>
            <a:r>
              <a:rPr lang="ru-RU" sz="2700" b="1" dirty="0"/>
              <a:t> </a:t>
            </a:r>
            <a:r>
              <a:rPr lang="ru-RU" sz="2700" b="1" dirty="0" err="1"/>
              <a:t>товарів</a:t>
            </a:r>
            <a:r>
              <a:rPr lang="ru-RU" sz="2700" b="1" dirty="0"/>
              <a:t> і </a:t>
            </a:r>
            <a:r>
              <a:rPr lang="ru-RU" sz="2700" b="1" dirty="0" err="1"/>
              <a:t>продукції</a:t>
            </a:r>
            <a:r>
              <a:rPr lang="ru-RU" sz="2700" b="1" dirty="0"/>
              <a:t> </a:t>
            </a:r>
            <a:r>
              <a:rPr lang="ru-RU" sz="2700" b="1" dirty="0" err="1"/>
              <a:t>виробничо-технічного</a:t>
            </a:r>
            <a:r>
              <a:rPr lang="ru-RU" sz="2700" b="1" dirty="0"/>
              <a:t> </a:t>
            </a:r>
            <a:r>
              <a:rPr lang="ru-RU" sz="2700" b="1" dirty="0" err="1"/>
              <a:t>призначення</a:t>
            </a:r>
            <a:r>
              <a:rPr lang="ru-RU" sz="2700" b="1" dirty="0"/>
              <a:t> </a:t>
            </a:r>
            <a:r>
              <a:rPr lang="ru-RU" sz="2700" b="1" dirty="0" err="1"/>
              <a:t>вивчаються</a:t>
            </a:r>
            <a:r>
              <a:rPr lang="ru-RU" sz="2700" b="1" dirty="0"/>
              <a:t> </a:t>
            </a:r>
            <a:r>
              <a:rPr lang="ru-RU" sz="2700" b="1" dirty="0" err="1"/>
              <a:t>здебільшого</a:t>
            </a:r>
            <a:r>
              <a:rPr lang="ru-RU" sz="2700" b="1" dirty="0"/>
              <a:t> на </a:t>
            </a:r>
            <a:r>
              <a:rPr lang="ru-RU" sz="2700" b="1" dirty="0" err="1"/>
              <a:t>основі</a:t>
            </a:r>
            <a:r>
              <a:rPr lang="ru-RU" sz="2700" b="1" dirty="0"/>
              <a:t> </a:t>
            </a:r>
            <a:r>
              <a:rPr lang="ru-RU" sz="2700" b="1" dirty="0" err="1"/>
              <a:t>використання</a:t>
            </a:r>
            <a:r>
              <a:rPr lang="ru-RU" sz="2700" b="1" dirty="0"/>
              <a:t> </a:t>
            </a:r>
            <a:r>
              <a:rPr lang="ru-RU" sz="2700" b="1" dirty="0" err="1"/>
              <a:t>трьох</a:t>
            </a:r>
            <a:r>
              <a:rPr lang="ru-RU" sz="2700" b="1" dirty="0"/>
              <a:t> </a:t>
            </a:r>
            <a:r>
              <a:rPr lang="ru-RU" sz="2700" b="1" dirty="0" err="1"/>
              <a:t>підходів</a:t>
            </a:r>
            <a:r>
              <a:rPr lang="ru-RU" sz="2700" b="1" dirty="0"/>
              <a:t>:</a:t>
            </a:r>
            <a:br>
              <a:rPr lang="ru-RU" sz="2700" b="1" dirty="0"/>
            </a:br>
            <a:r>
              <a:rPr lang="ru-RU" sz="2700" dirty="0"/>
              <a:t>1)	за </a:t>
            </a:r>
            <a:r>
              <a:rPr lang="ru-RU" sz="2700" dirty="0" err="1"/>
              <a:t>допомогою</a:t>
            </a:r>
            <a:r>
              <a:rPr lang="ru-RU" sz="2700" dirty="0"/>
              <a:t> </a:t>
            </a:r>
            <a:r>
              <a:rPr lang="ru-RU" sz="2700" dirty="0" err="1"/>
              <a:t>аналізу</a:t>
            </a:r>
            <a:r>
              <a:rPr lang="ru-RU" sz="2700" dirty="0"/>
              <a:t> </a:t>
            </a:r>
            <a:r>
              <a:rPr lang="ru-RU" sz="2700" dirty="0" err="1"/>
              <a:t>вторинної</a:t>
            </a:r>
            <a:r>
              <a:rPr lang="ru-RU" sz="2700" dirty="0"/>
              <a:t> </a:t>
            </a:r>
            <a:r>
              <a:rPr lang="ru-RU" sz="2700" dirty="0" err="1"/>
              <a:t>інформації</a:t>
            </a:r>
            <a:r>
              <a:rPr lang="ru-RU" sz="2700" dirty="0"/>
              <a:t>;</a:t>
            </a:r>
            <a:br>
              <a:rPr lang="ru-RU" sz="2700" dirty="0"/>
            </a:br>
            <a:r>
              <a:rPr lang="ru-RU" sz="2700" dirty="0"/>
              <a:t>2)	шляхом </a:t>
            </a:r>
            <a:r>
              <a:rPr lang="ru-RU" sz="2700" dirty="0" err="1"/>
              <a:t>дослідження</a:t>
            </a:r>
            <a:r>
              <a:rPr lang="ru-RU" sz="2700" dirty="0"/>
              <a:t> </a:t>
            </a:r>
            <a:r>
              <a:rPr lang="ru-RU" sz="2700" dirty="0" err="1"/>
              <a:t>мотивації</a:t>
            </a:r>
            <a:r>
              <a:rPr lang="ru-RU" sz="2700" dirty="0"/>
              <a:t> та </a:t>
            </a:r>
            <a:r>
              <a:rPr lang="ru-RU" sz="2700" dirty="0" err="1"/>
              <a:t>поводження</a:t>
            </a:r>
            <a:r>
              <a:rPr lang="ru-RU" sz="2700" dirty="0"/>
              <a:t> </a:t>
            </a:r>
            <a:r>
              <a:rPr lang="ru-RU" sz="2700" dirty="0" err="1"/>
              <a:t>споживачів</a:t>
            </a:r>
            <a:r>
              <a:rPr lang="ru-RU" sz="2700" dirty="0"/>
              <a:t>;</a:t>
            </a:r>
            <a:br>
              <a:rPr lang="ru-RU" sz="2700" dirty="0"/>
            </a:br>
            <a:r>
              <a:rPr lang="ru-RU" sz="2700" dirty="0"/>
              <a:t>3)	шляхом </a:t>
            </a:r>
            <a:r>
              <a:rPr lang="ru-RU" sz="2700" dirty="0" err="1"/>
              <a:t>аналізу</a:t>
            </a:r>
            <a:r>
              <a:rPr lang="ru-RU" sz="2700" dirty="0"/>
              <a:t> </a:t>
            </a:r>
            <a:r>
              <a:rPr lang="ru-RU" sz="2700" dirty="0" err="1"/>
              <a:t>випущеної</a:t>
            </a:r>
            <a:r>
              <a:rPr lang="ru-RU" sz="2700" dirty="0"/>
              <a:t> і </a:t>
            </a:r>
            <a:r>
              <a:rPr lang="ru-RU" sz="2700" dirty="0" err="1"/>
              <a:t>реалізованої</a:t>
            </a:r>
            <a:r>
              <a:rPr lang="ru-RU" sz="2700" dirty="0"/>
              <a:t> </a:t>
            </a:r>
            <a:r>
              <a:rPr lang="ru-RU" sz="2700" dirty="0" err="1"/>
              <a:t>продукції</a:t>
            </a:r>
            <a:r>
              <a:rPr lang="ru-RU" sz="2700" dirty="0"/>
              <a:t>.</a:t>
            </a:r>
            <a:br>
              <a:rPr lang="ru-RU" sz="2700" dirty="0"/>
            </a:br>
            <a:r>
              <a:rPr lang="ru-RU" sz="2700" dirty="0"/>
              <a:t>При </a:t>
            </a:r>
            <a:r>
              <a:rPr lang="ru-RU" sz="2700" dirty="0" err="1"/>
              <a:t>проведенні</a:t>
            </a:r>
            <a:r>
              <a:rPr lang="ru-RU" sz="2700" dirty="0"/>
              <a:t> </a:t>
            </a:r>
            <a:r>
              <a:rPr lang="ru-RU" sz="2700" dirty="0" err="1"/>
              <a:t>досліджень</a:t>
            </a:r>
            <a:r>
              <a:rPr lang="ru-RU" sz="2700" dirty="0"/>
              <a:t> ринку, особливо коли </a:t>
            </a:r>
            <a:r>
              <a:rPr lang="ru-RU" sz="2700" dirty="0" err="1"/>
              <a:t>немає</a:t>
            </a:r>
            <a:r>
              <a:rPr lang="ru-RU" sz="2700" dirty="0"/>
              <a:t> </a:t>
            </a:r>
            <a:r>
              <a:rPr lang="ru-RU" sz="2700" dirty="0" err="1"/>
              <a:t>можливості</a:t>
            </a:r>
            <a:r>
              <a:rPr lang="ru-RU" sz="2700" dirty="0"/>
              <a:t> </a:t>
            </a:r>
            <a:r>
              <a:rPr lang="ru-RU" sz="2700" dirty="0" err="1"/>
              <a:t>отримати</a:t>
            </a:r>
            <a:r>
              <a:rPr lang="ru-RU" sz="2700" dirty="0"/>
              <a:t> </a:t>
            </a:r>
            <a:r>
              <a:rPr lang="ru-RU" sz="2700" dirty="0" err="1"/>
              <a:t>надійну</a:t>
            </a:r>
            <a:r>
              <a:rPr lang="ru-RU" sz="2700" dirty="0"/>
              <a:t> </a:t>
            </a:r>
            <a:r>
              <a:rPr lang="ru-RU" sz="2700" dirty="0" err="1"/>
              <a:t>кількісну</a:t>
            </a:r>
            <a:r>
              <a:rPr lang="ru-RU" sz="2700" dirty="0"/>
              <a:t> </a:t>
            </a:r>
            <a:r>
              <a:rPr lang="ru-RU" sz="2700" dirty="0" err="1"/>
              <a:t>інформацію</a:t>
            </a:r>
            <a:r>
              <a:rPr lang="ru-RU" sz="2700" dirty="0"/>
              <a:t> на </a:t>
            </a:r>
            <a:r>
              <a:rPr lang="ru-RU" sz="2700" dirty="0" err="1"/>
              <a:t>основі</a:t>
            </a:r>
            <a:r>
              <a:rPr lang="ru-RU" sz="2700" dirty="0"/>
              <a:t> одного з </a:t>
            </a:r>
            <a:r>
              <a:rPr lang="ru-RU" sz="2700" dirty="0" err="1"/>
              <a:t>розглянутих</a:t>
            </a:r>
            <a:r>
              <a:rPr lang="ru-RU" sz="2700" dirty="0"/>
              <a:t> </a:t>
            </a:r>
            <a:r>
              <a:rPr lang="ru-RU" sz="2700" dirty="0" err="1"/>
              <a:t>підходів</a:t>
            </a:r>
            <a:r>
              <a:rPr lang="ru-RU" sz="2700" dirty="0"/>
              <a:t>, </a:t>
            </a:r>
            <a:r>
              <a:rPr lang="ru-RU" sz="2700" dirty="0" err="1"/>
              <a:t>варто</a:t>
            </a:r>
            <a:r>
              <a:rPr lang="ru-RU" sz="2700" dirty="0"/>
              <a:t> </a:t>
            </a:r>
            <a:r>
              <a:rPr lang="ru-RU" sz="2700" dirty="0" err="1"/>
              <a:t>використовувати</a:t>
            </a:r>
            <a:r>
              <a:rPr lang="ru-RU" sz="2700" dirty="0"/>
              <a:t> </a:t>
            </a:r>
            <a:r>
              <a:rPr lang="ru-RU" sz="2700" dirty="0" err="1"/>
              <a:t>паралельно</a:t>
            </a:r>
            <a:r>
              <a:rPr lang="ru-RU" sz="2700" dirty="0"/>
              <a:t> </a:t>
            </a:r>
            <a:r>
              <a:rPr lang="ru-RU" sz="2700" dirty="0" err="1"/>
              <a:t>всі</a:t>
            </a:r>
            <a:r>
              <a:rPr lang="ru-RU" sz="2700" dirty="0"/>
              <a:t> три </a:t>
            </a:r>
            <a:r>
              <a:rPr lang="ru-RU" sz="2700" dirty="0" err="1"/>
              <a:t>підходи</a:t>
            </a:r>
            <a:r>
              <a:rPr lang="ru-RU" sz="2700" dirty="0"/>
              <a:t>. </a:t>
            </a:r>
            <a:r>
              <a:rPr lang="ru-RU" sz="2700" dirty="0" err="1"/>
              <a:t>Кінцеві</a:t>
            </a:r>
            <a:r>
              <a:rPr lang="ru-RU" sz="2700" dirty="0"/>
              <a:t> </a:t>
            </a:r>
            <a:r>
              <a:rPr lang="ru-RU" sz="2700" dirty="0" err="1"/>
              <a:t>результати</a:t>
            </a:r>
            <a:r>
              <a:rPr lang="ru-RU" sz="2700" dirty="0"/>
              <a:t> (</a:t>
            </a:r>
            <a:r>
              <a:rPr lang="ru-RU" sz="2700" dirty="0" err="1"/>
              <a:t>наприклад</a:t>
            </a:r>
            <a:r>
              <a:rPr lang="ru-RU" sz="2700" dirty="0"/>
              <a:t>, величина </a:t>
            </a:r>
            <a:r>
              <a:rPr lang="ru-RU" sz="2700" dirty="0" err="1"/>
              <a:t>попиту</a:t>
            </a:r>
            <a:r>
              <a:rPr lang="ru-RU" sz="2700" dirty="0"/>
              <a:t>, </a:t>
            </a:r>
            <a:r>
              <a:rPr lang="ru-RU" sz="2700" dirty="0" err="1"/>
              <a:t>показник</a:t>
            </a:r>
            <a:r>
              <a:rPr lang="ru-RU" sz="2700" dirty="0"/>
              <a:t> </a:t>
            </a:r>
            <a:r>
              <a:rPr lang="ru-RU" sz="2700" dirty="0" err="1"/>
              <a:t>ринкової</a:t>
            </a:r>
            <a:r>
              <a:rPr lang="ru-RU" sz="2700" dirty="0"/>
              <a:t> </a:t>
            </a:r>
            <a:r>
              <a:rPr lang="ru-RU" sz="2700" dirty="0" err="1"/>
              <a:t>частки</a:t>
            </a:r>
            <a:r>
              <a:rPr lang="ru-RU" sz="2700" dirty="0"/>
              <a:t>) </a:t>
            </a:r>
            <a:r>
              <a:rPr lang="ru-RU" sz="2700" dirty="0" err="1"/>
              <a:t>можуть</a:t>
            </a:r>
            <a:r>
              <a:rPr lang="ru-RU" sz="2700" dirty="0"/>
              <a:t> бути </a:t>
            </a:r>
            <a:r>
              <a:rPr lang="ru-RU" sz="2700" dirty="0" err="1"/>
              <a:t>середніми</a:t>
            </a:r>
            <a:r>
              <a:rPr lang="ru-RU" sz="2700" dirty="0"/>
              <a:t> (</a:t>
            </a:r>
            <a:r>
              <a:rPr lang="ru-RU" sz="2700" dirty="0" err="1"/>
              <a:t>середньозваженими</a:t>
            </a:r>
            <a:r>
              <a:rPr lang="ru-RU" sz="2700" dirty="0"/>
              <a:t>) </a:t>
            </a:r>
            <a:r>
              <a:rPr lang="ru-RU" sz="2700" dirty="0" err="1"/>
              <a:t>оцінками</a:t>
            </a:r>
            <a:r>
              <a:rPr lang="ru-RU" sz="2700" dirty="0"/>
              <a:t>, </a:t>
            </a:r>
            <a:r>
              <a:rPr lang="ru-RU" sz="2700" dirty="0" err="1"/>
              <a:t>отриманими</a:t>
            </a:r>
            <a:r>
              <a:rPr lang="ru-RU" sz="2700" dirty="0"/>
              <a:t> </a:t>
            </a:r>
            <a:r>
              <a:rPr lang="ru-RU" sz="2700" dirty="0" err="1"/>
              <a:t>різними</a:t>
            </a:r>
            <a:r>
              <a:rPr lang="ru-RU" sz="2700" dirty="0"/>
              <a:t> шляхами і з </a:t>
            </a:r>
            <a:r>
              <a:rPr lang="ru-RU" sz="2700" dirty="0" err="1"/>
              <a:t>різних</a:t>
            </a:r>
            <a:r>
              <a:rPr lang="ru-RU" sz="2700" dirty="0"/>
              <a:t> </a:t>
            </a:r>
            <a:r>
              <a:rPr lang="ru-RU" sz="2700" dirty="0" err="1"/>
              <a:t>джерел</a:t>
            </a:r>
            <a:r>
              <a:rPr lang="ru-RU" sz="27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38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9131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uk-UA" dirty="0" smtClean="0"/>
              <a:t>План: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196752"/>
            <a:ext cx="6400800" cy="566124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1.1.	Теоретико-</a:t>
            </a:r>
            <a:r>
              <a:rPr lang="ru-RU" dirty="0" err="1">
                <a:solidFill>
                  <a:schemeClr val="tx1"/>
                </a:solidFill>
              </a:rPr>
              <a:t>методичні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аспекти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визначення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сутності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поняття</a:t>
            </a:r>
            <a:r>
              <a:rPr lang="ru-RU" dirty="0">
                <a:solidFill>
                  <a:schemeClr val="tx1"/>
                </a:solidFill>
              </a:rPr>
              <a:t> ринку.</a:t>
            </a:r>
          </a:p>
          <a:p>
            <a:r>
              <a:rPr lang="ru-RU" dirty="0">
                <a:solidFill>
                  <a:schemeClr val="tx1"/>
                </a:solidFill>
              </a:rPr>
              <a:t>1.2.	Структура, </a:t>
            </a:r>
            <a:r>
              <a:rPr lang="ru-RU" dirty="0" err="1">
                <a:solidFill>
                  <a:schemeClr val="tx1"/>
                </a:solidFill>
              </a:rPr>
              <a:t>функції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види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ринків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1.3.	</a:t>
            </a:r>
            <a:r>
              <a:rPr lang="ru-RU" dirty="0" err="1">
                <a:solidFill>
                  <a:schemeClr val="tx1"/>
                </a:solidFill>
              </a:rPr>
              <a:t>Підходи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вивчення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ринків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1.4.	</a:t>
            </a:r>
            <a:r>
              <a:rPr lang="ru-RU" dirty="0" err="1">
                <a:solidFill>
                  <a:schemeClr val="tx1"/>
                </a:solidFill>
              </a:rPr>
              <a:t>Концепція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функціонування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стратегії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підприємств</a:t>
            </a:r>
            <a:r>
              <a:rPr lang="ru-RU" dirty="0">
                <a:solidFill>
                  <a:schemeClr val="tx1"/>
                </a:solidFill>
              </a:rPr>
              <a:t> ГКТ (</a:t>
            </a:r>
            <a:r>
              <a:rPr lang="ru-RU" dirty="0" err="1">
                <a:solidFill>
                  <a:schemeClr val="tx1"/>
                </a:solidFill>
              </a:rPr>
              <a:t>готельно</a:t>
            </a:r>
            <a:r>
              <a:rPr lang="ru-RU" dirty="0">
                <a:solidFill>
                  <a:schemeClr val="tx1"/>
                </a:solidFill>
              </a:rPr>
              <a:t>–</a:t>
            </a:r>
            <a:r>
              <a:rPr lang="ru-RU" dirty="0" err="1">
                <a:solidFill>
                  <a:schemeClr val="tx1"/>
                </a:solidFill>
              </a:rPr>
              <a:t>ресторанної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туристичної</a:t>
            </a:r>
            <a:r>
              <a:rPr lang="ru-RU" dirty="0">
                <a:solidFill>
                  <a:schemeClr val="tx1"/>
                </a:solidFill>
              </a:rPr>
              <a:t>)  </a:t>
            </a:r>
            <a:r>
              <a:rPr lang="ru-RU" dirty="0" err="1">
                <a:solidFill>
                  <a:schemeClr val="tx1"/>
                </a:solidFill>
              </a:rPr>
              <a:t>сфери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213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1.1.	Теоретико-</a:t>
            </a:r>
            <a:r>
              <a:rPr lang="ru-RU" dirty="0" err="1"/>
              <a:t>методичні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сутності</a:t>
            </a:r>
            <a:r>
              <a:rPr lang="ru-RU" dirty="0"/>
              <a:t>  </a:t>
            </a:r>
            <a:r>
              <a:rPr lang="ru-RU" dirty="0" err="1"/>
              <a:t>поняття</a:t>
            </a:r>
            <a:r>
              <a:rPr lang="ru-RU" dirty="0"/>
              <a:t> ринку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800" dirty="0" err="1"/>
              <a:t>Визначення</a:t>
            </a:r>
            <a:r>
              <a:rPr lang="ru-RU" sz="2800" dirty="0"/>
              <a:t> </a:t>
            </a:r>
            <a:r>
              <a:rPr lang="ru-RU" sz="2800" dirty="0" err="1"/>
              <a:t>сутності</a:t>
            </a:r>
            <a:r>
              <a:rPr lang="ru-RU" sz="2800" dirty="0"/>
              <a:t> </a:t>
            </a:r>
            <a:r>
              <a:rPr lang="ru-RU" sz="2800" dirty="0" err="1"/>
              <a:t>поняття</a:t>
            </a:r>
            <a:r>
              <a:rPr lang="ru-RU" sz="2800" dirty="0"/>
              <a:t> «</a:t>
            </a:r>
            <a:r>
              <a:rPr lang="ru-RU" sz="2800" dirty="0" err="1"/>
              <a:t>ринок</a:t>
            </a:r>
            <a:r>
              <a:rPr lang="ru-RU" sz="2800" dirty="0"/>
              <a:t>» </a:t>
            </a:r>
            <a:r>
              <a:rPr lang="ru-RU" sz="2800" dirty="0" err="1"/>
              <a:t>завжди</a:t>
            </a:r>
            <a:r>
              <a:rPr lang="ru-RU" sz="2800" dirty="0"/>
              <a:t> </a:t>
            </a:r>
            <a:r>
              <a:rPr lang="ru-RU" sz="2800" dirty="0" err="1"/>
              <a:t>знаходилося</a:t>
            </a:r>
            <a:r>
              <a:rPr lang="ru-RU" sz="2800" dirty="0"/>
              <a:t> в </a:t>
            </a:r>
            <a:r>
              <a:rPr lang="ru-RU" sz="2800" dirty="0" err="1"/>
              <a:t>центрі</a:t>
            </a:r>
            <a:r>
              <a:rPr lang="ru-RU" sz="2800" dirty="0"/>
              <a:t> </a:t>
            </a:r>
            <a:r>
              <a:rPr lang="ru-RU" sz="2800" dirty="0" err="1"/>
              <a:t>уваги</a:t>
            </a:r>
            <a:r>
              <a:rPr lang="ru-RU" sz="2800" dirty="0"/>
              <a:t> </a:t>
            </a:r>
            <a:r>
              <a:rPr lang="ru-RU" sz="2800" dirty="0" err="1"/>
              <a:t>провідних</a:t>
            </a:r>
            <a:r>
              <a:rPr lang="ru-RU" sz="2800" dirty="0"/>
              <a:t> </a:t>
            </a:r>
            <a:r>
              <a:rPr lang="ru-RU" sz="2800" dirty="0" err="1"/>
              <a:t>вчених</a:t>
            </a:r>
            <a:r>
              <a:rPr lang="ru-RU" sz="2800" dirty="0"/>
              <a:t> як </a:t>
            </a:r>
            <a:r>
              <a:rPr lang="ru-RU" sz="2800" dirty="0" err="1"/>
              <a:t>найефективніша</a:t>
            </a:r>
            <a:r>
              <a:rPr lang="ru-RU" sz="2800" dirty="0"/>
              <a:t> форма </a:t>
            </a:r>
            <a:r>
              <a:rPr lang="ru-RU" sz="2800" dirty="0" err="1"/>
              <a:t>організації</a:t>
            </a:r>
            <a:r>
              <a:rPr lang="ru-RU" sz="2800" dirty="0"/>
              <a:t> </a:t>
            </a:r>
            <a:r>
              <a:rPr lang="ru-RU" sz="2800" dirty="0" err="1"/>
              <a:t>економічного</a:t>
            </a:r>
            <a:r>
              <a:rPr lang="ru-RU" sz="2800" dirty="0"/>
              <a:t> </a:t>
            </a:r>
            <a:r>
              <a:rPr lang="ru-RU" sz="2800" dirty="0" err="1"/>
              <a:t>життя</a:t>
            </a:r>
            <a:r>
              <a:rPr lang="ru-RU" sz="2800" dirty="0"/>
              <a:t>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556792"/>
            <a:ext cx="5868144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56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ru-RU" sz="2200" b="1" i="1" dirty="0">
                <a:solidFill>
                  <a:srgbClr val="FF0000"/>
                </a:solidFill>
              </a:rPr>
              <a:t>У </a:t>
            </a:r>
            <a:r>
              <a:rPr lang="ru-RU" sz="2200" b="1" i="1" dirty="0" err="1">
                <a:solidFill>
                  <a:srgbClr val="FF0000"/>
                </a:solidFill>
              </a:rPr>
              <a:t>дослідженнях</a:t>
            </a:r>
            <a:r>
              <a:rPr lang="ru-RU" sz="2200" b="1" i="1" dirty="0">
                <a:solidFill>
                  <a:srgbClr val="FF0000"/>
                </a:solidFill>
              </a:rPr>
              <a:t> ринку </a:t>
            </a:r>
            <a:r>
              <a:rPr lang="ru-RU" sz="2200" b="1" i="1" dirty="0" err="1">
                <a:solidFill>
                  <a:srgbClr val="FF0000"/>
                </a:solidFill>
              </a:rPr>
              <a:t>під</a:t>
            </a:r>
            <a:r>
              <a:rPr lang="ru-RU" sz="2200" b="1" i="1" dirty="0">
                <a:solidFill>
                  <a:srgbClr val="FF0000"/>
                </a:solidFill>
              </a:rPr>
              <a:t> ринком </a:t>
            </a:r>
            <a:r>
              <a:rPr lang="ru-RU" sz="2200" b="1" i="1" dirty="0" err="1">
                <a:solidFill>
                  <a:srgbClr val="FF0000"/>
                </a:solidFill>
              </a:rPr>
              <a:t>розуміють</a:t>
            </a:r>
            <a:r>
              <a:rPr lang="ru-RU" sz="2200" b="1" i="1" dirty="0">
                <a:solidFill>
                  <a:srgbClr val="FF0000"/>
                </a:solidFill>
              </a:rPr>
              <a:t> </a:t>
            </a:r>
            <a:r>
              <a:rPr lang="ru-RU" sz="2200" b="1" i="1" dirty="0" err="1">
                <a:solidFill>
                  <a:srgbClr val="FF0000"/>
                </a:solidFill>
              </a:rPr>
              <a:t>сукупність</a:t>
            </a:r>
            <a:r>
              <a:rPr lang="ru-RU" sz="2200" b="1" i="1" dirty="0">
                <a:solidFill>
                  <a:srgbClr val="FF0000"/>
                </a:solidFill>
              </a:rPr>
              <a:t> </a:t>
            </a:r>
            <a:r>
              <a:rPr lang="ru-RU" sz="2200" b="1" i="1" dirty="0" err="1">
                <a:solidFill>
                  <a:srgbClr val="FF0000"/>
                </a:solidFill>
              </a:rPr>
              <a:t>всіх</a:t>
            </a:r>
            <a:r>
              <a:rPr lang="ru-RU" sz="2200" b="1" i="1" dirty="0">
                <a:solidFill>
                  <a:srgbClr val="FF0000"/>
                </a:solidFill>
              </a:rPr>
              <a:t> </a:t>
            </a:r>
            <a:r>
              <a:rPr lang="ru-RU" sz="2200" b="1" i="1" dirty="0" err="1">
                <a:solidFill>
                  <a:srgbClr val="FF0000"/>
                </a:solidFill>
              </a:rPr>
              <a:t>потенційних</a:t>
            </a:r>
            <a:r>
              <a:rPr lang="ru-RU" sz="2200" b="1" i="1" dirty="0">
                <a:solidFill>
                  <a:srgbClr val="FF0000"/>
                </a:solidFill>
              </a:rPr>
              <a:t> </a:t>
            </a:r>
            <a:r>
              <a:rPr lang="ru-RU" sz="2200" b="1" i="1" dirty="0" err="1">
                <a:solidFill>
                  <a:srgbClr val="FF0000"/>
                </a:solidFill>
              </a:rPr>
              <a:t>споживачів</a:t>
            </a:r>
            <a:r>
              <a:rPr lang="ru-RU" sz="2200" b="1" i="1" dirty="0">
                <a:solidFill>
                  <a:srgbClr val="FF0000"/>
                </a:solidFill>
              </a:rPr>
              <a:t>, </a:t>
            </a:r>
            <a:r>
              <a:rPr lang="ru-RU" sz="2200" b="1" i="1" dirty="0" err="1">
                <a:solidFill>
                  <a:srgbClr val="FF0000"/>
                </a:solidFill>
              </a:rPr>
              <a:t>які</a:t>
            </a:r>
            <a:r>
              <a:rPr lang="ru-RU" sz="2200" b="1" i="1" dirty="0">
                <a:solidFill>
                  <a:srgbClr val="FF0000"/>
                </a:solidFill>
              </a:rPr>
              <a:t> </a:t>
            </a:r>
            <a:r>
              <a:rPr lang="ru-RU" sz="2200" b="1" i="1" dirty="0" err="1">
                <a:solidFill>
                  <a:srgbClr val="FF0000"/>
                </a:solidFill>
              </a:rPr>
              <a:t>відчувають</a:t>
            </a:r>
            <a:r>
              <a:rPr lang="ru-RU" sz="2200" b="1" i="1" dirty="0">
                <a:solidFill>
                  <a:srgbClr val="FF0000"/>
                </a:solidFill>
              </a:rPr>
              <a:t> потребу в </a:t>
            </a:r>
            <a:r>
              <a:rPr lang="ru-RU" sz="2200" b="1" i="1" dirty="0" err="1">
                <a:solidFill>
                  <a:srgbClr val="FF0000"/>
                </a:solidFill>
              </a:rPr>
              <a:t>деякому</a:t>
            </a:r>
            <a:r>
              <a:rPr lang="ru-RU" sz="2200" b="1" i="1" dirty="0">
                <a:solidFill>
                  <a:srgbClr val="FF0000"/>
                </a:solidFill>
              </a:rPr>
              <a:t> </a:t>
            </a:r>
            <a:r>
              <a:rPr lang="ru-RU" sz="2200" b="1" i="1" dirty="0" err="1">
                <a:solidFill>
                  <a:srgbClr val="FF0000"/>
                </a:solidFill>
              </a:rPr>
              <a:t>товарі</a:t>
            </a:r>
            <a:r>
              <a:rPr lang="ru-RU" sz="2200" b="1" i="1" dirty="0">
                <a:solidFill>
                  <a:srgbClr val="FF0000"/>
                </a:solidFill>
              </a:rPr>
              <a:t> та </a:t>
            </a:r>
            <a:r>
              <a:rPr lang="ru-RU" sz="2200" b="1" i="1" dirty="0" err="1">
                <a:solidFill>
                  <a:srgbClr val="FF0000"/>
                </a:solidFill>
              </a:rPr>
              <a:t>мають</a:t>
            </a:r>
            <a:r>
              <a:rPr lang="ru-RU" sz="2200" b="1" i="1" dirty="0">
                <a:solidFill>
                  <a:srgbClr val="FF0000"/>
                </a:solidFill>
              </a:rPr>
              <a:t> </a:t>
            </a:r>
            <a:r>
              <a:rPr lang="ru-RU" sz="2200" b="1" i="1" dirty="0" err="1">
                <a:solidFill>
                  <a:srgbClr val="FF0000"/>
                </a:solidFill>
              </a:rPr>
              <a:t>можливість</a:t>
            </a:r>
            <a:r>
              <a:rPr lang="ru-RU" sz="2200" b="1" i="1" dirty="0">
                <a:solidFill>
                  <a:srgbClr val="FF0000"/>
                </a:solidFill>
              </a:rPr>
              <a:t> для </a:t>
            </a:r>
            <a:r>
              <a:rPr lang="ru-RU" sz="2200" b="1" i="1" dirty="0" err="1">
                <a:solidFill>
                  <a:srgbClr val="FF0000"/>
                </a:solidFill>
              </a:rPr>
              <a:t>задоволення</a:t>
            </a:r>
            <a:r>
              <a:rPr lang="ru-RU" sz="2200" b="1" i="1" dirty="0">
                <a:solidFill>
                  <a:srgbClr val="FF0000"/>
                </a:solidFill>
              </a:rPr>
              <a:t> </a:t>
            </a:r>
            <a:r>
              <a:rPr lang="ru-RU" sz="2200" b="1" i="1" dirty="0" err="1">
                <a:solidFill>
                  <a:srgbClr val="FF0000"/>
                </a:solidFill>
              </a:rPr>
              <a:t>цієї</a:t>
            </a:r>
            <a:r>
              <a:rPr lang="ru-RU" sz="2200" b="1" i="1" dirty="0">
                <a:solidFill>
                  <a:srgbClr val="FF0000"/>
                </a:solidFill>
              </a:rPr>
              <a:t> потреби, та </a:t>
            </a:r>
            <a:r>
              <a:rPr lang="ru-RU" sz="2200" b="1" i="1" dirty="0" err="1">
                <a:solidFill>
                  <a:srgbClr val="FF0000"/>
                </a:solidFill>
              </a:rPr>
              <a:t>продавців</a:t>
            </a:r>
            <a:r>
              <a:rPr lang="ru-RU" sz="2200" b="1" i="1" dirty="0">
                <a:solidFill>
                  <a:srgbClr val="FF0000"/>
                </a:solidFill>
              </a:rPr>
              <a:t>, </a:t>
            </a:r>
            <a:r>
              <a:rPr lang="ru-RU" sz="2200" b="1" i="1" dirty="0" err="1">
                <a:solidFill>
                  <a:srgbClr val="FF0000"/>
                </a:solidFill>
              </a:rPr>
              <a:t>що</a:t>
            </a:r>
            <a:r>
              <a:rPr lang="ru-RU" sz="2200" b="1" i="1" dirty="0">
                <a:solidFill>
                  <a:srgbClr val="FF0000"/>
                </a:solidFill>
              </a:rPr>
              <a:t> </a:t>
            </a:r>
            <a:r>
              <a:rPr lang="ru-RU" sz="2200" b="1" i="1" dirty="0" err="1">
                <a:solidFill>
                  <a:srgbClr val="FF0000"/>
                </a:solidFill>
              </a:rPr>
              <a:t>працюють</a:t>
            </a:r>
            <a:r>
              <a:rPr lang="ru-RU" sz="2200" b="1" i="1" dirty="0">
                <a:solidFill>
                  <a:srgbClr val="FF0000"/>
                </a:solidFill>
              </a:rPr>
              <a:t> у рамках </a:t>
            </a:r>
            <a:r>
              <a:rPr lang="ru-RU" sz="2200" b="1" i="1" dirty="0" err="1">
                <a:solidFill>
                  <a:srgbClr val="FF0000"/>
                </a:solidFill>
              </a:rPr>
              <a:t>законодавства</a:t>
            </a:r>
            <a:r>
              <a:rPr lang="ru-RU" sz="2200" b="1" i="1" dirty="0">
                <a:solidFill>
                  <a:srgbClr val="FF0000"/>
                </a:solidFill>
              </a:rPr>
              <a:t> та </a:t>
            </a:r>
            <a:r>
              <a:rPr lang="ru-RU" sz="2200" b="1" i="1" dirty="0" err="1">
                <a:solidFill>
                  <a:srgbClr val="FF0000"/>
                </a:solidFill>
              </a:rPr>
              <a:t>пов’язані</a:t>
            </a:r>
            <a:r>
              <a:rPr lang="ru-RU" sz="2200" b="1" i="1" dirty="0">
                <a:solidFill>
                  <a:srgbClr val="FF0000"/>
                </a:solidFill>
              </a:rPr>
              <a:t> </a:t>
            </a:r>
            <a:r>
              <a:rPr lang="ru-RU" sz="2200" b="1" i="1" dirty="0" err="1">
                <a:solidFill>
                  <a:srgbClr val="FF0000"/>
                </a:solidFill>
              </a:rPr>
              <a:t>певними</a:t>
            </a:r>
            <a:r>
              <a:rPr lang="ru-RU" sz="2200" b="1" i="1" dirty="0">
                <a:solidFill>
                  <a:srgbClr val="FF0000"/>
                </a:solidFill>
              </a:rPr>
              <a:t> </a:t>
            </a:r>
            <a:r>
              <a:rPr lang="ru-RU" sz="2200" b="1" i="1" dirty="0" err="1">
                <a:solidFill>
                  <a:srgbClr val="FF0000"/>
                </a:solidFill>
              </a:rPr>
              <a:t>фінансово</a:t>
            </a:r>
            <a:r>
              <a:rPr lang="ru-RU" sz="2200" b="1" i="1" dirty="0">
                <a:solidFill>
                  <a:srgbClr val="FF0000"/>
                </a:solidFill>
              </a:rPr>
              <a:t>- </a:t>
            </a:r>
            <a:r>
              <a:rPr lang="ru-RU" sz="2200" b="1" i="1" dirty="0" err="1">
                <a:solidFill>
                  <a:srgbClr val="FF0000"/>
                </a:solidFill>
              </a:rPr>
              <a:t>економічними</a:t>
            </a:r>
            <a:r>
              <a:rPr lang="ru-RU" sz="2200" b="1" i="1" dirty="0">
                <a:solidFill>
                  <a:srgbClr val="FF0000"/>
                </a:solidFill>
              </a:rPr>
              <a:t> </a:t>
            </a:r>
            <a:r>
              <a:rPr lang="ru-RU" sz="2200" b="1" i="1" dirty="0" err="1" smtClean="0">
                <a:solidFill>
                  <a:srgbClr val="FF0000"/>
                </a:solidFill>
              </a:rPr>
              <a:t>відносинами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32856"/>
            <a:ext cx="7543271" cy="4525963"/>
          </a:xfrm>
        </p:spPr>
      </p:pic>
    </p:spTree>
    <p:extLst>
      <p:ext uri="{BB962C8B-B14F-4D97-AF65-F5344CB8AC3E}">
        <p14:creationId xmlns:p14="http://schemas.microsoft.com/office/powerpoint/2010/main" val="322989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435100"/>
          </a:xfrm>
        </p:spPr>
        <p:txBody>
          <a:bodyPr>
            <a:normAutofit/>
          </a:bodyPr>
          <a:lstStyle/>
          <a:p>
            <a:r>
              <a:rPr lang="ru-RU" dirty="0" err="1"/>
              <a:t>Учасники</a:t>
            </a:r>
            <a:r>
              <a:rPr lang="ru-RU" dirty="0"/>
              <a:t> ринку та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подані</a:t>
            </a:r>
            <a:r>
              <a:rPr lang="ru-RU" dirty="0"/>
              <a:t> в табл.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745209"/>
              </p:ext>
            </p:extLst>
          </p:nvPr>
        </p:nvGraphicFramePr>
        <p:xfrm>
          <a:off x="3635896" y="1124744"/>
          <a:ext cx="5111750" cy="466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55875"/>
                <a:gridCol w="25558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err="1" smtClean="0"/>
                        <a:t>Учасники</a:t>
                      </a:r>
                      <a:r>
                        <a:rPr lang="ru-RU" b="1" i="1" dirty="0" smtClean="0"/>
                        <a:t> ринку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err="1" smtClean="0"/>
                        <a:t>Інструменти</a:t>
                      </a:r>
                      <a:r>
                        <a:rPr lang="ru-RU" b="0" i="1" dirty="0" smtClean="0"/>
                        <a:t> </a:t>
                      </a:r>
                      <a:r>
                        <a:rPr lang="ru-RU" b="0" i="1" dirty="0" err="1" smtClean="0"/>
                        <a:t>діяльності</a:t>
                      </a:r>
                      <a:endParaRPr lang="ru-RU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Продавець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Комплекс </a:t>
                      </a:r>
                      <a:r>
                        <a:rPr lang="ru-RU" dirty="0" err="1" smtClean="0"/>
                        <a:t>методів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оцінки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вибору</a:t>
                      </a:r>
                      <a:r>
                        <a:rPr lang="ru-RU" dirty="0" smtClean="0"/>
                        <a:t> товару та </a:t>
                      </a:r>
                      <a:r>
                        <a:rPr lang="ru-RU" dirty="0" err="1" smtClean="0"/>
                        <a:t>оприлюднення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своєї</a:t>
                      </a:r>
                      <a:r>
                        <a:rPr lang="ru-RU" dirty="0" smtClean="0"/>
                        <a:t> думки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Фінансово-кредитні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установи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Товар, </a:t>
                      </a:r>
                      <a:r>
                        <a:rPr lang="ru-RU" dirty="0" err="1" smtClean="0"/>
                        <a:t>ціна</a:t>
                      </a:r>
                      <a:r>
                        <a:rPr lang="ru-RU" dirty="0" smtClean="0"/>
                        <a:t>, реклама, </a:t>
                      </a:r>
                      <a:r>
                        <a:rPr lang="ru-RU" dirty="0" err="1" smtClean="0"/>
                        <a:t>сервіс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тощо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уряд,</a:t>
                      </a:r>
                      <a:r>
                        <a:rPr lang="uk-UA" baseline="0" dirty="0" smtClean="0"/>
                        <a:t> парламенти, регіональні органи</a:t>
                      </a:r>
                    </a:p>
                    <a:p>
                      <a:r>
                        <a:rPr lang="uk-UA" baseline="0" dirty="0" smtClean="0"/>
                        <a:t>управління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Політика</a:t>
                      </a:r>
                      <a:r>
                        <a:rPr lang="ru-RU" dirty="0" smtClean="0"/>
                        <a:t>	</a:t>
                      </a:r>
                      <a:r>
                        <a:rPr lang="ru-RU" dirty="0" err="1" smtClean="0"/>
                        <a:t>кредитування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і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err="1" smtClean="0"/>
                        <a:t>фінансування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Соціальні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err="1" smtClean="0"/>
                        <a:t>групи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Регулюючі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законоположення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різноманітні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партії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Інформаційне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забезпечення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Кожен</a:t>
            </a:r>
            <a:r>
              <a:rPr lang="ru-RU" sz="2800" dirty="0"/>
              <a:t>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учасників</a:t>
            </a:r>
            <a:r>
              <a:rPr lang="ru-RU" sz="2800" dirty="0"/>
              <a:t> </a:t>
            </a:r>
            <a:r>
              <a:rPr lang="ru-RU" sz="2800" dirty="0" err="1"/>
              <a:t>може</a:t>
            </a:r>
            <a:r>
              <a:rPr lang="ru-RU" sz="2800" dirty="0"/>
              <a:t> </a:t>
            </a:r>
            <a:r>
              <a:rPr lang="ru-RU" sz="2800" dirty="0" err="1"/>
              <a:t>одночасно</a:t>
            </a:r>
            <a:r>
              <a:rPr lang="ru-RU" sz="2800" dirty="0"/>
              <a:t> </a:t>
            </a:r>
            <a:r>
              <a:rPr lang="ru-RU" sz="2800" dirty="0" err="1"/>
              <a:t>виступати</a:t>
            </a:r>
            <a:r>
              <a:rPr lang="ru-RU" sz="2800" dirty="0"/>
              <a:t> в </a:t>
            </a:r>
            <a:r>
              <a:rPr lang="ru-RU" sz="2800" dirty="0" err="1"/>
              <a:t>декількох</a:t>
            </a:r>
            <a:r>
              <a:rPr lang="ru-RU" sz="2800" dirty="0"/>
              <a:t> ролях: </a:t>
            </a:r>
            <a:r>
              <a:rPr lang="ru-RU" sz="2800" dirty="0" err="1"/>
              <a:t>виробника</a:t>
            </a:r>
            <a:r>
              <a:rPr lang="ru-RU" sz="2800" dirty="0"/>
              <a:t>, конкурента, </a:t>
            </a:r>
            <a:r>
              <a:rPr lang="ru-RU" sz="2800" dirty="0" err="1"/>
              <a:t>фінансиста</a:t>
            </a:r>
            <a:r>
              <a:rPr lang="ru-RU" sz="2800" dirty="0"/>
              <a:t>, </a:t>
            </a:r>
            <a:r>
              <a:rPr lang="ru-RU" sz="2800" dirty="0" err="1"/>
              <a:t>інвестора</a:t>
            </a:r>
            <a:r>
              <a:rPr lang="ru-RU" sz="2800" dirty="0"/>
              <a:t> </a:t>
            </a:r>
            <a:r>
              <a:rPr lang="ru-RU" sz="2800" dirty="0" err="1"/>
              <a:t>законодавчих</a:t>
            </a:r>
            <a:r>
              <a:rPr lang="ru-RU" sz="2800" dirty="0"/>
              <a:t> </a:t>
            </a:r>
            <a:r>
              <a:rPr lang="ru-RU" sz="2800" dirty="0" err="1"/>
              <a:t>змін</a:t>
            </a:r>
            <a:r>
              <a:rPr lang="ru-RU" sz="2800" dirty="0"/>
              <a:t> </a:t>
            </a:r>
            <a:r>
              <a:rPr lang="ru-RU" sz="2800" dirty="0" err="1"/>
              <a:t>тощо</a:t>
            </a:r>
            <a:r>
              <a:rPr lang="ru-RU" sz="2800" dirty="0" smtClean="0"/>
              <a:t>: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23874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"/>
            <a:ext cx="4040188" cy="6858000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3200" i="1" dirty="0"/>
              <a:t>До </a:t>
            </a:r>
            <a:r>
              <a:rPr lang="ru-RU" sz="3200" i="1" dirty="0" err="1"/>
              <a:t>структури</a:t>
            </a:r>
            <a:r>
              <a:rPr lang="ru-RU" sz="3200" i="1" dirty="0"/>
              <a:t> ринку належать </a:t>
            </a:r>
            <a:r>
              <a:rPr lang="ru-RU" sz="3200" i="1" dirty="0" err="1"/>
              <a:t>такі</a:t>
            </a:r>
            <a:r>
              <a:rPr lang="ru-RU" sz="3200" i="1" dirty="0"/>
              <a:t> </a:t>
            </a:r>
            <a:r>
              <a:rPr lang="ru-RU" sz="3200" i="1" dirty="0" err="1"/>
              <a:t>елементи</a:t>
            </a:r>
            <a:r>
              <a:rPr lang="ru-RU" sz="3200" i="1" dirty="0"/>
              <a:t>: </a:t>
            </a:r>
            <a:r>
              <a:rPr lang="ru-RU" sz="3200" b="0" dirty="0" err="1"/>
              <a:t>суб’єкти</a:t>
            </a:r>
            <a:r>
              <a:rPr lang="ru-RU" sz="3200" b="0" dirty="0"/>
              <a:t> ринку (</a:t>
            </a:r>
            <a:r>
              <a:rPr lang="ru-RU" sz="3200" b="0" dirty="0" err="1"/>
              <a:t>покупці</a:t>
            </a:r>
            <a:r>
              <a:rPr lang="ru-RU" sz="3200" b="0" dirty="0"/>
              <a:t>, </a:t>
            </a:r>
            <a:r>
              <a:rPr lang="ru-RU" sz="3200" b="0" dirty="0" err="1"/>
              <a:t>продавці</a:t>
            </a:r>
            <a:r>
              <a:rPr lang="ru-RU" sz="3200" b="0" dirty="0"/>
              <a:t>, </a:t>
            </a:r>
            <a:r>
              <a:rPr lang="ru-RU" sz="3200" b="0" dirty="0" err="1"/>
              <a:t>посередники</a:t>
            </a:r>
            <a:r>
              <a:rPr lang="ru-RU" sz="3200" b="0" dirty="0"/>
              <a:t>); </a:t>
            </a:r>
            <a:r>
              <a:rPr lang="ru-RU" sz="3200" b="0" dirty="0" err="1"/>
              <a:t>об’єкти</a:t>
            </a:r>
            <a:r>
              <a:rPr lang="ru-RU" sz="3200" b="0" dirty="0"/>
              <a:t> ринку; </a:t>
            </a:r>
            <a:r>
              <a:rPr lang="ru-RU" sz="3200" b="0" dirty="0" err="1"/>
              <a:t>ринковий</a:t>
            </a:r>
            <a:r>
              <a:rPr lang="ru-RU" sz="3200" b="0" dirty="0"/>
              <a:t> </a:t>
            </a:r>
            <a:r>
              <a:rPr lang="ru-RU" sz="3200" b="0" dirty="0" err="1"/>
              <a:t>механізм</a:t>
            </a:r>
            <a:r>
              <a:rPr lang="ru-RU" sz="3200" b="0" dirty="0"/>
              <a:t> (попит, </a:t>
            </a:r>
            <a:r>
              <a:rPr lang="ru-RU" sz="3200" b="0" dirty="0" err="1"/>
              <a:t>пропозиція</a:t>
            </a:r>
            <a:r>
              <a:rPr lang="ru-RU" sz="3200" b="0" dirty="0"/>
              <a:t>, </a:t>
            </a:r>
            <a:r>
              <a:rPr lang="ru-RU" sz="3200" b="0" dirty="0" err="1"/>
              <a:t>ринкова</a:t>
            </a:r>
            <a:r>
              <a:rPr lang="ru-RU" sz="3200" b="0" dirty="0"/>
              <a:t> </a:t>
            </a:r>
            <a:r>
              <a:rPr lang="ru-RU" sz="3200" b="0" dirty="0" err="1"/>
              <a:t>ціна</a:t>
            </a:r>
            <a:r>
              <a:rPr lang="ru-RU" sz="3200" b="0" dirty="0"/>
              <a:t>, </a:t>
            </a:r>
            <a:r>
              <a:rPr lang="ru-RU" sz="3200" b="0" dirty="0" err="1"/>
              <a:t>конкуренція</a:t>
            </a:r>
            <a:r>
              <a:rPr lang="ru-RU" sz="3200" b="0" dirty="0"/>
              <a:t>).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0"/>
            <a:ext cx="4041775" cy="6858000"/>
          </a:xfrm>
        </p:spPr>
        <p:txBody>
          <a:bodyPr>
            <a:normAutofit/>
          </a:bodyPr>
          <a:lstStyle/>
          <a:p>
            <a:r>
              <a:rPr lang="ru-RU" sz="3000" dirty="0"/>
              <a:t>Структура ринку за </a:t>
            </a:r>
            <a:r>
              <a:rPr lang="ru-RU" sz="3000" dirty="0" err="1"/>
              <a:t>різними</a:t>
            </a:r>
            <a:r>
              <a:rPr lang="ru-RU" sz="3000" dirty="0"/>
              <a:t> </a:t>
            </a:r>
            <a:r>
              <a:rPr lang="ru-RU" sz="3000" dirty="0" err="1"/>
              <a:t>критеріями</a:t>
            </a:r>
            <a:r>
              <a:rPr lang="ru-RU" sz="3000" dirty="0"/>
              <a:t>: </a:t>
            </a:r>
          </a:p>
          <a:p>
            <a:r>
              <a:rPr lang="ru-RU" sz="3000" b="0" dirty="0"/>
              <a:t>а) за </a:t>
            </a:r>
            <a:r>
              <a:rPr lang="ru-RU" sz="3000" b="0" dirty="0" err="1"/>
              <a:t>об’єктами</a:t>
            </a:r>
            <a:r>
              <a:rPr lang="ru-RU" sz="3000" b="0" dirty="0"/>
              <a:t> </a:t>
            </a:r>
            <a:r>
              <a:rPr lang="ru-RU" sz="3000" b="0" dirty="0" err="1"/>
              <a:t>обміну</a:t>
            </a:r>
            <a:r>
              <a:rPr lang="ru-RU" sz="3000" b="0" dirty="0"/>
              <a:t>;</a:t>
            </a:r>
          </a:p>
          <a:p>
            <a:r>
              <a:rPr lang="ru-RU" sz="3000" b="0" dirty="0"/>
              <a:t>б) </a:t>
            </a:r>
            <a:r>
              <a:rPr lang="ru-RU" sz="3000" b="0" dirty="0" err="1"/>
              <a:t>залежно</a:t>
            </a:r>
            <a:r>
              <a:rPr lang="ru-RU" sz="3000" b="0" dirty="0"/>
              <a:t> </a:t>
            </a:r>
            <a:r>
              <a:rPr lang="ru-RU" sz="3000" b="0" dirty="0" err="1"/>
              <a:t>від</a:t>
            </a:r>
            <a:r>
              <a:rPr lang="ru-RU" sz="3000" b="0" dirty="0"/>
              <a:t> умов, у </a:t>
            </a:r>
            <a:r>
              <a:rPr lang="ru-RU" sz="3000" b="0" dirty="0" err="1"/>
              <a:t>яких</a:t>
            </a:r>
            <a:r>
              <a:rPr lang="ru-RU" sz="3000" b="0" dirty="0"/>
              <a:t> </a:t>
            </a:r>
            <a:r>
              <a:rPr lang="ru-RU" sz="3000" b="0" dirty="0" err="1"/>
              <a:t>діють</a:t>
            </a:r>
            <a:r>
              <a:rPr lang="ru-RU" sz="3000" b="0" dirty="0"/>
              <a:t> </a:t>
            </a:r>
            <a:r>
              <a:rPr lang="ru-RU" sz="3000" b="0" dirty="0" err="1"/>
              <a:t>суб'єкти</a:t>
            </a:r>
            <a:r>
              <a:rPr lang="ru-RU" sz="3000" b="0" dirty="0"/>
              <a:t> </a:t>
            </a:r>
            <a:r>
              <a:rPr lang="ru-RU" sz="3000" b="0" dirty="0" err="1"/>
              <a:t>господарювання</a:t>
            </a:r>
            <a:r>
              <a:rPr lang="ru-RU" sz="3000" b="0" dirty="0"/>
              <a:t>;</a:t>
            </a:r>
          </a:p>
          <a:p>
            <a:r>
              <a:rPr lang="ru-RU" sz="3000" b="0" dirty="0"/>
              <a:t>в) за </a:t>
            </a:r>
            <a:r>
              <a:rPr lang="ru-RU" sz="3000" b="0" dirty="0" err="1"/>
              <a:t>територіальною</a:t>
            </a:r>
            <a:r>
              <a:rPr lang="ru-RU" sz="3000" b="0" dirty="0"/>
              <a:t> </a:t>
            </a:r>
            <a:r>
              <a:rPr lang="ru-RU" sz="3000" b="0" dirty="0" err="1"/>
              <a:t>ознакою</a:t>
            </a:r>
            <a:r>
              <a:rPr lang="ru-RU" sz="3000" b="0" dirty="0"/>
              <a:t>;</a:t>
            </a:r>
          </a:p>
          <a:p>
            <a:r>
              <a:rPr lang="ru-RU" sz="3000" b="0" dirty="0"/>
              <a:t>г) </a:t>
            </a:r>
            <a:r>
              <a:rPr lang="ru-RU" sz="3000" b="0" dirty="0" err="1"/>
              <a:t>щодо</a:t>
            </a:r>
            <a:r>
              <a:rPr lang="ru-RU" sz="3000" b="0" dirty="0"/>
              <a:t> </a:t>
            </a:r>
            <a:r>
              <a:rPr lang="ru-RU" sz="3000" b="0" dirty="0" err="1"/>
              <a:t>відповідності</a:t>
            </a:r>
            <a:r>
              <a:rPr lang="ru-RU" sz="3000" b="0" dirty="0"/>
              <a:t> чинному </a:t>
            </a:r>
            <a:r>
              <a:rPr lang="ru-RU" sz="3000" b="0" dirty="0" err="1"/>
              <a:t>законодавству</a:t>
            </a:r>
            <a:r>
              <a:rPr lang="ru-RU" sz="3000" b="0" dirty="0"/>
              <a:t>;</a:t>
            </a:r>
          </a:p>
          <a:p>
            <a:r>
              <a:rPr lang="ru-RU" sz="3000" b="0" dirty="0"/>
              <a:t>д) </a:t>
            </a:r>
            <a:r>
              <a:rPr lang="ru-RU" sz="3000" b="0" dirty="0" err="1"/>
              <a:t>стосовно</a:t>
            </a:r>
            <a:r>
              <a:rPr lang="ru-RU" sz="3000" b="0" dirty="0"/>
              <a:t> способу </a:t>
            </a:r>
            <a:r>
              <a:rPr lang="ru-RU" sz="3000" b="0" dirty="0" err="1"/>
              <a:t>формування</a:t>
            </a:r>
            <a:r>
              <a:rPr lang="ru-RU" sz="3000" b="0" dirty="0"/>
              <a:t>. </a:t>
            </a:r>
          </a:p>
          <a:p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406813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i="1" dirty="0" err="1"/>
              <a:t>Виділяються</a:t>
            </a:r>
            <a:r>
              <a:rPr lang="ru-RU" sz="3100" b="1" i="1" dirty="0"/>
              <a:t> </a:t>
            </a:r>
            <a:r>
              <a:rPr lang="ru-RU" sz="3100" b="1" i="1" dirty="0" err="1"/>
              <a:t>такі</a:t>
            </a:r>
            <a:r>
              <a:rPr lang="ru-RU" sz="3100" b="1" i="1" dirty="0"/>
              <a:t> </a:t>
            </a:r>
            <a:r>
              <a:rPr lang="ru-RU" sz="3100" b="1" i="1" dirty="0" err="1"/>
              <a:t>особливості</a:t>
            </a:r>
            <a:r>
              <a:rPr lang="ru-RU" sz="3100" b="1" i="1" dirty="0"/>
              <a:t> </a:t>
            </a:r>
            <a:r>
              <a:rPr lang="ru-RU" sz="3100" b="1" i="1" dirty="0" err="1"/>
              <a:t>організаційних</a:t>
            </a:r>
            <a:r>
              <a:rPr lang="ru-RU" sz="3100" b="1" i="1" dirty="0"/>
              <a:t> </a:t>
            </a:r>
            <a:r>
              <a:rPr lang="ru-RU" sz="3100" b="1" i="1" dirty="0" err="1"/>
              <a:t>ринків</a:t>
            </a:r>
            <a:r>
              <a:rPr lang="ru-RU" sz="3100" b="1" i="1" dirty="0"/>
              <a:t> </a:t>
            </a:r>
            <a:r>
              <a:rPr lang="ru-RU" sz="3100" b="1" i="1" dirty="0" err="1"/>
              <a:t>порівняно</a:t>
            </a:r>
            <a:r>
              <a:rPr lang="ru-RU" sz="3100" b="1" i="1" dirty="0"/>
              <a:t> з ринками </a:t>
            </a:r>
            <a:r>
              <a:rPr lang="ru-RU" sz="3100" b="1" i="1" dirty="0" err="1"/>
              <a:t>споживчих</a:t>
            </a:r>
            <a:r>
              <a:rPr lang="ru-RU" sz="3100" b="1" i="1" dirty="0"/>
              <a:t> </a:t>
            </a:r>
            <a:r>
              <a:rPr lang="ru-RU" sz="3100" b="1" i="1" dirty="0" err="1"/>
              <a:t>товарів</a:t>
            </a:r>
            <a:r>
              <a:rPr lang="ru-RU" sz="3100" b="1" i="1" dirty="0"/>
              <a:t>: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Вони є </a:t>
            </a:r>
            <a:r>
              <a:rPr lang="ru-RU" sz="3100" dirty="0" err="1"/>
              <a:t>більш</a:t>
            </a:r>
            <a:r>
              <a:rPr lang="ru-RU" sz="3100" dirty="0"/>
              <a:t> </a:t>
            </a:r>
            <a:r>
              <a:rPr lang="ru-RU" sz="3100" dirty="0" err="1"/>
              <a:t>професійними</a:t>
            </a:r>
            <a:r>
              <a:rPr lang="ru-RU" sz="3100" dirty="0"/>
              <a:t>, особливо </a:t>
            </a:r>
            <a:r>
              <a:rPr lang="ru-RU" sz="3100" dirty="0" err="1"/>
              <a:t>щодо</a:t>
            </a:r>
            <a:r>
              <a:rPr lang="ru-RU" sz="3100" dirty="0"/>
              <a:t>  </a:t>
            </a:r>
            <a:r>
              <a:rPr lang="ru-RU" sz="3100" dirty="0" err="1"/>
              <a:t>покупців</a:t>
            </a:r>
            <a:r>
              <a:rPr lang="ru-RU" sz="3100" dirty="0"/>
              <a:t>.</a:t>
            </a:r>
            <a:br>
              <a:rPr lang="ru-RU" sz="3100" dirty="0"/>
            </a:br>
            <a:r>
              <a:rPr lang="ru-RU" sz="3100" dirty="0"/>
              <a:t>1.	У </a:t>
            </a:r>
            <a:r>
              <a:rPr lang="ru-RU" sz="3100" dirty="0" err="1"/>
              <a:t>прийнятті</a:t>
            </a:r>
            <a:r>
              <a:rPr lang="ru-RU" sz="3100" dirty="0"/>
              <a:t> </a:t>
            </a:r>
            <a:r>
              <a:rPr lang="ru-RU" sz="3100" dirty="0" err="1"/>
              <a:t>рішення</a:t>
            </a:r>
            <a:r>
              <a:rPr lang="ru-RU" sz="3100" dirty="0"/>
              <a:t> про </a:t>
            </a:r>
            <a:r>
              <a:rPr lang="ru-RU" sz="3100" dirty="0" err="1"/>
              <a:t>купівлю</a:t>
            </a:r>
            <a:r>
              <a:rPr lang="ru-RU" sz="3100" dirty="0"/>
              <a:t>, як правило, </a:t>
            </a:r>
            <a:r>
              <a:rPr lang="ru-RU" sz="3100" dirty="0" err="1"/>
              <a:t>беруть</a:t>
            </a:r>
            <a:r>
              <a:rPr lang="ru-RU" sz="3100" dirty="0"/>
              <a:t> участь </a:t>
            </a:r>
            <a:r>
              <a:rPr lang="ru-RU" sz="3100" dirty="0" err="1"/>
              <a:t>кілька</a:t>
            </a:r>
            <a:r>
              <a:rPr lang="ru-RU" sz="3100" dirty="0"/>
              <a:t> людей.</a:t>
            </a:r>
            <a:br>
              <a:rPr lang="ru-RU" sz="3100" dirty="0"/>
            </a:br>
            <a:r>
              <a:rPr lang="ru-RU" sz="3100" dirty="0"/>
              <a:t>2.	</a:t>
            </a:r>
            <a:r>
              <a:rPr lang="ru-RU" sz="3100" dirty="0" err="1"/>
              <a:t>Продавець</a:t>
            </a:r>
            <a:r>
              <a:rPr lang="ru-RU" sz="3100" dirty="0"/>
              <a:t> і </a:t>
            </a:r>
            <a:r>
              <a:rPr lang="ru-RU" sz="3100" dirty="0" err="1"/>
              <a:t>покупець</a:t>
            </a:r>
            <a:r>
              <a:rPr lang="ru-RU" sz="3100" dirty="0"/>
              <a:t> у </a:t>
            </a:r>
            <a:r>
              <a:rPr lang="ru-RU" sz="3100" dirty="0" err="1"/>
              <a:t>більшому</a:t>
            </a:r>
            <a:r>
              <a:rPr lang="ru-RU" sz="3100" dirty="0"/>
              <a:t> </a:t>
            </a:r>
            <a:r>
              <a:rPr lang="ru-RU" sz="3100" dirty="0" err="1"/>
              <a:t>ступені</a:t>
            </a:r>
            <a:r>
              <a:rPr lang="ru-RU" sz="3100" dirty="0"/>
              <a:t> </a:t>
            </a:r>
            <a:r>
              <a:rPr lang="ru-RU" sz="3100" dirty="0" err="1"/>
              <a:t>залежать</a:t>
            </a:r>
            <a:r>
              <a:rPr lang="ru-RU" sz="3100" dirty="0"/>
              <a:t> один </a:t>
            </a:r>
            <a:r>
              <a:rPr lang="ru-RU" sz="3100" dirty="0" err="1"/>
              <a:t>від</a:t>
            </a:r>
            <a:r>
              <a:rPr lang="ru-RU" sz="3100" dirty="0"/>
              <a:t> одного.</a:t>
            </a:r>
            <a:br>
              <a:rPr lang="ru-RU" sz="3100" dirty="0"/>
            </a:br>
            <a:r>
              <a:rPr lang="ru-RU" sz="3100" dirty="0"/>
              <a:t>3.	</a:t>
            </a:r>
            <a:r>
              <a:rPr lang="ru-RU" sz="3100" dirty="0" err="1"/>
              <a:t>Прагнуть</a:t>
            </a:r>
            <a:r>
              <a:rPr lang="ru-RU" sz="3100" dirty="0"/>
              <a:t> </a:t>
            </a:r>
            <a:r>
              <a:rPr lang="ru-RU" sz="3100" dirty="0" err="1"/>
              <a:t>установлювати</a:t>
            </a:r>
            <a:r>
              <a:rPr lang="ru-RU" sz="3100" dirty="0"/>
              <a:t> </a:t>
            </a:r>
            <a:r>
              <a:rPr lang="ru-RU" sz="3100" dirty="0" err="1"/>
              <a:t>довгострокові</a:t>
            </a:r>
            <a:r>
              <a:rPr lang="ru-RU" sz="3100" dirty="0"/>
              <a:t> </a:t>
            </a:r>
            <a:r>
              <a:rPr lang="ru-RU" sz="3100" dirty="0" err="1"/>
              <a:t>контакти</a:t>
            </a:r>
            <a:r>
              <a:rPr lang="ru-RU" sz="3100" dirty="0"/>
              <a:t>.</a:t>
            </a:r>
            <a:br>
              <a:rPr lang="ru-RU" sz="3100" dirty="0"/>
            </a:br>
            <a:r>
              <a:rPr lang="ru-RU" sz="3100" dirty="0"/>
              <a:t>4.	</a:t>
            </a:r>
            <a:r>
              <a:rPr lang="ru-RU" sz="3100" dirty="0" err="1"/>
              <a:t>Набагато</a:t>
            </a:r>
            <a:r>
              <a:rPr lang="ru-RU" sz="3100" dirty="0"/>
              <a:t> </a:t>
            </a:r>
            <a:r>
              <a:rPr lang="ru-RU" sz="3100" dirty="0" err="1"/>
              <a:t>частіше</a:t>
            </a:r>
            <a:r>
              <a:rPr lang="ru-RU" sz="3100" dirty="0"/>
              <a:t> </a:t>
            </a:r>
            <a:r>
              <a:rPr lang="ru-RU" sz="3100" dirty="0" err="1"/>
              <a:t>використовуються</a:t>
            </a:r>
            <a:r>
              <a:rPr lang="ru-RU" sz="3100" dirty="0"/>
              <a:t> </a:t>
            </a:r>
            <a:r>
              <a:rPr lang="ru-RU" sz="3100" dirty="0" err="1"/>
              <a:t>прямі</a:t>
            </a:r>
            <a:r>
              <a:rPr lang="ru-RU" sz="3100" dirty="0"/>
              <a:t> покупки.</a:t>
            </a:r>
            <a:br>
              <a:rPr lang="ru-RU" sz="3100" dirty="0"/>
            </a:br>
            <a:r>
              <a:rPr lang="ru-RU" sz="3100" dirty="0"/>
              <a:t>5.	При </a:t>
            </a:r>
            <a:r>
              <a:rPr lang="ru-RU" sz="3100" dirty="0" err="1"/>
              <a:t>виборі</a:t>
            </a:r>
            <a:r>
              <a:rPr lang="ru-RU" sz="3100" dirty="0"/>
              <a:t> покупки </a:t>
            </a:r>
            <a:r>
              <a:rPr lang="ru-RU" sz="3100" dirty="0" err="1"/>
              <a:t>набагато</a:t>
            </a:r>
            <a:r>
              <a:rPr lang="ru-RU" sz="3100" dirty="0"/>
              <a:t> </a:t>
            </a:r>
            <a:r>
              <a:rPr lang="ru-RU" sz="3100" dirty="0" err="1"/>
              <a:t>меншу</a:t>
            </a:r>
            <a:r>
              <a:rPr lang="ru-RU" sz="3100" dirty="0"/>
              <a:t> роль </a:t>
            </a:r>
            <a:r>
              <a:rPr lang="ru-RU" sz="3100" dirty="0" err="1"/>
              <a:t>відіграють</a:t>
            </a:r>
            <a:r>
              <a:rPr lang="ru-RU" sz="3100" dirty="0"/>
              <a:t> </a:t>
            </a:r>
            <a:r>
              <a:rPr lang="ru-RU" sz="3100" dirty="0" err="1"/>
              <a:t>емоційні</a:t>
            </a:r>
            <a:r>
              <a:rPr lang="ru-RU" sz="3100" dirty="0"/>
              <a:t> </a:t>
            </a:r>
            <a:r>
              <a:rPr lang="ru-RU" sz="3100" dirty="0" err="1"/>
              <a:t>фактори</a:t>
            </a:r>
            <a:r>
              <a:rPr lang="ru-RU" sz="31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276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3008313" cy="1162050"/>
          </a:xfrm>
        </p:spPr>
        <p:txBody>
          <a:bodyPr/>
          <a:lstStyle/>
          <a:p>
            <a:r>
              <a:rPr lang="ru-RU" dirty="0" err="1"/>
              <a:t>Найважливіші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ринку: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652944"/>
            <a:ext cx="5552816" cy="451236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1124744"/>
            <a:ext cx="3456384" cy="5733256"/>
          </a:xfrm>
        </p:spPr>
        <p:txBody>
          <a:bodyPr>
            <a:normAutofit/>
          </a:bodyPr>
          <a:lstStyle/>
          <a:p>
            <a:r>
              <a:rPr lang="ru-RU" sz="2400" dirty="0" err="1"/>
              <a:t>Функція</a:t>
            </a:r>
            <a:r>
              <a:rPr lang="ru-RU" sz="2400" dirty="0"/>
              <a:t> </a:t>
            </a:r>
            <a:r>
              <a:rPr lang="ru-RU" sz="2400" dirty="0" err="1"/>
              <a:t>регулювання</a:t>
            </a:r>
            <a:r>
              <a:rPr lang="ru-RU" sz="2400" dirty="0"/>
              <a:t>. </a:t>
            </a:r>
          </a:p>
          <a:p>
            <a:r>
              <a:rPr lang="ru-RU" sz="2400" dirty="0" err="1"/>
              <a:t>Функція</a:t>
            </a:r>
            <a:r>
              <a:rPr lang="ru-RU" sz="2400" dirty="0"/>
              <a:t> </a:t>
            </a:r>
            <a:r>
              <a:rPr lang="ru-RU" sz="2400" dirty="0" err="1"/>
              <a:t>стимулювання</a:t>
            </a:r>
            <a:r>
              <a:rPr lang="ru-RU" sz="2400" dirty="0"/>
              <a:t>. </a:t>
            </a:r>
          </a:p>
          <a:p>
            <a:r>
              <a:rPr lang="ru-RU" sz="2400" dirty="0" err="1"/>
              <a:t>Розподільча</a:t>
            </a:r>
            <a:r>
              <a:rPr lang="ru-RU" sz="2400" dirty="0"/>
              <a:t> </a:t>
            </a:r>
            <a:r>
              <a:rPr lang="ru-RU" sz="2400" dirty="0" err="1"/>
              <a:t>функція</a:t>
            </a:r>
            <a:r>
              <a:rPr lang="ru-RU" sz="2400" dirty="0"/>
              <a:t>. </a:t>
            </a:r>
          </a:p>
          <a:p>
            <a:r>
              <a:rPr lang="ru-RU" sz="2400" dirty="0" err="1"/>
              <a:t>Функція</a:t>
            </a:r>
            <a:r>
              <a:rPr lang="ru-RU" sz="2400" dirty="0"/>
              <a:t> </a:t>
            </a:r>
            <a:r>
              <a:rPr lang="ru-RU" sz="2400" dirty="0" err="1"/>
              <a:t>санації</a:t>
            </a:r>
            <a:r>
              <a:rPr lang="ru-RU" sz="2400" dirty="0"/>
              <a:t>. </a:t>
            </a:r>
          </a:p>
          <a:p>
            <a:r>
              <a:rPr lang="ru-RU" sz="2400" dirty="0" err="1"/>
              <a:t>Алокаційна</a:t>
            </a:r>
            <a:r>
              <a:rPr lang="ru-RU" sz="2400" dirty="0"/>
              <a:t> </a:t>
            </a:r>
            <a:r>
              <a:rPr lang="ru-RU" sz="2400" dirty="0" err="1"/>
              <a:t>функція</a:t>
            </a:r>
            <a:r>
              <a:rPr lang="ru-RU" sz="2400" dirty="0"/>
              <a:t>. </a:t>
            </a:r>
          </a:p>
          <a:p>
            <a:r>
              <a:rPr lang="ru-RU" sz="2400" dirty="0" err="1"/>
              <a:t>Інформативна</a:t>
            </a:r>
            <a:r>
              <a:rPr lang="ru-RU" sz="2400" dirty="0"/>
              <a:t> </a:t>
            </a:r>
            <a:r>
              <a:rPr lang="ru-RU" sz="2400" dirty="0" err="1"/>
              <a:t>функція</a:t>
            </a:r>
            <a:r>
              <a:rPr lang="ru-RU" sz="2400" dirty="0"/>
              <a:t>. </a:t>
            </a:r>
          </a:p>
          <a:p>
            <a:r>
              <a:rPr lang="ru-RU" sz="2400" dirty="0" err="1"/>
              <a:t>Функція</a:t>
            </a:r>
            <a:r>
              <a:rPr lang="ru-RU" sz="2400" dirty="0"/>
              <a:t> </a:t>
            </a:r>
            <a:r>
              <a:rPr lang="ru-RU" sz="2400" dirty="0" err="1"/>
              <a:t>інтеграції</a:t>
            </a:r>
            <a:endParaRPr lang="ru-RU" sz="2400" dirty="0"/>
          </a:p>
          <a:p>
            <a:r>
              <a:rPr lang="ru-RU" sz="2000" b="1" dirty="0" err="1">
                <a:solidFill>
                  <a:srgbClr val="FF0000"/>
                </a:solidFill>
              </a:rPr>
              <a:t>Залежно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від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ступеня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залученості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споживача</a:t>
            </a:r>
            <a:r>
              <a:rPr lang="ru-RU" sz="2000" b="1" dirty="0">
                <a:solidFill>
                  <a:srgbClr val="FF0000"/>
                </a:solidFill>
              </a:rPr>
              <a:t> в </a:t>
            </a:r>
            <a:r>
              <a:rPr lang="ru-RU" sz="2000" b="1" dirty="0" err="1">
                <a:solidFill>
                  <a:srgbClr val="FF0000"/>
                </a:solidFill>
              </a:rPr>
              <a:t>процес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продажів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виділяють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такі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види</a:t>
            </a:r>
            <a:r>
              <a:rPr lang="ru-RU" sz="2000" b="1" dirty="0">
                <a:solidFill>
                  <a:srgbClr val="FF0000"/>
                </a:solidFill>
              </a:rPr>
              <a:t> ринку: </a:t>
            </a:r>
            <a:r>
              <a:rPr lang="ru-RU" sz="2000" b="1" dirty="0" err="1">
                <a:solidFill>
                  <a:srgbClr val="FF0000"/>
                </a:solidFill>
              </a:rPr>
              <a:t>потенційний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ринок</a:t>
            </a:r>
            <a:r>
              <a:rPr lang="ru-RU" sz="2000" b="1" dirty="0">
                <a:solidFill>
                  <a:srgbClr val="FF0000"/>
                </a:solidFill>
              </a:rPr>
              <a:t>; </a:t>
            </a:r>
            <a:r>
              <a:rPr lang="ru-RU" sz="2000" b="1" dirty="0" err="1">
                <a:solidFill>
                  <a:srgbClr val="FF0000"/>
                </a:solidFill>
              </a:rPr>
              <a:t>дійсний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ринок</a:t>
            </a:r>
            <a:r>
              <a:rPr lang="ru-RU" sz="2000" b="1" dirty="0">
                <a:solidFill>
                  <a:srgbClr val="FF0000"/>
                </a:solidFill>
              </a:rPr>
              <a:t>; </a:t>
            </a:r>
            <a:r>
              <a:rPr lang="ru-RU" sz="2000" b="1" dirty="0" err="1">
                <a:solidFill>
                  <a:srgbClr val="FF0000"/>
                </a:solidFill>
              </a:rPr>
              <a:t>кваліфікований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доступний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ринок</a:t>
            </a:r>
            <a:r>
              <a:rPr lang="ru-RU" sz="2000" b="1" dirty="0">
                <a:solidFill>
                  <a:srgbClr val="FF0000"/>
                </a:solidFill>
              </a:rPr>
              <a:t>; </a:t>
            </a:r>
            <a:r>
              <a:rPr lang="ru-RU" sz="2000" b="1" dirty="0" err="1">
                <a:solidFill>
                  <a:srgbClr val="FF0000"/>
                </a:solidFill>
              </a:rPr>
              <a:t>обслуговуваний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ринок</a:t>
            </a:r>
            <a:r>
              <a:rPr lang="ru-RU" sz="2000" b="1" dirty="0">
                <a:solidFill>
                  <a:srgbClr val="FF0000"/>
                </a:solidFill>
              </a:rPr>
              <a:t>; </a:t>
            </a:r>
            <a:r>
              <a:rPr lang="ru-RU" sz="2000" b="1" dirty="0" err="1">
                <a:solidFill>
                  <a:srgbClr val="FF0000"/>
                </a:solidFill>
              </a:rPr>
              <a:t>освоєний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ринок</a:t>
            </a:r>
            <a:r>
              <a:rPr lang="ru-RU" sz="2000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034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0" y="35361"/>
            <a:ext cx="3008313" cy="1017375"/>
          </a:xfrm>
        </p:spPr>
        <p:txBody>
          <a:bodyPr/>
          <a:lstStyle/>
          <a:p>
            <a:r>
              <a:rPr lang="ru-RU" dirty="0" err="1"/>
              <a:t>Ключовими</a:t>
            </a:r>
            <a:r>
              <a:rPr lang="ru-RU" dirty="0"/>
              <a:t> </a:t>
            </a:r>
            <a:r>
              <a:rPr lang="ru-RU" dirty="0" err="1"/>
              <a:t>категоріями</a:t>
            </a:r>
            <a:r>
              <a:rPr lang="ru-RU" dirty="0"/>
              <a:t> ринку є попит і </a:t>
            </a:r>
            <a:r>
              <a:rPr lang="ru-RU" dirty="0" err="1"/>
              <a:t>пропозиція</a:t>
            </a:r>
            <a:r>
              <a:rPr lang="ru-RU" dirty="0"/>
              <a:t>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40152" y="1052736"/>
            <a:ext cx="3203848" cy="5805264"/>
          </a:xfrm>
        </p:spPr>
        <p:txBody>
          <a:bodyPr>
            <a:normAutofit/>
          </a:bodyPr>
          <a:lstStyle/>
          <a:p>
            <a:r>
              <a:rPr lang="ru-RU" sz="1800" b="1" i="1" dirty="0"/>
              <a:t>Попит</a:t>
            </a:r>
            <a:r>
              <a:rPr lang="ru-RU" sz="1800" dirty="0"/>
              <a:t> – </a:t>
            </a:r>
            <a:r>
              <a:rPr lang="ru-RU" sz="1800" dirty="0" err="1"/>
              <a:t>це</a:t>
            </a:r>
            <a:r>
              <a:rPr lang="ru-RU" sz="1800" dirty="0"/>
              <a:t> потреба в </a:t>
            </a:r>
            <a:r>
              <a:rPr lang="ru-RU" sz="1800" dirty="0" err="1"/>
              <a:t>товарі</a:t>
            </a:r>
            <a:r>
              <a:rPr lang="ru-RU" sz="1800" dirty="0"/>
              <a:t> та </a:t>
            </a:r>
            <a:r>
              <a:rPr lang="ru-RU" sz="1800" dirty="0" err="1"/>
              <a:t>послугах</a:t>
            </a:r>
            <a:r>
              <a:rPr lang="ru-RU" sz="1800" dirty="0"/>
              <a:t>, </a:t>
            </a:r>
            <a:r>
              <a:rPr lang="ru-RU" sz="1800" dirty="0" err="1"/>
              <a:t>забезпечена</a:t>
            </a:r>
            <a:r>
              <a:rPr lang="ru-RU" sz="1800" dirty="0"/>
              <a:t> </a:t>
            </a:r>
            <a:r>
              <a:rPr lang="ru-RU" sz="1800" dirty="0" err="1"/>
              <a:t>необхідними</a:t>
            </a:r>
            <a:r>
              <a:rPr lang="ru-RU" sz="1800" dirty="0"/>
              <a:t> </a:t>
            </a:r>
            <a:r>
              <a:rPr lang="ru-RU" sz="1800" dirty="0" err="1"/>
              <a:t>грошовими</a:t>
            </a:r>
            <a:r>
              <a:rPr lang="ru-RU" sz="1800" dirty="0"/>
              <a:t> та </a:t>
            </a:r>
            <a:r>
              <a:rPr lang="ru-RU" sz="1800" dirty="0" err="1"/>
              <a:t>іншими</a:t>
            </a:r>
            <a:r>
              <a:rPr lang="ru-RU" sz="1800" dirty="0"/>
              <a:t> </a:t>
            </a:r>
            <a:r>
              <a:rPr lang="ru-RU" sz="1800" dirty="0" err="1"/>
              <a:t>платіжними</a:t>
            </a:r>
            <a:r>
              <a:rPr lang="ru-RU" sz="1800" dirty="0"/>
              <a:t> </a:t>
            </a:r>
            <a:r>
              <a:rPr lang="ru-RU" sz="1800" dirty="0" err="1"/>
              <a:t>засобами</a:t>
            </a:r>
            <a:r>
              <a:rPr lang="ru-RU" sz="1800" dirty="0"/>
              <a:t>.</a:t>
            </a:r>
          </a:p>
          <a:p>
            <a:r>
              <a:rPr lang="ru-RU" sz="1800" b="1" i="1" dirty="0" err="1"/>
              <a:t>Ринковий</a:t>
            </a:r>
            <a:r>
              <a:rPr lang="ru-RU" sz="1800" b="1" i="1" dirty="0"/>
              <a:t> попит </a:t>
            </a:r>
            <a:r>
              <a:rPr lang="ru-RU" sz="1800" dirty="0"/>
              <a:t>– </a:t>
            </a:r>
            <a:r>
              <a:rPr lang="ru-RU" sz="1800" dirty="0" err="1"/>
              <a:t>це</a:t>
            </a:r>
            <a:r>
              <a:rPr lang="ru-RU" sz="1800" dirty="0"/>
              <a:t> сума </a:t>
            </a:r>
            <a:r>
              <a:rPr lang="ru-RU" sz="1800" dirty="0" err="1"/>
              <a:t>індивідуальних</a:t>
            </a:r>
            <a:r>
              <a:rPr lang="ru-RU" sz="1800" dirty="0"/>
              <a:t> </a:t>
            </a:r>
            <a:r>
              <a:rPr lang="ru-RU" sz="1800" dirty="0" err="1"/>
              <a:t>попитів</a:t>
            </a:r>
            <a:r>
              <a:rPr lang="ru-RU" sz="1800" dirty="0"/>
              <a:t> за </a:t>
            </a:r>
            <a:r>
              <a:rPr lang="ru-RU" sz="1800" dirty="0" err="1"/>
              <a:t>певного</a:t>
            </a:r>
            <a:r>
              <a:rPr lang="ru-RU" sz="1800" dirty="0"/>
              <a:t> </a:t>
            </a:r>
            <a:r>
              <a:rPr lang="ru-RU" sz="1800" dirty="0" err="1"/>
              <a:t>рівні</a:t>
            </a:r>
            <a:r>
              <a:rPr lang="ru-RU" sz="1800" dirty="0"/>
              <a:t> </a:t>
            </a:r>
            <a:r>
              <a:rPr lang="ru-RU" sz="1800" dirty="0" err="1"/>
              <a:t>цін</a:t>
            </a:r>
            <a:r>
              <a:rPr lang="ru-RU" sz="1800" dirty="0"/>
              <a:t>. </a:t>
            </a:r>
            <a:r>
              <a:rPr lang="ru-RU" sz="1800" dirty="0" err="1"/>
              <a:t>Бажання</a:t>
            </a:r>
            <a:r>
              <a:rPr lang="ru-RU" sz="1800" dirty="0"/>
              <a:t> </a:t>
            </a:r>
            <a:r>
              <a:rPr lang="ru-RU" sz="1800" dirty="0" err="1"/>
              <a:t>різних</a:t>
            </a:r>
            <a:r>
              <a:rPr lang="ru-RU" sz="1800" dirty="0"/>
              <a:t> </a:t>
            </a:r>
            <a:r>
              <a:rPr lang="ru-RU" sz="1800" dirty="0" err="1"/>
              <a:t>споживачів</a:t>
            </a:r>
            <a:r>
              <a:rPr lang="ru-RU" sz="1800" dirty="0"/>
              <a:t> </a:t>
            </a:r>
            <a:r>
              <a:rPr lang="ru-RU" sz="1800" dirty="0" err="1"/>
              <a:t>придбати</a:t>
            </a:r>
            <a:r>
              <a:rPr lang="ru-RU" sz="1800" dirty="0"/>
              <a:t> товар за </a:t>
            </a:r>
            <a:r>
              <a:rPr lang="ru-RU" sz="1800" dirty="0" err="1"/>
              <a:t>однакових</a:t>
            </a:r>
            <a:r>
              <a:rPr lang="ru-RU" sz="1800" dirty="0"/>
              <a:t> </a:t>
            </a:r>
            <a:r>
              <a:rPr lang="ru-RU" sz="1800" dirty="0" err="1"/>
              <a:t>цін</a:t>
            </a:r>
            <a:r>
              <a:rPr lang="ru-RU" sz="1800" dirty="0"/>
              <a:t> </a:t>
            </a:r>
            <a:r>
              <a:rPr lang="ru-RU" sz="1800" dirty="0" err="1"/>
              <a:t>будуть</a:t>
            </a:r>
            <a:r>
              <a:rPr lang="ru-RU" sz="1800" dirty="0"/>
              <a:t> </a:t>
            </a:r>
            <a:r>
              <a:rPr lang="ru-RU" sz="1800" dirty="0" err="1"/>
              <a:t>відрізнятися</a:t>
            </a:r>
            <a:r>
              <a:rPr lang="ru-RU" sz="1800" dirty="0"/>
              <a:t>, тому </a:t>
            </a:r>
            <a:r>
              <a:rPr lang="ru-RU" sz="1800" dirty="0" err="1"/>
              <a:t>що</a:t>
            </a:r>
            <a:r>
              <a:rPr lang="ru-RU" sz="1800" dirty="0"/>
              <a:t> в них </a:t>
            </a:r>
            <a:r>
              <a:rPr lang="ru-RU" sz="1800" dirty="0" err="1"/>
              <a:t>різні</a:t>
            </a:r>
            <a:r>
              <a:rPr lang="ru-RU" sz="1800" dirty="0"/>
              <a:t> </a:t>
            </a:r>
            <a:r>
              <a:rPr lang="ru-RU" sz="1800" dirty="0" err="1"/>
              <a:t>уподобання</a:t>
            </a:r>
            <a:r>
              <a:rPr lang="ru-RU" sz="1800" dirty="0"/>
              <a:t> та доходи.</a:t>
            </a:r>
          </a:p>
          <a:p>
            <a:r>
              <a:rPr lang="ru-RU" sz="1800" dirty="0" err="1"/>
              <a:t>Іншими</a:t>
            </a:r>
            <a:r>
              <a:rPr lang="ru-RU" sz="1800" dirty="0"/>
              <a:t> словами, </a:t>
            </a:r>
            <a:r>
              <a:rPr lang="ru-RU" sz="1800" dirty="0" err="1"/>
              <a:t>ринковий</a:t>
            </a:r>
            <a:r>
              <a:rPr lang="ru-RU" sz="1800" dirty="0"/>
              <a:t> попит –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кількість</a:t>
            </a:r>
            <a:r>
              <a:rPr lang="ru-RU" sz="1800" dirty="0"/>
              <a:t> товару, яку </a:t>
            </a:r>
            <a:r>
              <a:rPr lang="ru-RU" sz="1800" dirty="0" err="1"/>
              <a:t>всі</a:t>
            </a:r>
            <a:r>
              <a:rPr lang="ru-RU" sz="1800" dirty="0"/>
              <a:t> </a:t>
            </a:r>
            <a:r>
              <a:rPr lang="ru-RU" sz="1800" dirty="0" err="1"/>
              <a:t>споживачі</a:t>
            </a:r>
            <a:r>
              <a:rPr lang="ru-RU" sz="1800" dirty="0"/>
              <a:t> </a:t>
            </a:r>
            <a:r>
              <a:rPr lang="ru-RU" sz="1800" dirty="0" err="1"/>
              <a:t>готові</a:t>
            </a:r>
            <a:r>
              <a:rPr lang="ru-RU" sz="1800" dirty="0"/>
              <a:t> </a:t>
            </a:r>
            <a:r>
              <a:rPr lang="ru-RU" sz="1800" dirty="0" err="1"/>
              <a:t>придбати</a:t>
            </a:r>
            <a:r>
              <a:rPr lang="ru-RU" sz="1800" dirty="0"/>
              <a:t> за </a:t>
            </a:r>
            <a:r>
              <a:rPr lang="ru-RU" sz="1800" dirty="0" err="1"/>
              <a:t>тими</a:t>
            </a:r>
            <a:r>
              <a:rPr lang="ru-RU" sz="1800" dirty="0"/>
              <a:t> </a:t>
            </a:r>
            <a:r>
              <a:rPr lang="ru-RU" sz="1800" dirty="0" err="1"/>
              <a:t>чи</a:t>
            </a:r>
            <a:r>
              <a:rPr lang="ru-RU" sz="1800" dirty="0"/>
              <a:t> </a:t>
            </a:r>
            <a:r>
              <a:rPr lang="ru-RU" sz="1800" dirty="0" err="1"/>
              <a:t>іншими</a:t>
            </a:r>
            <a:r>
              <a:rPr lang="ru-RU" sz="1800" dirty="0"/>
              <a:t> </a:t>
            </a:r>
            <a:r>
              <a:rPr lang="ru-RU" sz="1800" dirty="0" err="1"/>
              <a:t>цінами</a:t>
            </a:r>
            <a:r>
              <a:rPr lang="ru-RU" sz="1800" dirty="0"/>
              <a:t>.</a:t>
            </a:r>
          </a:p>
          <a:p>
            <a:r>
              <a:rPr lang="ru-RU" sz="1800" dirty="0" err="1"/>
              <a:t>Фактори</a:t>
            </a:r>
            <a:r>
              <a:rPr lang="ru-RU" sz="1800" dirty="0"/>
              <a:t> </a:t>
            </a:r>
            <a:r>
              <a:rPr lang="ru-RU" sz="1800" dirty="0" err="1"/>
              <a:t>ринкового</a:t>
            </a:r>
            <a:r>
              <a:rPr lang="ru-RU" sz="1800" dirty="0"/>
              <a:t> </a:t>
            </a:r>
            <a:r>
              <a:rPr lang="ru-RU" sz="1800" dirty="0" err="1"/>
              <a:t>попиту</a:t>
            </a:r>
            <a:r>
              <a:rPr lang="ru-RU" sz="1800" dirty="0"/>
              <a:t> </a:t>
            </a:r>
            <a:r>
              <a:rPr lang="ru-RU" sz="1800" dirty="0" err="1"/>
              <a:t>відображені</a:t>
            </a:r>
            <a:r>
              <a:rPr lang="ru-RU" sz="1800" dirty="0"/>
              <a:t> на рис. 1.2</a:t>
            </a:r>
            <a:r>
              <a:rPr lang="ru-RU" sz="1800" dirty="0" smtClean="0"/>
              <a:t>.</a:t>
            </a:r>
            <a:endParaRPr lang="ru-RU" sz="1800" dirty="0"/>
          </a:p>
          <a:p>
            <a:endParaRPr lang="ru-RU" sz="1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6753"/>
            <a:ext cx="5879223" cy="1256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8920"/>
            <a:ext cx="505886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901019"/>
              </p:ext>
            </p:extLst>
          </p:nvPr>
        </p:nvGraphicFramePr>
        <p:xfrm>
          <a:off x="1331640" y="3140968"/>
          <a:ext cx="2151315" cy="648072"/>
        </p:xfrm>
        <a:graphic>
          <a:graphicData uri="http://schemas.openxmlformats.org/drawingml/2006/table">
            <a:tbl>
              <a:tblPr/>
              <a:tblGrid>
                <a:gridCol w="2151315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Цінові</a:t>
                      </a:r>
                      <a:r>
                        <a:rPr lang="uk-UA" baseline="0" dirty="0" smtClean="0"/>
                        <a:t> очікування</a:t>
                      </a:r>
                      <a:endParaRPr lang="ru-RU" dirty="0"/>
                    </a:p>
                  </a:txBody>
                  <a:tcPr>
                    <a:lnL w="38100" cmpd="sng">
                      <a:solidFill>
                        <a:schemeClr val="tx1"/>
                      </a:solidFill>
                      <a:prstDash val="solid"/>
                    </a:lnL>
                    <a:lnR w="38100" cmpd="sng">
                      <a:solidFill>
                        <a:schemeClr val="tx1"/>
                      </a:solidFill>
                      <a:prstDash val="solid"/>
                    </a:lnR>
                    <a:lnT w="38100" cmpd="sng">
                      <a:solidFill>
                        <a:schemeClr val="tx1"/>
                      </a:solidFill>
                      <a:prstDash val="solid"/>
                    </a:lnT>
                    <a:lnB w="381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720824"/>
              </p:ext>
            </p:extLst>
          </p:nvPr>
        </p:nvGraphicFramePr>
        <p:xfrm>
          <a:off x="4860032" y="3140968"/>
          <a:ext cx="1113183" cy="914400"/>
        </p:xfrm>
        <a:graphic>
          <a:graphicData uri="http://schemas.openxmlformats.org/drawingml/2006/table">
            <a:tbl>
              <a:tblPr/>
              <a:tblGrid>
                <a:gridCol w="1113183"/>
              </a:tblGrid>
              <a:tr h="560242">
                <a:tc>
                  <a:txBody>
                    <a:bodyPr/>
                    <a:lstStyle/>
                    <a:p>
                      <a:r>
                        <a:rPr lang="uk-UA" dirty="0" smtClean="0"/>
                        <a:t>Споживацькі</a:t>
                      </a:r>
                      <a:r>
                        <a:rPr lang="uk-UA" baseline="0" dirty="0" smtClean="0"/>
                        <a:t> переваги</a:t>
                      </a:r>
                      <a:endParaRPr lang="ru-RU" dirty="0"/>
                    </a:p>
                  </a:txBody>
                  <a:tcPr>
                    <a:lnL w="38100" cmpd="sng">
                      <a:solidFill>
                        <a:schemeClr val="tx1"/>
                      </a:solidFill>
                      <a:prstDash val="solid"/>
                    </a:lnL>
                    <a:lnR w="38100" cmpd="sng">
                      <a:solidFill>
                        <a:schemeClr val="tx1"/>
                      </a:solidFill>
                      <a:prstDash val="solid"/>
                    </a:lnR>
                    <a:lnT w="38100" cmpd="sng">
                      <a:solidFill>
                        <a:schemeClr val="tx1"/>
                      </a:solidFill>
                      <a:prstDash val="solid"/>
                    </a:lnT>
                    <a:lnB w="381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918027"/>
              </p:ext>
            </p:extLst>
          </p:nvPr>
        </p:nvGraphicFramePr>
        <p:xfrm>
          <a:off x="3707904" y="3140968"/>
          <a:ext cx="1033669" cy="648072"/>
        </p:xfrm>
        <a:graphic>
          <a:graphicData uri="http://schemas.openxmlformats.org/drawingml/2006/table">
            <a:tbl>
              <a:tblPr/>
              <a:tblGrid>
                <a:gridCol w="1033669"/>
              </a:tblGrid>
              <a:tr h="648072">
                <a:tc>
                  <a:txBody>
                    <a:bodyPr/>
                    <a:lstStyle/>
                    <a:p>
                      <a:r>
                        <a:rPr lang="uk-UA" dirty="0" smtClean="0"/>
                        <a:t>  </a:t>
                      </a:r>
                      <a:r>
                        <a:rPr lang="uk-UA" baseline="0" dirty="0" smtClean="0"/>
                        <a:t>  </a:t>
                      </a:r>
                      <a:r>
                        <a:rPr lang="uk-UA" dirty="0" smtClean="0"/>
                        <a:t>ціни</a:t>
                      </a:r>
                      <a:endParaRPr lang="ru-RU" dirty="0"/>
                    </a:p>
                  </a:txBody>
                  <a:tcPr>
                    <a:lnL w="38100" cmpd="sng">
                      <a:solidFill>
                        <a:schemeClr val="tx1"/>
                      </a:solidFill>
                      <a:prstDash val="solid"/>
                    </a:lnL>
                    <a:lnR w="38100" cmpd="sng">
                      <a:solidFill>
                        <a:schemeClr val="tx1"/>
                      </a:solidFill>
                      <a:prstDash val="solid"/>
                    </a:lnR>
                    <a:lnT w="38100" cmpd="sng">
                      <a:solidFill>
                        <a:schemeClr val="tx1"/>
                      </a:solidFill>
                      <a:prstDash val="solid"/>
                    </a:lnT>
                    <a:lnB w="381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1169" y="3718679"/>
            <a:ext cx="59401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b="1" i="1" dirty="0" err="1" smtClean="0">
                <a:solidFill>
                  <a:srgbClr val="FF0000"/>
                </a:solidFill>
              </a:rPr>
              <a:t>Пропозиція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кількість</a:t>
            </a:r>
            <a:r>
              <a:rPr lang="ru-RU" b="1" dirty="0"/>
              <a:t> </a:t>
            </a:r>
            <a:r>
              <a:rPr lang="ru-RU" b="1" dirty="0" err="1"/>
              <a:t>товарів</a:t>
            </a:r>
            <a:r>
              <a:rPr lang="ru-RU" b="1" dirty="0"/>
              <a:t> і </a:t>
            </a:r>
            <a:r>
              <a:rPr lang="ru-RU" b="1" dirty="0" err="1"/>
              <a:t>послуг</a:t>
            </a:r>
            <a:r>
              <a:rPr lang="ru-RU" b="1" dirty="0"/>
              <a:t>, яке </a:t>
            </a:r>
            <a:r>
              <a:rPr lang="ru-RU" b="1" dirty="0" err="1"/>
              <a:t>виробник</a:t>
            </a:r>
            <a:r>
              <a:rPr lang="ru-RU" b="1" dirty="0"/>
              <a:t> </a:t>
            </a:r>
            <a:r>
              <a:rPr lang="ru-RU" b="1" dirty="0" err="1"/>
              <a:t>бажає</a:t>
            </a:r>
            <a:r>
              <a:rPr lang="ru-RU" b="1" dirty="0"/>
              <a:t> </a:t>
            </a:r>
            <a:r>
              <a:rPr lang="ru-RU" b="1" dirty="0" err="1"/>
              <a:t>продати</a:t>
            </a:r>
            <a:r>
              <a:rPr lang="ru-RU" b="1" dirty="0"/>
              <a:t> на ринку.</a:t>
            </a:r>
          </a:p>
          <a:p>
            <a:r>
              <a:rPr lang="ru-RU" b="1" i="1" dirty="0" err="1">
                <a:solidFill>
                  <a:srgbClr val="FF0000"/>
                </a:solidFill>
              </a:rPr>
              <a:t>Кон’юнктура</a:t>
            </a:r>
            <a:r>
              <a:rPr lang="ru-RU" b="1" i="1" dirty="0">
                <a:solidFill>
                  <a:srgbClr val="FF0000"/>
                </a:solidFill>
              </a:rPr>
              <a:t> ринку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це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реальна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економічна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ситуація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яку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характеризують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співвідношення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між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попитом та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пропозицією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рівень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динаміка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цін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товарних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запасів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а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також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інші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показники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чинники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історичні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національні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природно-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кліматичні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територіальні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політичні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соціально-економічні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тощо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 У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процесі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досліджень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ринку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вивчається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як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загальноекономічна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кон’юнктура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так і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кон’юнктура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конкретних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товарних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ринків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7741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468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СУТНІСТЬ, ОЗНАКИ ТА ВИДИ РИНКІВ</vt:lpstr>
      <vt:lpstr>План:</vt:lpstr>
      <vt:lpstr>1.1. Теоретико-методичні аспекти визначення сутності  поняття ринку</vt:lpstr>
      <vt:lpstr>У дослідженнях ринку під ринком розуміють сукупність всіх потенційних споживачів, які відчувають потребу в деякому товарі та мають можливість для задоволення цієї потреби, та продавців, що працюють у рамках законодавства та пов’язані певними фінансово- економічними відносинами</vt:lpstr>
      <vt:lpstr>Учасники ринку та інструменти їхньої діяльності подані в табл. </vt:lpstr>
      <vt:lpstr>Презентация PowerPoint</vt:lpstr>
      <vt:lpstr>Виділяються такі особливості організаційних ринків порівняно з ринками споживчих товарів: Вони є більш професійними, особливо щодо  покупців. 1. У прийнятті рішення про купівлю, як правило, беруть участь кілька людей. 2. Продавець і покупець у більшому ступені залежать один від одного. 3. Прагнуть установлювати довгострокові контакти. 4. Набагато частіше використовуються прямі покупки. 5. При виборі покупки набагато меншу роль відіграють емоційні фактори. </vt:lpstr>
      <vt:lpstr>Найважливіші функції ринку:</vt:lpstr>
      <vt:lpstr>Ключовими категоріями ринку є попит і пропозиція.</vt:lpstr>
      <vt:lpstr>Ринки споживчих товарів і продукції виробничо-технічного призначення вивчаються здебільшого на основі використання трьох підходів: 1) за допомогою аналізу вторинної інформації; 2) шляхом дослідження мотивації та поводження споживачів; 3) шляхом аналізу випущеної і реалізованої продукції. При проведенні досліджень ринку, особливо коли немає можливості отримати надійну кількісну інформацію на основі одного з розглянутих підходів, варто використовувати паралельно всі три підходи. Кінцеві результати (наприклад, величина попиту, показник ринкової частки) можуть бути середніми (середньозваженими) оцінками, отриманими різними шляхами і з різних джерел.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СУТНІСТЬ, ОЗНАКИ ТА ВИДИ РИНКІВ</dc:title>
  <dc:creator>Admin</dc:creator>
  <cp:lastModifiedBy>User</cp:lastModifiedBy>
  <cp:revision>5</cp:revision>
  <dcterms:created xsi:type="dcterms:W3CDTF">2021-12-14T07:03:04Z</dcterms:created>
  <dcterms:modified xsi:type="dcterms:W3CDTF">2023-01-04T14:05:30Z</dcterms:modified>
</cp:coreProperties>
</file>