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7" r:id="rId5"/>
    <p:sldId id="258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4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1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67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38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83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45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3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5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7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3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0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7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3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3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8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1AA0-B796-4571-9C27-A62997722C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F710FD9-FF43-448F-AC06-AAB47D255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5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A3348-9040-4721-854C-DCB6C9371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8968" y="2205752"/>
            <a:ext cx="7766936" cy="1646302"/>
          </a:xfrm>
        </p:spPr>
        <p:txBody>
          <a:bodyPr/>
          <a:lstStyle/>
          <a:p>
            <a:r>
              <a:rPr lang="ru-RU"/>
              <a:t>Тема. Механ</a:t>
            </a:r>
            <a:r>
              <a:rPr lang="uk-UA" dirty="0" err="1"/>
              <a:t>ізм</a:t>
            </a:r>
            <a:r>
              <a:rPr lang="uk-UA" dirty="0"/>
              <a:t> врегулювання торгівельних суперечок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9ED7E3-6E78-4FEB-A25B-3528311A6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4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16F57-26E5-457A-BA74-70A1CFFC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C292D-0647-4E8C-80F9-BA4F1C36A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5CA80D-23CA-4DBA-B365-A482A100A18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8559"/>
            <a:ext cx="10611678" cy="58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293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C6527-91CC-4BBF-B5F0-ADB05FC2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768A1-E426-440F-9381-25309F776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C37636-C83A-4606-A7C7-2F8E5BD84CD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86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C858A-D121-4D85-8722-8E3788FA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FB686-4ACD-43C6-827A-AAC32E4D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3C1536-9907-4022-91CC-9730E1F0770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6081"/>
            <a:ext cx="10515600" cy="513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763675-C33C-4FDD-B263-EDCD3AE73CA6}"/>
              </a:ext>
            </a:extLst>
          </p:cNvPr>
          <p:cNvSpPr/>
          <p:nvPr/>
        </p:nvSpPr>
        <p:spPr>
          <a:xfrm>
            <a:off x="4124627" y="6176963"/>
            <a:ext cx="3942746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4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позивача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2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778FC-A93C-48D6-A024-60A5115B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3AE58-F9D8-4B0F-B823-BEB665969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FF4E91-A9B6-4107-BED3-B24EE302818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125"/>
            <a:ext cx="10515600" cy="52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4DF1AF-7508-40FB-8AF4-939C933FFBFF}"/>
              </a:ext>
            </a:extLst>
          </p:cNvPr>
          <p:cNvSpPr/>
          <p:nvPr/>
        </p:nvSpPr>
        <p:spPr>
          <a:xfrm>
            <a:off x="3903733" y="6176963"/>
            <a:ext cx="438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algn="ctr">
              <a:spcBef>
                <a:spcPts val="2400"/>
              </a:spcBef>
              <a:spcAft>
                <a:spcPts val="0"/>
              </a:spcAft>
            </a:pPr>
            <a:r>
              <a:rPr lang="uk-UA" kern="0" dirty="0">
                <a:solidFill>
                  <a:srgbClr val="345A8A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Рис. 5. Україна в якості відповідача</a:t>
            </a:r>
            <a:endParaRPr lang="ru-RU" sz="2000" b="1" kern="0" dirty="0">
              <a:solidFill>
                <a:srgbClr val="345A8A"/>
              </a:solidFill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5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83990-7EA0-4D00-8082-D24DCB74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27044C-4FEF-4F44-B982-B9C70A136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6CDFC5-346A-4E9C-AC03-70DF4852C9E1}"/>
              </a:ext>
            </a:extLst>
          </p:cNvPr>
          <p:cNvPicPr/>
          <p:nvPr/>
        </p:nvPicPr>
        <p:blipFill>
          <a:blip r:embed="rId2"/>
          <a:srcRect t="24710" r="-5"/>
          <a:stretch>
            <a:fillRect/>
          </a:stretch>
        </p:blipFill>
        <p:spPr bwMode="auto">
          <a:xfrm>
            <a:off x="838200" y="473317"/>
            <a:ext cx="10624930" cy="533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7A2351-5B93-4C3F-AC87-F2058E599DD6}"/>
              </a:ext>
            </a:extLst>
          </p:cNvPr>
          <p:cNvSpPr/>
          <p:nvPr/>
        </p:nvSpPr>
        <p:spPr>
          <a:xfrm>
            <a:off x="3509170" y="6200017"/>
            <a:ext cx="4802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3895" algn="ctr">
              <a:spcBef>
                <a:spcPts val="600"/>
              </a:spcBef>
              <a:spcAft>
                <a:spcPts val="0"/>
              </a:spcAft>
            </a:pPr>
            <a:r>
              <a:rPr lang="uk-UA" kern="0" dirty="0">
                <a:solidFill>
                  <a:srgbClr val="345A8A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Рис. 6. Україна в якості третьої сторони</a:t>
            </a:r>
            <a:endParaRPr lang="ru-RU" sz="2000" b="1" kern="0" dirty="0">
              <a:solidFill>
                <a:srgbClr val="345A8A"/>
              </a:solidFill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3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1FAFE-DCD0-4717-87E7-D2F6DD28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08118-29E7-4620-886B-D6BA627FC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867546-7EF5-490E-AC5E-39A62278354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8006" y="437162"/>
            <a:ext cx="9614246" cy="598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2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2D5F4-B677-4E66-AD06-B60A31DD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99245-DCBC-4019-8433-243E01BCA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5380BF-983C-41E7-9154-AB8DD39C867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540" y="815009"/>
            <a:ext cx="10068547" cy="579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499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84E0F-7334-48C0-8BC2-94D6D724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Блок 1 ЧОМУ МЕХАНІЗМ ВРЕГУЛЮВАННЯ СУПЕРЕЧОК ВІДІГРАЄ КЛЮЧОВУ РОЛЬ В СИСТЕМІ СОТ?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582AB2-8D9B-4018-9CAF-ED3270D6F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626770" cy="4492002"/>
          </a:xfrm>
        </p:spPr>
        <p:txBody>
          <a:bodyPr>
            <a:normAutofit/>
          </a:bodyPr>
          <a:lstStyle/>
          <a:p>
            <a:r>
              <a:rPr lang="ru-RU" dirty="0"/>
              <a:t>Практика доводить,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суперечок</a:t>
            </a:r>
            <a:r>
              <a:rPr lang="ru-RU" dirty="0"/>
              <a:t> </a:t>
            </a:r>
            <a:r>
              <a:rPr lang="ru-RU" dirty="0" err="1"/>
              <a:t>запобігає</a:t>
            </a:r>
            <a:r>
              <a:rPr lang="ru-RU" dirty="0"/>
              <a:t> </a:t>
            </a:r>
            <a:r>
              <a:rPr lang="ru-RU" dirty="0" err="1"/>
              <a:t>прий</a:t>
            </a:r>
            <a:r>
              <a:rPr lang="ru-RU" dirty="0"/>
              <a:t> </a:t>
            </a:r>
            <a:r>
              <a:rPr lang="ru-RU" dirty="0" err="1"/>
              <a:t>няттю</a:t>
            </a:r>
            <a:r>
              <a:rPr lang="ru-RU" dirty="0"/>
              <a:t> на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суперечать</a:t>
            </a:r>
            <a:r>
              <a:rPr lang="ru-RU" dirty="0"/>
              <a:t> </a:t>
            </a:r>
            <a:r>
              <a:rPr lang="ru-RU" dirty="0" err="1"/>
              <a:t>угодам</a:t>
            </a:r>
            <a:r>
              <a:rPr lang="ru-RU" dirty="0"/>
              <a:t> СОТ. 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все ж </a:t>
            </a:r>
            <a:r>
              <a:rPr lang="ru-RU" dirty="0" err="1"/>
              <a:t>приймаються</a:t>
            </a:r>
            <a:r>
              <a:rPr lang="ru-RU" dirty="0"/>
              <a:t>, </a:t>
            </a:r>
            <a:r>
              <a:rPr lang="ru-RU" dirty="0" err="1"/>
              <a:t>країна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Домовленістю</a:t>
            </a:r>
            <a:r>
              <a:rPr lang="ru-RU" dirty="0"/>
              <a:t>, </a:t>
            </a:r>
            <a:r>
              <a:rPr lang="ru-RU" dirty="0" err="1"/>
              <a:t>спонукати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порушила </a:t>
            </a:r>
            <a:r>
              <a:rPr lang="ru-RU" dirty="0" err="1"/>
              <a:t>вимоги</a:t>
            </a:r>
            <a:r>
              <a:rPr lang="ru-RU" dirty="0"/>
              <a:t> СОТ, </a:t>
            </a:r>
            <a:r>
              <a:rPr lang="ru-RU" dirty="0" err="1"/>
              <a:t>вносити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скасувати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закон. </a:t>
            </a:r>
          </a:p>
          <a:p>
            <a:r>
              <a:rPr lang="ru-RU" dirty="0"/>
              <a:t>Формальна процедура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суперечки</a:t>
            </a:r>
            <a:r>
              <a:rPr lang="ru-RU" dirty="0"/>
              <a:t> в СОТ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крайньому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.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приймаються</a:t>
            </a:r>
            <a:r>
              <a:rPr lang="ru-RU" dirty="0"/>
              <a:t> ОВС за максимально короткий </a:t>
            </a:r>
            <a:r>
              <a:rPr lang="ru-RU" dirty="0" err="1"/>
              <a:t>період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систем. </a:t>
            </a:r>
            <a:r>
              <a:rPr lang="ru-RU" dirty="0" err="1"/>
              <a:t>Ця</a:t>
            </a:r>
            <a:r>
              <a:rPr lang="ru-RU" dirty="0"/>
              <a:t> процедура </a:t>
            </a:r>
            <a:r>
              <a:rPr lang="ru-RU" dirty="0" err="1"/>
              <a:t>виконується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до принципу верховенства права. Система </a:t>
            </a:r>
            <a:r>
              <a:rPr lang="ru-RU" dirty="0" err="1"/>
              <a:t>припинення</a:t>
            </a:r>
            <a:r>
              <a:rPr lang="ru-RU" dirty="0"/>
              <a:t> поступок </a:t>
            </a:r>
            <a:r>
              <a:rPr lang="ru-RU" dirty="0" err="1"/>
              <a:t>гарантує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сторона, яка порушила будь-яку з </a:t>
            </a:r>
            <a:r>
              <a:rPr lang="ru-RU" dirty="0" err="1"/>
              <a:t>угод</a:t>
            </a:r>
            <a:r>
              <a:rPr lang="ru-RU" dirty="0"/>
              <a:t> СОТ, </a:t>
            </a:r>
            <a:r>
              <a:rPr lang="ru-RU" dirty="0" err="1"/>
              <a:t>імплементує</a:t>
            </a:r>
            <a:r>
              <a:rPr lang="ru-RU" dirty="0"/>
              <a:t> постанови та </a:t>
            </a:r>
            <a:r>
              <a:rPr lang="ru-RU" dirty="0" err="1"/>
              <a:t>рекомендації</a:t>
            </a:r>
            <a:r>
              <a:rPr lang="ru-RU" dirty="0"/>
              <a:t> ОВС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прийнятного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.</a:t>
            </a:r>
          </a:p>
          <a:p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суперечок</a:t>
            </a:r>
            <a:r>
              <a:rPr lang="ru-RU" dirty="0"/>
              <a:t> СОТ 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Домовленістю</a:t>
            </a:r>
            <a:r>
              <a:rPr lang="ru-RU" dirty="0"/>
              <a:t> про правила і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суперечок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13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787E-0D1E-4FD3-85EB-9DD61C6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9353C5-3A01-4664-8DB6-520C2634C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3E4C3-5360-4BF2-A8D6-B821A4F1D43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863" y="245856"/>
            <a:ext cx="8548274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750E03-6CD7-47D2-B636-299FC36E5174}"/>
              </a:ext>
            </a:extLst>
          </p:cNvPr>
          <p:cNvSpPr/>
          <p:nvPr/>
        </p:nvSpPr>
        <p:spPr>
          <a:xfrm>
            <a:off x="3048000" y="5636508"/>
            <a:ext cx="6096000" cy="10277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СОТ,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врегулювання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суперечок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DF95B-0E9D-4D17-9B32-0804FCA8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810C25-5A92-471A-BD11-F374C140F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6DC171-266C-4DC3-9AF3-6B5A3A1C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18" y="0"/>
            <a:ext cx="6176026" cy="668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368A8-D2A6-4832-A13F-C1F79332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9C936-474F-435D-AB4C-0CE4C95FB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34A9F-D052-46A8-AC06-C483A2B38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2467"/>
            <a:ext cx="11055895" cy="46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4A78F-E96F-4F76-A113-76C42C15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7F274-7C3D-4F45-ABBB-B019D1CD0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009C28-0E25-4DB5-9CDC-593A3F20685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2451" y="459340"/>
            <a:ext cx="10412896" cy="571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94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CFE06-D2DA-44B6-8589-9EEF3DF3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E8F69-C84F-4C41-B2F1-AD4D4E601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CBD4D-39E7-4426-858A-747C7CC4E30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10730948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60258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185</Words>
  <Application>Microsoft Office PowerPoint</Application>
  <PresentationFormat>Широкоэкранный</PresentationFormat>
  <Paragraphs>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MS Gothic</vt:lpstr>
      <vt:lpstr>Arial</vt:lpstr>
      <vt:lpstr>Calibri</vt:lpstr>
      <vt:lpstr>Cambria</vt:lpstr>
      <vt:lpstr>Times New Roman</vt:lpstr>
      <vt:lpstr>Trebuchet MS</vt:lpstr>
      <vt:lpstr>Wingdings 3</vt:lpstr>
      <vt:lpstr>Аспект</vt:lpstr>
      <vt:lpstr>Тема. Механізм врегулювання торгівельних суперечок</vt:lpstr>
      <vt:lpstr>Презентация PowerPoint</vt:lpstr>
      <vt:lpstr>Презентация PowerPoint</vt:lpstr>
      <vt:lpstr>Блок 1 ЧОМУ МЕХАНІЗМ ВРЕГУЛЮВАННЯ СУПЕРЕЧОК ВІДІГРАЄ КЛЮЧОВУ РОЛЬ В СИСТЕМІ СОТ?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Механізм врегулювання торгівельних суперечок</dc:title>
  <dc:creator>Пользователь</dc:creator>
  <cp:lastModifiedBy>Пользователь</cp:lastModifiedBy>
  <cp:revision>1</cp:revision>
  <dcterms:created xsi:type="dcterms:W3CDTF">2019-11-18T19:16:22Z</dcterms:created>
  <dcterms:modified xsi:type="dcterms:W3CDTF">2019-11-18T19:24:51Z</dcterms:modified>
</cp:coreProperties>
</file>