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sldIdLst>
    <p:sldId id="256" r:id="rId2"/>
    <p:sldId id="258" r:id="rId3"/>
    <p:sldId id="257" r:id="rId4"/>
    <p:sldId id="260" r:id="rId5"/>
    <p:sldId id="261" r:id="rId6"/>
    <p:sldId id="263" r:id="rId7"/>
    <p:sldId id="264" r:id="rId8"/>
    <p:sldId id="265" r:id="rId9"/>
    <p:sldId id="281" r:id="rId10"/>
    <p:sldId id="283" r:id="rId11"/>
    <p:sldId id="284" r:id="rId12"/>
    <p:sldId id="285" r:id="rId13"/>
    <p:sldId id="286" r:id="rId14"/>
    <p:sldId id="289" r:id="rId15"/>
    <p:sldId id="290" r:id="rId16"/>
    <p:sldId id="293" r:id="rId17"/>
    <p:sldId id="294" r:id="rId18"/>
    <p:sldId id="295" r:id="rId19"/>
    <p:sldId id="296" r:id="rId20"/>
    <p:sldId id="297" r:id="rId21"/>
    <p:sldId id="298" r:id="rId22"/>
    <p:sldId id="29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6" autoAdjust="0"/>
    <p:restoredTop sz="94660"/>
  </p:normalViewPr>
  <p:slideViewPr>
    <p:cSldViewPr snapToGrid="0">
      <p:cViewPr varScale="1">
        <p:scale>
          <a:sx n="84" d="100"/>
          <a:sy n="84" d="100"/>
        </p:scale>
        <p:origin x="39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224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8070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75802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188759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95661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4/12/2022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1355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4/12/2022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50658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24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439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625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239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4/12/2022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424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4/12/2022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313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4/12/2022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513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4/12/2022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984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4/12/2022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172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4/12/2022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924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5188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5256" y="2889664"/>
            <a:ext cx="8991600" cy="1645920"/>
          </a:xfrm>
        </p:spPr>
        <p:txBody>
          <a:bodyPr/>
          <a:lstStyle/>
          <a:p>
            <a:r>
              <a:rPr lang="uk-UA" dirty="0" smtClean="0"/>
              <a:t>Матеріали та компоненти електронної техніки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39894" y="5996580"/>
            <a:ext cx="5439330" cy="861420"/>
          </a:xfrm>
        </p:spPr>
        <p:txBody>
          <a:bodyPr/>
          <a:lstStyle/>
          <a:p>
            <a:r>
              <a:rPr lang="uk-UA" sz="1400" dirty="0" smtClean="0"/>
              <a:t>Доц</a:t>
            </a:r>
            <a:r>
              <a:rPr lang="uk-UA" dirty="0" smtClean="0"/>
              <a:t>. Ніконова Аліна Олександрівна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218535" y="1439154"/>
            <a:ext cx="1174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ЛЕКЦІЯ 1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300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491" y="381137"/>
            <a:ext cx="874262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П’єзомодуль</a:t>
            </a:r>
            <a:r>
              <a:rPr lang="ru-RU" dirty="0"/>
              <a:t> </a:t>
            </a:r>
            <a:r>
              <a:rPr lang="en-US" dirty="0"/>
              <a:t>d </a:t>
            </a:r>
            <a:r>
              <a:rPr lang="ru-RU" dirty="0" err="1"/>
              <a:t>чисельно</a:t>
            </a:r>
            <a:r>
              <a:rPr lang="ru-RU" dirty="0"/>
              <a:t> </a:t>
            </a:r>
            <a:r>
              <a:rPr lang="ru-RU" dirty="0" err="1"/>
              <a:t>дорівнює</a:t>
            </a:r>
            <a:r>
              <a:rPr lang="ru-RU" dirty="0"/>
              <a:t> заряду,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виникає</a:t>
            </a:r>
            <a:r>
              <a:rPr lang="ru-RU" dirty="0"/>
              <a:t> на </a:t>
            </a:r>
            <a:r>
              <a:rPr lang="ru-RU" dirty="0" err="1"/>
              <a:t>одиниці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п’єзоелектрика</a:t>
            </a:r>
            <a:r>
              <a:rPr lang="ru-RU" dirty="0"/>
              <a:t> при </a:t>
            </a:r>
            <a:r>
              <a:rPr lang="ru-RU" dirty="0" err="1"/>
              <a:t>прикладенні</a:t>
            </a:r>
            <a:r>
              <a:rPr lang="ru-RU" dirty="0"/>
              <a:t> до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одиниці</a:t>
            </a:r>
            <a:r>
              <a:rPr lang="ru-RU" dirty="0"/>
              <a:t> </a:t>
            </a:r>
            <a:r>
              <a:rPr lang="ru-RU" dirty="0" err="1"/>
              <a:t>тиску</a:t>
            </a:r>
            <a:r>
              <a:rPr lang="ru-RU" dirty="0"/>
              <a:t>.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п’єзомодуля</a:t>
            </a:r>
            <a:r>
              <a:rPr lang="ru-RU" dirty="0"/>
              <a:t> </a:t>
            </a:r>
            <a:r>
              <a:rPr lang="ru-RU" dirty="0" err="1"/>
              <a:t>використовуваних</a:t>
            </a:r>
            <a:r>
              <a:rPr lang="ru-RU" dirty="0"/>
              <a:t> у </a:t>
            </a:r>
            <a:r>
              <a:rPr lang="ru-RU" dirty="0" err="1"/>
              <a:t>практиці</a:t>
            </a:r>
            <a:r>
              <a:rPr lang="ru-RU" dirty="0"/>
              <a:t> </a:t>
            </a:r>
            <a:r>
              <a:rPr lang="ru-RU" dirty="0" err="1"/>
              <a:t>п’єзоелектриків</a:t>
            </a:r>
            <a:r>
              <a:rPr lang="ru-RU" dirty="0"/>
              <a:t> ≈ </a:t>
            </a:r>
            <a:r>
              <a:rPr lang="ru-RU" dirty="0" smtClean="0"/>
              <a:t>10</a:t>
            </a:r>
            <a:r>
              <a:rPr lang="en-US" dirty="0" smtClean="0"/>
              <a:t>^(</a:t>
            </a:r>
            <a:r>
              <a:rPr lang="ru-RU" dirty="0" smtClean="0"/>
              <a:t>–10</a:t>
            </a:r>
            <a:r>
              <a:rPr lang="en-US" dirty="0" smtClean="0"/>
              <a:t>)</a:t>
            </a:r>
            <a:r>
              <a:rPr lang="ru-RU" dirty="0" smtClean="0"/>
              <a:t> </a:t>
            </a:r>
            <a:r>
              <a:rPr lang="ru-RU" dirty="0"/>
              <a:t>Кл/Н.</a:t>
            </a:r>
          </a:p>
          <a:p>
            <a:r>
              <a:rPr lang="ru-RU" dirty="0"/>
              <a:t>При </a:t>
            </a:r>
            <a:r>
              <a:rPr lang="ru-RU" dirty="0" err="1"/>
              <a:t>зворотному</a:t>
            </a:r>
            <a:r>
              <a:rPr lang="ru-RU" dirty="0"/>
              <a:t> </a:t>
            </a:r>
            <a:r>
              <a:rPr lang="ru-RU" dirty="0" err="1"/>
              <a:t>п’єзоелектричному</a:t>
            </a:r>
            <a:r>
              <a:rPr lang="ru-RU" dirty="0"/>
              <a:t> </a:t>
            </a:r>
            <a:r>
              <a:rPr lang="ru-RU" dirty="0" err="1"/>
              <a:t>ефекті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зміна</a:t>
            </a:r>
            <a:r>
              <a:rPr lang="ru-RU" dirty="0"/>
              <a:t> </a:t>
            </a:r>
            <a:r>
              <a:rPr lang="ru-RU" dirty="0" err="1"/>
              <a:t>розмірів</a:t>
            </a:r>
            <a:r>
              <a:rPr lang="ru-RU" dirty="0"/>
              <a:t> </a:t>
            </a:r>
            <a:r>
              <a:rPr lang="ru-RU" dirty="0" err="1"/>
              <a:t>діелектрика</a:t>
            </a:r>
            <a:r>
              <a:rPr lang="ru-RU" dirty="0"/>
              <a:t> </a:t>
            </a:r>
            <a:r>
              <a:rPr lang="uk-UA" i="1" dirty="0">
                <a:sym typeface="Symbol" panose="05050102010706020507" pitchFamily="18" charset="2"/>
              </a:rPr>
              <a:t></a:t>
            </a:r>
            <a:r>
              <a:rPr lang="en-US" dirty="0" smtClean="0"/>
              <a:t>l/l </a:t>
            </a:r>
            <a:r>
              <a:rPr lang="ru-RU" dirty="0" err="1"/>
              <a:t>залежно</a:t>
            </a:r>
            <a:r>
              <a:rPr lang="ru-RU" dirty="0"/>
              <a:t> від </a:t>
            </a:r>
            <a:r>
              <a:rPr lang="ru-RU" dirty="0" err="1"/>
              <a:t>напруженості</a:t>
            </a:r>
            <a:r>
              <a:rPr lang="ru-RU" dirty="0"/>
              <a:t> </a:t>
            </a:r>
            <a:r>
              <a:rPr lang="ru-RU" dirty="0" err="1"/>
              <a:t>електричного</a:t>
            </a:r>
            <a:r>
              <a:rPr lang="ru-RU" dirty="0"/>
              <a:t> поля Е за </a:t>
            </a:r>
            <a:r>
              <a:rPr lang="ru-RU" dirty="0" err="1"/>
              <a:t>лінійним</a:t>
            </a:r>
            <a:r>
              <a:rPr lang="ru-RU" dirty="0"/>
              <a:t> </a:t>
            </a:r>
            <a:r>
              <a:rPr lang="ru-RU" dirty="0" smtClean="0"/>
              <a:t>законом: </a:t>
            </a:r>
            <a:endParaRPr lang="ru-RU" dirty="0"/>
          </a:p>
          <a:p>
            <a:r>
              <a:rPr lang="ru-RU" dirty="0"/>
              <a:t>                                 </a:t>
            </a:r>
            <a:r>
              <a:rPr lang="uk-UA" i="1" dirty="0">
                <a:sym typeface="Symbol" panose="05050102010706020507" pitchFamily="18" charset="2"/>
              </a:rPr>
              <a:t></a:t>
            </a:r>
            <a:r>
              <a:rPr lang="en-US" dirty="0" smtClean="0"/>
              <a:t>l/l </a:t>
            </a:r>
            <a:r>
              <a:rPr lang="en-US" dirty="0"/>
              <a:t>= </a:t>
            </a:r>
            <a:r>
              <a:rPr lang="el-GR" dirty="0"/>
              <a:t>δ = </a:t>
            </a:r>
            <a:r>
              <a:rPr lang="en-US" dirty="0"/>
              <a:t>d∙</a:t>
            </a:r>
            <a:r>
              <a:rPr lang="ru-RU" dirty="0"/>
              <a:t>Е ,                                         </a:t>
            </a:r>
          </a:p>
          <a:p>
            <a:r>
              <a:rPr lang="ru-RU" dirty="0"/>
              <a:t>де </a:t>
            </a:r>
            <a:r>
              <a:rPr lang="el-GR" dirty="0"/>
              <a:t>δ - </a:t>
            </a:r>
            <a:r>
              <a:rPr lang="ru-RU" dirty="0" err="1"/>
              <a:t>відносна</a:t>
            </a:r>
            <a:r>
              <a:rPr lang="ru-RU" dirty="0"/>
              <a:t> </a:t>
            </a:r>
            <a:r>
              <a:rPr lang="ru-RU" dirty="0" err="1"/>
              <a:t>деформація</a:t>
            </a:r>
            <a:r>
              <a:rPr lang="ru-RU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0492" y="3548812"/>
            <a:ext cx="78275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Деформація</a:t>
            </a:r>
            <a:r>
              <a:rPr lang="ru-RU" dirty="0"/>
              <a:t> </a:t>
            </a:r>
            <a:r>
              <a:rPr lang="ru-RU" dirty="0" err="1"/>
              <a:t>п’єзоэлектрика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від </a:t>
            </a:r>
            <a:r>
              <a:rPr lang="ru-RU" dirty="0" err="1"/>
              <a:t>напрямку</a:t>
            </a:r>
            <a:r>
              <a:rPr lang="ru-RU" dirty="0"/>
              <a:t> </a:t>
            </a:r>
            <a:r>
              <a:rPr lang="ru-RU" dirty="0" err="1"/>
              <a:t>електричного</a:t>
            </a:r>
            <a:r>
              <a:rPr lang="ru-RU" dirty="0"/>
              <a:t> поля й </a:t>
            </a:r>
            <a:r>
              <a:rPr lang="ru-RU" dirty="0" err="1"/>
              <a:t>змінює</a:t>
            </a:r>
            <a:r>
              <a:rPr lang="ru-RU" dirty="0"/>
              <a:t> знак при </a:t>
            </a:r>
            <a:r>
              <a:rPr lang="ru-RU" dirty="0" err="1"/>
              <a:t>зміні</a:t>
            </a:r>
            <a:r>
              <a:rPr lang="ru-RU" dirty="0"/>
              <a:t> </a:t>
            </a:r>
            <a:r>
              <a:rPr lang="ru-RU" dirty="0" err="1"/>
              <a:t>напрямку</a:t>
            </a:r>
            <a:r>
              <a:rPr lang="ru-RU" dirty="0"/>
              <a:t> поля. </a:t>
            </a:r>
            <a:r>
              <a:rPr lang="uk-UA" dirty="0"/>
              <a:t>П</a:t>
            </a:r>
            <a:r>
              <a:rPr lang="ru-RU" dirty="0" err="1" smtClean="0"/>
              <a:t>ри</a:t>
            </a:r>
            <a:r>
              <a:rPr lang="ru-RU" dirty="0" smtClean="0"/>
              <a:t> </a:t>
            </a:r>
            <a:r>
              <a:rPr lang="ru-RU" dirty="0" err="1"/>
              <a:t>прикладенні</a:t>
            </a:r>
            <a:r>
              <a:rPr lang="ru-RU" dirty="0"/>
              <a:t> до </a:t>
            </a:r>
            <a:r>
              <a:rPr lang="ru-RU" dirty="0" err="1"/>
              <a:t>п’єзоэлектрика</a:t>
            </a:r>
            <a:r>
              <a:rPr lang="ru-RU" dirty="0"/>
              <a:t> </a:t>
            </a:r>
            <a:r>
              <a:rPr lang="ru-RU" dirty="0" err="1"/>
              <a:t>синусоїдального</a:t>
            </a:r>
            <a:r>
              <a:rPr lang="ru-RU" dirty="0"/>
              <a:t> </a:t>
            </a:r>
            <a:r>
              <a:rPr lang="ru-RU" dirty="0" err="1"/>
              <a:t>електричного</a:t>
            </a:r>
            <a:r>
              <a:rPr lang="ru-RU" dirty="0"/>
              <a:t> поля в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виникають</a:t>
            </a:r>
            <a:r>
              <a:rPr lang="ru-RU" dirty="0"/>
              <a:t> </a:t>
            </a:r>
            <a:r>
              <a:rPr lang="ru-RU" dirty="0" err="1"/>
              <a:t>синусоїдальні</a:t>
            </a:r>
            <a:r>
              <a:rPr lang="ru-RU" dirty="0"/>
              <a:t> </a:t>
            </a:r>
            <a:r>
              <a:rPr lang="ru-RU" dirty="0" err="1"/>
              <a:t>деформації</a:t>
            </a:r>
            <a:r>
              <a:rPr lang="ru-RU" dirty="0"/>
              <a:t> </a:t>
            </a:r>
            <a:r>
              <a:rPr lang="ru-RU" dirty="0" err="1"/>
              <a:t>тієї</a:t>
            </a:r>
            <a:r>
              <a:rPr lang="ru-RU" dirty="0"/>
              <a:t> ж </a:t>
            </a:r>
            <a:r>
              <a:rPr lang="ru-RU" dirty="0" err="1"/>
              <a:t>частоти</a:t>
            </a:r>
            <a:r>
              <a:rPr lang="ru-RU" dirty="0"/>
              <a:t>.</a:t>
            </a:r>
          </a:p>
          <a:p>
            <a:r>
              <a:rPr lang="ru-RU" dirty="0" err="1"/>
              <a:t>Відомо</a:t>
            </a:r>
            <a:r>
              <a:rPr lang="ru-RU" dirty="0"/>
              <a:t> більше </a:t>
            </a:r>
            <a:r>
              <a:rPr lang="ru-RU" dirty="0" err="1"/>
              <a:t>тисячі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п’єзоелектричні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, у тому </a:t>
            </a:r>
            <a:r>
              <a:rPr lang="ru-RU" dirty="0" err="1"/>
              <a:t>числі</a:t>
            </a:r>
            <a:r>
              <a:rPr lang="ru-RU" dirty="0"/>
              <a:t> –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сегнетоелектрики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практичне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в </a:t>
            </a:r>
            <a:r>
              <a:rPr lang="ru-RU" dirty="0" err="1"/>
              <a:t>п’єзотехніці</a:t>
            </a:r>
            <a:r>
              <a:rPr lang="ru-RU" dirty="0"/>
              <a:t> </a:t>
            </a:r>
            <a:r>
              <a:rPr lang="ru-RU" dirty="0" err="1"/>
              <a:t>знаходить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монокристалічний</a:t>
            </a:r>
            <a:r>
              <a:rPr lang="ru-RU" dirty="0"/>
              <a:t> </a:t>
            </a:r>
            <a:r>
              <a:rPr lang="uk-UA" b="1" dirty="0">
                <a:solidFill>
                  <a:schemeClr val="accent3">
                    <a:lumMod val="75000"/>
                  </a:schemeClr>
                </a:solidFill>
                <a:sym typeface="Symbol" panose="05050102010706020507" pitchFamily="18" charset="2"/>
              </a:rPr>
              <a:t>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-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кварц </a:t>
            </a:r>
            <a:r>
              <a:rPr lang="ru-RU" dirty="0"/>
              <a:t>- одна з </a:t>
            </a:r>
            <a:r>
              <a:rPr lang="ru-RU" dirty="0" err="1"/>
              <a:t>модифікацій</a:t>
            </a:r>
            <a:r>
              <a:rPr lang="ru-RU" dirty="0"/>
              <a:t> </a:t>
            </a:r>
            <a:r>
              <a:rPr lang="ru-RU" dirty="0" err="1"/>
              <a:t>двоокису</a:t>
            </a:r>
            <a:r>
              <a:rPr lang="ru-RU" dirty="0"/>
              <a:t> </a:t>
            </a:r>
            <a:r>
              <a:rPr lang="ru-RU" dirty="0" err="1"/>
              <a:t>кремнію</a:t>
            </a:r>
            <a:r>
              <a:rPr lang="ru-RU" dirty="0"/>
              <a:t>, </a:t>
            </a:r>
            <a:r>
              <a:rPr lang="ru-RU" dirty="0" err="1"/>
              <a:t>стійка</a:t>
            </a:r>
            <a:r>
              <a:rPr lang="ru-RU" dirty="0"/>
              <a:t> до </a:t>
            </a:r>
            <a:r>
              <a:rPr lang="ru-RU" dirty="0" err="1"/>
              <a:t>температури</a:t>
            </a:r>
            <a:r>
              <a:rPr lang="ru-RU" dirty="0"/>
              <a:t> 573 °С. </a:t>
            </a:r>
            <a:r>
              <a:rPr lang="ru-RU" dirty="0" err="1"/>
              <a:t>Вище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температури</a:t>
            </a:r>
            <a:r>
              <a:rPr lang="ru-RU" dirty="0"/>
              <a:t> </a:t>
            </a:r>
            <a:r>
              <a:rPr lang="ru-RU" dirty="0" err="1"/>
              <a:t>змінюється</a:t>
            </a:r>
            <a:r>
              <a:rPr lang="ru-RU" dirty="0"/>
              <a:t> тип </a:t>
            </a:r>
            <a:r>
              <a:rPr lang="ru-RU" dirty="0" err="1"/>
              <a:t>структури</a:t>
            </a:r>
            <a:r>
              <a:rPr lang="ru-RU" dirty="0"/>
              <a:t>, і </a:t>
            </a:r>
            <a:r>
              <a:rPr lang="ru-RU" dirty="0" err="1"/>
              <a:t>п’єзовластивості</a:t>
            </a:r>
            <a:r>
              <a:rPr lang="ru-RU" dirty="0"/>
              <a:t> </a:t>
            </a:r>
            <a:r>
              <a:rPr lang="ru-RU" dirty="0" err="1"/>
              <a:t>зникають</a:t>
            </a:r>
            <a:r>
              <a:rPr lang="ru-RU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0" y="1058692"/>
            <a:ext cx="2857500" cy="2857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2477" y="3682276"/>
            <a:ext cx="3815095" cy="305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85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8464" y="476003"/>
            <a:ext cx="970752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Плоскопаралельна</a:t>
            </a:r>
            <a:r>
              <a:rPr lang="ru-RU" sz="2000" dirty="0"/>
              <a:t> </a:t>
            </a:r>
            <a:r>
              <a:rPr lang="ru-RU" sz="2000" dirty="0" err="1"/>
              <a:t>полірована</a:t>
            </a:r>
            <a:r>
              <a:rPr lang="ru-RU" sz="2000" dirty="0"/>
              <a:t> </a:t>
            </a:r>
            <a:r>
              <a:rPr lang="ru-RU" sz="2000" dirty="0" err="1"/>
              <a:t>кварцова</a:t>
            </a:r>
            <a:r>
              <a:rPr lang="ru-RU" sz="2000" dirty="0"/>
              <a:t> пластинка з </a:t>
            </a:r>
            <a:r>
              <a:rPr lang="ru-RU" sz="2000" dirty="0" err="1"/>
              <a:t>електродами</a:t>
            </a:r>
            <a:r>
              <a:rPr lang="ru-RU" sz="2000" dirty="0"/>
              <a:t> й </a:t>
            </a:r>
            <a:r>
              <a:rPr lang="ru-RU" sz="2000" dirty="0" err="1"/>
              <a:t>тримачем</a:t>
            </a:r>
            <a:r>
              <a:rPr lang="ru-RU" sz="2000" dirty="0"/>
              <a:t> є </a:t>
            </a:r>
            <a:r>
              <a:rPr lang="ru-RU" sz="2000" dirty="0" err="1">
                <a:solidFill>
                  <a:schemeClr val="accent3">
                    <a:lumMod val="75000"/>
                  </a:schemeClr>
                </a:solidFill>
              </a:rPr>
              <a:t>п’єзоелектричним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 резонатором</a:t>
            </a:r>
            <a:r>
              <a:rPr lang="ru-RU" sz="2000" dirty="0"/>
              <a:t>, тобто </a:t>
            </a:r>
            <a:r>
              <a:rPr lang="ru-RU" sz="2000" dirty="0" err="1"/>
              <a:t>коливальним</a:t>
            </a:r>
            <a:r>
              <a:rPr lang="ru-RU" sz="2000" dirty="0"/>
              <a:t> контуром з </a:t>
            </a:r>
            <a:r>
              <a:rPr lang="ru-RU" sz="2000" dirty="0" err="1"/>
              <a:t>певною</a:t>
            </a:r>
            <a:r>
              <a:rPr lang="ru-RU" sz="2000" dirty="0"/>
              <a:t> резонансною частотою </a:t>
            </a:r>
            <a:r>
              <a:rPr lang="ru-RU" sz="2000" dirty="0" err="1"/>
              <a:t>коливань</a:t>
            </a:r>
            <a:r>
              <a:rPr lang="ru-RU" sz="2000" dirty="0"/>
              <a:t>. </a:t>
            </a:r>
            <a:r>
              <a:rPr lang="ru-RU" sz="2000" dirty="0" err="1"/>
              <a:t>Перевагами</a:t>
            </a:r>
            <a:r>
              <a:rPr lang="ru-RU" sz="2000" dirty="0"/>
              <a:t> </a:t>
            </a:r>
            <a:r>
              <a:rPr lang="ru-RU" sz="2000" dirty="0" err="1"/>
              <a:t>кварцових</a:t>
            </a:r>
            <a:r>
              <a:rPr lang="ru-RU" sz="2000" dirty="0"/>
              <a:t> </a:t>
            </a:r>
            <a:r>
              <a:rPr lang="ru-RU" sz="2000" dirty="0" err="1"/>
              <a:t>резонаторів</a:t>
            </a:r>
            <a:r>
              <a:rPr lang="ru-RU" sz="2000" dirty="0"/>
              <a:t> є </a:t>
            </a:r>
            <a:r>
              <a:rPr lang="ru-RU" sz="2000" dirty="0" err="1"/>
              <a:t>малий</a:t>
            </a:r>
            <a:r>
              <a:rPr lang="ru-RU" sz="2000" dirty="0"/>
              <a:t> </a:t>
            </a:r>
            <a:r>
              <a:rPr lang="en-US" sz="2000" dirty="0" err="1" smtClean="0"/>
              <a:t>tg</a:t>
            </a:r>
            <a:r>
              <a:rPr lang="uk-UA" dirty="0">
                <a:sym typeface="Symbol" panose="05050102010706020507" pitchFamily="18" charset="2"/>
              </a:rPr>
              <a:t> </a:t>
            </a:r>
            <a:r>
              <a:rPr lang="en-US" sz="2000" dirty="0" smtClean="0"/>
              <a:t> </a:t>
            </a:r>
            <a:r>
              <a:rPr lang="ru-RU" sz="2000" dirty="0"/>
              <a:t>і </a:t>
            </a:r>
            <a:r>
              <a:rPr lang="ru-RU" sz="2000" dirty="0" err="1"/>
              <a:t>висока</a:t>
            </a:r>
            <a:r>
              <a:rPr lang="ru-RU" sz="2000" dirty="0"/>
              <a:t> </a:t>
            </a:r>
            <a:r>
              <a:rPr lang="ru-RU" sz="2000" dirty="0" err="1"/>
              <a:t>механічна</a:t>
            </a:r>
            <a:r>
              <a:rPr lang="ru-RU" sz="2000" dirty="0"/>
              <a:t> </a:t>
            </a:r>
            <a:r>
              <a:rPr lang="ru-RU" sz="2000" dirty="0" err="1"/>
              <a:t>добротність</a:t>
            </a:r>
            <a:r>
              <a:rPr lang="ru-RU" sz="2000" dirty="0"/>
              <a:t> </a:t>
            </a:r>
            <a:r>
              <a:rPr lang="en-US" sz="2000" dirty="0"/>
              <a:t>Q ~</a:t>
            </a:r>
            <a:r>
              <a:rPr lang="en-US" sz="2000" dirty="0" smtClean="0"/>
              <a:t>10^6…10^7 </a:t>
            </a:r>
            <a:r>
              <a:rPr lang="en-US" sz="2000" dirty="0"/>
              <a:t>(</a:t>
            </a:r>
            <a:r>
              <a:rPr lang="ru-RU" sz="2000" dirty="0"/>
              <a:t>тобто </a:t>
            </a:r>
            <a:r>
              <a:rPr lang="ru-RU" sz="2000" dirty="0" err="1"/>
              <a:t>дуже</a:t>
            </a:r>
            <a:r>
              <a:rPr lang="ru-RU" sz="2000" dirty="0"/>
              <a:t> </a:t>
            </a:r>
            <a:r>
              <a:rPr lang="ru-RU" sz="2000" dirty="0" err="1"/>
              <a:t>слабкі</a:t>
            </a:r>
            <a:r>
              <a:rPr lang="ru-RU" sz="2000" dirty="0"/>
              <a:t> </a:t>
            </a:r>
            <a:r>
              <a:rPr lang="ru-RU" sz="2000" dirty="0" err="1"/>
              <a:t>механічні</a:t>
            </a:r>
            <a:r>
              <a:rPr lang="ru-RU" sz="2000" dirty="0"/>
              <a:t> </a:t>
            </a:r>
            <a:r>
              <a:rPr lang="ru-RU" sz="2000" dirty="0" err="1"/>
              <a:t>втрати</a:t>
            </a:r>
            <a:r>
              <a:rPr lang="ru-RU" sz="2000" dirty="0"/>
              <a:t>). Це </a:t>
            </a:r>
            <a:r>
              <a:rPr lang="ru-RU" sz="2000" dirty="0" err="1"/>
              <a:t>забезпечує</a:t>
            </a:r>
            <a:r>
              <a:rPr lang="ru-RU" sz="2000" dirty="0"/>
              <a:t> </a:t>
            </a:r>
            <a:r>
              <a:rPr lang="ru-RU" sz="2000" dirty="0" err="1"/>
              <a:t>високу</a:t>
            </a:r>
            <a:r>
              <a:rPr lang="ru-RU" sz="2000" dirty="0"/>
              <a:t> </a:t>
            </a:r>
            <a:r>
              <a:rPr lang="ru-RU" sz="2000" dirty="0" err="1"/>
              <a:t>частотну</a:t>
            </a:r>
            <a:r>
              <a:rPr lang="ru-RU" sz="2000" dirty="0"/>
              <a:t> </a:t>
            </a:r>
            <a:r>
              <a:rPr lang="ru-RU" sz="2000" dirty="0" err="1"/>
              <a:t>вибірковість</a:t>
            </a:r>
            <a:r>
              <a:rPr lang="ru-RU" sz="2000" dirty="0"/>
              <a:t> </a:t>
            </a:r>
            <a:r>
              <a:rPr lang="ru-RU" sz="2000" dirty="0" err="1"/>
              <a:t>кварцових</a:t>
            </a:r>
            <a:r>
              <a:rPr lang="ru-RU" sz="2000" dirty="0"/>
              <a:t> </a:t>
            </a:r>
            <a:r>
              <a:rPr lang="ru-RU" sz="2000" dirty="0" err="1"/>
              <a:t>резонаторів</a:t>
            </a:r>
            <a:r>
              <a:rPr lang="ru-RU" sz="2000" dirty="0"/>
              <a:t>. </a:t>
            </a:r>
            <a:r>
              <a:rPr lang="ru-RU" sz="2000" dirty="0" err="1"/>
              <a:t>Якщо</a:t>
            </a:r>
            <a:r>
              <a:rPr lang="ru-RU" sz="2000" dirty="0"/>
              <a:t> в такому </a:t>
            </a:r>
            <a:r>
              <a:rPr lang="ru-RU" sz="2000" dirty="0" err="1"/>
              <a:t>резонаторі</a:t>
            </a:r>
            <a:r>
              <a:rPr lang="ru-RU" sz="2000" dirty="0"/>
              <a:t> </a:t>
            </a:r>
            <a:r>
              <a:rPr lang="ru-RU" sz="2000" dirty="0" err="1"/>
              <a:t>збудити</a:t>
            </a:r>
            <a:r>
              <a:rPr lang="ru-RU" sz="2000" dirty="0"/>
              <a:t> </a:t>
            </a:r>
            <a:r>
              <a:rPr lang="ru-RU" sz="2000" dirty="0" err="1"/>
              <a:t>коливання</a:t>
            </a:r>
            <a:r>
              <a:rPr lang="ru-RU" sz="2000" dirty="0"/>
              <a:t> на </a:t>
            </a:r>
            <a:r>
              <a:rPr lang="ru-RU" sz="2000" dirty="0" err="1"/>
              <a:t>резонансній</a:t>
            </a:r>
            <a:r>
              <a:rPr lang="ru-RU" sz="2000" dirty="0"/>
              <a:t> </a:t>
            </a:r>
            <a:r>
              <a:rPr lang="ru-RU" sz="2000" dirty="0" err="1"/>
              <a:t>частоті</a:t>
            </a:r>
            <a:r>
              <a:rPr lang="ru-RU" sz="2000" dirty="0"/>
              <a:t>, то </a:t>
            </a:r>
            <a:r>
              <a:rPr lang="ru-RU" sz="2000" dirty="0" err="1"/>
              <a:t>їхнє</a:t>
            </a:r>
            <a:r>
              <a:rPr lang="ru-RU" sz="2000" dirty="0"/>
              <a:t> </a:t>
            </a:r>
            <a:r>
              <a:rPr lang="ru-RU" sz="2000" dirty="0" err="1"/>
              <a:t>загасання</a:t>
            </a:r>
            <a:r>
              <a:rPr lang="ru-RU" sz="2000" dirty="0"/>
              <a:t> буде </a:t>
            </a:r>
            <a:r>
              <a:rPr lang="ru-RU" sz="2000" dirty="0" err="1"/>
              <a:t>відбуватися</a:t>
            </a:r>
            <a:r>
              <a:rPr lang="ru-RU" sz="2000" dirty="0"/>
              <a:t> </a:t>
            </a:r>
            <a:r>
              <a:rPr lang="ru-RU" sz="2000" dirty="0" err="1"/>
              <a:t>протягом</a:t>
            </a:r>
            <a:r>
              <a:rPr lang="ru-RU" sz="2000" dirty="0"/>
              <a:t> </a:t>
            </a:r>
            <a:r>
              <a:rPr lang="ru-RU" sz="2000" dirty="0" err="1"/>
              <a:t>тривалого</a:t>
            </a:r>
            <a:r>
              <a:rPr lang="ru-RU" sz="2000" dirty="0"/>
              <a:t> часу. </a:t>
            </a:r>
            <a:r>
              <a:rPr lang="ru-RU" sz="2000" dirty="0" err="1"/>
              <a:t>Кварцовий</a:t>
            </a:r>
            <a:r>
              <a:rPr lang="ru-RU" sz="2000" dirty="0"/>
              <a:t> </a:t>
            </a:r>
            <a:r>
              <a:rPr lang="ru-RU" sz="2000" dirty="0" err="1"/>
              <a:t>п’єзоелемент</a:t>
            </a:r>
            <a:r>
              <a:rPr lang="ru-RU" sz="2000" dirty="0"/>
              <a:t>, </a:t>
            </a:r>
            <a:r>
              <a:rPr lang="ru-RU" sz="2000" dirty="0" err="1"/>
              <a:t>поставлений</a:t>
            </a:r>
            <a:r>
              <a:rPr lang="ru-RU" sz="2000" dirty="0"/>
              <a:t> у </a:t>
            </a:r>
            <a:r>
              <a:rPr lang="ru-RU" sz="2000" dirty="0" err="1"/>
              <a:t>вхідний</a:t>
            </a:r>
            <a:r>
              <a:rPr lang="ru-RU" sz="2000" dirty="0"/>
              <a:t> </a:t>
            </a:r>
            <a:r>
              <a:rPr lang="ru-RU" sz="2000" dirty="0" err="1"/>
              <a:t>ланцюг</a:t>
            </a:r>
            <a:r>
              <a:rPr lang="ru-RU" sz="2000" dirty="0"/>
              <a:t> </a:t>
            </a:r>
            <a:r>
              <a:rPr lang="ru-RU" sz="2000" dirty="0" err="1"/>
              <a:t>електричного</a:t>
            </a:r>
            <a:r>
              <a:rPr lang="ru-RU" sz="2000" dirty="0"/>
              <a:t> генератора, </a:t>
            </a:r>
            <a:r>
              <a:rPr lang="ru-RU" sz="2000" dirty="0" err="1"/>
              <a:t>нав’язує</a:t>
            </a:r>
            <a:r>
              <a:rPr lang="ru-RU" sz="2000" dirty="0"/>
              <a:t> </a:t>
            </a:r>
            <a:r>
              <a:rPr lang="ru-RU" sz="2000" dirty="0" err="1"/>
              <a:t>йому</a:t>
            </a:r>
            <a:r>
              <a:rPr lang="ru-RU" sz="2000" dirty="0"/>
              <a:t> </a:t>
            </a:r>
            <a:r>
              <a:rPr lang="ru-RU" sz="2000" dirty="0" err="1"/>
              <a:t>власну</a:t>
            </a:r>
            <a:r>
              <a:rPr lang="ru-RU" sz="2000" dirty="0"/>
              <a:t> </a:t>
            </a:r>
            <a:r>
              <a:rPr lang="ru-RU" sz="2000" dirty="0" err="1"/>
              <a:t>резонансну</a:t>
            </a:r>
            <a:r>
              <a:rPr lang="ru-RU" sz="2000" dirty="0"/>
              <a:t> частоту.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8463" y="3752211"/>
            <a:ext cx="940981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Завдяки</a:t>
            </a:r>
            <a:r>
              <a:rPr lang="ru-RU" sz="2000" dirty="0"/>
              <a:t> </a:t>
            </a:r>
            <a:r>
              <a:rPr lang="ru-RU" sz="2000" dirty="0" err="1"/>
              <a:t>високій</a:t>
            </a:r>
            <a:r>
              <a:rPr lang="ru-RU" sz="2000" dirty="0"/>
              <a:t> </a:t>
            </a:r>
            <a:r>
              <a:rPr lang="ru-RU" sz="2000" dirty="0" err="1"/>
              <a:t>добротності</a:t>
            </a:r>
            <a:r>
              <a:rPr lang="ru-RU" sz="2000" dirty="0"/>
              <a:t> </a:t>
            </a:r>
            <a:r>
              <a:rPr lang="ru-RU" sz="2000" dirty="0" err="1"/>
              <a:t>кварцові</a:t>
            </a:r>
            <a:r>
              <a:rPr lang="ru-RU" sz="2000" dirty="0"/>
              <a:t> </a:t>
            </a:r>
            <a:r>
              <a:rPr lang="ru-RU" sz="2000" dirty="0" err="1"/>
              <a:t>резонатори</a:t>
            </a:r>
            <a:r>
              <a:rPr lang="ru-RU" sz="2000" dirty="0"/>
              <a:t> </a:t>
            </a:r>
            <a:r>
              <a:rPr lang="ru-RU" sz="2000" dirty="0" err="1"/>
              <a:t>використовуються</a:t>
            </a:r>
            <a:r>
              <a:rPr lang="ru-RU" sz="2000" dirty="0"/>
              <a:t> як </a:t>
            </a:r>
            <a:r>
              <a:rPr lang="ru-RU" sz="2000" dirty="0" err="1"/>
              <a:t>фільтри</a:t>
            </a:r>
            <a:r>
              <a:rPr lang="ru-RU" sz="2000" dirty="0"/>
              <a:t> з </a:t>
            </a:r>
            <a:r>
              <a:rPr lang="ru-RU" sz="2000" dirty="0" err="1"/>
              <a:t>високою</a:t>
            </a:r>
            <a:r>
              <a:rPr lang="ru-RU" sz="2000" dirty="0"/>
              <a:t> </a:t>
            </a:r>
            <a:r>
              <a:rPr lang="ru-RU" sz="2000" dirty="0" err="1"/>
              <a:t>виборчою</a:t>
            </a:r>
            <a:r>
              <a:rPr lang="ru-RU" sz="2000" dirty="0"/>
              <a:t> </a:t>
            </a:r>
            <a:r>
              <a:rPr lang="ru-RU" sz="2000" dirty="0" err="1"/>
              <a:t>здатністю</a:t>
            </a:r>
            <a:r>
              <a:rPr lang="ru-RU" sz="2000" dirty="0"/>
              <a:t>, а </a:t>
            </a:r>
            <a:r>
              <a:rPr lang="ru-RU" sz="2000" dirty="0" err="1"/>
              <a:t>також</a:t>
            </a:r>
            <a:r>
              <a:rPr lang="ru-RU" sz="2000" dirty="0"/>
              <a:t> для </a:t>
            </a:r>
            <a:r>
              <a:rPr lang="ru-RU" sz="2000" dirty="0" err="1"/>
              <a:t>стабілізації</a:t>
            </a:r>
            <a:r>
              <a:rPr lang="ru-RU" sz="2000" dirty="0"/>
              <a:t> й </a:t>
            </a:r>
            <a:r>
              <a:rPr lang="ru-RU" sz="2000" dirty="0" err="1"/>
              <a:t>еталонування</a:t>
            </a:r>
            <a:r>
              <a:rPr lang="ru-RU" sz="2000" dirty="0"/>
              <a:t> </a:t>
            </a:r>
            <a:r>
              <a:rPr lang="ru-RU" sz="2000" dirty="0" err="1"/>
              <a:t>частоти</a:t>
            </a:r>
            <a:r>
              <a:rPr lang="ru-RU" sz="2000" dirty="0"/>
              <a:t> </a:t>
            </a:r>
            <a:r>
              <a:rPr lang="ru-RU" sz="2000" dirty="0" err="1"/>
              <a:t>генераторів</a:t>
            </a:r>
            <a:r>
              <a:rPr lang="ru-RU" sz="2000" dirty="0"/>
              <a:t> (</a:t>
            </a:r>
            <a:r>
              <a:rPr lang="ru-RU" sz="2000" dirty="0" err="1"/>
              <a:t>наприклад</a:t>
            </a:r>
            <a:r>
              <a:rPr lang="ru-RU" sz="2000" dirty="0"/>
              <a:t>, у </a:t>
            </a:r>
            <a:r>
              <a:rPr lang="ru-RU" sz="2000" dirty="0" err="1"/>
              <a:t>радіолокаційних</a:t>
            </a:r>
            <a:r>
              <a:rPr lang="ru-RU" sz="2000" dirty="0"/>
              <a:t> </a:t>
            </a:r>
            <a:r>
              <a:rPr lang="ru-RU" sz="2000" dirty="0" err="1"/>
              <a:t>станціях</a:t>
            </a:r>
            <a:r>
              <a:rPr lang="ru-RU" sz="2000" dirty="0"/>
              <a:t>, в </a:t>
            </a:r>
            <a:r>
              <a:rPr lang="ru-RU" sz="2000" dirty="0" err="1"/>
              <a:t>електронних</a:t>
            </a:r>
            <a:r>
              <a:rPr lang="ru-RU" sz="2000" dirty="0"/>
              <a:t> </a:t>
            </a:r>
            <a:r>
              <a:rPr lang="ru-RU" sz="2000" dirty="0" err="1"/>
              <a:t>годинниках</a:t>
            </a:r>
            <a:r>
              <a:rPr lang="ru-RU" sz="2000" dirty="0"/>
              <a:t> і т.п.). </a:t>
            </a:r>
          </a:p>
          <a:p>
            <a:r>
              <a:rPr lang="ru-RU" sz="2000" dirty="0"/>
              <a:t>Через </a:t>
            </a:r>
            <a:r>
              <a:rPr lang="ru-RU" sz="2000" dirty="0" err="1"/>
              <a:t>обмежені</a:t>
            </a:r>
            <a:r>
              <a:rPr lang="ru-RU" sz="2000" dirty="0"/>
              <a:t> запаси природного кварцу </a:t>
            </a:r>
            <a:r>
              <a:rPr lang="ru-RU" sz="2000" dirty="0" err="1"/>
              <a:t>основні</a:t>
            </a:r>
            <a:r>
              <a:rPr lang="ru-RU" sz="2000" dirty="0"/>
              <a:t> потреби </a:t>
            </a:r>
            <a:r>
              <a:rPr lang="ru-RU" sz="2000" dirty="0" err="1"/>
              <a:t>п’єзотехніки</a:t>
            </a:r>
            <a:r>
              <a:rPr lang="ru-RU" sz="2000" dirty="0"/>
              <a:t> </a:t>
            </a:r>
            <a:r>
              <a:rPr lang="ru-RU" sz="2000" dirty="0" err="1"/>
              <a:t>задовольняються</a:t>
            </a:r>
            <a:r>
              <a:rPr lang="ru-RU" sz="2000" dirty="0"/>
              <a:t> </a:t>
            </a:r>
            <a:r>
              <a:rPr lang="ru-RU" sz="2000" dirty="0" err="1"/>
              <a:t>кристалами</a:t>
            </a:r>
            <a:r>
              <a:rPr lang="ru-RU" sz="2000" dirty="0"/>
              <a:t>, штучно </a:t>
            </a:r>
            <a:r>
              <a:rPr lang="ru-RU" sz="2000" dirty="0" err="1"/>
              <a:t>вирощуваними</a:t>
            </a:r>
            <a:r>
              <a:rPr lang="ru-RU" sz="2000" dirty="0"/>
              <a:t> за </a:t>
            </a:r>
            <a:r>
              <a:rPr lang="ru-RU" sz="2000" dirty="0" err="1"/>
              <a:t>гідротермальним</a:t>
            </a:r>
            <a:r>
              <a:rPr lang="ru-RU" sz="2000" dirty="0"/>
              <a:t> методом. </a:t>
            </a:r>
          </a:p>
        </p:txBody>
      </p:sp>
    </p:spTree>
    <p:extLst>
      <p:ext uri="{BB962C8B-B14F-4D97-AF65-F5344CB8AC3E}">
        <p14:creationId xmlns:p14="http://schemas.microsoft.com/office/powerpoint/2010/main" val="2932030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3654" y="310006"/>
            <a:ext cx="9636643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Крім</a:t>
            </a:r>
            <a:r>
              <a:rPr lang="ru-RU" dirty="0"/>
              <a:t> кварцу в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п'єзоперетворювачах</a:t>
            </a:r>
            <a:r>
              <a:rPr lang="ru-RU" dirty="0"/>
              <a:t> </a:t>
            </a:r>
            <a:r>
              <a:rPr lang="ru-RU" dirty="0" err="1"/>
              <a:t>застосовують</a:t>
            </a:r>
            <a:r>
              <a:rPr lang="ru-RU" dirty="0"/>
              <a:t> </a:t>
            </a:r>
            <a:r>
              <a:rPr lang="ru-RU" dirty="0" err="1" smtClean="0"/>
              <a:t>кристали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                                                                    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ru-RU" dirty="0" err="1" smtClean="0"/>
              <a:t>сегнетової</a:t>
            </a:r>
            <a:r>
              <a:rPr lang="ru-RU" dirty="0" smtClean="0"/>
              <a:t> </a:t>
            </a:r>
            <a:r>
              <a:rPr lang="ru-RU" dirty="0" err="1"/>
              <a:t>солі</a:t>
            </a:r>
            <a:r>
              <a:rPr lang="ru-RU" dirty="0" smtClean="0"/>
              <a:t>,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ru-RU" dirty="0" err="1" smtClean="0"/>
              <a:t>Останні</a:t>
            </a:r>
            <a:r>
              <a:rPr lang="ru-RU" dirty="0" smtClean="0"/>
              <a:t> </a:t>
            </a:r>
            <a:r>
              <a:rPr lang="ru-RU" dirty="0" err="1"/>
              <a:t>перевершують</a:t>
            </a:r>
            <a:r>
              <a:rPr lang="ru-RU" dirty="0"/>
              <a:t> кварц за </a:t>
            </a:r>
            <a:r>
              <a:rPr lang="ru-RU" dirty="0" err="1"/>
              <a:t>добротністю</a:t>
            </a:r>
            <a:r>
              <a:rPr lang="ru-RU" dirty="0"/>
              <a:t> в </a:t>
            </a:r>
            <a:r>
              <a:rPr lang="ru-RU" dirty="0" err="1"/>
              <a:t>діапазоні</a:t>
            </a:r>
            <a:r>
              <a:rPr lang="ru-RU" dirty="0"/>
              <a:t> </a:t>
            </a:r>
            <a:r>
              <a:rPr lang="ru-RU" dirty="0" err="1"/>
              <a:t>високих</a:t>
            </a:r>
            <a:r>
              <a:rPr lang="ru-RU" dirty="0"/>
              <a:t> і </a:t>
            </a:r>
            <a:r>
              <a:rPr lang="ru-RU" dirty="0" err="1"/>
              <a:t>надвисоких</a:t>
            </a:r>
            <a:r>
              <a:rPr lang="ru-RU" dirty="0"/>
              <a:t> частот.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749" y="1107004"/>
            <a:ext cx="3027947" cy="19339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749" y="3562026"/>
            <a:ext cx="3255972" cy="24652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0630" y="2535598"/>
            <a:ext cx="3394581" cy="25426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8936" y="3466214"/>
            <a:ext cx="3038912" cy="265599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196146" y="2773879"/>
            <a:ext cx="1875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танталату</a:t>
            </a:r>
            <a:r>
              <a:rPr lang="ru-RU" dirty="0"/>
              <a:t> </a:t>
            </a:r>
            <a:r>
              <a:rPr lang="ru-RU" dirty="0" err="1"/>
              <a:t>літію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90304" y="737672"/>
            <a:ext cx="1879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сульфату </a:t>
            </a:r>
            <a:r>
              <a:rPr lang="ru-RU" dirty="0" err="1"/>
              <a:t>літію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11383" y="1940441"/>
            <a:ext cx="3132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дігідрофосфату</a:t>
            </a:r>
            <a:r>
              <a:rPr lang="ru-RU" dirty="0"/>
              <a:t> </a:t>
            </a:r>
            <a:r>
              <a:rPr lang="ru-RU" dirty="0" err="1"/>
              <a:t>амонію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5058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4920" y="435129"/>
            <a:ext cx="94239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Найбільш</a:t>
            </a:r>
            <a:r>
              <a:rPr lang="ru-RU" sz="2000" dirty="0"/>
              <a:t> </a:t>
            </a:r>
            <a:r>
              <a:rPr lang="ru-RU" sz="2000" dirty="0" err="1"/>
              <a:t>широке</a:t>
            </a:r>
            <a:r>
              <a:rPr lang="ru-RU" sz="2000" dirty="0"/>
              <a:t> </a:t>
            </a:r>
            <a:r>
              <a:rPr lang="ru-RU" sz="2000" dirty="0" err="1"/>
              <a:t>застосування</a:t>
            </a:r>
            <a:r>
              <a:rPr lang="ru-RU" sz="2000" dirty="0"/>
              <a:t> як </a:t>
            </a:r>
            <a:r>
              <a:rPr lang="ru-RU" sz="2000" dirty="0" err="1"/>
              <a:t>п’єзоелектричний</a:t>
            </a:r>
            <a:r>
              <a:rPr lang="ru-RU" sz="2000" dirty="0"/>
              <a:t> </a:t>
            </a:r>
            <a:r>
              <a:rPr lang="ru-RU" sz="2000" dirty="0" err="1"/>
              <a:t>матеріал</a:t>
            </a:r>
            <a:r>
              <a:rPr lang="ru-RU" sz="2000" dirty="0"/>
              <a:t> </a:t>
            </a:r>
            <a:r>
              <a:rPr lang="ru-RU" sz="2000" dirty="0" err="1"/>
              <a:t>знаходить</a:t>
            </a:r>
            <a:r>
              <a:rPr lang="ru-RU" sz="2000" dirty="0"/>
              <a:t> поляризована </a:t>
            </a:r>
            <a:r>
              <a:rPr lang="ru-RU" sz="2000" dirty="0" err="1"/>
              <a:t>сегнетоелектрична</a:t>
            </a:r>
            <a:r>
              <a:rPr lang="ru-RU" sz="2000" dirty="0"/>
              <a:t> </a:t>
            </a:r>
            <a:r>
              <a:rPr lang="ru-RU" sz="2000" dirty="0" err="1"/>
              <a:t>кераміка</a:t>
            </a:r>
            <a:r>
              <a:rPr lang="ru-RU" sz="2000" dirty="0"/>
              <a:t>. За </a:t>
            </a:r>
            <a:r>
              <a:rPr lang="ru-RU" sz="2000" dirty="0" err="1"/>
              <a:t>своїми</a:t>
            </a:r>
            <a:r>
              <a:rPr lang="ru-RU" sz="2000" dirty="0"/>
              <a:t> </a:t>
            </a:r>
            <a:r>
              <a:rPr lang="ru-RU" sz="2000" dirty="0" err="1"/>
              <a:t>властивостями</a:t>
            </a:r>
            <a:r>
              <a:rPr lang="ru-RU" sz="2000" dirty="0"/>
              <a:t> </a:t>
            </a:r>
            <a:r>
              <a:rPr lang="ru-RU" sz="2000" dirty="0" err="1"/>
              <a:t>поляризований</a:t>
            </a:r>
            <a:r>
              <a:rPr lang="ru-RU" sz="2000" dirty="0"/>
              <a:t> </a:t>
            </a:r>
            <a:r>
              <a:rPr lang="ru-RU" sz="2000" dirty="0" err="1"/>
              <a:t>сегнетокерамічний</a:t>
            </a:r>
            <a:r>
              <a:rPr lang="ru-RU" sz="2000" dirty="0"/>
              <a:t> </a:t>
            </a:r>
            <a:r>
              <a:rPr lang="ru-RU" sz="2000" dirty="0" err="1"/>
              <a:t>зразок</a:t>
            </a:r>
            <a:r>
              <a:rPr lang="ru-RU" sz="2000" dirty="0"/>
              <a:t> </a:t>
            </a:r>
            <a:r>
              <a:rPr lang="ru-RU" sz="2000" dirty="0" err="1"/>
              <a:t>близький</a:t>
            </a:r>
            <a:r>
              <a:rPr lang="ru-RU" sz="2000" dirty="0"/>
              <a:t> до однодоменного </a:t>
            </a:r>
            <a:r>
              <a:rPr lang="ru-RU" sz="2000" dirty="0" err="1"/>
              <a:t>кристала</a:t>
            </a:r>
            <a:r>
              <a:rPr lang="ru-RU" sz="2000" dirty="0"/>
              <a:t>, тобто </a:t>
            </a:r>
            <a:r>
              <a:rPr lang="ru-RU" sz="2000" dirty="0" err="1"/>
              <a:t>має</a:t>
            </a:r>
            <a:r>
              <a:rPr lang="ru-RU" sz="2000" dirty="0"/>
              <a:t> </a:t>
            </a:r>
            <a:r>
              <a:rPr lang="ru-RU" sz="2000" dirty="0" err="1"/>
              <a:t>високу</a:t>
            </a:r>
            <a:r>
              <a:rPr lang="ru-RU" sz="2000" dirty="0"/>
              <a:t> </a:t>
            </a:r>
            <a:r>
              <a:rPr lang="ru-RU" sz="2000" dirty="0" err="1"/>
              <a:t>п’єзоактивність</a:t>
            </a:r>
            <a:r>
              <a:rPr lang="ru-RU" sz="2000" dirty="0"/>
              <a:t>. </a:t>
            </a:r>
            <a:r>
              <a:rPr lang="ru-RU" sz="2000" dirty="0" err="1"/>
              <a:t>Сегнетокераміку</a:t>
            </a:r>
            <a:r>
              <a:rPr lang="ru-RU" sz="2000" dirty="0"/>
              <a:t>, </a:t>
            </a:r>
            <a:r>
              <a:rPr lang="ru-RU" sz="2000" dirty="0" err="1"/>
              <a:t>призначену</a:t>
            </a:r>
            <a:r>
              <a:rPr lang="ru-RU" sz="2000" dirty="0"/>
              <a:t> для </a:t>
            </a:r>
            <a:r>
              <a:rPr lang="ru-RU" sz="2000" dirty="0" err="1"/>
              <a:t>використання</a:t>
            </a:r>
            <a:r>
              <a:rPr lang="ru-RU" sz="2000" dirty="0"/>
              <a:t> в </a:t>
            </a:r>
            <a:r>
              <a:rPr lang="ru-RU" sz="2000" dirty="0" err="1"/>
              <a:t>п’єзоелектричних</a:t>
            </a:r>
            <a:r>
              <a:rPr lang="ru-RU" sz="2000" dirty="0"/>
              <a:t> </a:t>
            </a:r>
            <a:r>
              <a:rPr lang="ru-RU" sz="2000" dirty="0" err="1"/>
              <a:t>перетворювачах</a:t>
            </a:r>
            <a:r>
              <a:rPr lang="ru-RU" sz="2000" dirty="0"/>
              <a:t>, називають </a:t>
            </a:r>
            <a:r>
              <a:rPr lang="ru-RU" sz="2000" dirty="0" err="1">
                <a:solidFill>
                  <a:schemeClr val="accent3">
                    <a:lumMod val="75000"/>
                  </a:schemeClr>
                </a:solidFill>
              </a:rPr>
              <a:t>п’єзокерамікою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4920" y="2528915"/>
            <a:ext cx="112953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П’єзокераміка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перед </a:t>
            </a:r>
            <a:r>
              <a:rPr lang="ru-RU" dirty="0" err="1"/>
              <a:t>монокристалами</a:t>
            </a:r>
            <a:r>
              <a:rPr lang="ru-RU" dirty="0"/>
              <a:t> ту </a:t>
            </a:r>
            <a:r>
              <a:rPr lang="ru-RU" dirty="0" err="1"/>
              <a:t>перевагу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з </a:t>
            </a:r>
            <a:r>
              <a:rPr lang="ru-RU" dirty="0" err="1"/>
              <a:t>неї</a:t>
            </a:r>
            <a:r>
              <a:rPr lang="ru-RU" dirty="0"/>
              <a:t> можна </a:t>
            </a:r>
            <a:r>
              <a:rPr lang="ru-RU" dirty="0" err="1"/>
              <a:t>виготовити</a:t>
            </a:r>
            <a:r>
              <a:rPr lang="ru-RU" dirty="0"/>
              <a:t> </a:t>
            </a:r>
            <a:r>
              <a:rPr lang="ru-RU" dirty="0" err="1"/>
              <a:t>активний</a:t>
            </a:r>
            <a:r>
              <a:rPr lang="ru-RU" dirty="0"/>
              <a:t> </a:t>
            </a:r>
            <a:r>
              <a:rPr lang="ru-RU" dirty="0" err="1"/>
              <a:t>елемент</a:t>
            </a:r>
            <a:r>
              <a:rPr lang="ru-RU" dirty="0"/>
              <a:t> практично будь-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розміру</a:t>
            </a:r>
            <a:r>
              <a:rPr lang="ru-RU" dirty="0"/>
              <a:t> й будь-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порожній</a:t>
            </a:r>
            <a:r>
              <a:rPr lang="ru-RU" dirty="0"/>
              <a:t> </a:t>
            </a:r>
            <a:r>
              <a:rPr lang="ru-RU" dirty="0" err="1"/>
              <a:t>циліндр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є </a:t>
            </a:r>
            <a:r>
              <a:rPr lang="ru-RU" dirty="0" err="1"/>
              <a:t>частиною</a:t>
            </a:r>
            <a:r>
              <a:rPr lang="ru-RU" dirty="0"/>
              <a:t> </a:t>
            </a:r>
            <a:r>
              <a:rPr lang="ru-RU" dirty="0" err="1"/>
              <a:t>гідролокатора</a:t>
            </a:r>
            <a:r>
              <a:rPr lang="ru-RU" dirty="0"/>
              <a:t>). </a:t>
            </a:r>
            <a:r>
              <a:rPr lang="ru-RU" dirty="0" err="1"/>
              <a:t>Основним</a:t>
            </a:r>
            <a:r>
              <a:rPr lang="ru-RU" dirty="0"/>
              <a:t> </a:t>
            </a:r>
            <a:r>
              <a:rPr lang="ru-RU" dirty="0" err="1"/>
              <a:t>матеріалом</a:t>
            </a:r>
            <a:r>
              <a:rPr lang="ru-RU" dirty="0"/>
              <a:t> для </a:t>
            </a:r>
            <a:r>
              <a:rPr lang="ru-RU" dirty="0" err="1"/>
              <a:t>виготовлення</a:t>
            </a:r>
            <a:r>
              <a:rPr lang="ru-RU" dirty="0"/>
              <a:t> </a:t>
            </a:r>
            <a:r>
              <a:rPr lang="ru-RU" dirty="0" err="1"/>
              <a:t>п’єзокерамічних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є </a:t>
            </a:r>
            <a:r>
              <a:rPr lang="ru-RU" dirty="0" err="1"/>
              <a:t>тверді</a:t>
            </a:r>
            <a:r>
              <a:rPr lang="ru-RU" dirty="0"/>
              <a:t> </a:t>
            </a:r>
            <a:r>
              <a:rPr lang="ru-RU" dirty="0" err="1"/>
              <a:t>розчини</a:t>
            </a:r>
            <a:r>
              <a:rPr lang="ru-RU" dirty="0"/>
              <a:t> </a:t>
            </a:r>
            <a:r>
              <a:rPr lang="en-US" dirty="0" err="1"/>
              <a:t>PbZr</a:t>
            </a:r>
            <a:r>
              <a:rPr lang="ru-RU" dirty="0" smtClean="0"/>
              <a:t>О3</a:t>
            </a:r>
            <a:r>
              <a:rPr lang="uk-UA" dirty="0">
                <a:sym typeface="Symbol" panose="05050102010706020507" pitchFamily="18" charset="2"/>
              </a:rPr>
              <a:t></a:t>
            </a:r>
            <a:r>
              <a:rPr lang="en-US" dirty="0" err="1" smtClean="0"/>
              <a:t>PbTi</a:t>
            </a:r>
            <a:r>
              <a:rPr lang="ru-RU" dirty="0"/>
              <a:t>О3 (</a:t>
            </a:r>
            <a:r>
              <a:rPr lang="ru-RU" dirty="0" err="1"/>
              <a:t>цирконат-титанат</a:t>
            </a:r>
            <a:r>
              <a:rPr lang="ru-RU" dirty="0"/>
              <a:t> </a:t>
            </a:r>
            <a:r>
              <a:rPr lang="ru-RU" dirty="0" err="1"/>
              <a:t>свинцю</a:t>
            </a:r>
            <a:r>
              <a:rPr lang="ru-RU" dirty="0"/>
              <a:t> - ЦТС).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кераміка</a:t>
            </a:r>
            <a:r>
              <a:rPr lang="ru-RU" dirty="0"/>
              <a:t> широко </a:t>
            </a:r>
            <a:r>
              <a:rPr lang="ru-RU" dirty="0" err="1"/>
              <a:t>використовується</a:t>
            </a:r>
            <a:r>
              <a:rPr lang="ru-RU" dirty="0"/>
              <a:t> для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потужних</a:t>
            </a:r>
            <a:r>
              <a:rPr lang="ru-RU" dirty="0"/>
              <a:t> </a:t>
            </a:r>
            <a:r>
              <a:rPr lang="ru-RU" dirty="0" err="1"/>
              <a:t>ультразвукових</a:t>
            </a:r>
            <a:r>
              <a:rPr lang="ru-RU" dirty="0"/>
              <a:t> </a:t>
            </a:r>
            <a:r>
              <a:rPr lang="ru-RU" dirty="0" err="1"/>
              <a:t>випромінювачів</a:t>
            </a:r>
            <a:r>
              <a:rPr lang="ru-RU" dirty="0"/>
              <a:t> у широкому </a:t>
            </a:r>
            <a:r>
              <a:rPr lang="ru-RU" dirty="0" err="1"/>
              <a:t>діапазоні</a:t>
            </a:r>
            <a:r>
              <a:rPr lang="ru-RU" dirty="0"/>
              <a:t> частот для </a:t>
            </a:r>
            <a:r>
              <a:rPr lang="ru-RU" dirty="0" err="1"/>
              <a:t>цілей</a:t>
            </a:r>
            <a:r>
              <a:rPr lang="ru-RU" dirty="0"/>
              <a:t> </a:t>
            </a:r>
            <a:r>
              <a:rPr lang="ru-RU" dirty="0" err="1"/>
              <a:t>гідроакустики</a:t>
            </a:r>
            <a:r>
              <a:rPr lang="ru-RU" dirty="0"/>
              <a:t>, </a:t>
            </a:r>
            <a:r>
              <a:rPr lang="ru-RU" dirty="0" err="1"/>
              <a:t>дефектоскопії</a:t>
            </a:r>
            <a:r>
              <a:rPr lang="ru-RU" dirty="0"/>
              <a:t>, </a:t>
            </a:r>
            <a:r>
              <a:rPr lang="ru-RU" dirty="0" err="1"/>
              <a:t>механічної</a:t>
            </a:r>
            <a:r>
              <a:rPr lang="ru-RU" dirty="0"/>
              <a:t> </a:t>
            </a:r>
            <a:r>
              <a:rPr lang="ru-RU" dirty="0" err="1"/>
              <a:t>обробки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6942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Піроелектрики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6064" y="1391583"/>
            <a:ext cx="92432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Піроелектричним</a:t>
            </a:r>
            <a:r>
              <a:rPr lang="ru-RU" dirty="0"/>
              <a:t> </a:t>
            </a:r>
            <a:r>
              <a:rPr lang="ru-RU" dirty="0" err="1"/>
              <a:t>ефектом</a:t>
            </a:r>
            <a:r>
              <a:rPr lang="ru-RU" dirty="0"/>
              <a:t> називають </a:t>
            </a:r>
            <a:r>
              <a:rPr lang="ru-RU" dirty="0" err="1"/>
              <a:t>зміну</a:t>
            </a:r>
            <a:r>
              <a:rPr lang="ru-RU" dirty="0"/>
              <a:t> </a:t>
            </a:r>
            <a:r>
              <a:rPr lang="ru-RU" dirty="0" err="1"/>
              <a:t>спонтанної</a:t>
            </a:r>
            <a:r>
              <a:rPr lang="ru-RU" dirty="0"/>
              <a:t> </a:t>
            </a:r>
            <a:r>
              <a:rPr lang="ru-RU" dirty="0" err="1"/>
              <a:t>поляризованості</a:t>
            </a:r>
            <a:r>
              <a:rPr lang="ru-RU" dirty="0"/>
              <a:t> </a:t>
            </a:r>
            <a:r>
              <a:rPr lang="ru-RU" dirty="0" err="1"/>
              <a:t>діелектриків</a:t>
            </a:r>
            <a:r>
              <a:rPr lang="ru-RU" dirty="0"/>
              <a:t> при </a:t>
            </a:r>
            <a:r>
              <a:rPr lang="ru-RU" dirty="0" err="1"/>
              <a:t>зміні</a:t>
            </a:r>
            <a:r>
              <a:rPr lang="ru-RU" dirty="0"/>
              <a:t> </a:t>
            </a:r>
            <a:r>
              <a:rPr lang="ru-RU" dirty="0" err="1"/>
              <a:t>температури</a:t>
            </a:r>
            <a:r>
              <a:rPr lang="ru-RU" dirty="0"/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6064" y="2167960"/>
            <a:ext cx="110295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 </a:t>
            </a:r>
            <a:r>
              <a:rPr lang="ru-RU" dirty="0" err="1"/>
              <a:t>незмінній</a:t>
            </a:r>
            <a:r>
              <a:rPr lang="ru-RU" dirty="0"/>
              <a:t> </a:t>
            </a:r>
            <a:r>
              <a:rPr lang="ru-RU" dirty="0" err="1"/>
              <a:t>температурі</a:t>
            </a:r>
            <a:r>
              <a:rPr lang="ru-RU" dirty="0"/>
              <a:t> </a:t>
            </a:r>
            <a:r>
              <a:rPr lang="ru-RU" dirty="0" err="1"/>
              <a:t>спонтанний</a:t>
            </a:r>
            <a:r>
              <a:rPr lang="ru-RU" dirty="0"/>
              <a:t> </a:t>
            </a:r>
            <a:r>
              <a:rPr lang="ru-RU" dirty="0" err="1"/>
              <a:t>електричний</a:t>
            </a:r>
            <a:r>
              <a:rPr lang="ru-RU" dirty="0"/>
              <a:t> момент </a:t>
            </a:r>
            <a:r>
              <a:rPr lang="ru-RU" dirty="0" err="1"/>
              <a:t>діелектрика</a:t>
            </a:r>
            <a:r>
              <a:rPr lang="ru-RU" dirty="0"/>
              <a:t> </a:t>
            </a:r>
            <a:r>
              <a:rPr lang="ru-RU" dirty="0" err="1"/>
              <a:t>скомпенсований</a:t>
            </a:r>
            <a:r>
              <a:rPr lang="ru-RU" dirty="0"/>
              <a:t> </a:t>
            </a:r>
            <a:r>
              <a:rPr lang="ru-RU" dirty="0" err="1"/>
              <a:t>вільними</a:t>
            </a:r>
            <a:r>
              <a:rPr lang="ru-RU" dirty="0"/>
              <a:t> зарядами </a:t>
            </a:r>
            <a:r>
              <a:rPr lang="ru-RU" dirty="0" err="1"/>
              <a:t>протилежного</a:t>
            </a:r>
            <a:r>
              <a:rPr lang="ru-RU" dirty="0"/>
              <a:t> знака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</a:t>
            </a:r>
            <a:r>
              <a:rPr lang="ru-RU" dirty="0" err="1"/>
              <a:t>електропровідності</a:t>
            </a:r>
            <a:r>
              <a:rPr lang="ru-RU" dirty="0"/>
              <a:t> або </a:t>
            </a:r>
            <a:r>
              <a:rPr lang="ru-RU" dirty="0" err="1"/>
              <a:t>адсорбції</a:t>
            </a:r>
            <a:r>
              <a:rPr lang="ru-RU" dirty="0"/>
              <a:t> </a:t>
            </a:r>
            <a:r>
              <a:rPr lang="ru-RU" dirty="0" err="1"/>
              <a:t>заряджених</a:t>
            </a:r>
            <a:r>
              <a:rPr lang="ru-RU" dirty="0"/>
              <a:t> </a:t>
            </a:r>
            <a:r>
              <a:rPr lang="ru-RU" dirty="0" err="1"/>
              <a:t>частинок</a:t>
            </a:r>
            <a:r>
              <a:rPr lang="ru-RU" dirty="0"/>
              <a:t> з </a:t>
            </a:r>
            <a:r>
              <a:rPr lang="ru-RU" dirty="0" err="1"/>
              <a:t>навколишньої</a:t>
            </a:r>
            <a:r>
              <a:rPr lang="ru-RU" dirty="0"/>
              <a:t> </a:t>
            </a:r>
            <a:r>
              <a:rPr lang="ru-RU" dirty="0" err="1"/>
              <a:t>атмосфери</a:t>
            </a:r>
            <a:r>
              <a:rPr lang="ru-RU" dirty="0"/>
              <a:t>. </a:t>
            </a:r>
            <a:r>
              <a:rPr lang="ru-RU" dirty="0" err="1"/>
              <a:t>Зміна</a:t>
            </a:r>
            <a:r>
              <a:rPr lang="ru-RU" dirty="0"/>
              <a:t> </a:t>
            </a:r>
            <a:r>
              <a:rPr lang="ru-RU" dirty="0" err="1"/>
              <a:t>спонтанної</a:t>
            </a:r>
            <a:r>
              <a:rPr lang="ru-RU" dirty="0"/>
              <a:t> </a:t>
            </a:r>
            <a:r>
              <a:rPr lang="ru-RU" dirty="0" err="1"/>
              <a:t>поляризованості</a:t>
            </a:r>
            <a:r>
              <a:rPr lang="ru-RU" dirty="0"/>
              <a:t> </a:t>
            </a:r>
            <a:r>
              <a:rPr lang="ru-RU" dirty="0" err="1"/>
              <a:t>супроводжується</a:t>
            </a:r>
            <a:r>
              <a:rPr lang="ru-RU" dirty="0"/>
              <a:t> </a:t>
            </a:r>
            <a:r>
              <a:rPr lang="ru-RU" dirty="0" err="1"/>
              <a:t>звільненням</a:t>
            </a:r>
            <a:r>
              <a:rPr lang="ru-RU" dirty="0"/>
              <a:t> </a:t>
            </a:r>
            <a:r>
              <a:rPr lang="ru-RU" dirty="0" err="1"/>
              <a:t>деякого</a:t>
            </a:r>
            <a:r>
              <a:rPr lang="ru-RU" dirty="0"/>
              <a:t> заряду на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діелектрика</a:t>
            </a:r>
            <a:r>
              <a:rPr lang="ru-RU" dirty="0"/>
              <a:t>,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чому</a:t>
            </a:r>
            <a:r>
              <a:rPr lang="ru-RU" dirty="0"/>
              <a:t> в замкнутому </a:t>
            </a:r>
            <a:r>
              <a:rPr lang="ru-RU" dirty="0" err="1"/>
              <a:t>ланцюзі</a:t>
            </a:r>
            <a:r>
              <a:rPr lang="ru-RU" dirty="0"/>
              <a:t> </a:t>
            </a:r>
            <a:r>
              <a:rPr lang="ru-RU" dirty="0" err="1"/>
              <a:t>виникає</a:t>
            </a:r>
            <a:r>
              <a:rPr lang="ru-RU" dirty="0"/>
              <a:t> </a:t>
            </a:r>
            <a:r>
              <a:rPr lang="ru-RU" dirty="0" err="1"/>
              <a:t>електричний</a:t>
            </a:r>
            <a:r>
              <a:rPr lang="ru-RU" dirty="0"/>
              <a:t> струм.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6064" y="3775334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піроелектричного</a:t>
            </a:r>
            <a:r>
              <a:rPr lang="ru-RU" dirty="0"/>
              <a:t> </a:t>
            </a:r>
            <a:r>
              <a:rPr lang="ru-RU" dirty="0" err="1"/>
              <a:t>матеріалу</a:t>
            </a:r>
            <a:r>
              <a:rPr lang="ru-RU" dirty="0"/>
              <a:t> </a:t>
            </a:r>
            <a:r>
              <a:rPr lang="ru-RU" dirty="0" err="1"/>
              <a:t>характеризують</a:t>
            </a:r>
            <a:r>
              <a:rPr lang="ru-RU" dirty="0"/>
              <a:t> параметром </a:t>
            </a:r>
            <a:r>
              <a:rPr lang="en-US" dirty="0"/>
              <a:t>R</a:t>
            </a:r>
            <a:r>
              <a:rPr lang="ru-RU" dirty="0"/>
              <a:t>в = </a:t>
            </a:r>
            <a:r>
              <a:rPr lang="en-US" dirty="0"/>
              <a:t>p/(</a:t>
            </a:r>
            <a:r>
              <a:rPr lang="el-GR" dirty="0"/>
              <a:t>ε</a:t>
            </a:r>
            <a:r>
              <a:rPr lang="en-US" dirty="0"/>
              <a:t>C), </a:t>
            </a:r>
            <a:endParaRPr lang="uk-UA" dirty="0" smtClean="0"/>
          </a:p>
          <a:p>
            <a:r>
              <a:rPr lang="ru-RU" dirty="0" smtClean="0"/>
              <a:t>де </a:t>
            </a:r>
            <a:r>
              <a:rPr lang="el-GR" dirty="0"/>
              <a:t>ε - </a:t>
            </a:r>
            <a:r>
              <a:rPr lang="ru-RU" dirty="0" err="1"/>
              <a:t>діелектрична</a:t>
            </a:r>
            <a:r>
              <a:rPr lang="ru-RU" dirty="0"/>
              <a:t> </a:t>
            </a:r>
            <a:r>
              <a:rPr lang="ru-RU" dirty="0" err="1"/>
              <a:t>проникність</a:t>
            </a:r>
            <a:r>
              <a:rPr lang="ru-RU" dirty="0"/>
              <a:t>; С - </a:t>
            </a:r>
            <a:r>
              <a:rPr lang="ru-RU" dirty="0" err="1"/>
              <a:t>питома</a:t>
            </a:r>
            <a:r>
              <a:rPr lang="ru-RU" dirty="0"/>
              <a:t> </a:t>
            </a:r>
            <a:r>
              <a:rPr lang="ru-RU" dirty="0" err="1"/>
              <a:t>об’ємна</a:t>
            </a:r>
            <a:r>
              <a:rPr lang="ru-RU" dirty="0"/>
              <a:t> </a:t>
            </a:r>
            <a:r>
              <a:rPr lang="ru-RU" dirty="0" err="1"/>
              <a:t>теплоємність</a:t>
            </a:r>
            <a:r>
              <a:rPr lang="ru-RU" dirty="0"/>
              <a:t>, Дж/(К∙м3). </a:t>
            </a:r>
            <a:endParaRPr lang="ru-RU" dirty="0" smtClean="0"/>
          </a:p>
          <a:p>
            <a:r>
              <a:rPr lang="ru-RU" dirty="0" smtClean="0"/>
              <a:t>Чим </a:t>
            </a:r>
            <a:r>
              <a:rPr lang="ru-RU" dirty="0"/>
              <a:t>більше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en-US" dirty="0"/>
              <a:t>R</a:t>
            </a:r>
            <a:r>
              <a:rPr lang="ru-RU" dirty="0"/>
              <a:t>в,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більшу</a:t>
            </a:r>
            <a:r>
              <a:rPr lang="ru-RU" dirty="0"/>
              <a:t> різницю </a:t>
            </a:r>
            <a:r>
              <a:rPr lang="ru-RU" dirty="0" err="1"/>
              <a:t>потенціалів</a:t>
            </a:r>
            <a:r>
              <a:rPr lang="ru-RU" dirty="0"/>
              <a:t> можна </a:t>
            </a:r>
            <a:r>
              <a:rPr lang="ru-RU" dirty="0" err="1"/>
              <a:t>одержати</a:t>
            </a:r>
            <a:r>
              <a:rPr lang="ru-RU" dirty="0"/>
              <a:t> на </a:t>
            </a:r>
            <a:r>
              <a:rPr lang="ru-RU" dirty="0" err="1"/>
              <a:t>зразку</a:t>
            </a:r>
            <a:r>
              <a:rPr lang="ru-RU" dirty="0"/>
              <a:t> при </a:t>
            </a:r>
            <a:r>
              <a:rPr lang="ru-RU" dirty="0" err="1"/>
              <a:t>одній</a:t>
            </a:r>
            <a:r>
              <a:rPr lang="ru-RU" dirty="0"/>
              <a:t> і </a:t>
            </a:r>
            <a:r>
              <a:rPr lang="ru-RU" dirty="0" err="1"/>
              <a:t>тій</a:t>
            </a:r>
            <a:r>
              <a:rPr lang="ru-RU" dirty="0"/>
              <a:t> </a:t>
            </a:r>
            <a:r>
              <a:rPr lang="ru-RU" dirty="0" err="1"/>
              <a:t>самій</a:t>
            </a:r>
            <a:r>
              <a:rPr lang="ru-RU" dirty="0"/>
              <a:t> </a:t>
            </a:r>
            <a:r>
              <a:rPr lang="ru-RU" dirty="0" err="1"/>
              <a:t>потужності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поглинається</a:t>
            </a:r>
            <a:r>
              <a:rPr lang="ru-RU" dirty="0"/>
              <a:t>. </a:t>
            </a:r>
          </a:p>
          <a:p>
            <a:r>
              <a:rPr lang="ru-RU" dirty="0" err="1"/>
              <a:t>Піроелектричні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лінійні</a:t>
            </a:r>
            <a:r>
              <a:rPr lang="ru-RU" dirty="0"/>
              <a:t> </a:t>
            </a:r>
            <a:r>
              <a:rPr lang="ru-RU" dirty="0" err="1"/>
              <a:t>діелектрики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сульфат </a:t>
            </a:r>
            <a:r>
              <a:rPr lang="ru-RU" dirty="0" err="1"/>
              <a:t>літію</a:t>
            </a:r>
            <a:r>
              <a:rPr lang="ru-RU" dirty="0"/>
              <a:t> </a:t>
            </a:r>
            <a:r>
              <a:rPr lang="ru-RU" dirty="0" smtClean="0"/>
              <a:t>,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турмалін</a:t>
            </a:r>
            <a:r>
              <a:rPr lang="ru-RU" dirty="0" smtClean="0"/>
              <a:t>)   і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/>
              <a:t>сегнетоелектричні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r>
              <a:rPr lang="ru-RU" dirty="0"/>
              <a:t>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7311" y="3960000"/>
            <a:ext cx="3648257" cy="256881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9293" y="0"/>
            <a:ext cx="3062674" cy="2167960"/>
          </a:xfrm>
          <a:prstGeom prst="rect">
            <a:avLst/>
          </a:prstGeom>
        </p:spPr>
      </p:pic>
      <p:sp>
        <p:nvSpPr>
          <p:cNvPr id="16" name="Стрелка вправо 15"/>
          <p:cNvSpPr/>
          <p:nvPr/>
        </p:nvSpPr>
        <p:spPr>
          <a:xfrm>
            <a:off x="6230678" y="5959095"/>
            <a:ext cx="1722475" cy="4465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109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7711" y="961509"/>
            <a:ext cx="1087710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Особливість</a:t>
            </a:r>
            <a:r>
              <a:rPr lang="ru-RU" dirty="0"/>
              <a:t> </a:t>
            </a:r>
            <a:r>
              <a:rPr lang="ru-RU" dirty="0" err="1"/>
              <a:t>лінійних</a:t>
            </a:r>
            <a:r>
              <a:rPr lang="ru-RU" dirty="0"/>
              <a:t> </a:t>
            </a:r>
            <a:r>
              <a:rPr lang="ru-RU" dirty="0" err="1"/>
              <a:t>піроелектриків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тому, </a:t>
            </a:r>
            <a:r>
              <a:rPr lang="ru-RU" dirty="0" err="1"/>
              <a:t>що</a:t>
            </a:r>
            <a:r>
              <a:rPr lang="ru-RU" dirty="0"/>
              <a:t> в них, на </a:t>
            </a:r>
            <a:r>
              <a:rPr lang="ru-RU" dirty="0" err="1"/>
              <a:t>відміну</a:t>
            </a:r>
            <a:r>
              <a:rPr lang="ru-RU" dirty="0"/>
              <a:t> від </a:t>
            </a:r>
            <a:r>
              <a:rPr lang="ru-RU" dirty="0" err="1"/>
              <a:t>сегнетоелектриків</a:t>
            </a:r>
            <a:r>
              <a:rPr lang="ru-RU" dirty="0"/>
              <a:t>, </a:t>
            </a:r>
            <a:r>
              <a:rPr lang="ru-RU" dirty="0" err="1"/>
              <a:t>напрямок</a:t>
            </a:r>
            <a:r>
              <a:rPr lang="ru-RU" dirty="0"/>
              <a:t> </a:t>
            </a:r>
            <a:r>
              <a:rPr lang="ru-RU" dirty="0" err="1"/>
              <a:t>спонтанної</a:t>
            </a:r>
            <a:r>
              <a:rPr lang="ru-RU" dirty="0"/>
              <a:t> </a:t>
            </a:r>
            <a:r>
              <a:rPr lang="ru-RU" dirty="0" err="1"/>
              <a:t>поляризованості</a:t>
            </a:r>
            <a:r>
              <a:rPr lang="ru-RU" dirty="0"/>
              <a:t> не може </a:t>
            </a:r>
            <a:r>
              <a:rPr lang="ru-RU" dirty="0" err="1"/>
              <a:t>змінюватися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зовнішнього</a:t>
            </a:r>
            <a:r>
              <a:rPr lang="ru-RU" dirty="0"/>
              <a:t> </a:t>
            </a:r>
            <a:r>
              <a:rPr lang="ru-RU" dirty="0" err="1"/>
              <a:t>електричного</a:t>
            </a:r>
            <a:r>
              <a:rPr lang="ru-RU" dirty="0"/>
              <a:t> поля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err="1"/>
              <a:t>Сегнетоелектрики</a:t>
            </a:r>
            <a:r>
              <a:rPr lang="ru-RU" dirty="0"/>
              <a:t> </a:t>
            </a:r>
            <a:r>
              <a:rPr lang="ru-RU" dirty="0" err="1"/>
              <a:t>проявляють</a:t>
            </a:r>
            <a:r>
              <a:rPr lang="ru-RU" dirty="0"/>
              <a:t> </a:t>
            </a:r>
            <a:r>
              <a:rPr lang="ru-RU" dirty="0" err="1"/>
              <a:t>піроелектричні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в </a:t>
            </a:r>
            <a:r>
              <a:rPr lang="ru-RU" dirty="0" err="1"/>
              <a:t>монодоменізованому</a:t>
            </a:r>
            <a:r>
              <a:rPr lang="ru-RU" dirty="0"/>
              <a:t> </a:t>
            </a:r>
            <a:r>
              <a:rPr lang="ru-RU" dirty="0" err="1"/>
              <a:t>стані</a:t>
            </a:r>
            <a:r>
              <a:rPr lang="ru-RU" dirty="0"/>
              <a:t>, тобто при </a:t>
            </a:r>
            <a:r>
              <a:rPr lang="ru-RU" dirty="0" err="1"/>
              <a:t>однаковій</a:t>
            </a:r>
            <a:r>
              <a:rPr lang="ru-RU" dirty="0"/>
              <a:t> </a:t>
            </a:r>
            <a:r>
              <a:rPr lang="ru-RU" dirty="0" err="1"/>
              <a:t>орієнтації</a:t>
            </a:r>
            <a:r>
              <a:rPr lang="ru-RU" dirty="0"/>
              <a:t> </a:t>
            </a:r>
            <a:r>
              <a:rPr lang="ru-RU" dirty="0" err="1"/>
              <a:t>спонтанної</a:t>
            </a:r>
            <a:r>
              <a:rPr lang="ru-RU" dirty="0"/>
              <a:t> </a:t>
            </a:r>
            <a:r>
              <a:rPr lang="ru-RU" dirty="0" err="1"/>
              <a:t>поляризованости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доменів</a:t>
            </a:r>
            <a:r>
              <a:rPr lang="ru-RU" dirty="0"/>
              <a:t>. У </a:t>
            </a:r>
            <a:r>
              <a:rPr lang="ru-RU" dirty="0" err="1"/>
              <a:t>полідоменному</a:t>
            </a:r>
            <a:r>
              <a:rPr lang="ru-RU" dirty="0"/>
              <a:t> </a:t>
            </a:r>
            <a:r>
              <a:rPr lang="ru-RU" dirty="0" err="1"/>
              <a:t>зразку</a:t>
            </a:r>
            <a:r>
              <a:rPr lang="ru-RU" dirty="0"/>
              <a:t> </a:t>
            </a:r>
            <a:r>
              <a:rPr lang="ru-RU" dirty="0" err="1"/>
              <a:t>сумарна</a:t>
            </a:r>
            <a:r>
              <a:rPr lang="ru-RU" dirty="0"/>
              <a:t> </a:t>
            </a:r>
            <a:r>
              <a:rPr lang="ru-RU" dirty="0" err="1"/>
              <a:t>поляризованість</a:t>
            </a:r>
            <a:r>
              <a:rPr lang="ru-RU" dirty="0"/>
              <a:t> </a:t>
            </a:r>
            <a:r>
              <a:rPr lang="ru-RU" dirty="0" err="1"/>
              <a:t>дорівнює</a:t>
            </a:r>
            <a:r>
              <a:rPr lang="ru-RU" dirty="0"/>
              <a:t> нулю, і тому </a:t>
            </a:r>
            <a:r>
              <a:rPr lang="ru-RU" dirty="0" err="1"/>
              <a:t>піроефект</a:t>
            </a:r>
            <a:r>
              <a:rPr lang="ru-RU" dirty="0"/>
              <a:t> </a:t>
            </a:r>
            <a:r>
              <a:rPr lang="ru-RU" dirty="0" err="1"/>
              <a:t>відсутній</a:t>
            </a:r>
            <a:r>
              <a:rPr lang="ru-RU" dirty="0"/>
              <a:t>. </a:t>
            </a:r>
            <a:r>
              <a:rPr lang="ru-RU" dirty="0" err="1"/>
              <a:t>Монодоменізація</a:t>
            </a:r>
            <a:r>
              <a:rPr lang="ru-RU" dirty="0"/>
              <a:t> </a:t>
            </a:r>
            <a:r>
              <a:rPr lang="ru-RU" dirty="0" err="1"/>
              <a:t>сегнетоелектрика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шляхом </a:t>
            </a:r>
            <a:r>
              <a:rPr lang="ru-RU" dirty="0" err="1"/>
              <a:t>витримки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в </a:t>
            </a:r>
            <a:r>
              <a:rPr lang="ru-RU" dirty="0" err="1"/>
              <a:t>постійному</a:t>
            </a:r>
            <a:r>
              <a:rPr lang="ru-RU" dirty="0"/>
              <a:t> </a:t>
            </a:r>
            <a:r>
              <a:rPr lang="ru-RU" dirty="0" err="1"/>
              <a:t>електричному</a:t>
            </a:r>
            <a:r>
              <a:rPr lang="ru-RU" dirty="0"/>
              <a:t> </a:t>
            </a:r>
            <a:r>
              <a:rPr lang="ru-RU" dirty="0" err="1"/>
              <a:t>полі</a:t>
            </a:r>
            <a:r>
              <a:rPr lang="ru-RU" dirty="0"/>
              <a:t> при </a:t>
            </a:r>
            <a:r>
              <a:rPr lang="ru-RU" dirty="0" err="1"/>
              <a:t>температурі</a:t>
            </a:r>
            <a:r>
              <a:rPr lang="ru-RU" dirty="0"/>
              <a:t> </a:t>
            </a:r>
            <a:r>
              <a:rPr lang="ru-RU" dirty="0" err="1"/>
              <a:t>трохи</a:t>
            </a:r>
            <a:r>
              <a:rPr lang="ru-RU" dirty="0"/>
              <a:t> </a:t>
            </a:r>
            <a:r>
              <a:rPr lang="ru-RU" dirty="0" err="1"/>
              <a:t>нижче</a:t>
            </a:r>
            <a:r>
              <a:rPr lang="ru-RU" dirty="0"/>
              <a:t> точки </a:t>
            </a:r>
            <a:r>
              <a:rPr lang="ru-RU" dirty="0" err="1"/>
              <a:t>Кюрі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/>
          </a:p>
          <a:p>
            <a:r>
              <a:rPr lang="ru-RU" dirty="0" err="1"/>
              <a:t>Значний</a:t>
            </a:r>
            <a:r>
              <a:rPr lang="ru-RU" dirty="0"/>
              <a:t> </a:t>
            </a:r>
            <a:r>
              <a:rPr lang="ru-RU" dirty="0" err="1"/>
              <a:t>піроефект</a:t>
            </a:r>
            <a:r>
              <a:rPr lang="ru-RU" dirty="0"/>
              <a:t> у </a:t>
            </a:r>
            <a:r>
              <a:rPr lang="ru-RU" dirty="0" err="1"/>
              <a:t>сегнетоелектриках</a:t>
            </a:r>
            <a:r>
              <a:rPr lang="ru-RU" dirty="0"/>
              <a:t> </a:t>
            </a:r>
            <a:r>
              <a:rPr lang="ru-RU" dirty="0" err="1"/>
              <a:t>використовується</a:t>
            </a:r>
            <a:r>
              <a:rPr lang="ru-RU" dirty="0"/>
              <a:t> для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теплових</a:t>
            </a:r>
            <a:r>
              <a:rPr lang="ru-RU" dirty="0"/>
              <a:t> </a:t>
            </a:r>
            <a:r>
              <a:rPr lang="ru-RU" dirty="0" err="1"/>
              <a:t>датчиків</a:t>
            </a:r>
            <a:r>
              <a:rPr lang="ru-RU" dirty="0"/>
              <a:t> і </a:t>
            </a:r>
            <a:r>
              <a:rPr lang="ru-RU" dirty="0" err="1"/>
              <a:t>приймачів</a:t>
            </a:r>
            <a:r>
              <a:rPr lang="ru-RU" dirty="0"/>
              <a:t> </a:t>
            </a:r>
            <a:r>
              <a:rPr lang="ru-RU" dirty="0" err="1"/>
              <a:t>променистої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, </a:t>
            </a:r>
            <a:r>
              <a:rPr lang="ru-RU" dirty="0" err="1"/>
              <a:t>призначених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, для </a:t>
            </a:r>
            <a:r>
              <a:rPr lang="ru-RU" dirty="0" err="1"/>
              <a:t>реєстрації</a:t>
            </a:r>
            <a:r>
              <a:rPr lang="ru-RU" dirty="0"/>
              <a:t> </a:t>
            </a:r>
            <a:r>
              <a:rPr lang="ru-RU" dirty="0" err="1"/>
              <a:t>інфрачервоного</a:t>
            </a:r>
            <a:r>
              <a:rPr lang="ru-RU" dirty="0"/>
              <a:t> й НВЧ </a:t>
            </a:r>
            <a:r>
              <a:rPr lang="ru-RU" dirty="0" err="1"/>
              <a:t>випромінювання</a:t>
            </a:r>
            <a:r>
              <a:rPr lang="ru-RU" dirty="0"/>
              <a:t>. </a:t>
            </a:r>
            <a:r>
              <a:rPr lang="ru-RU" dirty="0" err="1"/>
              <a:t>Специфічною</a:t>
            </a:r>
            <a:r>
              <a:rPr lang="ru-RU" dirty="0"/>
              <a:t> </a:t>
            </a:r>
            <a:r>
              <a:rPr lang="ru-RU" dirty="0" err="1"/>
              <a:t>властивістю</a:t>
            </a:r>
            <a:r>
              <a:rPr lang="ru-RU" dirty="0"/>
              <a:t> таких </a:t>
            </a:r>
            <a:r>
              <a:rPr lang="ru-RU" dirty="0" err="1"/>
              <a:t>теплових</a:t>
            </a:r>
            <a:r>
              <a:rPr lang="ru-RU" dirty="0"/>
              <a:t> </a:t>
            </a:r>
            <a:r>
              <a:rPr lang="ru-RU" dirty="0" err="1"/>
              <a:t>фотоприймачів</a:t>
            </a:r>
            <a:r>
              <a:rPr lang="ru-RU" dirty="0"/>
              <a:t> є </a:t>
            </a:r>
            <a:r>
              <a:rPr lang="ru-RU" dirty="0" err="1"/>
              <a:t>відсутність</a:t>
            </a:r>
            <a:r>
              <a:rPr lang="ru-RU" dirty="0"/>
              <a:t> </a:t>
            </a:r>
            <a:r>
              <a:rPr lang="ru-RU" dirty="0" err="1"/>
              <a:t>вибірковості</a:t>
            </a:r>
            <a:r>
              <a:rPr lang="ru-RU" dirty="0"/>
              <a:t> по </a:t>
            </a:r>
            <a:r>
              <a:rPr lang="ru-RU" dirty="0" err="1"/>
              <a:t>спектрі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. </a:t>
            </a:r>
            <a:r>
              <a:rPr lang="ru-RU" dirty="0" err="1"/>
              <a:t>Істотна</a:t>
            </a:r>
            <a:r>
              <a:rPr lang="ru-RU" dirty="0"/>
              <a:t> </a:t>
            </a:r>
            <a:r>
              <a:rPr lang="ru-RU" dirty="0" err="1"/>
              <a:t>перевага</a:t>
            </a:r>
            <a:r>
              <a:rPr lang="ru-RU" dirty="0"/>
              <a:t> їх </a:t>
            </a:r>
            <a:r>
              <a:rPr lang="ru-RU" dirty="0" err="1"/>
              <a:t>полягає</a:t>
            </a:r>
            <a:r>
              <a:rPr lang="ru-RU" dirty="0"/>
              <a:t> в тому, </a:t>
            </a:r>
            <a:r>
              <a:rPr lang="ru-RU" dirty="0" err="1"/>
              <a:t>що</a:t>
            </a:r>
            <a:r>
              <a:rPr lang="ru-RU" dirty="0"/>
              <a:t> вони не </a:t>
            </a:r>
            <a:r>
              <a:rPr lang="ru-RU" dirty="0" err="1"/>
              <a:t>вимагають</a:t>
            </a:r>
            <a:r>
              <a:rPr lang="ru-RU" dirty="0"/>
              <a:t> </a:t>
            </a:r>
            <a:r>
              <a:rPr lang="ru-RU" dirty="0" err="1"/>
              <a:t>охолодження</a:t>
            </a:r>
            <a:r>
              <a:rPr lang="ru-RU" dirty="0"/>
              <a:t> при </a:t>
            </a:r>
            <a:r>
              <a:rPr lang="ru-RU" dirty="0" err="1"/>
              <a:t>детектуванні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у </a:t>
            </a:r>
            <a:r>
              <a:rPr lang="ru-RU" dirty="0" err="1"/>
              <a:t>далекій</a:t>
            </a:r>
            <a:r>
              <a:rPr lang="ru-RU" dirty="0"/>
              <a:t>  </a:t>
            </a:r>
            <a:r>
              <a:rPr lang="ru-RU" dirty="0" err="1"/>
              <a:t>інфрачервоній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 спектра. </a:t>
            </a:r>
            <a:r>
              <a:rPr lang="ru-RU" dirty="0" err="1"/>
              <a:t>Поряд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цим</a:t>
            </a:r>
            <a:r>
              <a:rPr lang="ru-RU" dirty="0"/>
              <a:t> вони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високу</a:t>
            </a:r>
            <a:r>
              <a:rPr lang="ru-RU" dirty="0"/>
              <a:t> </a:t>
            </a:r>
            <a:r>
              <a:rPr lang="ru-RU" dirty="0" err="1"/>
              <a:t>швидкодію</a:t>
            </a:r>
            <a:r>
              <a:rPr lang="ru-RU" dirty="0"/>
              <a:t> (</a:t>
            </a:r>
            <a:r>
              <a:rPr lang="ru-RU" dirty="0" err="1"/>
              <a:t>здатні</a:t>
            </a:r>
            <a:r>
              <a:rPr lang="ru-RU" dirty="0"/>
              <a:t> </a:t>
            </a:r>
            <a:r>
              <a:rPr lang="ru-RU" dirty="0" err="1"/>
              <a:t>працювати</a:t>
            </a:r>
            <a:r>
              <a:rPr lang="ru-RU" dirty="0"/>
              <a:t> в частотному </a:t>
            </a:r>
            <a:r>
              <a:rPr lang="ru-RU" dirty="0" err="1"/>
              <a:t>інтервалі</a:t>
            </a:r>
            <a:r>
              <a:rPr lang="ru-RU" dirty="0"/>
              <a:t> до 10 МГц), </a:t>
            </a:r>
            <a:r>
              <a:rPr lang="ru-RU" dirty="0" err="1"/>
              <a:t>однак</a:t>
            </a:r>
            <a:r>
              <a:rPr lang="ru-RU" dirty="0"/>
              <a:t> за </a:t>
            </a:r>
            <a:r>
              <a:rPr lang="ru-RU" dirty="0" err="1"/>
              <a:t>чутливістю</a:t>
            </a:r>
            <a:r>
              <a:rPr lang="ru-RU" dirty="0"/>
              <a:t> </a:t>
            </a:r>
            <a:r>
              <a:rPr lang="ru-RU" dirty="0" err="1"/>
              <a:t>уступають</a:t>
            </a:r>
            <a:r>
              <a:rPr lang="ru-RU" dirty="0"/>
              <a:t> </a:t>
            </a:r>
            <a:r>
              <a:rPr lang="ru-RU" dirty="0" err="1"/>
              <a:t>напівпровідниковим</a:t>
            </a:r>
            <a:r>
              <a:rPr lang="ru-RU" dirty="0"/>
              <a:t> </a:t>
            </a:r>
            <a:r>
              <a:rPr lang="ru-RU" dirty="0" err="1"/>
              <a:t>фотоприймачам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772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Електрети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4549" y="1720840"/>
            <a:ext cx="96330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Електретом</a:t>
            </a:r>
            <a:r>
              <a:rPr lang="ru-RU" sz="2000" dirty="0"/>
              <a:t> називають </a:t>
            </a:r>
            <a:r>
              <a:rPr lang="ru-RU" sz="2000" dirty="0" err="1"/>
              <a:t>тіло</a:t>
            </a:r>
            <a:r>
              <a:rPr lang="ru-RU" sz="2000" dirty="0"/>
              <a:t> з </a:t>
            </a:r>
            <a:r>
              <a:rPr lang="ru-RU" sz="2000" dirty="0" err="1"/>
              <a:t>діелектрика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довгостроково</a:t>
            </a:r>
            <a:r>
              <a:rPr lang="ru-RU" sz="2000" dirty="0"/>
              <a:t> </a:t>
            </a:r>
            <a:r>
              <a:rPr lang="ru-RU" sz="2000" dirty="0" err="1"/>
              <a:t>зберігає</a:t>
            </a:r>
            <a:r>
              <a:rPr lang="ru-RU" sz="2000" dirty="0"/>
              <a:t> </a:t>
            </a:r>
            <a:r>
              <a:rPr lang="ru-RU" sz="2000" dirty="0" err="1"/>
              <a:t>поляризацію</a:t>
            </a:r>
            <a:r>
              <a:rPr lang="ru-RU" sz="2000" dirty="0"/>
              <a:t> й </a:t>
            </a:r>
            <a:r>
              <a:rPr lang="ru-RU" sz="2000" dirty="0" err="1"/>
              <a:t>електричне</a:t>
            </a:r>
            <a:r>
              <a:rPr lang="ru-RU" sz="2000" dirty="0"/>
              <a:t> поле, яке </a:t>
            </a:r>
            <a:r>
              <a:rPr lang="ru-RU" sz="2000" dirty="0" err="1"/>
              <a:t>воно</a:t>
            </a:r>
            <a:r>
              <a:rPr lang="ru-RU" sz="2000" dirty="0"/>
              <a:t> </a:t>
            </a:r>
            <a:r>
              <a:rPr lang="ru-RU" sz="2000" dirty="0" err="1"/>
              <a:t>створює</a:t>
            </a:r>
            <a:r>
              <a:rPr lang="ru-RU" sz="2000" dirty="0"/>
              <a:t> в </a:t>
            </a:r>
            <a:r>
              <a:rPr lang="ru-RU" sz="2000" dirty="0" err="1"/>
              <a:t>навколишнім</a:t>
            </a:r>
            <a:r>
              <a:rPr lang="ru-RU" sz="2000" dirty="0"/>
              <a:t> </a:t>
            </a:r>
            <a:r>
              <a:rPr lang="ru-RU" sz="2000" dirty="0" err="1"/>
              <a:t>просторі</a:t>
            </a:r>
            <a:r>
              <a:rPr lang="ru-RU" sz="2000" dirty="0"/>
              <a:t>, тобто </a:t>
            </a:r>
            <a:r>
              <a:rPr lang="ru-RU" sz="2000" dirty="0" err="1"/>
              <a:t>електрет</a:t>
            </a:r>
            <a:r>
              <a:rPr lang="ru-RU" sz="2000" dirty="0"/>
              <a:t> є </a:t>
            </a:r>
            <a:r>
              <a:rPr lang="ru-RU" sz="2000" dirty="0" err="1"/>
              <a:t>формальним</a:t>
            </a:r>
            <a:r>
              <a:rPr lang="ru-RU" sz="2000" dirty="0"/>
              <a:t> </a:t>
            </a:r>
            <a:r>
              <a:rPr lang="ru-RU" sz="2000" dirty="0" err="1"/>
              <a:t>електричним</a:t>
            </a:r>
            <a:r>
              <a:rPr lang="ru-RU" sz="2000" dirty="0"/>
              <a:t> аналогом </a:t>
            </a:r>
            <a:r>
              <a:rPr lang="ru-RU" sz="2000" dirty="0" err="1"/>
              <a:t>постійного</a:t>
            </a:r>
            <a:r>
              <a:rPr lang="ru-RU" sz="2000" dirty="0"/>
              <a:t> </a:t>
            </a:r>
            <a:r>
              <a:rPr lang="ru-RU" sz="2000" dirty="0" err="1"/>
              <a:t>магніту</a:t>
            </a:r>
            <a:r>
              <a:rPr lang="ru-RU" sz="2000" dirty="0"/>
              <a:t>.</a:t>
            </a:r>
          </a:p>
          <a:p>
            <a:r>
              <a:rPr lang="ru-RU" sz="2000" dirty="0" err="1"/>
              <a:t>Електрети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виготовляють</a:t>
            </a:r>
            <a:r>
              <a:rPr lang="ru-RU" sz="2000" dirty="0"/>
              <a:t> з </a:t>
            </a:r>
            <a:r>
              <a:rPr lang="ru-RU" sz="2000" dirty="0" err="1"/>
              <a:t>охолодженого</a:t>
            </a:r>
            <a:r>
              <a:rPr lang="ru-RU" sz="2000" dirty="0"/>
              <a:t> в сильному </a:t>
            </a:r>
            <a:r>
              <a:rPr lang="ru-RU" sz="2000" dirty="0" err="1"/>
              <a:t>електричному</a:t>
            </a:r>
            <a:r>
              <a:rPr lang="ru-RU" sz="2000" dirty="0"/>
              <a:t> </a:t>
            </a:r>
            <a:r>
              <a:rPr lang="ru-RU" sz="2000" dirty="0" err="1"/>
              <a:t>полі</a:t>
            </a:r>
            <a:r>
              <a:rPr lang="ru-RU" sz="2000" dirty="0"/>
              <a:t> </a:t>
            </a:r>
            <a:r>
              <a:rPr lang="ru-RU" sz="2000" dirty="0" err="1"/>
              <a:t>розплаву</a:t>
            </a:r>
            <a:r>
              <a:rPr lang="ru-RU" sz="2000" dirty="0"/>
              <a:t> </a:t>
            </a:r>
            <a:r>
              <a:rPr lang="ru-RU" sz="2000" dirty="0" err="1"/>
              <a:t>полярних</a:t>
            </a:r>
            <a:r>
              <a:rPr lang="ru-RU" sz="2000" dirty="0"/>
              <a:t> </a:t>
            </a:r>
            <a:r>
              <a:rPr lang="ru-RU" sz="2000" dirty="0" err="1"/>
              <a:t>діелектриків</a:t>
            </a:r>
            <a:r>
              <a:rPr lang="ru-RU" sz="2000" dirty="0"/>
              <a:t> (</a:t>
            </a:r>
            <a:r>
              <a:rPr lang="ru-RU" sz="2000" dirty="0" err="1"/>
              <a:t>наприклад</a:t>
            </a:r>
            <a:r>
              <a:rPr lang="ru-RU" sz="2000" dirty="0"/>
              <a:t>, пальмового воску й </a:t>
            </a:r>
            <a:r>
              <a:rPr lang="ru-RU" sz="2000" dirty="0" err="1"/>
              <a:t>каніфолі</a:t>
            </a:r>
            <a:r>
              <a:rPr lang="ru-RU" sz="2000" dirty="0"/>
              <a:t>) називають </a:t>
            </a:r>
            <a:r>
              <a:rPr lang="ru-RU" sz="2000" dirty="0" err="1"/>
              <a:t>термоелектретами</a:t>
            </a:r>
            <a:r>
              <a:rPr lang="ru-RU" sz="2000" dirty="0"/>
              <a:t>. </a:t>
            </a:r>
            <a:r>
              <a:rPr lang="ru-RU" sz="2000" dirty="0" err="1"/>
              <a:t>Термоелектрети</a:t>
            </a:r>
            <a:r>
              <a:rPr lang="ru-RU" sz="2000" dirty="0"/>
              <a:t> </a:t>
            </a:r>
            <a:r>
              <a:rPr lang="ru-RU" sz="2000" dirty="0" err="1"/>
              <a:t>здатні</a:t>
            </a:r>
            <a:r>
              <a:rPr lang="ru-RU" sz="2000" dirty="0"/>
              <a:t> </a:t>
            </a:r>
            <a:r>
              <a:rPr lang="ru-RU" sz="2000" dirty="0" err="1"/>
              <a:t>створювати</a:t>
            </a:r>
            <a:r>
              <a:rPr lang="ru-RU" sz="2000" dirty="0"/>
              <a:t> </a:t>
            </a:r>
            <a:r>
              <a:rPr lang="ru-RU" sz="2000" dirty="0" err="1"/>
              <a:t>електричне</a:t>
            </a:r>
            <a:r>
              <a:rPr lang="ru-RU" sz="2000" dirty="0"/>
              <a:t> поле в </a:t>
            </a:r>
            <a:r>
              <a:rPr lang="ru-RU" sz="2000" dirty="0" err="1"/>
              <a:t>навколишньому</a:t>
            </a:r>
            <a:r>
              <a:rPr lang="ru-RU" sz="2000" dirty="0"/>
              <a:t> </a:t>
            </a:r>
            <a:r>
              <a:rPr lang="ru-RU" sz="2000" dirty="0" err="1"/>
              <a:t>просторі</a:t>
            </a:r>
            <a:r>
              <a:rPr lang="ru-RU" sz="2000" dirty="0"/>
              <a:t> </a:t>
            </a:r>
            <a:r>
              <a:rPr lang="ru-RU" sz="2000" dirty="0" err="1"/>
              <a:t>протягом</a:t>
            </a:r>
            <a:r>
              <a:rPr lang="ru-RU" sz="2000" dirty="0"/>
              <a:t> </a:t>
            </a:r>
            <a:r>
              <a:rPr lang="ru-RU" sz="2000" dirty="0" err="1"/>
              <a:t>багатьох</a:t>
            </a:r>
            <a:r>
              <a:rPr lang="ru-RU" sz="2000" dirty="0"/>
              <a:t> </a:t>
            </a:r>
            <a:r>
              <a:rPr lang="ru-RU" sz="2000" dirty="0" err="1"/>
              <a:t>місяців</a:t>
            </a:r>
            <a:r>
              <a:rPr lang="ru-RU" sz="2000" dirty="0"/>
              <a:t> і </a:t>
            </a:r>
            <a:r>
              <a:rPr lang="ru-RU" sz="2000" dirty="0" err="1"/>
              <a:t>навіть</a:t>
            </a:r>
            <a:r>
              <a:rPr lang="ru-RU" sz="2000" dirty="0"/>
              <a:t> років.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4549" y="4699614"/>
            <a:ext cx="104092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Фотоелектрети</a:t>
            </a:r>
            <a:r>
              <a:rPr lang="ru-RU" sz="2000" dirty="0"/>
              <a:t> </a:t>
            </a:r>
            <a:r>
              <a:rPr lang="ru-RU" sz="2000" dirty="0" err="1"/>
              <a:t>виготовляються</a:t>
            </a:r>
            <a:r>
              <a:rPr lang="ru-RU" sz="2000" dirty="0"/>
              <a:t> з </a:t>
            </a:r>
            <a:r>
              <a:rPr lang="ru-RU" sz="2000" dirty="0" err="1"/>
              <a:t>матеріалів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мають</a:t>
            </a:r>
            <a:r>
              <a:rPr lang="ru-RU" sz="2000" dirty="0"/>
              <a:t> </a:t>
            </a:r>
            <a:r>
              <a:rPr lang="ru-RU" sz="2000" dirty="0" err="1"/>
              <a:t>фотоелектропровідність</a:t>
            </a:r>
            <a:r>
              <a:rPr lang="ru-RU" sz="2000" dirty="0"/>
              <a:t> (</a:t>
            </a:r>
            <a:r>
              <a:rPr lang="ru-RU" sz="2000" dirty="0" err="1"/>
              <a:t>сірка</a:t>
            </a:r>
            <a:r>
              <a:rPr lang="ru-RU" sz="2000" dirty="0"/>
              <a:t>, </a:t>
            </a:r>
            <a:r>
              <a:rPr lang="ru-RU" sz="2000" dirty="0" err="1"/>
              <a:t>сульфід</a:t>
            </a:r>
            <a:r>
              <a:rPr lang="ru-RU" sz="2000" dirty="0"/>
              <a:t> </a:t>
            </a:r>
            <a:r>
              <a:rPr lang="ru-RU" sz="2000" dirty="0" err="1"/>
              <a:t>кадмію</a:t>
            </a:r>
            <a:r>
              <a:rPr lang="ru-RU" sz="2000" dirty="0"/>
              <a:t> й </a:t>
            </a:r>
            <a:r>
              <a:rPr lang="ru-RU" sz="2000" dirty="0" err="1"/>
              <a:t>ін</a:t>
            </a:r>
            <a:r>
              <a:rPr lang="ru-RU" sz="2000" dirty="0"/>
              <a:t>.), при </a:t>
            </a:r>
            <a:r>
              <a:rPr lang="ru-RU" sz="2000" dirty="0" err="1"/>
              <a:t>одночасному</a:t>
            </a:r>
            <a:r>
              <a:rPr lang="ru-RU" sz="2000" dirty="0"/>
              <a:t> </a:t>
            </a:r>
            <a:r>
              <a:rPr lang="ru-RU" sz="2000" dirty="0" err="1"/>
              <a:t>впливі</a:t>
            </a:r>
            <a:r>
              <a:rPr lang="ru-RU" sz="2000" dirty="0"/>
              <a:t> світла й </a:t>
            </a:r>
            <a:r>
              <a:rPr lang="ru-RU" sz="2000" dirty="0" err="1"/>
              <a:t>електричного</a:t>
            </a:r>
            <a:r>
              <a:rPr lang="ru-RU" sz="2000" dirty="0"/>
              <a:t> поля. </a:t>
            </a:r>
            <a:r>
              <a:rPr lang="ru-RU" sz="2000" dirty="0" err="1"/>
              <a:t>Фотоелектрети</a:t>
            </a:r>
            <a:r>
              <a:rPr lang="ru-RU" sz="2000" dirty="0"/>
              <a:t> </a:t>
            </a:r>
            <a:r>
              <a:rPr lang="ru-RU" sz="2000" dirty="0" err="1"/>
              <a:t>можуть</a:t>
            </a:r>
            <a:r>
              <a:rPr lang="ru-RU" sz="2000" dirty="0"/>
              <a:t> </a:t>
            </a:r>
            <a:r>
              <a:rPr lang="ru-RU" sz="2000" dirty="0" err="1"/>
              <a:t>довгостроково</a:t>
            </a:r>
            <a:r>
              <a:rPr lang="ru-RU" sz="2000" dirty="0"/>
              <a:t> </a:t>
            </a:r>
            <a:r>
              <a:rPr lang="ru-RU" sz="2000" dirty="0" err="1"/>
              <a:t>зберігати</a:t>
            </a:r>
            <a:r>
              <a:rPr lang="ru-RU" sz="2000" dirty="0"/>
              <a:t> заряди в </a:t>
            </a:r>
            <a:r>
              <a:rPr lang="ru-RU" sz="2000" dirty="0" err="1"/>
              <a:t>темряві</a:t>
            </a:r>
            <a:r>
              <a:rPr lang="ru-RU" sz="2000" dirty="0"/>
              <a:t> й </a:t>
            </a:r>
            <a:r>
              <a:rPr lang="ru-RU" sz="2000" dirty="0" err="1"/>
              <a:t>швидко</a:t>
            </a:r>
            <a:r>
              <a:rPr lang="ru-RU" sz="2000" dirty="0"/>
              <a:t> </a:t>
            </a:r>
            <a:r>
              <a:rPr lang="ru-RU" sz="2000" dirty="0" err="1"/>
              <a:t>розряджаються</a:t>
            </a:r>
            <a:r>
              <a:rPr lang="ru-RU" sz="2000" dirty="0"/>
              <a:t> на </a:t>
            </a:r>
            <a:r>
              <a:rPr lang="ru-RU" sz="2000" dirty="0" err="1"/>
              <a:t>світлі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2985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00492" y="563549"/>
            <a:ext cx="101470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err="1"/>
              <a:t>Електроелектрети</a:t>
            </a:r>
            <a:r>
              <a:rPr lang="uk-UA" dirty="0"/>
              <a:t> утворюються при впливі на діелектрик тільки електричного поля без нагрівання або опромінення. Поверхнева густина зарядів може становити 10</a:t>
            </a:r>
            <a:r>
              <a:rPr lang="uk-UA" baseline="30000" dirty="0"/>
              <a:t>–6</a:t>
            </a:r>
            <a:r>
              <a:rPr lang="uk-UA" dirty="0"/>
              <a:t>…10</a:t>
            </a:r>
            <a:r>
              <a:rPr lang="uk-UA" baseline="30000" dirty="0"/>
              <a:t>–4 </a:t>
            </a:r>
            <a:r>
              <a:rPr lang="uk-UA" dirty="0" err="1"/>
              <a:t>Кл</a:t>
            </a:r>
            <a:r>
              <a:rPr lang="uk-UA" dirty="0"/>
              <a:t>/м</a:t>
            </a:r>
            <a:r>
              <a:rPr lang="uk-UA" baseline="30000" dirty="0"/>
              <a:t>2</a:t>
            </a:r>
            <a:r>
              <a:rPr lang="uk-UA" dirty="0"/>
              <a:t>, а час життя - десятки років.</a:t>
            </a:r>
            <a:endParaRPr lang="ru-RU" dirty="0"/>
          </a:p>
          <a:p>
            <a:r>
              <a:rPr lang="uk-UA" dirty="0"/>
              <a:t>Найбільше практичне застосування знаходять електрети на основі полімерних плівок (</a:t>
            </a:r>
            <a:r>
              <a:rPr lang="uk-UA" dirty="0" err="1"/>
              <a:t>політетрафторетилен</a:t>
            </a:r>
            <a:r>
              <a:rPr lang="uk-UA" dirty="0"/>
              <a:t>, полікарбонат і ін.). В умовах підвищеної вологості найбільш стабільними є електрети з </a:t>
            </a:r>
            <a:r>
              <a:rPr lang="uk-UA" dirty="0" err="1"/>
              <a:t>політетрафторетилена</a:t>
            </a:r>
            <a:r>
              <a:rPr lang="uk-UA" dirty="0"/>
              <a:t>. У перетворювачах звичайно застосовують полімерні плівки товщиною 3...20 </a:t>
            </a:r>
            <a:r>
              <a:rPr lang="uk-UA" dirty="0" err="1"/>
              <a:t>мкм</a:t>
            </a:r>
            <a:r>
              <a:rPr lang="uk-UA" dirty="0"/>
              <a:t>, металізовані з однієї сторони.</a:t>
            </a:r>
            <a:endParaRPr lang="ru-RU" dirty="0"/>
          </a:p>
          <a:p>
            <a:r>
              <a:rPr lang="uk-UA" dirty="0"/>
              <a:t>Електрети можуть бути використані для виготовлення мікрофонів і телефонів, виміру механічних вібрацій, як пиловловлювачі, для дозиметрів радіації, вимірників атмосферного тиску й вологості, електрометрів, у клавішних обчислювальних машинах, в </a:t>
            </a:r>
            <a:r>
              <a:rPr lang="uk-UA" dirty="0" err="1"/>
              <a:t>електрофотографії</a:t>
            </a:r>
            <a:r>
              <a:rPr lang="uk-UA" dirty="0"/>
              <a:t>, в медичних сенсорах і т. д.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3102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814" y="356673"/>
            <a:ext cx="10388009" cy="1400530"/>
          </a:xfrm>
        </p:spPr>
        <p:txBody>
          <a:bodyPr/>
          <a:lstStyle/>
          <a:p>
            <a:r>
              <a:rPr lang="uk-UA" dirty="0" smtClean="0"/>
              <a:t>М</a:t>
            </a:r>
            <a:r>
              <a:rPr lang="uk-UA" dirty="0"/>
              <a:t>а</a:t>
            </a:r>
            <a:r>
              <a:rPr lang="uk-UA" dirty="0" smtClean="0"/>
              <a:t>теріали </a:t>
            </a:r>
            <a:r>
              <a:rPr lang="uk-UA" dirty="0"/>
              <a:t>для </a:t>
            </a:r>
            <a:r>
              <a:rPr lang="uk-UA" dirty="0" err="1"/>
              <a:t>твердотільних</a:t>
            </a:r>
            <a:r>
              <a:rPr lang="uk-UA" dirty="0"/>
              <a:t> лазерів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4287" y="1263640"/>
            <a:ext cx="1052977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Лазер (</a:t>
            </a:r>
            <a:r>
              <a:rPr lang="en-US" dirty="0"/>
              <a:t>Light amplification by stimulated emission of radiation </a:t>
            </a:r>
            <a:r>
              <a:rPr lang="uk-UA" dirty="0"/>
              <a:t>-</a:t>
            </a:r>
            <a:r>
              <a:rPr lang="en-US" dirty="0" smtClean="0"/>
              <a:t>laser</a:t>
            </a:r>
            <a:r>
              <a:rPr lang="en-US" dirty="0"/>
              <a:t>) </a:t>
            </a:r>
            <a:r>
              <a:rPr lang="ru-RU" dirty="0"/>
              <a:t>є </a:t>
            </a:r>
            <a:r>
              <a:rPr lang="ru-RU" dirty="0" err="1"/>
              <a:t>джерелом</a:t>
            </a:r>
            <a:r>
              <a:rPr lang="ru-RU" dirty="0"/>
              <a:t> </a:t>
            </a:r>
            <a:r>
              <a:rPr lang="ru-RU" dirty="0" err="1"/>
              <a:t>оптичного</a:t>
            </a:r>
            <a:r>
              <a:rPr lang="ru-RU" dirty="0"/>
              <a:t> когерентного </a:t>
            </a:r>
            <a:r>
              <a:rPr lang="ru-RU" dirty="0" err="1"/>
              <a:t>випромінювання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характеризується</a:t>
            </a:r>
            <a:r>
              <a:rPr lang="ru-RU" dirty="0"/>
              <a:t> </a:t>
            </a:r>
            <a:r>
              <a:rPr lang="ru-RU" dirty="0" err="1"/>
              <a:t>високою</a:t>
            </a:r>
            <a:r>
              <a:rPr lang="ru-RU" dirty="0"/>
              <a:t> </a:t>
            </a:r>
            <a:r>
              <a:rPr lang="ru-RU" dirty="0" err="1"/>
              <a:t>спрямованістю</a:t>
            </a:r>
            <a:r>
              <a:rPr lang="ru-RU" dirty="0"/>
              <a:t> й великою </a:t>
            </a:r>
            <a:r>
              <a:rPr lang="ru-RU" dirty="0" err="1"/>
              <a:t>густиною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.</a:t>
            </a:r>
          </a:p>
          <a:p>
            <a:r>
              <a:rPr lang="ru-RU" dirty="0"/>
              <a:t>В </a:t>
            </a:r>
            <a:r>
              <a:rPr lang="ru-RU" dirty="0" err="1"/>
              <a:t>основі</a:t>
            </a:r>
            <a:r>
              <a:rPr lang="ru-RU" dirty="0"/>
              <a:t> принципу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лазерів</a:t>
            </a:r>
            <a:r>
              <a:rPr lang="ru-RU" dirty="0"/>
              <a:t> </a:t>
            </a:r>
            <a:r>
              <a:rPr lang="ru-RU" dirty="0" err="1"/>
              <a:t>лежить</a:t>
            </a:r>
            <a:r>
              <a:rPr lang="ru-RU" dirty="0"/>
              <a:t> </a:t>
            </a:r>
            <a:r>
              <a:rPr lang="ru-RU" dirty="0" err="1"/>
              <a:t>відкрите</a:t>
            </a:r>
            <a:r>
              <a:rPr lang="ru-RU" dirty="0"/>
              <a:t> А. Эйнштейном </a:t>
            </a:r>
            <a:r>
              <a:rPr lang="ru-RU" dirty="0" err="1"/>
              <a:t>явище</a:t>
            </a:r>
            <a:r>
              <a:rPr lang="ru-RU" dirty="0"/>
              <a:t> </a:t>
            </a:r>
            <a:r>
              <a:rPr lang="ru-RU" dirty="0" err="1"/>
              <a:t>змушеного</a:t>
            </a:r>
            <a:r>
              <a:rPr lang="ru-RU" dirty="0"/>
              <a:t> (</a:t>
            </a:r>
            <a:r>
              <a:rPr lang="ru-RU" dirty="0" err="1"/>
              <a:t>стимульованого</a:t>
            </a:r>
            <a:r>
              <a:rPr lang="ru-RU" dirty="0"/>
              <a:t>) </a:t>
            </a:r>
            <a:r>
              <a:rPr lang="ru-RU" dirty="0" err="1"/>
              <a:t>випромінювання</a:t>
            </a:r>
            <a:r>
              <a:rPr lang="ru-RU" dirty="0"/>
              <a:t>.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практично </a:t>
            </a:r>
            <a:r>
              <a:rPr lang="ru-RU" dirty="0" err="1"/>
              <a:t>одночасному</a:t>
            </a:r>
            <a:r>
              <a:rPr lang="ru-RU" dirty="0"/>
              <a:t> </a:t>
            </a:r>
            <a:r>
              <a:rPr lang="ru-RU" dirty="0" err="1"/>
              <a:t>випущенні</a:t>
            </a:r>
            <a:r>
              <a:rPr lang="ru-RU" dirty="0"/>
              <a:t> </a:t>
            </a:r>
            <a:r>
              <a:rPr lang="ru-RU" dirty="0" err="1"/>
              <a:t>погоджених</a:t>
            </a:r>
            <a:r>
              <a:rPr lang="ru-RU" dirty="0"/>
              <a:t> за частотою й </a:t>
            </a:r>
            <a:r>
              <a:rPr lang="ru-RU" dirty="0" err="1"/>
              <a:t>напрямком</a:t>
            </a:r>
            <a:r>
              <a:rPr lang="ru-RU" dirty="0"/>
              <a:t> </a:t>
            </a:r>
            <a:r>
              <a:rPr lang="ru-RU" dirty="0" err="1"/>
              <a:t>електромагнітних</a:t>
            </a:r>
            <a:r>
              <a:rPr lang="ru-RU" dirty="0"/>
              <a:t> </a:t>
            </a:r>
            <a:r>
              <a:rPr lang="ru-RU" dirty="0" err="1"/>
              <a:t>хвиль</a:t>
            </a:r>
            <a:r>
              <a:rPr lang="ru-RU" dirty="0"/>
              <a:t> (</a:t>
            </a:r>
            <a:r>
              <a:rPr lang="ru-RU" dirty="0" err="1"/>
              <a:t>фотонів</a:t>
            </a:r>
            <a:r>
              <a:rPr lang="ru-RU" dirty="0"/>
              <a:t>) </a:t>
            </a:r>
            <a:r>
              <a:rPr lang="ru-RU" dirty="0" err="1"/>
              <a:t>величезною</a:t>
            </a:r>
            <a:r>
              <a:rPr lang="ru-RU" dirty="0"/>
              <a:t> </a:t>
            </a:r>
            <a:r>
              <a:rPr lang="ru-RU" dirty="0" err="1"/>
              <a:t>кількістю</a:t>
            </a:r>
            <a:r>
              <a:rPr lang="ru-RU" dirty="0"/>
              <a:t> </a:t>
            </a:r>
            <a:r>
              <a:rPr lang="ru-RU" dirty="0" err="1"/>
              <a:t>атомів</a:t>
            </a:r>
            <a:r>
              <a:rPr lang="ru-RU" dirty="0"/>
              <a:t> (або молекул)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дією</a:t>
            </a:r>
            <a:r>
              <a:rPr lang="ru-RU" dirty="0"/>
              <a:t> </a:t>
            </a:r>
            <a:r>
              <a:rPr lang="ru-RU" dirty="0" err="1"/>
              <a:t>зовнішнього</a:t>
            </a:r>
            <a:r>
              <a:rPr lang="ru-RU" dirty="0"/>
              <a:t> </a:t>
            </a:r>
            <a:r>
              <a:rPr lang="ru-RU" dirty="0" err="1"/>
              <a:t>електромагнітного</a:t>
            </a:r>
            <a:r>
              <a:rPr lang="ru-RU" dirty="0"/>
              <a:t> поля.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4287" y="3773430"/>
            <a:ext cx="109976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Основними </a:t>
            </a:r>
            <a:r>
              <a:rPr lang="ru-RU" dirty="0" err="1"/>
              <a:t>елементами</a:t>
            </a:r>
            <a:r>
              <a:rPr lang="ru-RU" dirty="0"/>
              <a:t> </a:t>
            </a:r>
            <a:r>
              <a:rPr lang="ru-RU" dirty="0" err="1"/>
              <a:t>лазерів</a:t>
            </a:r>
            <a:r>
              <a:rPr lang="ru-RU" dirty="0"/>
              <a:t> на </a:t>
            </a:r>
            <a:r>
              <a:rPr lang="ru-RU" dirty="0" err="1"/>
              <a:t>твердих</a:t>
            </a:r>
            <a:r>
              <a:rPr lang="ru-RU" dirty="0"/>
              <a:t> </a:t>
            </a:r>
            <a:r>
              <a:rPr lang="ru-RU" dirty="0" err="1"/>
              <a:t>діелектриках</a:t>
            </a:r>
            <a:r>
              <a:rPr lang="ru-RU" dirty="0"/>
              <a:t> є </a:t>
            </a:r>
            <a:r>
              <a:rPr lang="ru-RU" dirty="0" err="1"/>
              <a:t>активне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/>
              <a:t> (</a:t>
            </a:r>
            <a:r>
              <a:rPr lang="ru-RU" dirty="0" err="1"/>
              <a:t>робоче</a:t>
            </a:r>
            <a:r>
              <a:rPr lang="ru-RU" dirty="0"/>
              <a:t> </a:t>
            </a:r>
            <a:r>
              <a:rPr lang="ru-RU" dirty="0" err="1"/>
              <a:t>тіло</a:t>
            </a:r>
            <a:r>
              <a:rPr lang="ru-RU" dirty="0"/>
              <a:t>), </a:t>
            </a:r>
            <a:r>
              <a:rPr lang="ru-RU" dirty="0" err="1"/>
              <a:t>оптичний</a:t>
            </a:r>
            <a:r>
              <a:rPr lang="ru-RU" dirty="0"/>
              <a:t> резонатор і система </a:t>
            </a:r>
            <a:r>
              <a:rPr lang="ru-RU" dirty="0" err="1"/>
              <a:t>оптичного</a:t>
            </a:r>
            <a:r>
              <a:rPr lang="ru-RU" dirty="0"/>
              <a:t> </a:t>
            </a:r>
            <a:r>
              <a:rPr lang="ru-RU" dirty="0" err="1"/>
              <a:t>накачування</a:t>
            </a:r>
            <a:r>
              <a:rPr lang="ru-RU" dirty="0"/>
              <a:t>. </a:t>
            </a:r>
            <a:r>
              <a:rPr lang="ru-RU" dirty="0" err="1"/>
              <a:t>Активним</a:t>
            </a:r>
            <a:r>
              <a:rPr lang="ru-RU" dirty="0"/>
              <a:t> </a:t>
            </a:r>
            <a:r>
              <a:rPr lang="ru-RU" dirty="0" err="1"/>
              <a:t>середовищем</a:t>
            </a:r>
            <a:r>
              <a:rPr lang="ru-RU" dirty="0"/>
              <a:t> служить </a:t>
            </a:r>
            <a:r>
              <a:rPr lang="ru-RU" dirty="0" err="1"/>
              <a:t>кристалічна</a:t>
            </a:r>
            <a:r>
              <a:rPr lang="ru-RU" dirty="0"/>
              <a:t> або </a:t>
            </a:r>
            <a:r>
              <a:rPr lang="ru-RU" dirty="0" err="1"/>
              <a:t>скловидна</a:t>
            </a:r>
            <a:r>
              <a:rPr lang="ru-RU" dirty="0"/>
              <a:t> </a:t>
            </a:r>
            <a:r>
              <a:rPr lang="ru-RU" dirty="0" err="1"/>
              <a:t>матриця</a:t>
            </a:r>
            <a:r>
              <a:rPr lang="ru-RU" dirty="0"/>
              <a:t>, у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рівномірно</a:t>
            </a:r>
            <a:r>
              <a:rPr lang="ru-RU" dirty="0"/>
              <a:t> </a:t>
            </a:r>
            <a:r>
              <a:rPr lang="ru-RU" dirty="0" err="1"/>
              <a:t>розподілені</a:t>
            </a:r>
            <a:r>
              <a:rPr lang="ru-RU" dirty="0"/>
              <a:t> </a:t>
            </a:r>
            <a:r>
              <a:rPr lang="ru-RU" dirty="0" err="1"/>
              <a:t>активні</a:t>
            </a:r>
            <a:r>
              <a:rPr lang="ru-RU" dirty="0"/>
              <a:t> </a:t>
            </a:r>
            <a:r>
              <a:rPr lang="ru-RU" dirty="0" err="1"/>
              <a:t>іони</a:t>
            </a:r>
            <a:r>
              <a:rPr lang="ru-RU" dirty="0"/>
              <a:t> (</a:t>
            </a:r>
            <a:r>
              <a:rPr lang="ru-RU" dirty="0" err="1"/>
              <a:t>активатори</a:t>
            </a:r>
            <a:r>
              <a:rPr lang="ru-RU" dirty="0"/>
              <a:t> </a:t>
            </a:r>
            <a:r>
              <a:rPr lang="ru-RU" dirty="0" err="1"/>
              <a:t>люмінесценції</a:t>
            </a:r>
            <a:r>
              <a:rPr lang="ru-RU" dirty="0"/>
              <a:t>). </a:t>
            </a:r>
          </a:p>
          <a:p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 </a:t>
            </a:r>
            <a:r>
              <a:rPr lang="ru-RU" dirty="0" err="1"/>
              <a:t>поглинання</a:t>
            </a:r>
            <a:r>
              <a:rPr lang="ru-RU" dirty="0"/>
              <a:t> й </a:t>
            </a:r>
            <a:r>
              <a:rPr lang="ru-RU" dirty="0" err="1"/>
              <a:t>випромінювання</a:t>
            </a:r>
            <a:r>
              <a:rPr lang="ru-RU" dirty="0"/>
              <a:t> світла </a:t>
            </a:r>
            <a:r>
              <a:rPr lang="ru-RU" dirty="0" err="1"/>
              <a:t>пов’язані</a:t>
            </a:r>
            <a:r>
              <a:rPr lang="ru-RU" dirty="0"/>
              <a:t> з переходами </a:t>
            </a:r>
            <a:r>
              <a:rPr lang="ru-RU" dirty="0" err="1"/>
              <a:t>електронів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рівнями</a:t>
            </a:r>
            <a:r>
              <a:rPr lang="ru-RU" dirty="0"/>
              <a:t> активного </a:t>
            </a:r>
            <a:r>
              <a:rPr lang="ru-RU" dirty="0" err="1"/>
              <a:t>іона</a:t>
            </a:r>
            <a:r>
              <a:rPr lang="ru-RU" dirty="0"/>
              <a:t>;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матриця</a:t>
            </a:r>
            <a:r>
              <a:rPr lang="ru-RU" dirty="0"/>
              <a:t> </a:t>
            </a:r>
            <a:r>
              <a:rPr lang="ru-RU" dirty="0" err="1"/>
              <a:t>відіграє</a:t>
            </a:r>
            <a:r>
              <a:rPr lang="ru-RU" dirty="0"/>
              <a:t> </a:t>
            </a:r>
            <a:r>
              <a:rPr lang="ru-RU" dirty="0" err="1"/>
              <a:t>пасивну</a:t>
            </a:r>
            <a:r>
              <a:rPr lang="ru-RU" dirty="0"/>
              <a:t> роль. Спектр </a:t>
            </a:r>
            <a:r>
              <a:rPr lang="ru-RU" dirty="0" err="1"/>
              <a:t>випромінювання</a:t>
            </a:r>
            <a:r>
              <a:rPr lang="ru-RU" dirty="0"/>
              <a:t> лазера в основному </a:t>
            </a:r>
            <a:r>
              <a:rPr lang="ru-RU" dirty="0" err="1"/>
              <a:t>визначається</a:t>
            </a:r>
            <a:r>
              <a:rPr lang="ru-RU" dirty="0"/>
              <a:t> типом активного </a:t>
            </a:r>
            <a:r>
              <a:rPr lang="ru-RU" dirty="0" err="1"/>
              <a:t>іона</a:t>
            </a:r>
            <a:r>
              <a:rPr lang="ru-RU" dirty="0"/>
              <a:t> - </a:t>
            </a:r>
            <a:r>
              <a:rPr lang="ru-RU" dirty="0" err="1"/>
              <a:t>найчастіше</a:t>
            </a:r>
            <a:r>
              <a:rPr lang="ru-RU" dirty="0"/>
              <a:t> </a:t>
            </a:r>
            <a:r>
              <a:rPr lang="ru-RU" dirty="0" err="1"/>
              <a:t>тривалентними</a:t>
            </a:r>
            <a:r>
              <a:rPr lang="ru-RU" dirty="0"/>
              <a:t> </a:t>
            </a:r>
            <a:r>
              <a:rPr lang="ru-RU" dirty="0" err="1"/>
              <a:t>іонами</a:t>
            </a:r>
            <a:r>
              <a:rPr lang="ru-RU" dirty="0"/>
              <a:t> </a:t>
            </a:r>
            <a:r>
              <a:rPr lang="en-US" dirty="0"/>
              <a:t>Nd3+ </a:t>
            </a:r>
          </a:p>
        </p:txBody>
      </p:sp>
    </p:spTree>
    <p:extLst>
      <p:ext uri="{BB962C8B-B14F-4D97-AF65-F5344CB8AC3E}">
        <p14:creationId xmlns:p14="http://schemas.microsoft.com/office/powerpoint/2010/main" val="30621415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19499"/>
              </p:ext>
            </p:extLst>
          </p:nvPr>
        </p:nvGraphicFramePr>
        <p:xfrm>
          <a:off x="520995" y="563525"/>
          <a:ext cx="9930810" cy="61215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983629">
                  <a:extLst>
                    <a:ext uri="{9D8B030D-6E8A-4147-A177-3AD203B41FA5}">
                      <a16:colId xmlns:a16="http://schemas.microsoft.com/office/drawing/2014/main" val="998213959"/>
                    </a:ext>
                  </a:extLst>
                </a:gridCol>
                <a:gridCol w="1603785">
                  <a:extLst>
                    <a:ext uri="{9D8B030D-6E8A-4147-A177-3AD203B41FA5}">
                      <a16:colId xmlns:a16="http://schemas.microsoft.com/office/drawing/2014/main" val="3716673149"/>
                    </a:ext>
                  </a:extLst>
                </a:gridCol>
                <a:gridCol w="1245043">
                  <a:extLst>
                    <a:ext uri="{9D8B030D-6E8A-4147-A177-3AD203B41FA5}">
                      <a16:colId xmlns:a16="http://schemas.microsoft.com/office/drawing/2014/main" val="1541814678"/>
                    </a:ext>
                  </a:extLst>
                </a:gridCol>
                <a:gridCol w="1561582">
                  <a:extLst>
                    <a:ext uri="{9D8B030D-6E8A-4147-A177-3AD203B41FA5}">
                      <a16:colId xmlns:a16="http://schemas.microsoft.com/office/drawing/2014/main" val="2230905212"/>
                    </a:ext>
                  </a:extLst>
                </a:gridCol>
                <a:gridCol w="959105">
                  <a:extLst>
                    <a:ext uri="{9D8B030D-6E8A-4147-A177-3AD203B41FA5}">
                      <a16:colId xmlns:a16="http://schemas.microsoft.com/office/drawing/2014/main" val="1846193906"/>
                    </a:ext>
                  </a:extLst>
                </a:gridCol>
                <a:gridCol w="1571077">
                  <a:extLst>
                    <a:ext uri="{9D8B030D-6E8A-4147-A177-3AD203B41FA5}">
                      <a16:colId xmlns:a16="http://schemas.microsoft.com/office/drawing/2014/main" val="1985453475"/>
                    </a:ext>
                  </a:extLst>
                </a:gridCol>
                <a:gridCol w="1006589">
                  <a:extLst>
                    <a:ext uri="{9D8B030D-6E8A-4147-A177-3AD203B41FA5}">
                      <a16:colId xmlns:a16="http://schemas.microsoft.com/office/drawing/2014/main" val="989753654"/>
                    </a:ext>
                  </a:extLst>
                </a:gridCol>
              </a:tblGrid>
              <a:tr h="12630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  <a:tab pos="5969000" algn="l"/>
                        </a:tabLs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  <a:tab pos="5969000" algn="l"/>
                        </a:tabLs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Активний матеріал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  <a:tab pos="5969000" algn="l"/>
                        </a:tabLs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  <a:tab pos="5969000" algn="l"/>
                        </a:tabLs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Матриця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  <a:tab pos="5969000" algn="l"/>
                        </a:tabLs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  <a:tab pos="5969000" algn="l"/>
                        </a:tabLst>
                      </a:pPr>
                      <a:r>
                        <a:rPr lang="uk-UA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Активатор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132080" algn="l"/>
                          <a:tab pos="375920" algn="l"/>
                          <a:tab pos="5969000" algn="l"/>
                        </a:tabLst>
                      </a:pPr>
                      <a:r>
                        <a:rPr lang="uk-UA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Концентрація активатора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-132080" algn="l"/>
                          <a:tab pos="228600" algn="l"/>
                          <a:tab pos="375920" algn="l"/>
                          <a:tab pos="1005840" algn="l"/>
                          <a:tab pos="5969000" algn="l"/>
                        </a:tabLst>
                      </a:pPr>
                      <a:r>
                        <a:rPr lang="uk-UA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мол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  <a:tab pos="5969000" algn="l"/>
                        </a:tabLs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λ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  <a:tab pos="5969000" algn="l"/>
                        </a:tabLs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гене-рації,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  <a:tab pos="5969000" algn="l"/>
                        </a:tabLs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мкм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157480" algn="l"/>
                          <a:tab pos="5969000" algn="l"/>
                        </a:tabLs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Показник </a:t>
                      </a:r>
                      <a:r>
                        <a:rPr lang="uk-UA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переломлення 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світла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1020" algn="l"/>
                          <a:tab pos="5969000" algn="l"/>
                        </a:tabLs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К.к.д.,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  <a:tab pos="5969000" algn="l"/>
                        </a:tabLs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0725618"/>
                  </a:ext>
                </a:extLst>
              </a:tr>
              <a:tr h="421025">
                <a:tc>
                  <a:txBody>
                    <a:bodyPr/>
                    <a:lstStyle/>
                    <a:p>
                      <a:pPr indent="6096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969000" algn="l"/>
                        </a:tabLs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Рубін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969000" algn="l"/>
                        </a:tabLs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α- 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Al</a:t>
                      </a:r>
                      <a:r>
                        <a:rPr lang="en-US" sz="18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8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7620" algn="l"/>
                          <a:tab pos="5969000" algn="l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Cr</a:t>
                      </a:r>
                      <a:r>
                        <a:rPr lang="en-US" sz="18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3+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-132080" algn="l"/>
                          <a:tab pos="228600" algn="l"/>
                          <a:tab pos="375920" algn="l"/>
                          <a:tab pos="5969000" algn="l"/>
                        </a:tabLs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0,03…0,05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969000" algn="l"/>
                        </a:tabLs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0,694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-157480" algn="l"/>
                          <a:tab pos="5969000" algn="l"/>
                        </a:tabLs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1,76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969000" algn="l"/>
                        </a:tabLs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6623339"/>
                  </a:ext>
                </a:extLst>
              </a:tr>
              <a:tr h="1166147">
                <a:tc>
                  <a:txBody>
                    <a:bodyPr/>
                    <a:lstStyle/>
                    <a:p>
                      <a:pPr indent="60960">
                        <a:spcAft>
                          <a:spcPts val="0"/>
                        </a:spcAft>
                        <a:tabLst>
                          <a:tab pos="228600" algn="l"/>
                          <a:tab pos="5969000" algn="l"/>
                        </a:tabLs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Ітрій-алюмінієвий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60960">
                        <a:spcAft>
                          <a:spcPts val="0"/>
                        </a:spcAft>
                        <a:tabLst>
                          <a:tab pos="228600" algn="l"/>
                          <a:tab pos="5969000" algn="l"/>
                        </a:tabLs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гранат з неодимом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890" algn="ctr">
                        <a:spcAft>
                          <a:spcPts val="0"/>
                        </a:spcAft>
                        <a:tabLst>
                          <a:tab pos="228600" algn="l"/>
                          <a:tab pos="5969000" algn="l"/>
                        </a:tabLs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-8890" algn="ctr">
                        <a:spcAft>
                          <a:spcPts val="0"/>
                        </a:spcAft>
                        <a:tabLst>
                          <a:tab pos="228600" algn="l"/>
                          <a:tab pos="5969000" algn="l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</a:t>
                      </a:r>
                      <a:r>
                        <a:rPr lang="en-US" sz="18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Al</a:t>
                      </a:r>
                      <a:r>
                        <a:rPr lang="en-US" sz="18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8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890" algn="ctr">
                        <a:spcAft>
                          <a:spcPts val="0"/>
                        </a:spcAft>
                        <a:tabLst>
                          <a:tab pos="228600" algn="l"/>
                          <a:tab pos="5969000" algn="l"/>
                        </a:tabLs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-8890" algn="ctr">
                        <a:spcAft>
                          <a:spcPts val="0"/>
                        </a:spcAft>
                        <a:tabLst>
                          <a:tab pos="228600" algn="l"/>
                          <a:tab pos="5969000" algn="l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Nd</a:t>
                      </a:r>
                      <a:r>
                        <a:rPr lang="en-US" sz="18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3+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890" algn="ctr">
                        <a:spcAft>
                          <a:spcPts val="0"/>
                        </a:spcAft>
                        <a:tabLst>
                          <a:tab pos="-132080" algn="l"/>
                          <a:tab pos="228600" algn="l"/>
                          <a:tab pos="375920" algn="l"/>
                          <a:tab pos="5969000" algn="l"/>
                        </a:tabLs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-8890" algn="ctr">
                        <a:spcAft>
                          <a:spcPts val="0"/>
                        </a:spcAft>
                        <a:tabLst>
                          <a:tab pos="-132080" algn="l"/>
                          <a:tab pos="228600" algn="l"/>
                          <a:tab pos="375920" algn="l"/>
                          <a:tab pos="5969000" algn="l"/>
                        </a:tabLs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1…3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890" algn="ctr">
                        <a:spcAft>
                          <a:spcPts val="0"/>
                        </a:spcAft>
                        <a:tabLst>
                          <a:tab pos="228600" algn="l"/>
                          <a:tab pos="5969000" algn="l"/>
                        </a:tabLs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-8890" algn="ctr">
                        <a:spcAft>
                          <a:spcPts val="0"/>
                        </a:spcAft>
                        <a:tabLst>
                          <a:tab pos="228600" algn="l"/>
                          <a:tab pos="5969000" algn="l"/>
                        </a:tabLs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890" algn="ctr">
                        <a:spcAft>
                          <a:spcPts val="0"/>
                        </a:spcAft>
                        <a:tabLst>
                          <a:tab pos="-157480" algn="l"/>
                          <a:tab pos="5969000" algn="l"/>
                        </a:tabLs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-8890" algn="ctr">
                        <a:spcAft>
                          <a:spcPts val="0"/>
                        </a:spcAft>
                        <a:tabLst>
                          <a:tab pos="-157480" algn="l"/>
                          <a:tab pos="5969000" algn="l"/>
                        </a:tabLs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1,83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890" algn="ctr">
                        <a:spcAft>
                          <a:spcPts val="0"/>
                        </a:spcAft>
                        <a:tabLst>
                          <a:tab pos="468630" algn="l"/>
                          <a:tab pos="5969000" algn="l"/>
                        </a:tabLs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-8890" algn="ctr">
                        <a:spcAft>
                          <a:spcPts val="0"/>
                        </a:spcAft>
                        <a:tabLst>
                          <a:tab pos="468630" algn="l"/>
                          <a:tab pos="5969000" algn="l"/>
                        </a:tabLs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5…7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3318669"/>
                  </a:ext>
                </a:extLst>
              </a:tr>
              <a:tr h="6315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28600" algn="l"/>
                          <a:tab pos="5969000" algn="l"/>
                        </a:tabLs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Алюмінат ітрію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28600" algn="l"/>
                          <a:tab pos="5969000" algn="l"/>
                        </a:tabLs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 неодимом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89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969000" algn="l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YAlO</a:t>
                      </a:r>
                      <a:r>
                        <a:rPr lang="en-US" sz="18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89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969000" algn="l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Nd</a:t>
                      </a:r>
                      <a:r>
                        <a:rPr lang="en-US" sz="18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3+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89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-132080" algn="l"/>
                          <a:tab pos="228600" algn="l"/>
                          <a:tab pos="375920" algn="l"/>
                          <a:tab pos="5969000" algn="l"/>
                        </a:tabLs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89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969000" algn="l"/>
                        </a:tabLs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89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-157480" algn="l"/>
                          <a:tab pos="5969000" algn="l"/>
                        </a:tabLs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1,95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89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1020" algn="l"/>
                          <a:tab pos="5969000" algn="l"/>
                        </a:tabLs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4281668"/>
                  </a:ext>
                </a:extLst>
              </a:tr>
              <a:tr h="1052562">
                <a:tc>
                  <a:txBody>
                    <a:bodyPr/>
                    <a:lstStyle/>
                    <a:p>
                      <a:pPr indent="78740">
                        <a:spcAft>
                          <a:spcPts val="0"/>
                        </a:spcAft>
                        <a:tabLst>
                          <a:tab pos="228600" algn="l"/>
                          <a:tab pos="1524000" algn="l"/>
                          <a:tab pos="5969000" algn="l"/>
                        </a:tabLs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Натрій-лантан-молібдат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78740">
                        <a:spcAft>
                          <a:spcPts val="0"/>
                        </a:spcAft>
                        <a:tabLst>
                          <a:tab pos="228600" algn="l"/>
                          <a:tab pos="5969000" algn="l"/>
                        </a:tabLs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 неодимом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969000" algn="l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NaLa(MoO</a:t>
                      </a:r>
                      <a:r>
                        <a:rPr lang="en-US" sz="18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r>
                        <a:rPr lang="en-US" sz="18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969000" algn="l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Nd</a:t>
                      </a:r>
                      <a:r>
                        <a:rPr lang="en-US" sz="18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3+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-132080" algn="l"/>
                          <a:tab pos="228600" algn="l"/>
                          <a:tab pos="375920" algn="l"/>
                          <a:tab pos="5969000" algn="l"/>
                        </a:tabLs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969000" algn="l"/>
                        </a:tabLs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-157480" algn="l"/>
                          <a:tab pos="5969000" algn="l"/>
                        </a:tabLs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1,82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1020" algn="l"/>
                          <a:tab pos="5969000" algn="l"/>
                        </a:tabLs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7597674"/>
                  </a:ext>
                </a:extLst>
              </a:tr>
              <a:tr h="583074">
                <a:tc>
                  <a:txBody>
                    <a:bodyPr/>
                    <a:lstStyle/>
                    <a:p>
                      <a:pPr indent="78740">
                        <a:spcAft>
                          <a:spcPts val="0"/>
                        </a:spcAft>
                        <a:tabLst>
                          <a:tab pos="228600" algn="l"/>
                          <a:tab pos="5969000" algn="l"/>
                        </a:tabLs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Флюорит з діспрозієм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89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969000" algn="l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CaF</a:t>
                      </a:r>
                      <a:r>
                        <a:rPr lang="en-US" sz="18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89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969000" algn="l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Dy</a:t>
                      </a:r>
                      <a:r>
                        <a:rPr lang="en-US" sz="18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2+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89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-132080" algn="l"/>
                          <a:tab pos="228600" algn="l"/>
                          <a:tab pos="375920" algn="l"/>
                          <a:tab pos="5969000" algn="l"/>
                        </a:tabLs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89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969000" algn="l"/>
                        </a:tabLs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2,36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89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-157480" algn="l"/>
                          <a:tab pos="5969000" algn="l"/>
                        </a:tabLs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1,42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89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1020" algn="l"/>
                          <a:tab pos="5969000" algn="l"/>
                        </a:tabLs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496212"/>
                  </a:ext>
                </a:extLst>
              </a:tr>
              <a:tr h="583074">
                <a:tc>
                  <a:txBody>
                    <a:bodyPr/>
                    <a:lstStyle/>
                    <a:p>
                      <a:pPr indent="78740">
                        <a:spcAft>
                          <a:spcPts val="0"/>
                        </a:spcAft>
                        <a:tabLst>
                          <a:tab pos="228600" algn="l"/>
                          <a:tab pos="5969000" algn="l"/>
                        </a:tabLs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Шеєліт з неодимом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969000" algn="l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CaWO</a:t>
                      </a:r>
                      <a:r>
                        <a:rPr lang="en-US" sz="18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969000" algn="l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Nd</a:t>
                      </a:r>
                      <a:r>
                        <a:rPr lang="en-US" sz="18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3+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-132080" algn="l"/>
                          <a:tab pos="228600" algn="l"/>
                          <a:tab pos="375920" algn="l"/>
                          <a:tab pos="5969000" algn="l"/>
                        </a:tabLs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969000" algn="l"/>
                        </a:tabLs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-157480" algn="l"/>
                          <a:tab pos="5969000" algn="l"/>
                        </a:tabLs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1,92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1020" algn="l"/>
                          <a:tab pos="5969000" algn="l"/>
                        </a:tabLs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783973"/>
                  </a:ext>
                </a:extLst>
              </a:tr>
              <a:tr h="421025">
                <a:tc>
                  <a:txBody>
                    <a:bodyPr/>
                    <a:lstStyle/>
                    <a:p>
                      <a:pPr indent="60960">
                        <a:spcAft>
                          <a:spcPts val="0"/>
                        </a:spcAft>
                        <a:tabLst>
                          <a:tab pos="228600" algn="l"/>
                          <a:tab pos="5969000" algn="l"/>
                        </a:tabLs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Скло з неодимом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778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969000" algn="l"/>
                        </a:tabLs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скло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778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969000" algn="l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Nd</a:t>
                      </a:r>
                      <a:r>
                        <a:rPr lang="en-US" sz="18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3+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778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-132080" algn="l"/>
                          <a:tab pos="228600" algn="l"/>
                          <a:tab pos="375920" algn="l"/>
                          <a:tab pos="5969000" algn="l"/>
                        </a:tabLs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2…6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778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969000" algn="l"/>
                        </a:tabLs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778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-157480" algn="l"/>
                          <a:tab pos="5969000" algn="l"/>
                        </a:tabLs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1,55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778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1020" algn="l"/>
                          <a:tab pos="5969000" algn="l"/>
                        </a:tabLs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5…6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0267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2699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uk-UA" dirty="0"/>
              <a:t>Активні діелектрики</a:t>
            </a:r>
            <a:r>
              <a:rPr lang="uk-UA" b="1" dirty="0"/>
              <a:t/>
            </a:r>
            <a:br>
              <a:rPr lang="uk-UA" b="1" dirty="0"/>
            </a:br>
            <a:r>
              <a:rPr lang="uk-UA" b="1" dirty="0"/>
              <a:t>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0079" y="1458361"/>
            <a:ext cx="1093019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Активними називають діелектрики, властивостями яких можна управляти за допомогою зовнішніх енергетичних впливів і використовувати ці впливи для створення функціональних елементів електроніки. </a:t>
            </a:r>
            <a:endParaRPr lang="en-US" dirty="0" smtClean="0"/>
          </a:p>
          <a:p>
            <a:endParaRPr lang="ru-RU" dirty="0"/>
          </a:p>
          <a:p>
            <a:r>
              <a:rPr lang="uk-UA" dirty="0"/>
              <a:t>Активні діелектрики дозволяють здійснити генерацію, посилення, модуляцію електричних і оптичних сигналів, запам’ятовування або перетворення інформації. З переходом до функціональної електроніки роль і значення активних матеріалів при рішенні найважливіших наукових і технічних завдань безупинно зростають. До числа активних діелектриків відносять </a:t>
            </a:r>
            <a:r>
              <a:rPr lang="uk-UA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сегнето</a:t>
            </a:r>
            <a:r>
              <a:rPr lang="uk-UA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-, п’єзо- і піроелектрики; електрети; матеріали квантової електроніки; рідкі кристали; </a:t>
            </a:r>
            <a:r>
              <a:rPr lang="uk-UA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електро</a:t>
            </a:r>
            <a:r>
              <a:rPr lang="uk-UA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-, </a:t>
            </a:r>
            <a:r>
              <a:rPr lang="uk-UA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магніто</a:t>
            </a:r>
            <a:r>
              <a:rPr lang="uk-UA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- і </a:t>
            </a:r>
            <a:r>
              <a:rPr lang="uk-UA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акустооптичні</a:t>
            </a:r>
            <a:r>
              <a:rPr lang="uk-UA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матеріали; діелектричні кристали з нелінійними оптичними властивостями </a:t>
            </a:r>
            <a:r>
              <a:rPr lang="uk-UA" dirty="0"/>
              <a:t>й ін.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4599" y="4726162"/>
            <a:ext cx="107411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Властивості</a:t>
            </a:r>
            <a:r>
              <a:rPr lang="ru-RU" dirty="0"/>
              <a:t> </a:t>
            </a:r>
            <a:r>
              <a:rPr lang="ru-RU" dirty="0" err="1"/>
              <a:t>активних</a:t>
            </a:r>
            <a:r>
              <a:rPr lang="ru-RU" dirty="0"/>
              <a:t> </a:t>
            </a:r>
            <a:r>
              <a:rPr lang="ru-RU" dirty="0" err="1"/>
              <a:t>діелектриків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тверді</a:t>
            </a:r>
            <a:r>
              <a:rPr lang="ru-RU" dirty="0"/>
              <a:t>, але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рідкі</a:t>
            </a:r>
            <a:r>
              <a:rPr lang="ru-RU" dirty="0"/>
              <a:t> й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газоподібні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активне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/>
              <a:t> </a:t>
            </a:r>
            <a:r>
              <a:rPr lang="ru-RU" dirty="0" err="1"/>
              <a:t>газових</a:t>
            </a:r>
            <a:r>
              <a:rPr lang="ru-RU" dirty="0"/>
              <a:t> </a:t>
            </a:r>
            <a:r>
              <a:rPr lang="ru-RU" dirty="0" err="1"/>
              <a:t>лазерів</a:t>
            </a:r>
            <a:r>
              <a:rPr lang="ru-RU" dirty="0"/>
              <a:t>). За </a:t>
            </a:r>
            <a:r>
              <a:rPr lang="ru-RU" dirty="0" err="1"/>
              <a:t>хімічним</a:t>
            </a:r>
            <a:r>
              <a:rPr lang="ru-RU" dirty="0"/>
              <a:t> складом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органічні</a:t>
            </a:r>
            <a:r>
              <a:rPr lang="ru-RU" dirty="0"/>
              <a:t> й </a:t>
            </a:r>
            <a:r>
              <a:rPr lang="ru-RU" dirty="0" err="1"/>
              <a:t>неорганічні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r>
              <a:rPr lang="ru-RU" dirty="0"/>
              <a:t>. За </a:t>
            </a:r>
            <a:r>
              <a:rPr lang="ru-RU" dirty="0" err="1"/>
              <a:t>будовою</a:t>
            </a:r>
            <a:r>
              <a:rPr lang="ru-RU" dirty="0"/>
              <a:t> й </a:t>
            </a:r>
            <a:r>
              <a:rPr lang="ru-RU" dirty="0" err="1"/>
              <a:t>властивостями</a:t>
            </a:r>
            <a:r>
              <a:rPr lang="ru-RU" dirty="0"/>
              <a:t> їх можна </a:t>
            </a:r>
            <a:r>
              <a:rPr lang="ru-RU" dirty="0" err="1"/>
              <a:t>поділити</a:t>
            </a:r>
            <a:r>
              <a:rPr lang="ru-RU" dirty="0"/>
              <a:t> на </a:t>
            </a:r>
            <a:r>
              <a:rPr lang="ru-RU" dirty="0" err="1"/>
              <a:t>кристалічні</a:t>
            </a:r>
            <a:r>
              <a:rPr lang="ru-RU" dirty="0"/>
              <a:t> й </a:t>
            </a:r>
            <a:r>
              <a:rPr lang="ru-RU" dirty="0" err="1"/>
              <a:t>аморфні</a:t>
            </a:r>
            <a:r>
              <a:rPr lang="ru-RU" dirty="0"/>
              <a:t>, </a:t>
            </a:r>
            <a:r>
              <a:rPr lang="ru-RU" dirty="0" err="1"/>
              <a:t>полярні</a:t>
            </a:r>
            <a:r>
              <a:rPr lang="ru-RU" dirty="0"/>
              <a:t> й </a:t>
            </a:r>
            <a:r>
              <a:rPr lang="ru-RU" dirty="0" err="1"/>
              <a:t>неполярні</a:t>
            </a:r>
            <a:r>
              <a:rPr lang="ru-RU" dirty="0"/>
              <a:t> </a:t>
            </a:r>
            <a:r>
              <a:rPr lang="ru-RU" dirty="0" err="1"/>
              <a:t>діелектрики</a:t>
            </a:r>
            <a:r>
              <a:rPr lang="ru-RU" dirty="0"/>
              <a:t>. Ряд </a:t>
            </a:r>
            <a:r>
              <a:rPr lang="ru-RU" dirty="0" err="1"/>
              <a:t>матеріалів</a:t>
            </a:r>
            <a:r>
              <a:rPr lang="ru-RU" dirty="0"/>
              <a:t> </a:t>
            </a:r>
            <a:r>
              <a:rPr lang="ru-RU" dirty="0" err="1"/>
              <a:t>проявляє</a:t>
            </a:r>
            <a:r>
              <a:rPr lang="ru-RU" dirty="0"/>
              <a:t> свою </a:t>
            </a:r>
            <a:r>
              <a:rPr lang="ru-RU" dirty="0" err="1"/>
              <a:t>активність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наявності</a:t>
            </a:r>
            <a:r>
              <a:rPr lang="ru-RU" dirty="0"/>
              <a:t> в них </a:t>
            </a:r>
            <a:r>
              <a:rPr lang="ru-RU" dirty="0" err="1"/>
              <a:t>спонтанної</a:t>
            </a:r>
            <a:r>
              <a:rPr lang="ru-RU" dirty="0"/>
              <a:t> або </a:t>
            </a:r>
            <a:r>
              <a:rPr lang="ru-RU" dirty="0" err="1"/>
              <a:t>стійкої</a:t>
            </a:r>
            <a:r>
              <a:rPr lang="ru-RU" dirty="0"/>
              <a:t> </a:t>
            </a:r>
            <a:r>
              <a:rPr lang="ru-RU" dirty="0" err="1"/>
              <a:t>залишкової</a:t>
            </a:r>
            <a:r>
              <a:rPr lang="ru-RU" dirty="0"/>
              <a:t> </a:t>
            </a:r>
            <a:r>
              <a:rPr lang="ru-RU" dirty="0" err="1"/>
              <a:t>поляризації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580257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96186" y="314581"/>
            <a:ext cx="70635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Незважаючи</a:t>
            </a:r>
            <a:r>
              <a:rPr lang="ru-RU" dirty="0"/>
              <a:t> на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матриця</a:t>
            </a:r>
            <a:r>
              <a:rPr lang="ru-RU" dirty="0"/>
              <a:t> не </a:t>
            </a:r>
            <a:r>
              <a:rPr lang="ru-RU" dirty="0" err="1"/>
              <a:t>бере</a:t>
            </a:r>
            <a:r>
              <a:rPr lang="ru-RU" dirty="0"/>
              <a:t> участь у </a:t>
            </a:r>
            <a:r>
              <a:rPr lang="ru-RU" dirty="0" err="1"/>
              <a:t>процесах</a:t>
            </a:r>
            <a:r>
              <a:rPr lang="ru-RU" dirty="0"/>
              <a:t> </a:t>
            </a:r>
            <a:r>
              <a:rPr lang="ru-RU" dirty="0" err="1"/>
              <a:t>генерації</a:t>
            </a:r>
            <a:r>
              <a:rPr lang="ru-RU" dirty="0"/>
              <a:t> </a:t>
            </a:r>
            <a:r>
              <a:rPr lang="ru-RU" dirty="0" err="1"/>
              <a:t>коливань</a:t>
            </a:r>
            <a:r>
              <a:rPr lang="ru-RU" dirty="0"/>
              <a:t>,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фізичних</a:t>
            </a:r>
            <a:r>
              <a:rPr lang="ru-RU" dirty="0"/>
              <a:t> </a:t>
            </a:r>
            <a:r>
              <a:rPr lang="ru-RU" dirty="0" err="1"/>
              <a:t>властивостей</a:t>
            </a:r>
            <a:r>
              <a:rPr lang="ru-RU" dirty="0"/>
              <a:t> активного </a:t>
            </a:r>
            <a:r>
              <a:rPr lang="ru-RU" dirty="0" err="1"/>
              <a:t>середовища</a:t>
            </a:r>
            <a:r>
              <a:rPr lang="ru-RU" dirty="0"/>
              <a:t> </a:t>
            </a:r>
            <a:r>
              <a:rPr lang="ru-RU" dirty="0" err="1"/>
              <a:t>визначаються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матрицею.  </a:t>
            </a:r>
          </a:p>
          <a:p>
            <a:r>
              <a:rPr lang="ru-RU" dirty="0"/>
              <a:t>Одним з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освоєних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 </a:t>
            </a:r>
            <a:r>
              <a:rPr lang="ru-RU" dirty="0" err="1"/>
              <a:t>лазерної</a:t>
            </a:r>
            <a:r>
              <a:rPr lang="ru-RU" dirty="0"/>
              <a:t> </a:t>
            </a:r>
            <a:r>
              <a:rPr lang="ru-RU" dirty="0" err="1"/>
              <a:t>техніки</a:t>
            </a:r>
            <a:r>
              <a:rPr lang="ru-RU" dirty="0"/>
              <a:t> є </a:t>
            </a:r>
            <a:r>
              <a:rPr lang="ru-RU" dirty="0" err="1" smtClean="0"/>
              <a:t>рубін</a:t>
            </a:r>
            <a:r>
              <a:rPr lang="ru-RU" dirty="0" smtClean="0"/>
              <a:t>. </a:t>
            </a:r>
            <a:r>
              <a:rPr lang="ru-RU" dirty="0" err="1"/>
              <a:t>Саме</a:t>
            </a:r>
            <a:r>
              <a:rPr lang="ru-RU" dirty="0"/>
              <a:t> на </a:t>
            </a:r>
            <a:r>
              <a:rPr lang="ru-RU" dirty="0" err="1"/>
              <a:t>рубіні</a:t>
            </a:r>
            <a:r>
              <a:rPr lang="ru-RU" dirty="0"/>
              <a:t> в 1960 р.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створений</a:t>
            </a:r>
            <a:r>
              <a:rPr lang="ru-RU" dirty="0"/>
              <a:t> перший </a:t>
            </a:r>
            <a:r>
              <a:rPr lang="ru-RU" dirty="0" err="1"/>
              <a:t>твердотільний</a:t>
            </a:r>
            <a:r>
              <a:rPr lang="ru-RU" dirty="0"/>
              <a:t> лазер. </a:t>
            </a:r>
          </a:p>
          <a:p>
            <a:endParaRPr lang="ru-RU" dirty="0" smtClean="0"/>
          </a:p>
          <a:p>
            <a:r>
              <a:rPr lang="ru-RU" dirty="0" err="1" smtClean="0"/>
              <a:t>Рубінами</a:t>
            </a:r>
            <a:r>
              <a:rPr lang="ru-RU" dirty="0" smtClean="0"/>
              <a:t> </a:t>
            </a:r>
            <a:r>
              <a:rPr lang="ru-RU" dirty="0"/>
              <a:t>називають </a:t>
            </a:r>
            <a:r>
              <a:rPr lang="ru-RU" dirty="0" err="1"/>
              <a:t>кристали</a:t>
            </a:r>
            <a:r>
              <a:rPr lang="ru-RU" dirty="0"/>
              <a:t> </a:t>
            </a:r>
            <a:r>
              <a:rPr lang="uk-UA" dirty="0">
                <a:sym typeface="Symbol" panose="05050102010706020507" pitchFamily="18" charset="2"/>
              </a:rPr>
              <a:t> </a:t>
            </a:r>
            <a:r>
              <a:rPr lang="ru-RU" dirty="0" smtClean="0"/>
              <a:t>-</a:t>
            </a:r>
            <a:r>
              <a:rPr lang="ru-RU" dirty="0"/>
              <a:t>корунду (А</a:t>
            </a:r>
            <a:r>
              <a:rPr lang="en-US" dirty="0"/>
              <a:t>l2</a:t>
            </a:r>
            <a:r>
              <a:rPr lang="ru-RU" dirty="0"/>
              <a:t>О3), у яких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іонів</a:t>
            </a:r>
            <a:r>
              <a:rPr lang="ru-RU" dirty="0"/>
              <a:t> </a:t>
            </a:r>
            <a:r>
              <a:rPr lang="ru-RU" dirty="0" err="1"/>
              <a:t>алюмінію</a:t>
            </a:r>
            <a:r>
              <a:rPr lang="ru-RU" dirty="0"/>
              <a:t> </a:t>
            </a:r>
            <a:r>
              <a:rPr lang="ru-RU" dirty="0" err="1"/>
              <a:t>заміщена</a:t>
            </a:r>
            <a:r>
              <a:rPr lang="ru-RU" dirty="0"/>
              <a:t> </a:t>
            </a:r>
            <a:r>
              <a:rPr lang="ru-RU" dirty="0" err="1"/>
              <a:t>іонами</a:t>
            </a:r>
            <a:r>
              <a:rPr lang="ru-RU" dirty="0"/>
              <a:t> хрому -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вмістом</a:t>
            </a:r>
            <a:r>
              <a:rPr lang="ru-RU" dirty="0"/>
              <a:t> С</a:t>
            </a:r>
            <a:r>
              <a:rPr lang="en-US" dirty="0"/>
              <a:t>r2</a:t>
            </a:r>
            <a:r>
              <a:rPr lang="ru-RU" dirty="0"/>
              <a:t>О3 ≈ 0,05 </a:t>
            </a:r>
            <a:r>
              <a:rPr lang="ru-RU" dirty="0" err="1"/>
              <a:t>мас</a:t>
            </a:r>
            <a:r>
              <a:rPr lang="ru-RU" dirty="0"/>
              <a:t>. % (</a:t>
            </a:r>
            <a:r>
              <a:rPr lang="ru-RU" dirty="0" err="1"/>
              <a:t>концентрація</a:t>
            </a:r>
            <a:r>
              <a:rPr lang="ru-RU" dirty="0"/>
              <a:t> </a:t>
            </a:r>
            <a:r>
              <a:rPr lang="ru-RU" dirty="0" err="1"/>
              <a:t>іонів</a:t>
            </a:r>
            <a:r>
              <a:rPr lang="ru-RU" dirty="0"/>
              <a:t> хрому </a:t>
            </a:r>
            <a:r>
              <a:rPr lang="ru-RU" dirty="0" smtClean="0"/>
              <a:t>1,6</a:t>
            </a:r>
            <a:r>
              <a:rPr lang="en-US" dirty="0" smtClean="0"/>
              <a:t>*</a:t>
            </a:r>
            <a:r>
              <a:rPr lang="ru-RU" dirty="0" smtClean="0"/>
              <a:t>10</a:t>
            </a:r>
            <a:r>
              <a:rPr lang="en-US" dirty="0" smtClean="0"/>
              <a:t>^</a:t>
            </a:r>
            <a:r>
              <a:rPr lang="ru-RU" dirty="0" smtClean="0"/>
              <a:t>25 </a:t>
            </a:r>
            <a:r>
              <a:rPr lang="ru-RU" dirty="0"/>
              <a:t>м-3, </a:t>
            </a:r>
            <a:r>
              <a:rPr lang="ru-RU" dirty="0" err="1"/>
              <a:t>рожеві</a:t>
            </a:r>
            <a:r>
              <a:rPr lang="ru-RU" dirty="0"/>
              <a:t> </a:t>
            </a:r>
            <a:r>
              <a:rPr lang="ru-RU" dirty="0" err="1"/>
              <a:t>рубіни</a:t>
            </a:r>
            <a:r>
              <a:rPr lang="ru-RU" dirty="0"/>
              <a:t>), та більше 0,5 </a:t>
            </a:r>
            <a:r>
              <a:rPr lang="ru-RU" dirty="0" err="1"/>
              <a:t>мас</a:t>
            </a:r>
            <a:r>
              <a:rPr lang="ru-RU" dirty="0"/>
              <a:t>.  % (червоний </a:t>
            </a:r>
            <a:r>
              <a:rPr lang="ru-RU" dirty="0" err="1"/>
              <a:t>рубін</a:t>
            </a:r>
            <a:r>
              <a:rPr lang="ru-RU" dirty="0"/>
              <a:t>). </a:t>
            </a:r>
            <a:r>
              <a:rPr lang="ru-RU" dirty="0" err="1"/>
              <a:t>Чисті</a:t>
            </a:r>
            <a:r>
              <a:rPr lang="ru-RU" dirty="0"/>
              <a:t> </a:t>
            </a:r>
            <a:r>
              <a:rPr lang="ru-RU" dirty="0" err="1"/>
              <a:t>монокристали</a:t>
            </a:r>
            <a:r>
              <a:rPr lang="ru-RU" dirty="0"/>
              <a:t> </a:t>
            </a:r>
            <a:r>
              <a:rPr lang="el-GR" dirty="0"/>
              <a:t>α-</a:t>
            </a:r>
            <a:r>
              <a:rPr lang="ru-RU" dirty="0"/>
              <a:t>корунду </a:t>
            </a:r>
            <a:r>
              <a:rPr lang="ru-RU" dirty="0" err="1"/>
              <a:t>оптично</a:t>
            </a:r>
            <a:r>
              <a:rPr lang="ru-RU" dirty="0"/>
              <a:t> </a:t>
            </a:r>
            <a:r>
              <a:rPr lang="ru-RU" dirty="0" err="1"/>
              <a:t>прозорі</a:t>
            </a:r>
            <a:r>
              <a:rPr lang="ru-RU" dirty="0"/>
              <a:t> в </a:t>
            </a:r>
            <a:r>
              <a:rPr lang="ru-RU" dirty="0" err="1"/>
              <a:t>діапазоні</a:t>
            </a:r>
            <a:r>
              <a:rPr lang="ru-RU" dirty="0"/>
              <a:t> 0,17...6,5 мкм. </a:t>
            </a:r>
            <a:r>
              <a:rPr lang="ru-RU" dirty="0" err="1"/>
              <a:t>Кристал</a:t>
            </a:r>
            <a:r>
              <a:rPr lang="ru-RU" dirty="0"/>
              <a:t> </a:t>
            </a:r>
            <a:r>
              <a:rPr lang="ru-RU" dirty="0" err="1"/>
              <a:t>рубіна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оптичну</a:t>
            </a:r>
            <a:r>
              <a:rPr lang="ru-RU" dirty="0"/>
              <a:t> </a:t>
            </a:r>
            <a:r>
              <a:rPr lang="ru-RU" dirty="0" err="1"/>
              <a:t>анізотропію</a:t>
            </a:r>
            <a:r>
              <a:rPr lang="ru-RU" dirty="0"/>
              <a:t>, </a:t>
            </a:r>
            <a:r>
              <a:rPr lang="ru-RU" dirty="0" err="1"/>
              <a:t>симетрія</a:t>
            </a:r>
            <a:r>
              <a:rPr lang="ru-RU" dirty="0"/>
              <a:t> </a:t>
            </a:r>
            <a:r>
              <a:rPr lang="ru-RU" dirty="0" err="1"/>
              <a:t>кристала</a:t>
            </a:r>
            <a:r>
              <a:rPr lang="ru-RU" dirty="0"/>
              <a:t> - </a:t>
            </a:r>
            <a:r>
              <a:rPr lang="ru-RU" dirty="0" err="1"/>
              <a:t>ромбоедрична</a:t>
            </a:r>
            <a:r>
              <a:rPr lang="ru-RU" dirty="0"/>
              <a:t>. </a:t>
            </a:r>
            <a:r>
              <a:rPr lang="ru-RU" dirty="0" err="1"/>
              <a:t>Перевагами</a:t>
            </a:r>
            <a:r>
              <a:rPr lang="ru-RU" dirty="0"/>
              <a:t> </a:t>
            </a:r>
            <a:r>
              <a:rPr lang="ru-RU" dirty="0" err="1"/>
              <a:t>рубіна</a:t>
            </a:r>
            <a:r>
              <a:rPr lang="ru-RU" dirty="0"/>
              <a:t> є </a:t>
            </a:r>
            <a:r>
              <a:rPr lang="ru-RU" dirty="0" err="1"/>
              <a:t>високі</a:t>
            </a:r>
            <a:r>
              <a:rPr lang="ru-RU" dirty="0"/>
              <a:t> </a:t>
            </a:r>
            <a:r>
              <a:rPr lang="ru-RU" dirty="0" err="1"/>
              <a:t>механічна</a:t>
            </a:r>
            <a:r>
              <a:rPr lang="ru-RU" dirty="0"/>
              <a:t> </a:t>
            </a:r>
            <a:r>
              <a:rPr lang="ru-RU" dirty="0" err="1"/>
              <a:t>міцність</a:t>
            </a:r>
            <a:r>
              <a:rPr lang="ru-RU" dirty="0"/>
              <a:t> і </a:t>
            </a:r>
            <a:r>
              <a:rPr lang="ru-RU" dirty="0" err="1"/>
              <a:t>теплопровідність</a:t>
            </a:r>
            <a:r>
              <a:rPr lang="ru-RU" dirty="0"/>
              <a:t>.</a:t>
            </a:r>
          </a:p>
          <a:p>
            <a:r>
              <a:rPr lang="ru-RU" dirty="0" err="1"/>
              <a:t>Штучні</a:t>
            </a:r>
            <a:r>
              <a:rPr lang="ru-RU" dirty="0"/>
              <a:t> </a:t>
            </a:r>
            <a:r>
              <a:rPr lang="ru-RU" dirty="0" err="1"/>
              <a:t>кристали</a:t>
            </a:r>
            <a:r>
              <a:rPr lang="ru-RU" dirty="0"/>
              <a:t> </a:t>
            </a:r>
            <a:r>
              <a:rPr lang="ru-RU" dirty="0" err="1"/>
              <a:t>рубіна</a:t>
            </a:r>
            <a:r>
              <a:rPr lang="ru-RU" dirty="0"/>
              <a:t> </a:t>
            </a:r>
            <a:r>
              <a:rPr lang="ru-RU" dirty="0" err="1"/>
              <a:t>звичайно</a:t>
            </a:r>
            <a:r>
              <a:rPr lang="ru-RU" dirty="0"/>
              <a:t> </a:t>
            </a:r>
            <a:r>
              <a:rPr lang="ru-RU" dirty="0" err="1"/>
              <a:t>вирощують</a:t>
            </a:r>
            <a:r>
              <a:rPr lang="ru-RU" dirty="0"/>
              <a:t> у печах за методом </a:t>
            </a:r>
            <a:r>
              <a:rPr lang="ru-RU" dirty="0" err="1"/>
              <a:t>Вернейля</a:t>
            </a:r>
            <a:r>
              <a:rPr lang="ru-RU" dirty="0"/>
              <a:t>. </a:t>
            </a:r>
            <a:r>
              <a:rPr lang="ru-RU" dirty="0" err="1"/>
              <a:t>Високоякісні</a:t>
            </a:r>
            <a:r>
              <a:rPr lang="ru-RU" dirty="0"/>
              <a:t> </a:t>
            </a:r>
            <a:r>
              <a:rPr lang="ru-RU" dirty="0" err="1"/>
              <a:t>кристали</a:t>
            </a:r>
            <a:r>
              <a:rPr lang="ru-RU" dirty="0"/>
              <a:t> </a:t>
            </a:r>
            <a:r>
              <a:rPr lang="ru-RU" dirty="0" err="1"/>
              <a:t>рубіна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виготовлені</a:t>
            </a:r>
            <a:r>
              <a:rPr lang="ru-RU" dirty="0"/>
              <a:t> за методом </a:t>
            </a:r>
            <a:r>
              <a:rPr lang="ru-RU" dirty="0" err="1"/>
              <a:t>витягування</a:t>
            </a:r>
            <a:r>
              <a:rPr lang="ru-RU" dirty="0"/>
              <a:t> з </a:t>
            </a:r>
            <a:r>
              <a:rPr lang="ru-RU" dirty="0" err="1"/>
              <a:t>розплаву</a:t>
            </a:r>
            <a:r>
              <a:rPr lang="ru-RU" dirty="0"/>
              <a:t> або за </a:t>
            </a:r>
            <a:r>
              <a:rPr lang="ru-RU" dirty="0" err="1"/>
              <a:t>гідротермальним</a:t>
            </a:r>
            <a:r>
              <a:rPr lang="ru-RU" dirty="0"/>
              <a:t> методом.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5167" y="99237"/>
            <a:ext cx="3810000" cy="381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2526" y="3796096"/>
            <a:ext cx="4302641" cy="295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009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43023" y="380586"/>
            <a:ext cx="69359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Поряд</a:t>
            </a:r>
            <a:r>
              <a:rPr lang="ru-RU" dirty="0"/>
              <a:t> з </a:t>
            </a:r>
            <a:r>
              <a:rPr lang="ru-RU" dirty="0" err="1"/>
              <a:t>рубіном</a:t>
            </a:r>
            <a:r>
              <a:rPr lang="ru-RU" dirty="0"/>
              <a:t> </a:t>
            </a:r>
            <a:r>
              <a:rPr lang="ru-RU" dirty="0" err="1"/>
              <a:t>найважливішим</a:t>
            </a:r>
            <a:r>
              <a:rPr lang="ru-RU" dirty="0"/>
              <a:t> </a:t>
            </a:r>
            <a:r>
              <a:rPr lang="ru-RU" dirty="0" err="1"/>
              <a:t>матеріалом</a:t>
            </a:r>
            <a:r>
              <a:rPr lang="ru-RU" dirty="0"/>
              <a:t> </a:t>
            </a:r>
            <a:r>
              <a:rPr lang="ru-RU" dirty="0" err="1"/>
              <a:t>лазерної</a:t>
            </a:r>
            <a:r>
              <a:rPr lang="ru-RU" dirty="0"/>
              <a:t> </a:t>
            </a:r>
            <a:r>
              <a:rPr lang="ru-RU" dirty="0" err="1"/>
              <a:t>техніки</a:t>
            </a:r>
            <a:r>
              <a:rPr lang="ru-RU" dirty="0"/>
              <a:t> є </a:t>
            </a:r>
            <a:r>
              <a:rPr lang="ru-RU" dirty="0" err="1"/>
              <a:t>ітрій-алюмінієвий</a:t>
            </a:r>
            <a:r>
              <a:rPr lang="ru-RU" dirty="0"/>
              <a:t> </a:t>
            </a:r>
            <a:r>
              <a:rPr lang="ru-RU" dirty="0" smtClean="0"/>
              <a:t>гранат, </a:t>
            </a:r>
            <a:r>
              <a:rPr lang="ru-RU" dirty="0"/>
              <a:t>у </a:t>
            </a:r>
            <a:r>
              <a:rPr lang="ru-RU" dirty="0" err="1"/>
              <a:t>кристалічній</a:t>
            </a:r>
            <a:r>
              <a:rPr lang="ru-RU" dirty="0"/>
              <a:t> </a:t>
            </a:r>
            <a:r>
              <a:rPr lang="ru-RU" dirty="0" err="1"/>
              <a:t>решітці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іонів</a:t>
            </a:r>
            <a:r>
              <a:rPr lang="ru-RU" dirty="0"/>
              <a:t> </a:t>
            </a:r>
            <a:r>
              <a:rPr lang="ru-RU" dirty="0" err="1"/>
              <a:t>ітрія</a:t>
            </a:r>
            <a:r>
              <a:rPr lang="ru-RU" dirty="0"/>
              <a:t> </a:t>
            </a:r>
            <a:r>
              <a:rPr lang="ru-RU" dirty="0" err="1"/>
              <a:t>заміщена</a:t>
            </a:r>
            <a:r>
              <a:rPr lang="ru-RU" dirty="0"/>
              <a:t> </a:t>
            </a:r>
            <a:r>
              <a:rPr lang="ru-RU" dirty="0" err="1"/>
              <a:t>іонами</a:t>
            </a:r>
            <a:r>
              <a:rPr lang="ru-RU" dirty="0"/>
              <a:t> неодиму (</a:t>
            </a:r>
            <a:r>
              <a:rPr lang="ru-RU" dirty="0" err="1"/>
              <a:t>скорочений</a:t>
            </a:r>
            <a:r>
              <a:rPr lang="ru-RU" dirty="0"/>
              <a:t> </a:t>
            </a:r>
            <a:r>
              <a:rPr lang="ru-RU" dirty="0" err="1"/>
              <a:t>запис</a:t>
            </a:r>
            <a:r>
              <a:rPr lang="ru-RU" dirty="0"/>
              <a:t> ІАГ: </a:t>
            </a:r>
            <a:r>
              <a:rPr lang="en-US" dirty="0"/>
              <a:t>Nd3+). </a:t>
            </a:r>
            <a:r>
              <a:rPr lang="ru-RU" dirty="0" err="1"/>
              <a:t>Низька</a:t>
            </a:r>
            <a:r>
              <a:rPr lang="ru-RU" dirty="0"/>
              <a:t> </a:t>
            </a:r>
            <a:r>
              <a:rPr lang="ru-RU" dirty="0" err="1"/>
              <a:t>гранична</a:t>
            </a:r>
            <a:r>
              <a:rPr lang="ru-RU" dirty="0"/>
              <a:t> </a:t>
            </a:r>
            <a:r>
              <a:rPr lang="ru-RU" dirty="0" err="1"/>
              <a:t>енергія</a:t>
            </a:r>
            <a:r>
              <a:rPr lang="ru-RU" dirty="0"/>
              <a:t> </a:t>
            </a:r>
            <a:r>
              <a:rPr lang="ru-RU" dirty="0" err="1"/>
              <a:t>збудження</a:t>
            </a:r>
            <a:r>
              <a:rPr lang="ru-RU" dirty="0"/>
              <a:t> при </a:t>
            </a:r>
            <a:r>
              <a:rPr lang="ru-RU" dirty="0" err="1"/>
              <a:t>кімнатній</a:t>
            </a:r>
            <a:r>
              <a:rPr lang="ru-RU" dirty="0"/>
              <a:t> </a:t>
            </a:r>
            <a:r>
              <a:rPr lang="ru-RU" dirty="0" err="1"/>
              <a:t>температурі</a:t>
            </a:r>
            <a:r>
              <a:rPr lang="ru-RU" dirty="0"/>
              <a:t>, </a:t>
            </a:r>
            <a:r>
              <a:rPr lang="ru-RU" dirty="0" err="1"/>
              <a:t>висока</a:t>
            </a:r>
            <a:r>
              <a:rPr lang="ru-RU" dirty="0"/>
              <a:t> </a:t>
            </a:r>
            <a:r>
              <a:rPr lang="ru-RU" dirty="0" err="1"/>
              <a:t>механічна</a:t>
            </a:r>
            <a:r>
              <a:rPr lang="ru-RU" dirty="0"/>
              <a:t> </a:t>
            </a:r>
            <a:r>
              <a:rPr lang="ru-RU" dirty="0" err="1"/>
              <a:t>міцність</a:t>
            </a:r>
            <a:r>
              <a:rPr lang="ru-RU" dirty="0"/>
              <a:t> і </a:t>
            </a:r>
            <a:r>
              <a:rPr lang="ru-RU" dirty="0" err="1"/>
              <a:t>висока</a:t>
            </a:r>
            <a:r>
              <a:rPr lang="ru-RU" dirty="0"/>
              <a:t> </a:t>
            </a:r>
            <a:r>
              <a:rPr lang="ru-RU" dirty="0" err="1"/>
              <a:t>теплопровідність</a:t>
            </a:r>
            <a:r>
              <a:rPr lang="ru-RU" dirty="0"/>
              <a:t> </a:t>
            </a:r>
            <a:r>
              <a:rPr lang="ru-RU" dirty="0" err="1"/>
              <a:t>дають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застосовувати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матеріал</a:t>
            </a:r>
            <a:r>
              <a:rPr lang="ru-RU" dirty="0"/>
              <a:t> у лазерах,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працюють</a:t>
            </a:r>
            <a:r>
              <a:rPr lang="ru-RU" dirty="0"/>
              <a:t> у </a:t>
            </a:r>
            <a:r>
              <a:rPr lang="ru-RU" dirty="0" err="1"/>
              <a:t>безперервному</a:t>
            </a:r>
            <a:r>
              <a:rPr lang="ru-RU" dirty="0"/>
              <a:t> й </a:t>
            </a:r>
            <a:r>
              <a:rPr lang="ru-RU" dirty="0" err="1"/>
              <a:t>високочастотному</a:t>
            </a:r>
            <a:r>
              <a:rPr lang="ru-RU" dirty="0"/>
              <a:t> режимах.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важливі</a:t>
            </a:r>
            <a:r>
              <a:rPr lang="ru-RU" dirty="0"/>
              <a:t> </a:t>
            </a:r>
            <a:r>
              <a:rPr lang="ru-RU" dirty="0" err="1"/>
              <a:t>високі</a:t>
            </a:r>
            <a:r>
              <a:rPr lang="ru-RU" dirty="0"/>
              <a:t> </a:t>
            </a:r>
            <a:r>
              <a:rPr lang="ru-RU" dirty="0" err="1"/>
              <a:t>експлуатаційні</a:t>
            </a:r>
            <a:r>
              <a:rPr lang="ru-RU" dirty="0"/>
              <a:t> характеристики ІАГ:</a:t>
            </a:r>
            <a:r>
              <a:rPr lang="en-US" dirty="0" err="1"/>
              <a:t>Nd</a:t>
            </a:r>
            <a:r>
              <a:rPr lang="en-US" dirty="0"/>
              <a:t>-</a:t>
            </a:r>
            <a:r>
              <a:rPr lang="ru-RU" dirty="0" err="1"/>
              <a:t>лазерів</a:t>
            </a:r>
            <a:r>
              <a:rPr lang="ru-RU" dirty="0"/>
              <a:t> - </a:t>
            </a:r>
            <a:r>
              <a:rPr lang="ru-RU" dirty="0" err="1"/>
              <a:t>температурна</a:t>
            </a:r>
            <a:r>
              <a:rPr lang="ru-RU" dirty="0"/>
              <a:t> й </a:t>
            </a:r>
            <a:r>
              <a:rPr lang="ru-RU" dirty="0" err="1"/>
              <a:t>радіаційна</a:t>
            </a:r>
            <a:r>
              <a:rPr lang="ru-RU" dirty="0"/>
              <a:t> </a:t>
            </a:r>
            <a:r>
              <a:rPr lang="ru-RU" dirty="0" err="1"/>
              <a:t>стійкість</a:t>
            </a:r>
            <a:r>
              <a:rPr lang="ru-RU" dirty="0"/>
              <a:t>. </a:t>
            </a:r>
            <a:r>
              <a:rPr lang="ru-RU" dirty="0" err="1"/>
              <a:t>Кристали</a:t>
            </a:r>
            <a:r>
              <a:rPr lang="ru-RU" dirty="0"/>
              <a:t> ІАГ </a:t>
            </a:r>
            <a:r>
              <a:rPr lang="ru-RU" dirty="0" err="1"/>
              <a:t>оптично</a:t>
            </a:r>
            <a:r>
              <a:rPr lang="ru-RU" dirty="0"/>
              <a:t> </a:t>
            </a:r>
            <a:r>
              <a:rPr lang="ru-RU" dirty="0" err="1"/>
              <a:t>ізотропні</a:t>
            </a:r>
            <a:r>
              <a:rPr lang="ru-RU" dirty="0"/>
              <a:t> й </a:t>
            </a:r>
            <a:r>
              <a:rPr lang="ru-RU" dirty="0" err="1"/>
              <a:t>прозорі</a:t>
            </a:r>
            <a:r>
              <a:rPr lang="ru-RU" dirty="0"/>
              <a:t> в спектральному </a:t>
            </a:r>
            <a:r>
              <a:rPr lang="ru-RU" dirty="0" err="1"/>
              <a:t>діапазоні</a:t>
            </a:r>
            <a:r>
              <a:rPr lang="ru-RU" dirty="0"/>
              <a:t> 0,2...4 мкм.</a:t>
            </a:r>
          </a:p>
        </p:txBody>
      </p:sp>
      <p:pic>
        <p:nvPicPr>
          <p:cNvPr id="15362" name="Picture 2" descr="Yttrium Aluminum Garnet Nd YAG Crys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118" y="0"/>
            <a:ext cx="4086521" cy="408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51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0121" y="121537"/>
            <a:ext cx="987764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переваги</a:t>
            </a:r>
            <a:r>
              <a:rPr lang="ru-RU" dirty="0"/>
              <a:t> </a:t>
            </a:r>
            <a:r>
              <a:rPr lang="ru-RU" dirty="0" smtClean="0"/>
              <a:t>стекол, </a:t>
            </a:r>
            <a:r>
              <a:rPr lang="ru-RU" dirty="0" err="1"/>
              <a:t>використовуваних</a:t>
            </a:r>
            <a:r>
              <a:rPr lang="ru-RU" dirty="0"/>
              <a:t> у лазерах, перед </a:t>
            </a:r>
            <a:r>
              <a:rPr lang="ru-RU" dirty="0" err="1"/>
              <a:t>монокристалами</a:t>
            </a:r>
            <a:r>
              <a:rPr lang="ru-RU" dirty="0"/>
              <a:t> </a:t>
            </a:r>
            <a:r>
              <a:rPr lang="ru-RU" dirty="0" err="1"/>
              <a:t>полягають</a:t>
            </a:r>
            <a:r>
              <a:rPr lang="ru-RU" dirty="0"/>
              <a:t> у </a:t>
            </a:r>
            <a:r>
              <a:rPr lang="ru-RU" dirty="0" err="1"/>
              <a:t>їхній</a:t>
            </a:r>
            <a:r>
              <a:rPr lang="ru-RU" dirty="0"/>
              <a:t> </a:t>
            </a:r>
            <a:r>
              <a:rPr lang="ru-RU" dirty="0" err="1"/>
              <a:t>високій</a:t>
            </a:r>
            <a:r>
              <a:rPr lang="ru-RU" dirty="0"/>
              <a:t> </a:t>
            </a:r>
            <a:r>
              <a:rPr lang="ru-RU" dirty="0" err="1"/>
              <a:t>технологічності</a:t>
            </a:r>
            <a:r>
              <a:rPr lang="ru-RU" dirty="0"/>
              <a:t>, </a:t>
            </a:r>
            <a:r>
              <a:rPr lang="ru-RU" dirty="0" err="1"/>
              <a:t>оптичній</a:t>
            </a:r>
            <a:r>
              <a:rPr lang="ru-RU" dirty="0"/>
              <a:t> </a:t>
            </a:r>
            <a:r>
              <a:rPr lang="ru-RU" dirty="0" err="1"/>
              <a:t>однорідності</a:t>
            </a:r>
            <a:r>
              <a:rPr lang="ru-RU" dirty="0"/>
              <a:t>, </a:t>
            </a:r>
            <a:r>
              <a:rPr lang="ru-RU" dirty="0" err="1"/>
              <a:t>ізотропності</a:t>
            </a:r>
            <a:r>
              <a:rPr lang="ru-RU" dirty="0"/>
              <a:t> </a:t>
            </a:r>
            <a:r>
              <a:rPr lang="ru-RU" dirty="0" err="1"/>
              <a:t>властивостей</a:t>
            </a:r>
            <a:r>
              <a:rPr lang="ru-RU" dirty="0"/>
              <a:t>.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скла</a:t>
            </a:r>
            <a:r>
              <a:rPr lang="ru-RU" dirty="0"/>
              <a:t> </a:t>
            </a:r>
            <a:r>
              <a:rPr lang="ru-RU" dirty="0" err="1"/>
              <a:t>порівняно</a:t>
            </a:r>
            <a:r>
              <a:rPr lang="ru-RU" dirty="0"/>
              <a:t> легко </a:t>
            </a:r>
            <a:r>
              <a:rPr lang="ru-RU" dirty="0" err="1"/>
              <a:t>виготовити</a:t>
            </a:r>
            <a:r>
              <a:rPr lang="ru-RU" dirty="0"/>
              <a:t> </a:t>
            </a:r>
            <a:r>
              <a:rPr lang="ru-RU" dirty="0" err="1"/>
              <a:t>однорідні</a:t>
            </a:r>
            <a:r>
              <a:rPr lang="ru-RU" dirty="0"/>
              <a:t> </a:t>
            </a:r>
            <a:r>
              <a:rPr lang="ru-RU" dirty="0" err="1"/>
              <a:t>стрижні</a:t>
            </a:r>
            <a:r>
              <a:rPr lang="ru-RU" dirty="0"/>
              <a:t> великого </a:t>
            </a:r>
            <a:r>
              <a:rPr lang="ru-RU" dirty="0" err="1"/>
              <a:t>розміру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для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високої</a:t>
            </a:r>
            <a:r>
              <a:rPr lang="ru-RU" dirty="0"/>
              <a:t> </a:t>
            </a:r>
            <a:r>
              <a:rPr lang="ru-RU" dirty="0" err="1"/>
              <a:t>вихідної</a:t>
            </a:r>
            <a:r>
              <a:rPr lang="ru-RU" dirty="0"/>
              <a:t> </a:t>
            </a:r>
            <a:r>
              <a:rPr lang="ru-RU" dirty="0" err="1"/>
              <a:t>потужності</a:t>
            </a:r>
            <a:r>
              <a:rPr lang="ru-RU" dirty="0"/>
              <a:t> лазерного </a:t>
            </a:r>
            <a:r>
              <a:rPr lang="ru-RU" dirty="0" err="1"/>
              <a:t>випромінювання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 стекла в </a:t>
            </a:r>
            <a:r>
              <a:rPr lang="ru-RU" dirty="0" err="1"/>
              <a:t>порівнянні</a:t>
            </a:r>
            <a:r>
              <a:rPr lang="ru-RU" dirty="0"/>
              <a:t> з </a:t>
            </a:r>
            <a:r>
              <a:rPr lang="ru-RU" dirty="0" err="1"/>
              <a:t>монокристалами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невисоку</a:t>
            </a:r>
            <a:r>
              <a:rPr lang="ru-RU" dirty="0"/>
              <a:t> </a:t>
            </a:r>
            <a:r>
              <a:rPr lang="ru-RU" dirty="0" err="1"/>
              <a:t>теплопровідність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додаткові</a:t>
            </a:r>
            <a:r>
              <a:rPr lang="ru-RU" dirty="0"/>
              <a:t> </a:t>
            </a:r>
            <a:r>
              <a:rPr lang="ru-RU" dirty="0" err="1"/>
              <a:t>труднощі</a:t>
            </a:r>
            <a:r>
              <a:rPr lang="ru-RU" dirty="0"/>
              <a:t> для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безперервного</a:t>
            </a:r>
            <a:r>
              <a:rPr lang="ru-RU" dirty="0"/>
              <a:t> режиму </a:t>
            </a:r>
            <a:r>
              <a:rPr lang="ru-RU" dirty="0" err="1"/>
              <a:t>генерації</a:t>
            </a:r>
            <a:r>
              <a:rPr lang="ru-RU" dirty="0"/>
              <a:t>. Тому </a:t>
            </a:r>
            <a:r>
              <a:rPr lang="ru-RU" dirty="0" err="1"/>
              <a:t>лазери</a:t>
            </a:r>
            <a:r>
              <a:rPr lang="ru-RU" dirty="0"/>
              <a:t> на </a:t>
            </a:r>
            <a:r>
              <a:rPr lang="ru-RU" dirty="0" err="1"/>
              <a:t>склі</a:t>
            </a:r>
            <a:r>
              <a:rPr lang="ru-RU" dirty="0"/>
              <a:t> </a:t>
            </a:r>
            <a:r>
              <a:rPr lang="ru-RU" dirty="0" err="1"/>
              <a:t>краще</a:t>
            </a:r>
            <a:r>
              <a:rPr lang="ru-RU" dirty="0"/>
              <a:t> </a:t>
            </a:r>
            <a:r>
              <a:rPr lang="ru-RU" dirty="0" err="1"/>
              <a:t>підходять</a:t>
            </a:r>
            <a:r>
              <a:rPr lang="ru-RU" dirty="0"/>
              <a:t> для </a:t>
            </a:r>
            <a:r>
              <a:rPr lang="ru-RU" dirty="0" err="1"/>
              <a:t>генерації</a:t>
            </a:r>
            <a:r>
              <a:rPr lang="ru-RU" dirty="0"/>
              <a:t> </a:t>
            </a:r>
            <a:r>
              <a:rPr lang="ru-RU" dirty="0" err="1"/>
              <a:t>імпульсів</a:t>
            </a:r>
            <a:r>
              <a:rPr lang="ru-RU" dirty="0"/>
              <a:t> з </a:t>
            </a:r>
            <a:r>
              <a:rPr lang="ru-RU" dirty="0" err="1"/>
              <a:t>високою</a:t>
            </a:r>
            <a:r>
              <a:rPr lang="ru-RU" dirty="0"/>
              <a:t> </a:t>
            </a:r>
            <a:r>
              <a:rPr lang="ru-RU" dirty="0" err="1"/>
              <a:t>енергією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.</a:t>
            </a:r>
          </a:p>
          <a:p>
            <a:r>
              <a:rPr lang="ru-RU" dirty="0" err="1"/>
              <a:t>Подвійне</a:t>
            </a:r>
            <a:r>
              <a:rPr lang="ru-RU" dirty="0"/>
              <a:t> </a:t>
            </a:r>
            <a:r>
              <a:rPr lang="ru-RU" dirty="0" err="1"/>
              <a:t>перетворення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(</a:t>
            </a:r>
            <a:r>
              <a:rPr lang="ru-RU" dirty="0" err="1"/>
              <a:t>електрика</a:t>
            </a:r>
            <a:r>
              <a:rPr lang="ru-RU" dirty="0"/>
              <a:t> - </a:t>
            </a:r>
            <a:r>
              <a:rPr lang="ru-RU" dirty="0" err="1"/>
              <a:t>світло</a:t>
            </a:r>
            <a:r>
              <a:rPr lang="ru-RU" dirty="0"/>
              <a:t> - </a:t>
            </a:r>
            <a:r>
              <a:rPr lang="ru-RU" dirty="0" err="1"/>
              <a:t>когерентне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) практично </a:t>
            </a:r>
            <a:r>
              <a:rPr lang="ru-RU" dirty="0" err="1"/>
              <a:t>виключає</a:t>
            </a:r>
            <a:r>
              <a:rPr lang="ru-RU" dirty="0"/>
              <a:t>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високого</a:t>
            </a:r>
            <a:r>
              <a:rPr lang="ru-RU" dirty="0"/>
              <a:t> </a:t>
            </a:r>
            <a:r>
              <a:rPr lang="ru-RU" dirty="0" err="1"/>
              <a:t>коефіцієнта</a:t>
            </a:r>
            <a:r>
              <a:rPr lang="ru-RU" dirty="0"/>
              <a:t> </a:t>
            </a:r>
            <a:r>
              <a:rPr lang="ru-RU" dirty="0" err="1"/>
              <a:t>корисної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твердотільних</a:t>
            </a:r>
            <a:r>
              <a:rPr lang="ru-RU" dirty="0"/>
              <a:t> </a:t>
            </a:r>
            <a:r>
              <a:rPr lang="ru-RU" dirty="0" err="1"/>
              <a:t>лазерів</a:t>
            </a:r>
            <a:r>
              <a:rPr lang="ru-RU" dirty="0"/>
              <a:t>, </a:t>
            </a:r>
            <a:r>
              <a:rPr lang="ru-RU" dirty="0" err="1"/>
              <a:t>тим</a:t>
            </a:r>
            <a:r>
              <a:rPr lang="ru-RU" dirty="0"/>
              <a:t> більше,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джерела</a:t>
            </a:r>
            <a:r>
              <a:rPr lang="ru-RU" dirty="0"/>
              <a:t> </a:t>
            </a:r>
            <a:r>
              <a:rPr lang="ru-RU" dirty="0" err="1"/>
              <a:t>накачування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розмитий</a:t>
            </a:r>
            <a:r>
              <a:rPr lang="ru-RU" dirty="0"/>
              <a:t> спектр і </a:t>
            </a:r>
            <a:r>
              <a:rPr lang="ru-RU" dirty="0" err="1"/>
              <a:t>збудження</a:t>
            </a:r>
            <a:r>
              <a:rPr lang="ru-RU" dirty="0"/>
              <a:t> </a:t>
            </a:r>
            <a:r>
              <a:rPr lang="ru-RU" dirty="0" err="1"/>
              <a:t>активних</a:t>
            </a:r>
            <a:r>
              <a:rPr lang="ru-RU" dirty="0"/>
              <a:t> </a:t>
            </a:r>
            <a:r>
              <a:rPr lang="ru-RU" dirty="0" err="1"/>
              <a:t>іонів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в </a:t>
            </a:r>
            <a:r>
              <a:rPr lang="ru-RU" dirty="0" err="1"/>
              <a:t>невеликій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спектра. </a:t>
            </a:r>
          </a:p>
          <a:p>
            <a:r>
              <a:rPr lang="ru-RU" dirty="0" err="1"/>
              <a:t>Лазери</a:t>
            </a:r>
            <a:r>
              <a:rPr lang="ru-RU" dirty="0"/>
              <a:t> </a:t>
            </a:r>
            <a:r>
              <a:rPr lang="ru-RU" dirty="0" err="1"/>
              <a:t>знаходять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в системах </a:t>
            </a:r>
            <a:r>
              <a:rPr lang="ru-RU" dirty="0" err="1"/>
              <a:t>оптичної</a:t>
            </a:r>
            <a:r>
              <a:rPr lang="ru-RU" dirty="0"/>
              <a:t> </a:t>
            </a:r>
            <a:r>
              <a:rPr lang="ru-RU" dirty="0" err="1"/>
              <a:t>локації</a:t>
            </a:r>
            <a:r>
              <a:rPr lang="ru-RU" dirty="0"/>
              <a:t>, у </a:t>
            </a:r>
            <a:r>
              <a:rPr lang="ru-RU" dirty="0" err="1"/>
              <a:t>телебаченні</a:t>
            </a:r>
            <a:r>
              <a:rPr lang="ru-RU" dirty="0"/>
              <a:t>, </a:t>
            </a:r>
            <a:r>
              <a:rPr lang="ru-RU" dirty="0" err="1"/>
              <a:t>голографії</a:t>
            </a:r>
            <a:r>
              <a:rPr lang="ru-RU" dirty="0"/>
              <a:t>, </a:t>
            </a:r>
            <a:r>
              <a:rPr lang="ru-RU" dirty="0" err="1"/>
              <a:t>інформаційно-вимірювальній</a:t>
            </a:r>
            <a:r>
              <a:rPr lang="ru-RU" dirty="0"/>
              <a:t> </a:t>
            </a:r>
            <a:r>
              <a:rPr lang="ru-RU" dirty="0" err="1"/>
              <a:t>техніці</a:t>
            </a:r>
            <a:r>
              <a:rPr lang="ru-RU" dirty="0"/>
              <a:t>, у </a:t>
            </a:r>
            <a:r>
              <a:rPr lang="ru-RU" dirty="0" err="1"/>
              <a:t>медицині</a:t>
            </a:r>
            <a:r>
              <a:rPr lang="ru-RU" dirty="0"/>
              <a:t>. З </a:t>
            </a:r>
            <a:r>
              <a:rPr lang="ru-RU" dirty="0" err="1"/>
              <a:t>їхньою</a:t>
            </a:r>
            <a:r>
              <a:rPr lang="ru-RU" dirty="0"/>
              <a:t>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далекий </a:t>
            </a:r>
            <a:r>
              <a:rPr lang="ru-RU" dirty="0" err="1"/>
              <a:t>космічний</a:t>
            </a:r>
            <a:r>
              <a:rPr lang="ru-RU" dirty="0"/>
              <a:t> </a:t>
            </a:r>
            <a:r>
              <a:rPr lang="ru-RU" dirty="0" err="1"/>
              <a:t>зв’язок</a:t>
            </a:r>
            <a:r>
              <a:rPr lang="ru-RU" dirty="0"/>
              <a:t>. Широко </a:t>
            </a:r>
            <a:r>
              <a:rPr lang="ru-RU" dirty="0" err="1"/>
              <a:t>поширена</a:t>
            </a:r>
            <a:r>
              <a:rPr lang="ru-RU" dirty="0"/>
              <a:t> </a:t>
            </a:r>
            <a:r>
              <a:rPr lang="ru-RU" dirty="0" err="1"/>
              <a:t>лазерна</a:t>
            </a:r>
            <a:r>
              <a:rPr lang="ru-RU" dirty="0"/>
              <a:t> </a:t>
            </a:r>
            <a:r>
              <a:rPr lang="ru-RU" dirty="0" err="1"/>
              <a:t>обробка</a:t>
            </a:r>
            <a:r>
              <a:rPr lang="ru-RU" dirty="0"/>
              <a:t> </a:t>
            </a:r>
            <a:r>
              <a:rPr lang="ru-RU" dirty="0" err="1"/>
              <a:t>оптично</a:t>
            </a:r>
            <a:r>
              <a:rPr lang="ru-RU" dirty="0"/>
              <a:t> </a:t>
            </a:r>
            <a:r>
              <a:rPr lang="ru-RU" dirty="0" err="1"/>
              <a:t>непрозорих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: </a:t>
            </a:r>
            <a:r>
              <a:rPr lang="ru-RU" dirty="0" err="1"/>
              <a:t>імпульсне</a:t>
            </a:r>
            <a:r>
              <a:rPr lang="ru-RU" dirty="0"/>
              <a:t> </a:t>
            </a:r>
            <a:r>
              <a:rPr lang="ru-RU" dirty="0" err="1"/>
              <a:t>зварювання</a:t>
            </a:r>
            <a:r>
              <a:rPr lang="ru-RU" dirty="0"/>
              <a:t>, </a:t>
            </a:r>
            <a:r>
              <a:rPr lang="ru-RU" dirty="0" err="1"/>
              <a:t>плавлення</a:t>
            </a:r>
            <a:r>
              <a:rPr lang="ru-RU" dirty="0"/>
              <a:t>, </a:t>
            </a:r>
            <a:r>
              <a:rPr lang="ru-RU" dirty="0" err="1"/>
              <a:t>паяння</a:t>
            </a:r>
            <a:r>
              <a:rPr lang="ru-RU" dirty="0"/>
              <a:t>, </a:t>
            </a:r>
            <a:r>
              <a:rPr lang="ru-RU" dirty="0" err="1"/>
              <a:t>відпал</a:t>
            </a:r>
            <a:r>
              <a:rPr lang="ru-RU" dirty="0"/>
              <a:t>, </a:t>
            </a:r>
            <a:r>
              <a:rPr lang="ru-RU" dirty="0" err="1"/>
              <a:t>свердлення</a:t>
            </a:r>
            <a:r>
              <a:rPr lang="ru-RU" dirty="0"/>
              <a:t> </a:t>
            </a:r>
            <a:r>
              <a:rPr lang="ru-RU" dirty="0" err="1"/>
              <a:t>отворів</a:t>
            </a:r>
            <a:r>
              <a:rPr lang="ru-RU" dirty="0"/>
              <a:t>, </a:t>
            </a:r>
            <a:r>
              <a:rPr lang="ru-RU" dirty="0" err="1"/>
              <a:t>різання</a:t>
            </a:r>
            <a:r>
              <a:rPr lang="ru-RU" dirty="0"/>
              <a:t> й </a:t>
            </a:r>
            <a:r>
              <a:rPr lang="ru-RU" dirty="0" err="1"/>
              <a:t>ін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2296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Сегнетоелектрики</a:t>
            </a:r>
            <a:r>
              <a:rPr lang="ru-RU" dirty="0"/>
              <a:t/>
            </a:r>
            <a:br>
              <a:rPr lang="ru-RU" dirty="0"/>
            </a:br>
            <a:r>
              <a:rPr lang="uk-UA" b="1" dirty="0"/>
              <a:t>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655064"/>
            <a:ext cx="10774744" cy="45933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Сегнетоелектриками називають речовини, що мають </a:t>
            </a:r>
            <a:r>
              <a:rPr lang="uk-UA" b="1" dirty="0"/>
              <a:t>спонтанну поляризацію</a:t>
            </a:r>
            <a:r>
              <a:rPr lang="uk-UA" dirty="0"/>
              <a:t>, напрямок якої може бути змінений за допомогою зовнішнього електричного поля. При відсутності зовнішнього електричного поля сегнетоелектрики, як правило, мають доменну </a:t>
            </a:r>
            <a:r>
              <a:rPr lang="uk-UA" dirty="0" smtClean="0"/>
              <a:t>структуру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uk-UA" dirty="0"/>
              <a:t>Схема розташування доменів у кристалі </a:t>
            </a:r>
            <a:endParaRPr lang="en-US" dirty="0" smtClean="0"/>
          </a:p>
          <a:p>
            <a:pPr marL="0" indent="0">
              <a:buNone/>
            </a:pPr>
            <a:r>
              <a:rPr lang="uk-UA" dirty="0" smtClean="0"/>
              <a:t>титанату </a:t>
            </a:r>
            <a:r>
              <a:rPr lang="uk-UA" dirty="0"/>
              <a:t>барію тетрагональної модифікації</a:t>
            </a:r>
            <a:endParaRPr lang="ru-RU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267" name="Picture 3" descr="Рис4_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848" y="4294886"/>
            <a:ext cx="3084371" cy="2087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04420" y="446153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Домени</a:t>
            </a:r>
            <a:r>
              <a:rPr lang="ru-RU" dirty="0"/>
              <a:t> є </a:t>
            </a:r>
            <a:r>
              <a:rPr lang="ru-RU" dirty="0" err="1"/>
              <a:t>макроскопічними</a:t>
            </a:r>
            <a:r>
              <a:rPr lang="ru-RU" dirty="0"/>
              <a:t> областями,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спонтанну</a:t>
            </a:r>
            <a:r>
              <a:rPr lang="ru-RU" dirty="0"/>
              <a:t> </a:t>
            </a:r>
            <a:r>
              <a:rPr lang="ru-RU" dirty="0" err="1"/>
              <a:t>поляризацію</a:t>
            </a:r>
            <a:r>
              <a:rPr lang="ru-RU" dirty="0"/>
              <a:t>, яка </a:t>
            </a:r>
            <a:r>
              <a:rPr lang="ru-RU" dirty="0" err="1"/>
              <a:t>виникає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впливом</a:t>
            </a:r>
            <a:r>
              <a:rPr lang="ru-RU" dirty="0"/>
              <a:t> </a:t>
            </a:r>
            <a:r>
              <a:rPr lang="ru-RU" dirty="0" err="1"/>
              <a:t>внутрішніх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у </a:t>
            </a:r>
            <a:r>
              <a:rPr lang="ru-RU" dirty="0" err="1"/>
              <a:t>діелектрику</a:t>
            </a:r>
            <a:r>
              <a:rPr lang="ru-RU" dirty="0"/>
              <a:t>. </a:t>
            </a:r>
            <a:r>
              <a:rPr lang="ru-RU" dirty="0" err="1"/>
              <a:t>Напрямок</a:t>
            </a:r>
            <a:r>
              <a:rPr lang="ru-RU" dirty="0"/>
              <a:t> </a:t>
            </a:r>
            <a:r>
              <a:rPr lang="ru-RU" dirty="0" err="1"/>
              <a:t>електричних</a:t>
            </a:r>
            <a:r>
              <a:rPr lang="ru-RU" dirty="0"/>
              <a:t> </a:t>
            </a:r>
            <a:r>
              <a:rPr lang="ru-RU" dirty="0" err="1"/>
              <a:t>моментів</a:t>
            </a:r>
            <a:r>
              <a:rPr lang="ru-RU" dirty="0"/>
              <a:t> у </a:t>
            </a:r>
            <a:r>
              <a:rPr lang="ru-RU" dirty="0" err="1"/>
              <a:t>різних</a:t>
            </a:r>
            <a:r>
              <a:rPr lang="ru-RU" dirty="0"/>
              <a:t> доменах </a:t>
            </a:r>
            <a:r>
              <a:rPr lang="ru-RU" dirty="0" err="1"/>
              <a:t>різний</a:t>
            </a:r>
            <a:r>
              <a:rPr lang="ru-RU" dirty="0"/>
              <a:t>. Тому </a:t>
            </a:r>
            <a:r>
              <a:rPr lang="ru-RU" dirty="0" err="1"/>
              <a:t>сумарна</a:t>
            </a:r>
            <a:r>
              <a:rPr lang="ru-RU" dirty="0"/>
              <a:t> </a:t>
            </a:r>
            <a:r>
              <a:rPr lang="ru-RU" dirty="0" err="1"/>
              <a:t>поляризованість</a:t>
            </a:r>
            <a:r>
              <a:rPr lang="ru-RU" dirty="0"/>
              <a:t> </a:t>
            </a:r>
            <a:r>
              <a:rPr lang="ru-RU" dirty="0" err="1"/>
              <a:t>зразка</a:t>
            </a:r>
            <a:r>
              <a:rPr lang="ru-RU" dirty="0"/>
              <a:t> в </a:t>
            </a:r>
            <a:r>
              <a:rPr lang="ru-RU" dirty="0" err="1"/>
              <a:t>цілому</a:t>
            </a:r>
            <a:r>
              <a:rPr lang="ru-RU" dirty="0"/>
              <a:t> може </a:t>
            </a:r>
            <a:r>
              <a:rPr lang="ru-RU" dirty="0" err="1"/>
              <a:t>дорівнювати</a:t>
            </a:r>
            <a:r>
              <a:rPr lang="ru-RU" dirty="0"/>
              <a:t> нулю. </a:t>
            </a:r>
          </a:p>
        </p:txBody>
      </p:sp>
    </p:spTree>
    <p:extLst>
      <p:ext uri="{BB962C8B-B14F-4D97-AF65-F5344CB8AC3E}">
        <p14:creationId xmlns:p14="http://schemas.microsoft.com/office/powerpoint/2010/main" val="3814869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7910" y="154770"/>
            <a:ext cx="88483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Кристал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малі</a:t>
            </a:r>
            <a:r>
              <a:rPr lang="ru-RU" dirty="0"/>
              <a:t> </a:t>
            </a:r>
            <a:r>
              <a:rPr lang="ru-RU" dirty="0" err="1"/>
              <a:t>розміри</a:t>
            </a:r>
            <a:r>
              <a:rPr lang="ru-RU" dirty="0"/>
              <a:t>, може </a:t>
            </a:r>
            <a:r>
              <a:rPr lang="ru-RU" dirty="0" err="1"/>
              <a:t>складатися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з одного домена.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зразки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розбиваються</a:t>
            </a:r>
            <a:r>
              <a:rPr lang="ru-RU" dirty="0"/>
              <a:t> на </a:t>
            </a:r>
            <a:r>
              <a:rPr lang="ru-RU" dirty="0" err="1"/>
              <a:t>безліч</a:t>
            </a:r>
            <a:r>
              <a:rPr lang="ru-RU" dirty="0"/>
              <a:t> </a:t>
            </a:r>
            <a:r>
              <a:rPr lang="ru-RU" dirty="0" err="1"/>
              <a:t>доменів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однодоменний</a:t>
            </a:r>
            <a:r>
              <a:rPr lang="ru-RU" dirty="0"/>
              <a:t> стан </a:t>
            </a:r>
            <a:r>
              <a:rPr lang="ru-RU" dirty="0" err="1"/>
              <a:t>енергетично</a:t>
            </a:r>
            <a:r>
              <a:rPr lang="ru-RU" dirty="0"/>
              <a:t> </a:t>
            </a:r>
            <a:r>
              <a:rPr lang="ru-RU" dirty="0" err="1"/>
              <a:t>невигідний</a:t>
            </a:r>
            <a:r>
              <a:rPr lang="ru-RU" dirty="0"/>
              <a:t>. </a:t>
            </a:r>
            <a:r>
              <a:rPr lang="ru-RU" dirty="0" err="1"/>
              <a:t>Розбивка</a:t>
            </a:r>
            <a:r>
              <a:rPr lang="ru-RU" dirty="0"/>
              <a:t> на </a:t>
            </a:r>
            <a:r>
              <a:rPr lang="ru-RU" dirty="0" err="1"/>
              <a:t>домени</a:t>
            </a:r>
            <a:r>
              <a:rPr lang="ru-RU" dirty="0"/>
              <a:t> </a:t>
            </a:r>
            <a:r>
              <a:rPr lang="ru-RU" dirty="0" err="1"/>
              <a:t>зменшує</a:t>
            </a:r>
            <a:r>
              <a:rPr lang="ru-RU" dirty="0"/>
              <a:t> </a:t>
            </a:r>
            <a:r>
              <a:rPr lang="ru-RU" dirty="0" err="1"/>
              <a:t>електростатичну</a:t>
            </a:r>
            <a:r>
              <a:rPr lang="ru-RU" dirty="0"/>
              <a:t> </a:t>
            </a:r>
            <a:r>
              <a:rPr lang="ru-RU" dirty="0" err="1"/>
              <a:t>енергію</a:t>
            </a:r>
            <a:r>
              <a:rPr lang="ru-RU" dirty="0"/>
              <a:t> </a:t>
            </a:r>
            <a:r>
              <a:rPr lang="ru-RU" dirty="0" err="1"/>
              <a:t>сегнетоелектрика</a:t>
            </a:r>
            <a:r>
              <a:rPr lang="ru-RU" dirty="0"/>
              <a:t>. </a:t>
            </a:r>
            <a:r>
              <a:rPr lang="ru-RU" dirty="0" err="1"/>
              <a:t>Встановлено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лінійні</a:t>
            </a:r>
            <a:r>
              <a:rPr lang="ru-RU" dirty="0"/>
              <a:t> </a:t>
            </a:r>
            <a:r>
              <a:rPr lang="ru-RU" dirty="0" err="1"/>
              <a:t>розміри</a:t>
            </a:r>
            <a:r>
              <a:rPr lang="ru-RU" dirty="0"/>
              <a:t> </a:t>
            </a:r>
            <a:r>
              <a:rPr lang="ru-RU" dirty="0" err="1"/>
              <a:t>доменів</a:t>
            </a:r>
            <a:r>
              <a:rPr lang="ru-RU" dirty="0"/>
              <a:t> </a:t>
            </a:r>
            <a:r>
              <a:rPr lang="ru-RU" dirty="0" smtClean="0"/>
              <a:t>10</a:t>
            </a:r>
            <a:r>
              <a:rPr lang="en-US" dirty="0" smtClean="0"/>
              <a:t>^(-</a:t>
            </a:r>
            <a:r>
              <a:rPr lang="ru-RU" dirty="0" smtClean="0"/>
              <a:t>4</a:t>
            </a:r>
            <a:r>
              <a:rPr lang="en-US" dirty="0" smtClean="0"/>
              <a:t>)</a:t>
            </a:r>
            <a:r>
              <a:rPr lang="ru-RU" dirty="0" smtClean="0"/>
              <a:t>…10</a:t>
            </a:r>
            <a:r>
              <a:rPr lang="en-US" dirty="0" smtClean="0"/>
              <a:t>^(-</a:t>
            </a:r>
            <a:r>
              <a:rPr lang="ru-RU" dirty="0" smtClean="0"/>
              <a:t>1</a:t>
            </a:r>
            <a:r>
              <a:rPr lang="en-US" dirty="0" smtClean="0"/>
              <a:t>)</a:t>
            </a:r>
            <a:r>
              <a:rPr lang="ru-RU" dirty="0" smtClean="0"/>
              <a:t> </a:t>
            </a:r>
            <a:r>
              <a:rPr lang="ru-RU" dirty="0"/>
              <a:t>см.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7910" y="1722180"/>
            <a:ext cx="110703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Зовнішнє</a:t>
            </a:r>
            <a:r>
              <a:rPr lang="ru-RU" dirty="0"/>
              <a:t> </a:t>
            </a:r>
            <a:r>
              <a:rPr lang="ru-RU" dirty="0" err="1"/>
              <a:t>електричне</a:t>
            </a:r>
            <a:r>
              <a:rPr lang="ru-RU" dirty="0"/>
              <a:t> поле </a:t>
            </a:r>
            <a:r>
              <a:rPr lang="ru-RU" dirty="0" err="1"/>
              <a:t>змінює</a:t>
            </a:r>
            <a:r>
              <a:rPr lang="ru-RU" dirty="0"/>
              <a:t> напрямки </a:t>
            </a:r>
            <a:r>
              <a:rPr lang="ru-RU" dirty="0" err="1"/>
              <a:t>електричних</a:t>
            </a:r>
            <a:r>
              <a:rPr lang="ru-RU" dirty="0"/>
              <a:t> </a:t>
            </a:r>
            <a:r>
              <a:rPr lang="ru-RU" dirty="0" err="1"/>
              <a:t>моментів</a:t>
            </a:r>
            <a:r>
              <a:rPr lang="ru-RU" dirty="0"/>
              <a:t> </a:t>
            </a:r>
            <a:r>
              <a:rPr lang="ru-RU" dirty="0" err="1"/>
              <a:t>доменів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ефект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сильної</a:t>
            </a:r>
            <a:r>
              <a:rPr lang="ru-RU" dirty="0"/>
              <a:t> </a:t>
            </a:r>
            <a:r>
              <a:rPr lang="ru-RU" dirty="0" err="1"/>
              <a:t>поляризації</a:t>
            </a:r>
            <a:r>
              <a:rPr lang="ru-RU" dirty="0"/>
              <a:t>. </a:t>
            </a:r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err="1"/>
              <a:t>пояснюються</a:t>
            </a:r>
            <a:r>
              <a:rPr lang="ru-RU" dirty="0"/>
              <a:t> </a:t>
            </a:r>
            <a:r>
              <a:rPr lang="ru-RU" dirty="0" err="1"/>
              <a:t>властиві</a:t>
            </a:r>
            <a:r>
              <a:rPr lang="ru-RU" dirty="0"/>
              <a:t> </a:t>
            </a:r>
            <a:r>
              <a:rPr lang="ru-RU" dirty="0" err="1"/>
              <a:t>сегнетоелектрикам</a:t>
            </a:r>
            <a:r>
              <a:rPr lang="ru-RU" dirty="0"/>
              <a:t> </a:t>
            </a:r>
            <a:r>
              <a:rPr lang="ru-RU" dirty="0" err="1"/>
              <a:t>надвисокі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діелектричної</a:t>
            </a:r>
            <a:r>
              <a:rPr lang="ru-RU" dirty="0"/>
              <a:t> </a:t>
            </a:r>
            <a:r>
              <a:rPr lang="ru-RU" dirty="0" err="1"/>
              <a:t>проникності</a:t>
            </a:r>
            <a:r>
              <a:rPr lang="ru-RU" dirty="0"/>
              <a:t> (до </a:t>
            </a:r>
            <a:r>
              <a:rPr lang="ru-RU" dirty="0" err="1"/>
              <a:t>сотень</a:t>
            </a:r>
            <a:r>
              <a:rPr lang="ru-RU" dirty="0"/>
              <a:t> </a:t>
            </a:r>
            <a:r>
              <a:rPr lang="ru-RU" dirty="0" err="1"/>
              <a:t>тисяч</a:t>
            </a:r>
            <a:r>
              <a:rPr lang="ru-RU" dirty="0"/>
              <a:t>).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зсуву</a:t>
            </a:r>
            <a:r>
              <a:rPr lang="ru-RU" dirty="0"/>
              <a:t> </a:t>
            </a:r>
            <a:r>
              <a:rPr lang="ru-RU" dirty="0" err="1"/>
              <a:t>доменних</a:t>
            </a:r>
            <a:r>
              <a:rPr lang="ru-RU" dirty="0"/>
              <a:t> </a:t>
            </a:r>
            <a:r>
              <a:rPr lang="ru-RU" dirty="0" err="1"/>
              <a:t>границь</a:t>
            </a:r>
            <a:r>
              <a:rPr lang="ru-RU" dirty="0"/>
              <a:t> </a:t>
            </a:r>
            <a:r>
              <a:rPr lang="ru-RU" dirty="0" err="1"/>
              <a:t>викликає</a:t>
            </a:r>
            <a:r>
              <a:rPr lang="ru-RU" dirty="0"/>
              <a:t> </a:t>
            </a:r>
            <a:r>
              <a:rPr lang="ru-RU" dirty="0" err="1"/>
              <a:t>переорієнтацію</a:t>
            </a:r>
            <a:r>
              <a:rPr lang="ru-RU" dirty="0"/>
              <a:t> вектора </a:t>
            </a:r>
            <a:r>
              <a:rPr lang="ru-RU" dirty="0" err="1"/>
              <a:t>спонтанної</a:t>
            </a:r>
            <a:r>
              <a:rPr lang="ru-RU" dirty="0"/>
              <a:t> </a:t>
            </a:r>
            <a:r>
              <a:rPr lang="ru-RU" dirty="0" err="1"/>
              <a:t>поляризованості</a:t>
            </a:r>
            <a:r>
              <a:rPr lang="ru-RU" dirty="0"/>
              <a:t> в </a:t>
            </a:r>
            <a:r>
              <a:rPr lang="ru-RU" dirty="0" err="1"/>
              <a:t>напрямку</a:t>
            </a:r>
            <a:r>
              <a:rPr lang="ru-RU" dirty="0"/>
              <a:t> </a:t>
            </a:r>
            <a:r>
              <a:rPr lang="ru-RU" dirty="0" err="1"/>
              <a:t>зовнішнього</a:t>
            </a:r>
            <a:r>
              <a:rPr lang="ru-RU" dirty="0"/>
              <a:t> </a:t>
            </a:r>
            <a:r>
              <a:rPr lang="ru-RU" dirty="0" err="1"/>
              <a:t>електричного</a:t>
            </a:r>
            <a:r>
              <a:rPr lang="ru-RU" dirty="0"/>
              <a:t> поля. </a:t>
            </a:r>
            <a:r>
              <a:rPr lang="ru-RU" dirty="0" err="1"/>
              <a:t>Наслідком</a:t>
            </a:r>
            <a:r>
              <a:rPr lang="ru-RU" dirty="0"/>
              <a:t> є </a:t>
            </a:r>
            <a:r>
              <a:rPr lang="ru-RU" dirty="0" err="1"/>
              <a:t>нелінійна</a:t>
            </a:r>
            <a:r>
              <a:rPr lang="ru-RU" dirty="0"/>
              <a:t> </a:t>
            </a:r>
            <a:r>
              <a:rPr lang="ru-RU" dirty="0" err="1"/>
              <a:t>залежність</a:t>
            </a:r>
            <a:r>
              <a:rPr lang="ru-RU" dirty="0"/>
              <a:t> вектора </a:t>
            </a:r>
            <a:r>
              <a:rPr lang="ru-RU" dirty="0" err="1"/>
              <a:t>електричної</a:t>
            </a:r>
            <a:r>
              <a:rPr lang="ru-RU" dirty="0"/>
              <a:t> </a:t>
            </a:r>
            <a:r>
              <a:rPr lang="ru-RU" dirty="0" err="1"/>
              <a:t>індукції</a:t>
            </a:r>
            <a:r>
              <a:rPr lang="ru-RU" dirty="0"/>
              <a:t>   від </a:t>
            </a:r>
            <a:r>
              <a:rPr lang="ru-RU" dirty="0" err="1"/>
              <a:t>напруженості</a:t>
            </a:r>
            <a:r>
              <a:rPr lang="ru-RU" dirty="0"/>
              <a:t> </a:t>
            </a:r>
            <a:r>
              <a:rPr lang="ru-RU" dirty="0" err="1"/>
              <a:t>електричного</a:t>
            </a:r>
            <a:r>
              <a:rPr lang="ru-RU" dirty="0"/>
              <a:t> поля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7910" y="3960691"/>
            <a:ext cx="10466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 </a:t>
            </a:r>
            <a:r>
              <a:rPr lang="ru-RU" dirty="0" err="1"/>
              <a:t>впливі</a:t>
            </a:r>
            <a:r>
              <a:rPr lang="ru-RU" dirty="0"/>
              <a:t> </a:t>
            </a:r>
            <a:r>
              <a:rPr lang="ru-RU" dirty="0" err="1"/>
              <a:t>слабкого</a:t>
            </a:r>
            <a:r>
              <a:rPr lang="ru-RU" dirty="0"/>
              <a:t> </a:t>
            </a:r>
            <a:r>
              <a:rPr lang="ru-RU" dirty="0" err="1"/>
              <a:t>електричного</a:t>
            </a:r>
            <a:r>
              <a:rPr lang="ru-RU" dirty="0"/>
              <a:t> поля </a:t>
            </a:r>
            <a:r>
              <a:rPr lang="ru-RU" dirty="0" err="1"/>
              <a:t>переважають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 оборотного </a:t>
            </a:r>
            <a:r>
              <a:rPr lang="ru-RU" dirty="0" err="1"/>
              <a:t>зсуву</a:t>
            </a:r>
            <a:r>
              <a:rPr lang="ru-RU" dirty="0"/>
              <a:t> (</a:t>
            </a:r>
            <a:r>
              <a:rPr lang="ru-RU" dirty="0" err="1"/>
              <a:t>флуктуації</a:t>
            </a:r>
            <a:r>
              <a:rPr lang="ru-RU" dirty="0"/>
              <a:t>) </a:t>
            </a:r>
            <a:r>
              <a:rPr lang="ru-RU" dirty="0" err="1"/>
              <a:t>доменних</a:t>
            </a:r>
            <a:r>
              <a:rPr lang="ru-RU" dirty="0"/>
              <a:t> </a:t>
            </a:r>
            <a:r>
              <a:rPr lang="ru-RU" dirty="0" err="1"/>
              <a:t>границь</a:t>
            </a:r>
            <a:r>
              <a:rPr lang="ru-RU" dirty="0"/>
              <a:t>, </a:t>
            </a:r>
            <a:r>
              <a:rPr lang="ru-RU" dirty="0" smtClean="0"/>
              <a:t> 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</a:t>
            </a:r>
            <a:r>
              <a:rPr lang="ru-RU" dirty="0" err="1"/>
              <a:t>лінійний</a:t>
            </a:r>
            <a:r>
              <a:rPr lang="ru-RU" dirty="0"/>
              <a:t> характер (</a:t>
            </a:r>
            <a:r>
              <a:rPr lang="ru-RU" dirty="0" err="1"/>
              <a:t>ділянка</a:t>
            </a:r>
            <a:r>
              <a:rPr lang="ru-RU" dirty="0"/>
              <a:t> ОА). В </a:t>
            </a:r>
            <a:r>
              <a:rPr lang="ru-RU" dirty="0" err="1"/>
              <a:t>області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сильних</a:t>
            </a:r>
            <a:r>
              <a:rPr lang="ru-RU" dirty="0"/>
              <a:t> </a:t>
            </a:r>
            <a:r>
              <a:rPr lang="ru-RU" dirty="0" err="1"/>
              <a:t>полів</a:t>
            </a:r>
            <a:r>
              <a:rPr lang="ru-RU" dirty="0"/>
              <a:t> (</a:t>
            </a:r>
            <a:r>
              <a:rPr lang="ru-RU" dirty="0" err="1"/>
              <a:t>ділянка</a:t>
            </a:r>
            <a:r>
              <a:rPr lang="ru-RU" dirty="0"/>
              <a:t> АВ) </a:t>
            </a:r>
            <a:r>
              <a:rPr lang="ru-RU" dirty="0" err="1"/>
              <a:t>зсув</a:t>
            </a:r>
            <a:r>
              <a:rPr lang="ru-RU" dirty="0"/>
              <a:t> </a:t>
            </a:r>
            <a:r>
              <a:rPr lang="ru-RU" dirty="0" err="1"/>
              <a:t>доменних</a:t>
            </a:r>
            <a:r>
              <a:rPr lang="ru-RU" dirty="0"/>
              <a:t> </a:t>
            </a:r>
            <a:r>
              <a:rPr lang="ru-RU" dirty="0" err="1"/>
              <a:t>границь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необоротний</a:t>
            </a:r>
            <a:r>
              <a:rPr lang="ru-RU" dirty="0"/>
              <a:t> характер. При  </a:t>
            </a:r>
            <a:r>
              <a:rPr lang="ru-RU" dirty="0" err="1"/>
              <a:t>напруженості</a:t>
            </a:r>
            <a:r>
              <a:rPr lang="ru-RU" dirty="0"/>
              <a:t> поля,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відповідає</a:t>
            </a:r>
            <a:r>
              <a:rPr lang="ru-RU" dirty="0"/>
              <a:t> </a:t>
            </a:r>
            <a:r>
              <a:rPr lang="ru-RU" dirty="0" err="1"/>
              <a:t>точці</a:t>
            </a:r>
            <a:r>
              <a:rPr lang="ru-RU" dirty="0"/>
              <a:t> </a:t>
            </a:r>
            <a:r>
              <a:rPr lang="en-US" dirty="0"/>
              <a:t>B,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домени</a:t>
            </a:r>
            <a:r>
              <a:rPr lang="ru-RU" dirty="0"/>
              <a:t> </a:t>
            </a:r>
            <a:r>
              <a:rPr lang="ru-RU" dirty="0" err="1"/>
              <a:t>виявляються</a:t>
            </a:r>
            <a:r>
              <a:rPr lang="ru-RU" dirty="0"/>
              <a:t> </a:t>
            </a:r>
            <a:r>
              <a:rPr lang="ru-RU" dirty="0" err="1"/>
              <a:t>орієнтованими</a:t>
            </a:r>
            <a:r>
              <a:rPr lang="ru-RU" dirty="0"/>
              <a:t> по полю - стан </a:t>
            </a:r>
            <a:r>
              <a:rPr lang="ru-RU" dirty="0" err="1"/>
              <a:t>технічного</a:t>
            </a:r>
            <a:r>
              <a:rPr lang="ru-RU" dirty="0"/>
              <a:t> </a:t>
            </a:r>
            <a:r>
              <a:rPr lang="ru-RU" dirty="0" err="1"/>
              <a:t>насичення</a:t>
            </a:r>
            <a:r>
              <a:rPr lang="ru-RU" dirty="0"/>
              <a:t>. В </a:t>
            </a:r>
            <a:r>
              <a:rPr lang="ru-RU" dirty="0" err="1"/>
              <a:t>монокристалах</a:t>
            </a:r>
            <a:r>
              <a:rPr lang="ru-RU" dirty="0"/>
              <a:t> </a:t>
            </a:r>
            <a:r>
              <a:rPr lang="ru-RU" dirty="0" err="1"/>
              <a:t>такий</a:t>
            </a:r>
            <a:r>
              <a:rPr lang="ru-RU" dirty="0"/>
              <a:t> стан </a:t>
            </a:r>
            <a:r>
              <a:rPr lang="ru-RU" dirty="0" err="1"/>
              <a:t>відповідає</a:t>
            </a:r>
            <a:r>
              <a:rPr lang="ru-RU" dirty="0"/>
              <a:t> </a:t>
            </a:r>
            <a:r>
              <a:rPr lang="ru-RU" dirty="0" err="1"/>
              <a:t>однодоменній</a:t>
            </a:r>
            <a:r>
              <a:rPr lang="ru-RU" dirty="0"/>
              <a:t> </a:t>
            </a:r>
            <a:r>
              <a:rPr lang="ru-RU" dirty="0" err="1"/>
              <a:t>структурі</a:t>
            </a:r>
            <a:r>
              <a:rPr lang="ru-RU" dirty="0"/>
              <a:t>. Подальше </a:t>
            </a:r>
            <a:r>
              <a:rPr lang="ru-RU" dirty="0" err="1"/>
              <a:t>деяке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індукції</a:t>
            </a:r>
            <a:r>
              <a:rPr lang="ru-RU" dirty="0"/>
              <a:t> в </a:t>
            </a:r>
            <a:r>
              <a:rPr lang="ru-RU" dirty="0" err="1"/>
              <a:t>сегнетоелектрику</a:t>
            </a:r>
            <a:r>
              <a:rPr lang="ru-RU" dirty="0"/>
              <a:t> </a:t>
            </a:r>
            <a:r>
              <a:rPr lang="ru-RU" dirty="0" err="1"/>
              <a:t>обумовлено</a:t>
            </a:r>
            <a:r>
              <a:rPr lang="ru-RU" dirty="0"/>
              <a:t> </a:t>
            </a:r>
            <a:r>
              <a:rPr lang="ru-RU" dirty="0" err="1"/>
              <a:t>процесами</a:t>
            </a:r>
            <a:r>
              <a:rPr lang="ru-RU" dirty="0"/>
              <a:t> </a:t>
            </a:r>
            <a:r>
              <a:rPr lang="ru-RU" dirty="0" err="1"/>
              <a:t>індукованої</a:t>
            </a:r>
            <a:r>
              <a:rPr lang="ru-RU" dirty="0"/>
              <a:t> (тобто </a:t>
            </a:r>
            <a:r>
              <a:rPr lang="ru-RU" dirty="0" err="1"/>
              <a:t>електронної</a:t>
            </a:r>
            <a:r>
              <a:rPr lang="ru-RU" dirty="0"/>
              <a:t> й </a:t>
            </a:r>
            <a:r>
              <a:rPr lang="ru-RU" dirty="0" err="1"/>
              <a:t>іонної</a:t>
            </a:r>
            <a:r>
              <a:rPr lang="ru-RU" dirty="0"/>
              <a:t>) </a:t>
            </a:r>
            <a:r>
              <a:rPr lang="ru-RU" dirty="0" err="1"/>
              <a:t>поляризації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40684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288" y="3270605"/>
            <a:ext cx="113934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Криву</a:t>
            </a:r>
            <a:r>
              <a:rPr lang="ru-RU" dirty="0" smtClean="0"/>
              <a:t> </a:t>
            </a:r>
            <a:r>
              <a:rPr lang="ru-RU" dirty="0"/>
              <a:t>ОАВ називають основною кривою </a:t>
            </a:r>
            <a:r>
              <a:rPr lang="ru-RU" dirty="0" err="1"/>
              <a:t>поляризації</a:t>
            </a:r>
            <a:r>
              <a:rPr lang="ru-RU" dirty="0"/>
              <a:t> </a:t>
            </a:r>
            <a:r>
              <a:rPr lang="ru-RU" dirty="0" err="1"/>
              <a:t>сегнетоелектрика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в </a:t>
            </a:r>
            <a:r>
              <a:rPr lang="ru-RU" dirty="0" err="1"/>
              <a:t>поляризованому</a:t>
            </a:r>
            <a:r>
              <a:rPr lang="ru-RU" dirty="0"/>
              <a:t> до </a:t>
            </a:r>
            <a:r>
              <a:rPr lang="ru-RU" dirty="0" err="1"/>
              <a:t>насичення</a:t>
            </a:r>
            <a:r>
              <a:rPr lang="ru-RU" dirty="0"/>
              <a:t> </a:t>
            </a:r>
            <a:r>
              <a:rPr lang="ru-RU" dirty="0" err="1"/>
              <a:t>зразку</a:t>
            </a:r>
            <a:r>
              <a:rPr lang="ru-RU" dirty="0"/>
              <a:t> </a:t>
            </a:r>
            <a:r>
              <a:rPr lang="ru-RU" dirty="0" err="1"/>
              <a:t>зменшити</a:t>
            </a:r>
            <a:r>
              <a:rPr lang="ru-RU" dirty="0"/>
              <a:t> </a:t>
            </a:r>
            <a:r>
              <a:rPr lang="ru-RU" dirty="0" err="1"/>
              <a:t>напруженість</a:t>
            </a:r>
            <a:r>
              <a:rPr lang="ru-RU" dirty="0"/>
              <a:t> поля до нуля, то </a:t>
            </a:r>
            <a:r>
              <a:rPr lang="ru-RU" dirty="0" err="1"/>
              <a:t>індукція</a:t>
            </a:r>
            <a:r>
              <a:rPr lang="ru-RU" dirty="0"/>
              <a:t> в нуль не </a:t>
            </a:r>
            <a:r>
              <a:rPr lang="ru-RU" dirty="0" err="1"/>
              <a:t>повернеться</a:t>
            </a:r>
            <a:r>
              <a:rPr lang="ru-RU" dirty="0"/>
              <a:t>, а </a:t>
            </a:r>
            <a:r>
              <a:rPr lang="ru-RU" dirty="0" err="1"/>
              <a:t>прийме</a:t>
            </a:r>
            <a:r>
              <a:rPr lang="ru-RU" dirty="0"/>
              <a:t> </a:t>
            </a:r>
            <a:r>
              <a:rPr lang="ru-RU" dirty="0" err="1"/>
              <a:t>деяке</a:t>
            </a:r>
            <a:r>
              <a:rPr lang="ru-RU" dirty="0"/>
              <a:t> </a:t>
            </a:r>
            <a:r>
              <a:rPr lang="ru-RU" dirty="0" err="1"/>
              <a:t>залишкове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en-US" dirty="0"/>
              <a:t>Dr. </a:t>
            </a:r>
            <a:r>
              <a:rPr lang="ru-RU" dirty="0"/>
              <a:t>При </a:t>
            </a:r>
            <a:r>
              <a:rPr lang="ru-RU" dirty="0" err="1"/>
              <a:t>впливі</a:t>
            </a:r>
            <a:r>
              <a:rPr lang="ru-RU" dirty="0"/>
              <a:t> полем </a:t>
            </a:r>
            <a:r>
              <a:rPr lang="ru-RU" dirty="0" err="1"/>
              <a:t>протилежної</a:t>
            </a:r>
            <a:r>
              <a:rPr lang="ru-RU" dirty="0"/>
              <a:t> </a:t>
            </a:r>
            <a:r>
              <a:rPr lang="ru-RU" dirty="0" err="1"/>
              <a:t>полярності</a:t>
            </a:r>
            <a:r>
              <a:rPr lang="ru-RU" dirty="0"/>
              <a:t> </a:t>
            </a:r>
            <a:r>
              <a:rPr lang="ru-RU" dirty="0" err="1"/>
              <a:t>індукція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зменшується</a:t>
            </a:r>
            <a:r>
              <a:rPr lang="ru-RU" dirty="0"/>
              <a:t> й при </a:t>
            </a:r>
            <a:r>
              <a:rPr lang="ru-RU" dirty="0" err="1"/>
              <a:t>деякій</a:t>
            </a:r>
            <a:r>
              <a:rPr lang="ru-RU" dirty="0"/>
              <a:t> </a:t>
            </a:r>
            <a:r>
              <a:rPr lang="ru-RU" dirty="0" err="1"/>
              <a:t>напруженості</a:t>
            </a:r>
            <a:r>
              <a:rPr lang="ru-RU" dirty="0"/>
              <a:t> поля </a:t>
            </a:r>
            <a:r>
              <a:rPr lang="ru-RU" dirty="0" err="1"/>
              <a:t>змінює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напрямок</a:t>
            </a:r>
            <a:r>
              <a:rPr lang="ru-RU" dirty="0"/>
              <a:t>. Подальше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напруженості</a:t>
            </a:r>
            <a:r>
              <a:rPr lang="ru-RU" dirty="0"/>
              <a:t> поля </a:t>
            </a:r>
            <a:r>
              <a:rPr lang="ru-RU" dirty="0" err="1"/>
              <a:t>знову</a:t>
            </a:r>
            <a:r>
              <a:rPr lang="ru-RU" dirty="0"/>
              <a:t> переводить </a:t>
            </a:r>
            <a:r>
              <a:rPr lang="ru-RU" dirty="0" err="1"/>
              <a:t>зразок</a:t>
            </a:r>
            <a:r>
              <a:rPr lang="ru-RU" dirty="0"/>
              <a:t> у стан </a:t>
            </a:r>
            <a:r>
              <a:rPr lang="ru-RU" dirty="0" err="1"/>
              <a:t>технічного</a:t>
            </a:r>
            <a:r>
              <a:rPr lang="ru-RU" dirty="0"/>
              <a:t> </a:t>
            </a:r>
            <a:r>
              <a:rPr lang="ru-RU" dirty="0" err="1"/>
              <a:t>насичення</a:t>
            </a:r>
            <a:r>
              <a:rPr lang="ru-RU" dirty="0"/>
              <a:t> (точка С). Таким чином, </a:t>
            </a:r>
            <a:r>
              <a:rPr lang="ru-RU" dirty="0" err="1"/>
              <a:t>переполяризація</a:t>
            </a:r>
            <a:r>
              <a:rPr lang="ru-RU" dirty="0"/>
              <a:t> </a:t>
            </a:r>
            <a:r>
              <a:rPr lang="ru-RU" dirty="0" err="1"/>
              <a:t>сегнетоелектрика</a:t>
            </a:r>
            <a:r>
              <a:rPr lang="ru-RU" dirty="0"/>
              <a:t> в </a:t>
            </a:r>
            <a:r>
              <a:rPr lang="ru-RU" dirty="0" err="1"/>
              <a:t>змінних</a:t>
            </a:r>
            <a:r>
              <a:rPr lang="ru-RU" dirty="0"/>
              <a:t> полях </a:t>
            </a:r>
            <a:r>
              <a:rPr lang="ru-RU" dirty="0" err="1"/>
              <a:t>супроводжується</a:t>
            </a:r>
            <a:r>
              <a:rPr lang="ru-RU" dirty="0"/>
              <a:t> </a:t>
            </a:r>
            <a:r>
              <a:rPr lang="ru-RU" dirty="0" err="1"/>
              <a:t>діелектричним</a:t>
            </a:r>
            <a:r>
              <a:rPr lang="ru-RU" dirty="0"/>
              <a:t> </a:t>
            </a:r>
            <a:r>
              <a:rPr lang="ru-RU" dirty="0" err="1"/>
              <a:t>гістерезисом</a:t>
            </a:r>
            <a:r>
              <a:rPr lang="ru-RU" dirty="0"/>
              <a:t>. </a:t>
            </a:r>
            <a:r>
              <a:rPr lang="ru-RU" dirty="0" err="1"/>
              <a:t>Напруженість</a:t>
            </a:r>
            <a:r>
              <a:rPr lang="ru-RU" dirty="0"/>
              <a:t> поля </a:t>
            </a:r>
            <a:r>
              <a:rPr lang="en-US" dirty="0" err="1"/>
              <a:t>Ec</a:t>
            </a:r>
            <a:r>
              <a:rPr lang="en-US" dirty="0"/>
              <a:t>, </a:t>
            </a:r>
            <a:r>
              <a:rPr lang="ru-RU" dirty="0"/>
              <a:t>при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індукція</a:t>
            </a:r>
            <a:r>
              <a:rPr lang="ru-RU" dirty="0"/>
              <a:t> проходить через нуль, називається </a:t>
            </a:r>
            <a:r>
              <a:rPr lang="ru-RU" dirty="0" err="1"/>
              <a:t>коерцитивною</a:t>
            </a:r>
            <a:r>
              <a:rPr lang="ru-RU" dirty="0"/>
              <a:t> силою.</a:t>
            </a:r>
          </a:p>
          <a:p>
            <a:r>
              <a:rPr lang="ru-RU" dirty="0" err="1"/>
              <a:t>Діелектричний</a:t>
            </a:r>
            <a:r>
              <a:rPr lang="ru-RU" dirty="0"/>
              <a:t> </a:t>
            </a:r>
            <a:r>
              <a:rPr lang="ru-RU" dirty="0" err="1"/>
              <a:t>гістерезис</a:t>
            </a:r>
            <a:r>
              <a:rPr lang="ru-RU" dirty="0"/>
              <a:t> </a:t>
            </a:r>
            <a:r>
              <a:rPr lang="ru-RU" dirty="0" err="1"/>
              <a:t>обумовлений</a:t>
            </a:r>
            <a:r>
              <a:rPr lang="ru-RU" dirty="0"/>
              <a:t> </a:t>
            </a:r>
            <a:r>
              <a:rPr lang="ru-RU" dirty="0" err="1"/>
              <a:t>необоротним</a:t>
            </a:r>
            <a:r>
              <a:rPr lang="ru-RU" dirty="0"/>
              <a:t> </a:t>
            </a:r>
            <a:r>
              <a:rPr lang="ru-RU" dirty="0" err="1"/>
              <a:t>зсувом</a:t>
            </a:r>
            <a:r>
              <a:rPr lang="ru-RU" dirty="0"/>
              <a:t> </a:t>
            </a:r>
            <a:r>
              <a:rPr lang="ru-RU" dirty="0" err="1"/>
              <a:t>доменних</a:t>
            </a:r>
            <a:r>
              <a:rPr lang="ru-RU" dirty="0"/>
              <a:t> </a:t>
            </a:r>
            <a:r>
              <a:rPr lang="ru-RU" dirty="0" err="1"/>
              <a:t>границь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дією</a:t>
            </a:r>
            <a:r>
              <a:rPr lang="ru-RU" dirty="0"/>
              <a:t> поля. </a:t>
            </a:r>
            <a:r>
              <a:rPr lang="ru-RU" dirty="0" err="1"/>
              <a:t>Площа</a:t>
            </a:r>
            <a:r>
              <a:rPr lang="ru-RU" dirty="0"/>
              <a:t> </a:t>
            </a:r>
            <a:r>
              <a:rPr lang="ru-RU" dirty="0" err="1"/>
              <a:t>гістерезисної</a:t>
            </a:r>
            <a:r>
              <a:rPr lang="ru-RU" dirty="0"/>
              <a:t> </a:t>
            </a:r>
            <a:r>
              <a:rPr lang="ru-RU" dirty="0" err="1"/>
              <a:t>петлі</a:t>
            </a:r>
            <a:r>
              <a:rPr lang="ru-RU" dirty="0"/>
              <a:t> </a:t>
            </a:r>
            <a:r>
              <a:rPr lang="ru-RU" dirty="0" err="1"/>
              <a:t>пропорційна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розсіюється</a:t>
            </a:r>
            <a:r>
              <a:rPr lang="ru-RU" dirty="0"/>
              <a:t> в </a:t>
            </a:r>
            <a:r>
              <a:rPr lang="ru-RU" dirty="0" err="1"/>
              <a:t>діелектрику</a:t>
            </a:r>
            <a:r>
              <a:rPr lang="ru-RU" dirty="0"/>
              <a:t> за один </a:t>
            </a:r>
            <a:r>
              <a:rPr lang="ru-RU" dirty="0" err="1"/>
              <a:t>період</a:t>
            </a:r>
            <a:r>
              <a:rPr lang="ru-RU" dirty="0"/>
              <a:t>.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втрат</a:t>
            </a:r>
            <a:r>
              <a:rPr lang="ru-RU" dirty="0"/>
              <a:t> на </a:t>
            </a:r>
            <a:r>
              <a:rPr lang="ru-RU" dirty="0" err="1"/>
              <a:t>гістерезис</a:t>
            </a:r>
            <a:r>
              <a:rPr lang="ru-RU" dirty="0"/>
              <a:t> </a:t>
            </a:r>
            <a:r>
              <a:rPr lang="ru-RU" dirty="0" err="1"/>
              <a:t>сегнетоелектрики</a:t>
            </a:r>
            <a:r>
              <a:rPr lang="ru-RU" dirty="0"/>
              <a:t> </a:t>
            </a:r>
            <a:r>
              <a:rPr lang="ru-RU" dirty="0" err="1"/>
              <a:t>характеризуються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великими </a:t>
            </a:r>
            <a:r>
              <a:rPr lang="ru-RU" dirty="0" err="1"/>
              <a:t>діелектричними</a:t>
            </a:r>
            <a:r>
              <a:rPr lang="ru-RU" dirty="0"/>
              <a:t> </a:t>
            </a:r>
            <a:r>
              <a:rPr lang="ru-RU" dirty="0" err="1"/>
              <a:t>втратами</a:t>
            </a:r>
            <a:r>
              <a:rPr lang="ru-RU" dirty="0"/>
              <a:t>, у </a:t>
            </a:r>
            <a:r>
              <a:rPr lang="ru-RU" dirty="0" err="1"/>
              <a:t>типових</a:t>
            </a:r>
            <a:r>
              <a:rPr lang="ru-RU" dirty="0"/>
              <a:t> </a:t>
            </a:r>
            <a:r>
              <a:rPr lang="ru-RU" dirty="0" err="1"/>
              <a:t>випадках</a:t>
            </a:r>
            <a:r>
              <a:rPr lang="ru-RU" dirty="0"/>
              <a:t> </a:t>
            </a:r>
            <a:r>
              <a:rPr lang="en-US" dirty="0" err="1"/>
              <a:t>tg</a:t>
            </a:r>
            <a:r>
              <a:rPr lang="en-US" dirty="0"/>
              <a:t> </a:t>
            </a:r>
            <a:r>
              <a:rPr lang="el-GR" dirty="0"/>
              <a:t>δ ≈ 0,1.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50" y="64008"/>
            <a:ext cx="3270622" cy="33002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072" y="530318"/>
            <a:ext cx="6096528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03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488558" y="4561247"/>
            <a:ext cx="1531089" cy="103147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271016" y="1655064"/>
            <a:ext cx="3246120" cy="8961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53637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4500" algn="just">
              <a:spcAft>
                <a:spcPts val="0"/>
              </a:spcAft>
              <a:tabLst>
                <a:tab pos="228600" algn="l"/>
                <a:tab pos="5969000" algn="l"/>
              </a:tabLst>
            </a:pPr>
            <a:r>
              <a:rPr lang="uk-UA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Статична діелектрична проникність</a:t>
            </a:r>
            <a:r>
              <a:rPr lang="uk-UA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lang="uk-UA" b="1" baseline="-250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</a:t>
            </a:r>
            <a:r>
              <a:rPr lang="uk-UA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визначається по основній кривій поляризації сегнетоелектрика: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016" y="1674987"/>
            <a:ext cx="3284941" cy="85626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87571" y="2699864"/>
            <a:ext cx="1067863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5969000" algn="l"/>
              </a:tabLst>
            </a:pPr>
            <a:r>
              <a:rPr lang="uk-UA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Реверсивна діелектрична проникність</a:t>
            </a:r>
            <a:r>
              <a:rPr lang="uk-UA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lang="uk-UA" b="1" baseline="-250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характеризує зміну поляризації сегнетоелектрика в змінному електричному полі при одночасному впливі постійного поля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4500" algn="just">
              <a:spcAft>
                <a:spcPts val="0"/>
              </a:spcAft>
              <a:tabLst>
                <a:tab pos="228600" algn="l"/>
                <a:tab pos="5969000" algn="l"/>
              </a:tabLs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Ефективну діелектричну проникність</a:t>
            </a:r>
            <a:r>
              <a:rPr lang="uk-UA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lang="uk-UA" b="1" baseline="-250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еф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як і ефективну ємність конденсатора, визначають за діючим значенням струму I (несинусоїдального), що проходить у ланцюзі з нелінійним елементом при заданій діючій напрузі  U з кутовою частотою 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064" y="4642803"/>
            <a:ext cx="1412420" cy="86787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13414" y="5995254"/>
            <a:ext cx="106148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>
              <a:spcAft>
                <a:spcPts val="0"/>
              </a:spcAft>
              <a:tabLst>
                <a:tab pos="228600" algn="l"/>
                <a:tab pos="596900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Діелектричну проникність, вимірювану в дуже слабких електричних полях, називають </a:t>
            </a:r>
            <a:r>
              <a:rPr lang="uk-UA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початковою</a:t>
            </a:r>
            <a:r>
              <a:rPr lang="uk-UA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400" dirty="0"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305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1084520" y="3923413"/>
            <a:ext cx="2729389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57962" y="540902"/>
            <a:ext cx="97748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>
              <a:spcAft>
                <a:spcPts val="0"/>
              </a:spcAft>
              <a:tabLst>
                <a:tab pos="228600" algn="l"/>
                <a:tab pos="596900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Специфічні властивості сегнетоелектриків проявляються лише в певному діапазоні температур. У процесі нагрівання вище деякої температури відбувається розпад доменної структури й сегнетоелектрик переходить у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параелектричний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стан. Температуру Т</a:t>
            </a:r>
            <a:r>
              <a:rPr lang="uk-UA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такого фазового переходу називають </a:t>
            </a:r>
            <a:r>
              <a:rPr lang="uk-UA" sz="24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сегнетоелектричною</a:t>
            </a:r>
            <a:r>
              <a:rPr lang="uk-UA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точкою</a:t>
            </a:r>
            <a:r>
              <a:rPr lang="uk-UA" sz="2400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Кюрі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У точці Кюрі спонтанна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поляризованість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зникає, а діелектрична проникність досягає свого максимального значення. Перехід сегнетоелектрика в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параелектричний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стан супроводжується різким зменшенням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tgδ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оскільки зникають втрати на гістерезис.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962" y="4498123"/>
            <a:ext cx="106254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деяких кристалах електричні моменти сусідніх елементарних комірок орієнтовані у взаємно протилежних напрямках. Такі речовини з антипаралельними електричними моментами називають </a:t>
            </a:r>
            <a:r>
              <a:rPr lang="uk-UA" sz="24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антисегнетоелектриками</a:t>
            </a:r>
            <a:r>
              <a:rPr lang="uk-UA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704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3014" y="335846"/>
            <a:ext cx="96756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Вони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мають</a:t>
            </a:r>
            <a:r>
              <a:rPr lang="ru-RU" sz="2000" dirty="0"/>
              <a:t> </a:t>
            </a:r>
            <a:r>
              <a:rPr lang="ru-RU" sz="2000" dirty="0" err="1"/>
              <a:t>доменну</a:t>
            </a:r>
            <a:r>
              <a:rPr lang="ru-RU" sz="2000" dirty="0"/>
              <a:t> </a:t>
            </a:r>
            <a:r>
              <a:rPr lang="ru-RU" sz="2000" dirty="0" err="1"/>
              <a:t>будову</a:t>
            </a:r>
            <a:r>
              <a:rPr lang="ru-RU" sz="2000" dirty="0"/>
              <a:t>, </a:t>
            </a:r>
            <a:r>
              <a:rPr lang="ru-RU" sz="2000" dirty="0" err="1"/>
              <a:t>однак</a:t>
            </a:r>
            <a:r>
              <a:rPr lang="ru-RU" sz="2000" dirty="0"/>
              <a:t> спонтанна </a:t>
            </a:r>
            <a:r>
              <a:rPr lang="ru-RU" sz="2000" dirty="0" err="1"/>
              <a:t>поляризованість</a:t>
            </a:r>
            <a:r>
              <a:rPr lang="ru-RU" sz="2000" dirty="0"/>
              <a:t> кожного домена </a:t>
            </a:r>
            <a:r>
              <a:rPr lang="ru-RU" sz="2000" dirty="0" err="1"/>
              <a:t>дорівнює</a:t>
            </a:r>
            <a:r>
              <a:rPr lang="ru-RU" sz="2000" dirty="0"/>
              <a:t> нулю. У </a:t>
            </a:r>
            <a:r>
              <a:rPr lang="ru-RU" sz="2000" dirty="0" err="1"/>
              <a:t>параелектричному</a:t>
            </a:r>
            <a:r>
              <a:rPr lang="ru-RU" sz="2000" dirty="0"/>
              <a:t> </a:t>
            </a:r>
            <a:r>
              <a:rPr lang="ru-RU" sz="2000" dirty="0" err="1"/>
              <a:t>стані</a:t>
            </a:r>
            <a:r>
              <a:rPr lang="ru-RU" sz="2000" dirty="0"/>
              <a:t> (тобто </a:t>
            </a:r>
            <a:r>
              <a:rPr lang="ru-RU" sz="2000" dirty="0" err="1"/>
              <a:t>вище</a:t>
            </a:r>
            <a:r>
              <a:rPr lang="ru-RU" sz="2000" dirty="0"/>
              <a:t> </a:t>
            </a:r>
            <a:r>
              <a:rPr lang="ru-RU" sz="2000" dirty="0" err="1"/>
              <a:t>температури</a:t>
            </a:r>
            <a:r>
              <a:rPr lang="ru-RU" sz="2000" dirty="0"/>
              <a:t> </a:t>
            </a:r>
            <a:r>
              <a:rPr lang="ru-RU" sz="2000" dirty="0" err="1"/>
              <a:t>Кюрі</a:t>
            </a:r>
            <a:r>
              <a:rPr lang="ru-RU" sz="2000" dirty="0"/>
              <a:t>) </a:t>
            </a:r>
            <a:r>
              <a:rPr lang="ru-RU" sz="2000" dirty="0" err="1"/>
              <a:t>антисегнетоелектрики</a:t>
            </a:r>
            <a:r>
              <a:rPr lang="ru-RU" sz="2000" dirty="0"/>
              <a:t> </a:t>
            </a:r>
            <a:r>
              <a:rPr lang="ru-RU" sz="2000" dirty="0" err="1"/>
              <a:t>можуть</a:t>
            </a:r>
            <a:r>
              <a:rPr lang="ru-RU" sz="2000" dirty="0"/>
              <a:t> </a:t>
            </a:r>
            <a:r>
              <a:rPr lang="ru-RU" sz="2000" dirty="0" err="1"/>
              <a:t>мати</a:t>
            </a:r>
            <a:r>
              <a:rPr lang="ru-RU" sz="2000" dirty="0"/>
              <a:t> </a:t>
            </a:r>
            <a:r>
              <a:rPr lang="ru-RU" sz="2000" dirty="0" err="1"/>
              <a:t>високу</a:t>
            </a:r>
            <a:r>
              <a:rPr lang="ru-RU" sz="2000" dirty="0"/>
              <a:t> </a:t>
            </a:r>
            <a:r>
              <a:rPr lang="ru-RU" sz="2000" dirty="0" err="1"/>
              <a:t>діелектричну</a:t>
            </a:r>
            <a:r>
              <a:rPr lang="ru-RU" sz="2000" dirty="0"/>
              <a:t> </a:t>
            </a:r>
            <a:r>
              <a:rPr lang="ru-RU" sz="2000" dirty="0" err="1"/>
              <a:t>проникність</a:t>
            </a:r>
            <a:r>
              <a:rPr lang="ru-RU" sz="2000" dirty="0"/>
              <a:t>. Прикладами </a:t>
            </a:r>
            <a:r>
              <a:rPr lang="ru-RU" sz="2000" dirty="0" err="1"/>
              <a:t>антисегнетоелектриків</a:t>
            </a:r>
            <a:r>
              <a:rPr lang="ru-RU" sz="2000" dirty="0"/>
              <a:t> є </a:t>
            </a:r>
            <a:r>
              <a:rPr lang="ru-RU" sz="2000" dirty="0" err="1"/>
              <a:t>цирконат</a:t>
            </a:r>
            <a:r>
              <a:rPr lang="ru-RU" sz="2000" dirty="0"/>
              <a:t> </a:t>
            </a:r>
            <a:r>
              <a:rPr lang="ru-RU" sz="2000" dirty="0" err="1"/>
              <a:t>свинцю</a:t>
            </a:r>
            <a:r>
              <a:rPr lang="ru-RU" sz="2000" dirty="0"/>
              <a:t> (</a:t>
            </a:r>
            <a:r>
              <a:rPr lang="en-US" sz="2000" dirty="0" err="1"/>
              <a:t>PbZr</a:t>
            </a:r>
            <a:r>
              <a:rPr lang="ru-RU" sz="2000" dirty="0"/>
              <a:t>О3), </a:t>
            </a:r>
            <a:r>
              <a:rPr lang="ru-RU" sz="2000" dirty="0" err="1"/>
              <a:t>ніобат</a:t>
            </a:r>
            <a:r>
              <a:rPr lang="ru-RU" sz="2000" dirty="0"/>
              <a:t> </a:t>
            </a:r>
            <a:r>
              <a:rPr lang="ru-RU" sz="2000" dirty="0" err="1"/>
              <a:t>натрію</a:t>
            </a:r>
            <a:r>
              <a:rPr lang="ru-RU" sz="2000" dirty="0"/>
              <a:t> </a:t>
            </a:r>
            <a:r>
              <a:rPr lang="en-US" sz="2000" dirty="0" err="1"/>
              <a:t>NaNb</a:t>
            </a:r>
            <a:r>
              <a:rPr lang="ru-RU" sz="2000" dirty="0"/>
              <a:t>О3, </a:t>
            </a:r>
            <a:r>
              <a:rPr lang="ru-RU" sz="2000" dirty="0" err="1"/>
              <a:t>дигідрофосфат</a:t>
            </a:r>
            <a:r>
              <a:rPr lang="ru-RU" sz="2000" dirty="0"/>
              <a:t> </a:t>
            </a:r>
            <a:r>
              <a:rPr lang="ru-RU" sz="2000" dirty="0" err="1"/>
              <a:t>амонію</a:t>
            </a:r>
            <a:r>
              <a:rPr lang="ru-RU" sz="2000" dirty="0"/>
              <a:t> (</a:t>
            </a:r>
            <a:r>
              <a:rPr lang="en-US" sz="2000" dirty="0"/>
              <a:t>NH4H2PO4</a:t>
            </a:r>
            <a:r>
              <a:rPr lang="en-US" sz="2000" dirty="0" smtClean="0"/>
              <a:t>).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ru-RU" sz="20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Основні</a:t>
            </a:r>
            <a:r>
              <a:rPr lang="ru-RU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напрямки </a:t>
            </a:r>
            <a:r>
              <a:rPr lang="ru-RU" sz="20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технічного</a:t>
            </a:r>
            <a:r>
              <a:rPr lang="ru-RU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застосування</a:t>
            </a:r>
            <a:r>
              <a:rPr lang="ru-RU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сегнетоелектриків</a:t>
            </a:r>
            <a:r>
              <a:rPr lang="ru-RU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: </a:t>
            </a:r>
          </a:p>
          <a:p>
            <a:r>
              <a:rPr lang="ru-RU" sz="2000" dirty="0"/>
              <a:t>1) </a:t>
            </a:r>
            <a:r>
              <a:rPr lang="ru-RU" sz="2000" dirty="0" err="1"/>
              <a:t>виготовлення</a:t>
            </a:r>
            <a:r>
              <a:rPr lang="ru-RU" sz="2000" dirty="0"/>
              <a:t> </a:t>
            </a:r>
            <a:r>
              <a:rPr lang="ru-RU" sz="2000" dirty="0" err="1"/>
              <a:t>малогабаритних</a:t>
            </a:r>
            <a:r>
              <a:rPr lang="ru-RU" sz="2000" dirty="0"/>
              <a:t> </a:t>
            </a:r>
            <a:r>
              <a:rPr lang="ru-RU" sz="2000" dirty="0" err="1"/>
              <a:t>низькочастотних</a:t>
            </a:r>
            <a:r>
              <a:rPr lang="ru-RU" sz="2000" dirty="0"/>
              <a:t> </a:t>
            </a:r>
            <a:r>
              <a:rPr lang="ru-RU" sz="2000" dirty="0" err="1"/>
              <a:t>конденсаторів</a:t>
            </a:r>
            <a:r>
              <a:rPr lang="ru-RU" sz="2000" dirty="0"/>
              <a:t> з великою </a:t>
            </a:r>
            <a:r>
              <a:rPr lang="ru-RU" sz="2000" dirty="0" err="1"/>
              <a:t>питомою</a:t>
            </a:r>
            <a:r>
              <a:rPr lang="ru-RU" sz="2000" dirty="0"/>
              <a:t> </a:t>
            </a:r>
            <a:r>
              <a:rPr lang="ru-RU" sz="2000" dirty="0" err="1"/>
              <a:t>ємністю</a:t>
            </a:r>
            <a:r>
              <a:rPr lang="ru-RU" sz="2000" dirty="0"/>
              <a:t>;</a:t>
            </a:r>
          </a:p>
          <a:p>
            <a:r>
              <a:rPr lang="ru-RU" sz="2000" dirty="0"/>
              <a:t>2) </a:t>
            </a:r>
            <a:r>
              <a:rPr lang="ru-RU" sz="2000" dirty="0" err="1"/>
              <a:t>використання</a:t>
            </a:r>
            <a:r>
              <a:rPr lang="ru-RU" sz="2000" dirty="0"/>
              <a:t> </a:t>
            </a:r>
            <a:r>
              <a:rPr lang="ru-RU" sz="2000" dirty="0" err="1"/>
              <a:t>матеріалів</a:t>
            </a:r>
            <a:r>
              <a:rPr lang="ru-RU" sz="2000" dirty="0"/>
              <a:t> з великою </a:t>
            </a:r>
            <a:r>
              <a:rPr lang="ru-RU" sz="2000" dirty="0" err="1"/>
              <a:t>нелінійністю</a:t>
            </a:r>
            <a:r>
              <a:rPr lang="ru-RU" sz="2000" dirty="0"/>
              <a:t> </a:t>
            </a:r>
            <a:r>
              <a:rPr lang="ru-RU" sz="2000" dirty="0" err="1"/>
              <a:t>поляризації</a:t>
            </a:r>
            <a:r>
              <a:rPr lang="ru-RU" sz="2000" dirty="0"/>
              <a:t> для </a:t>
            </a:r>
            <a:r>
              <a:rPr lang="ru-RU" sz="2000" dirty="0" err="1"/>
              <a:t>діелектричних</a:t>
            </a:r>
            <a:r>
              <a:rPr lang="ru-RU" sz="2000" dirty="0"/>
              <a:t> </a:t>
            </a:r>
            <a:r>
              <a:rPr lang="ru-RU" sz="2000" dirty="0" err="1"/>
              <a:t>підсилювачів</a:t>
            </a:r>
            <a:r>
              <a:rPr lang="ru-RU" sz="2000" dirty="0"/>
              <a:t>, </a:t>
            </a:r>
            <a:r>
              <a:rPr lang="ru-RU" sz="2000" dirty="0" err="1"/>
              <a:t>модуляторів</a:t>
            </a:r>
            <a:r>
              <a:rPr lang="ru-RU" sz="2000" dirty="0"/>
              <a:t> і </a:t>
            </a:r>
            <a:r>
              <a:rPr lang="ru-RU" sz="2000" dirty="0" err="1"/>
              <a:t>інших</a:t>
            </a:r>
            <a:r>
              <a:rPr lang="ru-RU" sz="2000" dirty="0"/>
              <a:t> </a:t>
            </a:r>
            <a:r>
              <a:rPr lang="ru-RU" sz="2000" dirty="0" err="1"/>
              <a:t>керованих</a:t>
            </a:r>
            <a:r>
              <a:rPr lang="ru-RU" sz="2000" dirty="0"/>
              <a:t> </a:t>
            </a:r>
            <a:r>
              <a:rPr lang="ru-RU" sz="2000" dirty="0" err="1"/>
              <a:t>пристроїв</a:t>
            </a:r>
            <a:r>
              <a:rPr lang="ru-RU" sz="2000" dirty="0"/>
              <a:t>;</a:t>
            </a:r>
          </a:p>
          <a:p>
            <a:r>
              <a:rPr lang="ru-RU" sz="2000" dirty="0"/>
              <a:t>3) </a:t>
            </a:r>
            <a:r>
              <a:rPr lang="ru-RU" sz="2000" dirty="0" err="1"/>
              <a:t>використання</a:t>
            </a:r>
            <a:r>
              <a:rPr lang="ru-RU" sz="2000" dirty="0"/>
              <a:t> </a:t>
            </a:r>
            <a:r>
              <a:rPr lang="ru-RU" sz="2000" dirty="0" err="1"/>
              <a:t>сегнетоелементів</a:t>
            </a:r>
            <a:r>
              <a:rPr lang="ru-RU" sz="2000" dirty="0"/>
              <a:t> у </a:t>
            </a:r>
            <a:r>
              <a:rPr lang="ru-RU" sz="2000" dirty="0" err="1"/>
              <a:t>лічильно-обчислювальній</a:t>
            </a:r>
            <a:r>
              <a:rPr lang="ru-RU" sz="2000" dirty="0"/>
              <a:t> </a:t>
            </a:r>
            <a:r>
              <a:rPr lang="ru-RU" sz="2000" dirty="0" err="1"/>
              <a:t>техніці</a:t>
            </a:r>
            <a:r>
              <a:rPr lang="ru-RU" sz="2000" dirty="0"/>
              <a:t> як </a:t>
            </a:r>
            <a:r>
              <a:rPr lang="ru-RU" sz="2000" dirty="0" err="1"/>
              <a:t>комірки</a:t>
            </a:r>
            <a:r>
              <a:rPr lang="ru-RU" sz="2000" dirty="0"/>
              <a:t> </a:t>
            </a:r>
            <a:r>
              <a:rPr lang="ru-RU" sz="2000" dirty="0" err="1"/>
              <a:t>пам’яті</a:t>
            </a:r>
            <a:r>
              <a:rPr lang="ru-RU" sz="2000" dirty="0"/>
              <a:t>;</a:t>
            </a:r>
          </a:p>
          <a:p>
            <a:r>
              <a:rPr lang="ru-RU" sz="2000" dirty="0"/>
              <a:t>4) </a:t>
            </a:r>
            <a:r>
              <a:rPr lang="ru-RU" sz="2000" dirty="0" err="1"/>
              <a:t>використання</a:t>
            </a:r>
            <a:r>
              <a:rPr lang="ru-RU" sz="2000" dirty="0"/>
              <a:t> </a:t>
            </a:r>
            <a:r>
              <a:rPr lang="ru-RU" sz="2000" dirty="0" err="1"/>
              <a:t>кристалів</a:t>
            </a:r>
            <a:r>
              <a:rPr lang="ru-RU" sz="2000" dirty="0"/>
              <a:t> </a:t>
            </a:r>
            <a:r>
              <a:rPr lang="ru-RU" sz="2000" dirty="0" err="1"/>
              <a:t>сегнето</a:t>
            </a:r>
            <a:r>
              <a:rPr lang="ru-RU" sz="2000" dirty="0"/>
              <a:t>- і </a:t>
            </a:r>
            <a:r>
              <a:rPr lang="ru-RU" sz="2000" dirty="0" err="1"/>
              <a:t>антисегнетоелектриків</a:t>
            </a:r>
            <a:r>
              <a:rPr lang="ru-RU" sz="2000" dirty="0"/>
              <a:t> для </a:t>
            </a:r>
            <a:r>
              <a:rPr lang="ru-RU" sz="2000" dirty="0" err="1"/>
              <a:t>модуляції</a:t>
            </a:r>
            <a:r>
              <a:rPr lang="ru-RU" sz="2000" dirty="0"/>
              <a:t> й </a:t>
            </a:r>
            <a:r>
              <a:rPr lang="ru-RU" sz="2000" dirty="0" err="1"/>
              <a:t>перетворення</a:t>
            </a:r>
            <a:r>
              <a:rPr lang="ru-RU" sz="2000" dirty="0"/>
              <a:t> лазерного </a:t>
            </a:r>
            <a:r>
              <a:rPr lang="ru-RU" sz="2000" dirty="0" err="1"/>
              <a:t>випромінювання</a:t>
            </a:r>
            <a:r>
              <a:rPr lang="ru-RU" sz="2000" dirty="0"/>
              <a:t>;</a:t>
            </a:r>
          </a:p>
          <a:p>
            <a:r>
              <a:rPr lang="ru-RU" sz="2000" dirty="0"/>
              <a:t>5) </a:t>
            </a:r>
            <a:r>
              <a:rPr lang="ru-RU" sz="2000" dirty="0" err="1"/>
              <a:t>виготовлення</a:t>
            </a:r>
            <a:r>
              <a:rPr lang="ru-RU" sz="2000" dirty="0"/>
              <a:t> </a:t>
            </a:r>
            <a:r>
              <a:rPr lang="ru-RU" sz="2000" dirty="0" err="1"/>
              <a:t>п’єзоелектричних</a:t>
            </a:r>
            <a:r>
              <a:rPr lang="ru-RU" sz="2000" dirty="0"/>
              <a:t> і </a:t>
            </a:r>
            <a:r>
              <a:rPr lang="ru-RU" sz="2000" dirty="0" err="1"/>
              <a:t>піроэлектричних</a:t>
            </a:r>
            <a:r>
              <a:rPr lang="ru-RU" sz="2000" dirty="0"/>
              <a:t> </a:t>
            </a:r>
            <a:r>
              <a:rPr lang="ru-RU" sz="2000" dirty="0" err="1"/>
              <a:t>перетворювачів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379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01749" y="276447"/>
            <a:ext cx="9349085" cy="1401567"/>
          </a:xfrm>
        </p:spPr>
        <p:txBody>
          <a:bodyPr/>
          <a:lstStyle/>
          <a:p>
            <a:r>
              <a:rPr lang="uk-UA" dirty="0"/>
              <a:t>П’єзоелектрики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49349" y="1254112"/>
            <a:ext cx="93389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До </a:t>
            </a:r>
            <a:r>
              <a:rPr lang="ru-RU" dirty="0" err="1"/>
              <a:t>п’єзоелектриків</a:t>
            </a:r>
            <a:r>
              <a:rPr lang="ru-RU" dirty="0"/>
              <a:t> </a:t>
            </a:r>
            <a:r>
              <a:rPr lang="ru-RU" dirty="0" err="1"/>
              <a:t>відносять</a:t>
            </a:r>
            <a:r>
              <a:rPr lang="ru-RU" dirty="0"/>
              <a:t> </a:t>
            </a:r>
            <a:r>
              <a:rPr lang="ru-RU" dirty="0" err="1"/>
              <a:t>діелектрики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сильно </a:t>
            </a:r>
            <a:r>
              <a:rPr lang="ru-RU" dirty="0" err="1"/>
              <a:t>виражений</a:t>
            </a:r>
            <a:r>
              <a:rPr lang="ru-RU" dirty="0"/>
              <a:t> </a:t>
            </a:r>
            <a:r>
              <a:rPr lang="ru-RU" dirty="0" err="1"/>
              <a:t>п’єзоелектричний</a:t>
            </a:r>
            <a:r>
              <a:rPr lang="ru-RU" dirty="0"/>
              <a:t> </a:t>
            </a:r>
            <a:r>
              <a:rPr lang="ru-RU" dirty="0" err="1"/>
              <a:t>ефект</a:t>
            </a:r>
            <a:r>
              <a:rPr lang="ru-RU" dirty="0"/>
              <a:t>.</a:t>
            </a:r>
          </a:p>
          <a:p>
            <a:r>
              <a:rPr lang="ru-RU" dirty="0"/>
              <a:t>Прямим </a:t>
            </a:r>
            <a:r>
              <a:rPr lang="ru-RU" dirty="0" err="1"/>
              <a:t>п'єзоелектричним</a:t>
            </a:r>
            <a:r>
              <a:rPr lang="ru-RU" dirty="0"/>
              <a:t> </a:t>
            </a:r>
            <a:r>
              <a:rPr lang="ru-RU" dirty="0" err="1"/>
              <a:t>ефектом</a:t>
            </a:r>
            <a:r>
              <a:rPr lang="ru-RU" dirty="0"/>
              <a:t> називають </a:t>
            </a:r>
            <a:r>
              <a:rPr lang="ru-RU" dirty="0" err="1"/>
              <a:t>явище</a:t>
            </a:r>
            <a:r>
              <a:rPr lang="ru-RU" dirty="0"/>
              <a:t> </a:t>
            </a:r>
            <a:r>
              <a:rPr lang="ru-RU" dirty="0" err="1"/>
              <a:t>поляризації</a:t>
            </a:r>
            <a:r>
              <a:rPr lang="ru-RU" dirty="0"/>
              <a:t> </a:t>
            </a:r>
            <a:r>
              <a:rPr lang="ru-RU" dirty="0" err="1"/>
              <a:t>діелектрика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дією</a:t>
            </a:r>
            <a:r>
              <a:rPr lang="ru-RU" dirty="0"/>
              <a:t> </a:t>
            </a:r>
            <a:r>
              <a:rPr lang="ru-RU" dirty="0" err="1"/>
              <a:t>механічних</a:t>
            </a:r>
            <a:r>
              <a:rPr lang="ru-RU" dirty="0"/>
              <a:t> </a:t>
            </a:r>
            <a:r>
              <a:rPr lang="ru-RU" dirty="0" err="1"/>
              <a:t>напруг</a:t>
            </a:r>
            <a:r>
              <a:rPr lang="ru-RU" dirty="0"/>
              <a:t>. Це </a:t>
            </a:r>
            <a:r>
              <a:rPr lang="ru-RU" dirty="0" err="1"/>
              <a:t>явище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відкрито</a:t>
            </a:r>
            <a:r>
              <a:rPr lang="ru-RU" dirty="0"/>
              <a:t> </a:t>
            </a:r>
            <a:r>
              <a:rPr lang="ru-RU" dirty="0" err="1"/>
              <a:t>братами</a:t>
            </a:r>
            <a:r>
              <a:rPr lang="ru-RU" dirty="0"/>
              <a:t> </a:t>
            </a:r>
            <a:r>
              <a:rPr lang="ru-RU" dirty="0" err="1"/>
              <a:t>Кюрі</a:t>
            </a:r>
            <a:r>
              <a:rPr lang="ru-RU" dirty="0"/>
              <a:t> в 1880 р. </a:t>
            </a:r>
            <a:r>
              <a:rPr lang="ru-RU" dirty="0" err="1"/>
              <a:t>Виникаючий</a:t>
            </a:r>
            <a:r>
              <a:rPr lang="ru-RU" dirty="0"/>
              <a:t> на </a:t>
            </a:r>
            <a:r>
              <a:rPr lang="ru-RU" dirty="0" err="1"/>
              <a:t>кожній</a:t>
            </a:r>
            <a:r>
              <a:rPr lang="ru-RU" dirty="0"/>
              <a:t> з </a:t>
            </a:r>
            <a:r>
              <a:rPr lang="ru-RU" dirty="0" err="1"/>
              <a:t>поверхонь</a:t>
            </a:r>
            <a:r>
              <a:rPr lang="ru-RU" dirty="0"/>
              <a:t> </a:t>
            </a:r>
            <a:r>
              <a:rPr lang="ru-RU" dirty="0" err="1"/>
              <a:t>діелектрика</a:t>
            </a:r>
            <a:r>
              <a:rPr lang="ru-RU" dirty="0"/>
              <a:t> </a:t>
            </a:r>
            <a:r>
              <a:rPr lang="ru-RU" dirty="0" err="1"/>
              <a:t>електричний</a:t>
            </a:r>
            <a:r>
              <a:rPr lang="ru-RU" dirty="0"/>
              <a:t> заряд </a:t>
            </a:r>
            <a:r>
              <a:rPr lang="ru-RU" dirty="0" err="1"/>
              <a:t>змінюється</a:t>
            </a:r>
            <a:r>
              <a:rPr lang="ru-RU" dirty="0"/>
              <a:t> за </a:t>
            </a:r>
            <a:r>
              <a:rPr lang="ru-RU" dirty="0" err="1"/>
              <a:t>лінійним</a:t>
            </a:r>
            <a:r>
              <a:rPr lang="ru-RU" dirty="0"/>
              <a:t> законом </a:t>
            </a:r>
            <a:r>
              <a:rPr lang="ru-RU" dirty="0" err="1"/>
              <a:t>залежно</a:t>
            </a:r>
            <a:r>
              <a:rPr lang="ru-RU" dirty="0"/>
              <a:t> від </a:t>
            </a:r>
            <a:r>
              <a:rPr lang="ru-RU" dirty="0" err="1"/>
              <a:t>механічних</a:t>
            </a:r>
            <a:r>
              <a:rPr lang="ru-RU" dirty="0"/>
              <a:t> </a:t>
            </a:r>
            <a:r>
              <a:rPr lang="ru-RU" dirty="0" err="1"/>
              <a:t>зусиль</a:t>
            </a:r>
            <a:endParaRPr lang="ru-RU" dirty="0"/>
          </a:p>
        </p:txBody>
      </p:sp>
      <p:pic>
        <p:nvPicPr>
          <p:cNvPr id="13314" name="Picture 2" descr="Рис4_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18" y="3262100"/>
            <a:ext cx="4323428" cy="338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79088" y="4847653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а – </a:t>
            </a:r>
            <a:r>
              <a:rPr lang="ru-RU" dirty="0" err="1"/>
              <a:t>залежність</a:t>
            </a:r>
            <a:r>
              <a:rPr lang="ru-RU" dirty="0"/>
              <a:t> </a:t>
            </a:r>
            <a:r>
              <a:rPr lang="ru-RU" dirty="0" err="1"/>
              <a:t>електричного</a:t>
            </a:r>
            <a:r>
              <a:rPr lang="ru-RU" dirty="0"/>
              <a:t> заряду від </a:t>
            </a:r>
            <a:r>
              <a:rPr lang="ru-RU" dirty="0" err="1"/>
              <a:t>прикладеної</a:t>
            </a:r>
            <a:r>
              <a:rPr lang="ru-RU" dirty="0"/>
              <a:t> </a:t>
            </a:r>
            <a:r>
              <a:rPr lang="ru-RU" dirty="0" err="1"/>
              <a:t>механічної</a:t>
            </a:r>
            <a:r>
              <a:rPr lang="ru-RU" dirty="0"/>
              <a:t> </a:t>
            </a:r>
            <a:r>
              <a:rPr lang="ru-RU" dirty="0" err="1"/>
              <a:t>напруги</a:t>
            </a:r>
            <a:r>
              <a:rPr lang="ru-RU" dirty="0"/>
              <a:t>;  б - </a:t>
            </a:r>
            <a:r>
              <a:rPr lang="ru-RU" dirty="0" err="1"/>
              <a:t>залежність</a:t>
            </a:r>
            <a:r>
              <a:rPr lang="ru-RU" dirty="0"/>
              <a:t> </a:t>
            </a:r>
            <a:r>
              <a:rPr lang="ru-RU" dirty="0" err="1"/>
              <a:t>розмірів</a:t>
            </a:r>
            <a:r>
              <a:rPr lang="ru-RU" dirty="0"/>
              <a:t> </a:t>
            </a:r>
            <a:r>
              <a:rPr lang="ru-RU" dirty="0" err="1"/>
              <a:t>діелектрика</a:t>
            </a:r>
            <a:r>
              <a:rPr lang="ru-RU" dirty="0"/>
              <a:t> </a:t>
            </a:r>
            <a:r>
              <a:rPr lang="en-US" dirty="0" smtClean="0"/>
              <a:t> </a:t>
            </a:r>
            <a:r>
              <a:rPr lang="ru-RU" dirty="0"/>
              <a:t>від </a:t>
            </a:r>
            <a:r>
              <a:rPr lang="ru-RU" dirty="0" err="1"/>
              <a:t>напруженості</a:t>
            </a:r>
            <a:r>
              <a:rPr lang="ru-RU" dirty="0"/>
              <a:t> </a:t>
            </a:r>
            <a:r>
              <a:rPr lang="ru-RU" dirty="0" err="1"/>
              <a:t>електричного</a:t>
            </a:r>
            <a:r>
              <a:rPr lang="ru-RU" dirty="0"/>
              <a:t> поля Е;  в – </a:t>
            </a:r>
            <a:r>
              <a:rPr lang="ru-RU" dirty="0" err="1"/>
              <a:t>деформації</a:t>
            </a:r>
            <a:r>
              <a:rPr lang="ru-RU" dirty="0"/>
              <a:t> </a:t>
            </a:r>
            <a:r>
              <a:rPr lang="ru-RU" dirty="0" err="1"/>
              <a:t>п’єзоелектрика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дією</a:t>
            </a:r>
            <a:r>
              <a:rPr lang="ru-RU" dirty="0"/>
              <a:t> </a:t>
            </a:r>
            <a:r>
              <a:rPr lang="ru-RU" dirty="0" err="1"/>
              <a:t>синусоїдального</a:t>
            </a:r>
            <a:r>
              <a:rPr lang="ru-RU" dirty="0"/>
              <a:t> </a:t>
            </a:r>
            <a:r>
              <a:rPr lang="ru-RU" dirty="0" err="1"/>
              <a:t>електричного</a:t>
            </a:r>
            <a:r>
              <a:rPr lang="ru-RU" dirty="0"/>
              <a:t> поля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16164" y="3077434"/>
            <a:ext cx="3426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Q =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d∙F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Q/S =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d∙F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/S =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en-US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P =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d∙σ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56946" y="3480022"/>
            <a:ext cx="7164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де Q – заряд, Кл; d – </a:t>
            </a:r>
            <a:r>
              <a:rPr lang="ru-RU" dirty="0" err="1"/>
              <a:t>п’єзомодуль</a:t>
            </a:r>
            <a:r>
              <a:rPr lang="ru-RU" dirty="0"/>
              <a:t>, Кл/Н; F – сила, Н; S – </a:t>
            </a:r>
            <a:r>
              <a:rPr lang="ru-RU" dirty="0" err="1"/>
              <a:t>площа</a:t>
            </a:r>
            <a:r>
              <a:rPr lang="ru-RU" dirty="0"/>
              <a:t>, м2; </a:t>
            </a:r>
            <a:r>
              <a:rPr lang="ru-RU" dirty="0" err="1"/>
              <a:t>qs</a:t>
            </a:r>
            <a:r>
              <a:rPr lang="ru-RU" dirty="0"/>
              <a:t> – заряд, </a:t>
            </a:r>
            <a:r>
              <a:rPr lang="ru-RU" dirty="0" err="1"/>
              <a:t>що</a:t>
            </a:r>
            <a:r>
              <a:rPr lang="ru-RU" dirty="0"/>
              <a:t> доводиться на </a:t>
            </a:r>
            <a:r>
              <a:rPr lang="ru-RU" dirty="0" err="1"/>
              <a:t>одиницю</a:t>
            </a:r>
            <a:r>
              <a:rPr lang="ru-RU" dirty="0"/>
              <a:t> </a:t>
            </a:r>
            <a:r>
              <a:rPr lang="ru-RU" dirty="0" err="1"/>
              <a:t>площі</a:t>
            </a:r>
            <a:r>
              <a:rPr lang="ru-RU" dirty="0"/>
              <a:t>, Кл/м2; Р – </a:t>
            </a:r>
            <a:r>
              <a:rPr lang="ru-RU" dirty="0" err="1"/>
              <a:t>поляризованість</a:t>
            </a:r>
            <a:r>
              <a:rPr lang="ru-RU" dirty="0"/>
              <a:t>, Кл/м2;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σ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err="1"/>
              <a:t>механічна</a:t>
            </a:r>
            <a:r>
              <a:rPr lang="ru-RU" dirty="0"/>
              <a:t> </a:t>
            </a:r>
            <a:r>
              <a:rPr lang="ru-RU" dirty="0" err="1"/>
              <a:t>напруга</a:t>
            </a:r>
            <a:r>
              <a:rPr lang="ru-RU" dirty="0"/>
              <a:t> в </a:t>
            </a:r>
            <a:r>
              <a:rPr lang="ru-RU" dirty="0" err="1"/>
              <a:t>перетині</a:t>
            </a:r>
            <a:r>
              <a:rPr lang="ru-RU" dirty="0"/>
              <a:t> </a:t>
            </a:r>
            <a:r>
              <a:rPr lang="ru-RU" dirty="0" err="1"/>
              <a:t>діелектрика</a:t>
            </a:r>
            <a:r>
              <a:rPr lang="ru-RU" dirty="0"/>
              <a:t>, Н/м2.</a:t>
            </a:r>
          </a:p>
        </p:txBody>
      </p:sp>
    </p:spTree>
    <p:extLst>
      <p:ext uri="{BB962C8B-B14F-4D97-AF65-F5344CB8AC3E}">
        <p14:creationId xmlns:p14="http://schemas.microsoft.com/office/powerpoint/2010/main" val="12882017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TM02836342[[fn=Ион]]</Template>
  <TotalTime>2359</TotalTime>
  <Words>2630</Words>
  <Application>Microsoft Office PowerPoint</Application>
  <PresentationFormat>Широкоэкранный</PresentationFormat>
  <Paragraphs>183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Century Gothic</vt:lpstr>
      <vt:lpstr>Symbol</vt:lpstr>
      <vt:lpstr>Times New Roman</vt:lpstr>
      <vt:lpstr>Wingdings 3</vt:lpstr>
      <vt:lpstr>Ион</vt:lpstr>
      <vt:lpstr>Матеріали та компоненти електронної техніки</vt:lpstr>
      <vt:lpstr>Активні діелектрики  </vt:lpstr>
      <vt:lpstr>Сегнетоелектрики 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П’єзоелектрики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Піроелектрики</vt:lpstr>
      <vt:lpstr>Презентация PowerPoint</vt:lpstr>
      <vt:lpstr>Електрети</vt:lpstr>
      <vt:lpstr>Презентация PowerPoint</vt:lpstr>
      <vt:lpstr>Матеріали для твердотільних лазерів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Матеріали та компоненти електронної техніки</dc:title>
  <dc:creator>Алина</dc:creator>
  <cp:lastModifiedBy>Алина</cp:lastModifiedBy>
  <cp:revision>64</cp:revision>
  <dcterms:created xsi:type="dcterms:W3CDTF">2022-02-14T15:50:22Z</dcterms:created>
  <dcterms:modified xsi:type="dcterms:W3CDTF">2022-04-12T14:30:54Z</dcterms:modified>
</cp:coreProperties>
</file>