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56" y="5085184"/>
            <a:ext cx="5637010" cy="1472799"/>
          </a:xfrm>
        </p:spPr>
        <p:txBody>
          <a:bodyPr>
            <a:noAutofit/>
          </a:bodyPr>
          <a:lstStyle/>
          <a:p>
            <a:pPr algn="r"/>
            <a:r>
              <a:rPr lang="uk-UA" sz="2800" dirty="0" smtClean="0"/>
              <a:t>Викладач: </a:t>
            </a:r>
          </a:p>
          <a:p>
            <a:pPr algn="r"/>
            <a:r>
              <a:rPr lang="uk-UA" sz="2800" dirty="0" err="1" smtClean="0"/>
              <a:t>Омельянчик</a:t>
            </a:r>
            <a:r>
              <a:rPr lang="uk-UA" sz="2800" dirty="0" smtClean="0"/>
              <a:t> Сергій Володимирович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628801"/>
            <a:ext cx="7175351" cy="1008112"/>
          </a:xfrm>
        </p:spPr>
        <p:txBody>
          <a:bodyPr/>
          <a:lstStyle/>
          <a:p>
            <a:pPr marL="182880" indent="0">
              <a:buNone/>
            </a:pPr>
            <a:r>
              <a:rPr lang="uk-UA" dirty="0" smtClean="0"/>
              <a:t>Тема: Робочий час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" y="4797153"/>
            <a:ext cx="3889229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6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684" y="332656"/>
            <a:ext cx="7416824" cy="2725721"/>
          </a:xfrm>
          <a:ln>
            <a:solidFill>
              <a:schemeClr val="accent6"/>
            </a:solidFill>
          </a:ln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Оплата </a:t>
            </a:r>
            <a:r>
              <a:rPr lang="ru-RU" dirty="0" err="1"/>
              <a:t>праці</a:t>
            </a:r>
            <a:r>
              <a:rPr lang="ru-RU" dirty="0"/>
              <a:t> в  </a:t>
            </a:r>
            <a:r>
              <a:rPr lang="ru-RU" dirty="0" smtClean="0"/>
              <a:t> </a:t>
            </a:r>
            <a:r>
              <a:rPr lang="ru-RU" dirty="0" err="1" smtClean="0"/>
              <a:t>неповний</a:t>
            </a:r>
            <a:r>
              <a:rPr lang="ru-RU" dirty="0" smtClean="0"/>
              <a:t> </a:t>
            </a:r>
            <a:r>
              <a:rPr lang="ru-RU" dirty="0" err="1" smtClean="0"/>
              <a:t>робочий</a:t>
            </a:r>
            <a:r>
              <a:rPr lang="ru-RU" dirty="0" smtClean="0"/>
              <a:t> чай  </a:t>
            </a:r>
            <a:r>
              <a:rPr lang="ru-RU" dirty="0" err="1" smtClean="0"/>
              <a:t>провадиться</a:t>
            </a:r>
            <a:r>
              <a:rPr lang="ru-RU" dirty="0" smtClean="0"/>
              <a:t> </a:t>
            </a:r>
            <a:r>
              <a:rPr lang="ru-RU" dirty="0" err="1"/>
              <a:t>пропорційно</a:t>
            </a:r>
            <a:r>
              <a:rPr lang="ru-RU" dirty="0"/>
              <a:t> </a:t>
            </a:r>
            <a:r>
              <a:rPr lang="ru-RU" dirty="0" err="1"/>
              <a:t>відпрацьованому</a:t>
            </a:r>
            <a:r>
              <a:rPr lang="ru-RU" dirty="0"/>
              <a:t> часу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виробітку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Робота на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неповного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часу не </a:t>
            </a:r>
            <a:r>
              <a:rPr lang="ru-RU" dirty="0" err="1"/>
              <a:t>тягне</a:t>
            </a:r>
            <a:r>
              <a:rPr lang="ru-RU" dirty="0"/>
              <a:t> за собою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прав </a:t>
            </a:r>
            <a:r>
              <a:rPr lang="ru-RU" dirty="0" err="1"/>
              <a:t>працівників</a:t>
            </a:r>
            <a:r>
              <a:rPr lang="ru-RU" dirty="0"/>
              <a:t> (</a:t>
            </a:r>
            <a:r>
              <a:rPr lang="ru-RU" dirty="0" err="1"/>
              <a:t>відпустки</a:t>
            </a:r>
            <a:r>
              <a:rPr lang="ru-RU" dirty="0"/>
              <a:t>, </a:t>
            </a:r>
            <a:r>
              <a:rPr lang="ru-RU" dirty="0" err="1"/>
              <a:t>вихідні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, </a:t>
            </a:r>
            <a:r>
              <a:rPr lang="ru-RU" dirty="0" err="1"/>
              <a:t>трудовий</a:t>
            </a:r>
            <a:r>
              <a:rPr lang="ru-RU" dirty="0"/>
              <a:t> стаж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705" y="18655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19672" y="3429000"/>
            <a:ext cx="5256584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неповного</a:t>
            </a:r>
            <a:r>
              <a:rPr lang="ru-RU" sz="2800" dirty="0"/>
              <a:t> </a:t>
            </a:r>
            <a:r>
              <a:rPr lang="ru-RU" sz="2800" dirty="0" err="1"/>
              <a:t>робочого</a:t>
            </a:r>
            <a:r>
              <a:rPr lang="ru-RU" sz="2800" dirty="0"/>
              <a:t> </a:t>
            </a:r>
            <a:r>
              <a:rPr lang="ru-RU" sz="2800" dirty="0" smtClean="0"/>
              <a:t>часу:</a:t>
            </a:r>
            <a:endParaRPr lang="ru-RU" sz="28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835696" y="4365104"/>
            <a:ext cx="0" cy="45720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104377" y="4365104"/>
            <a:ext cx="0" cy="45720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372200" y="4365104"/>
            <a:ext cx="0" cy="457200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81403" y="4822304"/>
            <a:ext cx="1330357" cy="101566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неповний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день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856" y="4863617"/>
            <a:ext cx="1656184" cy="101566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неповний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тиждень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436096" y="4863617"/>
            <a:ext cx="1561285" cy="1015663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/>
              <a:t>з</a:t>
            </a:r>
            <a:r>
              <a:rPr lang="uk-UA" sz="2000" dirty="0" smtClean="0"/>
              <a:t>мішаний робочий тиждень</a:t>
            </a:r>
            <a:endParaRPr lang="ru-RU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450304"/>
            <a:ext cx="1403648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0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60648"/>
            <a:ext cx="7488832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У </a:t>
            </a:r>
            <a:r>
              <a:rPr lang="ru-RU" sz="2800" dirty="0" err="1"/>
              <a:t>науковій</a:t>
            </a:r>
            <a:r>
              <a:rPr lang="ru-RU" sz="2800" dirty="0"/>
              <a:t> </a:t>
            </a:r>
            <a:r>
              <a:rPr lang="ru-RU" sz="2800" dirty="0" err="1"/>
              <a:t>літературі</a:t>
            </a:r>
            <a:r>
              <a:rPr lang="ru-RU" sz="2800" dirty="0"/>
              <a:t> </a:t>
            </a:r>
            <a:r>
              <a:rPr lang="ru-RU" sz="2800" dirty="0" err="1"/>
              <a:t>також</a:t>
            </a:r>
            <a:r>
              <a:rPr lang="ru-RU" sz="2800" dirty="0"/>
              <a:t> </a:t>
            </a:r>
            <a:r>
              <a:rPr lang="ru-RU" sz="2800" dirty="0" err="1"/>
              <a:t>виділяють</a:t>
            </a:r>
            <a:r>
              <a:rPr lang="ru-RU" sz="2800" dirty="0"/>
              <a:t> </a:t>
            </a:r>
            <a:r>
              <a:rPr lang="ru-RU" sz="2800" dirty="0" err="1"/>
              <a:t>наступні</a:t>
            </a:r>
            <a:r>
              <a:rPr lang="ru-RU" sz="2800" dirty="0"/>
              <a:t> </a:t>
            </a:r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робочого</a:t>
            </a:r>
            <a:r>
              <a:rPr lang="ru-RU" sz="2800" dirty="0"/>
              <a:t> часу: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77"/>
            <a:ext cx="899592" cy="113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532440" y="720001"/>
            <a:ext cx="4320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964488" y="720001"/>
            <a:ext cx="0" cy="613799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722612" y="1222812"/>
            <a:ext cx="7488832" cy="64807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вiд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режиму </a:t>
            </a:r>
            <a:r>
              <a:rPr lang="ru-RU" sz="2400" dirty="0" err="1"/>
              <a:t>робочого</a:t>
            </a:r>
            <a:r>
              <a:rPr lang="ru-RU" sz="2400" dirty="0"/>
              <a:t> часу </a:t>
            </a:r>
          </a:p>
        </p:txBody>
      </p:sp>
      <p:cxnSp>
        <p:nvCxnSpPr>
          <p:cNvPr id="14" name="Прямая со стрелкой 13"/>
          <p:cNvCxnSpPr>
            <a:stCxn id="12" idx="2"/>
          </p:cNvCxnSpPr>
          <p:nvPr/>
        </p:nvCxnSpPr>
        <p:spPr>
          <a:xfrm>
            <a:off x="4467028" y="1870884"/>
            <a:ext cx="0" cy="3370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0843" y="2210141"/>
            <a:ext cx="3312368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 smtClean="0"/>
              <a:t>нормований</a:t>
            </a:r>
            <a:endParaRPr lang="ru-RU" sz="2000" dirty="0"/>
          </a:p>
        </p:txBody>
      </p:sp>
      <p:cxnSp>
        <p:nvCxnSpPr>
          <p:cNvPr id="19" name="Прямая со стрелкой 18"/>
          <p:cNvCxnSpPr>
            <a:stCxn id="16" idx="2"/>
          </p:cNvCxnSpPr>
          <p:nvPr/>
        </p:nvCxnSpPr>
        <p:spPr>
          <a:xfrm>
            <a:off x="4467027" y="2610251"/>
            <a:ext cx="0" cy="3306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10844" y="2940913"/>
            <a:ext cx="3312367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ненормований</a:t>
            </a:r>
            <a:endParaRPr lang="ru-RU" sz="20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22611" y="3501008"/>
            <a:ext cx="7488831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залежно</a:t>
            </a:r>
            <a:r>
              <a:rPr lang="ru-RU" sz="2400" dirty="0"/>
              <a:t> в</a:t>
            </a:r>
            <a:r>
              <a:rPr lang="en-US" sz="2400" dirty="0"/>
              <a:t>i</a:t>
            </a:r>
            <a:r>
              <a:rPr lang="ru-RU" sz="2400" dirty="0"/>
              <a:t>д часу </a:t>
            </a:r>
            <a:r>
              <a:rPr lang="ru-RU" sz="2400" dirty="0" err="1"/>
              <a:t>доби</a:t>
            </a:r>
            <a:r>
              <a:rPr lang="ru-RU" sz="2400" dirty="0"/>
              <a:t> 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4539033" y="4005064"/>
            <a:ext cx="0" cy="34834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882849" y="4381073"/>
            <a:ext cx="3312367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/>
              <a:t>д</a:t>
            </a:r>
            <a:r>
              <a:rPr lang="uk-UA" sz="2000" dirty="0" smtClean="0"/>
              <a:t>енний </a:t>
            </a:r>
            <a:endParaRPr lang="ru-RU" sz="2000" dirty="0"/>
          </a:p>
        </p:txBody>
      </p:sp>
      <p:cxnSp>
        <p:nvCxnSpPr>
          <p:cNvPr id="31" name="Прямая со стрелкой 30"/>
          <p:cNvCxnSpPr>
            <a:endCxn id="6145" idx="0"/>
          </p:cNvCxnSpPr>
          <p:nvPr/>
        </p:nvCxnSpPr>
        <p:spPr>
          <a:xfrm>
            <a:off x="4539032" y="4781183"/>
            <a:ext cx="1" cy="37600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" name="TextBox 6144"/>
          <p:cNvSpPr txBox="1"/>
          <p:nvPr/>
        </p:nvSpPr>
        <p:spPr>
          <a:xfrm>
            <a:off x="2882850" y="5157192"/>
            <a:ext cx="3312366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нічний</a:t>
            </a:r>
            <a:endParaRPr lang="ru-RU" sz="2000" dirty="0"/>
          </a:p>
        </p:txBody>
      </p:sp>
      <p:sp>
        <p:nvSpPr>
          <p:cNvPr id="6148" name="Скругленный прямоугольник 6147"/>
          <p:cNvSpPr/>
          <p:nvPr/>
        </p:nvSpPr>
        <p:spPr>
          <a:xfrm>
            <a:off x="932722" y="5719863"/>
            <a:ext cx="731185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залежно</a:t>
            </a:r>
            <a:r>
              <a:rPr lang="ru-RU" sz="2400" dirty="0"/>
              <a:t> </a:t>
            </a:r>
            <a:r>
              <a:rPr lang="ru-RU" sz="2400" dirty="0" err="1"/>
              <a:t>вiд</a:t>
            </a:r>
            <a:r>
              <a:rPr lang="ru-RU" sz="2400" dirty="0"/>
              <a:t> порядку </a:t>
            </a:r>
            <a:r>
              <a:rPr lang="ru-RU" sz="2400" dirty="0" err="1"/>
              <a:t>застосування</a:t>
            </a:r>
            <a:r>
              <a:rPr lang="ru-RU" sz="2400" dirty="0"/>
              <a:t> (</a:t>
            </a:r>
            <a:r>
              <a:rPr lang="ru-RU" sz="2400" dirty="0" err="1"/>
              <a:t>винятковий</a:t>
            </a:r>
            <a:r>
              <a:rPr lang="ru-RU" sz="2400" dirty="0"/>
              <a:t> </a:t>
            </a:r>
            <a:r>
              <a:rPr lang="ru-RU" sz="2400" dirty="0" err="1"/>
              <a:t>робочий</a:t>
            </a:r>
            <a:r>
              <a:rPr lang="ru-RU" sz="2400" dirty="0"/>
              <a:t> час) </a:t>
            </a:r>
          </a:p>
        </p:txBody>
      </p:sp>
      <p:cxnSp>
        <p:nvCxnSpPr>
          <p:cNvPr id="6150" name="Прямая со стрелкой 6149"/>
          <p:cNvCxnSpPr>
            <a:endCxn id="12" idx="3"/>
          </p:cNvCxnSpPr>
          <p:nvPr/>
        </p:nvCxnSpPr>
        <p:spPr>
          <a:xfrm flipH="1">
            <a:off x="8211444" y="1546848"/>
            <a:ext cx="75092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4" name="Прямая со стрелкой 6153"/>
          <p:cNvCxnSpPr/>
          <p:nvPr/>
        </p:nvCxnSpPr>
        <p:spPr>
          <a:xfrm flipH="1">
            <a:off x="8211444" y="3753036"/>
            <a:ext cx="753044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8" name="Прямая со стрелкой 6157"/>
          <p:cNvCxnSpPr>
            <a:endCxn id="6148" idx="3"/>
          </p:cNvCxnSpPr>
          <p:nvPr/>
        </p:nvCxnSpPr>
        <p:spPr>
          <a:xfrm flipH="1">
            <a:off x="8244574" y="6151713"/>
            <a:ext cx="719057" cy="253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3" name="Прямая соединительная линия 6162"/>
          <p:cNvCxnSpPr/>
          <p:nvPr/>
        </p:nvCxnSpPr>
        <p:spPr>
          <a:xfrm>
            <a:off x="4588648" y="6634263"/>
            <a:ext cx="0" cy="2237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5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172400" y="0"/>
            <a:ext cx="0" cy="263691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283968" y="0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67744" y="429607"/>
            <a:ext cx="4032447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чергування</a:t>
            </a:r>
            <a:endParaRPr lang="ru-RU" sz="2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222384" y="829717"/>
            <a:ext cx="0" cy="42184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99852" y="1251565"/>
            <a:ext cx="4032447" cy="40011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надурочна</a:t>
            </a:r>
            <a:r>
              <a:rPr lang="ru-RU" sz="2000" dirty="0"/>
              <a:t> робота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99852" y="2108875"/>
            <a:ext cx="4035079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/>
              <a:t>робота у </a:t>
            </a:r>
            <a:r>
              <a:rPr lang="ru-RU" sz="2000" dirty="0" err="1"/>
              <a:t>святковi</a:t>
            </a:r>
            <a:r>
              <a:rPr lang="ru-RU" sz="2000" dirty="0"/>
              <a:t> та </a:t>
            </a:r>
            <a:r>
              <a:rPr lang="ru-RU" sz="2000" dirty="0" err="1"/>
              <a:t>вихiднi</a:t>
            </a:r>
            <a:r>
              <a:rPr lang="ru-RU" sz="2000" dirty="0"/>
              <a:t> </a:t>
            </a:r>
            <a:r>
              <a:rPr lang="ru-RU" sz="2000" dirty="0" err="1"/>
              <a:t>днi</a:t>
            </a:r>
            <a:r>
              <a:rPr lang="ru-RU" sz="2000" dirty="0"/>
              <a:t> 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250165" y="1651675"/>
            <a:ext cx="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4293096"/>
            <a:ext cx="4392488" cy="2124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4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68952" cy="792088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2.Режим та </a:t>
            </a:r>
            <a:r>
              <a:rPr lang="ru-RU" sz="3200" dirty="0" err="1"/>
              <a:t>облік</a:t>
            </a:r>
            <a:r>
              <a:rPr lang="ru-RU" sz="3200" dirty="0"/>
              <a:t> </a:t>
            </a:r>
            <a:r>
              <a:rPr lang="ru-RU" sz="3200" dirty="0" err="1"/>
              <a:t>робочого</a:t>
            </a:r>
            <a:r>
              <a:rPr lang="ru-RU" sz="3200" dirty="0"/>
              <a:t> часу.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90316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483768" y="1529448"/>
            <a:ext cx="396044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Режим </a:t>
            </a:r>
            <a:r>
              <a:rPr lang="ru-RU" sz="3200" dirty="0" err="1"/>
              <a:t>роботи</a:t>
            </a:r>
            <a:r>
              <a:rPr lang="ru-RU" sz="3200" dirty="0"/>
              <a:t>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221672" y="2466828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75792" y="3068960"/>
            <a:ext cx="6576392" cy="193899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розпод</a:t>
            </a:r>
            <a:r>
              <a:rPr lang="en-US" sz="2400" dirty="0"/>
              <a:t>i</a:t>
            </a:r>
            <a:r>
              <a:rPr lang="ru-RU" sz="2400" dirty="0"/>
              <a:t>л </a:t>
            </a:r>
            <a:r>
              <a:rPr lang="ru-RU" sz="2400" dirty="0" err="1"/>
              <a:t>прац</a:t>
            </a:r>
            <a:r>
              <a:rPr lang="en-US" sz="2400" dirty="0"/>
              <a:t>i </a:t>
            </a:r>
            <a:r>
              <a:rPr lang="ru-RU" sz="2400" dirty="0"/>
              <a:t>й в</a:t>
            </a:r>
            <a:r>
              <a:rPr lang="en-US" sz="2400" dirty="0"/>
              <a:t>i</a:t>
            </a:r>
            <a:r>
              <a:rPr lang="ru-RU" sz="2400" dirty="0" err="1"/>
              <a:t>дпочинку</a:t>
            </a:r>
            <a:r>
              <a:rPr lang="ru-RU" sz="2400" dirty="0"/>
              <a:t> </a:t>
            </a:r>
            <a:r>
              <a:rPr lang="ru-RU" sz="2400" dirty="0" err="1"/>
              <a:t>прац</a:t>
            </a:r>
            <a:r>
              <a:rPr lang="en-US" sz="2400" dirty="0"/>
              <a:t>i</a:t>
            </a:r>
            <a:r>
              <a:rPr lang="ru-RU" sz="2400" dirty="0"/>
              <a:t>вник</a:t>
            </a:r>
            <a:r>
              <a:rPr lang="en-US" sz="2400" dirty="0"/>
              <a:t>i</a:t>
            </a:r>
            <a:r>
              <a:rPr lang="ru-RU" sz="2400" dirty="0" err="1"/>
              <a:t>вна</a:t>
            </a:r>
            <a:r>
              <a:rPr lang="ru-RU" sz="2400" dirty="0"/>
              <a:t> п</a:t>
            </a:r>
            <a:r>
              <a:rPr lang="en-US" sz="2400" dirty="0"/>
              <a:t>i</a:t>
            </a:r>
            <a:r>
              <a:rPr lang="ru-RU" sz="2400" dirty="0" err="1"/>
              <a:t>дприємств</a:t>
            </a:r>
            <a:r>
              <a:rPr lang="en-US" sz="2400" dirty="0"/>
              <a:t>i, </a:t>
            </a:r>
            <a:r>
              <a:rPr lang="ru-RU" sz="2400" dirty="0"/>
              <a:t>в </a:t>
            </a:r>
            <a:r>
              <a:rPr lang="ru-RU" sz="2400" dirty="0" err="1"/>
              <a:t>установ</a:t>
            </a:r>
            <a:r>
              <a:rPr lang="en-US" sz="2400" dirty="0"/>
              <a:t>i, </a:t>
            </a:r>
            <a:r>
              <a:rPr lang="ru-RU" sz="2400" dirty="0"/>
              <a:t>орган</a:t>
            </a:r>
            <a:r>
              <a:rPr lang="en-US" sz="2400" dirty="0"/>
              <a:t>i</a:t>
            </a:r>
            <a:r>
              <a:rPr lang="ru-RU" sz="2400" dirty="0" err="1"/>
              <a:t>зац</a:t>
            </a:r>
            <a:r>
              <a:rPr lang="en-US" sz="2400" dirty="0"/>
              <a:t>i</a:t>
            </a:r>
            <a:r>
              <a:rPr lang="ru-RU" sz="2400" dirty="0"/>
              <a:t>ї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доби</a:t>
            </a:r>
            <a:r>
              <a:rPr lang="ru-RU" sz="2400" dirty="0"/>
              <a:t>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іншого</a:t>
            </a:r>
            <a:r>
              <a:rPr lang="ru-RU" sz="2400" dirty="0"/>
              <a:t> календарного пер</a:t>
            </a:r>
            <a:r>
              <a:rPr lang="en-US" sz="2400" dirty="0"/>
              <a:t>i</a:t>
            </a:r>
            <a:r>
              <a:rPr lang="ru-RU" sz="2400" dirty="0"/>
              <a:t>оду та </a:t>
            </a:r>
            <a:r>
              <a:rPr lang="ru-RU" sz="2400" dirty="0" err="1"/>
              <a:t>встановлений</a:t>
            </a:r>
            <a:r>
              <a:rPr lang="ru-RU" sz="2400" dirty="0"/>
              <a:t> порядок орган</a:t>
            </a:r>
            <a:r>
              <a:rPr lang="en-US" sz="2400" dirty="0"/>
              <a:t>i</a:t>
            </a:r>
            <a:r>
              <a:rPr lang="ru-RU" sz="2400" dirty="0" err="1"/>
              <a:t>зац</a:t>
            </a:r>
            <a:r>
              <a:rPr lang="en-US" sz="2400" dirty="0"/>
              <a:t>i</a:t>
            </a:r>
            <a:r>
              <a:rPr lang="ru-RU" sz="2400" dirty="0"/>
              <a:t>ї </a:t>
            </a:r>
            <a:r>
              <a:rPr lang="ru-RU" sz="2400" dirty="0" err="1"/>
              <a:t>роботи</a:t>
            </a:r>
            <a:r>
              <a:rPr lang="ru-RU" sz="2400" dirty="0"/>
              <a:t> п</a:t>
            </a:r>
            <a:r>
              <a:rPr lang="en-US" sz="2400" dirty="0"/>
              <a:t>i</a:t>
            </a:r>
            <a:r>
              <a:rPr lang="ru-RU" sz="2400" dirty="0" err="1"/>
              <a:t>дприємства</a:t>
            </a:r>
            <a:r>
              <a:rPr lang="ru-RU" sz="2400" dirty="0"/>
              <a:t>.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795606"/>
            <a:ext cx="2143125" cy="146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2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0" y="5733256"/>
            <a:ext cx="152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1080441"/>
            <a:ext cx="6048671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До </a:t>
            </a:r>
            <a:r>
              <a:rPr lang="ru-RU" sz="3200" dirty="0" err="1"/>
              <a:t>елементiв</a:t>
            </a:r>
            <a:r>
              <a:rPr lang="ru-RU" sz="3200" dirty="0"/>
              <a:t> режиму </a:t>
            </a:r>
            <a:r>
              <a:rPr lang="ru-RU" sz="3200" dirty="0" err="1"/>
              <a:t>роботи</a:t>
            </a:r>
            <a:r>
              <a:rPr lang="ru-RU" sz="3200" dirty="0"/>
              <a:t> </a:t>
            </a:r>
            <a:r>
              <a:rPr lang="ru-RU" sz="3200" dirty="0" err="1"/>
              <a:t>вiдносять</a:t>
            </a:r>
            <a:r>
              <a:rPr lang="ru-RU" sz="3200" dirty="0"/>
              <a:t>: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064884" y="1994841"/>
            <a:ext cx="0" cy="457200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7623" y="2452041"/>
            <a:ext cx="5760641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час початку та </a:t>
            </a:r>
            <a:r>
              <a:rPr lang="ru-RU" sz="2400" dirty="0" err="1"/>
              <a:t>закiнчення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дня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змiни</a:t>
            </a:r>
            <a:endParaRPr lang="ru-RU" sz="24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67943" y="3283038"/>
            <a:ext cx="0" cy="361986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4563" y="3640261"/>
            <a:ext cx="5760642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початок </a:t>
            </a:r>
            <a:r>
              <a:rPr lang="en-US" sz="2400" dirty="0"/>
              <a:t>i </a:t>
            </a:r>
            <a:r>
              <a:rPr lang="ru-RU" sz="2400" dirty="0" err="1"/>
              <a:t>тривал</a:t>
            </a:r>
            <a:r>
              <a:rPr lang="en-US" sz="2400" dirty="0"/>
              <a:t>i</a:t>
            </a:r>
            <a:r>
              <a:rPr lang="ru-RU" sz="2400" dirty="0" err="1"/>
              <a:t>сть</a:t>
            </a:r>
            <a:r>
              <a:rPr lang="ru-RU" sz="2400" dirty="0"/>
              <a:t> </a:t>
            </a:r>
            <a:r>
              <a:rPr lang="ru-RU" sz="2400" dirty="0" err="1"/>
              <a:t>перерв</a:t>
            </a:r>
            <a:endParaRPr lang="ru-RU" sz="2400" dirty="0"/>
          </a:p>
        </p:txBody>
      </p:sp>
      <p:cxnSp>
        <p:nvCxnSpPr>
          <p:cNvPr id="17" name="Прямая соединительная линия 16"/>
          <p:cNvCxnSpPr>
            <a:stCxn id="15" idx="2"/>
          </p:cNvCxnSpPr>
          <p:nvPr/>
        </p:nvCxnSpPr>
        <p:spPr>
          <a:xfrm>
            <a:off x="4064884" y="4101926"/>
            <a:ext cx="3059" cy="45720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90682" y="4559126"/>
            <a:ext cx="5757582" cy="83099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/>
              <a:t>тривалiсть</a:t>
            </a:r>
            <a:r>
              <a:rPr lang="ru-RU" sz="2400" dirty="0"/>
              <a:t> i, за </a:t>
            </a:r>
            <a:r>
              <a:rPr lang="ru-RU" sz="2400" dirty="0" err="1"/>
              <a:t>винятком</a:t>
            </a:r>
            <a:r>
              <a:rPr lang="ru-RU" sz="2400" dirty="0"/>
              <a:t>, порядок </a:t>
            </a:r>
            <a:r>
              <a:rPr lang="ru-RU" sz="2400" dirty="0" err="1"/>
              <a:t>чергування</a:t>
            </a:r>
            <a:r>
              <a:rPr lang="ru-RU" sz="2400" dirty="0"/>
              <a:t> </a:t>
            </a:r>
            <a:r>
              <a:rPr lang="ru-RU" sz="2400" dirty="0" err="1"/>
              <a:t>змiн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0"/>
            <a:ext cx="1718361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94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0"/>
            <a:ext cx="1320359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08909" y="476672"/>
            <a:ext cx="6599810" cy="9361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Виділяють</a:t>
            </a:r>
            <a:r>
              <a:rPr lang="ru-RU" sz="3200" dirty="0"/>
              <a:t> </a:t>
            </a:r>
            <a:r>
              <a:rPr lang="ru-RU" sz="3200" dirty="0" err="1"/>
              <a:t>такі</a:t>
            </a:r>
            <a:r>
              <a:rPr lang="ru-RU" sz="3200" dirty="0"/>
              <a:t> </a:t>
            </a:r>
            <a:r>
              <a:rPr lang="ru-RU" sz="3200" dirty="0" err="1"/>
              <a:t>режими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: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547664" y="1442691"/>
            <a:ext cx="484632" cy="4892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431496" y="1442691"/>
            <a:ext cx="484632" cy="489204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2961" y="1979752"/>
            <a:ext cx="1944216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Загальний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65700" y="1979752"/>
            <a:ext cx="2016223" cy="914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Спеціальні</a:t>
            </a:r>
            <a:endParaRPr lang="ru-RU" sz="2800" dirty="0"/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1304538" y="2985409"/>
            <a:ext cx="576701" cy="394183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4158" y="3470852"/>
            <a:ext cx="2391618" cy="132343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5 </a:t>
            </a:r>
            <a:r>
              <a:rPr lang="ru-RU" sz="2000" dirty="0" err="1"/>
              <a:t>або</a:t>
            </a:r>
            <a:r>
              <a:rPr lang="ru-RU" sz="2000" dirty="0"/>
              <a:t> 6 </a:t>
            </a:r>
            <a:r>
              <a:rPr lang="ru-RU" sz="2000" dirty="0" err="1"/>
              <a:t>денний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день з одним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двома</a:t>
            </a:r>
            <a:r>
              <a:rPr lang="ru-RU" sz="2000" dirty="0"/>
              <a:t> </a:t>
            </a:r>
            <a:r>
              <a:rPr lang="ru-RU" sz="2000" dirty="0" err="1"/>
              <a:t>вихідними</a:t>
            </a:r>
            <a:endParaRPr lang="ru-RU" sz="2000" dirty="0"/>
          </a:p>
        </p:txBody>
      </p:sp>
      <p:cxnSp>
        <p:nvCxnSpPr>
          <p:cNvPr id="14" name="Прямая со стрелкой 13"/>
          <p:cNvCxnSpPr>
            <a:stCxn id="8" idx="2"/>
          </p:cNvCxnSpPr>
          <p:nvPr/>
        </p:nvCxnSpPr>
        <p:spPr>
          <a:xfrm flipH="1">
            <a:off x="6673811" y="2894152"/>
            <a:ext cx="1" cy="3766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70272" y="3270797"/>
            <a:ext cx="3578769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змінна</a:t>
            </a:r>
            <a:r>
              <a:rPr lang="ru-RU" sz="2000" dirty="0"/>
              <a:t> робота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0272" y="4021033"/>
            <a:ext cx="3578769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гнучкий</a:t>
            </a:r>
            <a:r>
              <a:rPr lang="ru-RU" sz="2000" dirty="0"/>
              <a:t> </a:t>
            </a:r>
            <a:r>
              <a:rPr lang="ru-RU" sz="2000" dirty="0" err="1"/>
              <a:t>графік</a:t>
            </a:r>
            <a:endParaRPr lang="ru-RU" sz="2000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673811" y="3670907"/>
            <a:ext cx="0" cy="3501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6673811" y="4444770"/>
            <a:ext cx="15937" cy="3658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70272" y="4810626"/>
            <a:ext cx="3607078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роздроблений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день</a:t>
            </a:r>
          </a:p>
        </p:txBody>
      </p:sp>
      <p:cxnSp>
        <p:nvCxnSpPr>
          <p:cNvPr id="30" name="Прямая со стрелкой 29"/>
          <p:cNvCxnSpPr>
            <a:stCxn id="28" idx="2"/>
          </p:cNvCxnSpPr>
          <p:nvPr/>
        </p:nvCxnSpPr>
        <p:spPr>
          <a:xfrm>
            <a:off x="6673811" y="5210736"/>
            <a:ext cx="0" cy="3332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TextBox 2047"/>
          <p:cNvSpPr txBox="1"/>
          <p:nvPr/>
        </p:nvSpPr>
        <p:spPr>
          <a:xfrm>
            <a:off x="4841963" y="5544004"/>
            <a:ext cx="3607078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err="1"/>
              <a:t>ненормований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день</a:t>
            </a:r>
          </a:p>
        </p:txBody>
      </p:sp>
      <p:sp>
        <p:nvSpPr>
          <p:cNvPr id="2049" name="TextBox 2048"/>
          <p:cNvSpPr txBox="1"/>
          <p:nvPr/>
        </p:nvSpPr>
        <p:spPr>
          <a:xfrm>
            <a:off x="4841963" y="6313273"/>
            <a:ext cx="3607078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вахтовий</a:t>
            </a:r>
            <a:r>
              <a:rPr lang="ru-RU" sz="2000" dirty="0"/>
              <a:t> метод </a:t>
            </a:r>
          </a:p>
        </p:txBody>
      </p:sp>
      <p:cxnSp>
        <p:nvCxnSpPr>
          <p:cNvPr id="2059" name="Прямая со стрелкой 2058"/>
          <p:cNvCxnSpPr/>
          <p:nvPr/>
        </p:nvCxnSpPr>
        <p:spPr>
          <a:xfrm>
            <a:off x="6681780" y="5944114"/>
            <a:ext cx="7968" cy="3503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010680"/>
            <a:ext cx="1359967" cy="1879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855913"/>
            <a:ext cx="6516687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75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15187"/>
            <a:ext cx="161967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339752" y="1508837"/>
            <a:ext cx="4392488" cy="10378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Загальний режим </a:t>
            </a:r>
            <a:endParaRPr lang="ru-RU" sz="32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763688" y="1984362"/>
            <a:ext cx="576064" cy="1156606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2852935"/>
            <a:ext cx="6084168" cy="224676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П'ятиденний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шестиденний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тиждень</a:t>
            </a:r>
            <a:r>
              <a:rPr lang="ru-RU" sz="2000" dirty="0"/>
              <a:t> </a:t>
            </a:r>
            <a:r>
              <a:rPr lang="ru-RU" sz="2000" dirty="0" err="1"/>
              <a:t>встановлюється</a:t>
            </a:r>
            <a:r>
              <a:rPr lang="ru-RU" sz="2000" dirty="0"/>
              <a:t> </a:t>
            </a:r>
            <a:r>
              <a:rPr lang="ru-RU" sz="2000" dirty="0" err="1"/>
              <a:t>власником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уповноваженим</a:t>
            </a:r>
            <a:r>
              <a:rPr lang="ru-RU" sz="2000" dirty="0"/>
              <a:t> ним органом </a:t>
            </a:r>
            <a:r>
              <a:rPr lang="ru-RU" sz="2000" dirty="0" err="1"/>
              <a:t>спільно</a:t>
            </a:r>
            <a:r>
              <a:rPr lang="ru-RU" sz="2000" dirty="0"/>
              <a:t> з </a:t>
            </a:r>
            <a:r>
              <a:rPr lang="ru-RU" sz="2000" dirty="0" err="1"/>
              <a:t>виборним</a:t>
            </a:r>
            <a:r>
              <a:rPr lang="ru-RU" sz="2000" dirty="0"/>
              <a:t> органом </a:t>
            </a:r>
            <a:r>
              <a:rPr lang="ru-RU" sz="2000" dirty="0" err="1"/>
              <a:t>первинної</a:t>
            </a:r>
            <a:r>
              <a:rPr lang="ru-RU" sz="2000" dirty="0"/>
              <a:t> </a:t>
            </a:r>
            <a:r>
              <a:rPr lang="ru-RU" sz="2000" dirty="0" err="1"/>
              <a:t>профспілкової</a:t>
            </a:r>
            <a:r>
              <a:rPr lang="ru-RU" sz="2000" dirty="0"/>
              <a:t> </a:t>
            </a:r>
            <a:r>
              <a:rPr lang="ru-RU" sz="2000" dirty="0" err="1"/>
              <a:t>організації</a:t>
            </a:r>
            <a:r>
              <a:rPr lang="ru-RU" sz="2000" dirty="0"/>
              <a:t> (</a:t>
            </a:r>
            <a:r>
              <a:rPr lang="ru-RU" sz="2000" dirty="0" err="1"/>
              <a:t>профспілковим</a:t>
            </a:r>
            <a:r>
              <a:rPr lang="ru-RU" sz="2000" dirty="0"/>
              <a:t> </a:t>
            </a:r>
            <a:r>
              <a:rPr lang="ru-RU" sz="2000" dirty="0" err="1"/>
              <a:t>представником</a:t>
            </a:r>
            <a:r>
              <a:rPr lang="ru-RU" sz="2000" dirty="0"/>
              <a:t>) з </a:t>
            </a:r>
            <a:r>
              <a:rPr lang="ru-RU" sz="2000" dirty="0" err="1"/>
              <a:t>урахуванням</a:t>
            </a:r>
            <a:r>
              <a:rPr lang="ru-RU" sz="2000" dirty="0"/>
              <a:t> </a:t>
            </a:r>
            <a:r>
              <a:rPr lang="ru-RU" sz="2000" dirty="0" err="1"/>
              <a:t>специфіки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думки трудового </a:t>
            </a:r>
            <a:r>
              <a:rPr lang="ru-RU" sz="2000" dirty="0" err="1"/>
              <a:t>колективу</a:t>
            </a:r>
            <a:r>
              <a:rPr lang="ru-RU" sz="2000" dirty="0"/>
              <a:t> і за </a:t>
            </a:r>
            <a:r>
              <a:rPr lang="ru-RU" sz="2000" dirty="0" err="1"/>
              <a:t>погодженням</a:t>
            </a:r>
            <a:r>
              <a:rPr lang="ru-RU" sz="2000" dirty="0"/>
              <a:t> з </a:t>
            </a:r>
            <a:r>
              <a:rPr lang="ru-RU" sz="2000" dirty="0" err="1"/>
              <a:t>місцевою</a:t>
            </a:r>
            <a:r>
              <a:rPr lang="ru-RU" sz="2000" dirty="0"/>
              <a:t> радою.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7" y="5229225"/>
            <a:ext cx="28098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68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5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5328592"/>
          </a:xfrm>
          <a:ln>
            <a:solidFill>
              <a:schemeClr val="accent5"/>
            </a:solidFill>
          </a:ln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Для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установлюється</a:t>
            </a:r>
            <a:r>
              <a:rPr lang="ru-RU" dirty="0"/>
              <a:t> </a:t>
            </a:r>
            <a:r>
              <a:rPr lang="ru-RU" dirty="0" err="1"/>
              <a:t>п'ятиденний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 з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вихідними</a:t>
            </a:r>
            <a:r>
              <a:rPr lang="ru-RU" dirty="0"/>
              <a:t> днями.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При </a:t>
            </a:r>
            <a:r>
              <a:rPr lang="ru-RU" dirty="0" err="1"/>
              <a:t>п'ятиденному</a:t>
            </a:r>
            <a:r>
              <a:rPr lang="ru-RU" dirty="0"/>
              <a:t>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щоденної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ru-RU" dirty="0" err="1"/>
              <a:t>зміни</a:t>
            </a:r>
            <a:r>
              <a:rPr lang="ru-RU" dirty="0"/>
              <a:t>) </a:t>
            </a:r>
            <a:r>
              <a:rPr lang="ru-RU" dirty="0" err="1"/>
              <a:t>визначається</a:t>
            </a:r>
            <a:r>
              <a:rPr lang="ru-RU" dirty="0"/>
              <a:t> правилами </a:t>
            </a:r>
            <a:r>
              <a:rPr lang="ru-RU" dirty="0" err="1"/>
              <a:t>внутрішнього</a:t>
            </a:r>
            <a:r>
              <a:rPr lang="ru-RU" dirty="0"/>
              <a:t> трудового </a:t>
            </a:r>
            <a:r>
              <a:rPr lang="ru-RU" dirty="0" err="1"/>
              <a:t>розпорядку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графіками</a:t>
            </a:r>
            <a:r>
              <a:rPr lang="ru-RU" dirty="0"/>
              <a:t> </a:t>
            </a:r>
            <a:r>
              <a:rPr lang="ru-RU" dirty="0" err="1"/>
              <a:t>змінності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затверджує</a:t>
            </a:r>
            <a:r>
              <a:rPr lang="ru-RU" dirty="0"/>
              <a:t>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уповноважений</a:t>
            </a:r>
            <a:r>
              <a:rPr lang="ru-RU" dirty="0"/>
              <a:t> ним орган за </a:t>
            </a:r>
            <a:r>
              <a:rPr lang="ru-RU" dirty="0" err="1"/>
              <a:t>погодженням</a:t>
            </a:r>
            <a:r>
              <a:rPr lang="ru-RU" dirty="0"/>
              <a:t> з </a:t>
            </a:r>
            <a:r>
              <a:rPr lang="ru-RU" dirty="0" err="1"/>
              <a:t>виборним</a:t>
            </a:r>
            <a:r>
              <a:rPr lang="ru-RU" dirty="0"/>
              <a:t> органом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профспілкової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профспілковим</a:t>
            </a:r>
            <a:r>
              <a:rPr lang="ru-RU" dirty="0"/>
              <a:t> </a:t>
            </a:r>
            <a:r>
              <a:rPr lang="ru-RU" dirty="0" err="1"/>
              <a:t>представником</a:t>
            </a:r>
            <a:r>
              <a:rPr lang="ru-RU" dirty="0"/>
              <a:t>) </a:t>
            </a:r>
            <a:r>
              <a:rPr lang="ru-RU" dirty="0" err="1"/>
              <a:t>підприємства</a:t>
            </a:r>
            <a:r>
              <a:rPr lang="ru-RU" dirty="0"/>
              <a:t>, установи, </a:t>
            </a:r>
            <a:r>
              <a:rPr lang="ru-RU" dirty="0" err="1"/>
              <a:t>організації</a:t>
            </a:r>
            <a:r>
              <a:rPr lang="ru-RU" dirty="0"/>
              <a:t> з </a:t>
            </a:r>
            <a:r>
              <a:rPr lang="ru-RU" dirty="0" err="1"/>
              <a:t>додержанням</a:t>
            </a:r>
            <a:r>
              <a:rPr lang="ru-RU" dirty="0"/>
              <a:t> </a:t>
            </a:r>
            <a:r>
              <a:rPr lang="ru-RU" dirty="0" err="1"/>
              <a:t>установленої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На </a:t>
            </a:r>
            <a:r>
              <a:rPr lang="ru-RU" dirty="0"/>
              <a:t>тих </a:t>
            </a:r>
            <a:r>
              <a:rPr lang="ru-RU" dirty="0" err="1"/>
              <a:t>підприємствах</a:t>
            </a:r>
            <a:r>
              <a:rPr lang="ru-RU" dirty="0"/>
              <a:t>, в </a:t>
            </a:r>
            <a:r>
              <a:rPr lang="ru-RU" dirty="0" err="1"/>
              <a:t>установах</a:t>
            </a:r>
            <a:r>
              <a:rPr lang="ru-RU" dirty="0"/>
              <a:t>, </a:t>
            </a:r>
            <a:r>
              <a:rPr lang="ru-RU" dirty="0" err="1"/>
              <a:t>організаціях</a:t>
            </a:r>
            <a:r>
              <a:rPr lang="ru-RU" dirty="0"/>
              <a:t>, де за характером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п'ятиденного</a:t>
            </a:r>
            <a:r>
              <a:rPr lang="ru-RU" dirty="0"/>
              <a:t> </a:t>
            </a:r>
            <a:r>
              <a:rPr lang="ru-RU" dirty="0" err="1"/>
              <a:t>робочого</a:t>
            </a:r>
            <a:r>
              <a:rPr lang="ru-RU" dirty="0"/>
              <a:t> </a:t>
            </a:r>
            <a:r>
              <a:rPr lang="ru-RU" dirty="0" err="1"/>
              <a:t>тижня</a:t>
            </a:r>
            <a:r>
              <a:rPr lang="ru-RU" dirty="0"/>
              <a:t> є </a:t>
            </a:r>
            <a:r>
              <a:rPr lang="ru-RU" dirty="0" err="1"/>
              <a:t>недоцільним</a:t>
            </a:r>
            <a:r>
              <a:rPr lang="ru-RU" dirty="0"/>
              <a:t>, </a:t>
            </a:r>
            <a:r>
              <a:rPr lang="ru-RU" dirty="0" err="1"/>
              <a:t>встановлюється</a:t>
            </a:r>
            <a:r>
              <a:rPr lang="ru-RU" dirty="0"/>
              <a:t> </a:t>
            </a:r>
            <a:r>
              <a:rPr lang="ru-RU" dirty="0" err="1"/>
              <a:t>шестиденний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 з одним </a:t>
            </a:r>
            <a:r>
              <a:rPr lang="ru-RU" dirty="0" err="1"/>
              <a:t>вихідним</a:t>
            </a:r>
            <a:r>
              <a:rPr lang="ru-RU" dirty="0"/>
              <a:t> днем. </a:t>
            </a:r>
            <a:endParaRPr lang="ru-RU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При </a:t>
            </a:r>
            <a:r>
              <a:rPr lang="ru-RU" dirty="0" err="1"/>
              <a:t>шестиденному</a:t>
            </a:r>
            <a:r>
              <a:rPr lang="ru-RU" dirty="0"/>
              <a:t>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тижні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щоденної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/>
              <a:t>перевищувати</a:t>
            </a:r>
            <a:r>
              <a:rPr lang="ru-RU" dirty="0"/>
              <a:t> 7 годин при </a:t>
            </a:r>
            <a:r>
              <a:rPr lang="ru-RU" dirty="0" err="1"/>
              <a:t>тижневій</a:t>
            </a:r>
            <a:r>
              <a:rPr lang="ru-RU" dirty="0"/>
              <a:t> </a:t>
            </a:r>
            <a:r>
              <a:rPr lang="ru-RU" dirty="0" err="1"/>
              <a:t>нормі</a:t>
            </a:r>
            <a:r>
              <a:rPr lang="ru-RU" dirty="0"/>
              <a:t> 40 годин, 6 годин при </a:t>
            </a:r>
            <a:r>
              <a:rPr lang="ru-RU" dirty="0" err="1"/>
              <a:t>тижневій</a:t>
            </a:r>
            <a:r>
              <a:rPr lang="ru-RU" dirty="0"/>
              <a:t> </a:t>
            </a:r>
            <a:r>
              <a:rPr lang="ru-RU" dirty="0" err="1"/>
              <a:t>нормі</a:t>
            </a:r>
            <a:r>
              <a:rPr lang="ru-RU" dirty="0"/>
              <a:t> 36 годин і 4 годин при </a:t>
            </a:r>
            <a:r>
              <a:rPr lang="ru-RU" dirty="0" err="1"/>
              <a:t>тижневій</a:t>
            </a:r>
            <a:r>
              <a:rPr lang="ru-RU" dirty="0"/>
              <a:t> </a:t>
            </a:r>
            <a:r>
              <a:rPr lang="ru-RU" dirty="0" err="1"/>
              <a:t>нормі</a:t>
            </a:r>
            <a:r>
              <a:rPr lang="ru-RU" dirty="0"/>
              <a:t> 24 </a:t>
            </a:r>
            <a:r>
              <a:rPr lang="ru-RU" dirty="0" err="1"/>
              <a:t>години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" y="-1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-1"/>
            <a:ext cx="24003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2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55776" y="548680"/>
            <a:ext cx="3456384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Змінна</a:t>
            </a:r>
            <a:r>
              <a:rPr lang="ru-RU" sz="3200" dirty="0"/>
              <a:t> </a:t>
            </a:r>
            <a:r>
              <a:rPr lang="ru-RU" sz="3200" dirty="0" smtClean="0"/>
              <a:t>робота </a:t>
            </a:r>
            <a:endParaRPr lang="ru-RU" sz="3200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5400000">
            <a:off x="3841068" y="1689956"/>
            <a:ext cx="813792" cy="360040"/>
          </a:xfrm>
          <a:prstGeom prst="bentConnector3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19" y="2276872"/>
            <a:ext cx="8568951" cy="31700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 При </a:t>
            </a:r>
            <a:r>
              <a:rPr lang="ru-RU" sz="2000" dirty="0" err="1"/>
              <a:t>змінних</a:t>
            </a:r>
            <a:r>
              <a:rPr lang="ru-RU" sz="2000" dirty="0"/>
              <a:t> роботах </a:t>
            </a:r>
            <a:r>
              <a:rPr lang="ru-RU" sz="2000" dirty="0" err="1"/>
              <a:t>працівники</a:t>
            </a:r>
            <a:r>
              <a:rPr lang="ru-RU" sz="2000" dirty="0"/>
              <a:t> </a:t>
            </a:r>
            <a:r>
              <a:rPr lang="ru-RU" sz="2000" dirty="0" err="1"/>
              <a:t>чергуються</a:t>
            </a:r>
            <a:r>
              <a:rPr lang="ru-RU" sz="2000" dirty="0"/>
              <a:t> в </a:t>
            </a:r>
            <a:r>
              <a:rPr lang="ru-RU" sz="2000" dirty="0" err="1"/>
              <a:t>змінах</a:t>
            </a:r>
            <a:r>
              <a:rPr lang="ru-RU" sz="2000" dirty="0"/>
              <a:t> </a:t>
            </a:r>
            <a:r>
              <a:rPr lang="ru-RU" sz="2000" dirty="0" err="1"/>
              <a:t>рівномірно</a:t>
            </a:r>
            <a:r>
              <a:rPr lang="ru-RU" sz="2000" dirty="0"/>
              <a:t> в порядку, </a:t>
            </a:r>
            <a:r>
              <a:rPr lang="ru-RU" sz="2000" dirty="0" err="1"/>
              <a:t>встановленому</a:t>
            </a:r>
            <a:r>
              <a:rPr lang="ru-RU" sz="2000" dirty="0"/>
              <a:t> правилами </a:t>
            </a:r>
            <a:r>
              <a:rPr lang="ru-RU" sz="2000" dirty="0" err="1"/>
              <a:t>внутрішнього</a:t>
            </a:r>
            <a:r>
              <a:rPr lang="ru-RU" sz="2000" dirty="0"/>
              <a:t> трудового </a:t>
            </a:r>
            <a:r>
              <a:rPr lang="ru-RU" sz="2000" dirty="0" err="1"/>
              <a:t>розпорядку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 smtClean="0"/>
              <a:t>Тривалість</a:t>
            </a:r>
            <a:r>
              <a:rPr lang="ru-RU" sz="2000" dirty="0" smtClean="0"/>
              <a:t> </a:t>
            </a:r>
            <a:r>
              <a:rPr lang="ru-RU" sz="2000" dirty="0"/>
              <a:t>перерви в </a:t>
            </a:r>
            <a:r>
              <a:rPr lang="ru-RU" sz="2000" dirty="0" err="1"/>
              <a:t>роботі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змінами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бути не </a:t>
            </a:r>
            <a:r>
              <a:rPr lang="ru-RU" sz="2000" dirty="0" err="1"/>
              <a:t>меншою</a:t>
            </a:r>
            <a:r>
              <a:rPr lang="ru-RU" sz="2000" dirty="0"/>
              <a:t> </a:t>
            </a:r>
            <a:r>
              <a:rPr lang="ru-RU" sz="2000" dirty="0" err="1"/>
              <a:t>подвійної</a:t>
            </a:r>
            <a:r>
              <a:rPr lang="ru-RU" sz="2000" dirty="0"/>
              <a:t> </a:t>
            </a:r>
            <a:r>
              <a:rPr lang="ru-RU" sz="2000" dirty="0" err="1"/>
              <a:t>тривалості</a:t>
            </a:r>
            <a:r>
              <a:rPr lang="ru-RU" sz="2000" dirty="0"/>
              <a:t> часу </a:t>
            </a:r>
            <a:r>
              <a:rPr lang="ru-RU" sz="2000" dirty="0" err="1"/>
              <a:t>роботи</a:t>
            </a:r>
            <a:r>
              <a:rPr lang="ru-RU" sz="2000" dirty="0"/>
              <a:t> в </a:t>
            </a:r>
            <a:r>
              <a:rPr lang="ru-RU" sz="2000" dirty="0" err="1"/>
              <a:t>попередній</a:t>
            </a:r>
            <a:r>
              <a:rPr lang="ru-RU" sz="2000" dirty="0"/>
              <a:t> </a:t>
            </a:r>
            <a:r>
              <a:rPr lang="ru-RU" sz="2000" dirty="0" err="1"/>
              <a:t>зміні</a:t>
            </a:r>
            <a:r>
              <a:rPr lang="ru-RU" sz="2000" dirty="0"/>
              <a:t> (</a:t>
            </a:r>
            <a:r>
              <a:rPr lang="ru-RU" sz="2000" dirty="0" err="1"/>
              <a:t>включаючи</a:t>
            </a:r>
            <a:r>
              <a:rPr lang="ru-RU" sz="2000" dirty="0"/>
              <a:t> і час перерви на </a:t>
            </a:r>
            <a:r>
              <a:rPr lang="ru-RU" sz="2000" dirty="0" err="1"/>
              <a:t>обід</a:t>
            </a:r>
            <a:r>
              <a:rPr lang="ru-RU" sz="2000" dirty="0" smtClean="0"/>
              <a:t>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/>
              <a:t>Перехід</a:t>
            </a:r>
            <a:r>
              <a:rPr lang="ru-RU" sz="2000" dirty="0"/>
              <a:t> з </a:t>
            </a:r>
            <a:r>
              <a:rPr lang="ru-RU" sz="2000" dirty="0" err="1"/>
              <a:t>однієї</a:t>
            </a:r>
            <a:r>
              <a:rPr lang="ru-RU" sz="2000" dirty="0"/>
              <a:t> </a:t>
            </a:r>
            <a:r>
              <a:rPr lang="ru-RU" sz="2000" dirty="0" err="1"/>
              <a:t>зміни</a:t>
            </a:r>
            <a:r>
              <a:rPr lang="ru-RU" sz="2000" dirty="0"/>
              <a:t> в </a:t>
            </a:r>
            <a:r>
              <a:rPr lang="ru-RU" sz="2000" dirty="0" err="1"/>
              <a:t>іншу</a:t>
            </a:r>
            <a:r>
              <a:rPr lang="ru-RU" sz="2000" dirty="0"/>
              <a:t>, як правило,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відбуватися</a:t>
            </a:r>
            <a:r>
              <a:rPr lang="ru-RU" sz="2000" dirty="0"/>
              <a:t> через </a:t>
            </a:r>
            <a:r>
              <a:rPr lang="ru-RU" sz="2000" dirty="0" err="1"/>
              <a:t>кожний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тиждень</a:t>
            </a:r>
            <a:r>
              <a:rPr lang="ru-RU" sz="2000" dirty="0"/>
              <a:t> в </a:t>
            </a:r>
            <a:r>
              <a:rPr lang="ru-RU" sz="2000" dirty="0" err="1"/>
              <a:t>години</a:t>
            </a:r>
            <a:r>
              <a:rPr lang="ru-RU" sz="2000" dirty="0"/>
              <a:t>, </a:t>
            </a:r>
            <a:r>
              <a:rPr lang="ru-RU" sz="2000" dirty="0" err="1"/>
              <a:t>визначені</a:t>
            </a:r>
            <a:r>
              <a:rPr lang="ru-RU" sz="2000" dirty="0"/>
              <a:t> </a:t>
            </a:r>
            <a:r>
              <a:rPr lang="ru-RU" sz="2000" dirty="0" err="1"/>
              <a:t>графіками</a:t>
            </a:r>
            <a:r>
              <a:rPr lang="ru-RU" sz="2000" dirty="0"/>
              <a:t> </a:t>
            </a:r>
            <a:r>
              <a:rPr lang="ru-RU" sz="2000" dirty="0" err="1"/>
              <a:t>змінності</a:t>
            </a:r>
            <a:r>
              <a:rPr lang="ru-RU" sz="20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 err="1"/>
              <a:t>Призначення</a:t>
            </a:r>
            <a:r>
              <a:rPr lang="ru-RU" sz="2000" dirty="0"/>
              <a:t> </a:t>
            </a:r>
            <a:r>
              <a:rPr lang="ru-RU" sz="2000" dirty="0" err="1"/>
              <a:t>працівника</a:t>
            </a:r>
            <a:r>
              <a:rPr lang="ru-RU" sz="2000" dirty="0"/>
              <a:t> на роботу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двох</a:t>
            </a:r>
            <a:r>
              <a:rPr lang="ru-RU" sz="2000" dirty="0"/>
              <a:t> </a:t>
            </a:r>
            <a:r>
              <a:rPr lang="ru-RU" sz="2000" dirty="0" err="1"/>
              <a:t>змін</a:t>
            </a:r>
            <a:r>
              <a:rPr lang="ru-RU" sz="2000" dirty="0"/>
              <a:t> </a:t>
            </a:r>
            <a:r>
              <a:rPr lang="ru-RU" sz="2000" dirty="0" err="1"/>
              <a:t>підряд</a:t>
            </a:r>
            <a:r>
              <a:rPr lang="ru-RU" sz="2000" dirty="0"/>
              <a:t> </a:t>
            </a:r>
            <a:r>
              <a:rPr lang="ru-RU" sz="2000" dirty="0" err="1"/>
              <a:t>забороняється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18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1547663" y="1222384"/>
            <a:ext cx="5544616" cy="144016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Режим </a:t>
            </a:r>
            <a:r>
              <a:rPr lang="ru-RU" sz="2800" dirty="0" err="1"/>
              <a:t>роботи</a:t>
            </a:r>
            <a:r>
              <a:rPr lang="ru-RU" sz="2800" dirty="0"/>
              <a:t> з </a:t>
            </a:r>
            <a:r>
              <a:rPr lang="ru-RU" sz="2800" dirty="0" err="1"/>
              <a:t>роздробленим</a:t>
            </a:r>
            <a:r>
              <a:rPr lang="ru-RU" sz="2800" dirty="0"/>
              <a:t> </a:t>
            </a:r>
            <a:r>
              <a:rPr lang="ru-RU" sz="2800" dirty="0" err="1"/>
              <a:t>робочим</a:t>
            </a:r>
            <a:r>
              <a:rPr lang="ru-RU" sz="2800" dirty="0"/>
              <a:t> днем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077656" y="2662544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8478" y="3212976"/>
            <a:ext cx="8647620" cy="25545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вводиться в таких </a:t>
            </a:r>
            <a:r>
              <a:rPr lang="ru-RU" sz="2000" dirty="0" err="1"/>
              <a:t>галузях</a:t>
            </a:r>
            <a:r>
              <a:rPr lang="ru-RU" sz="2000" dirty="0"/>
              <a:t>, де </a:t>
            </a:r>
            <a:r>
              <a:rPr lang="ru-RU" sz="2000" dirty="0" err="1"/>
              <a:t>обсяг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</a:t>
            </a:r>
            <a:r>
              <a:rPr lang="ru-RU" sz="2000" dirty="0" err="1"/>
              <a:t>нерівномірно</a:t>
            </a:r>
            <a:r>
              <a:rPr lang="ru-RU" sz="2000" dirty="0"/>
              <a:t> </a:t>
            </a:r>
            <a:r>
              <a:rPr lang="ru-RU" sz="2000" dirty="0" err="1"/>
              <a:t>розподіляється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дня (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водії</a:t>
            </a:r>
            <a:r>
              <a:rPr lang="ru-RU" sz="2000" dirty="0"/>
              <a:t> </a:t>
            </a:r>
            <a:r>
              <a:rPr lang="ru-RU" sz="2000" dirty="0" err="1"/>
              <a:t>міського</a:t>
            </a:r>
            <a:r>
              <a:rPr lang="ru-RU" sz="2000" dirty="0"/>
              <a:t> транспорту, робота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інтенсивна</a:t>
            </a:r>
            <a:r>
              <a:rPr lang="ru-RU" sz="2000" dirty="0"/>
              <a:t> </a:t>
            </a:r>
            <a:r>
              <a:rPr lang="ru-RU" sz="2000" dirty="0" err="1"/>
              <a:t>вранці</a:t>
            </a:r>
            <a:r>
              <a:rPr lang="ru-RU" sz="2000" dirty="0"/>
              <a:t> та </a:t>
            </a:r>
            <a:r>
              <a:rPr lang="ru-RU" sz="2000" dirty="0" err="1"/>
              <a:t>увечері</a:t>
            </a:r>
            <a:r>
              <a:rPr lang="ru-RU" sz="2000" dirty="0"/>
              <a:t>, у </a:t>
            </a:r>
            <a:r>
              <a:rPr lang="ru-RU" sz="2000" dirty="0" err="1"/>
              <a:t>часи</a:t>
            </a:r>
            <a:r>
              <a:rPr lang="ru-RU" sz="2000" dirty="0"/>
              <a:t> </a:t>
            </a:r>
            <a:r>
              <a:rPr lang="ru-RU" sz="2000" dirty="0" err="1"/>
              <a:t>пік</a:t>
            </a:r>
            <a:r>
              <a:rPr lang="ru-RU" sz="2000" dirty="0"/>
              <a:t>, вдень же </a:t>
            </a:r>
            <a:r>
              <a:rPr lang="ru-RU" sz="2000" dirty="0" err="1"/>
              <a:t>водії</a:t>
            </a:r>
            <a:r>
              <a:rPr lang="ru-RU" sz="2000" dirty="0"/>
              <a:t> </a:t>
            </a:r>
            <a:r>
              <a:rPr lang="ru-RU" sz="2000" dirty="0" err="1"/>
              <a:t>відпочивають</a:t>
            </a:r>
            <a:r>
              <a:rPr lang="ru-RU" sz="2000" dirty="0"/>
              <a:t>; для </a:t>
            </a:r>
            <a:r>
              <a:rPr lang="ru-RU" sz="2000" dirty="0" err="1"/>
              <a:t>тваринників</a:t>
            </a:r>
            <a:r>
              <a:rPr lang="ru-RU" sz="2000" dirty="0"/>
              <a:t> час </a:t>
            </a:r>
            <a:r>
              <a:rPr lang="ru-RU" sz="2000" dirty="0" err="1"/>
              <a:t>годівлі</a:t>
            </a:r>
            <a:r>
              <a:rPr lang="ru-RU" sz="2000" dirty="0"/>
              <a:t> і </a:t>
            </a:r>
            <a:r>
              <a:rPr lang="ru-RU" sz="2000" dirty="0" err="1"/>
              <a:t>доїння</a:t>
            </a:r>
            <a:r>
              <a:rPr lang="ru-RU" sz="2000" dirty="0"/>
              <a:t> </a:t>
            </a:r>
            <a:r>
              <a:rPr lang="ru-RU" sz="2000" dirty="0" err="1"/>
              <a:t>корів</a:t>
            </a:r>
            <a:r>
              <a:rPr lang="ru-RU" sz="2000" dirty="0"/>
              <a:t> </a:t>
            </a:r>
            <a:r>
              <a:rPr lang="ru-RU" sz="2000" dirty="0" err="1"/>
              <a:t>призначається</a:t>
            </a:r>
            <a:r>
              <a:rPr lang="ru-RU" sz="2000" dirty="0"/>
              <a:t> у </a:t>
            </a:r>
            <a:r>
              <a:rPr lang="ru-RU" sz="2000" dirty="0" err="1"/>
              <a:t>певний</a:t>
            </a:r>
            <a:r>
              <a:rPr lang="ru-RU" sz="2000" dirty="0"/>
              <a:t> час). </a:t>
            </a:r>
            <a:endParaRPr lang="ru-RU" sz="20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/>
              <a:t>На </a:t>
            </a:r>
            <a:r>
              <a:rPr lang="ru-RU" sz="2000" dirty="0"/>
              <a:t>таких роботах </a:t>
            </a:r>
            <a:r>
              <a:rPr lang="ru-RU" sz="2000" dirty="0" err="1"/>
              <a:t>робочий</a:t>
            </a:r>
            <a:r>
              <a:rPr lang="ru-RU" sz="2000" dirty="0"/>
              <a:t> день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поділений</a:t>
            </a:r>
            <a:r>
              <a:rPr lang="ru-RU" sz="2000" dirty="0"/>
              <a:t> на </a:t>
            </a:r>
            <a:r>
              <a:rPr lang="ru-RU" sz="2000" dirty="0" err="1"/>
              <a:t>частини</a:t>
            </a:r>
            <a:r>
              <a:rPr lang="ru-RU" sz="2000" dirty="0"/>
              <a:t> з </a:t>
            </a:r>
            <a:r>
              <a:rPr lang="ru-RU" sz="2000" dirty="0" err="1"/>
              <a:t>умовою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загальна</a:t>
            </a:r>
            <a:r>
              <a:rPr lang="ru-RU" sz="2000" dirty="0"/>
              <a:t> </a:t>
            </a:r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не повинна </a:t>
            </a:r>
            <a:r>
              <a:rPr lang="ru-RU" sz="2000" dirty="0" err="1"/>
              <a:t>перевищувати</a:t>
            </a:r>
            <a:r>
              <a:rPr lang="ru-RU" sz="2000" dirty="0"/>
              <a:t> </a:t>
            </a:r>
            <a:r>
              <a:rPr lang="ru-RU" sz="2000" dirty="0" err="1"/>
              <a:t>встановленої</a:t>
            </a:r>
            <a:r>
              <a:rPr lang="ru-RU" sz="2000" dirty="0"/>
              <a:t> </a:t>
            </a:r>
            <a:r>
              <a:rPr lang="ru-RU" sz="2000" dirty="0" err="1"/>
              <a:t>тривалості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</a:t>
            </a:r>
            <a:r>
              <a:rPr lang="ru-RU" sz="2000" dirty="0" smtClean="0"/>
              <a:t>дня.</a:t>
            </a:r>
            <a:endParaRPr lang="ru-RU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052" y="-73138"/>
            <a:ext cx="1811020" cy="220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0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260648"/>
            <a:ext cx="6336704" cy="864096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План: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8280920" cy="455483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/>
              <a:t>1.Поняття </a:t>
            </a:r>
            <a:r>
              <a:rPr lang="ru-RU" sz="2800" dirty="0"/>
              <a:t>та </a:t>
            </a:r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робочого</a:t>
            </a:r>
            <a:r>
              <a:rPr lang="ru-RU" sz="2800" dirty="0"/>
              <a:t> часу.</a:t>
            </a:r>
          </a:p>
          <a:p>
            <a:pPr marL="45720" indent="0">
              <a:buNone/>
            </a:pPr>
            <a:r>
              <a:rPr lang="ru-RU" sz="2800" dirty="0" smtClean="0"/>
              <a:t>2.Режим </a:t>
            </a:r>
            <a:r>
              <a:rPr lang="ru-RU" sz="2800" dirty="0"/>
              <a:t>та </a:t>
            </a:r>
            <a:r>
              <a:rPr lang="ru-RU" sz="2800" dirty="0" err="1"/>
              <a:t>облік</a:t>
            </a:r>
            <a:r>
              <a:rPr lang="ru-RU" sz="2800" dirty="0"/>
              <a:t> </a:t>
            </a:r>
            <a:r>
              <a:rPr lang="ru-RU" sz="2800" dirty="0" err="1"/>
              <a:t>робочого</a:t>
            </a:r>
            <a:r>
              <a:rPr lang="ru-RU" sz="2800" dirty="0"/>
              <a:t> часу.</a:t>
            </a:r>
          </a:p>
          <a:p>
            <a:pPr marL="45720" indent="0">
              <a:buNone/>
            </a:pPr>
            <a:r>
              <a:rPr lang="ru-RU" sz="2800" dirty="0" smtClean="0"/>
              <a:t>3.Надурочні </a:t>
            </a:r>
            <a:r>
              <a:rPr lang="ru-RU" sz="2800" dirty="0" err="1"/>
              <a:t>роботи</a:t>
            </a:r>
            <a:r>
              <a:rPr lang="ru-RU" sz="2800" dirty="0"/>
              <a:t> та </a:t>
            </a:r>
            <a:r>
              <a:rPr lang="ru-RU" sz="2800" dirty="0" err="1"/>
              <a:t>чергування</a:t>
            </a:r>
            <a:r>
              <a:rPr lang="ru-RU" sz="2800" dirty="0"/>
              <a:t>.</a:t>
            </a:r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563" y="65292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92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157550" y="764704"/>
            <a:ext cx="4680520" cy="122175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Гнучкий</a:t>
            </a:r>
            <a:r>
              <a:rPr lang="ru-RU" sz="3200" dirty="0"/>
              <a:t> </a:t>
            </a:r>
            <a:r>
              <a:rPr lang="ru-RU" sz="3200" dirty="0" err="1"/>
              <a:t>графік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 </a:t>
            </a: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1365462" y="1279594"/>
            <a:ext cx="792088" cy="1235529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6150" y="2276872"/>
            <a:ext cx="6192688" cy="132343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форма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часу, при </a:t>
            </a:r>
            <a:r>
              <a:rPr lang="ru-RU" sz="2000" dirty="0" err="1"/>
              <a:t>якій</a:t>
            </a:r>
            <a:r>
              <a:rPr lang="ru-RU" sz="2000" dirty="0"/>
              <a:t> для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колективів</a:t>
            </a:r>
            <a:r>
              <a:rPr lang="ru-RU" sz="2000" dirty="0"/>
              <a:t> </a:t>
            </a:r>
            <a:r>
              <a:rPr lang="ru-RU" sz="2000" dirty="0" err="1"/>
              <a:t>підрозділів</a:t>
            </a:r>
            <a:r>
              <a:rPr lang="ru-RU" sz="2000" dirty="0"/>
              <a:t> </a:t>
            </a:r>
            <a:r>
              <a:rPr lang="ru-RU" sz="2000" dirty="0" err="1"/>
              <a:t>допускається</a:t>
            </a:r>
            <a:r>
              <a:rPr lang="ru-RU" sz="2000" dirty="0"/>
              <a:t> </a:t>
            </a:r>
            <a:r>
              <a:rPr lang="ru-RU" sz="2000" dirty="0" err="1"/>
              <a:t>саморегулювання</a:t>
            </a:r>
            <a:r>
              <a:rPr lang="ru-RU" sz="2000" dirty="0"/>
              <a:t> початку, </a:t>
            </a:r>
            <a:r>
              <a:rPr lang="ru-RU" sz="2000" dirty="0" err="1"/>
              <a:t>закінчення</a:t>
            </a:r>
            <a:r>
              <a:rPr lang="ru-RU" sz="2000" dirty="0"/>
              <a:t> і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тривалості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дня. </a:t>
            </a:r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 rot="16200000" flipH="1">
            <a:off x="4548987" y="3839348"/>
            <a:ext cx="694103" cy="216026"/>
          </a:xfrm>
          <a:prstGeom prst="bentConnector3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0" y="4294411"/>
            <a:ext cx="8568951" cy="22322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При </a:t>
            </a:r>
            <a:r>
              <a:rPr lang="ru-RU" sz="2000" dirty="0" err="1"/>
              <a:t>цьому</a:t>
            </a:r>
            <a:r>
              <a:rPr lang="ru-RU" sz="2000" dirty="0"/>
              <a:t> </a:t>
            </a:r>
            <a:r>
              <a:rPr lang="ru-RU" sz="2000" dirty="0" err="1"/>
              <a:t>потрібне</a:t>
            </a:r>
            <a:r>
              <a:rPr lang="ru-RU" sz="2000" dirty="0"/>
              <a:t> </a:t>
            </a:r>
            <a:r>
              <a:rPr lang="ru-RU" sz="2000" dirty="0" err="1"/>
              <a:t>повне</a:t>
            </a:r>
            <a:r>
              <a:rPr lang="ru-RU" sz="2000" dirty="0"/>
              <a:t> </a:t>
            </a:r>
            <a:r>
              <a:rPr lang="ru-RU" sz="2000" dirty="0" err="1"/>
              <a:t>відпрацювання</a:t>
            </a:r>
            <a:r>
              <a:rPr lang="ru-RU" sz="2000" dirty="0"/>
              <a:t> </a:t>
            </a:r>
            <a:r>
              <a:rPr lang="ru-RU" sz="2000" dirty="0" err="1"/>
              <a:t>сумарної</a:t>
            </a:r>
            <a:r>
              <a:rPr lang="ru-RU" sz="2000" dirty="0"/>
              <a:t>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робочих</a:t>
            </a:r>
            <a:r>
              <a:rPr lang="ru-RU" sz="2000" dirty="0"/>
              <a:t> годин </a:t>
            </a:r>
            <a:r>
              <a:rPr lang="ru-RU" sz="2000" dirty="0" err="1"/>
              <a:t>протягом</a:t>
            </a:r>
            <a:r>
              <a:rPr lang="ru-RU" sz="2000" dirty="0"/>
              <a:t> </a:t>
            </a:r>
            <a:r>
              <a:rPr lang="ru-RU" sz="2000" dirty="0" err="1"/>
              <a:t>облікового</a:t>
            </a:r>
            <a:r>
              <a:rPr lang="ru-RU" sz="2000" dirty="0"/>
              <a:t> </a:t>
            </a:r>
            <a:r>
              <a:rPr lang="ru-RU" sz="2000" dirty="0" err="1"/>
              <a:t>періоду</a:t>
            </a:r>
            <a:r>
              <a:rPr lang="ru-RU" sz="2000" dirty="0"/>
              <a:t> (</a:t>
            </a:r>
            <a:r>
              <a:rPr lang="ru-RU" sz="2000" dirty="0" err="1"/>
              <a:t>робочого</a:t>
            </a:r>
            <a:r>
              <a:rPr lang="ru-RU" sz="2000" dirty="0"/>
              <a:t> дня, </a:t>
            </a:r>
            <a:r>
              <a:rPr lang="ru-RU" sz="2000" dirty="0" err="1"/>
              <a:t>робочого</a:t>
            </a:r>
            <a:r>
              <a:rPr lang="ru-RU" sz="2000" dirty="0"/>
              <a:t> </a:t>
            </a:r>
            <a:r>
              <a:rPr lang="ru-RU" sz="2000" dirty="0" err="1"/>
              <a:t>тижня</a:t>
            </a:r>
            <a:r>
              <a:rPr lang="ru-RU" sz="2000" dirty="0"/>
              <a:t>, </a:t>
            </a:r>
            <a:r>
              <a:rPr lang="ru-RU" sz="2000" dirty="0" err="1"/>
              <a:t>робочого</a:t>
            </a:r>
            <a:r>
              <a:rPr lang="ru-RU" sz="2000" dirty="0"/>
              <a:t> </a:t>
            </a:r>
            <a:r>
              <a:rPr lang="ru-RU" sz="2000" dirty="0" err="1"/>
              <a:t>місяця</a:t>
            </a:r>
            <a:r>
              <a:rPr lang="ru-RU" sz="2000" dirty="0"/>
              <a:t>).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err="1"/>
              <a:t>Неодмінною</a:t>
            </a:r>
            <a:r>
              <a:rPr lang="ru-RU" sz="2000" dirty="0"/>
              <a:t> </a:t>
            </a:r>
            <a:r>
              <a:rPr lang="ru-RU" sz="2000" dirty="0" err="1"/>
              <a:t>умовою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бути </a:t>
            </a:r>
            <a:r>
              <a:rPr lang="ru-RU" sz="2000" dirty="0" err="1"/>
              <a:t>дотримання</a:t>
            </a:r>
            <a:r>
              <a:rPr lang="ru-RU" sz="2000" dirty="0"/>
              <a:t> </a:t>
            </a:r>
            <a:r>
              <a:rPr lang="ru-RU" sz="2000" dirty="0" err="1"/>
              <a:t>річного</a:t>
            </a:r>
            <a:r>
              <a:rPr lang="ru-RU" sz="2000" dirty="0"/>
              <a:t> балансу </a:t>
            </a:r>
            <a:r>
              <a:rPr lang="ru-RU" sz="2000" dirty="0" err="1"/>
              <a:t>робочого</a:t>
            </a:r>
            <a:r>
              <a:rPr lang="ru-RU" sz="2000" dirty="0"/>
              <a:t> часу, максимальна </a:t>
            </a:r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часу - не </a:t>
            </a:r>
            <a:r>
              <a:rPr lang="ru-RU" sz="2000" dirty="0" err="1"/>
              <a:t>більше</a:t>
            </a:r>
            <a:r>
              <a:rPr lang="ru-RU" sz="2000" dirty="0"/>
              <a:t> 10 годин, а час </a:t>
            </a:r>
            <a:r>
              <a:rPr lang="ru-RU" sz="2000" dirty="0" err="1"/>
              <a:t>перебування</a:t>
            </a:r>
            <a:r>
              <a:rPr lang="ru-RU" sz="2000" dirty="0"/>
              <a:t> на </a:t>
            </a:r>
            <a:r>
              <a:rPr lang="ru-RU" sz="2000" dirty="0" err="1"/>
              <a:t>підприємстві</a:t>
            </a:r>
            <a:r>
              <a:rPr lang="ru-RU" sz="2000" dirty="0"/>
              <a:t> - не </a:t>
            </a:r>
            <a:r>
              <a:rPr lang="ru-RU" sz="2000" dirty="0" err="1"/>
              <a:t>більш</a:t>
            </a:r>
            <a:r>
              <a:rPr lang="ru-RU" sz="2000" dirty="0"/>
              <a:t> 12 годин, </a:t>
            </a:r>
            <a:r>
              <a:rPr lang="ru-RU" sz="2000" dirty="0" err="1"/>
              <a:t>включаючи</a:t>
            </a:r>
            <a:r>
              <a:rPr lang="ru-RU" sz="2000" dirty="0"/>
              <a:t> перерви.</a:t>
            </a:r>
            <a:endParaRPr lang="ru-RU" sz="20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7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713663" y="534914"/>
            <a:ext cx="3600400" cy="108012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Вахтовий метод</a:t>
            </a:r>
            <a:endParaRPr lang="ru-RU" sz="3200" dirty="0"/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2137599" y="1004057"/>
            <a:ext cx="576064" cy="1116124"/>
          </a:xfrm>
          <a:prstGeom prst="curved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1476" y="1844824"/>
            <a:ext cx="6422524" cy="163121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особлива</a:t>
            </a:r>
            <a:r>
              <a:rPr lang="ru-RU" sz="2000" dirty="0"/>
              <a:t> форма </a:t>
            </a:r>
            <a:r>
              <a:rPr lang="ru-RU" sz="2000" dirty="0" err="1"/>
              <a:t>організації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ґрунтується</a:t>
            </a:r>
            <a:r>
              <a:rPr lang="ru-RU" sz="2000" dirty="0"/>
              <a:t> на </a:t>
            </a:r>
            <a:r>
              <a:rPr lang="ru-RU" sz="2000" dirty="0" err="1"/>
              <a:t>використанні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поза </a:t>
            </a:r>
            <a:r>
              <a:rPr lang="ru-RU" sz="2000" dirty="0" err="1"/>
              <a:t>місцем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постійного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 за умов, коли </a:t>
            </a:r>
            <a:r>
              <a:rPr lang="ru-RU" sz="2000" dirty="0" err="1"/>
              <a:t>щоденна</a:t>
            </a:r>
            <a:r>
              <a:rPr lang="ru-RU" sz="2000" dirty="0"/>
              <a:t> доставка </a:t>
            </a:r>
            <a:r>
              <a:rPr lang="ru-RU" sz="2000" dirty="0" err="1"/>
              <a:t>працівників</a:t>
            </a:r>
            <a:r>
              <a:rPr lang="ru-RU" sz="2000" dirty="0"/>
              <a:t> до </a:t>
            </a:r>
            <a:r>
              <a:rPr lang="ru-RU" sz="2000" dirty="0" err="1"/>
              <a:t>місця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і назад до </a:t>
            </a:r>
            <a:r>
              <a:rPr lang="ru-RU" sz="2000" dirty="0" err="1"/>
              <a:t>місця</a:t>
            </a:r>
            <a:r>
              <a:rPr lang="ru-RU" sz="2000" dirty="0"/>
              <a:t> </a:t>
            </a:r>
            <a:r>
              <a:rPr lang="ru-RU" sz="2000" dirty="0" err="1"/>
              <a:t>постійного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 </a:t>
            </a:r>
            <a:r>
              <a:rPr lang="ru-RU" sz="2000" dirty="0" err="1"/>
              <a:t>неможлива</a:t>
            </a:r>
            <a:r>
              <a:rPr lang="ru-RU" sz="2000" dirty="0"/>
              <a:t>. </a:t>
            </a:r>
          </a:p>
        </p:txBody>
      </p:sp>
      <p:cxnSp>
        <p:nvCxnSpPr>
          <p:cNvPr id="8" name="Соединительная линия уступом 7"/>
          <p:cNvCxnSpPr>
            <a:endCxn id="10" idx="0"/>
          </p:cNvCxnSpPr>
          <p:nvPr/>
        </p:nvCxnSpPr>
        <p:spPr>
          <a:xfrm rot="16200000" flipH="1">
            <a:off x="5049927" y="3862207"/>
            <a:ext cx="1265072" cy="492736"/>
          </a:xfrm>
          <a:prstGeom prst="bentConnector3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13662" y="4741111"/>
            <a:ext cx="6430337" cy="1496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Вахтовий</a:t>
            </a:r>
            <a:r>
              <a:rPr lang="ru-RU" sz="2000" dirty="0"/>
              <a:t> метод </a:t>
            </a:r>
            <a:r>
              <a:rPr lang="ru-RU" sz="2000" dirty="0" err="1"/>
              <a:t>організовується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підсумованого</a:t>
            </a:r>
            <a:r>
              <a:rPr lang="ru-RU" sz="2000" dirty="0"/>
              <a:t> </a:t>
            </a:r>
            <a:r>
              <a:rPr lang="ru-RU" sz="2000" dirty="0" err="1"/>
              <a:t>обліку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часу, а </a:t>
            </a:r>
            <a:r>
              <a:rPr lang="ru-RU" sz="2000" dirty="0" err="1"/>
              <a:t>міжвахтовий</a:t>
            </a:r>
            <a:r>
              <a:rPr lang="ru-RU" sz="2000" dirty="0"/>
              <a:t> </a:t>
            </a:r>
            <a:r>
              <a:rPr lang="ru-RU" sz="2000" dirty="0" err="1"/>
              <a:t>відпочинок</a:t>
            </a:r>
            <a:r>
              <a:rPr lang="ru-RU" sz="2000" dirty="0"/>
              <a:t> </a:t>
            </a:r>
            <a:r>
              <a:rPr lang="ru-RU" sz="2000" dirty="0" err="1"/>
              <a:t>надається</a:t>
            </a:r>
            <a:r>
              <a:rPr lang="ru-RU" sz="2000" dirty="0"/>
              <a:t> </a:t>
            </a:r>
            <a:r>
              <a:rPr lang="ru-RU" sz="2000" dirty="0" err="1"/>
              <a:t>працівникам</a:t>
            </a:r>
            <a:r>
              <a:rPr lang="ru-RU" sz="2000" dirty="0"/>
              <a:t> у </a:t>
            </a:r>
            <a:r>
              <a:rPr lang="ru-RU" sz="2000" dirty="0" err="1"/>
              <a:t>місцях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постійного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" y="2660432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4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4" y="558924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13234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До </a:t>
            </a:r>
            <a:r>
              <a:rPr lang="ru-RU" sz="2000" dirty="0" err="1" smtClean="0"/>
              <a:t>робіт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виконуються</a:t>
            </a:r>
            <a:r>
              <a:rPr lang="ru-RU" sz="2000" dirty="0"/>
              <a:t> </a:t>
            </a:r>
            <a:r>
              <a:rPr lang="ru-RU" sz="2000" dirty="0" err="1"/>
              <a:t>вахтовим</a:t>
            </a:r>
            <a:r>
              <a:rPr lang="ru-RU" sz="2000" dirty="0"/>
              <a:t> методом, </a:t>
            </a:r>
            <a:r>
              <a:rPr lang="ru-RU" sz="2000" dirty="0" err="1"/>
              <a:t>забороняється</a:t>
            </a:r>
            <a:r>
              <a:rPr lang="ru-RU" sz="2000" dirty="0"/>
              <a:t> </a:t>
            </a:r>
            <a:r>
              <a:rPr lang="ru-RU" sz="2000" dirty="0" err="1"/>
              <a:t>залучати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до 18 </a:t>
            </a:r>
            <a:r>
              <a:rPr lang="ru-RU" sz="2000" dirty="0" err="1"/>
              <a:t>років</a:t>
            </a:r>
            <a:r>
              <a:rPr lang="ru-RU" sz="2000" dirty="0"/>
              <a:t>, </a:t>
            </a:r>
            <a:r>
              <a:rPr lang="ru-RU" sz="2000" dirty="0" err="1"/>
              <a:t>вагітних</a:t>
            </a:r>
            <a:r>
              <a:rPr lang="ru-RU" sz="2000" dirty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 і </a:t>
            </a:r>
            <a:r>
              <a:rPr lang="ru-RU" sz="2000" dirty="0" err="1"/>
              <a:t>жінок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до 3 </a:t>
            </a:r>
            <a:r>
              <a:rPr lang="ru-RU" sz="2000" dirty="0" err="1"/>
              <a:t>років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медичні</a:t>
            </a:r>
            <a:r>
              <a:rPr lang="ru-RU" sz="2000" dirty="0"/>
              <a:t> </a:t>
            </a:r>
            <a:r>
              <a:rPr lang="ru-RU" sz="2000" dirty="0" err="1"/>
              <a:t>протипоказання</a:t>
            </a:r>
            <a:r>
              <a:rPr lang="ru-RU" sz="2000" dirty="0"/>
              <a:t> для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.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608004" y="1512079"/>
            <a:ext cx="0" cy="457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2014979"/>
            <a:ext cx="8712969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вахти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перевищувати</a:t>
            </a:r>
            <a:r>
              <a:rPr lang="ru-RU" sz="2000" dirty="0"/>
              <a:t> 1 </a:t>
            </a:r>
            <a:r>
              <a:rPr lang="ru-RU" sz="2000" dirty="0" err="1"/>
              <a:t>місяця</a:t>
            </a:r>
            <a:r>
              <a:rPr lang="ru-RU" sz="2000" dirty="0"/>
              <a:t>, а в </a:t>
            </a:r>
            <a:r>
              <a:rPr lang="ru-RU" sz="2000" dirty="0" err="1"/>
              <a:t>окремих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, з </a:t>
            </a:r>
            <a:r>
              <a:rPr lang="ru-RU" sz="2000" dirty="0" err="1"/>
              <a:t>дозволу</a:t>
            </a:r>
            <a:r>
              <a:rPr lang="ru-RU" sz="2000" dirty="0"/>
              <a:t> </a:t>
            </a:r>
            <a:r>
              <a:rPr lang="ru-RU" sz="2000" dirty="0" err="1"/>
              <a:t>міністерства</a:t>
            </a:r>
            <a:r>
              <a:rPr lang="ru-RU" sz="2000" dirty="0"/>
              <a:t> та </a:t>
            </a:r>
            <a:r>
              <a:rPr lang="ru-RU" sz="2000" dirty="0" err="1"/>
              <a:t>відповідної</a:t>
            </a:r>
            <a:r>
              <a:rPr lang="ru-RU" sz="2000" dirty="0"/>
              <a:t> </a:t>
            </a:r>
            <a:r>
              <a:rPr lang="ru-RU" sz="2000" dirty="0" err="1"/>
              <a:t>профспілки</a:t>
            </a:r>
            <a:r>
              <a:rPr lang="ru-RU" sz="2000" dirty="0"/>
              <a:t>, - 2 </a:t>
            </a:r>
            <a:r>
              <a:rPr lang="ru-RU" sz="2000" dirty="0" err="1"/>
              <a:t>місяців</a:t>
            </a:r>
            <a:r>
              <a:rPr lang="ru-RU" sz="2000" dirty="0"/>
              <a:t>.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608004" y="3030642"/>
            <a:ext cx="0" cy="457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519" y="3487842"/>
            <a:ext cx="8712969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Власник</a:t>
            </a:r>
            <a:r>
              <a:rPr lang="ru-RU" sz="2000" dirty="0"/>
              <a:t> </a:t>
            </a:r>
            <a:r>
              <a:rPr lang="ru-RU" sz="2000" dirty="0" err="1"/>
              <a:t>зобов'язаний</a:t>
            </a:r>
            <a:r>
              <a:rPr lang="ru-RU" sz="2000" dirty="0"/>
              <a:t> </a:t>
            </a:r>
            <a:r>
              <a:rPr lang="ru-RU" sz="2000" dirty="0" err="1"/>
              <a:t>забезпечити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соціально-побутовими</a:t>
            </a:r>
            <a:r>
              <a:rPr lang="ru-RU" sz="2000" dirty="0"/>
              <a:t> </a:t>
            </a:r>
            <a:r>
              <a:rPr lang="ru-RU" sz="2000" dirty="0" err="1"/>
              <a:t>умовами</a:t>
            </a:r>
            <a:r>
              <a:rPr lang="ru-RU" sz="2000" dirty="0"/>
              <a:t> - </a:t>
            </a:r>
            <a:r>
              <a:rPr lang="ru-RU" sz="2000" dirty="0" err="1"/>
              <a:t>проживанням</a:t>
            </a:r>
            <a:r>
              <a:rPr lang="ru-RU" sz="2000" dirty="0"/>
              <a:t>, транспортом, </a:t>
            </a:r>
            <a:r>
              <a:rPr lang="ru-RU" sz="2000" dirty="0" err="1"/>
              <a:t>спецодягом</a:t>
            </a:r>
            <a:r>
              <a:rPr lang="ru-RU" sz="2000" dirty="0"/>
              <a:t>, </a:t>
            </a:r>
            <a:r>
              <a:rPr lang="ru-RU" sz="2000" dirty="0" err="1"/>
              <a:t>щоденним</a:t>
            </a:r>
            <a:r>
              <a:rPr lang="ru-RU" sz="2000" dirty="0"/>
              <a:t> </a:t>
            </a:r>
            <a:r>
              <a:rPr lang="ru-RU" sz="2000" dirty="0" err="1"/>
              <a:t>гарячим</a:t>
            </a:r>
            <a:r>
              <a:rPr lang="ru-RU" sz="2000" dirty="0"/>
              <a:t> </a:t>
            </a:r>
            <a:r>
              <a:rPr lang="ru-RU" sz="2000" dirty="0" err="1"/>
              <a:t>харчуванням</a:t>
            </a:r>
            <a:r>
              <a:rPr lang="ru-RU" sz="2000" dirty="0"/>
              <a:t>, </a:t>
            </a:r>
            <a:r>
              <a:rPr lang="ru-RU" sz="2000" dirty="0" err="1"/>
              <a:t>медичним</a:t>
            </a:r>
            <a:r>
              <a:rPr lang="ru-RU" sz="2000" dirty="0"/>
              <a:t> </a:t>
            </a:r>
            <a:r>
              <a:rPr lang="ru-RU" sz="2000" dirty="0" err="1"/>
              <a:t>обслуговуванням</a:t>
            </a:r>
            <a:r>
              <a:rPr lang="ru-RU" sz="2000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50809"/>
            <a:ext cx="2952328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993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267744" y="1726337"/>
            <a:ext cx="4176464" cy="11521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Ненормований</a:t>
            </a:r>
            <a:r>
              <a:rPr lang="ru-RU" sz="3200" dirty="0"/>
              <a:t> </a:t>
            </a:r>
            <a:r>
              <a:rPr lang="ru-RU" sz="3200" dirty="0" err="1"/>
              <a:t>робочий</a:t>
            </a:r>
            <a:r>
              <a:rPr lang="ru-RU" sz="3200" dirty="0"/>
              <a:t> день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573016"/>
            <a:ext cx="8424936" cy="2246769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особливий</a:t>
            </a:r>
            <a:r>
              <a:rPr lang="ru-RU" sz="2000" dirty="0"/>
              <a:t> режим </a:t>
            </a:r>
            <a:r>
              <a:rPr lang="ru-RU" sz="2000" dirty="0" err="1"/>
              <a:t>робочого</a:t>
            </a:r>
            <a:r>
              <a:rPr lang="ru-RU" sz="2000" dirty="0"/>
              <a:t> часу,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встановлюється</a:t>
            </a:r>
            <a:r>
              <a:rPr lang="ru-RU" sz="2000" dirty="0"/>
              <a:t> для </a:t>
            </a:r>
            <a:r>
              <a:rPr lang="ru-RU" sz="2000" dirty="0" err="1"/>
              <a:t>керiвникiв</a:t>
            </a:r>
            <a:r>
              <a:rPr lang="ru-RU" sz="2000" dirty="0"/>
              <a:t>, </a:t>
            </a:r>
            <a:r>
              <a:rPr lang="ru-RU" sz="2000" dirty="0" err="1"/>
              <a:t>спецiалiстiв</a:t>
            </a:r>
            <a:r>
              <a:rPr lang="ru-RU" sz="2000" dirty="0"/>
              <a:t>, </a:t>
            </a:r>
            <a:r>
              <a:rPr lang="ru-RU" sz="2000" dirty="0" err="1"/>
              <a:t>державних</a:t>
            </a:r>
            <a:r>
              <a:rPr lang="ru-RU" sz="2000" dirty="0"/>
              <a:t> </a:t>
            </a:r>
            <a:r>
              <a:rPr lang="ru-RU" sz="2000" dirty="0" err="1"/>
              <a:t>службовцiв</a:t>
            </a:r>
            <a:r>
              <a:rPr lang="ru-RU" sz="2000" dirty="0"/>
              <a:t> та </a:t>
            </a:r>
            <a:r>
              <a:rPr lang="ru-RU" sz="2000" dirty="0" err="1"/>
              <a:t>осiб</a:t>
            </a:r>
            <a:r>
              <a:rPr lang="ru-RU" sz="2000" dirty="0"/>
              <a:t>, </a:t>
            </a:r>
            <a:r>
              <a:rPr lang="ru-RU" sz="2000" dirty="0" err="1"/>
              <a:t>праця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за характером </a:t>
            </a:r>
            <a:r>
              <a:rPr lang="ru-RU" sz="2000" dirty="0" err="1"/>
              <a:t>виконуваних</a:t>
            </a:r>
            <a:r>
              <a:rPr lang="ru-RU" sz="2000" dirty="0"/>
              <a:t> ними </a:t>
            </a:r>
            <a:r>
              <a:rPr lang="ru-RU" sz="2000" dirty="0" err="1"/>
              <a:t>функцiй</a:t>
            </a:r>
            <a:r>
              <a:rPr lang="ru-RU" sz="2000" dirty="0"/>
              <a:t> не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бути </a:t>
            </a:r>
            <a:r>
              <a:rPr lang="ru-RU" sz="2000" dirty="0" err="1"/>
              <a:t>обмеженою</a:t>
            </a:r>
            <a:r>
              <a:rPr lang="ru-RU" sz="2000" dirty="0"/>
              <a:t> нормальною </a:t>
            </a:r>
            <a:r>
              <a:rPr lang="ru-RU" sz="2000" dirty="0" err="1"/>
              <a:t>тривалiстю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дня, не </a:t>
            </a:r>
            <a:r>
              <a:rPr lang="ru-RU" sz="2000" dirty="0" err="1"/>
              <a:t>пiддається</a:t>
            </a:r>
            <a:r>
              <a:rPr lang="ru-RU" sz="2000" dirty="0"/>
              <a:t> точному </a:t>
            </a:r>
            <a:r>
              <a:rPr lang="ru-RU" sz="2000" dirty="0" err="1"/>
              <a:t>облiку</a:t>
            </a:r>
            <a:r>
              <a:rPr lang="ru-RU" sz="2000" dirty="0"/>
              <a:t> </a:t>
            </a:r>
            <a:r>
              <a:rPr lang="ru-RU" sz="2000" dirty="0" err="1"/>
              <a:t>внаслiдок</a:t>
            </a:r>
            <a:r>
              <a:rPr lang="ru-RU" sz="2000" dirty="0"/>
              <a:t> </a:t>
            </a:r>
            <a:r>
              <a:rPr lang="ru-RU" sz="2000" dirty="0" err="1"/>
              <a:t>специфiки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для </a:t>
            </a:r>
            <a:r>
              <a:rPr lang="ru-RU" sz="2000" dirty="0" err="1"/>
              <a:t>осiб</a:t>
            </a:r>
            <a:r>
              <a:rPr lang="ru-RU" sz="2000" dirty="0"/>
              <a:t>, </a:t>
            </a:r>
            <a:r>
              <a:rPr lang="ru-RU" sz="2000" dirty="0" err="1"/>
              <a:t>робочий</a:t>
            </a:r>
            <a:r>
              <a:rPr lang="ru-RU" sz="2000" dirty="0"/>
              <a:t> час </a:t>
            </a:r>
            <a:r>
              <a:rPr lang="ru-RU" sz="2000" dirty="0" err="1"/>
              <a:t>яких</a:t>
            </a:r>
            <a:r>
              <a:rPr lang="ru-RU" sz="2000" dirty="0"/>
              <a:t> у </a:t>
            </a:r>
            <a:r>
              <a:rPr lang="ru-RU" sz="2000" dirty="0" err="1"/>
              <a:t>зв’яз</a:t>
            </a:r>
            <a:r>
              <a:rPr lang="ru-RU" sz="2000" dirty="0"/>
              <a:t> ку з </a:t>
            </a:r>
            <a:r>
              <a:rPr lang="ru-RU" sz="2000" dirty="0" err="1"/>
              <a:t>особливостями</a:t>
            </a:r>
            <a:r>
              <a:rPr lang="ru-RU" sz="2000" dirty="0"/>
              <a:t> </a:t>
            </a:r>
            <a:r>
              <a:rPr lang="ru-RU" sz="2000" dirty="0" err="1"/>
              <a:t>органiзацiї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працi</a:t>
            </a:r>
            <a:r>
              <a:rPr lang="ru-RU" sz="2000" dirty="0"/>
              <a:t> </a:t>
            </a:r>
            <a:r>
              <a:rPr lang="ru-RU" sz="2000" dirty="0" err="1"/>
              <a:t>розподiляється</a:t>
            </a:r>
            <a:r>
              <a:rPr lang="ru-RU" sz="2000" dirty="0"/>
              <a:t> ними на </a:t>
            </a:r>
            <a:r>
              <a:rPr lang="ru-RU" sz="2000" dirty="0" err="1"/>
              <a:t>свiй</a:t>
            </a:r>
            <a:r>
              <a:rPr lang="ru-RU" sz="2000" dirty="0"/>
              <a:t> </a:t>
            </a:r>
            <a:r>
              <a:rPr lang="ru-RU" sz="2000" dirty="0" err="1" smtClean="0"/>
              <a:t>розсуд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051364" y="2994780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03" y="-23249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5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1" y="404664"/>
            <a:ext cx="7564367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Такий</a:t>
            </a:r>
            <a:r>
              <a:rPr lang="ru-RU" sz="2800" dirty="0"/>
              <a:t> </a:t>
            </a:r>
            <a:r>
              <a:rPr lang="ru-RU" sz="2800" dirty="0" smtClean="0"/>
              <a:t>режим </a:t>
            </a:r>
            <a:r>
              <a:rPr lang="ru-RU" sz="2800" dirty="0" err="1" smtClean="0"/>
              <a:t>робочого</a:t>
            </a:r>
            <a:r>
              <a:rPr lang="ru-RU" sz="2800" dirty="0" smtClean="0"/>
              <a:t> </a:t>
            </a:r>
            <a:r>
              <a:rPr lang="ru-RU" sz="2800" dirty="0"/>
              <a:t>часу вводиться для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категорiй</a:t>
            </a:r>
            <a:r>
              <a:rPr lang="ru-RU" sz="2800" dirty="0"/>
              <a:t> </a:t>
            </a:r>
            <a:r>
              <a:rPr lang="ru-RU" sz="2800" dirty="0" err="1"/>
              <a:t>працiвникiв</a:t>
            </a:r>
            <a:r>
              <a:rPr lang="ru-RU" sz="2800" dirty="0"/>
              <a:t>: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103919" y="959443"/>
            <a:ext cx="7200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823999" y="959443"/>
            <a:ext cx="0" cy="34056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1" y="1861091"/>
            <a:ext cx="7416825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керiвного</a:t>
            </a:r>
            <a:r>
              <a:rPr lang="ru-RU" sz="2000" dirty="0"/>
              <a:t>, </a:t>
            </a:r>
            <a:r>
              <a:rPr lang="ru-RU" sz="2000" dirty="0" err="1" smtClean="0"/>
              <a:t>адмiнiстративно</a:t>
            </a:r>
            <a:r>
              <a:rPr lang="ru-RU" sz="2000" dirty="0" smtClean="0"/>
              <a:t> - </a:t>
            </a:r>
            <a:r>
              <a:rPr lang="ru-RU" sz="2000" dirty="0" err="1" smtClean="0"/>
              <a:t>управлiнського</a:t>
            </a:r>
            <a:r>
              <a:rPr lang="ru-RU" sz="2000" dirty="0"/>
              <a:t>, </a:t>
            </a:r>
            <a:r>
              <a:rPr lang="ru-RU" sz="2000" dirty="0" err="1"/>
              <a:t>технiчного</a:t>
            </a:r>
            <a:r>
              <a:rPr lang="ru-RU" sz="2000" dirty="0"/>
              <a:t> та </a:t>
            </a:r>
            <a:r>
              <a:rPr lang="ru-RU" sz="2000" dirty="0" err="1"/>
              <a:t>господарського</a:t>
            </a:r>
            <a:r>
              <a:rPr lang="ru-RU" sz="2000" dirty="0"/>
              <a:t> персоналу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0" y="2843007"/>
            <a:ext cx="7416825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осiб</a:t>
            </a:r>
            <a:r>
              <a:rPr lang="ru-RU" sz="2000" dirty="0"/>
              <a:t>, </a:t>
            </a:r>
            <a:r>
              <a:rPr lang="ru-RU" sz="2000" dirty="0" err="1"/>
              <a:t>робочий</a:t>
            </a:r>
            <a:r>
              <a:rPr lang="ru-RU" sz="2000" dirty="0"/>
              <a:t> час </a:t>
            </a:r>
            <a:r>
              <a:rPr lang="ru-RU" sz="2000" dirty="0" err="1"/>
              <a:t>яких</a:t>
            </a:r>
            <a:r>
              <a:rPr lang="ru-RU" sz="2000" dirty="0"/>
              <a:t> у </a:t>
            </a:r>
            <a:r>
              <a:rPr lang="ru-RU" sz="2000" dirty="0" err="1"/>
              <a:t>зв’язку</a:t>
            </a:r>
            <a:r>
              <a:rPr lang="ru-RU" sz="2000" dirty="0"/>
              <a:t> з </a:t>
            </a:r>
            <a:r>
              <a:rPr lang="ru-RU" sz="2000" dirty="0" err="1"/>
              <a:t>особливостями</a:t>
            </a:r>
            <a:r>
              <a:rPr lang="ru-RU" sz="2000" dirty="0"/>
              <a:t> </a:t>
            </a:r>
            <a:r>
              <a:rPr lang="ru-RU" sz="2000" dirty="0" err="1"/>
              <a:t>працi</a:t>
            </a:r>
            <a:r>
              <a:rPr lang="ru-RU" sz="2000" dirty="0"/>
              <a:t> не </a:t>
            </a:r>
            <a:r>
              <a:rPr lang="ru-RU" sz="2000" dirty="0" err="1"/>
              <a:t>пiддається</a:t>
            </a:r>
            <a:r>
              <a:rPr lang="ru-RU" sz="2000" dirty="0"/>
              <a:t> точному </a:t>
            </a:r>
            <a:r>
              <a:rPr lang="ru-RU" sz="2000" dirty="0" err="1"/>
              <a:t>облiку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39552" y="3964994"/>
            <a:ext cx="7416824" cy="40011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осiб</a:t>
            </a:r>
            <a:r>
              <a:rPr lang="ru-RU" sz="2000" dirty="0"/>
              <a:t>, </a:t>
            </a:r>
            <a:r>
              <a:rPr lang="ru-RU" sz="2000" dirty="0" err="1"/>
              <a:t>якi</a:t>
            </a:r>
            <a:r>
              <a:rPr lang="ru-RU" sz="2000" dirty="0"/>
              <a:t> </a:t>
            </a:r>
            <a:r>
              <a:rPr lang="ru-RU" sz="2000" dirty="0" err="1"/>
              <a:t>розподiляють</a:t>
            </a:r>
            <a:r>
              <a:rPr lang="ru-RU" sz="2000" dirty="0"/>
              <a:t> час для </a:t>
            </a:r>
            <a:r>
              <a:rPr lang="ru-RU" sz="2000" dirty="0" err="1"/>
              <a:t>роботи</a:t>
            </a:r>
            <a:r>
              <a:rPr lang="ru-RU" sz="2000" dirty="0"/>
              <a:t> на </a:t>
            </a:r>
            <a:r>
              <a:rPr lang="ru-RU" sz="2000" dirty="0" err="1"/>
              <a:t>свiй</a:t>
            </a:r>
            <a:r>
              <a:rPr lang="ru-RU" sz="2000" dirty="0"/>
              <a:t> </a:t>
            </a:r>
            <a:r>
              <a:rPr lang="ru-RU" sz="2000" dirty="0" err="1"/>
              <a:t>розсуд</a:t>
            </a:r>
            <a:endParaRPr lang="ru-RU" sz="20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7956377" y="2060848"/>
            <a:ext cx="86762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7977023" y="3196950"/>
            <a:ext cx="82633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4" idx="3"/>
          </p:cNvCxnSpPr>
          <p:nvPr/>
        </p:nvCxnSpPr>
        <p:spPr>
          <a:xfrm flipH="1" flipV="1">
            <a:off x="7956376" y="4165049"/>
            <a:ext cx="846977" cy="30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" y="5714831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69160"/>
            <a:ext cx="3807866" cy="19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38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60840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3.Надурочні </a:t>
            </a:r>
            <a:r>
              <a:rPr lang="ru-RU" sz="3200" dirty="0" err="1"/>
              <a:t>роботи</a:t>
            </a:r>
            <a:r>
              <a:rPr lang="ru-RU" sz="3200" dirty="0"/>
              <a:t> та </a:t>
            </a:r>
            <a:r>
              <a:rPr lang="ru-RU" sz="3200" dirty="0" err="1" smtClean="0"/>
              <a:t>чергування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2369512" y="1556792"/>
            <a:ext cx="4032448" cy="108012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Надурочні роботи </a:t>
            </a:r>
            <a:endParaRPr lang="ru-RU" sz="3200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274685" y="2666785"/>
            <a:ext cx="484632" cy="489204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96721" y="3185986"/>
            <a:ext cx="5040560" cy="13469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вважаються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</a:t>
            </a:r>
            <a:r>
              <a:rPr lang="ru-RU" sz="2400" dirty="0" err="1"/>
              <a:t>встановлену</a:t>
            </a:r>
            <a:r>
              <a:rPr lang="ru-RU" sz="2400" dirty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</a:t>
            </a:r>
            <a:r>
              <a:rPr lang="ru-RU" sz="2400" dirty="0" smtClean="0"/>
              <a:t>дня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75" y="5715668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0150"/>
            <a:ext cx="2843808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0" y="908720"/>
            <a:ext cx="1314450" cy="295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8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8959" y="563562"/>
            <a:ext cx="6480720" cy="138055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Власник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уповноважений</a:t>
            </a:r>
            <a:r>
              <a:rPr lang="ru-RU" sz="2400" dirty="0"/>
              <a:t> ним орган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застосовувати</a:t>
            </a:r>
            <a:r>
              <a:rPr lang="ru-RU" sz="2400" dirty="0"/>
              <a:t> </a:t>
            </a:r>
            <a:r>
              <a:rPr lang="ru-RU" sz="2400" dirty="0" err="1"/>
              <a:t>надурочні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у таких </a:t>
            </a:r>
            <a:r>
              <a:rPr lang="ru-RU" sz="2400" dirty="0" err="1"/>
              <a:t>виняткових</a:t>
            </a:r>
            <a:r>
              <a:rPr lang="ru-RU" sz="2400" dirty="0"/>
              <a:t> </a:t>
            </a:r>
            <a:r>
              <a:rPr lang="ru-RU" sz="2400" dirty="0" err="1"/>
              <a:t>випадках</a:t>
            </a:r>
            <a:r>
              <a:rPr lang="ru-RU" sz="2400" dirty="0"/>
              <a:t>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8229679" y="1368053"/>
            <a:ext cx="5760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805743" y="1368053"/>
            <a:ext cx="0" cy="54899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2905" y="2204864"/>
            <a:ext cx="8050167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оборони </a:t>
            </a:r>
            <a:r>
              <a:rPr lang="ru-RU" dirty="0" err="1"/>
              <a:t>країни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відвернення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стихійного</a:t>
            </a:r>
            <a:r>
              <a:rPr lang="ru-RU" dirty="0"/>
              <a:t> лиха,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і </a:t>
            </a:r>
            <a:r>
              <a:rPr lang="ru-RU" dirty="0" err="1"/>
              <a:t>негайного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179511" y="3512861"/>
            <a:ext cx="8096957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громадсько-необхідних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по </a:t>
            </a:r>
            <a:r>
              <a:rPr lang="ru-RU" dirty="0" err="1"/>
              <a:t>водопостачанню</a:t>
            </a:r>
            <a:r>
              <a:rPr lang="ru-RU" dirty="0"/>
              <a:t>, </a:t>
            </a:r>
            <a:r>
              <a:rPr lang="ru-RU" dirty="0" err="1"/>
              <a:t>газопостачанню</a:t>
            </a:r>
            <a:r>
              <a:rPr lang="ru-RU" dirty="0"/>
              <a:t>, </a:t>
            </a:r>
            <a:r>
              <a:rPr lang="ru-RU" dirty="0" err="1"/>
              <a:t>опаленню</a:t>
            </a:r>
            <a:r>
              <a:rPr lang="ru-RU" dirty="0"/>
              <a:t>, </a:t>
            </a:r>
            <a:r>
              <a:rPr lang="ru-RU" dirty="0" err="1"/>
              <a:t>освітленню</a:t>
            </a:r>
            <a:r>
              <a:rPr lang="ru-RU" dirty="0"/>
              <a:t>, </a:t>
            </a:r>
            <a:r>
              <a:rPr lang="ru-RU" dirty="0" err="1"/>
              <a:t>каналізації</a:t>
            </a:r>
            <a:r>
              <a:rPr lang="ru-RU" dirty="0"/>
              <a:t>, транспорту, </a:t>
            </a:r>
            <a:r>
              <a:rPr lang="ru-RU" dirty="0" err="1"/>
              <a:t>зв'язку</a:t>
            </a:r>
            <a:r>
              <a:rPr lang="ru-RU" dirty="0"/>
              <a:t> - для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випадкових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несподіваних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порушують</a:t>
            </a:r>
            <a:r>
              <a:rPr lang="ru-RU" dirty="0"/>
              <a:t> </a:t>
            </a:r>
            <a:r>
              <a:rPr lang="ru-RU" dirty="0" err="1"/>
              <a:t>правильне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0" y="5085184"/>
            <a:ext cx="8096958" cy="92333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вантажно-розвантажувальних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з метою </a:t>
            </a:r>
            <a:r>
              <a:rPr lang="ru-RU" dirty="0" err="1"/>
              <a:t>недопущення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простою </a:t>
            </a:r>
            <a:r>
              <a:rPr lang="ru-RU" dirty="0" err="1"/>
              <a:t>рухомого</a:t>
            </a:r>
            <a:r>
              <a:rPr lang="ru-RU" dirty="0"/>
              <a:t> складу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вантажів</a:t>
            </a:r>
            <a:r>
              <a:rPr lang="ru-RU" dirty="0"/>
              <a:t> у пунктах </a:t>
            </a:r>
            <a:r>
              <a:rPr lang="ru-RU" dirty="0" err="1"/>
              <a:t>відправлення</a:t>
            </a:r>
            <a:r>
              <a:rPr lang="ru-RU" dirty="0"/>
              <a:t> і </a:t>
            </a:r>
            <a:r>
              <a:rPr lang="ru-RU" dirty="0" err="1"/>
              <a:t>призначення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8234842" y="2666529"/>
            <a:ext cx="56573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8276468" y="3861048"/>
            <a:ext cx="5145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4" idx="3"/>
          </p:cNvCxnSpPr>
          <p:nvPr/>
        </p:nvCxnSpPr>
        <p:spPr>
          <a:xfrm flipH="1">
            <a:off x="8276468" y="5546849"/>
            <a:ext cx="51454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3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1" y="5695698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88640"/>
            <a:ext cx="806489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при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закінчити</a:t>
            </a:r>
            <a:r>
              <a:rPr lang="ru-RU" dirty="0"/>
              <a:t> </a:t>
            </a:r>
            <a:r>
              <a:rPr lang="ru-RU" dirty="0" err="1"/>
              <a:t>почату</a:t>
            </a:r>
            <a:r>
              <a:rPr lang="ru-RU" dirty="0"/>
              <a:t> роботу, яка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непередбачених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випадкової</a:t>
            </a:r>
            <a:r>
              <a:rPr lang="ru-RU" dirty="0"/>
              <a:t> </a:t>
            </a:r>
            <a:r>
              <a:rPr lang="ru-RU" dirty="0" err="1"/>
              <a:t>затримки</a:t>
            </a:r>
            <a:r>
              <a:rPr lang="ru-RU" dirty="0"/>
              <a:t> з </a:t>
            </a:r>
            <a:r>
              <a:rPr lang="ru-RU" dirty="0" err="1"/>
              <a:t>технічних</a:t>
            </a:r>
            <a:r>
              <a:rPr lang="ru-RU" dirty="0"/>
              <a:t> умов </a:t>
            </a:r>
            <a:r>
              <a:rPr lang="ru-RU" dirty="0" err="1"/>
              <a:t>виробництва</a:t>
            </a:r>
            <a:r>
              <a:rPr lang="ru-RU" dirty="0"/>
              <a:t> не могла бути </a:t>
            </a:r>
            <a:r>
              <a:rPr lang="ru-RU" dirty="0" err="1"/>
              <a:t>закінчена</a:t>
            </a:r>
            <a:r>
              <a:rPr lang="ru-RU" dirty="0"/>
              <a:t> в </a:t>
            </a:r>
            <a:r>
              <a:rPr lang="ru-RU" dirty="0" err="1"/>
              <a:t>нормальний</a:t>
            </a:r>
            <a:r>
              <a:rPr lang="ru-RU" dirty="0"/>
              <a:t> </a:t>
            </a:r>
            <a:r>
              <a:rPr lang="ru-RU" dirty="0" err="1"/>
              <a:t>робочий</a:t>
            </a:r>
            <a:r>
              <a:rPr lang="ru-RU" dirty="0"/>
              <a:t> час, коли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псування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загибелі</a:t>
            </a:r>
            <a:r>
              <a:rPr lang="ru-RU" dirty="0"/>
              <a:t> державного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майна,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невідкладного</a:t>
            </a:r>
            <a:r>
              <a:rPr lang="ru-RU" dirty="0"/>
              <a:t> ремонту машин, </a:t>
            </a:r>
            <a:r>
              <a:rPr lang="ru-RU" dirty="0" err="1"/>
              <a:t>верстатів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, коли </a:t>
            </a:r>
            <a:r>
              <a:rPr lang="ru-RU" dirty="0" err="1"/>
              <a:t>несправність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зупинення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для </a:t>
            </a:r>
            <a:r>
              <a:rPr lang="ru-RU" dirty="0" err="1"/>
              <a:t>значної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трудящих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2564904"/>
            <a:ext cx="806489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при </a:t>
            </a:r>
            <a:r>
              <a:rPr lang="ru-RU" dirty="0" err="1"/>
              <a:t>нез'явленні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заступає</a:t>
            </a:r>
            <a:r>
              <a:rPr lang="ru-RU" dirty="0"/>
              <a:t>, коли робота не </a:t>
            </a:r>
            <a:r>
              <a:rPr lang="ru-RU" dirty="0" err="1"/>
              <a:t>допускає</a:t>
            </a:r>
            <a:r>
              <a:rPr lang="ru-RU" dirty="0"/>
              <a:t> перерви;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уповноважений</a:t>
            </a:r>
            <a:r>
              <a:rPr lang="ru-RU" dirty="0"/>
              <a:t> ним орган </a:t>
            </a:r>
            <a:r>
              <a:rPr lang="ru-RU" dirty="0" err="1"/>
              <a:t>зобов'язаний</a:t>
            </a:r>
            <a:r>
              <a:rPr lang="ru-RU" dirty="0"/>
              <a:t> </a:t>
            </a:r>
            <a:r>
              <a:rPr lang="ru-RU" dirty="0" err="1"/>
              <a:t>негайно</a:t>
            </a:r>
            <a:r>
              <a:rPr lang="ru-RU" dirty="0"/>
              <a:t> </a:t>
            </a:r>
            <a:r>
              <a:rPr lang="ru-RU" dirty="0" err="1"/>
              <a:t>вжити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до </a:t>
            </a:r>
            <a:r>
              <a:rPr lang="ru-RU" dirty="0" err="1"/>
              <a:t>заміни</a:t>
            </a:r>
            <a:r>
              <a:rPr lang="ru-RU" dirty="0"/>
              <a:t> </a:t>
            </a:r>
            <a:r>
              <a:rPr lang="ru-RU" dirty="0" err="1"/>
              <a:t>змінника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працівником</a:t>
            </a: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820472" y="0"/>
            <a:ext cx="0" cy="316506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14623"/>
            <a:ext cx="3096344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8244408" y="620688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244408" y="3165068"/>
            <a:ext cx="57606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5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94241"/>
            <a:ext cx="7488832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До </a:t>
            </a:r>
            <a:r>
              <a:rPr lang="ru-RU" sz="2800" dirty="0" err="1"/>
              <a:t>надурочних</a:t>
            </a:r>
            <a:r>
              <a:rPr lang="ru-RU" sz="2800" dirty="0"/>
              <a:t> </a:t>
            </a:r>
            <a:r>
              <a:rPr lang="ru-RU" sz="2800" dirty="0" err="1"/>
              <a:t>робіт</a:t>
            </a:r>
            <a:r>
              <a:rPr lang="ru-RU" sz="2800" dirty="0"/>
              <a:t> </a:t>
            </a:r>
            <a:r>
              <a:rPr lang="ru-RU" sz="2800" dirty="0" err="1" smtClean="0"/>
              <a:t>забороняється</a:t>
            </a:r>
            <a:r>
              <a:rPr lang="ru-RU" sz="2800" dirty="0" smtClean="0"/>
              <a:t> </a:t>
            </a:r>
            <a:r>
              <a:rPr lang="ru-RU" sz="2800" dirty="0" err="1"/>
              <a:t>залучати</a:t>
            </a:r>
            <a:r>
              <a:rPr lang="ru-RU" sz="2800" dirty="0"/>
              <a:t>: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99992" y="1108641"/>
            <a:ext cx="0" cy="457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7009" y="1618716"/>
            <a:ext cx="864096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вагітних</a:t>
            </a:r>
            <a:r>
              <a:rPr lang="ru-RU" sz="2000" dirty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 і </a:t>
            </a:r>
            <a:r>
              <a:rPr lang="ru-RU" sz="2000" dirty="0" err="1"/>
              <a:t>жінок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до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>
            <a:stCxn id="9" idx="2"/>
          </p:cNvCxnSpPr>
          <p:nvPr/>
        </p:nvCxnSpPr>
        <p:spPr>
          <a:xfrm>
            <a:off x="4477489" y="2018826"/>
            <a:ext cx="0" cy="570843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9513" y="2589669"/>
            <a:ext cx="864095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молодших</a:t>
            </a:r>
            <a:r>
              <a:rPr lang="ru-RU" sz="2000" dirty="0"/>
              <a:t> </a:t>
            </a:r>
            <a:r>
              <a:rPr lang="ru-RU" sz="2000" dirty="0" err="1"/>
              <a:t>вісімнадцяти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endParaRPr lang="ru-RU" sz="2000" dirty="0"/>
          </a:p>
        </p:txBody>
      </p:sp>
      <p:cxnSp>
        <p:nvCxnSpPr>
          <p:cNvPr id="15" name="Прямая соединительная линия 14"/>
          <p:cNvCxnSpPr>
            <a:stCxn id="13" idx="2"/>
          </p:cNvCxnSpPr>
          <p:nvPr/>
        </p:nvCxnSpPr>
        <p:spPr>
          <a:xfrm>
            <a:off x="4499993" y="2989779"/>
            <a:ext cx="2" cy="518755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9515" y="3503239"/>
            <a:ext cx="864095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працівників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навчаються</a:t>
            </a:r>
            <a:r>
              <a:rPr lang="ru-RU" sz="2000" dirty="0"/>
              <a:t> в </a:t>
            </a:r>
            <a:r>
              <a:rPr lang="ru-RU" sz="2000" dirty="0" err="1"/>
              <a:t>загальноосвітніх</a:t>
            </a:r>
            <a:r>
              <a:rPr lang="ru-RU" sz="2000" dirty="0"/>
              <a:t> школах і </a:t>
            </a:r>
            <a:r>
              <a:rPr lang="ru-RU" sz="2000" dirty="0" err="1"/>
              <a:t>професійно-технічних</a:t>
            </a:r>
            <a:r>
              <a:rPr lang="ru-RU" sz="2000" dirty="0"/>
              <a:t> училищах без </a:t>
            </a:r>
            <a:r>
              <a:rPr lang="ru-RU" sz="2000" dirty="0" err="1"/>
              <a:t>відриву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r>
              <a:rPr lang="ru-RU" sz="2000" dirty="0"/>
              <a:t>, в </a:t>
            </a:r>
            <a:r>
              <a:rPr lang="ru-RU" sz="2000" dirty="0" err="1"/>
              <a:t>дні</a:t>
            </a:r>
            <a:r>
              <a:rPr lang="ru-RU" sz="2000" dirty="0"/>
              <a:t> занять.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739" y="4509120"/>
            <a:ext cx="8856984" cy="163121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000" dirty="0" err="1"/>
              <a:t>Жінки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трьох</a:t>
            </a:r>
            <a:r>
              <a:rPr lang="ru-RU" sz="2000" dirty="0"/>
              <a:t> до </a:t>
            </a:r>
            <a:r>
              <a:rPr lang="ru-RU" sz="2000" dirty="0" err="1"/>
              <a:t>чотирнадцяти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дитину-інваліда</a:t>
            </a:r>
            <a:r>
              <a:rPr lang="ru-RU" sz="2000" dirty="0"/>
              <a:t>,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залучатись</a:t>
            </a:r>
            <a:r>
              <a:rPr lang="ru-RU" sz="2000" dirty="0"/>
              <a:t> до </a:t>
            </a:r>
            <a:r>
              <a:rPr lang="ru-RU" sz="2000" dirty="0" err="1"/>
              <a:t>надурочних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за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згодою</a:t>
            </a:r>
            <a:r>
              <a:rPr lang="ru-RU" sz="2000" dirty="0"/>
              <a:t>. 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err="1" smtClean="0"/>
              <a:t>Залучення</a:t>
            </a:r>
            <a:r>
              <a:rPr lang="ru-RU" sz="2000" dirty="0" smtClean="0"/>
              <a:t> </a:t>
            </a:r>
            <a:r>
              <a:rPr lang="ru-RU" sz="2000" dirty="0" err="1"/>
              <a:t>інвалідів</a:t>
            </a:r>
            <a:r>
              <a:rPr lang="ru-RU" sz="2000" dirty="0"/>
              <a:t> до </a:t>
            </a:r>
            <a:r>
              <a:rPr lang="ru-RU" sz="2000" dirty="0" err="1"/>
              <a:t>надурочних</a:t>
            </a:r>
            <a:r>
              <a:rPr lang="ru-RU" sz="2000" dirty="0"/>
              <a:t> </a:t>
            </a:r>
            <a:r>
              <a:rPr lang="ru-RU" sz="2000" dirty="0" err="1"/>
              <a:t>робіт</a:t>
            </a:r>
            <a:r>
              <a:rPr lang="ru-RU" sz="2000" dirty="0"/>
              <a:t> </a:t>
            </a:r>
            <a:r>
              <a:rPr lang="ru-RU" sz="2000" dirty="0" err="1"/>
              <a:t>можливе</a:t>
            </a:r>
            <a:r>
              <a:rPr lang="ru-RU" sz="2000" dirty="0"/>
              <a:t> </a:t>
            </a:r>
            <a:r>
              <a:rPr lang="ru-RU" sz="2000" dirty="0" err="1"/>
              <a:t>лише</a:t>
            </a:r>
            <a:r>
              <a:rPr lang="ru-RU" sz="2000" dirty="0"/>
              <a:t> за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згодою</a:t>
            </a:r>
            <a:r>
              <a:rPr lang="ru-RU" sz="2000" dirty="0"/>
              <a:t> і за </a:t>
            </a:r>
            <a:r>
              <a:rPr lang="ru-RU" sz="2000" dirty="0" err="1"/>
              <a:t>умови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це</a:t>
            </a:r>
            <a:r>
              <a:rPr lang="ru-RU" sz="2000" dirty="0"/>
              <a:t> не </a:t>
            </a:r>
            <a:r>
              <a:rPr lang="ru-RU" sz="2000" dirty="0" err="1"/>
              <a:t>суперечить</a:t>
            </a:r>
            <a:r>
              <a:rPr lang="ru-RU" sz="2000" dirty="0"/>
              <a:t> </a:t>
            </a:r>
            <a:r>
              <a:rPr lang="ru-RU" sz="2000" dirty="0" err="1"/>
              <a:t>медичним</a:t>
            </a:r>
            <a:r>
              <a:rPr lang="ru-RU" sz="2000" dirty="0"/>
              <a:t> </a:t>
            </a:r>
            <a:r>
              <a:rPr lang="ru-RU" sz="2000" dirty="0" err="1"/>
              <a:t>рекомендаціям</a:t>
            </a:r>
            <a:r>
              <a:rPr lang="ru-RU" sz="2000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969" y="6140336"/>
            <a:ext cx="1454031" cy="717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11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124744"/>
            <a:ext cx="8640960" cy="3888432"/>
          </a:xfrm>
          <a:ln>
            <a:solidFill>
              <a:schemeClr val="accent6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Надурочні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для кожного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годин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підряд</a:t>
            </a:r>
            <a:r>
              <a:rPr lang="ru-RU" dirty="0"/>
              <a:t> і 120 годин на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 err="1" smtClean="0"/>
              <a:t>Надурочні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провадитися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 </a:t>
            </a:r>
            <a:r>
              <a:rPr lang="ru-RU" dirty="0" err="1"/>
              <a:t>дозволу</a:t>
            </a:r>
            <a:r>
              <a:rPr lang="ru-RU" dirty="0"/>
              <a:t> </a:t>
            </a:r>
            <a:r>
              <a:rPr lang="ru-RU" dirty="0" err="1"/>
              <a:t>виборного</a:t>
            </a:r>
            <a:r>
              <a:rPr lang="ru-RU" dirty="0"/>
              <a:t> органу </a:t>
            </a:r>
            <a:r>
              <a:rPr lang="ru-RU" dirty="0" err="1"/>
              <a:t>первинної</a:t>
            </a:r>
            <a:r>
              <a:rPr lang="ru-RU" dirty="0"/>
              <a:t> </a:t>
            </a:r>
            <a:r>
              <a:rPr lang="ru-RU" dirty="0" err="1"/>
              <a:t>профспілкової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</a:t>
            </a:r>
            <a:r>
              <a:rPr lang="ru-RU" dirty="0" err="1"/>
              <a:t>профспілкового</a:t>
            </a:r>
            <a:r>
              <a:rPr lang="ru-RU" dirty="0"/>
              <a:t> </a:t>
            </a:r>
            <a:r>
              <a:rPr lang="ru-RU" dirty="0" err="1"/>
              <a:t>представника</a:t>
            </a:r>
            <a:r>
              <a:rPr lang="ru-RU" dirty="0"/>
              <a:t>) </a:t>
            </a:r>
            <a:r>
              <a:rPr lang="ru-RU" dirty="0" err="1"/>
              <a:t>підприємства</a:t>
            </a:r>
            <a:r>
              <a:rPr lang="ru-RU" dirty="0"/>
              <a:t>, установи,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За </a:t>
            </a:r>
            <a:r>
              <a:rPr lang="ru-RU" dirty="0" err="1"/>
              <a:t>погодинною</a:t>
            </a:r>
            <a:r>
              <a:rPr lang="ru-RU" dirty="0"/>
              <a:t> системою оплати </a:t>
            </a:r>
            <a:r>
              <a:rPr lang="ru-RU" dirty="0" err="1"/>
              <a:t>прац</a:t>
            </a:r>
            <a:r>
              <a:rPr lang="en-US" dirty="0"/>
              <a:t>i </a:t>
            </a:r>
            <a:r>
              <a:rPr lang="ru-RU" dirty="0"/>
              <a:t>робота в </a:t>
            </a:r>
            <a:r>
              <a:rPr lang="ru-RU" dirty="0" err="1"/>
              <a:t>надурочний</a:t>
            </a:r>
            <a:r>
              <a:rPr lang="ru-RU" dirty="0"/>
              <a:t> час </a:t>
            </a:r>
            <a:r>
              <a:rPr lang="ru-RU" dirty="0" err="1"/>
              <a:t>оплачується</a:t>
            </a:r>
            <a:r>
              <a:rPr lang="ru-RU" dirty="0"/>
              <a:t> в </a:t>
            </a:r>
            <a:r>
              <a:rPr lang="ru-RU" dirty="0" err="1"/>
              <a:t>подв</a:t>
            </a:r>
            <a:r>
              <a:rPr lang="en-US" dirty="0"/>
              <a:t>i</a:t>
            </a:r>
            <a:r>
              <a:rPr lang="ru-RU" dirty="0" err="1"/>
              <a:t>йному</a:t>
            </a:r>
            <a:r>
              <a:rPr lang="ru-RU" dirty="0"/>
              <a:t> </a:t>
            </a:r>
            <a:r>
              <a:rPr lang="ru-RU" dirty="0" err="1"/>
              <a:t>розм</a:t>
            </a:r>
            <a:r>
              <a:rPr lang="en-US" dirty="0"/>
              <a:t>i</a:t>
            </a:r>
            <a:r>
              <a:rPr lang="ru-RU" dirty="0"/>
              <a:t>р</a:t>
            </a:r>
            <a:r>
              <a:rPr lang="en-US" dirty="0"/>
              <a:t>i </a:t>
            </a:r>
            <a:r>
              <a:rPr lang="ru-RU" dirty="0" err="1"/>
              <a:t>годинної</a:t>
            </a:r>
            <a:r>
              <a:rPr lang="ru-RU" dirty="0"/>
              <a:t> </a:t>
            </a:r>
            <a:r>
              <a:rPr lang="ru-RU" dirty="0" smtClean="0"/>
              <a:t>ставки.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Компенсац</a:t>
            </a:r>
            <a:r>
              <a:rPr lang="en-US" dirty="0"/>
              <a:t>i</a:t>
            </a:r>
            <a:r>
              <a:rPr lang="ru-RU" dirty="0"/>
              <a:t>я </a:t>
            </a:r>
            <a:r>
              <a:rPr lang="ru-RU" dirty="0" err="1"/>
              <a:t>надурочних</a:t>
            </a:r>
            <a:r>
              <a:rPr lang="ru-RU" dirty="0"/>
              <a:t> роб</a:t>
            </a:r>
            <a:r>
              <a:rPr lang="en-US" dirty="0"/>
              <a:t>i</a:t>
            </a:r>
            <a:r>
              <a:rPr lang="ru-RU" dirty="0"/>
              <a:t>т </a:t>
            </a:r>
            <a:r>
              <a:rPr lang="ru-RU" dirty="0" err="1"/>
              <a:t>наданням</a:t>
            </a:r>
            <a:r>
              <a:rPr lang="ru-RU" dirty="0"/>
              <a:t> в</a:t>
            </a:r>
            <a:r>
              <a:rPr lang="en-US" dirty="0"/>
              <a:t>i</a:t>
            </a:r>
            <a:r>
              <a:rPr lang="ru-RU" dirty="0" err="1"/>
              <a:t>дгулу</a:t>
            </a:r>
            <a:r>
              <a:rPr lang="ru-RU" dirty="0"/>
              <a:t> не </a:t>
            </a:r>
            <a:r>
              <a:rPr lang="ru-RU" dirty="0" err="1"/>
              <a:t>допускається</a:t>
            </a:r>
            <a:r>
              <a:rPr lang="ru-RU" dirty="0"/>
              <a:t>.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0"/>
            <a:ext cx="14573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5131009"/>
            <a:ext cx="3312368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3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7723"/>
            <a:ext cx="712879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dirty="0"/>
              <a:t>1.Поняття та </a:t>
            </a:r>
            <a:r>
              <a:rPr lang="ru-RU" sz="3200" dirty="0" err="1"/>
              <a:t>види</a:t>
            </a:r>
            <a:r>
              <a:rPr lang="ru-RU" sz="3200" dirty="0"/>
              <a:t> </a:t>
            </a:r>
            <a:r>
              <a:rPr lang="ru-RU" sz="3200" dirty="0" err="1"/>
              <a:t>робочого</a:t>
            </a:r>
            <a:r>
              <a:rPr lang="ru-RU" sz="3200" dirty="0"/>
              <a:t> часу.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079" y="18655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627784" y="1628800"/>
            <a:ext cx="3456384" cy="12241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Робочий</a:t>
            </a:r>
            <a:r>
              <a:rPr lang="ru-RU" sz="3200" dirty="0"/>
              <a:t> час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9783" y="3429000"/>
            <a:ext cx="7272462" cy="27511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вiдрiзок</a:t>
            </a:r>
            <a:r>
              <a:rPr lang="ru-RU" sz="2400" dirty="0"/>
              <a:t> календарного часу, </a:t>
            </a:r>
            <a:r>
              <a:rPr lang="ru-RU" sz="2400" dirty="0" err="1"/>
              <a:t>протягом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працiвник</a:t>
            </a:r>
            <a:r>
              <a:rPr lang="ru-RU" sz="2400" dirty="0"/>
              <a:t> </a:t>
            </a:r>
            <a:r>
              <a:rPr lang="ru-RU" sz="2400" dirty="0" err="1"/>
              <a:t>вiдповiдно</a:t>
            </a:r>
            <a:r>
              <a:rPr lang="ru-RU" sz="2400" dirty="0"/>
              <a:t> до чинного </a:t>
            </a:r>
            <a:r>
              <a:rPr lang="ru-RU" sz="2400" dirty="0" err="1"/>
              <a:t>законодавства</a:t>
            </a:r>
            <a:r>
              <a:rPr lang="ru-RU" sz="2400" dirty="0"/>
              <a:t>, </a:t>
            </a:r>
            <a:r>
              <a:rPr lang="ru-RU" sz="2400" dirty="0" err="1"/>
              <a:t>колективного</a:t>
            </a:r>
            <a:r>
              <a:rPr lang="ru-RU" sz="2400" dirty="0"/>
              <a:t> договору, правил </a:t>
            </a:r>
            <a:r>
              <a:rPr lang="ru-RU" sz="2400" dirty="0" err="1"/>
              <a:t>внутрiшнього</a:t>
            </a:r>
            <a:r>
              <a:rPr lang="ru-RU" sz="2400" dirty="0"/>
              <a:t> трудового </a:t>
            </a:r>
            <a:r>
              <a:rPr lang="ru-RU" sz="2400" dirty="0" err="1"/>
              <a:t>розпорядку</a:t>
            </a:r>
            <a:r>
              <a:rPr lang="ru-RU" sz="2400" dirty="0"/>
              <a:t> i </a:t>
            </a:r>
            <a:r>
              <a:rPr lang="ru-RU" sz="2400" dirty="0" err="1"/>
              <a:t>графiка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 повинен </a:t>
            </a:r>
            <a:r>
              <a:rPr lang="ru-RU" sz="2400" dirty="0" err="1"/>
              <a:t>перебувати</a:t>
            </a:r>
            <a:r>
              <a:rPr lang="ru-RU" sz="2400" dirty="0"/>
              <a:t> у </a:t>
            </a:r>
            <a:r>
              <a:rPr lang="ru-RU" sz="2400" dirty="0" err="1"/>
              <a:t>визначеному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мiсцi</a:t>
            </a:r>
            <a:r>
              <a:rPr lang="ru-RU" sz="2400" dirty="0"/>
              <a:t> й </a:t>
            </a:r>
            <a:r>
              <a:rPr lang="ru-RU" sz="2400" dirty="0" err="1"/>
              <a:t>виконувати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функцiональнi</a:t>
            </a:r>
            <a:r>
              <a:rPr lang="ru-RU" sz="2400" dirty="0"/>
              <a:t> </a:t>
            </a:r>
            <a:r>
              <a:rPr lang="ru-RU" sz="2400" dirty="0" err="1"/>
              <a:t>обов’язки</a:t>
            </a:r>
            <a:r>
              <a:rPr lang="ru-RU" sz="2400" dirty="0"/>
              <a:t>, </a:t>
            </a:r>
            <a:r>
              <a:rPr lang="ru-RU" sz="2400" dirty="0" err="1"/>
              <a:t>обумовленi</a:t>
            </a:r>
            <a:r>
              <a:rPr lang="ru-RU" sz="2400" dirty="0"/>
              <a:t> </a:t>
            </a:r>
            <a:r>
              <a:rPr lang="ru-RU" sz="2400" dirty="0" err="1"/>
              <a:t>трудовим</a:t>
            </a:r>
            <a:r>
              <a:rPr lang="ru-RU" sz="2400" dirty="0"/>
              <a:t> договором.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208215" y="2855964"/>
            <a:ext cx="484632" cy="573035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9305"/>
            <a:ext cx="1763688" cy="192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841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23" y="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6740847" cy="108012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На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пiдприємствах</a:t>
            </a:r>
            <a:r>
              <a:rPr lang="ru-RU" sz="2800" dirty="0"/>
              <a:t> </a:t>
            </a:r>
            <a:r>
              <a:rPr lang="ru-RU" sz="2800" dirty="0" err="1"/>
              <a:t>працiвники</a:t>
            </a:r>
            <a:r>
              <a:rPr lang="ru-RU" sz="2800" dirty="0"/>
              <a:t> </a:t>
            </a:r>
            <a:r>
              <a:rPr lang="ru-RU" sz="2800" dirty="0" err="1"/>
              <a:t>залучаються</a:t>
            </a:r>
            <a:r>
              <a:rPr lang="ru-RU" sz="2800" dirty="0"/>
              <a:t> до </a:t>
            </a:r>
            <a:r>
              <a:rPr lang="ru-RU" sz="2800" dirty="0" err="1"/>
              <a:t>чергувань</a:t>
            </a:r>
            <a:endParaRPr lang="ru-RU" sz="2800" dirty="0"/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 rot="16200000" flipH="1">
            <a:off x="3094265" y="1541402"/>
            <a:ext cx="867242" cy="504058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2843808" y="2227052"/>
            <a:ext cx="3672408" cy="914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Чергування</a:t>
            </a:r>
            <a:endParaRPr lang="ru-RU" sz="3200" dirty="0"/>
          </a:p>
        </p:txBody>
      </p:sp>
      <p:sp>
        <p:nvSpPr>
          <p:cNvPr id="9" name="Стрелка вниз 8"/>
          <p:cNvSpPr/>
          <p:nvPr/>
        </p:nvSpPr>
        <p:spPr>
          <a:xfrm>
            <a:off x="4389647" y="3144004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29082" y="3789040"/>
            <a:ext cx="7840091" cy="1631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перебування</a:t>
            </a:r>
            <a:r>
              <a:rPr lang="ru-RU" sz="2000" dirty="0"/>
              <a:t> </a:t>
            </a:r>
            <a:r>
              <a:rPr lang="ru-RU" sz="2000" dirty="0" err="1"/>
              <a:t>працiвника</a:t>
            </a:r>
            <a:r>
              <a:rPr lang="ru-RU" sz="2000" dirty="0"/>
              <a:t> за </a:t>
            </a:r>
            <a:r>
              <a:rPr lang="ru-RU" sz="2000" dirty="0" err="1"/>
              <a:t>розпорядженням</a:t>
            </a:r>
            <a:r>
              <a:rPr lang="ru-RU" sz="2000" dirty="0"/>
              <a:t> </a:t>
            </a:r>
            <a:r>
              <a:rPr lang="ru-RU" sz="2000" dirty="0" err="1"/>
              <a:t>адмiнiстрацiї</a:t>
            </a:r>
            <a:r>
              <a:rPr lang="ru-RU" sz="2000" dirty="0"/>
              <a:t> на </a:t>
            </a:r>
            <a:r>
              <a:rPr lang="ru-RU" sz="2000" dirty="0" err="1"/>
              <a:t>пiдприємствi</a:t>
            </a:r>
            <a:r>
              <a:rPr lang="ru-RU" sz="2000" dirty="0"/>
              <a:t>, в </a:t>
            </a:r>
            <a:r>
              <a:rPr lang="ru-RU" sz="2000" dirty="0" err="1"/>
              <a:t>установi</a:t>
            </a:r>
            <a:r>
              <a:rPr lang="ru-RU" sz="2000" dirty="0"/>
              <a:t>, </a:t>
            </a:r>
            <a:r>
              <a:rPr lang="ru-RU" sz="2000" dirty="0" err="1"/>
              <a:t>органiзацiї</a:t>
            </a:r>
            <a:r>
              <a:rPr lang="ru-RU" sz="2000" dirty="0"/>
              <a:t> в </a:t>
            </a:r>
            <a:r>
              <a:rPr lang="ru-RU" sz="2000" dirty="0" err="1"/>
              <a:t>неробочий</a:t>
            </a:r>
            <a:r>
              <a:rPr lang="ru-RU" sz="2000" dirty="0"/>
              <a:t> час (</a:t>
            </a:r>
            <a:r>
              <a:rPr lang="ru-RU" sz="2000" dirty="0" err="1"/>
              <a:t>пiсля</a:t>
            </a:r>
            <a:r>
              <a:rPr lang="ru-RU" sz="2000" dirty="0"/>
              <a:t> </a:t>
            </a:r>
            <a:r>
              <a:rPr lang="ru-RU" sz="2000" dirty="0" err="1"/>
              <a:t>закiнчення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дня, у </a:t>
            </a:r>
            <a:r>
              <a:rPr lang="ru-RU" sz="2000" dirty="0" err="1"/>
              <a:t>вихiдний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святковий</a:t>
            </a:r>
            <a:r>
              <a:rPr lang="ru-RU" sz="2000" dirty="0"/>
              <a:t> день) як </a:t>
            </a:r>
            <a:r>
              <a:rPr lang="ru-RU" sz="2000" dirty="0" err="1"/>
              <a:t>вiдповiдального</a:t>
            </a:r>
            <a:r>
              <a:rPr lang="ru-RU" sz="2000" dirty="0"/>
              <a:t> за порядок i для оперативного </a:t>
            </a:r>
            <a:r>
              <a:rPr lang="ru-RU" sz="2000" dirty="0" err="1"/>
              <a:t>вирiшення</a:t>
            </a:r>
            <a:r>
              <a:rPr lang="ru-RU" sz="2000" dirty="0"/>
              <a:t> </a:t>
            </a:r>
            <a:r>
              <a:rPr lang="ru-RU" sz="2000" dirty="0" err="1"/>
              <a:t>невiдкладних</a:t>
            </a:r>
            <a:r>
              <a:rPr lang="ru-RU" sz="2000" dirty="0"/>
              <a:t> </a:t>
            </a:r>
            <a:r>
              <a:rPr lang="ru-RU" sz="2000" dirty="0" err="1"/>
              <a:t>питань</a:t>
            </a:r>
            <a:endParaRPr lang="ru-RU" sz="20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200"/>
            <a:ext cx="19050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28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712969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Забороняється</a:t>
            </a:r>
            <a:r>
              <a:rPr lang="ru-RU" sz="2000" dirty="0"/>
              <a:t> </a:t>
            </a:r>
            <a:r>
              <a:rPr lang="ru-RU" sz="2000" dirty="0" err="1"/>
              <a:t>залучати</a:t>
            </a:r>
            <a:r>
              <a:rPr lang="ru-RU" sz="2000" dirty="0"/>
              <a:t> до </a:t>
            </a:r>
            <a:r>
              <a:rPr lang="ru-RU" sz="2000" dirty="0" err="1"/>
              <a:t>чергування</a:t>
            </a:r>
            <a:r>
              <a:rPr lang="ru-RU" sz="2000" dirty="0"/>
              <a:t> у </a:t>
            </a:r>
            <a:r>
              <a:rPr lang="ru-RU" sz="2000" dirty="0" err="1"/>
              <a:t>вих</a:t>
            </a:r>
            <a:r>
              <a:rPr lang="en-US" sz="2000" dirty="0"/>
              <a:t>i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u-RU" sz="2000" dirty="0" err="1"/>
              <a:t>святкові</a:t>
            </a:r>
            <a:r>
              <a:rPr lang="ru-RU" sz="2000" dirty="0"/>
              <a:t> 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ru-RU" sz="2000" dirty="0"/>
              <a:t>ваг</a:t>
            </a:r>
            <a:r>
              <a:rPr lang="en-US" sz="2000" dirty="0"/>
              <a:t>i</a:t>
            </a:r>
            <a:r>
              <a:rPr lang="ru-RU" sz="2000" dirty="0" err="1"/>
              <a:t>тних</a:t>
            </a:r>
            <a:r>
              <a:rPr lang="ru-RU" sz="2000" dirty="0"/>
              <a:t> ж</a:t>
            </a:r>
            <a:r>
              <a:rPr lang="en-US" sz="2000" dirty="0"/>
              <a:t>i</a:t>
            </a:r>
            <a:r>
              <a:rPr lang="ru-RU" sz="2000" dirty="0"/>
              <a:t>нок </a:t>
            </a:r>
            <a:r>
              <a:rPr lang="en-US" sz="2000" dirty="0"/>
              <a:t>i </a:t>
            </a:r>
            <a:r>
              <a:rPr lang="ru-RU" sz="2000" dirty="0"/>
              <a:t>матер</a:t>
            </a:r>
            <a:r>
              <a:rPr lang="en-US" sz="2000" dirty="0"/>
              <a:t>i</a:t>
            </a:r>
            <a:r>
              <a:rPr lang="ru-RU" sz="2000" dirty="0"/>
              <a:t>в, як</a:t>
            </a:r>
            <a:r>
              <a:rPr lang="en-US" sz="2000" dirty="0"/>
              <a:t>i </a:t>
            </a:r>
            <a:r>
              <a:rPr lang="ru-RU" sz="2000" dirty="0" err="1"/>
              <a:t>мають</a:t>
            </a:r>
            <a:r>
              <a:rPr lang="ru-RU" sz="2000" dirty="0"/>
              <a:t> д</a:t>
            </a:r>
            <a:r>
              <a:rPr lang="en-US" sz="2000" dirty="0"/>
              <a:t>i</a:t>
            </a:r>
            <a:r>
              <a:rPr lang="ru-RU" sz="2000" dirty="0" err="1"/>
              <a:t>тей</a:t>
            </a:r>
            <a:r>
              <a:rPr lang="ru-RU" sz="2000" dirty="0"/>
              <a:t> в</a:t>
            </a:r>
            <a:r>
              <a:rPr lang="en-US" sz="2000" dirty="0"/>
              <a:t>i</a:t>
            </a:r>
            <a:r>
              <a:rPr lang="ru-RU" sz="2000" dirty="0"/>
              <a:t>ком до </a:t>
            </a:r>
            <a:r>
              <a:rPr lang="ru-RU" sz="2000" dirty="0" err="1"/>
              <a:t>трьох</a:t>
            </a:r>
            <a:r>
              <a:rPr lang="ru-RU" sz="2000" dirty="0"/>
              <a:t> рок</a:t>
            </a:r>
            <a:r>
              <a:rPr lang="en-US" sz="2000" dirty="0"/>
              <a:t>i</a:t>
            </a:r>
            <a:r>
              <a:rPr lang="ru-RU" sz="2000" dirty="0"/>
              <a:t>в. </a:t>
            </a:r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flipH="1">
            <a:off x="4535996" y="896526"/>
            <a:ext cx="1" cy="44424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1580" y="1340768"/>
            <a:ext cx="8712969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Ж</a:t>
            </a:r>
            <a:r>
              <a:rPr lang="en-US" sz="2000" dirty="0"/>
              <a:t>i</a:t>
            </a:r>
            <a:r>
              <a:rPr lang="ru-RU" sz="2000" dirty="0" err="1"/>
              <a:t>нки</a:t>
            </a:r>
            <a:r>
              <a:rPr lang="ru-RU" sz="2000" dirty="0"/>
              <a:t>, як</a:t>
            </a:r>
            <a:r>
              <a:rPr lang="en-US" sz="2000" dirty="0"/>
              <a:t>i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-</a:t>
            </a:r>
            <a:r>
              <a:rPr lang="en-US" sz="2000" dirty="0"/>
              <a:t>i</a:t>
            </a:r>
            <a:r>
              <a:rPr lang="ru-RU" sz="2000" dirty="0" err="1"/>
              <a:t>нвал</a:t>
            </a:r>
            <a:r>
              <a:rPr lang="en-US" sz="2000" dirty="0"/>
              <a:t>i</a:t>
            </a:r>
            <a:r>
              <a:rPr lang="ru-RU" sz="2000" dirty="0"/>
              <a:t>д</a:t>
            </a:r>
            <a:r>
              <a:rPr lang="en-US" sz="2000" dirty="0"/>
              <a:t>i</a:t>
            </a:r>
            <a:r>
              <a:rPr lang="ru-RU" sz="2000" dirty="0"/>
              <a:t>в </a:t>
            </a:r>
            <a:r>
              <a:rPr lang="ru-RU" sz="2000" dirty="0" err="1"/>
              <a:t>або</a:t>
            </a:r>
            <a:r>
              <a:rPr lang="ru-RU" sz="2000" dirty="0"/>
              <a:t> д</a:t>
            </a:r>
            <a:r>
              <a:rPr lang="en-US" sz="2000" dirty="0"/>
              <a:t>i</a:t>
            </a:r>
            <a:r>
              <a:rPr lang="ru-RU" sz="2000" dirty="0" err="1"/>
              <a:t>тей</a:t>
            </a:r>
            <a:r>
              <a:rPr lang="ru-RU" sz="2000" dirty="0"/>
              <a:t> в</a:t>
            </a:r>
            <a:r>
              <a:rPr lang="en-US" sz="2000" dirty="0"/>
              <a:t>i</a:t>
            </a:r>
            <a:r>
              <a:rPr lang="ru-RU" sz="2000" dirty="0"/>
              <a:t>ком в</a:t>
            </a:r>
            <a:r>
              <a:rPr lang="en-US" sz="2000" dirty="0"/>
              <a:t>i</a:t>
            </a:r>
            <a:r>
              <a:rPr lang="ru-RU" sz="2000" dirty="0"/>
              <a:t>д </a:t>
            </a:r>
            <a:r>
              <a:rPr lang="ru-RU" sz="2000" dirty="0" err="1"/>
              <a:t>трьох</a:t>
            </a:r>
            <a:r>
              <a:rPr lang="ru-RU" sz="2000" dirty="0"/>
              <a:t> до </a:t>
            </a:r>
            <a:r>
              <a:rPr lang="ru-RU" sz="2000" dirty="0" err="1"/>
              <a:t>чотирнадцяти</a:t>
            </a:r>
            <a:r>
              <a:rPr lang="ru-RU" sz="2000" dirty="0"/>
              <a:t> рок</a:t>
            </a:r>
            <a:r>
              <a:rPr lang="en-US" sz="2000" dirty="0"/>
              <a:t>i</a:t>
            </a:r>
            <a:r>
              <a:rPr lang="ru-RU" sz="2000" dirty="0"/>
              <a:t>в, </a:t>
            </a:r>
            <a:r>
              <a:rPr lang="ru-RU" sz="2000" dirty="0" err="1"/>
              <a:t>також</a:t>
            </a:r>
            <a:r>
              <a:rPr lang="ru-RU" sz="2000" dirty="0"/>
              <a:t> не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залучатись</a:t>
            </a:r>
            <a:r>
              <a:rPr lang="ru-RU" sz="2000" dirty="0"/>
              <a:t> до </a:t>
            </a:r>
            <a:r>
              <a:rPr lang="ru-RU" sz="2000" dirty="0" err="1"/>
              <a:t>чергування</a:t>
            </a:r>
            <a:r>
              <a:rPr lang="ru-RU" sz="2000" dirty="0"/>
              <a:t> у </a:t>
            </a:r>
            <a:r>
              <a:rPr lang="ru-RU" sz="2000" dirty="0" err="1"/>
              <a:t>вих</a:t>
            </a:r>
            <a:r>
              <a:rPr lang="en-US" sz="2000" dirty="0"/>
              <a:t>i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u-RU" sz="2000" dirty="0" err="1"/>
              <a:t>святков</a:t>
            </a:r>
            <a:r>
              <a:rPr lang="en-US" sz="2000" dirty="0"/>
              <a:t>i 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ru-RU" sz="2000" dirty="0"/>
              <a:t>без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згоди</a:t>
            </a:r>
            <a:endParaRPr lang="ru-RU" sz="2000" dirty="0"/>
          </a:p>
        </p:txBody>
      </p:sp>
      <p:cxnSp>
        <p:nvCxnSpPr>
          <p:cNvPr id="12" name="Прямая со стрелкой 11"/>
          <p:cNvCxnSpPr>
            <a:stCxn id="9" idx="2"/>
          </p:cNvCxnSpPr>
          <p:nvPr/>
        </p:nvCxnSpPr>
        <p:spPr>
          <a:xfrm flipH="1">
            <a:off x="4568064" y="2356431"/>
            <a:ext cx="1" cy="457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1580" y="2813631"/>
            <a:ext cx="8737264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Чергування</a:t>
            </a:r>
            <a:r>
              <a:rPr lang="ru-RU" sz="2000" dirty="0"/>
              <a:t> </a:t>
            </a:r>
            <a:r>
              <a:rPr lang="ru-RU" sz="2000" dirty="0" err="1"/>
              <a:t>допускаються</a:t>
            </a:r>
            <a:r>
              <a:rPr lang="ru-RU" sz="2000" dirty="0"/>
              <a:t> у </a:t>
            </a:r>
            <a:r>
              <a:rPr lang="ru-RU" sz="2000" dirty="0" err="1"/>
              <a:t>виключних</a:t>
            </a:r>
            <a:r>
              <a:rPr lang="ru-RU" sz="2000" dirty="0"/>
              <a:t> </a:t>
            </a:r>
            <a:r>
              <a:rPr lang="ru-RU" sz="2000" dirty="0" err="1"/>
              <a:t>випадках</a:t>
            </a:r>
            <a:r>
              <a:rPr lang="ru-RU" sz="2000" dirty="0"/>
              <a:t> за </a:t>
            </a:r>
            <a:r>
              <a:rPr lang="ru-RU" sz="2000" dirty="0" err="1"/>
              <a:t>згодою</a:t>
            </a:r>
            <a:r>
              <a:rPr lang="ru-RU" sz="2000" dirty="0"/>
              <a:t> </a:t>
            </a:r>
            <a:r>
              <a:rPr lang="ru-RU" sz="2000" dirty="0" err="1"/>
              <a:t>профспiлкового</a:t>
            </a:r>
            <a:r>
              <a:rPr lang="ru-RU" sz="2000" dirty="0"/>
              <a:t> </a:t>
            </a:r>
            <a:r>
              <a:rPr lang="ru-RU" sz="2000" dirty="0" err="1"/>
              <a:t>представника</a:t>
            </a:r>
            <a:r>
              <a:rPr lang="ru-RU" sz="2000" dirty="0"/>
              <a:t> не </a:t>
            </a:r>
            <a:r>
              <a:rPr lang="ru-RU" sz="2000" dirty="0" err="1"/>
              <a:t>частiше</a:t>
            </a:r>
            <a:r>
              <a:rPr lang="ru-RU" sz="2000" dirty="0"/>
              <a:t> одного разу на </a:t>
            </a:r>
            <a:r>
              <a:rPr lang="ru-RU" sz="2000" dirty="0" err="1"/>
              <a:t>мiсяць</a:t>
            </a:r>
            <a:r>
              <a:rPr lang="ru-RU" sz="2000" dirty="0"/>
              <a:t> i </a:t>
            </a:r>
            <a:r>
              <a:rPr lang="ru-RU" sz="2000" dirty="0" err="1"/>
              <a:t>тривалiстю</a:t>
            </a:r>
            <a:r>
              <a:rPr lang="ru-RU" sz="2000" dirty="0"/>
              <a:t> не </a:t>
            </a:r>
            <a:r>
              <a:rPr lang="ru-RU" sz="2000" dirty="0" err="1"/>
              <a:t>бiльше</a:t>
            </a:r>
            <a:r>
              <a:rPr lang="ru-RU" sz="2000" dirty="0"/>
              <a:t> </a:t>
            </a:r>
            <a:r>
              <a:rPr lang="ru-RU" sz="2000" dirty="0" err="1"/>
              <a:t>встановленого</a:t>
            </a:r>
            <a:r>
              <a:rPr lang="ru-RU" sz="2000" dirty="0"/>
              <a:t> </a:t>
            </a:r>
            <a:r>
              <a:rPr lang="ru-RU" sz="2000" dirty="0" err="1"/>
              <a:t>робочого</a:t>
            </a:r>
            <a:r>
              <a:rPr lang="ru-RU" sz="2000" dirty="0"/>
              <a:t> дня (</a:t>
            </a:r>
            <a:r>
              <a:rPr lang="ru-RU" sz="2000" dirty="0" err="1"/>
              <a:t>змiни</a:t>
            </a:r>
            <a:r>
              <a:rPr lang="ru-RU" sz="2000" dirty="0"/>
              <a:t>). </a:t>
            </a:r>
          </a:p>
        </p:txBody>
      </p:sp>
      <p:cxnSp>
        <p:nvCxnSpPr>
          <p:cNvPr id="16" name="Прямая со стрелкой 15"/>
          <p:cNvCxnSpPr>
            <a:stCxn id="14" idx="2"/>
          </p:cNvCxnSpPr>
          <p:nvPr/>
        </p:nvCxnSpPr>
        <p:spPr>
          <a:xfrm>
            <a:off x="4580212" y="3829294"/>
            <a:ext cx="0" cy="45720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9512" y="4310370"/>
            <a:ext cx="8680901" cy="10156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Чергування</a:t>
            </a:r>
            <a:r>
              <a:rPr lang="ru-RU" sz="2000" dirty="0"/>
              <a:t> у </a:t>
            </a:r>
            <a:r>
              <a:rPr lang="ru-RU" sz="2000" dirty="0" err="1"/>
              <a:t>святков</a:t>
            </a:r>
            <a:r>
              <a:rPr lang="en-US" sz="2000" dirty="0"/>
              <a:t>i </a:t>
            </a:r>
            <a:r>
              <a:rPr lang="ru-RU" sz="2000" dirty="0"/>
              <a:t>та </a:t>
            </a:r>
            <a:r>
              <a:rPr lang="ru-RU" sz="2000" dirty="0" err="1"/>
              <a:t>вих</a:t>
            </a:r>
            <a:r>
              <a:rPr lang="en-US" sz="2000" dirty="0"/>
              <a:t>i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ru-RU" sz="2000" dirty="0" err="1"/>
              <a:t>дн</a:t>
            </a:r>
            <a:r>
              <a:rPr lang="en-US" sz="2000" dirty="0"/>
              <a:t>i </a:t>
            </a:r>
            <a:r>
              <a:rPr lang="ru-RU" sz="2000" dirty="0" err="1"/>
              <a:t>компенсуються</a:t>
            </a:r>
            <a:r>
              <a:rPr lang="ru-RU" sz="2000" dirty="0"/>
              <a:t> </a:t>
            </a:r>
            <a:r>
              <a:rPr lang="ru-RU" sz="2000" dirty="0" err="1"/>
              <a:t>наданням</a:t>
            </a:r>
            <a:r>
              <a:rPr lang="ru-RU" sz="2000" dirty="0"/>
              <a:t> у </a:t>
            </a:r>
            <a:r>
              <a:rPr lang="ru-RU" sz="2000" dirty="0" err="1"/>
              <a:t>найближч</a:t>
            </a:r>
            <a:r>
              <a:rPr lang="en-US" sz="2000" dirty="0"/>
              <a:t>i </a:t>
            </a:r>
            <a:r>
              <a:rPr lang="ru-RU" sz="2000" dirty="0"/>
              <a:t>десять </a:t>
            </a:r>
            <a:r>
              <a:rPr lang="ru-RU" sz="2000" dirty="0" err="1"/>
              <a:t>дн</a:t>
            </a:r>
            <a:r>
              <a:rPr lang="en-US" sz="2000" dirty="0"/>
              <a:t>i</a:t>
            </a:r>
            <a:r>
              <a:rPr lang="ru-RU" sz="2000" dirty="0"/>
              <a:t>в </a:t>
            </a:r>
            <a:r>
              <a:rPr lang="ru-RU" sz="2000" dirty="0" err="1"/>
              <a:t>в</a:t>
            </a:r>
            <a:r>
              <a:rPr lang="en-US" sz="2000" dirty="0"/>
              <a:t>i</a:t>
            </a:r>
            <a:r>
              <a:rPr lang="ru-RU" sz="2000" dirty="0" err="1"/>
              <a:t>дгулу</a:t>
            </a:r>
            <a:r>
              <a:rPr lang="ru-RU" sz="2000" dirty="0"/>
              <a:t> </a:t>
            </a:r>
            <a:r>
              <a:rPr lang="ru-RU" sz="2000" dirty="0" err="1"/>
              <a:t>такої</a:t>
            </a:r>
            <a:r>
              <a:rPr lang="ru-RU" sz="2000" dirty="0"/>
              <a:t> </a:t>
            </a:r>
            <a:r>
              <a:rPr lang="ru-RU" sz="2000" dirty="0" err="1"/>
              <a:t>самої</a:t>
            </a:r>
            <a:r>
              <a:rPr lang="ru-RU" sz="2000" dirty="0"/>
              <a:t> </a:t>
            </a:r>
            <a:r>
              <a:rPr lang="ru-RU" sz="2000" dirty="0" err="1"/>
              <a:t>тривалост</a:t>
            </a:r>
            <a:r>
              <a:rPr lang="en-US" sz="2000" dirty="0"/>
              <a:t>i, </a:t>
            </a:r>
            <a:r>
              <a:rPr lang="ru-RU" sz="2000" dirty="0" err="1"/>
              <a:t>що</a:t>
            </a:r>
            <a:r>
              <a:rPr lang="ru-RU" sz="2000" dirty="0"/>
              <a:t> й </a:t>
            </a:r>
            <a:r>
              <a:rPr lang="ru-RU" sz="2000" dirty="0" err="1"/>
              <a:t>чергування</a:t>
            </a:r>
            <a:r>
              <a:rPr lang="ru-RU" sz="2000" dirty="0"/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639" y="5760810"/>
            <a:ext cx="16224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" y="5719654"/>
            <a:ext cx="2819400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1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5" y="332656"/>
            <a:ext cx="8712968" cy="193899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Робочий</a:t>
            </a:r>
            <a:r>
              <a:rPr lang="ru-RU" sz="2400" dirty="0"/>
              <a:t> час </a:t>
            </a:r>
            <a:r>
              <a:rPr lang="ru-RU" sz="2400" dirty="0" err="1" smtClean="0"/>
              <a:t>складається</a:t>
            </a:r>
            <a:r>
              <a:rPr lang="ru-RU" sz="2400" dirty="0" smtClean="0"/>
              <a:t>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/>
              <a:t>з часу </a:t>
            </a:r>
            <a:r>
              <a:rPr lang="ru-RU" sz="2400" dirty="0" err="1"/>
              <a:t>виконання</a:t>
            </a:r>
            <a:r>
              <a:rPr lang="ru-RU" sz="2400" dirty="0"/>
              <a:t> </a:t>
            </a:r>
            <a:r>
              <a:rPr lang="ru-RU" sz="2400" dirty="0" err="1"/>
              <a:t>працівником</a:t>
            </a:r>
            <a:r>
              <a:rPr lang="ru-RU" sz="2400" dirty="0"/>
              <a:t> </a:t>
            </a:r>
            <a:r>
              <a:rPr lang="ru-RU" sz="2400" dirty="0" err="1"/>
              <a:t>трудових</a:t>
            </a:r>
            <a:r>
              <a:rPr lang="ru-RU" sz="2400" dirty="0"/>
              <a:t> </a:t>
            </a:r>
            <a:r>
              <a:rPr lang="ru-RU" sz="2400" dirty="0" err="1" smtClean="0"/>
              <a:t>обов'язків</a:t>
            </a:r>
            <a:r>
              <a:rPr lang="ru-RU" sz="2400" dirty="0" smtClean="0"/>
              <a:t>,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err="1" smtClean="0"/>
              <a:t>підготовчо-завершального</a:t>
            </a:r>
            <a:r>
              <a:rPr lang="ru-RU" sz="2400" dirty="0" smtClean="0"/>
              <a:t> </a:t>
            </a:r>
            <a:r>
              <a:rPr lang="ru-RU" sz="2400" dirty="0"/>
              <a:t>часу (</a:t>
            </a:r>
            <a:r>
              <a:rPr lang="ru-RU" sz="2400" dirty="0" err="1"/>
              <a:t>отримання</a:t>
            </a:r>
            <a:r>
              <a:rPr lang="ru-RU" sz="2400" dirty="0"/>
              <a:t> трудового </a:t>
            </a:r>
            <a:r>
              <a:rPr lang="ru-RU" sz="2400" dirty="0" err="1"/>
              <a:t>завдання</a:t>
            </a:r>
            <a:r>
              <a:rPr lang="ru-RU" sz="2400" dirty="0"/>
              <a:t>, </a:t>
            </a:r>
            <a:r>
              <a:rPr lang="ru-RU" sz="2400" dirty="0" err="1"/>
              <a:t>матеріалів</a:t>
            </a:r>
            <a:r>
              <a:rPr lang="ru-RU" sz="2400" dirty="0"/>
              <a:t> та </a:t>
            </a:r>
            <a:r>
              <a:rPr lang="ru-RU" sz="2400" dirty="0" err="1"/>
              <a:t>інструментів</a:t>
            </a:r>
            <a:r>
              <a:rPr lang="ru-RU" sz="2400" dirty="0"/>
              <a:t> для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виконання</a:t>
            </a:r>
            <a:r>
              <a:rPr lang="ru-RU" sz="2400" dirty="0"/>
              <a:t>, </a:t>
            </a:r>
            <a:r>
              <a:rPr lang="ru-RU" sz="2400" dirty="0" smtClean="0"/>
              <a:t>час </a:t>
            </a:r>
            <a:r>
              <a:rPr lang="ru-RU" sz="2400" dirty="0" err="1"/>
              <a:t>прибирання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</a:t>
            </a:r>
            <a:r>
              <a:rPr lang="ru-RU" sz="2400" dirty="0" err="1" smtClean="0"/>
              <a:t>місця</a:t>
            </a:r>
            <a:r>
              <a:rPr lang="ru-RU" sz="2400" dirty="0" smtClean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).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1470" y="2780928"/>
            <a:ext cx="6840760" cy="9361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КЗпП</a:t>
            </a:r>
            <a:r>
              <a:rPr lang="ru-RU" sz="2800" dirty="0"/>
              <a:t> </a:t>
            </a:r>
            <a:r>
              <a:rPr lang="ru-RU" sz="2800" dirty="0" err="1"/>
              <a:t>виділяє</a:t>
            </a:r>
            <a:r>
              <a:rPr lang="ru-RU" sz="2800" dirty="0"/>
              <a:t> </a:t>
            </a:r>
            <a:r>
              <a:rPr lang="ru-RU" sz="2800" dirty="0" err="1"/>
              <a:t>такі</a:t>
            </a:r>
            <a:r>
              <a:rPr lang="ru-RU" sz="2800" dirty="0"/>
              <a:t> </a:t>
            </a:r>
            <a:r>
              <a:rPr lang="ru-RU" sz="2800" dirty="0" err="1"/>
              <a:t>види</a:t>
            </a:r>
            <a:r>
              <a:rPr lang="ru-RU" sz="2800" dirty="0"/>
              <a:t> </a:t>
            </a:r>
            <a:r>
              <a:rPr lang="ru-RU" sz="2800" dirty="0" err="1"/>
              <a:t>робочого</a:t>
            </a:r>
            <a:r>
              <a:rPr lang="ru-RU" sz="2800" dirty="0"/>
              <a:t> часу: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516534" y="3761674"/>
            <a:ext cx="484632" cy="489204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21673" y="3761674"/>
            <a:ext cx="484632" cy="489204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236296" y="3791567"/>
            <a:ext cx="484632" cy="489204"/>
          </a:xfrm>
          <a:prstGeom prst="down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88005" y="4335443"/>
            <a:ext cx="1944763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/>
              <a:t>Нормальний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436192" y="4321674"/>
            <a:ext cx="188224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/>
              <a:t>Скорочений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3523" y="4324179"/>
            <a:ext cx="1571264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/>
              <a:t>Неповний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8" y="5733256"/>
            <a:ext cx="1524000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92" y="5146112"/>
            <a:ext cx="2936007" cy="17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02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32072" y="265311"/>
            <a:ext cx="5040560" cy="91440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Нормальний</a:t>
            </a:r>
            <a:r>
              <a:rPr lang="ru-RU" sz="3200" dirty="0"/>
              <a:t> </a:t>
            </a:r>
            <a:r>
              <a:rPr lang="ru-RU" sz="3200" dirty="0" err="1"/>
              <a:t>робочий</a:t>
            </a:r>
            <a:r>
              <a:rPr lang="ru-RU" sz="3200" dirty="0"/>
              <a:t> час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-18057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3974664" y="1179711"/>
            <a:ext cx="15592" cy="492734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06312" y="1687600"/>
            <a:ext cx="6336704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Нормальна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 </a:t>
            </a:r>
            <a:r>
              <a:rPr lang="ru-RU" sz="2400" dirty="0" err="1"/>
              <a:t>працівників</a:t>
            </a:r>
            <a:r>
              <a:rPr lang="ru-RU" sz="2400" dirty="0"/>
              <a:t> не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перевищувати</a:t>
            </a:r>
            <a:r>
              <a:rPr lang="ru-RU" sz="2400" dirty="0"/>
              <a:t> 40 годин на </a:t>
            </a:r>
            <a:r>
              <a:rPr lang="ru-RU" sz="2400" dirty="0" err="1"/>
              <a:t>тиждень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38712" y="3345129"/>
            <a:ext cx="6336704" cy="156966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Підприємства</a:t>
            </a:r>
            <a:r>
              <a:rPr lang="ru-RU" sz="2400" dirty="0"/>
              <a:t> і </a:t>
            </a:r>
            <a:r>
              <a:rPr lang="ru-RU" sz="2400" dirty="0" err="1"/>
              <a:t>організації</a:t>
            </a:r>
            <a:r>
              <a:rPr lang="ru-RU" sz="2400" dirty="0"/>
              <a:t> при </a:t>
            </a:r>
            <a:r>
              <a:rPr lang="ru-RU" sz="2400" dirty="0" err="1"/>
              <a:t>укладенні</a:t>
            </a:r>
            <a:r>
              <a:rPr lang="ru-RU" sz="2400" dirty="0"/>
              <a:t> </a:t>
            </a:r>
            <a:r>
              <a:rPr lang="ru-RU" sz="2400" dirty="0" err="1"/>
              <a:t>колективного</a:t>
            </a:r>
            <a:r>
              <a:rPr lang="ru-RU" sz="2400" dirty="0"/>
              <a:t> договору </a:t>
            </a:r>
            <a:r>
              <a:rPr lang="ru-RU" sz="2400" dirty="0" err="1"/>
              <a:t>можуть</a:t>
            </a:r>
            <a:r>
              <a:rPr lang="ru-RU" sz="2400" dirty="0"/>
              <a:t> </a:t>
            </a:r>
            <a:r>
              <a:rPr lang="ru-RU" sz="2400" dirty="0" err="1"/>
              <a:t>встановлювати</a:t>
            </a:r>
            <a:r>
              <a:rPr lang="ru-RU" sz="2400" dirty="0"/>
              <a:t> </a:t>
            </a:r>
            <a:r>
              <a:rPr lang="ru-RU" sz="2400" dirty="0" err="1"/>
              <a:t>меншу</a:t>
            </a:r>
            <a:r>
              <a:rPr lang="ru-RU" sz="2400" dirty="0"/>
              <a:t> норму </a:t>
            </a:r>
            <a:r>
              <a:rPr lang="ru-RU" sz="2400" dirty="0" err="1"/>
              <a:t>тривалості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часу.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3990256" y="2887929"/>
            <a:ext cx="0" cy="45720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72946"/>
            <a:ext cx="432048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21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252" y="16921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со стрелкой вниз 4"/>
          <p:cNvSpPr/>
          <p:nvPr/>
        </p:nvSpPr>
        <p:spPr>
          <a:xfrm>
            <a:off x="2411760" y="57898"/>
            <a:ext cx="3312368" cy="1440160"/>
          </a:xfrm>
          <a:prstGeom prst="downArrow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Скорочений</a:t>
            </a:r>
            <a:r>
              <a:rPr lang="ru-RU" sz="2800" dirty="0"/>
              <a:t> </a:t>
            </a:r>
            <a:r>
              <a:rPr lang="ru-RU" sz="2800" dirty="0" err="1"/>
              <a:t>робочий</a:t>
            </a:r>
            <a:r>
              <a:rPr lang="ru-RU" sz="2800" dirty="0"/>
              <a:t> </a:t>
            </a:r>
            <a:r>
              <a:rPr lang="ru-RU" sz="2800" dirty="0" smtClean="0"/>
              <a:t>час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709896"/>
            <a:ext cx="8712968" cy="86409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/>
              <a:t>Скорочена</a:t>
            </a:r>
            <a:r>
              <a:rPr lang="ru-RU" sz="2800" dirty="0"/>
              <a:t> </a:t>
            </a:r>
            <a:r>
              <a:rPr lang="ru-RU" sz="2800" dirty="0" err="1"/>
              <a:t>тривалість</a:t>
            </a:r>
            <a:r>
              <a:rPr lang="ru-RU" sz="2800" dirty="0"/>
              <a:t> </a:t>
            </a:r>
            <a:r>
              <a:rPr lang="ru-RU" sz="2800" dirty="0" err="1"/>
              <a:t>робочого</a:t>
            </a:r>
            <a:r>
              <a:rPr lang="ru-RU" sz="2800" dirty="0"/>
              <a:t> часу </a:t>
            </a:r>
            <a:r>
              <a:rPr lang="ru-RU" sz="2800" dirty="0" err="1"/>
              <a:t>встановлюється</a:t>
            </a:r>
            <a:r>
              <a:rPr lang="ru-RU" sz="2800" dirty="0"/>
              <a:t>: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829260" y="2585649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459049" y="2600398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731808" y="2600398"/>
            <a:ext cx="484632" cy="4892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080390"/>
            <a:ext cx="2411760" cy="14103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</a:t>
            </a:r>
            <a:r>
              <a:rPr lang="ru-RU" sz="2000" dirty="0" err="1"/>
              <a:t>працівників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16 до 18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</a:p>
        </p:txBody>
      </p:sp>
      <p:cxnSp>
        <p:nvCxnSpPr>
          <p:cNvPr id="12" name="Соединительная линия уступом 11"/>
          <p:cNvCxnSpPr/>
          <p:nvPr/>
        </p:nvCxnSpPr>
        <p:spPr>
          <a:xfrm rot="16200000" flipH="1">
            <a:off x="279161" y="4823117"/>
            <a:ext cx="882498" cy="217700"/>
          </a:xfrm>
          <a:prstGeom prst="bentConnector3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3464" y="5511135"/>
            <a:ext cx="2016224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36 годин на </a:t>
            </a:r>
            <a:r>
              <a:rPr lang="ru-RU" sz="2400" dirty="0" err="1"/>
              <a:t>тиждень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53193" y="3095608"/>
            <a:ext cx="3096344" cy="18037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</a:t>
            </a:r>
            <a:r>
              <a:rPr lang="ru-RU" sz="2000" dirty="0" err="1"/>
              <a:t>осіб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15 до 16 </a:t>
            </a:r>
            <a:r>
              <a:rPr lang="ru-RU" sz="2000" dirty="0" err="1"/>
              <a:t>років</a:t>
            </a:r>
            <a:r>
              <a:rPr lang="ru-RU" sz="2000" dirty="0"/>
              <a:t> (</a:t>
            </a:r>
            <a:r>
              <a:rPr lang="ru-RU" sz="2000" dirty="0" err="1"/>
              <a:t>учнів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14 до 15 </a:t>
            </a:r>
            <a:r>
              <a:rPr lang="ru-RU" sz="2000" dirty="0" err="1"/>
              <a:t>років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працюють</a:t>
            </a:r>
            <a:r>
              <a:rPr lang="ru-RU" sz="2000" dirty="0"/>
              <a:t> в </a:t>
            </a:r>
            <a:r>
              <a:rPr lang="ru-RU" sz="2000" dirty="0" err="1"/>
              <a:t>період</a:t>
            </a:r>
            <a:r>
              <a:rPr lang="ru-RU" sz="2000" dirty="0"/>
              <a:t> </a:t>
            </a:r>
            <a:r>
              <a:rPr lang="ru-RU" sz="2000" dirty="0" err="1"/>
              <a:t>канікул</a:t>
            </a:r>
            <a:r>
              <a:rPr lang="ru-RU" sz="2000" dirty="0"/>
              <a:t>) </a:t>
            </a:r>
          </a:p>
        </p:txBody>
      </p: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3991758" y="5099361"/>
            <a:ext cx="730833" cy="396044"/>
          </a:xfrm>
          <a:prstGeom prst="bentConnector3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6813" y="5587420"/>
            <a:ext cx="1981291" cy="83099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24 </a:t>
            </a:r>
            <a:r>
              <a:rPr lang="ru-RU" sz="2400" dirty="0" err="1"/>
              <a:t>години</a:t>
            </a:r>
            <a:r>
              <a:rPr lang="ru-RU" sz="2400" dirty="0"/>
              <a:t> на </a:t>
            </a:r>
            <a:r>
              <a:rPr lang="ru-RU" sz="2400" dirty="0" err="1"/>
              <a:t>тиждень</a:t>
            </a:r>
            <a:endParaRPr lang="ru-RU" sz="24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04248" y="3095607"/>
            <a:ext cx="2339752" cy="180376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для </a:t>
            </a:r>
            <a:r>
              <a:rPr lang="ru-RU" sz="2000" dirty="0" err="1"/>
              <a:t>працівників</a:t>
            </a:r>
            <a:r>
              <a:rPr lang="ru-RU" sz="2000" dirty="0"/>
              <a:t>, </a:t>
            </a:r>
            <a:r>
              <a:rPr lang="ru-RU" sz="2000" dirty="0" err="1"/>
              <a:t>зайнятих</a:t>
            </a:r>
            <a:r>
              <a:rPr lang="ru-RU" sz="2000" dirty="0"/>
              <a:t> на роботах з </a:t>
            </a:r>
            <a:r>
              <a:rPr lang="ru-RU" sz="2000" dirty="0" err="1"/>
              <a:t>шкідливими</a:t>
            </a:r>
            <a:r>
              <a:rPr lang="ru-RU" sz="2000" dirty="0"/>
              <a:t> </a:t>
            </a:r>
            <a:r>
              <a:rPr lang="ru-RU" sz="2000" dirty="0" err="1"/>
              <a:t>умовами</a:t>
            </a:r>
            <a:r>
              <a:rPr lang="ru-RU" sz="2000" dirty="0"/>
              <a:t> </a:t>
            </a:r>
            <a:r>
              <a:rPr lang="ru-RU" sz="2000" dirty="0" err="1"/>
              <a:t>праці</a:t>
            </a:r>
            <a:endParaRPr lang="ru-RU" sz="2000" dirty="0"/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rot="16200000" flipH="1">
            <a:off x="7483805" y="5020814"/>
            <a:ext cx="611767" cy="368873"/>
          </a:xfrm>
          <a:prstGeom prst="bentConnector3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10336" y="5540956"/>
            <a:ext cx="2642943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/>
              <a:t>не </a:t>
            </a:r>
            <a:r>
              <a:rPr lang="ru-RU" sz="2400" dirty="0" err="1"/>
              <a:t>більш</a:t>
            </a:r>
            <a:r>
              <a:rPr lang="ru-RU" sz="2400" dirty="0"/>
              <a:t> як 36 годин на </a:t>
            </a:r>
            <a:r>
              <a:rPr lang="ru-RU" sz="2400" dirty="0" err="1"/>
              <a:t>тиждень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7" y="-3353"/>
            <a:ext cx="1842203" cy="12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6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3438" y="954508"/>
            <a:ext cx="9144000" cy="417646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 </a:t>
            </a:r>
            <a:r>
              <a:rPr lang="ru-RU" sz="2400" dirty="0" err="1"/>
              <a:t>Перелік</a:t>
            </a:r>
            <a:r>
              <a:rPr lang="ru-RU" sz="2400" dirty="0"/>
              <a:t> </a:t>
            </a:r>
            <a:r>
              <a:rPr lang="ru-RU" sz="2400" dirty="0" err="1"/>
              <a:t>виробництв</a:t>
            </a:r>
            <a:r>
              <a:rPr lang="ru-RU" sz="2400" dirty="0"/>
              <a:t>, </a:t>
            </a:r>
            <a:r>
              <a:rPr lang="ru-RU" sz="2400" dirty="0" err="1"/>
              <a:t>цехів</a:t>
            </a:r>
            <a:r>
              <a:rPr lang="ru-RU" sz="2400" dirty="0"/>
              <a:t>, </a:t>
            </a:r>
            <a:r>
              <a:rPr lang="ru-RU" sz="2400" dirty="0" err="1"/>
              <a:t>професій</a:t>
            </a:r>
            <a:r>
              <a:rPr lang="ru-RU" sz="2400" dirty="0"/>
              <a:t> і посад з </a:t>
            </a:r>
            <a:r>
              <a:rPr lang="ru-RU" sz="2400" dirty="0" err="1"/>
              <a:t>шкідливими</a:t>
            </a:r>
            <a:r>
              <a:rPr lang="ru-RU" sz="2400" dirty="0"/>
              <a:t> </a:t>
            </a:r>
            <a:r>
              <a:rPr lang="ru-RU" sz="2400" dirty="0" err="1"/>
              <a:t>умовами</a:t>
            </a:r>
            <a:r>
              <a:rPr lang="ru-RU" sz="2400" dirty="0"/>
              <a:t> </a:t>
            </a:r>
            <a:r>
              <a:rPr lang="ru-RU" sz="2400" dirty="0" err="1"/>
              <a:t>праці</a:t>
            </a:r>
            <a:r>
              <a:rPr lang="ru-RU" sz="2400" dirty="0"/>
              <a:t>, робота в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дає</a:t>
            </a:r>
            <a:r>
              <a:rPr lang="ru-RU" sz="2400" dirty="0"/>
              <a:t> право на </a:t>
            </a:r>
            <a:r>
              <a:rPr lang="ru-RU" sz="2400" dirty="0" err="1"/>
              <a:t>скорочену</a:t>
            </a:r>
            <a:r>
              <a:rPr lang="ru-RU" sz="2400" dirty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часу, </a:t>
            </a:r>
            <a:r>
              <a:rPr lang="ru-RU" sz="2400" dirty="0" err="1"/>
              <a:t>затверджується</a:t>
            </a:r>
            <a:r>
              <a:rPr lang="ru-RU" sz="2400" dirty="0"/>
              <a:t> в порядку, </a:t>
            </a:r>
            <a:r>
              <a:rPr lang="ru-RU" sz="2400" dirty="0" err="1"/>
              <a:t>встановленому</a:t>
            </a:r>
            <a:r>
              <a:rPr lang="ru-RU" sz="2400" dirty="0"/>
              <a:t> </a:t>
            </a:r>
            <a:r>
              <a:rPr lang="ru-RU" sz="2400" dirty="0" err="1"/>
              <a:t>законодавством</a:t>
            </a:r>
            <a:r>
              <a:rPr lang="ru-RU" sz="24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Крім</a:t>
            </a:r>
            <a:r>
              <a:rPr lang="ru-RU" sz="2400" dirty="0" smtClean="0"/>
              <a:t> </a:t>
            </a:r>
            <a:r>
              <a:rPr lang="ru-RU" sz="2400" dirty="0"/>
              <a:t>того, </a:t>
            </a:r>
            <a:r>
              <a:rPr lang="ru-RU" sz="2400" dirty="0" err="1"/>
              <a:t>законодавством</a:t>
            </a:r>
            <a:r>
              <a:rPr lang="ru-RU" sz="2400" dirty="0"/>
              <a:t> </a:t>
            </a:r>
            <a:r>
              <a:rPr lang="ru-RU" sz="2400" dirty="0" err="1"/>
              <a:t>встановлюється</a:t>
            </a:r>
            <a:r>
              <a:rPr lang="ru-RU" sz="2400" dirty="0"/>
              <a:t> </a:t>
            </a:r>
            <a:r>
              <a:rPr lang="ru-RU" sz="2400" dirty="0" err="1"/>
              <a:t>скорочена</a:t>
            </a:r>
            <a:r>
              <a:rPr lang="ru-RU" sz="2400" dirty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 для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категорій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(</a:t>
            </a:r>
            <a:r>
              <a:rPr lang="ru-RU" sz="2400" dirty="0" err="1"/>
              <a:t>учителів</a:t>
            </a:r>
            <a:r>
              <a:rPr lang="ru-RU" sz="2400" dirty="0"/>
              <a:t>, </a:t>
            </a:r>
            <a:r>
              <a:rPr lang="ru-RU" sz="2400" dirty="0" err="1"/>
              <a:t>лікарів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Скорочена</a:t>
            </a:r>
            <a:r>
              <a:rPr lang="ru-RU" sz="2400" dirty="0" smtClean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встановлюватись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власних</a:t>
            </a:r>
            <a:r>
              <a:rPr lang="ru-RU" sz="2400" dirty="0"/>
              <a:t> </a:t>
            </a:r>
            <a:r>
              <a:rPr lang="ru-RU" sz="2400" dirty="0" err="1"/>
              <a:t>коштів</a:t>
            </a:r>
            <a:r>
              <a:rPr lang="ru-RU" sz="2400" dirty="0"/>
              <a:t> на </a:t>
            </a:r>
            <a:r>
              <a:rPr lang="ru-RU" sz="2400" dirty="0" err="1"/>
              <a:t>підприємствах</a:t>
            </a:r>
            <a:r>
              <a:rPr lang="ru-RU" sz="2400" dirty="0"/>
              <a:t> і в </a:t>
            </a:r>
            <a:r>
              <a:rPr lang="ru-RU" sz="2400" dirty="0" err="1"/>
              <a:t>організаціях</a:t>
            </a:r>
            <a:r>
              <a:rPr lang="ru-RU" sz="2400" dirty="0"/>
              <a:t> для </a:t>
            </a:r>
            <a:r>
              <a:rPr lang="ru-RU" sz="2400" dirty="0" err="1"/>
              <a:t>жінок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err="1"/>
              <a:t>віком</a:t>
            </a:r>
            <a:r>
              <a:rPr lang="ru-RU" sz="2400" dirty="0"/>
              <a:t> до </a:t>
            </a:r>
            <a:r>
              <a:rPr lang="ru-RU" sz="2400" dirty="0" err="1"/>
              <a:t>чотирнадцяти</a:t>
            </a:r>
            <a:r>
              <a:rPr lang="ru-RU" sz="2400" dirty="0"/>
              <a:t> </a:t>
            </a:r>
            <a:r>
              <a:rPr lang="ru-RU" sz="2400" dirty="0" err="1"/>
              <a:t>років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дитину-інваліда</a:t>
            </a:r>
            <a:r>
              <a:rPr lang="ru-RU" sz="24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/>
              <a:t>Скорочується</a:t>
            </a:r>
            <a:r>
              <a:rPr lang="ru-RU" sz="2400" dirty="0" smtClean="0"/>
              <a:t> </a:t>
            </a:r>
            <a:r>
              <a:rPr lang="ru-RU" sz="2400" dirty="0" err="1"/>
              <a:t>тривалість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 </a:t>
            </a:r>
            <a:r>
              <a:rPr lang="ru-RU" sz="2400" dirty="0" err="1"/>
              <a:t>напередодні</a:t>
            </a:r>
            <a:r>
              <a:rPr lang="ru-RU" sz="2400" dirty="0"/>
              <a:t> </a:t>
            </a:r>
            <a:r>
              <a:rPr lang="ru-RU" sz="2400" dirty="0" err="1"/>
              <a:t>святкових</a:t>
            </a:r>
            <a:r>
              <a:rPr lang="ru-RU" sz="2400" dirty="0"/>
              <a:t> </a:t>
            </a:r>
            <a:r>
              <a:rPr lang="ru-RU" sz="2400" dirty="0" err="1"/>
              <a:t>днів</a:t>
            </a:r>
            <a:r>
              <a:rPr lang="ru-RU" sz="2400" dirty="0"/>
              <a:t> на 1 годину як при 6-денному, так і при 5-денно-му </a:t>
            </a:r>
            <a:r>
              <a:rPr lang="ru-RU" sz="2400" dirty="0" err="1"/>
              <a:t>робочому</a:t>
            </a:r>
            <a:r>
              <a:rPr lang="ru-RU" sz="2400" dirty="0"/>
              <a:t> </a:t>
            </a:r>
            <a:r>
              <a:rPr lang="ru-RU" sz="2400" dirty="0" err="1"/>
              <a:t>тижні</a:t>
            </a:r>
            <a:r>
              <a:rPr lang="ru-RU" sz="2400" dirty="0"/>
              <a:t> </a:t>
            </a:r>
            <a:r>
              <a:rPr lang="ru-RU" sz="2400" dirty="0" smtClean="0"/>
              <a:t>.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не </a:t>
            </a:r>
            <a:r>
              <a:rPr lang="ru-RU" sz="2400" dirty="0" err="1"/>
              <a:t>поширюється</a:t>
            </a:r>
            <a:r>
              <a:rPr lang="ru-RU" sz="2400" dirty="0"/>
              <a:t> на </a:t>
            </a:r>
            <a:r>
              <a:rPr lang="ru-RU" sz="2400" dirty="0" err="1"/>
              <a:t>працівників</a:t>
            </a:r>
            <a:r>
              <a:rPr lang="ru-RU" sz="2400" dirty="0"/>
              <a:t>, </a:t>
            </a:r>
            <a:r>
              <a:rPr lang="ru-RU" sz="2400" dirty="0" err="1"/>
              <a:t>яким</a:t>
            </a:r>
            <a:r>
              <a:rPr lang="ru-RU" sz="2400" dirty="0"/>
              <a:t> </a:t>
            </a:r>
            <a:r>
              <a:rPr lang="ru-RU" sz="2400" dirty="0" err="1"/>
              <a:t>встановлений</a:t>
            </a:r>
            <a:r>
              <a:rPr lang="ru-RU" sz="2400" dirty="0"/>
              <a:t> </a:t>
            </a:r>
            <a:r>
              <a:rPr lang="ru-RU" sz="2400" dirty="0" err="1"/>
              <a:t>скорочений</a:t>
            </a:r>
            <a:r>
              <a:rPr lang="ru-RU" sz="2400" dirty="0"/>
              <a:t> </a:t>
            </a:r>
            <a:r>
              <a:rPr lang="ru-RU" sz="2400" dirty="0" err="1"/>
              <a:t>робочий</a:t>
            </a:r>
            <a:r>
              <a:rPr lang="ru-RU" sz="2400" dirty="0"/>
              <a:t> час на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 smtClean="0"/>
              <a:t>підставах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"/>
            <a:ext cx="152400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5095875"/>
            <a:ext cx="3816424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4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424937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Ст. 54 </a:t>
            </a:r>
            <a:r>
              <a:rPr lang="ru-RU" sz="2400" dirty="0" err="1"/>
              <a:t>КЗпП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скорочення</a:t>
            </a:r>
            <a:r>
              <a:rPr lang="ru-RU" sz="2400" dirty="0"/>
              <a:t> </a:t>
            </a:r>
            <a:r>
              <a:rPr lang="ru-RU" sz="2400" dirty="0" err="1"/>
              <a:t>робочого</a:t>
            </a:r>
            <a:r>
              <a:rPr lang="ru-RU" sz="2400" dirty="0"/>
              <a:t> часу на 1 годину при </a:t>
            </a:r>
            <a:r>
              <a:rPr lang="ru-RU" sz="2400" dirty="0" err="1"/>
              <a:t>роботі</a:t>
            </a:r>
            <a:r>
              <a:rPr lang="ru-RU" sz="2400" dirty="0"/>
              <a:t> в </a:t>
            </a:r>
            <a:r>
              <a:rPr lang="ru-RU" sz="2400" dirty="0" err="1"/>
              <a:t>нічний</a:t>
            </a:r>
            <a:r>
              <a:rPr lang="ru-RU" sz="2400" dirty="0"/>
              <a:t> час. 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75697" y="1091645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7" y="1548845"/>
            <a:ext cx="8424937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Нічним</a:t>
            </a:r>
            <a:r>
              <a:rPr lang="ru-RU" sz="2400" dirty="0"/>
              <a:t> </a:t>
            </a:r>
            <a:r>
              <a:rPr lang="ru-RU" sz="2400" dirty="0" err="1"/>
              <a:t>вважається</a:t>
            </a:r>
            <a:r>
              <a:rPr lang="ru-RU" sz="2400" dirty="0"/>
              <a:t> час з 10 </a:t>
            </a:r>
            <a:r>
              <a:rPr lang="ru-RU" sz="2400" dirty="0" err="1"/>
              <a:t>години</a:t>
            </a:r>
            <a:r>
              <a:rPr lang="ru-RU" sz="2400" dirty="0"/>
              <a:t> </a:t>
            </a:r>
            <a:r>
              <a:rPr lang="ru-RU" sz="2400" dirty="0" err="1"/>
              <a:t>вечора</a:t>
            </a:r>
            <a:r>
              <a:rPr lang="ru-RU" sz="2400" dirty="0"/>
              <a:t> до 6 </a:t>
            </a:r>
            <a:r>
              <a:rPr lang="ru-RU" sz="2400" dirty="0" err="1"/>
              <a:t>години</a:t>
            </a:r>
            <a:r>
              <a:rPr lang="ru-RU" sz="2400" dirty="0"/>
              <a:t> ранку.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75697" y="2379842"/>
            <a:ext cx="0" cy="457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3528" y="2837042"/>
            <a:ext cx="8424937" cy="46166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/>
              <a:t>Забороняється</a:t>
            </a:r>
            <a:r>
              <a:rPr lang="ru-RU" sz="2400" dirty="0"/>
              <a:t> </a:t>
            </a:r>
            <a:r>
              <a:rPr lang="ru-RU" sz="2400" dirty="0" err="1"/>
              <a:t>залучення</a:t>
            </a:r>
            <a:r>
              <a:rPr lang="ru-RU" sz="2400" dirty="0"/>
              <a:t> до </a:t>
            </a:r>
            <a:r>
              <a:rPr lang="ru-RU" sz="2400" dirty="0" err="1"/>
              <a:t>роботи</a:t>
            </a:r>
            <a:r>
              <a:rPr lang="ru-RU" sz="2400" dirty="0"/>
              <a:t> в </a:t>
            </a:r>
            <a:r>
              <a:rPr lang="ru-RU" sz="2400" dirty="0" err="1"/>
              <a:t>нічний</a:t>
            </a:r>
            <a:r>
              <a:rPr lang="ru-RU" sz="2400" dirty="0"/>
              <a:t> час: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387360" y="3298707"/>
            <a:ext cx="0" cy="4264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79512" y="3725135"/>
            <a:ext cx="2235676" cy="14401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вагітних</a:t>
            </a:r>
            <a:r>
              <a:rPr lang="ru-RU" sz="2000" dirty="0"/>
              <a:t> </a:t>
            </a:r>
            <a:r>
              <a:rPr lang="ru-RU" sz="2000" dirty="0" err="1"/>
              <a:t>жінок</a:t>
            </a:r>
            <a:r>
              <a:rPr lang="ru-RU" sz="2000" dirty="0"/>
              <a:t> і </a:t>
            </a:r>
            <a:r>
              <a:rPr lang="ru-RU" sz="2000" dirty="0" err="1"/>
              <a:t>жінок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до </a:t>
            </a:r>
            <a:r>
              <a:rPr lang="ru-RU" sz="2000" dirty="0" err="1"/>
              <a:t>трьох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569741" y="3782224"/>
            <a:ext cx="1932507" cy="13863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осіб</a:t>
            </a:r>
            <a:r>
              <a:rPr lang="ru-RU" sz="2000" dirty="0"/>
              <a:t>, </a:t>
            </a:r>
            <a:r>
              <a:rPr lang="ru-RU" sz="2000" dirty="0" err="1"/>
              <a:t>молодших</a:t>
            </a:r>
            <a:r>
              <a:rPr lang="ru-RU" sz="2000" dirty="0"/>
              <a:t> </a:t>
            </a:r>
            <a:r>
              <a:rPr lang="ru-RU" sz="2000" dirty="0" err="1"/>
              <a:t>вісімнадцяти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endParaRPr lang="ru-RU" sz="2000" dirty="0"/>
          </a:p>
        </p:txBody>
      </p:sp>
      <p:cxnSp>
        <p:nvCxnSpPr>
          <p:cNvPr id="19" name="Прямая со стрелкой 18"/>
          <p:cNvCxnSpPr>
            <a:stCxn id="12" idx="2"/>
          </p:cNvCxnSpPr>
          <p:nvPr/>
        </p:nvCxnSpPr>
        <p:spPr>
          <a:xfrm flipH="1">
            <a:off x="4535996" y="3298707"/>
            <a:ext cx="1" cy="42642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668344" y="3298707"/>
            <a:ext cx="0" cy="4572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6804247" y="3778906"/>
            <a:ext cx="2160241" cy="13863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категорій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, </a:t>
            </a:r>
            <a:r>
              <a:rPr lang="ru-RU" sz="2000" dirty="0" err="1"/>
              <a:t>передбачених</a:t>
            </a:r>
            <a:r>
              <a:rPr lang="ru-RU" sz="2000" dirty="0"/>
              <a:t> </a:t>
            </a:r>
            <a:r>
              <a:rPr lang="ru-RU" sz="2000" dirty="0" err="1"/>
              <a:t>законодавством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79512" y="5460469"/>
            <a:ext cx="8784976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err="1"/>
              <a:t>Залучати</a:t>
            </a:r>
            <a:r>
              <a:rPr lang="ru-RU" sz="2000" dirty="0"/>
              <a:t> до </a:t>
            </a:r>
            <a:r>
              <a:rPr lang="ru-RU" sz="2000" dirty="0" err="1"/>
              <a:t>роботи</a:t>
            </a:r>
            <a:r>
              <a:rPr lang="ru-RU" sz="2000" dirty="0"/>
              <a:t> в </a:t>
            </a:r>
            <a:r>
              <a:rPr lang="ru-RU" sz="2000" dirty="0" err="1"/>
              <a:t>нічний</a:t>
            </a:r>
            <a:r>
              <a:rPr lang="ru-RU" sz="2000" dirty="0"/>
              <a:t> час </a:t>
            </a:r>
            <a:r>
              <a:rPr lang="ru-RU" sz="2000" dirty="0" err="1"/>
              <a:t>інвалідів</a:t>
            </a:r>
            <a:r>
              <a:rPr lang="ru-RU" sz="2000" dirty="0"/>
              <a:t> </a:t>
            </a:r>
            <a:r>
              <a:rPr lang="ru-RU" sz="2000" dirty="0" err="1"/>
              <a:t>можливо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з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згоди</a:t>
            </a:r>
            <a:r>
              <a:rPr lang="ru-RU" sz="2000" dirty="0"/>
              <a:t> і при </a:t>
            </a:r>
            <a:r>
              <a:rPr lang="ru-RU" sz="2000" dirty="0" err="1"/>
              <a:t>умові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така</a:t>
            </a:r>
            <a:r>
              <a:rPr lang="ru-RU" sz="2000" dirty="0"/>
              <a:t> робота не </a:t>
            </a:r>
            <a:r>
              <a:rPr lang="ru-RU" sz="2000" dirty="0" err="1"/>
              <a:t>суперечить</a:t>
            </a:r>
            <a:r>
              <a:rPr lang="ru-RU" sz="2000" dirty="0"/>
              <a:t> </a:t>
            </a:r>
            <a:r>
              <a:rPr lang="ru-RU" sz="2000" dirty="0" err="1"/>
              <a:t>медичним</a:t>
            </a:r>
            <a:r>
              <a:rPr lang="ru-RU" sz="2000" dirty="0"/>
              <a:t> </a:t>
            </a:r>
            <a:r>
              <a:rPr lang="ru-RU" sz="2000" dirty="0" err="1" smtClean="0"/>
              <a:t>показанням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1" y="5949950"/>
            <a:ext cx="112752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87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77299" y="187344"/>
            <a:ext cx="4896544" cy="136815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/>
              <a:t>Неповний</a:t>
            </a:r>
            <a:r>
              <a:rPr lang="ru-RU" sz="3200" dirty="0"/>
              <a:t> </a:t>
            </a:r>
            <a:r>
              <a:rPr lang="ru-RU" sz="3200" dirty="0" err="1"/>
              <a:t>робочий</a:t>
            </a:r>
            <a:r>
              <a:rPr lang="ru-RU" sz="3200" dirty="0"/>
              <a:t> час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гнутая вправо стрелка 4"/>
          <p:cNvSpPr/>
          <p:nvPr/>
        </p:nvSpPr>
        <p:spPr>
          <a:xfrm>
            <a:off x="7380312" y="740568"/>
            <a:ext cx="720080" cy="1392288"/>
          </a:xfrm>
          <a:prstGeom prst="curvedLef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2040" y="1745412"/>
            <a:ext cx="6258272" cy="18874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 </a:t>
            </a:r>
            <a:r>
              <a:rPr lang="ru-RU" sz="2400" dirty="0" err="1"/>
              <a:t>угодою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працівником</a:t>
            </a:r>
            <a:r>
              <a:rPr lang="ru-RU" sz="2400" dirty="0"/>
              <a:t> і </a:t>
            </a:r>
            <a:r>
              <a:rPr lang="ru-RU" sz="2400" dirty="0" err="1"/>
              <a:t>власником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уповноваженим</a:t>
            </a:r>
            <a:r>
              <a:rPr lang="ru-RU" sz="2400" dirty="0"/>
              <a:t> ним органом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встановлюватись</a:t>
            </a:r>
            <a:r>
              <a:rPr lang="ru-RU" sz="2400" dirty="0"/>
              <a:t> як при </a:t>
            </a:r>
            <a:r>
              <a:rPr lang="ru-RU" sz="2400" dirty="0" err="1"/>
              <a:t>прийнятті</a:t>
            </a:r>
            <a:r>
              <a:rPr lang="ru-RU" sz="2400" dirty="0"/>
              <a:t> на роботу, так і </a:t>
            </a:r>
            <a:r>
              <a:rPr lang="ru-RU" sz="2400" dirty="0" err="1"/>
              <a:t>згодом</a:t>
            </a:r>
            <a:r>
              <a:rPr lang="ru-RU" sz="2400" dirty="0"/>
              <a:t> </a:t>
            </a:r>
            <a:r>
              <a:rPr lang="ru-RU" sz="2400" dirty="0" err="1"/>
              <a:t>неповний</a:t>
            </a:r>
            <a:r>
              <a:rPr lang="ru-RU" sz="2400" dirty="0"/>
              <a:t> </a:t>
            </a:r>
            <a:r>
              <a:rPr lang="ru-RU" sz="2400" dirty="0" err="1"/>
              <a:t>робочий</a:t>
            </a:r>
            <a:r>
              <a:rPr lang="ru-RU" sz="2400" dirty="0"/>
              <a:t> день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неповний</a:t>
            </a:r>
            <a:r>
              <a:rPr lang="ru-RU" sz="2400" dirty="0"/>
              <a:t> </a:t>
            </a:r>
            <a:r>
              <a:rPr lang="ru-RU" sz="2400" dirty="0" err="1"/>
              <a:t>робочий</a:t>
            </a:r>
            <a:r>
              <a:rPr lang="ru-RU" sz="2400" dirty="0"/>
              <a:t> </a:t>
            </a:r>
            <a:r>
              <a:rPr lang="ru-RU" sz="2400" dirty="0" err="1"/>
              <a:t>тиждень</a:t>
            </a:r>
            <a:r>
              <a:rPr lang="ru-RU" sz="2400" dirty="0"/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1" y="4221088"/>
            <a:ext cx="8712967" cy="193899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На просьбу </a:t>
            </a:r>
            <a:r>
              <a:rPr lang="ru-RU" sz="2000" dirty="0" err="1"/>
              <a:t>вагітної</a:t>
            </a:r>
            <a:r>
              <a:rPr lang="ru-RU" sz="2000" dirty="0"/>
              <a:t> </a:t>
            </a:r>
            <a:r>
              <a:rPr lang="ru-RU" sz="2000" dirty="0" err="1"/>
              <a:t>жінки</a:t>
            </a:r>
            <a:r>
              <a:rPr lang="ru-RU" sz="2000" dirty="0"/>
              <a:t>, </a:t>
            </a:r>
            <a:r>
              <a:rPr lang="ru-RU" sz="2000" dirty="0" err="1"/>
              <a:t>жінки</a:t>
            </a:r>
            <a:r>
              <a:rPr lang="ru-RU" sz="2000" dirty="0"/>
              <a:t>, яка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дитину</a:t>
            </a:r>
            <a:r>
              <a:rPr lang="ru-RU" sz="2000" dirty="0"/>
              <a:t> </a:t>
            </a:r>
            <a:r>
              <a:rPr lang="ru-RU" sz="2000" dirty="0" err="1"/>
              <a:t>віком</a:t>
            </a:r>
            <a:r>
              <a:rPr lang="ru-RU" sz="2000" dirty="0"/>
              <a:t> до </a:t>
            </a:r>
            <a:r>
              <a:rPr lang="ru-RU" sz="2000" dirty="0" err="1"/>
              <a:t>чотирнадцяти</a:t>
            </a:r>
            <a:r>
              <a:rPr lang="ru-RU" sz="2000" dirty="0"/>
              <a:t> </a:t>
            </a:r>
            <a:r>
              <a:rPr lang="ru-RU" sz="2000" dirty="0" err="1"/>
              <a:t>років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дитину-інваліда</a:t>
            </a:r>
            <a:r>
              <a:rPr lang="ru-RU" sz="2000" dirty="0"/>
              <a:t>, в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таку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знаходиться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опікуванням</a:t>
            </a:r>
            <a:r>
              <a:rPr lang="ru-RU" sz="2000" dirty="0"/>
              <a:t>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здійснює</a:t>
            </a:r>
            <a:r>
              <a:rPr lang="ru-RU" sz="2000" dirty="0"/>
              <a:t> догляд за </a:t>
            </a:r>
            <a:r>
              <a:rPr lang="ru-RU" sz="2000" dirty="0" err="1"/>
              <a:t>хворим</a:t>
            </a:r>
            <a:r>
              <a:rPr lang="ru-RU" sz="2000" dirty="0"/>
              <a:t> членом </a:t>
            </a:r>
            <a:r>
              <a:rPr lang="ru-RU" sz="2000" dirty="0" err="1"/>
              <a:t>сім'ї</a:t>
            </a:r>
            <a:r>
              <a:rPr lang="ru-RU" sz="2000" dirty="0"/>
              <a:t> </a:t>
            </a:r>
            <a:r>
              <a:rPr lang="ru-RU" sz="2000" dirty="0" err="1"/>
              <a:t>відповідно</a:t>
            </a:r>
            <a:r>
              <a:rPr lang="ru-RU" sz="2000" dirty="0"/>
              <a:t> до </a:t>
            </a:r>
            <a:r>
              <a:rPr lang="ru-RU" sz="2000" dirty="0" err="1"/>
              <a:t>медичного</a:t>
            </a:r>
            <a:r>
              <a:rPr lang="ru-RU" sz="2000" dirty="0"/>
              <a:t> </a:t>
            </a:r>
            <a:r>
              <a:rPr lang="ru-RU" sz="2000" dirty="0" err="1"/>
              <a:t>висновку</a:t>
            </a:r>
            <a:r>
              <a:rPr lang="ru-RU" sz="2000" dirty="0"/>
              <a:t>, </a:t>
            </a:r>
            <a:r>
              <a:rPr lang="ru-RU" sz="2000" dirty="0" err="1"/>
              <a:t>власник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уповноважений</a:t>
            </a:r>
            <a:r>
              <a:rPr lang="ru-RU" sz="2000" dirty="0"/>
              <a:t> ним орган </a:t>
            </a:r>
            <a:r>
              <a:rPr lang="ru-RU" sz="2000" dirty="0" err="1"/>
              <a:t>зобов'язаний</a:t>
            </a:r>
            <a:r>
              <a:rPr lang="ru-RU" sz="2000" dirty="0"/>
              <a:t> </a:t>
            </a:r>
            <a:r>
              <a:rPr lang="ru-RU" sz="2000" dirty="0" err="1"/>
              <a:t>встановлювати</a:t>
            </a:r>
            <a:r>
              <a:rPr lang="ru-RU" sz="2000" dirty="0"/>
              <a:t> </a:t>
            </a:r>
            <a:r>
              <a:rPr lang="ru-RU" sz="2000" dirty="0" err="1"/>
              <a:t>їй</a:t>
            </a:r>
            <a:r>
              <a:rPr lang="ru-RU" sz="2000" dirty="0"/>
              <a:t> </a:t>
            </a:r>
            <a:r>
              <a:rPr lang="ru-RU" sz="2000" dirty="0" err="1"/>
              <a:t>неповний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день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неповний</a:t>
            </a:r>
            <a:r>
              <a:rPr lang="ru-RU" sz="2000" dirty="0"/>
              <a:t> </a:t>
            </a:r>
            <a:r>
              <a:rPr lang="ru-RU" sz="2000" dirty="0" err="1"/>
              <a:t>робочий</a:t>
            </a:r>
            <a:r>
              <a:rPr lang="ru-RU" sz="2000" dirty="0"/>
              <a:t> </a:t>
            </a:r>
            <a:r>
              <a:rPr lang="ru-RU" sz="2000" dirty="0" err="1"/>
              <a:t>тиждень</a:t>
            </a:r>
            <a:r>
              <a:rPr lang="ru-RU" sz="2000" dirty="0"/>
              <a:t>.</a:t>
            </a: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16200000" flipH="1">
            <a:off x="6348236" y="1789975"/>
            <a:ext cx="3206041" cy="1224140"/>
          </a:xfrm>
          <a:prstGeom prst="bentConnector3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379" y="0"/>
            <a:ext cx="88562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05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323</TotalTime>
  <Words>1945</Words>
  <Application>Microsoft Office PowerPoint</Application>
  <PresentationFormat>Экран (4:3)</PresentationFormat>
  <Paragraphs>131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Тема: Робочий час</vt:lpstr>
      <vt:lpstr>План:</vt:lpstr>
      <vt:lpstr>1.Поняття та види робочого часу.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2.Режим та облік робочого часу.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3.Надурочні роботи та чергування.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Робочий час</dc:title>
  <dc:creator>Ирина</dc:creator>
  <cp:lastModifiedBy>Ирина</cp:lastModifiedBy>
  <cp:revision>29</cp:revision>
  <dcterms:created xsi:type="dcterms:W3CDTF">2021-09-26T15:46:54Z</dcterms:created>
  <dcterms:modified xsi:type="dcterms:W3CDTF">2021-09-28T20:12:49Z</dcterms:modified>
</cp:coreProperties>
</file>