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75" d="100"/>
          <a:sy n="75" d="100"/>
        </p:scale>
        <p:origin x="105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7788" y="1156771"/>
            <a:ext cx="9849079" cy="2729909"/>
          </a:xfrm>
        </p:spPr>
        <p:txBody>
          <a:bodyPr/>
          <a:lstStyle/>
          <a:p>
            <a:r>
              <a:rPr lang="uk-UA" sz="6600" dirty="0" smtClean="0"/>
              <a:t>Системи змащування металургійного обладнання</a:t>
            </a:r>
            <a:endParaRPr lang="uk-UA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6490" y="3886680"/>
            <a:ext cx="6831673" cy="1761763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b="1" dirty="0"/>
              <a:t>КАРТА І ТАБЛИЦЯ </a:t>
            </a:r>
            <a:r>
              <a:rPr lang="uk-UA" b="1" dirty="0" smtClean="0"/>
              <a:t>ЗМАЩУВАННЯ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b="1" dirty="0"/>
              <a:t>СПОСОБИ ПОДАЧІ МАСТИЛЬНИХ МАТЕРІАЛІВ ДО ВУЗЛІВ ТЕРТЯ. МАСТИЛЬНЕ </a:t>
            </a:r>
            <a:r>
              <a:rPr lang="uk-UA" b="1" dirty="0" smtClean="0"/>
              <a:t>ОБЛАДНАННЯ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b="1" dirty="0"/>
              <a:t>РОЗРАХУНКИ ПОТРЕБ У МАСТИЛЬНИХ </a:t>
            </a:r>
            <a:r>
              <a:rPr lang="uk-UA" b="1" dirty="0" smtClean="0"/>
              <a:t>МАТЕРІАЛАХ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b="1" dirty="0"/>
              <a:t>ТЕРМІНИ СЛУЖІННЯ МАТЕРІАЛІВ, ЇХ ОЧИЩЕННЯ ТА РЕГЕНЕРАЦІЯ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75650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Рисунок 11" descr="Рисунок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3" r="3142" b="10155"/>
          <a:stretch>
            <a:fillRect/>
          </a:stretch>
        </p:blipFill>
        <p:spPr bwMode="auto">
          <a:xfrm>
            <a:off x="7553427" y="-1"/>
            <a:ext cx="4638573" cy="279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8212" y="1221664"/>
            <a:ext cx="5458857" cy="761371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Карта (схема)  і таблиця змащування</a:t>
            </a:r>
            <a:endParaRPr lang="uk-UA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224207"/>
              </p:ext>
            </p:extLst>
          </p:nvPr>
        </p:nvGraphicFramePr>
        <p:xfrm>
          <a:off x="870335" y="2319736"/>
          <a:ext cx="7205031" cy="418474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512278">
                  <a:extLst>
                    <a:ext uri="{9D8B030D-6E8A-4147-A177-3AD203B41FA5}">
                      <a16:colId xmlns:a16="http://schemas.microsoft.com/office/drawing/2014/main" val="660532403"/>
                    </a:ext>
                  </a:extLst>
                </a:gridCol>
                <a:gridCol w="1738730">
                  <a:extLst>
                    <a:ext uri="{9D8B030D-6E8A-4147-A177-3AD203B41FA5}">
                      <a16:colId xmlns:a16="http://schemas.microsoft.com/office/drawing/2014/main" val="1812193777"/>
                    </a:ext>
                  </a:extLst>
                </a:gridCol>
                <a:gridCol w="1247546">
                  <a:extLst>
                    <a:ext uri="{9D8B030D-6E8A-4147-A177-3AD203B41FA5}">
                      <a16:colId xmlns:a16="http://schemas.microsoft.com/office/drawing/2014/main" val="833538860"/>
                    </a:ext>
                  </a:extLst>
                </a:gridCol>
                <a:gridCol w="1276926">
                  <a:extLst>
                    <a:ext uri="{9D8B030D-6E8A-4147-A177-3AD203B41FA5}">
                      <a16:colId xmlns:a16="http://schemas.microsoft.com/office/drawing/2014/main" val="3311464825"/>
                    </a:ext>
                  </a:extLst>
                </a:gridCol>
                <a:gridCol w="1068249">
                  <a:extLst>
                    <a:ext uri="{9D8B030D-6E8A-4147-A177-3AD203B41FA5}">
                      <a16:colId xmlns:a16="http://schemas.microsoft.com/office/drawing/2014/main" val="4031423244"/>
                    </a:ext>
                  </a:extLst>
                </a:gridCol>
                <a:gridCol w="1361302">
                  <a:extLst>
                    <a:ext uri="{9D8B030D-6E8A-4147-A177-3AD203B41FA5}">
                      <a16:colId xmlns:a16="http://schemas.microsoft.com/office/drawing/2014/main" val="554891382"/>
                    </a:ext>
                  </a:extLst>
                </a:gridCol>
              </a:tblGrid>
              <a:tr h="5728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№ </a:t>
                      </a:r>
                      <a:r>
                        <a:rPr lang="uk-UA" sz="1200" dirty="0">
                          <a:effectLst/>
                        </a:rPr>
                        <a:t>поз.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Найменування місця змащення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Мастильний матеріал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Періодичність змащення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Кількість мастила,кг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Періодичність заміни мастила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61964761"/>
                  </a:ext>
                </a:extLst>
              </a:tr>
              <a:tr h="5159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Підшипники електродвигуна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ЦИАТИМ 221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 раз на 6 міс.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0,2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 раз на рік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3604749"/>
                  </a:ext>
                </a:extLst>
              </a:tr>
              <a:tr h="5159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Зубчаста муфта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Солідол ЖСХ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 раз на 3 міс.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0,15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 раз на рік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70987565"/>
                  </a:ext>
                </a:extLst>
              </a:tr>
              <a:tr h="5159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Редуктор </a:t>
                      </a:r>
                      <a:r>
                        <a:rPr lang="uk-UA" sz="1200" dirty="0" err="1">
                          <a:effectLst/>
                        </a:rPr>
                        <a:t>цилідричний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И-30А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Постійно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По вказівн. рівня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 раз на рік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21708841"/>
                  </a:ext>
                </a:extLst>
              </a:tr>
              <a:tr h="5159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Гвинтова передача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Солідол жировий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 раз на 3 міс.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0,12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Промивання 2 рази на рік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41471138"/>
                  </a:ext>
                </a:extLst>
              </a:tr>
              <a:tr h="5159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Підшипники гвинтової передачі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Литол 24РК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 раз на 6 міс.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0,3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 раз на рік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6575566"/>
                  </a:ext>
                </a:extLst>
              </a:tr>
              <a:tr h="5159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Відкрита конічна зубчаста передача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</a:rPr>
                        <a:t>Униол</a:t>
                      </a:r>
                      <a:r>
                        <a:rPr lang="uk-UA" sz="1200" dirty="0">
                          <a:effectLst/>
                        </a:rPr>
                        <a:t> 20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 раз на 3 міс.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0,25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Промивання 2 рази на рік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1454850"/>
                  </a:ext>
                </a:extLst>
              </a:tr>
              <a:tr h="5159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7</a:t>
                      </a:r>
                      <a:endParaRPr lang="uk-UA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effectLst/>
                        </a:rPr>
                        <a:t>Напрямна робочого </a:t>
                      </a:r>
                      <a:r>
                        <a:rPr lang="uk-UA" sz="1200" b="0" dirty="0" err="1">
                          <a:effectLst/>
                        </a:rPr>
                        <a:t>органа</a:t>
                      </a:r>
                      <a:endParaRPr lang="uk-UA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 err="1">
                          <a:effectLst/>
                        </a:rPr>
                        <a:t>Униол</a:t>
                      </a:r>
                      <a:r>
                        <a:rPr lang="uk-UA" sz="1200" b="0" dirty="0">
                          <a:effectLst/>
                        </a:rPr>
                        <a:t> 20</a:t>
                      </a:r>
                      <a:endParaRPr lang="uk-UA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effectLst/>
                        </a:rPr>
                        <a:t>1 раз на 2 міс.</a:t>
                      </a:r>
                      <a:endParaRPr lang="uk-UA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effectLst/>
                        </a:rPr>
                        <a:t>0,11</a:t>
                      </a:r>
                      <a:endParaRPr lang="uk-UA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Промивання 3 рази на рік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3693451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71600" y="233591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4627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9354" y="371533"/>
            <a:ext cx="1270396" cy="6000633"/>
          </a:xfrm>
        </p:spPr>
        <p:txBody>
          <a:bodyPr vert="vert270">
            <a:normAutofit fontScale="90000"/>
          </a:bodyPr>
          <a:lstStyle/>
          <a:p>
            <a:pPr algn="ctr"/>
            <a:r>
              <a:rPr lang="uk-UA" dirty="0"/>
              <a:t>ПРОТОЧНІ СИСТЕМИ ЗМАЩУВАННЯ</a:t>
            </a:r>
          </a:p>
        </p:txBody>
      </p:sp>
      <p:grpSp>
        <p:nvGrpSpPr>
          <p:cNvPr id="4" name="Полотно 161"/>
          <p:cNvGrpSpPr/>
          <p:nvPr/>
        </p:nvGrpSpPr>
        <p:grpSpPr>
          <a:xfrm>
            <a:off x="3979066" y="-482600"/>
            <a:ext cx="6358734" cy="7289800"/>
            <a:chOff x="0" y="0"/>
            <a:chExt cx="6172835" cy="674370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0"/>
              <a:ext cx="6172835" cy="674370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57457" y="572028"/>
              <a:ext cx="1972328" cy="3428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Індивідуальне змащування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314741" y="572028"/>
              <a:ext cx="2057342" cy="3428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Централізоване змащування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14162" y="1257717"/>
              <a:ext cx="1029076" cy="4568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Пластичне проточне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257399" y="1257717"/>
              <a:ext cx="1370752" cy="4568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Рідинне проточне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971446" y="1257717"/>
              <a:ext cx="1600694" cy="4568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Проточне пластичне і рідинне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686302" y="1257717"/>
              <a:ext cx="1371561" cy="4568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Циркуляційне рідинне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28324" y="1942238"/>
              <a:ext cx="458267" cy="9161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Періодичне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029076" y="1942238"/>
              <a:ext cx="456647" cy="9161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Періодичне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714856" y="1942236"/>
              <a:ext cx="456647" cy="9161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Неперервне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628961" y="1942236"/>
              <a:ext cx="571619" cy="9153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Неперервне</a:t>
              </a:r>
            </a:p>
            <a:p>
              <a:pPr>
                <a:spcAft>
                  <a:spcPts val="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657227" y="1942236"/>
              <a:ext cx="457457" cy="9161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Періодичне</a:t>
              </a:r>
            </a:p>
            <a:p>
              <a:pPr>
                <a:spcAft>
                  <a:spcPts val="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343007" y="1942236"/>
              <a:ext cx="458267" cy="9153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Самотічне</a:t>
              </a: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5028788" y="1942236"/>
              <a:ext cx="457457" cy="9153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Під тиском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5600407" y="1942236"/>
              <a:ext cx="456647" cy="9153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15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Комбіноване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89872" y="3200428"/>
              <a:ext cx="540042" cy="27435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Маслянки (тавотниці, з кулькою, плунжерні), закладне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685781" y="3200428"/>
              <a:ext cx="571619" cy="27435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Маслянки (ковпачкові, кулькові, з набивкою), розпиленням</a:t>
              </a: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371561" y="3200428"/>
              <a:ext cx="572428" cy="27435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Маслянки (капельні), кільцеве, картерне, розпиленням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057342" y="3200428"/>
              <a:ext cx="572428" cy="27435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Багатоточковими насосами (лубрикаторами)</a:t>
              </a: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743122" y="3200428"/>
              <a:ext cx="573238" cy="27435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Самопливом чи від насосу через масло розподілювачі чи розпиленням</a:t>
              </a: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428903" y="3200428"/>
              <a:ext cx="571619" cy="27435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Від насосу через дозуючі живильники.</a:t>
              </a:r>
            </a:p>
            <a:p>
              <a:pPr>
                <a:spcAft>
                  <a:spcPts val="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Системи поділяються на:</a:t>
              </a: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4114684" y="3200428"/>
              <a:ext cx="571619" cy="27435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З постійним тиском, кількість масла регулюють вентилями</a:t>
              </a: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4914626" y="3200428"/>
              <a:ext cx="571619" cy="27435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Із заданим тиском від насосів, що неперервно працюють</a:t>
              </a: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5600407" y="3200428"/>
              <a:ext cx="572428" cy="27435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Картерне з циркуляцією, самопливне під тиском при пуску і зупинці.</a:t>
              </a: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143238" y="6286848"/>
              <a:ext cx="2399827" cy="3428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Одно- і дволінійні</a:t>
              </a: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3886360" y="6286848"/>
              <a:ext cx="2171504" cy="3428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Кінцеві і петльові</a:t>
              </a:r>
            </a:p>
          </p:txBody>
        </p:sp>
        <p:cxnSp>
          <p:nvCxnSpPr>
            <p:cNvPr id="31" name="Line 30"/>
            <p:cNvCxnSpPr>
              <a:cxnSpLocks noChangeShapeType="1"/>
            </p:cNvCxnSpPr>
            <p:nvPr/>
          </p:nvCxnSpPr>
          <p:spPr bwMode="auto">
            <a:xfrm>
              <a:off x="1371561" y="914873"/>
              <a:ext cx="0" cy="114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Line 31"/>
            <p:cNvCxnSpPr>
              <a:cxnSpLocks noChangeShapeType="1"/>
            </p:cNvCxnSpPr>
            <p:nvPr/>
          </p:nvCxnSpPr>
          <p:spPr bwMode="auto">
            <a:xfrm flipH="1">
              <a:off x="685781" y="1028881"/>
              <a:ext cx="68578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Line 32"/>
            <p:cNvCxnSpPr>
              <a:cxnSpLocks noChangeShapeType="1"/>
            </p:cNvCxnSpPr>
            <p:nvPr/>
          </p:nvCxnSpPr>
          <p:spPr bwMode="auto">
            <a:xfrm>
              <a:off x="685781" y="1028881"/>
              <a:ext cx="0" cy="2288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Line 33"/>
            <p:cNvCxnSpPr>
              <a:cxnSpLocks noChangeShapeType="1"/>
            </p:cNvCxnSpPr>
            <p:nvPr/>
          </p:nvCxnSpPr>
          <p:spPr bwMode="auto">
            <a:xfrm>
              <a:off x="1371561" y="1028881"/>
              <a:ext cx="79994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Line 34"/>
            <p:cNvCxnSpPr>
              <a:cxnSpLocks noChangeShapeType="1"/>
            </p:cNvCxnSpPr>
            <p:nvPr/>
          </p:nvCxnSpPr>
          <p:spPr bwMode="auto">
            <a:xfrm>
              <a:off x="2171504" y="1028881"/>
              <a:ext cx="0" cy="2288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Line 35"/>
            <p:cNvCxnSpPr>
              <a:cxnSpLocks noChangeShapeType="1"/>
            </p:cNvCxnSpPr>
            <p:nvPr/>
          </p:nvCxnSpPr>
          <p:spPr bwMode="auto">
            <a:xfrm>
              <a:off x="4457979" y="914873"/>
              <a:ext cx="0" cy="114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Line 36"/>
            <p:cNvCxnSpPr>
              <a:cxnSpLocks noChangeShapeType="1"/>
            </p:cNvCxnSpPr>
            <p:nvPr/>
          </p:nvCxnSpPr>
          <p:spPr bwMode="auto">
            <a:xfrm>
              <a:off x="3772198" y="1028881"/>
              <a:ext cx="15998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Line 37"/>
            <p:cNvCxnSpPr>
              <a:cxnSpLocks noChangeShapeType="1"/>
            </p:cNvCxnSpPr>
            <p:nvPr/>
          </p:nvCxnSpPr>
          <p:spPr bwMode="auto">
            <a:xfrm>
              <a:off x="3772198" y="1028881"/>
              <a:ext cx="0" cy="2288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Line 38"/>
            <p:cNvCxnSpPr>
              <a:cxnSpLocks noChangeShapeType="1"/>
            </p:cNvCxnSpPr>
            <p:nvPr/>
          </p:nvCxnSpPr>
          <p:spPr bwMode="auto">
            <a:xfrm>
              <a:off x="5372083" y="1028881"/>
              <a:ext cx="0" cy="2288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Line 39"/>
            <p:cNvCxnSpPr>
              <a:cxnSpLocks noChangeShapeType="1"/>
            </p:cNvCxnSpPr>
            <p:nvPr/>
          </p:nvCxnSpPr>
          <p:spPr bwMode="auto">
            <a:xfrm>
              <a:off x="457457" y="1714570"/>
              <a:ext cx="810" cy="2296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Line 40"/>
            <p:cNvCxnSpPr>
              <a:cxnSpLocks noChangeShapeType="1"/>
            </p:cNvCxnSpPr>
            <p:nvPr/>
          </p:nvCxnSpPr>
          <p:spPr bwMode="auto">
            <a:xfrm>
              <a:off x="1714856" y="1714570"/>
              <a:ext cx="810" cy="1181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Line 41"/>
            <p:cNvCxnSpPr>
              <a:cxnSpLocks noChangeShapeType="1"/>
            </p:cNvCxnSpPr>
            <p:nvPr/>
          </p:nvCxnSpPr>
          <p:spPr bwMode="auto">
            <a:xfrm>
              <a:off x="1371561" y="1829398"/>
              <a:ext cx="570809" cy="8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Line 42"/>
            <p:cNvCxnSpPr>
              <a:cxnSpLocks noChangeShapeType="1"/>
            </p:cNvCxnSpPr>
            <p:nvPr/>
          </p:nvCxnSpPr>
          <p:spPr bwMode="auto">
            <a:xfrm>
              <a:off x="1371561" y="1829398"/>
              <a:ext cx="810" cy="114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Line 43"/>
            <p:cNvCxnSpPr>
              <a:cxnSpLocks noChangeShapeType="1"/>
            </p:cNvCxnSpPr>
            <p:nvPr/>
          </p:nvCxnSpPr>
          <p:spPr bwMode="auto">
            <a:xfrm>
              <a:off x="1942370" y="1829398"/>
              <a:ext cx="810" cy="114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Line 44"/>
            <p:cNvCxnSpPr>
              <a:cxnSpLocks noChangeShapeType="1"/>
            </p:cNvCxnSpPr>
            <p:nvPr/>
          </p:nvCxnSpPr>
          <p:spPr bwMode="auto">
            <a:xfrm>
              <a:off x="457457" y="2857583"/>
              <a:ext cx="0" cy="3428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Line 45"/>
            <p:cNvCxnSpPr>
              <a:cxnSpLocks noChangeShapeType="1"/>
            </p:cNvCxnSpPr>
            <p:nvPr/>
          </p:nvCxnSpPr>
          <p:spPr bwMode="auto">
            <a:xfrm>
              <a:off x="1143238" y="2857583"/>
              <a:ext cx="810" cy="3428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Line 46"/>
            <p:cNvCxnSpPr>
              <a:cxnSpLocks noChangeShapeType="1"/>
            </p:cNvCxnSpPr>
            <p:nvPr/>
          </p:nvCxnSpPr>
          <p:spPr bwMode="auto">
            <a:xfrm>
              <a:off x="1829018" y="2857583"/>
              <a:ext cx="810" cy="3428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Line 47"/>
            <p:cNvCxnSpPr>
              <a:cxnSpLocks noChangeShapeType="1"/>
            </p:cNvCxnSpPr>
            <p:nvPr/>
          </p:nvCxnSpPr>
          <p:spPr bwMode="auto">
            <a:xfrm>
              <a:off x="2857284" y="2857583"/>
              <a:ext cx="0" cy="1148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Line 48"/>
            <p:cNvCxnSpPr>
              <a:cxnSpLocks noChangeShapeType="1"/>
            </p:cNvCxnSpPr>
            <p:nvPr/>
          </p:nvCxnSpPr>
          <p:spPr bwMode="auto">
            <a:xfrm>
              <a:off x="2514799" y="2972412"/>
              <a:ext cx="68578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Line 49"/>
            <p:cNvCxnSpPr>
              <a:cxnSpLocks noChangeShapeType="1"/>
            </p:cNvCxnSpPr>
            <p:nvPr/>
          </p:nvCxnSpPr>
          <p:spPr bwMode="auto">
            <a:xfrm>
              <a:off x="2514799" y="2972412"/>
              <a:ext cx="0" cy="2280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Line 50"/>
            <p:cNvCxnSpPr>
              <a:cxnSpLocks noChangeShapeType="1"/>
            </p:cNvCxnSpPr>
            <p:nvPr/>
          </p:nvCxnSpPr>
          <p:spPr bwMode="auto">
            <a:xfrm>
              <a:off x="3200579" y="2972412"/>
              <a:ext cx="0" cy="2280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Line 51"/>
            <p:cNvCxnSpPr>
              <a:cxnSpLocks noChangeShapeType="1"/>
            </p:cNvCxnSpPr>
            <p:nvPr/>
          </p:nvCxnSpPr>
          <p:spPr bwMode="auto">
            <a:xfrm>
              <a:off x="3886360" y="2857583"/>
              <a:ext cx="810" cy="3428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Line 52"/>
            <p:cNvCxnSpPr>
              <a:cxnSpLocks noChangeShapeType="1"/>
            </p:cNvCxnSpPr>
            <p:nvPr/>
          </p:nvCxnSpPr>
          <p:spPr bwMode="auto">
            <a:xfrm>
              <a:off x="3428903" y="1714570"/>
              <a:ext cx="0" cy="1148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Line 53"/>
            <p:cNvCxnSpPr>
              <a:cxnSpLocks noChangeShapeType="1"/>
            </p:cNvCxnSpPr>
            <p:nvPr/>
          </p:nvCxnSpPr>
          <p:spPr bwMode="auto">
            <a:xfrm>
              <a:off x="2857284" y="1829398"/>
              <a:ext cx="10290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Line 54"/>
            <p:cNvCxnSpPr>
              <a:cxnSpLocks noChangeShapeType="1"/>
            </p:cNvCxnSpPr>
            <p:nvPr/>
          </p:nvCxnSpPr>
          <p:spPr bwMode="auto">
            <a:xfrm>
              <a:off x="2857284" y="1829398"/>
              <a:ext cx="0" cy="114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Line 55"/>
            <p:cNvCxnSpPr>
              <a:cxnSpLocks noChangeShapeType="1"/>
            </p:cNvCxnSpPr>
            <p:nvPr/>
          </p:nvCxnSpPr>
          <p:spPr bwMode="auto">
            <a:xfrm>
              <a:off x="3886360" y="1829398"/>
              <a:ext cx="0" cy="114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Line 56"/>
            <p:cNvCxnSpPr>
              <a:cxnSpLocks noChangeShapeType="1"/>
            </p:cNvCxnSpPr>
            <p:nvPr/>
          </p:nvCxnSpPr>
          <p:spPr bwMode="auto">
            <a:xfrm>
              <a:off x="5257921" y="1714570"/>
              <a:ext cx="0" cy="1148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Line 57"/>
            <p:cNvCxnSpPr>
              <a:cxnSpLocks noChangeShapeType="1"/>
            </p:cNvCxnSpPr>
            <p:nvPr/>
          </p:nvCxnSpPr>
          <p:spPr bwMode="auto">
            <a:xfrm>
              <a:off x="4572141" y="1829398"/>
              <a:ext cx="1257399" cy="8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Line 58"/>
            <p:cNvCxnSpPr>
              <a:cxnSpLocks noChangeShapeType="1"/>
            </p:cNvCxnSpPr>
            <p:nvPr/>
          </p:nvCxnSpPr>
          <p:spPr bwMode="auto">
            <a:xfrm>
              <a:off x="4572141" y="1829398"/>
              <a:ext cx="810" cy="114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" name="Line 59"/>
            <p:cNvCxnSpPr>
              <a:cxnSpLocks noChangeShapeType="1"/>
            </p:cNvCxnSpPr>
            <p:nvPr/>
          </p:nvCxnSpPr>
          <p:spPr bwMode="auto">
            <a:xfrm>
              <a:off x="5257921" y="1829398"/>
              <a:ext cx="0" cy="114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" name="Line 60"/>
            <p:cNvCxnSpPr>
              <a:cxnSpLocks noChangeShapeType="1"/>
            </p:cNvCxnSpPr>
            <p:nvPr/>
          </p:nvCxnSpPr>
          <p:spPr bwMode="auto">
            <a:xfrm>
              <a:off x="5829540" y="1829398"/>
              <a:ext cx="0" cy="114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" name="Line 61"/>
            <p:cNvCxnSpPr>
              <a:cxnSpLocks noChangeShapeType="1"/>
            </p:cNvCxnSpPr>
            <p:nvPr/>
          </p:nvCxnSpPr>
          <p:spPr bwMode="auto">
            <a:xfrm>
              <a:off x="4572141" y="2857583"/>
              <a:ext cx="0" cy="3428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" name="Line 62"/>
            <p:cNvCxnSpPr>
              <a:cxnSpLocks noChangeShapeType="1"/>
            </p:cNvCxnSpPr>
            <p:nvPr/>
          </p:nvCxnSpPr>
          <p:spPr bwMode="auto">
            <a:xfrm>
              <a:off x="5257921" y="2857583"/>
              <a:ext cx="0" cy="3428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" name="Line 63"/>
            <p:cNvCxnSpPr>
              <a:cxnSpLocks noChangeShapeType="1"/>
            </p:cNvCxnSpPr>
            <p:nvPr/>
          </p:nvCxnSpPr>
          <p:spPr bwMode="auto">
            <a:xfrm>
              <a:off x="5829540" y="2857583"/>
              <a:ext cx="0" cy="3428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" name="Line 64"/>
            <p:cNvCxnSpPr>
              <a:cxnSpLocks noChangeShapeType="1"/>
            </p:cNvCxnSpPr>
            <p:nvPr/>
          </p:nvCxnSpPr>
          <p:spPr bwMode="auto">
            <a:xfrm>
              <a:off x="3886360" y="5944003"/>
              <a:ext cx="810" cy="1148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Line 65"/>
            <p:cNvCxnSpPr>
              <a:cxnSpLocks noChangeShapeType="1"/>
            </p:cNvCxnSpPr>
            <p:nvPr/>
          </p:nvCxnSpPr>
          <p:spPr bwMode="auto">
            <a:xfrm flipH="1">
              <a:off x="2400637" y="6058011"/>
              <a:ext cx="1484104" cy="8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" name="Line 66"/>
            <p:cNvCxnSpPr>
              <a:cxnSpLocks noChangeShapeType="1"/>
            </p:cNvCxnSpPr>
            <p:nvPr/>
          </p:nvCxnSpPr>
          <p:spPr bwMode="auto">
            <a:xfrm flipH="1" flipV="1">
              <a:off x="2400637" y="6058011"/>
              <a:ext cx="810" cy="2288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8" name="Line 67"/>
            <p:cNvCxnSpPr>
              <a:cxnSpLocks noChangeShapeType="1"/>
            </p:cNvCxnSpPr>
            <p:nvPr/>
          </p:nvCxnSpPr>
          <p:spPr bwMode="auto">
            <a:xfrm>
              <a:off x="3543065" y="6400856"/>
              <a:ext cx="343295" cy="8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46420127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23</TotalTime>
  <Words>283</Words>
  <Application>Microsoft Office PowerPoint</Application>
  <PresentationFormat>Широкоэкранный</PresentationFormat>
  <Paragraphs>83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Franklin Gothic Book</vt:lpstr>
      <vt:lpstr>Times New Roman</vt:lpstr>
      <vt:lpstr>Crop</vt:lpstr>
      <vt:lpstr>Системи змащування металургійного обладнання</vt:lpstr>
      <vt:lpstr>Карта (схема)  і таблиця змащування</vt:lpstr>
      <vt:lpstr>ПРОТОЧНІ СИСТЕМИ ЗМАЩУВАННЯ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Системи змащування металургійного обладнання</dc:title>
  <dc:creator>Андрей</dc:creator>
  <cp:lastModifiedBy>Андрей</cp:lastModifiedBy>
  <cp:revision>4</cp:revision>
  <dcterms:created xsi:type="dcterms:W3CDTF">2021-04-25T18:27:27Z</dcterms:created>
  <dcterms:modified xsi:type="dcterms:W3CDTF">2021-04-25T18:51:00Z</dcterms:modified>
</cp:coreProperties>
</file>