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2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42EF15-9347-4152-9A7C-81398A8E5CC0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E04F81-B19A-4B10-9697-F8C9542EBC1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Основи токсикології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9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964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</a:t>
            </a:r>
            <a:r>
              <a:rPr lang="ru-RU" i="1" dirty="0" err="1" smtClean="0"/>
              <a:t>Припустимо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у </a:t>
            </a:r>
            <a:r>
              <a:rPr lang="ru-RU" i="1" dirty="0" err="1" smtClean="0"/>
              <a:t>воді</a:t>
            </a:r>
            <a:r>
              <a:rPr lang="ru-RU" i="1" dirty="0" smtClean="0"/>
              <a:t> </a:t>
            </a:r>
            <a:r>
              <a:rPr lang="ru-RU" i="1" dirty="0" err="1" smtClean="0"/>
              <a:t>знаходяться</a:t>
            </a:r>
            <a:r>
              <a:rPr lang="ru-RU" i="1" dirty="0" smtClean="0"/>
              <a:t> </a:t>
            </a:r>
            <a:r>
              <a:rPr lang="ru-RU" i="1" dirty="0" err="1" smtClean="0"/>
              <a:t>токсичні</a:t>
            </a:r>
            <a:r>
              <a:rPr lang="ru-RU" i="1" dirty="0" smtClean="0"/>
              <a:t> </a:t>
            </a:r>
            <a:r>
              <a:rPr lang="ru-RU" i="1" dirty="0" err="1" smtClean="0"/>
              <a:t>важкі</a:t>
            </a:r>
            <a:r>
              <a:rPr lang="ru-RU" i="1" dirty="0" smtClean="0"/>
              <a:t> метали – </a:t>
            </a:r>
            <a:r>
              <a:rPr lang="ru-RU" i="1" dirty="0" err="1" smtClean="0"/>
              <a:t>кадмій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ртуть, </a:t>
            </a:r>
            <a:r>
              <a:rPr lang="ru-RU" i="1" dirty="0" err="1" smtClean="0"/>
              <a:t>вміст</a:t>
            </a:r>
            <a:r>
              <a:rPr lang="ru-RU" i="1" dirty="0" smtClean="0"/>
              <a:t> </a:t>
            </a:r>
            <a:r>
              <a:rPr lang="ru-RU" i="1" dirty="0" err="1" smtClean="0"/>
              <a:t>яких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значенням</a:t>
            </a:r>
            <a:r>
              <a:rPr lang="ru-RU" i="1" dirty="0" smtClean="0"/>
              <a:t> ГДК в </a:t>
            </a:r>
            <a:r>
              <a:rPr lang="ru-RU" i="1" dirty="0" err="1" smtClean="0"/>
              <a:t>питній</a:t>
            </a:r>
            <a:r>
              <a:rPr lang="ru-RU" i="1" dirty="0" smtClean="0"/>
              <a:t> </a:t>
            </a:r>
            <a:r>
              <a:rPr lang="ru-RU" i="1" dirty="0" err="1" smtClean="0"/>
              <a:t>воді</a:t>
            </a:r>
            <a:r>
              <a:rPr lang="ru-RU" i="1" dirty="0" smtClean="0"/>
              <a:t> 0,003 мг/л та 0,0007 мг/л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. </a:t>
            </a:r>
            <a:r>
              <a:rPr lang="ru-RU" i="1" dirty="0" err="1" smtClean="0"/>
              <a:t>Порогова</a:t>
            </a:r>
            <a:r>
              <a:rPr lang="ru-RU" i="1" dirty="0" smtClean="0"/>
              <a:t> </a:t>
            </a:r>
            <a:r>
              <a:rPr lang="ru-RU" i="1" dirty="0" err="1" smtClean="0"/>
              <a:t>потужність</a:t>
            </a:r>
            <a:r>
              <a:rPr lang="ru-RU" i="1" dirty="0" smtClean="0"/>
              <a:t> </a:t>
            </a:r>
            <a:r>
              <a:rPr lang="ru-RU" i="1" dirty="0" err="1" smtClean="0"/>
              <a:t>дози</a:t>
            </a:r>
            <a:r>
              <a:rPr lang="ru-RU" i="1" dirty="0" smtClean="0"/>
              <a:t> </a:t>
            </a:r>
            <a:r>
              <a:rPr lang="ru-RU" i="1" dirty="0" err="1" smtClean="0"/>
              <a:t>складає</a:t>
            </a:r>
            <a:r>
              <a:rPr lang="ru-RU" i="1" dirty="0" smtClean="0"/>
              <a:t> 7·10-4 мг/кг·</a:t>
            </a:r>
            <a:r>
              <a:rPr lang="ru-RU" i="1" dirty="0" err="1" smtClean="0"/>
              <a:t>добу</a:t>
            </a:r>
            <a:r>
              <a:rPr lang="ru-RU" i="1" dirty="0" smtClean="0"/>
              <a:t> для </a:t>
            </a:r>
            <a:r>
              <a:rPr lang="ru-RU" i="1" dirty="0" err="1" smtClean="0"/>
              <a:t>кадмію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4·10-4 мг/кг·</a:t>
            </a:r>
            <a:r>
              <a:rPr lang="ru-RU" i="1" dirty="0" err="1" smtClean="0"/>
              <a:t>добу</a:t>
            </a:r>
            <a:r>
              <a:rPr lang="ru-RU" i="1" dirty="0" smtClean="0"/>
              <a:t> для </a:t>
            </a:r>
            <a:r>
              <a:rPr lang="ru-RU" i="1" dirty="0" err="1" smtClean="0"/>
              <a:t>ртуті</a:t>
            </a:r>
            <a:r>
              <a:rPr lang="ru-RU" i="1" dirty="0" smtClean="0"/>
              <a:t>.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індивідуальний</a:t>
            </a:r>
            <a:r>
              <a:rPr lang="ru-RU" i="1" dirty="0" smtClean="0"/>
              <a:t> </a:t>
            </a:r>
            <a:r>
              <a:rPr lang="ru-RU" i="1" dirty="0" err="1" smtClean="0"/>
              <a:t>ризик</a:t>
            </a:r>
            <a:r>
              <a:rPr lang="ru-RU" i="1" dirty="0" smtClean="0"/>
              <a:t> </a:t>
            </a:r>
            <a:r>
              <a:rPr lang="ru-RU" i="1" dirty="0" err="1" smtClean="0"/>
              <a:t>загрози</a:t>
            </a:r>
            <a:r>
              <a:rPr lang="ru-RU" i="1" dirty="0" smtClean="0"/>
              <a:t> </a:t>
            </a:r>
            <a:r>
              <a:rPr lang="ru-RU" i="1" dirty="0" err="1" smtClean="0"/>
              <a:t>здоров'ю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i="1" dirty="0" smtClean="0"/>
              <a:t> буде </a:t>
            </a:r>
            <a:r>
              <a:rPr lang="ru-RU" i="1" dirty="0" err="1" smtClean="0"/>
              <a:t>пити</a:t>
            </a:r>
            <a:r>
              <a:rPr lang="ru-RU" i="1" dirty="0" smtClean="0"/>
              <a:t> </a:t>
            </a:r>
            <a:r>
              <a:rPr lang="ru-RU" i="1" dirty="0" err="1" smtClean="0"/>
              <a:t>таку</a:t>
            </a:r>
            <a:r>
              <a:rPr lang="ru-RU" i="1" dirty="0" smtClean="0"/>
              <a:t> воду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11 </a:t>
            </a:r>
            <a:r>
              <a:rPr lang="ru-RU" i="1" dirty="0" err="1" smtClean="0"/>
              <a:t>років</a:t>
            </a:r>
            <a:r>
              <a:rPr lang="ru-RU" i="1" dirty="0" smtClean="0"/>
              <a:t>?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кожного року </a:t>
            </a:r>
            <a:r>
              <a:rPr lang="ru-RU" i="1" dirty="0" err="1" smtClean="0"/>
              <a:t>вплив</a:t>
            </a:r>
            <a:r>
              <a:rPr lang="ru-RU" i="1" dirty="0" smtClean="0"/>
              <a:t> </a:t>
            </a:r>
            <a:r>
              <a:rPr lang="ru-RU" i="1" dirty="0" err="1" smtClean="0"/>
              <a:t>токсиканту</a:t>
            </a:r>
            <a:r>
              <a:rPr lang="ru-RU" i="1" dirty="0" smtClean="0"/>
              <a:t> </a:t>
            </a:r>
            <a:r>
              <a:rPr lang="ru-RU" i="1" dirty="0" err="1" smtClean="0"/>
              <a:t>триває</a:t>
            </a:r>
            <a:r>
              <a:rPr lang="ru-RU" i="1" dirty="0" smtClean="0"/>
              <a:t> в </a:t>
            </a:r>
            <a:r>
              <a:rPr lang="ru-RU" i="1" dirty="0" err="1" smtClean="0"/>
              <a:t>середньому</a:t>
            </a:r>
            <a:r>
              <a:rPr lang="ru-RU" i="1" dirty="0" smtClean="0"/>
              <a:t> 400 </a:t>
            </a:r>
            <a:r>
              <a:rPr lang="ru-RU" i="1" dirty="0" err="1" smtClean="0"/>
              <a:t>днів</a:t>
            </a:r>
            <a:r>
              <a:rPr lang="ru-RU" i="1" dirty="0" smtClean="0"/>
              <a:t>. 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132856"/>
            <a:ext cx="8964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</a:t>
            </a:r>
            <a:r>
              <a:rPr lang="ru-RU" i="1" dirty="0" err="1" smtClean="0"/>
              <a:t>Припустимо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у </a:t>
            </a:r>
            <a:r>
              <a:rPr lang="ru-RU" i="1" dirty="0" err="1" smtClean="0"/>
              <a:t>воді</a:t>
            </a:r>
            <a:r>
              <a:rPr lang="ru-RU" i="1" dirty="0" smtClean="0"/>
              <a:t> </a:t>
            </a:r>
            <a:r>
              <a:rPr lang="ru-RU" i="1" dirty="0" err="1" smtClean="0"/>
              <a:t>знаходяться</a:t>
            </a:r>
            <a:r>
              <a:rPr lang="ru-RU" i="1" dirty="0" smtClean="0"/>
              <a:t> </a:t>
            </a:r>
            <a:r>
              <a:rPr lang="ru-RU" i="1" dirty="0" err="1" smtClean="0"/>
              <a:t>токсичні</a:t>
            </a:r>
            <a:r>
              <a:rPr lang="ru-RU" i="1" dirty="0" smtClean="0"/>
              <a:t> </a:t>
            </a:r>
            <a:r>
              <a:rPr lang="ru-RU" i="1" dirty="0" err="1" smtClean="0"/>
              <a:t>важкі</a:t>
            </a:r>
            <a:r>
              <a:rPr lang="ru-RU" i="1" dirty="0" smtClean="0"/>
              <a:t> метали – </a:t>
            </a:r>
            <a:r>
              <a:rPr lang="ru-RU" i="1" dirty="0" err="1" smtClean="0"/>
              <a:t>кадмій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ртуть, </a:t>
            </a:r>
            <a:r>
              <a:rPr lang="ru-RU" i="1" dirty="0" err="1" smtClean="0"/>
              <a:t>вміст</a:t>
            </a:r>
            <a:r>
              <a:rPr lang="ru-RU" i="1" dirty="0" smtClean="0"/>
              <a:t> </a:t>
            </a:r>
            <a:r>
              <a:rPr lang="ru-RU" i="1" dirty="0" err="1" smtClean="0"/>
              <a:t>яких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значенням</a:t>
            </a:r>
            <a:r>
              <a:rPr lang="ru-RU" i="1" dirty="0" smtClean="0"/>
              <a:t> ГДК в </a:t>
            </a:r>
            <a:r>
              <a:rPr lang="ru-RU" i="1" dirty="0" err="1" smtClean="0"/>
              <a:t>питній</a:t>
            </a:r>
            <a:r>
              <a:rPr lang="ru-RU" i="1" dirty="0" smtClean="0"/>
              <a:t> </a:t>
            </a:r>
            <a:r>
              <a:rPr lang="ru-RU" i="1" dirty="0" err="1" smtClean="0"/>
              <a:t>воді</a:t>
            </a:r>
            <a:r>
              <a:rPr lang="ru-RU" i="1" dirty="0" smtClean="0"/>
              <a:t> 0,003 мг/л та 0,0006 мг/л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. </a:t>
            </a:r>
            <a:r>
              <a:rPr lang="ru-RU" i="1" dirty="0" err="1" smtClean="0"/>
              <a:t>Порогова</a:t>
            </a:r>
            <a:r>
              <a:rPr lang="ru-RU" i="1" dirty="0" smtClean="0"/>
              <a:t> </a:t>
            </a:r>
            <a:r>
              <a:rPr lang="ru-RU" i="1" dirty="0" err="1" smtClean="0"/>
              <a:t>потужність</a:t>
            </a:r>
            <a:r>
              <a:rPr lang="ru-RU" i="1" dirty="0" smtClean="0"/>
              <a:t> </a:t>
            </a:r>
            <a:r>
              <a:rPr lang="ru-RU" i="1" dirty="0" err="1" smtClean="0"/>
              <a:t>дози</a:t>
            </a:r>
            <a:r>
              <a:rPr lang="ru-RU" i="1" dirty="0" smtClean="0"/>
              <a:t> </a:t>
            </a:r>
            <a:r>
              <a:rPr lang="ru-RU" i="1" dirty="0" err="1" smtClean="0"/>
              <a:t>складає</a:t>
            </a:r>
            <a:r>
              <a:rPr lang="ru-RU" i="1" dirty="0" smtClean="0"/>
              <a:t> 8·10-4 мг/кг·</a:t>
            </a:r>
            <a:r>
              <a:rPr lang="ru-RU" i="1" dirty="0" err="1" smtClean="0"/>
              <a:t>добу</a:t>
            </a:r>
            <a:r>
              <a:rPr lang="ru-RU" i="1" dirty="0" smtClean="0"/>
              <a:t> для </a:t>
            </a:r>
            <a:r>
              <a:rPr lang="ru-RU" i="1" dirty="0" err="1" smtClean="0"/>
              <a:t>кадмію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4·10-4 мг/кг·</a:t>
            </a:r>
            <a:r>
              <a:rPr lang="ru-RU" i="1" dirty="0" err="1" smtClean="0"/>
              <a:t>добу</a:t>
            </a:r>
            <a:r>
              <a:rPr lang="ru-RU" i="1" dirty="0" smtClean="0"/>
              <a:t> для </a:t>
            </a:r>
            <a:r>
              <a:rPr lang="ru-RU" i="1" dirty="0" err="1" smtClean="0"/>
              <a:t>ртуті</a:t>
            </a:r>
            <a:r>
              <a:rPr lang="ru-RU" i="1" dirty="0" smtClean="0"/>
              <a:t>.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індивідуальний</a:t>
            </a:r>
            <a:r>
              <a:rPr lang="ru-RU" i="1" dirty="0" smtClean="0"/>
              <a:t> </a:t>
            </a:r>
            <a:r>
              <a:rPr lang="ru-RU" i="1" dirty="0" err="1" smtClean="0"/>
              <a:t>ризик</a:t>
            </a:r>
            <a:r>
              <a:rPr lang="ru-RU" i="1" dirty="0" smtClean="0"/>
              <a:t> </a:t>
            </a:r>
            <a:r>
              <a:rPr lang="ru-RU" i="1" dirty="0" err="1" smtClean="0"/>
              <a:t>загрози</a:t>
            </a:r>
            <a:r>
              <a:rPr lang="ru-RU" i="1" dirty="0" smtClean="0"/>
              <a:t> </a:t>
            </a:r>
            <a:r>
              <a:rPr lang="ru-RU" i="1" dirty="0" err="1" smtClean="0"/>
              <a:t>здоров'ю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i="1" dirty="0" smtClean="0"/>
              <a:t> буде </a:t>
            </a:r>
            <a:r>
              <a:rPr lang="ru-RU" i="1" dirty="0" err="1" smtClean="0"/>
              <a:t>пити</a:t>
            </a:r>
            <a:r>
              <a:rPr lang="ru-RU" i="1" dirty="0" smtClean="0"/>
              <a:t> </a:t>
            </a:r>
            <a:r>
              <a:rPr lang="ru-RU" i="1" dirty="0" err="1" smtClean="0"/>
              <a:t>таку</a:t>
            </a:r>
            <a:r>
              <a:rPr lang="ru-RU" i="1" dirty="0" smtClean="0"/>
              <a:t> воду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12 </a:t>
            </a:r>
            <a:r>
              <a:rPr lang="ru-RU" i="1" dirty="0" err="1" smtClean="0"/>
              <a:t>років</a:t>
            </a:r>
            <a:r>
              <a:rPr lang="ru-RU" i="1" dirty="0" smtClean="0"/>
              <a:t>?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кожного року </a:t>
            </a:r>
            <a:r>
              <a:rPr lang="ru-RU" i="1" dirty="0" err="1" smtClean="0"/>
              <a:t>вплив</a:t>
            </a:r>
            <a:r>
              <a:rPr lang="ru-RU" i="1" dirty="0" smtClean="0"/>
              <a:t> </a:t>
            </a:r>
            <a:r>
              <a:rPr lang="ru-RU" i="1" dirty="0" err="1" smtClean="0"/>
              <a:t>токсиканту</a:t>
            </a:r>
            <a:r>
              <a:rPr lang="ru-RU" i="1" dirty="0" smtClean="0"/>
              <a:t> </a:t>
            </a:r>
            <a:r>
              <a:rPr lang="ru-RU" i="1" dirty="0" err="1" smtClean="0"/>
              <a:t>триває</a:t>
            </a:r>
            <a:r>
              <a:rPr lang="ru-RU" i="1" dirty="0" smtClean="0"/>
              <a:t> в </a:t>
            </a:r>
            <a:r>
              <a:rPr lang="ru-RU" i="1" dirty="0" err="1" smtClean="0"/>
              <a:t>середньому</a:t>
            </a:r>
            <a:r>
              <a:rPr lang="ru-RU" i="1" dirty="0" smtClean="0"/>
              <a:t> 500 </a:t>
            </a:r>
            <a:r>
              <a:rPr lang="ru-RU" i="1" dirty="0" err="1" smtClean="0"/>
              <a:t>днів</a:t>
            </a:r>
            <a:r>
              <a:rPr lang="ru-RU" i="1" dirty="0" smtClean="0"/>
              <a:t>. 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407707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</a:t>
            </a:r>
            <a:r>
              <a:rPr lang="ru-RU" i="1" dirty="0" err="1" smtClean="0"/>
              <a:t>Припустимо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у </a:t>
            </a:r>
            <a:r>
              <a:rPr lang="ru-RU" i="1" dirty="0" err="1" smtClean="0"/>
              <a:t>воді</a:t>
            </a:r>
            <a:r>
              <a:rPr lang="ru-RU" i="1" dirty="0" smtClean="0"/>
              <a:t> </a:t>
            </a:r>
            <a:r>
              <a:rPr lang="ru-RU" i="1" dirty="0" err="1" smtClean="0"/>
              <a:t>знаходяться</a:t>
            </a:r>
            <a:r>
              <a:rPr lang="ru-RU" i="1" dirty="0" smtClean="0"/>
              <a:t> </a:t>
            </a:r>
            <a:r>
              <a:rPr lang="ru-RU" i="1" dirty="0" err="1" smtClean="0"/>
              <a:t>токсичні</a:t>
            </a:r>
            <a:r>
              <a:rPr lang="ru-RU" i="1" dirty="0" smtClean="0"/>
              <a:t> </a:t>
            </a:r>
            <a:r>
              <a:rPr lang="ru-RU" i="1" dirty="0" err="1" smtClean="0"/>
              <a:t>важкі</a:t>
            </a:r>
            <a:r>
              <a:rPr lang="ru-RU" i="1" dirty="0" smtClean="0"/>
              <a:t> метали – </a:t>
            </a:r>
            <a:r>
              <a:rPr lang="ru-RU" i="1" dirty="0" err="1" smtClean="0"/>
              <a:t>кадмій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ртуть, </a:t>
            </a:r>
            <a:r>
              <a:rPr lang="ru-RU" i="1" dirty="0" err="1" smtClean="0"/>
              <a:t>вміст</a:t>
            </a:r>
            <a:r>
              <a:rPr lang="ru-RU" i="1" dirty="0" smtClean="0"/>
              <a:t> </a:t>
            </a:r>
            <a:r>
              <a:rPr lang="ru-RU" i="1" dirty="0" err="1" smtClean="0"/>
              <a:t>яких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значенням</a:t>
            </a:r>
            <a:r>
              <a:rPr lang="ru-RU" i="1" dirty="0" smtClean="0"/>
              <a:t> ГДК в </a:t>
            </a:r>
            <a:r>
              <a:rPr lang="ru-RU" i="1" dirty="0" err="1" smtClean="0"/>
              <a:t>питній</a:t>
            </a:r>
            <a:r>
              <a:rPr lang="ru-RU" i="1" dirty="0" smtClean="0"/>
              <a:t> </a:t>
            </a:r>
            <a:r>
              <a:rPr lang="ru-RU" i="1" dirty="0" err="1" smtClean="0"/>
              <a:t>воді</a:t>
            </a:r>
            <a:r>
              <a:rPr lang="ru-RU" i="1" dirty="0" smtClean="0"/>
              <a:t> 0,002 мг/л та 0,0006 мг/л </a:t>
            </a:r>
            <a:r>
              <a:rPr lang="ru-RU" i="1" dirty="0" err="1" smtClean="0"/>
              <a:t>відповідно</a:t>
            </a:r>
            <a:r>
              <a:rPr lang="ru-RU" i="1" dirty="0" smtClean="0"/>
              <a:t>. </a:t>
            </a:r>
            <a:r>
              <a:rPr lang="ru-RU" i="1" dirty="0" err="1" smtClean="0"/>
              <a:t>Порогова</a:t>
            </a:r>
            <a:r>
              <a:rPr lang="ru-RU" i="1" dirty="0" smtClean="0"/>
              <a:t> </a:t>
            </a:r>
            <a:r>
              <a:rPr lang="ru-RU" i="1" dirty="0" err="1" smtClean="0"/>
              <a:t>потужність</a:t>
            </a:r>
            <a:r>
              <a:rPr lang="ru-RU" i="1" dirty="0" smtClean="0"/>
              <a:t> </a:t>
            </a:r>
            <a:r>
              <a:rPr lang="ru-RU" i="1" dirty="0" err="1" smtClean="0"/>
              <a:t>дози</a:t>
            </a:r>
            <a:r>
              <a:rPr lang="ru-RU" i="1" dirty="0" smtClean="0"/>
              <a:t> </a:t>
            </a:r>
            <a:r>
              <a:rPr lang="ru-RU" i="1" dirty="0" err="1" smtClean="0"/>
              <a:t>складає</a:t>
            </a:r>
            <a:r>
              <a:rPr lang="ru-RU" i="1" dirty="0" smtClean="0"/>
              <a:t> 9·10-4 мг/кг·</a:t>
            </a:r>
            <a:r>
              <a:rPr lang="ru-RU" i="1" dirty="0" err="1" smtClean="0"/>
              <a:t>добу</a:t>
            </a:r>
            <a:r>
              <a:rPr lang="ru-RU" i="1" dirty="0" smtClean="0"/>
              <a:t> для </a:t>
            </a:r>
            <a:r>
              <a:rPr lang="ru-RU" i="1" dirty="0" err="1" smtClean="0"/>
              <a:t>кадмію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4·10-4 мг/кг·</a:t>
            </a:r>
            <a:r>
              <a:rPr lang="ru-RU" i="1" dirty="0" err="1" smtClean="0"/>
              <a:t>добу</a:t>
            </a:r>
            <a:r>
              <a:rPr lang="ru-RU" i="1" dirty="0" smtClean="0"/>
              <a:t> для </a:t>
            </a:r>
            <a:r>
              <a:rPr lang="ru-RU" i="1" dirty="0" err="1" smtClean="0"/>
              <a:t>ртуті</a:t>
            </a:r>
            <a:r>
              <a:rPr lang="ru-RU" i="1" dirty="0" smtClean="0"/>
              <a:t>.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індивідуальний</a:t>
            </a:r>
            <a:r>
              <a:rPr lang="ru-RU" i="1" dirty="0" smtClean="0"/>
              <a:t> </a:t>
            </a:r>
            <a:r>
              <a:rPr lang="ru-RU" i="1" dirty="0" err="1" smtClean="0"/>
              <a:t>ризик</a:t>
            </a:r>
            <a:r>
              <a:rPr lang="ru-RU" i="1" dirty="0" smtClean="0"/>
              <a:t> </a:t>
            </a:r>
            <a:r>
              <a:rPr lang="ru-RU" i="1" dirty="0" err="1" smtClean="0"/>
              <a:t>загрози</a:t>
            </a:r>
            <a:r>
              <a:rPr lang="ru-RU" i="1" dirty="0" smtClean="0"/>
              <a:t> </a:t>
            </a:r>
            <a:r>
              <a:rPr lang="ru-RU" i="1" dirty="0" err="1" smtClean="0"/>
              <a:t>здоров'ю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i="1" dirty="0" smtClean="0"/>
              <a:t> буде </a:t>
            </a:r>
            <a:r>
              <a:rPr lang="ru-RU" i="1" dirty="0" err="1" smtClean="0"/>
              <a:t>пити</a:t>
            </a:r>
            <a:r>
              <a:rPr lang="ru-RU" i="1" dirty="0" smtClean="0"/>
              <a:t> </a:t>
            </a:r>
            <a:r>
              <a:rPr lang="ru-RU" i="1" dirty="0" err="1" smtClean="0"/>
              <a:t>таку</a:t>
            </a:r>
            <a:r>
              <a:rPr lang="ru-RU" i="1" dirty="0" smtClean="0"/>
              <a:t> воду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15 </a:t>
            </a:r>
            <a:r>
              <a:rPr lang="ru-RU" i="1" dirty="0" err="1" smtClean="0"/>
              <a:t>років</a:t>
            </a:r>
            <a:r>
              <a:rPr lang="ru-RU" i="1" dirty="0" smtClean="0"/>
              <a:t>?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кожного року </a:t>
            </a:r>
            <a:r>
              <a:rPr lang="ru-RU" i="1" dirty="0" err="1" smtClean="0"/>
              <a:t>вплив</a:t>
            </a:r>
            <a:r>
              <a:rPr lang="ru-RU" i="1" dirty="0" smtClean="0"/>
              <a:t> </a:t>
            </a:r>
            <a:r>
              <a:rPr lang="ru-RU" i="1" dirty="0" err="1" smtClean="0"/>
              <a:t>токсиканту</a:t>
            </a:r>
            <a:r>
              <a:rPr lang="ru-RU" i="1" dirty="0" smtClean="0"/>
              <a:t> </a:t>
            </a:r>
            <a:r>
              <a:rPr lang="ru-RU" i="1" dirty="0" err="1" smtClean="0"/>
              <a:t>триває</a:t>
            </a:r>
            <a:r>
              <a:rPr lang="ru-RU" i="1" dirty="0" smtClean="0"/>
              <a:t> в </a:t>
            </a:r>
            <a:r>
              <a:rPr lang="ru-RU" i="1" dirty="0" err="1" smtClean="0"/>
              <a:t>середньому</a:t>
            </a:r>
            <a:r>
              <a:rPr lang="ru-RU" i="1" dirty="0" smtClean="0"/>
              <a:t> 350 </a:t>
            </a:r>
            <a:r>
              <a:rPr lang="ru-RU" i="1" dirty="0" err="1" smtClean="0"/>
              <a:t>днів</a:t>
            </a:r>
            <a:r>
              <a:rPr lang="ru-RU" i="1" dirty="0" smtClean="0"/>
              <a:t>. </a:t>
            </a:r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Визначення</a:t>
            </a:r>
            <a:r>
              <a:rPr lang="ru-RU" b="1" dirty="0"/>
              <a:t> </a:t>
            </a:r>
            <a:r>
              <a:rPr lang="ru-RU" b="1" dirty="0" err="1"/>
              <a:t>індивідуального</a:t>
            </a:r>
            <a:r>
              <a:rPr lang="ru-RU" b="1" dirty="0"/>
              <a:t> та </a:t>
            </a:r>
            <a:r>
              <a:rPr lang="ru-RU" b="1" dirty="0" err="1"/>
              <a:t>колективного</a:t>
            </a:r>
            <a:r>
              <a:rPr lang="ru-RU" b="1" dirty="0"/>
              <a:t> (</a:t>
            </a:r>
            <a:r>
              <a:rPr lang="ru-RU" b="1" dirty="0" err="1"/>
              <a:t>популяційного</a:t>
            </a:r>
            <a:r>
              <a:rPr lang="ru-RU" b="1" dirty="0"/>
              <a:t>) </a:t>
            </a:r>
            <a:r>
              <a:rPr lang="ru-RU" b="1" dirty="0" err="1"/>
              <a:t>ризику</a:t>
            </a:r>
            <a:r>
              <a:rPr lang="ru-RU" b="1" dirty="0"/>
              <a:t> </a:t>
            </a:r>
            <a:r>
              <a:rPr lang="ru-RU" b="1" dirty="0" err="1"/>
              <a:t>загрози</a:t>
            </a:r>
            <a:r>
              <a:rPr lang="ru-RU" b="1" dirty="0"/>
              <a:t> </a:t>
            </a:r>
            <a:r>
              <a:rPr lang="ru-RU" b="1" dirty="0" err="1"/>
              <a:t>здоров'ю</a:t>
            </a:r>
            <a:r>
              <a:rPr lang="ru-RU" b="1" dirty="0"/>
              <a:t> </a:t>
            </a:r>
            <a:r>
              <a:rPr lang="ru-RU" b="1" dirty="0" err="1"/>
              <a:t>внаслідок</a:t>
            </a:r>
            <a:r>
              <a:rPr lang="ru-RU" b="1" dirty="0"/>
              <a:t> </a:t>
            </a:r>
            <a:r>
              <a:rPr lang="ru-RU" b="1" dirty="0" err="1"/>
              <a:t>впливу</a:t>
            </a:r>
            <a:r>
              <a:rPr lang="ru-RU" b="1" dirty="0"/>
              <a:t> </a:t>
            </a:r>
            <a:r>
              <a:rPr lang="ru-RU" b="1" dirty="0" err="1"/>
              <a:t>безпорогових</a:t>
            </a:r>
            <a:r>
              <a:rPr lang="ru-RU" b="1" dirty="0"/>
              <a:t> доз </a:t>
            </a:r>
            <a:r>
              <a:rPr lang="ru-RU" b="1" dirty="0" err="1"/>
              <a:t>токсикантів-канцерогенів</a:t>
            </a:r>
            <a:r>
              <a:rPr lang="ru-RU" b="1" dirty="0"/>
              <a:t>. </a:t>
            </a:r>
          </a:p>
          <a:p>
            <a:r>
              <a:rPr lang="ru-RU" dirty="0"/>
              <a:t>До </a:t>
            </a:r>
            <a:r>
              <a:rPr lang="ru-RU" dirty="0" err="1"/>
              <a:t>канцерогенів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достовірно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частоту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(</a:t>
            </a:r>
            <a:r>
              <a:rPr lang="ru-RU" dirty="0" err="1"/>
              <a:t>доброякісних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) в </a:t>
            </a:r>
            <a:r>
              <a:rPr lang="ru-RU" dirty="0" err="1"/>
              <a:t>популяціях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скорочує</a:t>
            </a:r>
            <a:r>
              <a:rPr lang="ru-RU" dirty="0"/>
              <a:t> час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оцінці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, </a:t>
            </a:r>
            <a:r>
              <a:rPr lang="ru-RU" dirty="0" err="1"/>
              <a:t>зумовленого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канцерогенних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використовують</a:t>
            </a:r>
            <a:r>
              <a:rPr lang="ru-RU" dirty="0"/>
              <a:t> два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. По-перше,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канцерогенів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порогової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при самих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потрапили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онкозахворювання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канцерогенний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) прямо </a:t>
            </a:r>
            <a:r>
              <a:rPr lang="ru-RU" dirty="0" err="1"/>
              <a:t>пропорційна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(</a:t>
            </a:r>
            <a:r>
              <a:rPr lang="ru-RU" dirty="0" err="1"/>
              <a:t>дозі</a:t>
            </a:r>
            <a:r>
              <a:rPr lang="ru-RU" dirty="0"/>
              <a:t>) канцерогену, </a:t>
            </a:r>
            <a:r>
              <a:rPr lang="ru-RU" dirty="0" err="1"/>
              <a:t>введеного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. </a:t>
            </a:r>
          </a:p>
          <a:p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безпороговою</a:t>
            </a:r>
            <a:r>
              <a:rPr lang="ru-RU" dirty="0"/>
              <a:t> </a:t>
            </a:r>
            <a:r>
              <a:rPr lang="ru-RU" dirty="0" err="1"/>
              <a:t>лінійною</a:t>
            </a:r>
            <a:r>
              <a:rPr lang="ru-RU" dirty="0"/>
              <a:t> </a:t>
            </a:r>
            <a:r>
              <a:rPr lang="ru-RU" dirty="0" err="1"/>
              <a:t>моделлю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789040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Лінійний</a:t>
            </a:r>
            <a:r>
              <a:rPr lang="ru-RU" dirty="0"/>
              <a:t> характер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канцерогенним</a:t>
            </a:r>
            <a:r>
              <a:rPr lang="ru-RU" dirty="0"/>
              <a:t> </a:t>
            </a:r>
            <a:r>
              <a:rPr lang="ru-RU" dirty="0" err="1"/>
              <a:t>ризиком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дозою </a:t>
            </a:r>
            <a:r>
              <a:rPr lang="ru-RU" dirty="0" err="1"/>
              <a:t>канцерогенної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простою формулою: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365104"/>
            <a:ext cx="1377183" cy="51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1520" y="4826675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/>
              <a:t>r – </a:t>
            </a:r>
            <a:r>
              <a:rPr lang="ru-RU" i="1" dirty="0" err="1"/>
              <a:t>індивідуальний</a:t>
            </a:r>
            <a:r>
              <a:rPr lang="ru-RU" i="1" dirty="0"/>
              <a:t> </a:t>
            </a:r>
            <a:r>
              <a:rPr lang="ru-RU" i="1" dirty="0" err="1"/>
              <a:t>канцерогенний</a:t>
            </a:r>
            <a:r>
              <a:rPr lang="ru-RU" i="1" dirty="0"/>
              <a:t> </a:t>
            </a:r>
            <a:r>
              <a:rPr lang="ru-RU" i="1" dirty="0" err="1"/>
              <a:t>ризик</a:t>
            </a:r>
            <a:r>
              <a:rPr lang="ru-RU" i="1" dirty="0"/>
              <a:t>; </a:t>
            </a:r>
            <a:r>
              <a:rPr lang="ru-RU" i="1" dirty="0" err="1"/>
              <a:t>під</a:t>
            </a:r>
            <a:r>
              <a:rPr lang="ru-RU" i="1" dirty="0"/>
              <a:t> ним </a:t>
            </a:r>
            <a:r>
              <a:rPr lang="ru-RU" i="1" dirty="0" err="1"/>
              <a:t>слід</a:t>
            </a:r>
            <a:r>
              <a:rPr lang="ru-RU" i="1" dirty="0"/>
              <a:t> </a:t>
            </a:r>
            <a:r>
              <a:rPr lang="ru-RU" i="1" dirty="0" err="1"/>
              <a:t>розуміти</a:t>
            </a:r>
            <a:r>
              <a:rPr lang="ru-RU" i="1" dirty="0"/>
              <a:t> </a:t>
            </a:r>
            <a:r>
              <a:rPr lang="ru-RU" i="1" dirty="0" err="1"/>
              <a:t>додатковий</a:t>
            </a:r>
            <a:r>
              <a:rPr lang="ru-RU" i="1" dirty="0"/>
              <a:t> </a:t>
            </a:r>
            <a:r>
              <a:rPr lang="ru-RU" i="1" dirty="0" err="1"/>
              <a:t>ризик</a:t>
            </a:r>
            <a:r>
              <a:rPr lang="ru-RU" i="1" dirty="0"/>
              <a:t> (до </a:t>
            </a:r>
            <a:r>
              <a:rPr lang="ru-RU" i="1" dirty="0" err="1"/>
              <a:t>вже</a:t>
            </a:r>
            <a:r>
              <a:rPr lang="ru-RU" i="1" dirty="0"/>
              <a:t> </a:t>
            </a:r>
            <a:r>
              <a:rPr lang="ru-RU" i="1" dirty="0" err="1"/>
              <a:t>існуючої</a:t>
            </a:r>
            <a:r>
              <a:rPr lang="ru-RU" i="1" dirty="0"/>
              <a:t> </a:t>
            </a:r>
            <a:r>
              <a:rPr lang="ru-RU" i="1" dirty="0" err="1"/>
              <a:t>ймовірності</a:t>
            </a:r>
            <a:r>
              <a:rPr lang="ru-RU" i="1" dirty="0"/>
              <a:t> </a:t>
            </a:r>
            <a:r>
              <a:rPr lang="ru-RU" i="1" dirty="0" err="1"/>
              <a:t>захворіти</a:t>
            </a:r>
            <a:r>
              <a:rPr lang="ru-RU" i="1" dirty="0"/>
              <a:t> раком) </a:t>
            </a:r>
            <a:r>
              <a:rPr lang="ru-RU" i="1" dirty="0" err="1"/>
              <a:t>онкологічного</a:t>
            </a:r>
            <a:r>
              <a:rPr lang="ru-RU" i="1" dirty="0"/>
              <a:t> </a:t>
            </a:r>
            <a:r>
              <a:rPr lang="ru-RU" i="1" dirty="0" err="1"/>
              <a:t>захворювання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викликаний</a:t>
            </a:r>
            <a:r>
              <a:rPr lang="ru-RU" i="1" dirty="0"/>
              <a:t> </a:t>
            </a:r>
            <a:r>
              <a:rPr lang="ru-RU" i="1" dirty="0" err="1"/>
              <a:t>надходженням</a:t>
            </a:r>
            <a:r>
              <a:rPr lang="ru-RU" i="1" dirty="0"/>
              <a:t> </a:t>
            </a:r>
            <a:r>
              <a:rPr lang="ru-RU" i="1" dirty="0" err="1"/>
              <a:t>даного</a:t>
            </a:r>
            <a:r>
              <a:rPr lang="ru-RU" i="1" dirty="0"/>
              <a:t> канцерогену; </a:t>
            </a:r>
            <a:r>
              <a:rPr lang="en-US" i="1" dirty="0"/>
              <a:t>D – </a:t>
            </a:r>
            <a:r>
              <a:rPr lang="ru-RU" i="1" dirty="0"/>
              <a:t>доза канцерогену,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потрапив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; </a:t>
            </a:r>
            <a:r>
              <a:rPr lang="en-US" i="1" dirty="0"/>
              <a:t>Fr – </a:t>
            </a:r>
            <a:r>
              <a:rPr lang="ru-RU" i="1" dirty="0" err="1"/>
              <a:t>коефіцієнт</a:t>
            </a:r>
            <a:r>
              <a:rPr lang="ru-RU" i="1" dirty="0"/>
              <a:t> </a:t>
            </a:r>
            <a:r>
              <a:rPr lang="ru-RU" i="1" dirty="0" err="1"/>
              <a:t>пропорційності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ризиком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дозою, так званий фактор </a:t>
            </a:r>
            <a:r>
              <a:rPr lang="ru-RU" i="1" dirty="0" err="1"/>
              <a:t>ризику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9024" y="26064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Фактор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en-US" i="1" dirty="0"/>
              <a:t>Fr </a:t>
            </a:r>
            <a:r>
              <a:rPr lang="ru-RU" i="1" dirty="0" err="1"/>
              <a:t>показує</a:t>
            </a:r>
            <a:r>
              <a:rPr lang="ru-RU" i="1" dirty="0"/>
              <a:t>, </a:t>
            </a:r>
            <a:r>
              <a:rPr lang="ru-RU" i="1" dirty="0" err="1"/>
              <a:t>наскільки</a:t>
            </a:r>
            <a:r>
              <a:rPr lang="ru-RU" i="1" dirty="0"/>
              <a:t> </a:t>
            </a:r>
            <a:r>
              <a:rPr lang="ru-RU" i="1" dirty="0" err="1"/>
              <a:t>швидко</a:t>
            </a:r>
            <a:r>
              <a:rPr lang="ru-RU" i="1" dirty="0"/>
              <a:t> </a:t>
            </a:r>
            <a:r>
              <a:rPr lang="ru-RU" i="1" dirty="0" err="1"/>
              <a:t>зростає</a:t>
            </a:r>
            <a:r>
              <a:rPr lang="ru-RU" i="1" dirty="0"/>
              <a:t> </a:t>
            </a:r>
            <a:r>
              <a:rPr lang="ru-RU" i="1" dirty="0" err="1"/>
              <a:t>ймовірність</a:t>
            </a:r>
            <a:r>
              <a:rPr lang="ru-RU" i="1" dirty="0"/>
              <a:t> </a:t>
            </a:r>
            <a:r>
              <a:rPr lang="ru-RU" i="1" dirty="0" err="1"/>
              <a:t>онкозахворювання</a:t>
            </a:r>
            <a:r>
              <a:rPr lang="ru-RU" i="1" dirty="0"/>
              <a:t> при </a:t>
            </a:r>
            <a:r>
              <a:rPr lang="ru-RU" i="1" dirty="0" err="1"/>
              <a:t>збільшенні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канцерогену,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надійшов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повітрям</a:t>
            </a:r>
            <a:r>
              <a:rPr lang="ru-RU" i="1" dirty="0"/>
              <a:t>, водою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їжею</a:t>
            </a:r>
            <a:r>
              <a:rPr lang="ru-RU" i="1" dirty="0"/>
              <a:t>. Фактор </a:t>
            </a:r>
            <a:r>
              <a:rPr lang="ru-RU" i="1" dirty="0" err="1"/>
              <a:t>ризику</a:t>
            </a:r>
            <a:r>
              <a:rPr lang="ru-RU" i="1" dirty="0"/>
              <a:t> </a:t>
            </a:r>
            <a:r>
              <a:rPr lang="ru-RU" i="1" dirty="0" err="1"/>
              <a:t>ще</a:t>
            </a:r>
            <a:r>
              <a:rPr lang="ru-RU" i="1" dirty="0"/>
              <a:t> </a:t>
            </a:r>
            <a:r>
              <a:rPr lang="ru-RU" i="1" dirty="0" err="1"/>
              <a:t>називають</a:t>
            </a:r>
            <a:r>
              <a:rPr lang="ru-RU" i="1" dirty="0"/>
              <a:t> </a:t>
            </a:r>
            <a:r>
              <a:rPr lang="ru-RU" i="1" dirty="0" err="1"/>
              <a:t>коефіцієнтом</a:t>
            </a:r>
            <a:r>
              <a:rPr lang="ru-RU" i="1" dirty="0"/>
              <a:t> </a:t>
            </a:r>
            <a:r>
              <a:rPr lang="ru-RU" i="1" dirty="0" err="1"/>
              <a:t>нахилу</a:t>
            </a:r>
            <a:r>
              <a:rPr lang="ru-RU" i="1" dirty="0"/>
              <a:t> (</a:t>
            </a:r>
            <a:r>
              <a:rPr lang="en-US" i="1" dirty="0"/>
              <a:t>Slope Factor), </a:t>
            </a:r>
            <a:r>
              <a:rPr lang="ru-RU" i="1" dirty="0"/>
              <a:t>тому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він</a:t>
            </a:r>
            <a:r>
              <a:rPr lang="ru-RU" i="1" dirty="0"/>
              <a:t> </a:t>
            </a:r>
            <a:r>
              <a:rPr lang="ru-RU" i="1" dirty="0" err="1"/>
              <a:t>характеризує</a:t>
            </a:r>
            <a:r>
              <a:rPr lang="ru-RU" i="1" dirty="0"/>
              <a:t> кут </a:t>
            </a:r>
            <a:r>
              <a:rPr lang="ru-RU" i="1" dirty="0" err="1"/>
              <a:t>нахилу</a:t>
            </a:r>
            <a:r>
              <a:rPr lang="ru-RU" i="1" dirty="0"/>
              <a:t> </a:t>
            </a:r>
            <a:r>
              <a:rPr lang="ru-RU" i="1" dirty="0" err="1"/>
              <a:t>прямої</a:t>
            </a:r>
            <a:r>
              <a:rPr lang="ru-RU" i="1" dirty="0"/>
              <a:t> </a:t>
            </a:r>
            <a:r>
              <a:rPr lang="ru-RU" i="1" dirty="0" err="1"/>
              <a:t>залежності</a:t>
            </a:r>
            <a:r>
              <a:rPr lang="ru-RU" i="1" dirty="0"/>
              <a:t> «</a:t>
            </a:r>
            <a:r>
              <a:rPr lang="ru-RU" i="1" dirty="0" err="1"/>
              <a:t>ризик</a:t>
            </a:r>
            <a:r>
              <a:rPr lang="ru-RU" i="1" dirty="0"/>
              <a:t> – доза». Очевидно,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чим</a:t>
            </a:r>
            <a:r>
              <a:rPr lang="ru-RU" i="1" dirty="0"/>
              <a:t> </a:t>
            </a:r>
            <a:r>
              <a:rPr lang="ru-RU" i="1" dirty="0" err="1"/>
              <a:t>більше</a:t>
            </a:r>
            <a:r>
              <a:rPr lang="ru-RU" i="1" dirty="0"/>
              <a:t> кут </a:t>
            </a:r>
            <a:r>
              <a:rPr lang="ru-RU" i="1" dirty="0" err="1"/>
              <a:t>нахилу</a:t>
            </a:r>
            <a:r>
              <a:rPr lang="ru-RU" i="1" dirty="0"/>
              <a:t>, </a:t>
            </a:r>
            <a:r>
              <a:rPr lang="ru-RU" i="1" dirty="0" err="1"/>
              <a:t>тим</a:t>
            </a:r>
            <a:r>
              <a:rPr lang="ru-RU" i="1" dirty="0"/>
              <a:t> </a:t>
            </a:r>
            <a:r>
              <a:rPr lang="ru-RU" i="1" dirty="0" err="1"/>
              <a:t>більше</a:t>
            </a:r>
            <a:r>
              <a:rPr lang="ru-RU" i="1" dirty="0"/>
              <a:t> </a:t>
            </a:r>
            <a:r>
              <a:rPr lang="ru-RU" i="1" dirty="0" err="1"/>
              <a:t>загроза</a:t>
            </a:r>
            <a:r>
              <a:rPr lang="ru-RU" i="1" dirty="0"/>
              <a:t> </a:t>
            </a:r>
            <a:r>
              <a:rPr lang="ru-RU" i="1" dirty="0" err="1"/>
              <a:t>здоров'ю</a:t>
            </a:r>
            <a:r>
              <a:rPr lang="ru-RU" i="1" dirty="0"/>
              <a:t>. </a:t>
            </a:r>
          </a:p>
          <a:p>
            <a:r>
              <a:rPr lang="ru-RU" dirty="0" err="1"/>
              <a:t>Одиниця</a:t>
            </a:r>
            <a:r>
              <a:rPr lang="ru-RU" dirty="0"/>
              <a:t> фактору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i="1" dirty="0" err="1"/>
              <a:t>Fr</a:t>
            </a:r>
            <a:r>
              <a:rPr lang="ru-RU" i="1" dirty="0"/>
              <a:t> [мг/кг·</a:t>
            </a:r>
            <a:r>
              <a:rPr lang="ru-RU" i="1" dirty="0" err="1"/>
              <a:t>добу</a:t>
            </a:r>
            <a:r>
              <a:rPr lang="ru-RU" i="1" dirty="0"/>
              <a:t>]-1 </a:t>
            </a:r>
            <a:r>
              <a:rPr lang="ru-RU" i="1" dirty="0" err="1"/>
              <a:t>зворотна</a:t>
            </a:r>
            <a:r>
              <a:rPr lang="ru-RU" i="1" dirty="0"/>
              <a:t> </a:t>
            </a:r>
            <a:r>
              <a:rPr lang="ru-RU" i="1" dirty="0" err="1"/>
              <a:t>одиниці</a:t>
            </a:r>
            <a:r>
              <a:rPr lang="ru-RU" i="1" dirty="0"/>
              <a:t> </a:t>
            </a:r>
            <a:r>
              <a:rPr lang="ru-RU" i="1" dirty="0" err="1"/>
              <a:t>середньо-добового</a:t>
            </a:r>
            <a:r>
              <a:rPr lang="ru-RU" i="1" dirty="0"/>
              <a:t> </a:t>
            </a:r>
            <a:r>
              <a:rPr lang="ru-RU" i="1" dirty="0" err="1"/>
              <a:t>надходження</a:t>
            </a:r>
            <a:r>
              <a:rPr lang="ru-RU" i="1" dirty="0"/>
              <a:t> канцерогену. </a:t>
            </a:r>
          </a:p>
          <a:p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, як правило,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дослідів</a:t>
            </a:r>
            <a:r>
              <a:rPr lang="ru-RU" dirty="0"/>
              <a:t> на </a:t>
            </a:r>
            <a:r>
              <a:rPr lang="ru-RU" dirty="0" err="1"/>
              <a:t>тваринах</a:t>
            </a:r>
            <a:r>
              <a:rPr lang="ru-RU" dirty="0"/>
              <a:t>. Агентство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США </a:t>
            </a:r>
            <a:r>
              <a:rPr lang="ru-RU" dirty="0" err="1"/>
              <a:t>сформувало</a:t>
            </a:r>
            <a:r>
              <a:rPr lang="ru-RU" dirty="0"/>
              <a:t> в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базу </a:t>
            </a:r>
            <a:r>
              <a:rPr lang="ru-RU" dirty="0" err="1"/>
              <a:t>даних</a:t>
            </a:r>
            <a:r>
              <a:rPr lang="ru-RU" dirty="0"/>
              <a:t> за факторами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канцерогенів</a:t>
            </a:r>
            <a:r>
              <a:rPr lang="ru-RU" dirty="0"/>
              <a:t>, яка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поповнюється</a:t>
            </a:r>
            <a:r>
              <a:rPr lang="ru-RU" dirty="0"/>
              <a:t>, а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уточнюються</a:t>
            </a:r>
            <a:r>
              <a:rPr lang="ru-RU" dirty="0"/>
              <a:t> 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таблицях</a:t>
            </a:r>
            <a:r>
              <a:rPr lang="ru-RU" dirty="0"/>
              <a:t> </a:t>
            </a:r>
            <a:r>
              <a:rPr lang="ru-RU" dirty="0" smtClean="0"/>
              <a:t>1 </a:t>
            </a:r>
            <a:r>
              <a:rPr lang="ru-RU" dirty="0"/>
              <a:t>та </a:t>
            </a:r>
            <a:r>
              <a:rPr lang="en-US" dirty="0"/>
              <a:t>2</a:t>
            </a:r>
            <a:r>
              <a:rPr lang="ru-RU" dirty="0" smtClean="0"/>
              <a:t> </a:t>
            </a:r>
            <a:r>
              <a:rPr lang="ru-RU" dirty="0" err="1"/>
              <a:t>приведені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при </a:t>
            </a:r>
            <a:r>
              <a:rPr lang="ru-RU" dirty="0" err="1"/>
              <a:t>надходженні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ряду </a:t>
            </a:r>
            <a:r>
              <a:rPr lang="ru-RU" dirty="0" err="1"/>
              <a:t>канцерогенів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, водою та </a:t>
            </a:r>
            <a:r>
              <a:rPr lang="ru-RU" dirty="0" err="1"/>
              <a:t>їжею</a:t>
            </a:r>
            <a:r>
              <a:rPr lang="ru-RU" dirty="0"/>
              <a:t>. З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таблиць</a:t>
            </a:r>
            <a:r>
              <a:rPr lang="ru-RU" dirty="0"/>
              <a:t> видно, </a:t>
            </a:r>
            <a:r>
              <a:rPr lang="ru-RU" dirty="0" err="1"/>
              <a:t>що</a:t>
            </a:r>
            <a:r>
              <a:rPr lang="ru-RU" dirty="0"/>
              <a:t> величина фактору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варіює</a:t>
            </a:r>
            <a:r>
              <a:rPr lang="ru-RU" dirty="0"/>
              <a:t> в </a:t>
            </a:r>
            <a:r>
              <a:rPr lang="ru-RU" dirty="0" err="1"/>
              <a:t>дуже</a:t>
            </a:r>
            <a:r>
              <a:rPr lang="ru-RU" dirty="0"/>
              <a:t> широких межах. 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668395"/>
            <a:ext cx="5040560" cy="2189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0648"/>
            <a:ext cx="6667457" cy="239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27584" y="3105835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Часто </a:t>
            </a:r>
            <a:r>
              <a:rPr lang="ru-RU" dirty="0" err="1"/>
              <a:t>індивідуальний</a:t>
            </a:r>
            <a:r>
              <a:rPr lang="ru-RU" dirty="0"/>
              <a:t> </a:t>
            </a:r>
            <a:r>
              <a:rPr lang="ru-RU" dirty="0" err="1"/>
              <a:t>канцерогенний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за формулою: 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645024"/>
            <a:ext cx="1477278" cy="49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11560" y="4293096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де </a:t>
            </a:r>
            <a:r>
              <a:rPr lang="ru-RU" sz="1400" i="1" dirty="0" err="1"/>
              <a:t>m</a:t>
            </a:r>
            <a:r>
              <a:rPr lang="ru-RU" sz="1400" i="1" dirty="0"/>
              <a:t> – </a:t>
            </a:r>
            <a:r>
              <a:rPr lang="ru-RU" sz="1400" i="1" dirty="0" err="1"/>
              <a:t>середньодобове</a:t>
            </a:r>
            <a:r>
              <a:rPr lang="ru-RU" sz="1400" i="1" dirty="0"/>
              <a:t> </a:t>
            </a:r>
            <a:r>
              <a:rPr lang="ru-RU" sz="1400" i="1" dirty="0" err="1"/>
              <a:t>надходження</a:t>
            </a:r>
            <a:r>
              <a:rPr lang="ru-RU" sz="1400" i="1" dirty="0"/>
              <a:t> канцерогену в </a:t>
            </a:r>
            <a:r>
              <a:rPr lang="ru-RU" sz="1400" i="1" dirty="0" err="1"/>
              <a:t>організм</a:t>
            </a:r>
            <a:r>
              <a:rPr lang="ru-RU" sz="1400" i="1" dirty="0"/>
              <a:t> </a:t>
            </a:r>
            <a:r>
              <a:rPr lang="ru-RU" sz="1400" i="1" dirty="0" err="1"/>
              <a:t>людини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повітрям</a:t>
            </a:r>
            <a:r>
              <a:rPr lang="ru-RU" sz="1400" i="1" dirty="0"/>
              <a:t>, водою </a:t>
            </a:r>
            <a:r>
              <a:rPr lang="ru-RU" sz="1400" i="1" dirty="0" err="1"/>
              <a:t>або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їжею</a:t>
            </a:r>
            <a:r>
              <a:rPr lang="ru-RU" sz="1400" i="1" dirty="0"/>
              <a:t> (мг/м3, мг/л </a:t>
            </a:r>
            <a:r>
              <a:rPr lang="ru-RU" sz="1400" i="1" dirty="0" err="1"/>
              <a:t>або</a:t>
            </a:r>
            <a:r>
              <a:rPr lang="ru-RU" sz="1400" i="1" dirty="0"/>
              <a:t> в г/кг на </a:t>
            </a:r>
            <a:r>
              <a:rPr lang="ru-RU" sz="1400" i="1" dirty="0" err="1"/>
              <a:t>добу</a:t>
            </a:r>
            <a:r>
              <a:rPr lang="ru-RU" sz="1400" i="1" dirty="0"/>
              <a:t> </a:t>
            </a:r>
            <a:r>
              <a:rPr lang="ru-RU" sz="1400" i="1" dirty="0" err="1"/>
              <a:t>відповідно</a:t>
            </a:r>
            <a:r>
              <a:rPr lang="ru-RU" sz="1400" i="1" dirty="0"/>
              <a:t>). Дана величина </a:t>
            </a:r>
            <a:r>
              <a:rPr lang="ru-RU" sz="1400" i="1" dirty="0" err="1"/>
              <a:t>розраховується</a:t>
            </a:r>
            <a:r>
              <a:rPr lang="ru-RU" sz="1400" i="1" dirty="0"/>
              <a:t> за формулою 20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урахуванням</a:t>
            </a:r>
            <a:r>
              <a:rPr lang="ru-RU" sz="1400" i="1" dirty="0"/>
              <a:t> того,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значення</a:t>
            </a:r>
            <a:r>
              <a:rPr lang="ru-RU" sz="1400" i="1" dirty="0"/>
              <a:t> Т у </a:t>
            </a:r>
            <a:r>
              <a:rPr lang="ru-RU" sz="1400" i="1" dirty="0" err="1"/>
              <a:t>знаменнику</a:t>
            </a:r>
            <a:r>
              <a:rPr lang="ru-RU" sz="1400" i="1" dirty="0"/>
              <a:t> </a:t>
            </a:r>
            <a:r>
              <a:rPr lang="ru-RU" sz="1400" i="1" dirty="0" err="1"/>
              <a:t>являє</a:t>
            </a:r>
            <a:r>
              <a:rPr lang="ru-RU" sz="1400" i="1" dirty="0"/>
              <a:t> собою </a:t>
            </a:r>
            <a:r>
              <a:rPr lang="ru-RU" sz="1400" i="1" dirty="0" err="1"/>
              <a:t>усереднений</a:t>
            </a:r>
            <a:r>
              <a:rPr lang="ru-RU" sz="1400" i="1" dirty="0"/>
              <a:t> час </a:t>
            </a:r>
            <a:r>
              <a:rPr lang="ru-RU" sz="1400" i="1" dirty="0" err="1"/>
              <a:t>можливого</a:t>
            </a:r>
            <a:r>
              <a:rPr lang="ru-RU" sz="1400" i="1" dirty="0"/>
              <a:t> </a:t>
            </a:r>
            <a:r>
              <a:rPr lang="ru-RU" sz="1400" i="1" dirty="0" err="1"/>
              <a:t>впливу</a:t>
            </a:r>
            <a:r>
              <a:rPr lang="ru-RU" sz="1400" i="1" dirty="0"/>
              <a:t> канцерогену, в </a:t>
            </a:r>
            <a:r>
              <a:rPr lang="ru-RU" sz="1400" i="1" dirty="0" err="1"/>
              <a:t>якості</a:t>
            </a:r>
            <a:r>
              <a:rPr lang="ru-RU" sz="1400" i="1" dirty="0"/>
              <a:t> </a:t>
            </a:r>
            <a:r>
              <a:rPr lang="ru-RU" sz="1400" i="1" dirty="0" err="1"/>
              <a:t>якого</a:t>
            </a:r>
            <a:r>
              <a:rPr lang="ru-RU" sz="1400" i="1" dirty="0"/>
              <a:t> </a:t>
            </a:r>
            <a:r>
              <a:rPr lang="ru-RU" sz="1400" i="1" dirty="0" err="1"/>
              <a:t>приймається</a:t>
            </a:r>
            <a:r>
              <a:rPr lang="ru-RU" sz="1400" i="1" dirty="0"/>
              <a:t> </a:t>
            </a:r>
            <a:r>
              <a:rPr lang="ru-RU" sz="1400" i="1" dirty="0" err="1"/>
              <a:t>середня</a:t>
            </a:r>
            <a:r>
              <a:rPr lang="ru-RU" sz="1400" i="1" dirty="0"/>
              <a:t> </a:t>
            </a:r>
            <a:r>
              <a:rPr lang="ru-RU" sz="1400" i="1" dirty="0" err="1"/>
              <a:t>тривалість</a:t>
            </a:r>
            <a:r>
              <a:rPr lang="ru-RU" sz="1400" i="1" dirty="0"/>
              <a:t> </a:t>
            </a:r>
            <a:r>
              <a:rPr lang="ru-RU" sz="1400" i="1" dirty="0" err="1"/>
              <a:t>життя</a:t>
            </a:r>
            <a:r>
              <a:rPr lang="ru-RU" sz="1400" i="1" dirty="0"/>
              <a:t> </a:t>
            </a:r>
            <a:r>
              <a:rPr lang="ru-RU" sz="1400" i="1" dirty="0" err="1"/>
              <a:t>людини</a:t>
            </a:r>
            <a:r>
              <a:rPr lang="ru-RU" sz="1400" i="1" dirty="0"/>
              <a:t> (70 </a:t>
            </a:r>
            <a:r>
              <a:rPr lang="ru-RU" sz="1400" i="1" dirty="0" err="1"/>
              <a:t>років</a:t>
            </a:r>
            <a:r>
              <a:rPr lang="ru-RU" sz="1400" i="1" dirty="0"/>
              <a:t> </a:t>
            </a:r>
            <a:r>
              <a:rPr lang="ru-RU" sz="1400" i="1" dirty="0" err="1"/>
              <a:t>чи</a:t>
            </a:r>
            <a:r>
              <a:rPr lang="ru-RU" sz="1400" i="1" dirty="0"/>
              <a:t> 25550 </a:t>
            </a:r>
            <a:r>
              <a:rPr lang="ru-RU" sz="1400" i="1" dirty="0" err="1"/>
              <a:t>діб</a:t>
            </a:r>
            <a:r>
              <a:rPr lang="ru-RU" sz="1400" i="1" dirty="0"/>
              <a:t>). </a:t>
            </a:r>
          </a:p>
          <a:p>
            <a:r>
              <a:rPr lang="ru-RU" sz="1400" dirty="0" err="1"/>
              <a:t>Зручність</a:t>
            </a:r>
            <a:r>
              <a:rPr lang="ru-RU" sz="1400" dirty="0"/>
              <a:t> </a:t>
            </a:r>
            <a:r>
              <a:rPr lang="ru-RU" sz="1400" dirty="0" err="1"/>
              <a:t>розрахунку</a:t>
            </a:r>
            <a:r>
              <a:rPr lang="ru-RU" sz="1400" dirty="0"/>
              <a:t> </a:t>
            </a:r>
            <a:r>
              <a:rPr lang="ru-RU" sz="1400" dirty="0" err="1"/>
              <a:t>ризику</a:t>
            </a:r>
            <a:r>
              <a:rPr lang="ru-RU" sz="1400" dirty="0"/>
              <a:t> </a:t>
            </a:r>
            <a:r>
              <a:rPr lang="ru-RU" sz="1400" i="1" dirty="0" err="1"/>
              <a:t>r</a:t>
            </a:r>
            <a:r>
              <a:rPr lang="ru-RU" sz="1400" i="1" dirty="0"/>
              <a:t> за </a:t>
            </a:r>
            <a:r>
              <a:rPr lang="ru-RU" sz="1400" i="1" dirty="0" err="1"/>
              <a:t>цією</a:t>
            </a:r>
            <a:r>
              <a:rPr lang="ru-RU" sz="1400" i="1" dirty="0"/>
              <a:t> формулою </a:t>
            </a:r>
            <a:r>
              <a:rPr lang="ru-RU" sz="1400" i="1" dirty="0" err="1"/>
              <a:t>полягає</a:t>
            </a:r>
            <a:r>
              <a:rPr lang="ru-RU" sz="1400" i="1" dirty="0"/>
              <a:t> в тому, </a:t>
            </a:r>
            <a:r>
              <a:rPr lang="ru-RU" sz="1400" i="1" dirty="0" err="1"/>
              <a:t>що</a:t>
            </a:r>
            <a:r>
              <a:rPr lang="ru-RU" sz="1400" i="1" dirty="0"/>
              <a:t> в </a:t>
            </a:r>
            <a:r>
              <a:rPr lang="ru-RU" sz="1400" i="1" dirty="0" err="1"/>
              <a:t>результаті</a:t>
            </a:r>
            <a:r>
              <a:rPr lang="ru-RU" sz="1400" i="1" dirty="0"/>
              <a:t> </a:t>
            </a:r>
            <a:r>
              <a:rPr lang="ru-RU" sz="1400" i="1" dirty="0" err="1"/>
              <a:t>перемножування</a:t>
            </a:r>
            <a:r>
              <a:rPr lang="ru-RU" sz="1400" i="1" dirty="0"/>
              <a:t> величин </a:t>
            </a:r>
            <a:r>
              <a:rPr lang="ru-RU" sz="1400" i="1" dirty="0" err="1"/>
              <a:t>m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</a:t>
            </a:r>
            <a:r>
              <a:rPr lang="ru-RU" sz="1400" i="1" dirty="0" err="1"/>
              <a:t>Fr</a:t>
            </a:r>
            <a:r>
              <a:rPr lang="ru-RU" sz="1400" i="1" dirty="0"/>
              <a:t> </a:t>
            </a:r>
            <a:r>
              <a:rPr lang="ru-RU" sz="1400" i="1" dirty="0" err="1"/>
              <a:t>виходить</a:t>
            </a:r>
            <a:r>
              <a:rPr lang="ru-RU" sz="1400" i="1" dirty="0"/>
              <a:t> </a:t>
            </a:r>
            <a:r>
              <a:rPr lang="ru-RU" sz="1400" i="1" dirty="0" err="1"/>
              <a:t>безрозмірна</a:t>
            </a:r>
            <a:r>
              <a:rPr lang="ru-RU" sz="1400" i="1" dirty="0"/>
              <a:t> величина. </a:t>
            </a:r>
          </a:p>
          <a:p>
            <a:r>
              <a:rPr lang="ru-RU" sz="1400" dirty="0"/>
              <a:t>У </a:t>
            </a:r>
            <a:r>
              <a:rPr lang="ru-RU" sz="1400" dirty="0" err="1"/>
              <a:t>разі</a:t>
            </a:r>
            <a:r>
              <a:rPr lang="ru-RU" sz="1400" dirty="0"/>
              <a:t> </a:t>
            </a:r>
            <a:r>
              <a:rPr lang="ru-RU" sz="1400" dirty="0" err="1"/>
              <a:t>впливу</a:t>
            </a:r>
            <a:r>
              <a:rPr lang="ru-RU" sz="1400" dirty="0"/>
              <a:t> </a:t>
            </a:r>
            <a:r>
              <a:rPr lang="ru-RU" sz="1400" dirty="0" err="1"/>
              <a:t>декількох</a:t>
            </a:r>
            <a:r>
              <a:rPr lang="ru-RU" sz="1400" dirty="0"/>
              <a:t> </a:t>
            </a:r>
            <a:r>
              <a:rPr lang="ru-RU" sz="1400" dirty="0" err="1"/>
              <a:t>канцерогенів</a:t>
            </a:r>
            <a:r>
              <a:rPr lang="ru-RU" sz="1400" dirty="0"/>
              <a:t>, </a:t>
            </a:r>
            <a:r>
              <a:rPr lang="ru-RU" sz="1400" dirty="0" err="1"/>
              <a:t>повний</a:t>
            </a:r>
            <a:r>
              <a:rPr lang="ru-RU" sz="1400" dirty="0"/>
              <a:t> </a:t>
            </a:r>
            <a:r>
              <a:rPr lang="ru-RU" sz="1400" dirty="0" err="1"/>
              <a:t>ризик</a:t>
            </a:r>
            <a:r>
              <a:rPr lang="ru-RU" sz="1400" dirty="0"/>
              <a:t> </a:t>
            </a:r>
            <a:r>
              <a:rPr lang="ru-RU" sz="1400" dirty="0" err="1"/>
              <a:t>виражається</a:t>
            </a:r>
            <a:r>
              <a:rPr lang="ru-RU" sz="1400" dirty="0"/>
              <a:t> сумою </a:t>
            </a:r>
            <a:r>
              <a:rPr lang="ru-RU" sz="1400" dirty="0" err="1"/>
              <a:t>окремих</a:t>
            </a:r>
            <a:r>
              <a:rPr lang="ru-RU" sz="1400" dirty="0"/>
              <a:t> </a:t>
            </a:r>
            <a:r>
              <a:rPr lang="ru-RU" sz="1400" dirty="0" err="1"/>
              <a:t>ризиків</a:t>
            </a:r>
            <a:r>
              <a:rPr lang="ru-RU" sz="1400" dirty="0"/>
              <a:t>: 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6093296"/>
            <a:ext cx="2091859" cy="526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196752"/>
            <a:ext cx="6653145" cy="268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71600" y="26064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Характеристика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критеріями</a:t>
            </a:r>
            <a:r>
              <a:rPr lang="ru-RU" dirty="0"/>
              <a:t>, </a:t>
            </a:r>
            <a:r>
              <a:rPr lang="ru-RU" dirty="0" err="1"/>
              <a:t>приведеними</a:t>
            </a:r>
            <a:r>
              <a:rPr lang="ru-RU" dirty="0"/>
              <a:t> в табл. </a:t>
            </a:r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933056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Колективний</a:t>
            </a:r>
            <a:r>
              <a:rPr lang="ru-RU" dirty="0"/>
              <a:t> </a:t>
            </a:r>
            <a:r>
              <a:rPr lang="ru-RU" dirty="0" err="1"/>
              <a:t>канцерогенний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i="1" dirty="0"/>
              <a:t>R </a:t>
            </a:r>
            <a:r>
              <a:rPr lang="ru-RU" i="1" dirty="0" err="1"/>
              <a:t>визначається</a:t>
            </a:r>
            <a:r>
              <a:rPr lang="ru-RU" i="1" dirty="0"/>
              <a:t> за формулами: </a:t>
            </a:r>
            <a:endParaRPr lang="ru-RU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365104"/>
            <a:ext cx="193221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971600" y="4941168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ru-RU" i="1" dirty="0"/>
              <a:t>N –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осіб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піддаються</a:t>
            </a:r>
            <a:r>
              <a:rPr lang="ru-RU" i="1" dirty="0"/>
              <a:t> </a:t>
            </a:r>
            <a:r>
              <a:rPr lang="ru-RU" i="1" dirty="0" err="1"/>
              <a:t>даному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Приклад </a:t>
            </a:r>
            <a:r>
              <a:rPr lang="ru-RU" i="1" dirty="0" err="1"/>
              <a:t>розрахунку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 </a:t>
            </a:r>
            <a:r>
              <a:rPr lang="ru-RU" i="1" dirty="0" err="1"/>
              <a:t>загрози</a:t>
            </a:r>
            <a:r>
              <a:rPr lang="ru-RU" i="1" dirty="0"/>
              <a:t> </a:t>
            </a:r>
            <a:r>
              <a:rPr lang="ru-RU" i="1" dirty="0" err="1"/>
              <a:t>здоров'ю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безпорогових</a:t>
            </a:r>
            <a:r>
              <a:rPr lang="ru-RU" i="1" dirty="0"/>
              <a:t> доз </a:t>
            </a:r>
            <a:r>
              <a:rPr lang="ru-RU" i="1" dirty="0" err="1"/>
              <a:t>токсикантів-канцерогенів</a:t>
            </a:r>
            <a:r>
              <a:rPr lang="ru-RU" i="1" dirty="0"/>
              <a:t> </a:t>
            </a:r>
          </a:p>
          <a:p>
            <a:r>
              <a:rPr lang="ru-RU" i="1" dirty="0"/>
              <a:t>Задача. В </a:t>
            </a:r>
            <a:r>
              <a:rPr lang="ru-RU" i="1" dirty="0" err="1"/>
              <a:t>Україні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 </a:t>
            </a:r>
            <a:r>
              <a:rPr lang="ru-RU" i="1" dirty="0" err="1"/>
              <a:t>ГДКсд</a:t>
            </a:r>
            <a:r>
              <a:rPr lang="ru-RU" i="1" dirty="0"/>
              <a:t> </a:t>
            </a:r>
            <a:r>
              <a:rPr lang="ru-RU" i="1" dirty="0" err="1"/>
              <a:t>бенз</a:t>
            </a:r>
            <a:r>
              <a:rPr lang="ru-RU" i="1" dirty="0"/>
              <a:t>(а)</a:t>
            </a:r>
            <a:r>
              <a:rPr lang="ru-RU" i="1" dirty="0" err="1"/>
              <a:t>пірену</a:t>
            </a:r>
            <a:r>
              <a:rPr lang="ru-RU" i="1" dirty="0"/>
              <a:t> в </a:t>
            </a:r>
            <a:r>
              <a:rPr lang="ru-RU" i="1" dirty="0" err="1"/>
              <a:t>повітрі</a:t>
            </a:r>
            <a:r>
              <a:rPr lang="ru-RU" i="1" dirty="0"/>
              <a:t> </a:t>
            </a:r>
            <a:r>
              <a:rPr lang="ru-RU" i="1" dirty="0" err="1"/>
              <a:t>дорівнює</a:t>
            </a:r>
            <a:r>
              <a:rPr lang="ru-RU" i="1" dirty="0"/>
              <a:t> 1 </a:t>
            </a:r>
            <a:r>
              <a:rPr lang="ru-RU" i="1" dirty="0" err="1"/>
              <a:t>нг</a:t>
            </a:r>
            <a:r>
              <a:rPr lang="ru-RU" i="1" dirty="0"/>
              <a:t>/м3. </a:t>
            </a:r>
            <a:r>
              <a:rPr lang="ru-RU" i="1" dirty="0" err="1"/>
              <a:t>Вміст</a:t>
            </a:r>
            <a:r>
              <a:rPr lang="ru-RU" i="1" dirty="0"/>
              <a:t> </a:t>
            </a:r>
            <a:r>
              <a:rPr lang="ru-RU" i="1" dirty="0" err="1"/>
              <a:t>цього</a:t>
            </a:r>
            <a:r>
              <a:rPr lang="ru-RU" i="1" dirty="0"/>
              <a:t> канцерогену в </a:t>
            </a:r>
            <a:r>
              <a:rPr lang="ru-RU" i="1" dirty="0" err="1"/>
              <a:t>повітрі</a:t>
            </a:r>
            <a:r>
              <a:rPr lang="ru-RU" i="1" dirty="0"/>
              <a:t> </a:t>
            </a:r>
            <a:r>
              <a:rPr lang="ru-RU" i="1" dirty="0" err="1"/>
              <a:t>деякого</a:t>
            </a:r>
            <a:r>
              <a:rPr lang="ru-RU" i="1" dirty="0"/>
              <a:t> </a:t>
            </a:r>
            <a:r>
              <a:rPr lang="ru-RU" i="1" dirty="0" err="1"/>
              <a:t>населеного</a:t>
            </a:r>
            <a:r>
              <a:rPr lang="ru-RU" i="1" dirty="0"/>
              <a:t> пункту </a:t>
            </a:r>
            <a:r>
              <a:rPr lang="ru-RU" i="1" dirty="0" err="1"/>
              <a:t>перевищило</a:t>
            </a:r>
            <a:r>
              <a:rPr lang="ru-RU" i="1" dirty="0"/>
              <a:t> </a:t>
            </a:r>
            <a:r>
              <a:rPr lang="ru-RU" i="1" dirty="0" err="1"/>
              <a:t>дану</a:t>
            </a:r>
            <a:r>
              <a:rPr lang="ru-RU" i="1" dirty="0"/>
              <a:t> величину в 5 </a:t>
            </a:r>
            <a:r>
              <a:rPr lang="ru-RU" i="1" dirty="0" err="1"/>
              <a:t>разів</a:t>
            </a:r>
            <a:r>
              <a:rPr lang="ru-RU" i="1" dirty="0"/>
              <a:t>. Фактор </a:t>
            </a:r>
            <a:r>
              <a:rPr lang="ru-RU" i="1" dirty="0" err="1"/>
              <a:t>ризику</a:t>
            </a:r>
            <a:r>
              <a:rPr lang="ru-RU" i="1" dirty="0"/>
              <a:t> для </a:t>
            </a:r>
            <a:r>
              <a:rPr lang="ru-RU" i="1" dirty="0" err="1"/>
              <a:t>надходження</a:t>
            </a:r>
            <a:r>
              <a:rPr lang="ru-RU" i="1" dirty="0"/>
              <a:t> </a:t>
            </a:r>
            <a:r>
              <a:rPr lang="ru-RU" i="1" dirty="0" err="1"/>
              <a:t>бенз</a:t>
            </a:r>
            <a:r>
              <a:rPr lang="ru-RU" i="1" dirty="0"/>
              <a:t>(а)</a:t>
            </a:r>
            <a:r>
              <a:rPr lang="ru-RU" i="1" dirty="0" err="1"/>
              <a:t>пірену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повітрям</a:t>
            </a:r>
            <a:r>
              <a:rPr lang="ru-RU" i="1" dirty="0"/>
              <a:t> </a:t>
            </a:r>
            <a:r>
              <a:rPr lang="ru-RU" i="1" dirty="0" err="1"/>
              <a:t>дорівнює</a:t>
            </a:r>
            <a:r>
              <a:rPr lang="ru-RU" i="1" dirty="0"/>
              <a:t> 7,3 (мг/кг∙</a:t>
            </a:r>
            <a:r>
              <a:rPr lang="ru-RU" i="1" dirty="0" err="1"/>
              <a:t>добу</a:t>
            </a:r>
            <a:r>
              <a:rPr lang="ru-RU" i="1" dirty="0"/>
              <a:t>)-1. </a:t>
            </a:r>
            <a:r>
              <a:rPr lang="ru-RU" i="1" dirty="0" err="1"/>
              <a:t>Визначте</a:t>
            </a:r>
            <a:r>
              <a:rPr lang="ru-RU" i="1" dirty="0"/>
              <a:t> </a:t>
            </a:r>
            <a:r>
              <a:rPr lang="ru-RU" i="1" dirty="0" err="1"/>
              <a:t>колективний</a:t>
            </a:r>
            <a:r>
              <a:rPr lang="ru-RU" i="1" dirty="0"/>
              <a:t> </a:t>
            </a:r>
            <a:r>
              <a:rPr lang="ru-RU" i="1" dirty="0" err="1"/>
              <a:t>ризик</a:t>
            </a:r>
            <a:r>
              <a:rPr lang="ru-RU" i="1" dirty="0"/>
              <a:t> </a:t>
            </a:r>
            <a:r>
              <a:rPr lang="ru-RU" i="1" dirty="0" err="1"/>
              <a:t>загрози</a:t>
            </a:r>
            <a:r>
              <a:rPr lang="ru-RU" i="1" dirty="0"/>
              <a:t> </a:t>
            </a:r>
            <a:r>
              <a:rPr lang="ru-RU" i="1" dirty="0" err="1"/>
              <a:t>здоров'ю</a:t>
            </a:r>
            <a:r>
              <a:rPr lang="ru-RU" i="1" dirty="0"/>
              <a:t> для </a:t>
            </a:r>
            <a:r>
              <a:rPr lang="ru-RU" i="1" dirty="0" err="1"/>
              <a:t>групи</a:t>
            </a:r>
            <a:r>
              <a:rPr lang="ru-RU" i="1" dirty="0"/>
              <a:t> людей </a:t>
            </a:r>
            <a:r>
              <a:rPr lang="ru-RU" i="1" dirty="0" err="1"/>
              <a:t>чисельністю</a:t>
            </a:r>
            <a:r>
              <a:rPr lang="ru-RU" i="1" dirty="0"/>
              <a:t> 100000 </a:t>
            </a:r>
            <a:r>
              <a:rPr lang="ru-RU" i="1" dirty="0" err="1"/>
              <a:t>чоловік</a:t>
            </a:r>
            <a:r>
              <a:rPr lang="ru-RU" i="1" dirty="0"/>
              <a:t>, </a:t>
            </a:r>
            <a:r>
              <a:rPr lang="ru-RU" i="1" dirty="0" err="1"/>
              <a:t>якщо</a:t>
            </a:r>
            <a:r>
              <a:rPr lang="ru-RU" i="1" dirty="0"/>
              <a:t> </a:t>
            </a:r>
            <a:r>
              <a:rPr lang="ru-RU" i="1" dirty="0" err="1"/>
              <a:t>усі</a:t>
            </a:r>
            <a:r>
              <a:rPr lang="ru-RU" i="1" dirty="0"/>
              <a:t> вони </a:t>
            </a:r>
            <a:r>
              <a:rPr lang="ru-RU" i="1" dirty="0" err="1"/>
              <a:t>дихають</a:t>
            </a:r>
            <a:r>
              <a:rPr lang="ru-RU" i="1" dirty="0"/>
              <a:t> </a:t>
            </a:r>
            <a:r>
              <a:rPr lang="ru-RU" i="1" dirty="0" err="1"/>
              <a:t>забрудненим</a:t>
            </a:r>
            <a:r>
              <a:rPr lang="ru-RU" i="1" dirty="0"/>
              <a:t> </a:t>
            </a:r>
            <a:r>
              <a:rPr lang="ru-RU" i="1" dirty="0" err="1"/>
              <a:t>повітрям</a:t>
            </a:r>
            <a:r>
              <a:rPr lang="ru-RU" i="1" dirty="0"/>
              <a:t> </a:t>
            </a:r>
            <a:r>
              <a:rPr lang="ru-RU" i="1" dirty="0" err="1"/>
              <a:t>протягом</a:t>
            </a:r>
            <a:r>
              <a:rPr lang="ru-RU" i="1" dirty="0"/>
              <a:t> 3 </a:t>
            </a:r>
            <a:r>
              <a:rPr lang="ru-RU" i="1" dirty="0" err="1"/>
              <a:t>років</a:t>
            </a:r>
            <a:r>
              <a:rPr lang="ru-RU" i="1" dirty="0"/>
              <a:t>? </a:t>
            </a:r>
          </a:p>
          <a:p>
            <a:r>
              <a:rPr lang="ru-RU" i="1" dirty="0" err="1"/>
              <a:t>Розв’язання</a:t>
            </a:r>
            <a:r>
              <a:rPr lang="ru-RU" i="1" dirty="0"/>
              <a:t>: </a:t>
            </a:r>
            <a:r>
              <a:rPr lang="ru-RU" i="1" dirty="0" err="1"/>
              <a:t>Середньодобове</a:t>
            </a:r>
            <a:r>
              <a:rPr lang="ru-RU" i="1" dirty="0"/>
              <a:t> </a:t>
            </a:r>
            <a:r>
              <a:rPr lang="ru-RU" i="1" dirty="0" err="1"/>
              <a:t>надходження</a:t>
            </a:r>
            <a:r>
              <a:rPr lang="ru-RU" i="1" dirty="0"/>
              <a:t> канцерогену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повітрям</a:t>
            </a:r>
            <a:r>
              <a:rPr lang="ru-RU" i="1" dirty="0"/>
              <a:t> на 1 кг </a:t>
            </a:r>
            <a:r>
              <a:rPr lang="ru-RU" i="1" dirty="0" err="1"/>
              <a:t>маси</a:t>
            </a:r>
            <a:r>
              <a:rPr lang="ru-RU" i="1" dirty="0"/>
              <a:t> </a:t>
            </a:r>
            <a:r>
              <a:rPr lang="ru-RU" i="1" dirty="0" err="1"/>
              <a:t>тіла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501008"/>
            <a:ext cx="5029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4941168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Згідно</a:t>
            </a:r>
            <a:r>
              <a:rPr lang="ru-RU" dirty="0"/>
              <a:t> табл. </a:t>
            </a:r>
            <a:r>
              <a:rPr lang="en-US" dirty="0" smtClean="0"/>
              <a:t>3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/>
              <a:t>величина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пренебрежимого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1·10-6, тому у </a:t>
            </a:r>
            <a:r>
              <a:rPr lang="ru-RU" dirty="0" err="1"/>
              <a:t>розглянутій</a:t>
            </a:r>
            <a:r>
              <a:rPr lang="ru-RU" dirty="0"/>
              <a:t> </a:t>
            </a:r>
            <a:r>
              <a:rPr lang="ru-RU" dirty="0" err="1"/>
              <a:t>місцевості</a:t>
            </a:r>
            <a:r>
              <a:rPr lang="ru-RU" dirty="0"/>
              <a:t> </a:t>
            </a:r>
            <a:r>
              <a:rPr lang="ru-RU" dirty="0" err="1"/>
              <a:t>ніякої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здоров’ю</a:t>
            </a:r>
            <a:r>
              <a:rPr lang="ru-RU" dirty="0"/>
              <a:t> людей </a:t>
            </a:r>
            <a:r>
              <a:rPr lang="ru-RU" dirty="0" err="1"/>
              <a:t>немає</a:t>
            </a:r>
            <a:r>
              <a:rPr lang="ru-RU" dirty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903893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Колективний</a:t>
            </a:r>
            <a:r>
              <a:rPr lang="ru-RU" sz="1400" dirty="0"/>
              <a:t> </a:t>
            </a:r>
            <a:r>
              <a:rPr lang="ru-RU" sz="1400" dirty="0" err="1"/>
              <a:t>ризик</a:t>
            </a:r>
            <a:r>
              <a:rPr lang="ru-RU" sz="1400" dirty="0"/>
              <a:t> </a:t>
            </a:r>
            <a:r>
              <a:rPr lang="ru-RU" sz="1400" dirty="0" err="1"/>
              <a:t>складає</a:t>
            </a:r>
            <a:r>
              <a:rPr lang="ru-RU" sz="1400" dirty="0"/>
              <a:t>: </a:t>
            </a:r>
          </a:p>
          <a:p>
            <a:r>
              <a:rPr lang="pt-BR" sz="1400" i="1" dirty="0"/>
              <a:t>R = r ∙ N = 4,5 ∙ 10-7∙ 105 = 4,5 ∙ 10-2 &lt;&lt; 1. </a:t>
            </a:r>
          </a:p>
          <a:p>
            <a:r>
              <a:rPr lang="ru-RU" sz="1400" dirty="0" err="1"/>
              <a:t>Відповідь</a:t>
            </a:r>
            <a:r>
              <a:rPr lang="ru-RU" sz="1400" i="1" dirty="0"/>
              <a:t>: </a:t>
            </a:r>
            <a:r>
              <a:rPr lang="ru-RU" sz="1400" i="1" dirty="0" err="1"/>
              <a:t>серед</a:t>
            </a:r>
            <a:r>
              <a:rPr lang="ru-RU" sz="1400" i="1" dirty="0"/>
              <a:t> </a:t>
            </a:r>
            <a:r>
              <a:rPr lang="ru-RU" sz="1400" i="1" dirty="0" err="1"/>
              <a:t>населення</a:t>
            </a:r>
            <a:r>
              <a:rPr lang="ru-RU" sz="1400" i="1" dirty="0"/>
              <a:t> </a:t>
            </a:r>
            <a:r>
              <a:rPr lang="ru-RU" sz="1400" i="1" dirty="0" err="1"/>
              <a:t>чисельністю</a:t>
            </a:r>
            <a:r>
              <a:rPr lang="ru-RU" sz="1400" i="1" dirty="0"/>
              <a:t> в 100 тис. </a:t>
            </a:r>
            <a:r>
              <a:rPr lang="ru-RU" sz="1400" i="1" dirty="0" err="1"/>
              <a:t>чоловік</a:t>
            </a:r>
            <a:r>
              <a:rPr lang="ru-RU" sz="1400" i="1" dirty="0"/>
              <a:t> </a:t>
            </a:r>
            <a:r>
              <a:rPr lang="ru-RU" sz="1400" i="1" dirty="0" err="1"/>
              <a:t>протягом</a:t>
            </a:r>
            <a:r>
              <a:rPr lang="ru-RU" sz="1400" i="1" dirty="0"/>
              <a:t> 3 </a:t>
            </a:r>
            <a:r>
              <a:rPr lang="ru-RU" sz="1400" i="1" dirty="0" err="1"/>
              <a:t>років</a:t>
            </a:r>
            <a:r>
              <a:rPr lang="ru-RU" sz="1400" i="1" dirty="0"/>
              <a:t> не повинно бути </a:t>
            </a:r>
            <a:r>
              <a:rPr lang="ru-RU" sz="1400" i="1" dirty="0" err="1"/>
              <a:t>жодного</a:t>
            </a:r>
            <a:r>
              <a:rPr lang="ru-RU" sz="1400" i="1" dirty="0"/>
              <a:t> </a:t>
            </a:r>
            <a:r>
              <a:rPr lang="ru-RU" sz="1400" i="1" dirty="0" err="1"/>
              <a:t>додаткового</a:t>
            </a:r>
            <a:r>
              <a:rPr lang="ru-RU" sz="1400" i="1" dirty="0"/>
              <a:t> </a:t>
            </a:r>
            <a:r>
              <a:rPr lang="ru-RU" sz="1400" i="1" dirty="0" err="1"/>
              <a:t>випадку</a:t>
            </a:r>
            <a:r>
              <a:rPr lang="ru-RU" sz="1400" i="1" dirty="0"/>
              <a:t> </a:t>
            </a:r>
            <a:r>
              <a:rPr lang="ru-RU" sz="1400" i="1" dirty="0" err="1"/>
              <a:t>онкологічного</a:t>
            </a:r>
            <a:r>
              <a:rPr lang="ru-RU" sz="1400" i="1" dirty="0"/>
              <a:t> </a:t>
            </a:r>
            <a:r>
              <a:rPr lang="ru-RU" sz="1400" i="1" dirty="0" err="1"/>
              <a:t>захворювання</a:t>
            </a:r>
            <a:r>
              <a:rPr lang="ru-RU" sz="1400" i="1" dirty="0"/>
              <a:t>, </a:t>
            </a:r>
            <a:r>
              <a:rPr lang="ru-RU" sz="1400" i="1" dirty="0" err="1"/>
              <a:t>викликаного</a:t>
            </a:r>
            <a:r>
              <a:rPr lang="ru-RU" sz="1400" i="1" dirty="0"/>
              <a:t> </a:t>
            </a:r>
            <a:r>
              <a:rPr lang="ru-RU" sz="1400" i="1" dirty="0" err="1"/>
              <a:t>дією</a:t>
            </a:r>
            <a:r>
              <a:rPr lang="ru-RU" sz="1400" i="1" dirty="0"/>
              <a:t> </a:t>
            </a:r>
            <a:r>
              <a:rPr lang="ru-RU" sz="1400" i="1" dirty="0" err="1"/>
              <a:t>бенз</a:t>
            </a:r>
            <a:r>
              <a:rPr lang="ru-RU" sz="1400" i="1" dirty="0"/>
              <a:t>(а)</a:t>
            </a:r>
            <a:r>
              <a:rPr lang="ru-RU" sz="1400" i="1" dirty="0" err="1"/>
              <a:t>пірену</a:t>
            </a:r>
            <a:r>
              <a:rPr lang="ru-RU" sz="1400" i="1" dirty="0"/>
              <a:t> </a:t>
            </a:r>
            <a:r>
              <a:rPr lang="en-US" sz="1400" i="1" dirty="0" smtClean="0"/>
              <a:t> </a:t>
            </a:r>
            <a:r>
              <a:rPr lang="uk-UA" sz="1400" i="1" dirty="0" smtClean="0"/>
              <a:t>табл. 6</a:t>
            </a:r>
            <a:endParaRPr lang="ru-RU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 </a:t>
            </a:r>
            <a:r>
              <a:rPr lang="ru-RU" i="1" dirty="0" err="1" smtClean="0"/>
              <a:t>ГДКсд</a:t>
            </a:r>
            <a:r>
              <a:rPr lang="ru-RU" i="1" dirty="0" smtClean="0"/>
              <a:t> </a:t>
            </a:r>
            <a:r>
              <a:rPr lang="ru-RU" i="1" dirty="0" err="1" smtClean="0"/>
              <a:t>бенз</a:t>
            </a:r>
            <a:r>
              <a:rPr lang="ru-RU" i="1" dirty="0" smtClean="0"/>
              <a:t>(а)</a:t>
            </a:r>
            <a:r>
              <a:rPr lang="ru-RU" i="1" dirty="0" err="1" smtClean="0"/>
              <a:t>пірену</a:t>
            </a:r>
            <a:r>
              <a:rPr lang="ru-RU" i="1" dirty="0" smtClean="0"/>
              <a:t>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2 </a:t>
            </a:r>
            <a:r>
              <a:rPr lang="ru-RU" i="1" dirty="0" err="1" smtClean="0"/>
              <a:t>нг</a:t>
            </a:r>
            <a:r>
              <a:rPr lang="ru-RU" i="1" dirty="0" smtClean="0"/>
              <a:t>/м3. </a:t>
            </a:r>
            <a:r>
              <a:rPr lang="ru-RU" i="1" dirty="0" err="1" smtClean="0"/>
              <a:t>Вміст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канцерогену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деякого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населеного</a:t>
            </a:r>
            <a:r>
              <a:rPr lang="ru-RU" i="1" dirty="0" smtClean="0"/>
              <a:t> пункту </a:t>
            </a:r>
            <a:r>
              <a:rPr lang="ru-RU" i="1" dirty="0" err="1" smtClean="0"/>
              <a:t>перевищило</a:t>
            </a:r>
            <a:r>
              <a:rPr lang="ru-RU" i="1" dirty="0" smtClean="0"/>
              <a:t> </a:t>
            </a:r>
            <a:r>
              <a:rPr lang="ru-RU" i="1" dirty="0" err="1" smtClean="0"/>
              <a:t>дану</a:t>
            </a:r>
            <a:r>
              <a:rPr lang="ru-RU" i="1" dirty="0" smtClean="0"/>
              <a:t> величину в 6 </a:t>
            </a:r>
            <a:r>
              <a:rPr lang="ru-RU" i="1" dirty="0" err="1" smtClean="0"/>
              <a:t>разів</a:t>
            </a:r>
            <a:r>
              <a:rPr lang="ru-RU" i="1" dirty="0" smtClean="0"/>
              <a:t>. Фактор </a:t>
            </a:r>
            <a:r>
              <a:rPr lang="ru-RU" i="1" dirty="0" err="1" smtClean="0"/>
              <a:t>ризику</a:t>
            </a:r>
            <a:r>
              <a:rPr lang="ru-RU" i="1" dirty="0" smtClean="0"/>
              <a:t> для </a:t>
            </a:r>
            <a:r>
              <a:rPr lang="ru-RU" i="1" dirty="0" err="1" smtClean="0"/>
              <a:t>надходження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бенз</a:t>
            </a:r>
            <a:r>
              <a:rPr lang="ru-RU" i="1" dirty="0" smtClean="0"/>
              <a:t>(а)</a:t>
            </a:r>
            <a:r>
              <a:rPr lang="ru-RU" i="1" dirty="0" err="1" smtClean="0"/>
              <a:t>пірену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повітрям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8,3 (мг/кг∙</a:t>
            </a:r>
            <a:r>
              <a:rPr lang="ru-RU" i="1" dirty="0" err="1" smtClean="0"/>
              <a:t>добу</a:t>
            </a:r>
            <a:r>
              <a:rPr lang="ru-RU" i="1" dirty="0" smtClean="0"/>
              <a:t>)-1. </a:t>
            </a:r>
            <a:r>
              <a:rPr lang="ru-RU" i="1" dirty="0" err="1" smtClean="0"/>
              <a:t>Визначте</a:t>
            </a:r>
            <a:r>
              <a:rPr lang="ru-RU" i="1" dirty="0" smtClean="0"/>
              <a:t> </a:t>
            </a:r>
            <a:r>
              <a:rPr lang="ru-RU" i="1" dirty="0" err="1" smtClean="0"/>
              <a:t>колективний</a:t>
            </a:r>
            <a:r>
              <a:rPr lang="ru-RU" i="1" dirty="0" smtClean="0"/>
              <a:t> </a:t>
            </a:r>
            <a:r>
              <a:rPr lang="ru-RU" i="1" dirty="0" err="1" smtClean="0"/>
              <a:t>ризик</a:t>
            </a:r>
            <a:r>
              <a:rPr lang="ru-RU" i="1" dirty="0" smtClean="0"/>
              <a:t> </a:t>
            </a:r>
            <a:r>
              <a:rPr lang="ru-RU" i="1" dirty="0" err="1" smtClean="0"/>
              <a:t>загрози</a:t>
            </a:r>
            <a:r>
              <a:rPr lang="ru-RU" i="1" dirty="0" smtClean="0"/>
              <a:t> </a:t>
            </a:r>
            <a:r>
              <a:rPr lang="ru-RU" i="1" dirty="0" err="1" smtClean="0"/>
              <a:t>здоров'ю</a:t>
            </a:r>
            <a:r>
              <a:rPr lang="ru-RU" i="1" dirty="0" smtClean="0"/>
              <a:t> для </a:t>
            </a:r>
            <a:r>
              <a:rPr lang="ru-RU" i="1" dirty="0" err="1" smtClean="0"/>
              <a:t>групи</a:t>
            </a:r>
            <a:r>
              <a:rPr lang="ru-RU" i="1" dirty="0" smtClean="0"/>
              <a:t> людей </a:t>
            </a:r>
            <a:r>
              <a:rPr lang="ru-RU" i="1" dirty="0" err="1" smtClean="0"/>
              <a:t>чисельністю</a:t>
            </a:r>
            <a:r>
              <a:rPr lang="ru-RU" i="1" dirty="0" smtClean="0"/>
              <a:t> 300000 </a:t>
            </a:r>
            <a:r>
              <a:rPr lang="ru-RU" i="1" dirty="0" err="1" smtClean="0"/>
              <a:t>чоловік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усі</a:t>
            </a:r>
            <a:r>
              <a:rPr lang="ru-RU" i="1" dirty="0" smtClean="0"/>
              <a:t> вони </a:t>
            </a:r>
            <a:r>
              <a:rPr lang="ru-RU" i="1" dirty="0" err="1" smtClean="0"/>
              <a:t>дихають</a:t>
            </a:r>
            <a:r>
              <a:rPr lang="ru-RU" i="1" dirty="0" smtClean="0"/>
              <a:t> </a:t>
            </a:r>
            <a:r>
              <a:rPr lang="ru-RU" i="1" dirty="0" err="1" smtClean="0"/>
              <a:t>забрудненим</a:t>
            </a:r>
            <a:r>
              <a:rPr lang="ru-RU" i="1" dirty="0" smtClean="0"/>
              <a:t> </a:t>
            </a:r>
            <a:r>
              <a:rPr lang="ru-RU" i="1" dirty="0" err="1" smtClean="0"/>
              <a:t>повітрям</a:t>
            </a:r>
            <a:r>
              <a:rPr lang="ru-RU" i="1" dirty="0" smtClean="0"/>
              <a:t>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5 </a:t>
            </a:r>
            <a:r>
              <a:rPr lang="ru-RU" i="1" dirty="0" err="1" smtClean="0"/>
              <a:t>років</a:t>
            </a:r>
            <a:r>
              <a:rPr lang="ru-RU" i="1" dirty="0" smtClean="0"/>
              <a:t>? 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2088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 </a:t>
            </a:r>
            <a:r>
              <a:rPr lang="ru-RU" i="1" dirty="0" err="1" smtClean="0"/>
              <a:t>ГДКсд</a:t>
            </a:r>
            <a:r>
              <a:rPr lang="ru-RU" i="1" dirty="0" smtClean="0"/>
              <a:t> </a:t>
            </a:r>
            <a:r>
              <a:rPr lang="ru-RU" i="1" dirty="0" err="1" smtClean="0"/>
              <a:t>бенз</a:t>
            </a:r>
            <a:r>
              <a:rPr lang="ru-RU" i="1" dirty="0" smtClean="0"/>
              <a:t>(а)</a:t>
            </a:r>
            <a:r>
              <a:rPr lang="ru-RU" i="1" dirty="0" err="1" smtClean="0"/>
              <a:t>пірену</a:t>
            </a:r>
            <a:r>
              <a:rPr lang="ru-RU" i="1" dirty="0" smtClean="0"/>
              <a:t>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2,5 </a:t>
            </a:r>
            <a:r>
              <a:rPr lang="ru-RU" i="1" dirty="0" err="1" smtClean="0"/>
              <a:t>нг</a:t>
            </a:r>
            <a:r>
              <a:rPr lang="ru-RU" i="1" dirty="0" smtClean="0"/>
              <a:t>/м3. </a:t>
            </a:r>
            <a:r>
              <a:rPr lang="ru-RU" i="1" dirty="0" err="1" smtClean="0"/>
              <a:t>Вміст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канцерогену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деякого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населеного</a:t>
            </a:r>
            <a:r>
              <a:rPr lang="ru-RU" i="1" dirty="0" smtClean="0"/>
              <a:t> пункту </a:t>
            </a:r>
            <a:r>
              <a:rPr lang="ru-RU" i="1" dirty="0" err="1" smtClean="0"/>
              <a:t>перевищило</a:t>
            </a:r>
            <a:r>
              <a:rPr lang="ru-RU" i="1" dirty="0" smtClean="0"/>
              <a:t> </a:t>
            </a:r>
            <a:r>
              <a:rPr lang="ru-RU" i="1" dirty="0" err="1" smtClean="0"/>
              <a:t>дану</a:t>
            </a:r>
            <a:r>
              <a:rPr lang="ru-RU" i="1" dirty="0" smtClean="0"/>
              <a:t> величину в 10 </a:t>
            </a:r>
            <a:r>
              <a:rPr lang="ru-RU" i="1" dirty="0" err="1" smtClean="0"/>
              <a:t>разів</a:t>
            </a:r>
            <a:r>
              <a:rPr lang="ru-RU" i="1" dirty="0" smtClean="0"/>
              <a:t>. Фактор </a:t>
            </a:r>
            <a:r>
              <a:rPr lang="ru-RU" i="1" dirty="0" err="1" smtClean="0"/>
              <a:t>ризику</a:t>
            </a:r>
            <a:r>
              <a:rPr lang="ru-RU" i="1" dirty="0" smtClean="0"/>
              <a:t> для </a:t>
            </a:r>
            <a:r>
              <a:rPr lang="ru-RU" i="1" dirty="0" err="1" smtClean="0"/>
              <a:t>надходження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бенз</a:t>
            </a:r>
            <a:r>
              <a:rPr lang="ru-RU" i="1" dirty="0" smtClean="0"/>
              <a:t>(а)</a:t>
            </a:r>
            <a:r>
              <a:rPr lang="ru-RU" i="1" dirty="0" err="1" smtClean="0"/>
              <a:t>пірену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повітрям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9,1 (мг/кг∙</a:t>
            </a:r>
            <a:r>
              <a:rPr lang="ru-RU" i="1" dirty="0" err="1" smtClean="0"/>
              <a:t>добу</a:t>
            </a:r>
            <a:r>
              <a:rPr lang="ru-RU" i="1" dirty="0" smtClean="0"/>
              <a:t>)-1. </a:t>
            </a:r>
            <a:r>
              <a:rPr lang="ru-RU" i="1" dirty="0" err="1" smtClean="0"/>
              <a:t>Визначте</a:t>
            </a:r>
            <a:r>
              <a:rPr lang="ru-RU" i="1" dirty="0" smtClean="0"/>
              <a:t> </a:t>
            </a:r>
            <a:r>
              <a:rPr lang="ru-RU" i="1" dirty="0" err="1" smtClean="0"/>
              <a:t>колективний</a:t>
            </a:r>
            <a:r>
              <a:rPr lang="ru-RU" i="1" dirty="0" smtClean="0"/>
              <a:t> </a:t>
            </a:r>
            <a:r>
              <a:rPr lang="ru-RU" i="1" dirty="0" err="1" smtClean="0"/>
              <a:t>ризик</a:t>
            </a:r>
            <a:r>
              <a:rPr lang="ru-RU" i="1" dirty="0" smtClean="0"/>
              <a:t> </a:t>
            </a:r>
            <a:r>
              <a:rPr lang="ru-RU" i="1" dirty="0" err="1" smtClean="0"/>
              <a:t>загрози</a:t>
            </a:r>
            <a:r>
              <a:rPr lang="ru-RU" i="1" dirty="0" smtClean="0"/>
              <a:t> </a:t>
            </a:r>
            <a:r>
              <a:rPr lang="ru-RU" i="1" dirty="0" err="1" smtClean="0"/>
              <a:t>здоров'ю</a:t>
            </a:r>
            <a:r>
              <a:rPr lang="ru-RU" i="1" dirty="0" smtClean="0"/>
              <a:t> для </a:t>
            </a:r>
            <a:r>
              <a:rPr lang="ru-RU" i="1" dirty="0" err="1" smtClean="0"/>
              <a:t>групи</a:t>
            </a:r>
            <a:r>
              <a:rPr lang="ru-RU" i="1" dirty="0" smtClean="0"/>
              <a:t> людей </a:t>
            </a:r>
            <a:r>
              <a:rPr lang="ru-RU" i="1" dirty="0" err="1" smtClean="0"/>
              <a:t>чисельністю</a:t>
            </a:r>
            <a:r>
              <a:rPr lang="ru-RU" i="1" dirty="0" smtClean="0"/>
              <a:t> 100000 </a:t>
            </a:r>
            <a:r>
              <a:rPr lang="ru-RU" i="1" dirty="0" err="1" smtClean="0"/>
              <a:t>чоловік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усі</a:t>
            </a:r>
            <a:r>
              <a:rPr lang="ru-RU" i="1" dirty="0" smtClean="0"/>
              <a:t> вони </a:t>
            </a:r>
            <a:r>
              <a:rPr lang="ru-RU" i="1" dirty="0" err="1" smtClean="0"/>
              <a:t>дихають</a:t>
            </a:r>
            <a:r>
              <a:rPr lang="ru-RU" i="1" dirty="0" smtClean="0"/>
              <a:t> </a:t>
            </a:r>
            <a:r>
              <a:rPr lang="ru-RU" i="1" dirty="0" err="1" smtClean="0"/>
              <a:t>забрудненим</a:t>
            </a:r>
            <a:r>
              <a:rPr lang="ru-RU" i="1" dirty="0" smtClean="0"/>
              <a:t> </a:t>
            </a:r>
            <a:r>
              <a:rPr lang="ru-RU" i="1" dirty="0" err="1" smtClean="0"/>
              <a:t>повітрям</a:t>
            </a:r>
            <a:r>
              <a:rPr lang="ru-RU" i="1" dirty="0" smtClean="0"/>
              <a:t> </a:t>
            </a:r>
            <a:r>
              <a:rPr lang="ru-RU" i="1" dirty="0" err="1" smtClean="0"/>
              <a:t>протягом</a:t>
            </a:r>
            <a:r>
              <a:rPr lang="ru-RU" i="1" dirty="0" smtClean="0"/>
              <a:t> 7 </a:t>
            </a:r>
            <a:r>
              <a:rPr lang="ru-RU" i="1" dirty="0" err="1" smtClean="0"/>
              <a:t>років</a:t>
            </a:r>
            <a:r>
              <a:rPr lang="ru-RU" i="1" dirty="0" smtClean="0"/>
              <a:t>? 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581128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Задача.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 </a:t>
            </a:r>
            <a:r>
              <a:rPr lang="ru-RU" i="1" dirty="0" err="1" smtClean="0"/>
              <a:t>значення</a:t>
            </a:r>
            <a:r>
              <a:rPr lang="ru-RU" i="1" dirty="0" smtClean="0"/>
              <a:t> </a:t>
            </a:r>
            <a:r>
              <a:rPr lang="ru-RU" i="1" dirty="0" err="1" smtClean="0"/>
              <a:t>ГДКсд</a:t>
            </a:r>
            <a:r>
              <a:rPr lang="ru-RU" i="1" dirty="0" smtClean="0"/>
              <a:t> </a:t>
            </a:r>
            <a:r>
              <a:rPr lang="ru-RU" i="1" dirty="0" err="1" smtClean="0"/>
              <a:t>бенз</a:t>
            </a:r>
            <a:r>
              <a:rPr lang="ru-RU" i="1" dirty="0" smtClean="0"/>
              <a:t>(а)</a:t>
            </a:r>
            <a:r>
              <a:rPr lang="ru-RU" i="1" dirty="0" err="1" smtClean="0"/>
              <a:t>пірену</a:t>
            </a:r>
            <a:r>
              <a:rPr lang="ru-RU" i="1" dirty="0" smtClean="0"/>
              <a:t>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4 </a:t>
            </a:r>
            <a:r>
              <a:rPr lang="ru-RU" i="1" dirty="0" err="1" smtClean="0"/>
              <a:t>нг</a:t>
            </a:r>
            <a:r>
              <a:rPr lang="ru-RU" i="1" dirty="0" smtClean="0"/>
              <a:t>/м3. </a:t>
            </a:r>
            <a:r>
              <a:rPr lang="ru-RU" i="1" dirty="0" err="1" smtClean="0"/>
              <a:t>Вміст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канцерогену в </a:t>
            </a:r>
            <a:r>
              <a:rPr lang="ru-RU" i="1" dirty="0" err="1" smtClean="0"/>
              <a:t>повітрі</a:t>
            </a:r>
            <a:r>
              <a:rPr lang="ru-RU" i="1" dirty="0" smtClean="0"/>
              <a:t> </a:t>
            </a:r>
            <a:r>
              <a:rPr lang="ru-RU" i="1" dirty="0" err="1" smtClean="0"/>
              <a:t>деякого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населеного</a:t>
            </a:r>
            <a:r>
              <a:rPr lang="ru-RU" i="1" dirty="0" smtClean="0"/>
              <a:t> пункту </a:t>
            </a:r>
            <a:r>
              <a:rPr lang="ru-RU" i="1" dirty="0" err="1" smtClean="0"/>
              <a:t>перевищило</a:t>
            </a:r>
            <a:r>
              <a:rPr lang="ru-RU" i="1" dirty="0" smtClean="0"/>
              <a:t> </a:t>
            </a:r>
            <a:r>
              <a:rPr lang="ru-RU" i="1" dirty="0" err="1" smtClean="0"/>
              <a:t>дану</a:t>
            </a:r>
            <a:r>
              <a:rPr lang="ru-RU" i="1" dirty="0" smtClean="0"/>
              <a:t> величину в 6 </a:t>
            </a:r>
            <a:r>
              <a:rPr lang="ru-RU" i="1" dirty="0" err="1" smtClean="0"/>
              <a:t>разів</a:t>
            </a:r>
            <a:r>
              <a:rPr lang="ru-RU" i="1" dirty="0" smtClean="0"/>
              <a:t>. Фактор </a:t>
            </a:r>
            <a:r>
              <a:rPr lang="ru-RU" i="1" dirty="0" err="1" smtClean="0"/>
              <a:t>ризику</a:t>
            </a:r>
            <a:r>
              <a:rPr lang="ru-RU" i="1" dirty="0" smtClean="0"/>
              <a:t> для </a:t>
            </a:r>
            <a:r>
              <a:rPr lang="ru-RU" i="1" dirty="0" err="1" smtClean="0"/>
              <a:t>надходження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бенз</a:t>
            </a:r>
            <a:r>
              <a:rPr lang="ru-RU" i="1" dirty="0" smtClean="0"/>
              <a:t>(а)</a:t>
            </a:r>
            <a:r>
              <a:rPr lang="ru-RU" i="1" dirty="0" err="1" smtClean="0"/>
              <a:t>пірену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повітрям</a:t>
            </a:r>
            <a:r>
              <a:rPr lang="ru-RU" i="1" dirty="0" smtClean="0"/>
              <a:t>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6,3 (мг/кг∙</a:t>
            </a:r>
            <a:r>
              <a:rPr lang="ru-RU" i="1" dirty="0" err="1" smtClean="0"/>
              <a:t>добу</a:t>
            </a:r>
            <a:r>
              <a:rPr lang="ru-RU" i="1" dirty="0" smtClean="0"/>
              <a:t>)-1. </a:t>
            </a:r>
            <a:r>
              <a:rPr lang="ru-RU" i="1" dirty="0" err="1" smtClean="0"/>
              <a:t>Визначте</a:t>
            </a:r>
            <a:r>
              <a:rPr lang="ru-RU" i="1" dirty="0" smtClean="0"/>
              <a:t> </a:t>
            </a:r>
            <a:r>
              <a:rPr lang="ru-RU" i="1" dirty="0" err="1" smtClean="0"/>
              <a:t>колективний</a:t>
            </a:r>
            <a:r>
              <a:rPr lang="ru-RU" i="1" dirty="0" smtClean="0"/>
              <a:t> </a:t>
            </a:r>
            <a:r>
              <a:rPr lang="ru-RU" i="1" dirty="0" err="1" smtClean="0"/>
              <a:t>ризик</a:t>
            </a:r>
            <a:r>
              <a:rPr lang="ru-RU" i="1" dirty="0" smtClean="0"/>
              <a:t> </a:t>
            </a:r>
            <a:r>
              <a:rPr lang="ru-RU" i="1" dirty="0" err="1" smtClean="0"/>
              <a:t>загрози</a:t>
            </a:r>
            <a:r>
              <a:rPr lang="ru-RU" i="1" dirty="0" smtClean="0"/>
              <a:t> </a:t>
            </a:r>
            <a:r>
              <a:rPr lang="ru-RU" i="1" dirty="0" err="1" smtClean="0"/>
              <a:t>здоров'ю</a:t>
            </a:r>
            <a:r>
              <a:rPr lang="ru-RU" i="1" dirty="0" smtClean="0"/>
              <a:t> для </a:t>
            </a:r>
            <a:r>
              <a:rPr lang="ru-RU" i="1" dirty="0" err="1" smtClean="0"/>
              <a:t>групи</a:t>
            </a:r>
            <a:r>
              <a:rPr lang="ru-RU" i="1" dirty="0" smtClean="0"/>
              <a:t> людей </a:t>
            </a:r>
            <a:r>
              <a:rPr lang="ru-RU" i="1" dirty="0" err="1" smtClean="0"/>
              <a:t>чисельністю</a:t>
            </a:r>
            <a:r>
              <a:rPr lang="ru-RU" i="1" dirty="0" smtClean="0"/>
              <a:t> 200000 </a:t>
            </a:r>
            <a:r>
              <a:rPr lang="ru-RU" i="1" dirty="0" err="1" smtClean="0"/>
              <a:t>чоловік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усі</a:t>
            </a:r>
            <a:r>
              <a:rPr lang="ru-RU" i="1" dirty="0" smtClean="0"/>
              <a:t> вони </a:t>
            </a:r>
            <a:r>
              <a:rPr lang="ru-RU" i="1" dirty="0" err="1" smtClean="0"/>
              <a:t>дихають</a:t>
            </a:r>
            <a:r>
              <a:rPr lang="ru-RU" i="1" dirty="0" smtClean="0"/>
              <a:t> </a:t>
            </a:r>
            <a:r>
              <a:rPr lang="ru-RU" i="1" dirty="0" err="1" smtClean="0"/>
              <a:t>забрудненим</a:t>
            </a:r>
            <a:r>
              <a:rPr lang="ru-RU" i="1" dirty="0" smtClean="0"/>
              <a:t> </a:t>
            </a:r>
            <a:r>
              <a:rPr lang="ru-RU" i="1" dirty="0" err="1" smtClean="0"/>
              <a:t>повітрям</a:t>
            </a:r>
            <a:r>
              <a:rPr lang="ru-RU" i="1" dirty="0" smtClean="0"/>
              <a:t> </a:t>
            </a:r>
            <a:r>
              <a:rPr lang="ru-RU" i="1" dirty="0" err="1" smtClean="0"/>
              <a:t>протягом</a:t>
            </a:r>
            <a:r>
              <a:rPr lang="ru-RU" i="1" smtClean="0"/>
              <a:t> 6,5 </a:t>
            </a:r>
            <a:r>
              <a:rPr lang="ru-RU" i="1" dirty="0" err="1" smtClean="0"/>
              <a:t>років</a:t>
            </a:r>
            <a:r>
              <a:rPr lang="ru-RU" i="1" dirty="0" smtClean="0"/>
              <a:t>? </a:t>
            </a:r>
            <a:endParaRPr lang="ru-RU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8964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Завдання</a:t>
            </a:r>
            <a:r>
              <a:rPr lang="ru-RU" b="1" i="1" dirty="0"/>
              <a:t> </a:t>
            </a:r>
          </a:p>
          <a:p>
            <a:r>
              <a:rPr lang="ru-RU" dirty="0"/>
              <a:t>1. </a:t>
            </a:r>
            <a:r>
              <a:rPr lang="ru-RU" dirty="0" err="1"/>
              <a:t>Вивчити</a:t>
            </a:r>
            <a:r>
              <a:rPr lang="ru-RU" dirty="0"/>
              <a:t>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 величин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порогових</a:t>
            </a:r>
            <a:r>
              <a:rPr lang="ru-RU" dirty="0"/>
              <a:t> та </a:t>
            </a:r>
            <a:r>
              <a:rPr lang="ru-RU" dirty="0" err="1"/>
              <a:t>безпорогових</a:t>
            </a:r>
            <a:r>
              <a:rPr lang="ru-RU" dirty="0"/>
              <a:t> доз </a:t>
            </a:r>
            <a:r>
              <a:rPr lang="ru-RU" dirty="0" err="1"/>
              <a:t>токсикантів</a:t>
            </a:r>
            <a:r>
              <a:rPr lang="ru-RU" dirty="0"/>
              <a:t> </a:t>
            </a:r>
            <a:r>
              <a:rPr lang="ru-RU" dirty="0" err="1"/>
              <a:t>неканцерогенів</a:t>
            </a:r>
            <a:r>
              <a:rPr lang="ru-RU" dirty="0"/>
              <a:t> та </a:t>
            </a:r>
            <a:r>
              <a:rPr lang="ru-RU" dirty="0" err="1"/>
              <a:t>нерадіоактивних</a:t>
            </a:r>
            <a:r>
              <a:rPr lang="ru-RU" dirty="0"/>
              <a:t> </a:t>
            </a:r>
            <a:r>
              <a:rPr lang="ru-RU" dirty="0" err="1"/>
              <a:t>канцерогенів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Розрахувати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порогових</a:t>
            </a:r>
            <a:r>
              <a:rPr lang="ru-RU" dirty="0"/>
              <a:t> доз </a:t>
            </a:r>
            <a:r>
              <a:rPr lang="ru-RU" dirty="0" err="1"/>
              <a:t>токсикантів</a:t>
            </a:r>
            <a:r>
              <a:rPr lang="ru-RU" dirty="0"/>
              <a:t> </a:t>
            </a:r>
            <a:r>
              <a:rPr lang="ru-RU" dirty="0" err="1"/>
              <a:t>неканцерогенного</a:t>
            </a:r>
            <a:r>
              <a:rPr lang="ru-RU" dirty="0"/>
              <a:t> характеру за </a:t>
            </a:r>
            <a:r>
              <a:rPr lang="ru-RU" dirty="0" err="1"/>
              <a:t>індивідуальним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Розрахувати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безпорогових</a:t>
            </a:r>
            <a:r>
              <a:rPr lang="ru-RU" dirty="0"/>
              <a:t> доз </a:t>
            </a:r>
            <a:r>
              <a:rPr lang="ru-RU" dirty="0" err="1"/>
              <a:t>токсикантів-канцерогенів</a:t>
            </a:r>
            <a:r>
              <a:rPr lang="ru-RU" dirty="0"/>
              <a:t> за </a:t>
            </a:r>
            <a:r>
              <a:rPr lang="ru-RU" dirty="0" err="1"/>
              <a:t>індивідуальним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Оформити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в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зошиті</a:t>
            </a:r>
            <a:r>
              <a:rPr lang="ru-RU" dirty="0"/>
              <a:t>. </a:t>
            </a:r>
          </a:p>
          <a:p>
            <a:r>
              <a:rPr lang="ru-RU" dirty="0"/>
              <a:t>5. </a:t>
            </a:r>
            <a:r>
              <a:rPr lang="ru-RU" dirty="0" err="1"/>
              <a:t>Захистити</a:t>
            </a:r>
            <a:r>
              <a:rPr lang="ru-RU" dirty="0"/>
              <a:t> роботу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контрольні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. </a:t>
            </a:r>
          </a:p>
          <a:p>
            <a:r>
              <a:rPr lang="ru-RU" b="1" i="1" dirty="0" err="1"/>
              <a:t>Контрольні</a:t>
            </a:r>
            <a:r>
              <a:rPr lang="ru-RU" b="1" i="1" dirty="0"/>
              <a:t> </a:t>
            </a:r>
            <a:r>
              <a:rPr lang="ru-RU" b="1" i="1" dirty="0" err="1"/>
              <a:t>питання</a:t>
            </a:r>
            <a:r>
              <a:rPr lang="ru-RU" b="1" i="1" dirty="0"/>
              <a:t> </a:t>
            </a:r>
          </a:p>
          <a:p>
            <a:r>
              <a:rPr lang="ru-RU" dirty="0"/>
              <a:t>1. Дайте характеристику </a:t>
            </a:r>
            <a:r>
              <a:rPr lang="ru-RU" dirty="0" err="1"/>
              <a:t>визначенню</a:t>
            </a:r>
            <a:r>
              <a:rPr lang="ru-RU" dirty="0"/>
              <a:t> «</a:t>
            </a:r>
            <a:r>
              <a:rPr lang="ru-RU" dirty="0" err="1"/>
              <a:t>порогова</a:t>
            </a:r>
            <a:r>
              <a:rPr lang="ru-RU" dirty="0"/>
              <a:t> доза </a:t>
            </a:r>
            <a:r>
              <a:rPr lang="ru-RU" dirty="0" err="1"/>
              <a:t>токсиканта</a:t>
            </a:r>
            <a:r>
              <a:rPr lang="ru-RU" dirty="0"/>
              <a:t>». </a:t>
            </a:r>
          </a:p>
          <a:p>
            <a:r>
              <a:rPr lang="ru-RU" dirty="0"/>
              <a:t>2. Як </a:t>
            </a:r>
            <a:r>
              <a:rPr lang="ru-RU" dirty="0" err="1"/>
              <a:t>розраховується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порогова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? </a:t>
            </a:r>
          </a:p>
          <a:p>
            <a:r>
              <a:rPr lang="ru-RU" dirty="0"/>
              <a:t>3. Охарактеризуйте </a:t>
            </a:r>
            <a:r>
              <a:rPr lang="ru-RU" dirty="0" err="1"/>
              <a:t>визначення</a:t>
            </a:r>
            <a:r>
              <a:rPr lang="ru-RU" dirty="0"/>
              <a:t> «</a:t>
            </a:r>
            <a:r>
              <a:rPr lang="ru-RU" dirty="0" err="1"/>
              <a:t>безпорогові</a:t>
            </a:r>
            <a:r>
              <a:rPr lang="ru-RU" dirty="0"/>
              <a:t> </a:t>
            </a:r>
            <a:r>
              <a:rPr lang="ru-RU" dirty="0" err="1"/>
              <a:t>токсиканти</a:t>
            </a:r>
            <a:r>
              <a:rPr lang="ru-RU" dirty="0"/>
              <a:t>». </a:t>
            </a:r>
          </a:p>
          <a:p>
            <a:r>
              <a:rPr lang="ru-RU" dirty="0"/>
              <a:t>4.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фактор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i="1" dirty="0" err="1"/>
              <a:t>Fr</a:t>
            </a:r>
            <a:r>
              <a:rPr lang="ru-RU" i="1" dirty="0"/>
              <a:t>? Як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встановлюють</a:t>
            </a:r>
            <a:r>
              <a:rPr lang="ru-RU" i="1" dirty="0"/>
              <a:t>? </a:t>
            </a:r>
          </a:p>
          <a:p>
            <a:r>
              <a:rPr lang="ru-RU" dirty="0"/>
              <a:t>5.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та </a:t>
            </a:r>
            <a:r>
              <a:rPr lang="ru-RU" dirty="0" err="1"/>
              <a:t>колективного</a:t>
            </a:r>
            <a:r>
              <a:rPr lang="ru-RU" dirty="0"/>
              <a:t> канцерогенного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вважаються</a:t>
            </a:r>
            <a:r>
              <a:rPr lang="ru-RU" dirty="0"/>
              <a:t> </a:t>
            </a:r>
            <a:r>
              <a:rPr lang="ru-RU" dirty="0" err="1"/>
              <a:t>прийнятними</a:t>
            </a:r>
            <a:r>
              <a:rPr lang="ru-RU" dirty="0"/>
              <a:t>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Тема: ОЦІНКА РИЗИКУ ЗАГРОЗИ ЗДОРОВ'Ю ВНАСЛІДОК ВПЛИВУ ПОРОГОВИХ ТА БЕЗПОРОГОВИХ ДОЗ ТОКСИКАНТІВ. </a:t>
            </a:r>
            <a:endParaRPr lang="ru-RU" b="1" dirty="0" smtClean="0"/>
          </a:p>
          <a:p>
            <a:endParaRPr lang="uk-UA" b="1" dirty="0"/>
          </a:p>
          <a:p>
            <a:endParaRPr lang="ru-RU" b="1" dirty="0"/>
          </a:p>
          <a:p>
            <a:r>
              <a:rPr lang="ru-RU" i="1" dirty="0"/>
              <a:t>Мета: </a:t>
            </a:r>
            <a:r>
              <a:rPr lang="ru-RU" i="1" dirty="0" err="1"/>
              <a:t>опанувати</a:t>
            </a:r>
            <a:r>
              <a:rPr lang="ru-RU" i="1" dirty="0"/>
              <a:t> методику </a:t>
            </a:r>
            <a:r>
              <a:rPr lang="ru-RU" i="1" dirty="0" err="1"/>
              <a:t>розрахунку</a:t>
            </a:r>
            <a:r>
              <a:rPr lang="ru-RU" i="1" dirty="0"/>
              <a:t> </a:t>
            </a:r>
            <a:r>
              <a:rPr lang="ru-RU" i="1" dirty="0" err="1"/>
              <a:t>індивідуального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колективного</a:t>
            </a:r>
            <a:r>
              <a:rPr lang="ru-RU" i="1" dirty="0"/>
              <a:t> (</a:t>
            </a:r>
            <a:r>
              <a:rPr lang="ru-RU" i="1" dirty="0" err="1"/>
              <a:t>популяційного</a:t>
            </a:r>
            <a:r>
              <a:rPr lang="ru-RU" i="1" dirty="0"/>
              <a:t>) </a:t>
            </a:r>
            <a:r>
              <a:rPr lang="ru-RU" i="1" dirty="0" err="1"/>
              <a:t>ризику</a:t>
            </a:r>
            <a:r>
              <a:rPr lang="ru-RU" i="1" dirty="0"/>
              <a:t> </a:t>
            </a:r>
            <a:r>
              <a:rPr lang="ru-RU" i="1" dirty="0" err="1"/>
              <a:t>загрози</a:t>
            </a:r>
            <a:r>
              <a:rPr lang="ru-RU" i="1" dirty="0"/>
              <a:t> </a:t>
            </a:r>
            <a:r>
              <a:rPr lang="ru-RU" i="1" dirty="0" err="1"/>
              <a:t>здоров'ю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порогових</a:t>
            </a:r>
            <a:r>
              <a:rPr lang="ru-RU" i="1" dirty="0"/>
              <a:t> доз </a:t>
            </a:r>
            <a:r>
              <a:rPr lang="ru-RU" i="1" dirty="0" err="1"/>
              <a:t>токсикантів</a:t>
            </a:r>
            <a:r>
              <a:rPr lang="ru-RU" i="1" dirty="0"/>
              <a:t> </a:t>
            </a:r>
            <a:r>
              <a:rPr lang="ru-RU" i="1" dirty="0" err="1"/>
              <a:t>неканцерогенного</a:t>
            </a:r>
            <a:r>
              <a:rPr lang="ru-RU" i="1" dirty="0"/>
              <a:t> характеру та </a:t>
            </a:r>
            <a:r>
              <a:rPr lang="ru-RU" i="1" dirty="0" err="1"/>
              <a:t>безпорогових</a:t>
            </a:r>
            <a:r>
              <a:rPr lang="ru-RU" i="1" dirty="0"/>
              <a:t> доз </a:t>
            </a:r>
            <a:r>
              <a:rPr lang="ru-RU" i="1" dirty="0" err="1"/>
              <a:t>токсикантів-канцерогенів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/>
              <a:t>індивідуального</a:t>
            </a:r>
            <a:r>
              <a:rPr lang="ru-RU" b="1" dirty="0"/>
              <a:t> та </a:t>
            </a:r>
            <a:r>
              <a:rPr lang="ru-RU" b="1" dirty="0" err="1"/>
              <a:t>колективного</a:t>
            </a:r>
            <a:r>
              <a:rPr lang="ru-RU" b="1" dirty="0"/>
              <a:t> (</a:t>
            </a:r>
            <a:r>
              <a:rPr lang="ru-RU" b="1" dirty="0" err="1"/>
              <a:t>популяційного</a:t>
            </a:r>
            <a:r>
              <a:rPr lang="ru-RU" b="1" dirty="0"/>
              <a:t>) </a:t>
            </a:r>
            <a:r>
              <a:rPr lang="ru-RU" b="1" dirty="0" err="1"/>
              <a:t>ризику</a:t>
            </a:r>
            <a:r>
              <a:rPr lang="ru-RU" b="1" dirty="0"/>
              <a:t> </a:t>
            </a:r>
            <a:r>
              <a:rPr lang="ru-RU" b="1" dirty="0" err="1"/>
              <a:t>загрози</a:t>
            </a:r>
            <a:r>
              <a:rPr lang="ru-RU" b="1" dirty="0"/>
              <a:t> </a:t>
            </a:r>
            <a:r>
              <a:rPr lang="ru-RU" b="1" dirty="0" err="1"/>
              <a:t>здоров'ю</a:t>
            </a:r>
            <a:r>
              <a:rPr lang="ru-RU" b="1" dirty="0"/>
              <a:t> </a:t>
            </a:r>
            <a:r>
              <a:rPr lang="ru-RU" b="1" dirty="0" err="1"/>
              <a:t>внаслідок</a:t>
            </a:r>
            <a:r>
              <a:rPr lang="ru-RU" b="1" dirty="0"/>
              <a:t> </a:t>
            </a:r>
            <a:r>
              <a:rPr lang="ru-RU" b="1" dirty="0" err="1"/>
              <a:t>впливу</a:t>
            </a:r>
            <a:r>
              <a:rPr lang="ru-RU" b="1" dirty="0"/>
              <a:t> </a:t>
            </a:r>
            <a:r>
              <a:rPr lang="ru-RU" b="1" dirty="0" err="1"/>
              <a:t>порогових</a:t>
            </a:r>
            <a:r>
              <a:rPr lang="ru-RU" b="1" dirty="0"/>
              <a:t> доз </a:t>
            </a:r>
            <a:r>
              <a:rPr lang="ru-RU" b="1" dirty="0" err="1"/>
              <a:t>токсикантів</a:t>
            </a:r>
            <a:r>
              <a:rPr lang="ru-RU" b="1" dirty="0"/>
              <a:t> </a:t>
            </a:r>
            <a:r>
              <a:rPr lang="ru-RU" b="1" dirty="0" err="1"/>
              <a:t>неканцерогенного</a:t>
            </a:r>
            <a:r>
              <a:rPr lang="ru-RU" b="1" dirty="0"/>
              <a:t> характеру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68760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Обмеження</a:t>
            </a:r>
            <a:r>
              <a:rPr lang="ru-RU" sz="1600" dirty="0"/>
              <a:t> </a:t>
            </a:r>
            <a:r>
              <a:rPr lang="ru-RU" sz="1600" dirty="0" err="1"/>
              <a:t>традиційних</a:t>
            </a:r>
            <a:r>
              <a:rPr lang="ru-RU" sz="1600" dirty="0"/>
              <a:t> </a:t>
            </a:r>
            <a:r>
              <a:rPr lang="ru-RU" sz="1600" dirty="0" err="1"/>
              <a:t>підходів</a:t>
            </a:r>
            <a:r>
              <a:rPr lang="ru-RU" sz="1600" dirty="0"/>
              <a:t> до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небезпеки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боку </a:t>
            </a:r>
            <a:r>
              <a:rPr lang="ru-RU" sz="1600" dirty="0" err="1"/>
              <a:t>навколишнього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 для </a:t>
            </a:r>
            <a:r>
              <a:rPr lang="ru-RU" sz="1600" dirty="0" err="1"/>
              <a:t>здоров’я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неможливість</a:t>
            </a:r>
            <a:r>
              <a:rPr lang="ru-RU" sz="1600" dirty="0"/>
              <a:t> </a:t>
            </a:r>
            <a:r>
              <a:rPr lang="ru-RU" sz="1600" dirty="0" err="1"/>
              <a:t>встановлення</a:t>
            </a:r>
            <a:r>
              <a:rPr lang="ru-RU" sz="1600" dirty="0"/>
              <a:t> </a:t>
            </a:r>
            <a:r>
              <a:rPr lang="ru-RU" sz="1600" dirty="0" err="1"/>
              <a:t>прямих</a:t>
            </a:r>
            <a:r>
              <a:rPr lang="ru-RU" sz="1600" dirty="0"/>
              <a:t> </a:t>
            </a:r>
            <a:r>
              <a:rPr lang="ru-RU" sz="1600" dirty="0" err="1"/>
              <a:t>причинно-наслідкових</a:t>
            </a:r>
            <a:r>
              <a:rPr lang="ru-RU" sz="1600" dirty="0"/>
              <a:t> </a:t>
            </a:r>
            <a:r>
              <a:rPr lang="ru-RU" sz="1600" dirty="0" err="1"/>
              <a:t>зв’язків</a:t>
            </a:r>
            <a:r>
              <a:rPr lang="ru-RU" sz="1600" dirty="0"/>
              <a:t> </a:t>
            </a:r>
            <a:r>
              <a:rPr lang="ru-RU" sz="1600" dirty="0" err="1"/>
              <a:t>призвели</a:t>
            </a:r>
            <a:r>
              <a:rPr lang="ru-RU" sz="1600" dirty="0"/>
              <a:t> до </a:t>
            </a:r>
            <a:r>
              <a:rPr lang="ru-RU" sz="1600" dirty="0" err="1"/>
              <a:t>необхідності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імовірних</a:t>
            </a:r>
            <a:r>
              <a:rPr lang="ru-RU" sz="1600" dirty="0"/>
              <a:t> </a:t>
            </a:r>
            <a:r>
              <a:rPr lang="ru-RU" sz="1600" dirty="0" err="1"/>
              <a:t>методів</a:t>
            </a:r>
            <a:r>
              <a:rPr lang="ru-RU" sz="1600" dirty="0"/>
              <a:t>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шкоди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наноситься </a:t>
            </a:r>
            <a:r>
              <a:rPr lang="ru-RU" sz="1600" dirty="0" err="1"/>
              <a:t>здоров’ю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отримали</a:t>
            </a:r>
            <a:r>
              <a:rPr lang="ru-RU" sz="1600" dirty="0"/>
              <a:t> </a:t>
            </a:r>
            <a:r>
              <a:rPr lang="ru-RU" sz="1600" dirty="0" err="1"/>
              <a:t>узагальнюючу</a:t>
            </a:r>
            <a:r>
              <a:rPr lang="ru-RU" sz="1600" dirty="0"/>
              <a:t> </a:t>
            </a:r>
            <a:r>
              <a:rPr lang="ru-RU" sz="1600" dirty="0" err="1"/>
              <a:t>назву</a:t>
            </a:r>
            <a:r>
              <a:rPr lang="ru-RU" sz="1600" dirty="0"/>
              <a:t> – </a:t>
            </a:r>
            <a:r>
              <a:rPr lang="ru-RU" sz="1600" dirty="0" err="1"/>
              <a:t>методи</a:t>
            </a:r>
            <a:r>
              <a:rPr lang="ru-RU" sz="1600" dirty="0"/>
              <a:t> </a:t>
            </a:r>
            <a:r>
              <a:rPr lang="ru-RU" sz="1600" dirty="0" err="1"/>
              <a:t>аналізу</a:t>
            </a:r>
            <a:r>
              <a:rPr lang="ru-RU" sz="1600" dirty="0"/>
              <a:t> </a:t>
            </a:r>
            <a:r>
              <a:rPr lang="ru-RU" sz="1600" dirty="0" err="1"/>
              <a:t>ризику</a:t>
            </a:r>
            <a:r>
              <a:rPr lang="ru-RU" sz="1600" dirty="0"/>
              <a:t>. </a:t>
            </a:r>
          </a:p>
          <a:p>
            <a:r>
              <a:rPr lang="ru-RU" sz="1600" i="1" dirty="0" err="1"/>
              <a:t>Індивідуальний</a:t>
            </a:r>
            <a:r>
              <a:rPr lang="ru-RU" sz="1600" i="1" dirty="0"/>
              <a:t> </a:t>
            </a:r>
            <a:r>
              <a:rPr lang="ru-RU" sz="1600" i="1" dirty="0" err="1"/>
              <a:t>ризик</a:t>
            </a:r>
            <a:r>
              <a:rPr lang="ru-RU" sz="1600" i="1" dirty="0"/>
              <a:t> </a:t>
            </a:r>
            <a:r>
              <a:rPr lang="ru-RU" sz="1600" i="1" dirty="0" err="1"/>
              <a:t>визначається</a:t>
            </a:r>
            <a:r>
              <a:rPr lang="ru-RU" sz="1600" i="1" dirty="0"/>
              <a:t> </a:t>
            </a:r>
            <a:r>
              <a:rPr lang="ru-RU" sz="1600" i="1" dirty="0" err="1"/>
              <a:t>ймовірністю</a:t>
            </a:r>
            <a:r>
              <a:rPr lang="ru-RU" sz="1600" i="1" dirty="0"/>
              <a:t> </a:t>
            </a:r>
            <a:r>
              <a:rPr lang="ru-RU" sz="1600" i="1" dirty="0" err="1"/>
              <a:t>екстремальної</a:t>
            </a:r>
            <a:r>
              <a:rPr lang="ru-RU" sz="1600" i="1" dirty="0"/>
              <a:t> </a:t>
            </a:r>
            <a:r>
              <a:rPr lang="ru-RU" sz="1600" i="1" dirty="0" err="1"/>
              <a:t>шкоди</a:t>
            </a:r>
            <a:r>
              <a:rPr lang="ru-RU" sz="1600" i="1" dirty="0"/>
              <a:t> –</a:t>
            </a:r>
            <a:r>
              <a:rPr lang="ru-RU" sz="1600" i="1" dirty="0" err="1"/>
              <a:t>смерті</a:t>
            </a:r>
            <a:r>
              <a:rPr lang="ru-RU" sz="1600" i="1" dirty="0"/>
              <a:t> </a:t>
            </a:r>
            <a:r>
              <a:rPr lang="ru-RU" sz="1600" i="1" dirty="0" err="1"/>
              <a:t>індивідуума</a:t>
            </a:r>
            <a:r>
              <a:rPr lang="ru-RU" sz="1600" i="1" dirty="0"/>
              <a:t> </a:t>
            </a:r>
            <a:r>
              <a:rPr lang="ru-RU" sz="1600" i="1" dirty="0" err="1"/>
              <a:t>від</a:t>
            </a:r>
            <a:r>
              <a:rPr lang="ru-RU" sz="1600" i="1" dirty="0"/>
              <a:t> </a:t>
            </a:r>
            <a:r>
              <a:rPr lang="ru-RU" sz="1600" i="1" dirty="0" err="1"/>
              <a:t>деякої</a:t>
            </a:r>
            <a:r>
              <a:rPr lang="ru-RU" sz="1600" i="1" dirty="0"/>
              <a:t> причини, </a:t>
            </a:r>
            <a:r>
              <a:rPr lang="ru-RU" sz="1600" i="1" dirty="0" err="1"/>
              <a:t>що</a:t>
            </a:r>
            <a:r>
              <a:rPr lang="ru-RU" sz="1600" i="1" dirty="0"/>
              <a:t> </a:t>
            </a:r>
            <a:r>
              <a:rPr lang="ru-RU" sz="1600" i="1" dirty="0" err="1"/>
              <a:t>розраховується</a:t>
            </a:r>
            <a:r>
              <a:rPr lang="ru-RU" sz="1600" i="1" dirty="0"/>
              <a:t> для </a:t>
            </a:r>
            <a:r>
              <a:rPr lang="ru-RU" sz="1600" i="1" dirty="0" err="1"/>
              <a:t>всієї</a:t>
            </a:r>
            <a:r>
              <a:rPr lang="ru-RU" sz="1600" i="1" dirty="0"/>
              <a:t> </a:t>
            </a:r>
            <a:r>
              <a:rPr lang="ru-RU" sz="1600" i="1" dirty="0" err="1"/>
              <a:t>тривалості</a:t>
            </a:r>
            <a:r>
              <a:rPr lang="ru-RU" sz="1600" i="1" dirty="0"/>
              <a:t> </a:t>
            </a:r>
            <a:r>
              <a:rPr lang="ru-RU" sz="1600" i="1" dirty="0" err="1"/>
              <a:t>його</a:t>
            </a:r>
            <a:r>
              <a:rPr lang="ru-RU" sz="1600" i="1" dirty="0"/>
              <a:t> </a:t>
            </a:r>
            <a:r>
              <a:rPr lang="ru-RU" sz="1600" i="1" dirty="0" err="1"/>
              <a:t>життя</a:t>
            </a:r>
            <a:r>
              <a:rPr lang="ru-RU" sz="1600" i="1" dirty="0"/>
              <a:t> </a:t>
            </a:r>
            <a:r>
              <a:rPr lang="ru-RU" sz="1600" i="1" dirty="0" err="1"/>
              <a:t>або</a:t>
            </a:r>
            <a:r>
              <a:rPr lang="ru-RU" sz="1600" i="1" dirty="0"/>
              <a:t> </a:t>
            </a:r>
            <a:r>
              <a:rPr lang="ru-RU" sz="1600" i="1" dirty="0" err="1"/>
              <a:t>для</a:t>
            </a:r>
            <a:r>
              <a:rPr lang="ru-RU" sz="1600" i="1" dirty="0"/>
              <a:t> одного року. </a:t>
            </a:r>
            <a:r>
              <a:rPr lang="ru-RU" sz="1600" i="1" dirty="0" err="1"/>
              <a:t>Колективний</a:t>
            </a:r>
            <a:r>
              <a:rPr lang="ru-RU" sz="1600" i="1" dirty="0"/>
              <a:t> </a:t>
            </a:r>
            <a:r>
              <a:rPr lang="ru-RU" sz="1600" i="1" dirty="0" err="1"/>
              <a:t>ризик</a:t>
            </a:r>
            <a:r>
              <a:rPr lang="ru-RU" sz="1600" i="1" dirty="0"/>
              <a:t> </a:t>
            </a:r>
            <a:r>
              <a:rPr lang="ru-RU" sz="1600" i="1" dirty="0" err="1"/>
              <a:t>найчастіше</a:t>
            </a:r>
            <a:r>
              <a:rPr lang="ru-RU" sz="1600" i="1" dirty="0"/>
              <a:t> </a:t>
            </a:r>
            <a:r>
              <a:rPr lang="ru-RU" sz="1600" i="1" dirty="0" err="1"/>
              <a:t>визначають</a:t>
            </a:r>
            <a:r>
              <a:rPr lang="ru-RU" sz="1600" i="1" dirty="0"/>
              <a:t> за </a:t>
            </a:r>
            <a:r>
              <a:rPr lang="ru-RU" sz="1600" i="1" dirty="0" err="1"/>
              <a:t>кількістю</a:t>
            </a:r>
            <a:r>
              <a:rPr lang="ru-RU" sz="1600" i="1" dirty="0"/>
              <a:t> смертей </a:t>
            </a:r>
            <a:r>
              <a:rPr lang="ru-RU" sz="1600" i="1" dirty="0" err="1"/>
              <a:t>від</a:t>
            </a:r>
            <a:r>
              <a:rPr lang="ru-RU" sz="1600" i="1" dirty="0"/>
              <a:t> </a:t>
            </a:r>
            <a:r>
              <a:rPr lang="ru-RU" sz="1600" i="1" dirty="0" err="1"/>
              <a:t>деякої</a:t>
            </a:r>
            <a:r>
              <a:rPr lang="ru-RU" sz="1600" i="1" dirty="0"/>
              <a:t> причини, </a:t>
            </a:r>
            <a:r>
              <a:rPr lang="ru-RU" sz="1600" i="1" dirty="0" err="1"/>
              <a:t>що</a:t>
            </a:r>
            <a:r>
              <a:rPr lang="ru-RU" sz="1600" i="1" dirty="0"/>
              <a:t> </a:t>
            </a:r>
            <a:r>
              <a:rPr lang="ru-RU" sz="1600" i="1" dirty="0" err="1"/>
              <a:t>діє</a:t>
            </a:r>
            <a:r>
              <a:rPr lang="ru-RU" sz="1600" i="1" dirty="0"/>
              <a:t> </a:t>
            </a:r>
            <a:r>
              <a:rPr lang="ru-RU" sz="1600" i="1" dirty="0" err="1"/>
              <a:t>протягом</a:t>
            </a:r>
            <a:r>
              <a:rPr lang="ru-RU" sz="1600" i="1" dirty="0"/>
              <a:t> </a:t>
            </a:r>
            <a:r>
              <a:rPr lang="ru-RU" sz="1600" i="1" dirty="0" err="1"/>
              <a:t>певного</a:t>
            </a:r>
            <a:r>
              <a:rPr lang="ru-RU" sz="1600" i="1" dirty="0"/>
              <a:t> </a:t>
            </a:r>
            <a:r>
              <a:rPr lang="ru-RU" sz="1600" i="1" dirty="0" err="1"/>
              <a:t>інтервалу</a:t>
            </a:r>
            <a:r>
              <a:rPr lang="ru-RU" sz="1600" i="1" dirty="0"/>
              <a:t> часу на </a:t>
            </a:r>
            <a:r>
              <a:rPr lang="ru-RU" sz="1600" i="1" dirty="0" err="1"/>
              <a:t>певну</a:t>
            </a:r>
            <a:r>
              <a:rPr lang="ru-RU" sz="1600" i="1" dirty="0"/>
              <a:t> </a:t>
            </a:r>
            <a:r>
              <a:rPr lang="ru-RU" sz="1600" i="1" dirty="0" err="1"/>
              <a:t>кількість</a:t>
            </a:r>
            <a:r>
              <a:rPr lang="ru-RU" sz="1600" i="1" dirty="0"/>
              <a:t> людей. </a:t>
            </a:r>
          </a:p>
          <a:p>
            <a:r>
              <a:rPr lang="ru-RU" sz="1600" dirty="0" err="1"/>
              <a:t>Кожна</a:t>
            </a:r>
            <a:r>
              <a:rPr lang="ru-RU" sz="1600" dirty="0"/>
              <a:t> </a:t>
            </a:r>
            <a:r>
              <a:rPr lang="ru-RU" sz="1600" dirty="0" err="1"/>
              <a:t>шкідлива</a:t>
            </a:r>
            <a:r>
              <a:rPr lang="ru-RU" sz="1600" dirty="0"/>
              <a:t> </a:t>
            </a:r>
            <a:r>
              <a:rPr lang="ru-RU" sz="1600" dirty="0" err="1"/>
              <a:t>речовина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потрапила</a:t>
            </a:r>
            <a:r>
              <a:rPr lang="ru-RU" sz="1600" dirty="0"/>
              <a:t> в </a:t>
            </a:r>
            <a:r>
              <a:rPr lang="ru-RU" sz="1600" dirty="0" err="1"/>
              <a:t>навколишнє</a:t>
            </a:r>
            <a:r>
              <a:rPr lang="ru-RU" sz="1600" dirty="0"/>
              <a:t> </a:t>
            </a:r>
            <a:r>
              <a:rPr lang="ru-RU" sz="1600" dirty="0" err="1"/>
              <a:t>середовище</a:t>
            </a:r>
            <a:r>
              <a:rPr lang="ru-RU" sz="1600" dirty="0"/>
              <a:t>, </a:t>
            </a:r>
            <a:r>
              <a:rPr lang="ru-RU" sz="1600" dirty="0" err="1"/>
              <a:t>створює</a:t>
            </a:r>
            <a:r>
              <a:rPr lang="ru-RU" sz="1600" dirty="0"/>
              <a:t> </a:t>
            </a:r>
            <a:r>
              <a:rPr lang="ru-RU" sz="1600" dirty="0" err="1"/>
              <a:t>ризик</a:t>
            </a:r>
            <a:r>
              <a:rPr lang="ru-RU" sz="1600" dirty="0"/>
              <a:t> </a:t>
            </a:r>
            <a:r>
              <a:rPr lang="ru-RU" sz="1600" dirty="0" err="1"/>
              <a:t>загрози</a:t>
            </a:r>
            <a:r>
              <a:rPr lang="ru-RU" sz="1600" dirty="0"/>
              <a:t> </a:t>
            </a:r>
            <a:r>
              <a:rPr lang="ru-RU" sz="1600" dirty="0" err="1"/>
              <a:t>здоров'ю</a:t>
            </a:r>
            <a:r>
              <a:rPr lang="ru-RU" sz="1600" dirty="0"/>
              <a:t>. Цей </a:t>
            </a:r>
            <a:r>
              <a:rPr lang="ru-RU" sz="1600" dirty="0" err="1"/>
              <a:t>ризик</a:t>
            </a:r>
            <a:r>
              <a:rPr lang="ru-RU" sz="1600" dirty="0"/>
              <a:t> </a:t>
            </a:r>
            <a:r>
              <a:rPr lang="ru-RU" sz="1600" dirty="0" err="1"/>
              <a:t>залежить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дози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надійшла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. </a:t>
            </a:r>
            <a:r>
              <a:rPr lang="ru-RU" sz="1600" dirty="0" err="1"/>
              <a:t>Види</a:t>
            </a:r>
            <a:r>
              <a:rPr lang="ru-RU" sz="1600" dirty="0"/>
              <a:t> </a:t>
            </a:r>
            <a:r>
              <a:rPr lang="ru-RU" sz="1600" dirty="0" err="1"/>
              <a:t>залежності</a:t>
            </a:r>
            <a:r>
              <a:rPr lang="ru-RU" sz="1600" dirty="0"/>
              <a:t> </a:t>
            </a:r>
            <a:r>
              <a:rPr lang="ru-RU" sz="1600" dirty="0" err="1"/>
              <a:t>ризику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дози</a:t>
            </a:r>
            <a:r>
              <a:rPr lang="ru-RU" sz="1600" dirty="0"/>
              <a:t> </a:t>
            </a:r>
            <a:r>
              <a:rPr lang="ru-RU" sz="1600" dirty="0" err="1"/>
              <a:t>забруднювача</a:t>
            </a:r>
            <a:r>
              <a:rPr lang="ru-RU" sz="1600" dirty="0"/>
              <a:t> </a:t>
            </a:r>
            <a:r>
              <a:rPr lang="ru-RU" sz="1600" dirty="0" err="1"/>
              <a:t>представлені</a:t>
            </a:r>
            <a:r>
              <a:rPr lang="ru-RU" sz="1600" dirty="0"/>
              <a:t> на рис.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05064"/>
            <a:ext cx="507605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292080" y="4797152"/>
            <a:ext cx="3851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здоров'ю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забруднювача</a:t>
            </a:r>
            <a:r>
              <a:rPr lang="ru-RU" dirty="0"/>
              <a:t>: </a:t>
            </a:r>
          </a:p>
          <a:p>
            <a:r>
              <a:rPr lang="ru-RU" i="1" dirty="0"/>
              <a:t>а – </a:t>
            </a:r>
            <a:r>
              <a:rPr lang="ru-RU" i="1" dirty="0" err="1"/>
              <a:t>лінійний</a:t>
            </a:r>
            <a:r>
              <a:rPr lang="ru-RU" i="1" dirty="0"/>
              <a:t> </a:t>
            </a:r>
            <a:r>
              <a:rPr lang="ru-RU" i="1" dirty="0" err="1"/>
              <a:t>зв'язок</a:t>
            </a:r>
            <a:r>
              <a:rPr lang="ru-RU" i="1" dirty="0"/>
              <a:t> (</a:t>
            </a:r>
            <a:r>
              <a:rPr lang="ru-RU" i="1" dirty="0" err="1"/>
              <a:t>безпороговий</a:t>
            </a:r>
            <a:r>
              <a:rPr lang="ru-RU" i="1" dirty="0"/>
              <a:t> </a:t>
            </a:r>
            <a:r>
              <a:rPr lang="ru-RU" i="1" dirty="0" err="1"/>
              <a:t>забруднювач</a:t>
            </a:r>
            <a:r>
              <a:rPr lang="ru-RU" i="1" dirty="0"/>
              <a:t>); </a:t>
            </a:r>
          </a:p>
          <a:p>
            <a:r>
              <a:rPr lang="ru-RU" dirty="0"/>
              <a:t>б –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(</a:t>
            </a:r>
            <a:r>
              <a:rPr lang="ru-RU" dirty="0" err="1"/>
              <a:t>пороговий</a:t>
            </a:r>
            <a:r>
              <a:rPr lang="ru-RU" dirty="0"/>
              <a:t> </a:t>
            </a:r>
            <a:r>
              <a:rPr lang="ru-RU" dirty="0" err="1"/>
              <a:t>забруднювач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Першим видом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забруднювачі</a:t>
            </a:r>
            <a:r>
              <a:rPr lang="ru-RU" dirty="0"/>
              <a:t>, негативна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при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малих</a:t>
            </a:r>
            <a:r>
              <a:rPr lang="ru-RU" dirty="0"/>
              <a:t> дозах.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i="1" dirty="0" err="1"/>
              <a:t>безпорогові</a:t>
            </a:r>
            <a:r>
              <a:rPr lang="ru-RU" i="1" dirty="0"/>
              <a:t>. </a:t>
            </a:r>
            <a:r>
              <a:rPr lang="ru-RU" i="1" dirty="0" err="1"/>
              <a:t>Негативні</a:t>
            </a:r>
            <a:r>
              <a:rPr lang="ru-RU" i="1" dirty="0"/>
              <a:t> </a:t>
            </a:r>
            <a:r>
              <a:rPr lang="ru-RU" i="1" dirty="0" err="1"/>
              <a:t>ефекти</a:t>
            </a:r>
            <a:r>
              <a:rPr lang="ru-RU" i="1" dirty="0"/>
              <a:t>, </a:t>
            </a:r>
            <a:r>
              <a:rPr lang="ru-RU" i="1" dirty="0" err="1"/>
              <a:t>зумовлені</a:t>
            </a:r>
            <a:r>
              <a:rPr lang="ru-RU" i="1" dirty="0"/>
              <a:t> </a:t>
            </a:r>
            <a:r>
              <a:rPr lang="ru-RU" i="1" dirty="0" err="1"/>
              <a:t>впливом</a:t>
            </a:r>
            <a:r>
              <a:rPr lang="ru-RU" i="1" dirty="0"/>
              <a:t> </a:t>
            </a:r>
            <a:r>
              <a:rPr lang="ru-RU" i="1" dirty="0" err="1"/>
              <a:t>багатьох</a:t>
            </a:r>
            <a:r>
              <a:rPr lang="ru-RU" i="1" dirty="0"/>
              <a:t> </a:t>
            </a:r>
            <a:r>
              <a:rPr lang="ru-RU" i="1" dirty="0" err="1"/>
              <a:t>безпорогових</a:t>
            </a:r>
            <a:r>
              <a:rPr lang="ru-RU" i="1" dirty="0"/>
              <a:t> </a:t>
            </a:r>
            <a:r>
              <a:rPr lang="ru-RU" i="1" dirty="0" err="1"/>
              <a:t>забруднювачів</a:t>
            </a:r>
            <a:r>
              <a:rPr lang="ru-RU" i="1" dirty="0"/>
              <a:t>, </a:t>
            </a:r>
            <a:r>
              <a:rPr lang="ru-RU" i="1" dirty="0" err="1"/>
              <a:t>ростуть</a:t>
            </a:r>
            <a:r>
              <a:rPr lang="ru-RU" i="1" dirty="0"/>
              <a:t> прямо </a:t>
            </a:r>
            <a:r>
              <a:rPr lang="ru-RU" i="1" dirty="0" err="1"/>
              <a:t>пропорційно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дозі</a:t>
            </a:r>
            <a:r>
              <a:rPr lang="ru-RU" i="1" dirty="0"/>
              <a:t>, яка, в свою </a:t>
            </a:r>
            <a:r>
              <a:rPr lang="ru-RU" i="1" dirty="0" err="1"/>
              <a:t>чергу</a:t>
            </a:r>
            <a:r>
              <a:rPr lang="ru-RU" i="1" dirty="0"/>
              <a:t>, прямо </a:t>
            </a:r>
            <a:r>
              <a:rPr lang="ru-RU" i="1" dirty="0" err="1"/>
              <a:t>пропорційна</a:t>
            </a:r>
            <a:r>
              <a:rPr lang="ru-RU" i="1" dirty="0"/>
              <a:t> </a:t>
            </a:r>
            <a:r>
              <a:rPr lang="ru-RU" i="1" dirty="0" err="1"/>
              <a:t>концентрації</a:t>
            </a:r>
            <a:r>
              <a:rPr lang="ru-RU" i="1" dirty="0"/>
              <a:t> </a:t>
            </a:r>
            <a:r>
              <a:rPr lang="ru-RU" i="1" dirty="0" err="1"/>
              <a:t>забруднювача</a:t>
            </a:r>
            <a:r>
              <a:rPr lang="ru-RU" i="1" dirty="0"/>
              <a:t> в </a:t>
            </a:r>
            <a:r>
              <a:rPr lang="ru-RU" i="1" dirty="0" err="1"/>
              <a:t>повітрі</a:t>
            </a:r>
            <a:r>
              <a:rPr lang="ru-RU" i="1" dirty="0"/>
              <a:t>, </a:t>
            </a:r>
            <a:r>
              <a:rPr lang="ru-RU" i="1" dirty="0" err="1"/>
              <a:t>воді</a:t>
            </a:r>
            <a:r>
              <a:rPr lang="ru-RU" i="1" dirty="0"/>
              <a:t> та продуктах </a:t>
            </a:r>
            <a:r>
              <a:rPr lang="ru-RU" i="1" dirty="0" err="1"/>
              <a:t>харчування</a:t>
            </a:r>
            <a:r>
              <a:rPr lang="ru-RU" i="1" dirty="0"/>
              <a:t> (рис. </a:t>
            </a:r>
            <a:r>
              <a:rPr lang="ru-RU" i="1" dirty="0" smtClean="0"/>
              <a:t>а</a:t>
            </a:r>
            <a:r>
              <a:rPr lang="ru-RU" i="1" dirty="0"/>
              <a:t>). </a:t>
            </a:r>
            <a:r>
              <a:rPr lang="ru-RU" i="1" dirty="0" err="1"/>
              <a:t>Лінійною</a:t>
            </a:r>
            <a:r>
              <a:rPr lang="ru-RU" i="1" dirty="0"/>
              <a:t> </a:t>
            </a:r>
            <a:r>
              <a:rPr lang="ru-RU" i="1" dirty="0" err="1"/>
              <a:t>залежністю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</a:t>
            </a:r>
            <a:r>
              <a:rPr lang="ru-RU" i="1" dirty="0" err="1"/>
              <a:t>характеризуються</a:t>
            </a:r>
            <a:r>
              <a:rPr lang="ru-RU" i="1" dirty="0"/>
              <a:t> </a:t>
            </a:r>
            <a:r>
              <a:rPr lang="ru-RU" i="1" dirty="0" err="1"/>
              <a:t>канцерогени</a:t>
            </a:r>
            <a:r>
              <a:rPr lang="ru-RU" i="1" dirty="0"/>
              <a:t> – як </a:t>
            </a:r>
            <a:r>
              <a:rPr lang="ru-RU" i="1" dirty="0" err="1"/>
              <a:t>нерадіоактивні</a:t>
            </a:r>
            <a:r>
              <a:rPr lang="ru-RU" i="1" dirty="0"/>
              <a:t>, так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радіонукліди</a:t>
            </a:r>
            <a:r>
              <a:rPr lang="ru-RU" i="1" dirty="0"/>
              <a:t>, </a:t>
            </a:r>
            <a:r>
              <a:rPr lang="ru-RU" i="1" dirty="0" err="1"/>
              <a:t>дія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призводить</a:t>
            </a:r>
            <a:r>
              <a:rPr lang="ru-RU" i="1" dirty="0"/>
              <a:t> до </a:t>
            </a:r>
            <a:r>
              <a:rPr lang="ru-RU" i="1" dirty="0" err="1"/>
              <a:t>внутрішнього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зовнішнього</a:t>
            </a:r>
            <a:r>
              <a:rPr lang="ru-RU" i="1" dirty="0"/>
              <a:t> </a:t>
            </a:r>
            <a:r>
              <a:rPr lang="ru-RU" i="1" dirty="0" err="1"/>
              <a:t>опромінення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. </a:t>
            </a:r>
          </a:p>
          <a:p>
            <a:r>
              <a:rPr lang="ru-RU" dirty="0" err="1"/>
              <a:t>Залежність</a:t>
            </a:r>
            <a:r>
              <a:rPr lang="ru-RU" dirty="0"/>
              <a:t> другого виду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i="1" dirty="0" err="1"/>
              <a:t>порогові</a:t>
            </a:r>
            <a:r>
              <a:rPr lang="ru-RU" i="1" dirty="0"/>
              <a:t> </a:t>
            </a:r>
            <a:r>
              <a:rPr lang="ru-RU" i="1" dirty="0" err="1"/>
              <a:t>забруднювачі</a:t>
            </a:r>
            <a:r>
              <a:rPr lang="ru-RU" i="1" dirty="0"/>
              <a:t>, </a:t>
            </a:r>
            <a:r>
              <a:rPr lang="ru-RU" i="1" dirty="0" err="1"/>
              <a:t>дія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викликає</a:t>
            </a:r>
            <a:r>
              <a:rPr lang="ru-RU" i="1" dirty="0"/>
              <a:t> </a:t>
            </a:r>
            <a:r>
              <a:rPr lang="ru-RU" i="1" dirty="0" err="1"/>
              <a:t>негативні</a:t>
            </a:r>
            <a:r>
              <a:rPr lang="ru-RU" i="1" dirty="0"/>
              <a:t> </a:t>
            </a:r>
            <a:r>
              <a:rPr lang="ru-RU" i="1" dirty="0" err="1"/>
              <a:t>наслідки</a:t>
            </a:r>
            <a:r>
              <a:rPr lang="ru-RU" i="1" dirty="0"/>
              <a:t>, </a:t>
            </a:r>
            <a:r>
              <a:rPr lang="ru-RU" i="1" dirty="0" err="1"/>
              <a:t>тільки</a:t>
            </a:r>
            <a:r>
              <a:rPr lang="ru-RU" i="1" dirty="0"/>
              <a:t> коли величина </a:t>
            </a:r>
            <a:r>
              <a:rPr lang="ru-RU" i="1" dirty="0" err="1"/>
              <a:t>дози</a:t>
            </a:r>
            <a:r>
              <a:rPr lang="ru-RU" i="1" dirty="0"/>
              <a:t> </a:t>
            </a:r>
            <a:r>
              <a:rPr lang="ru-RU" i="1" dirty="0" err="1"/>
              <a:t>перевершує</a:t>
            </a:r>
            <a:r>
              <a:rPr lang="ru-RU" i="1" dirty="0"/>
              <a:t> </a:t>
            </a:r>
            <a:r>
              <a:rPr lang="ru-RU" i="1" dirty="0" err="1"/>
              <a:t>деяке</a:t>
            </a:r>
            <a:r>
              <a:rPr lang="ru-RU" i="1" dirty="0"/>
              <a:t> </a:t>
            </a:r>
            <a:r>
              <a:rPr lang="ru-RU" i="1" dirty="0" err="1"/>
              <a:t>порогове</a:t>
            </a:r>
            <a:r>
              <a:rPr lang="ru-RU" i="1" dirty="0"/>
              <a:t> </a:t>
            </a:r>
            <a:r>
              <a:rPr lang="ru-RU" i="1" dirty="0" err="1"/>
              <a:t>значення</a:t>
            </a:r>
            <a:r>
              <a:rPr lang="ru-RU" i="1" dirty="0"/>
              <a:t>. Один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варіантів</a:t>
            </a:r>
            <a:r>
              <a:rPr lang="ru-RU" i="1" dirty="0"/>
              <a:t> </a:t>
            </a:r>
            <a:r>
              <a:rPr lang="ru-RU" i="1" dirty="0" err="1"/>
              <a:t>такої</a:t>
            </a:r>
            <a:r>
              <a:rPr lang="ru-RU" i="1" dirty="0"/>
              <a:t> </a:t>
            </a:r>
            <a:r>
              <a:rPr lang="ru-RU" i="1" dirty="0" err="1"/>
              <a:t>залежності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представлений на рис. </a:t>
            </a:r>
            <a:r>
              <a:rPr lang="ru-RU" i="1" dirty="0" smtClean="0"/>
              <a:t>б</a:t>
            </a:r>
            <a:r>
              <a:rPr lang="ru-RU" i="1" dirty="0"/>
              <a:t>. </a:t>
            </a:r>
          </a:p>
          <a:p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i="1" dirty="0" err="1"/>
              <a:t>пороговими</a:t>
            </a:r>
            <a:r>
              <a:rPr lang="ru-RU" i="1" dirty="0"/>
              <a:t> </a:t>
            </a:r>
            <a:r>
              <a:rPr lang="ru-RU" i="1" dirty="0" err="1"/>
              <a:t>забруднювачами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токсичні</a:t>
            </a:r>
            <a:r>
              <a:rPr lang="ru-RU" i="1" dirty="0"/>
              <a:t>, </a:t>
            </a:r>
            <a:r>
              <a:rPr lang="ru-RU" i="1" dirty="0" err="1"/>
              <a:t>але</a:t>
            </a:r>
            <a:r>
              <a:rPr lang="ru-RU" i="1" dirty="0"/>
              <a:t> </a:t>
            </a:r>
            <a:r>
              <a:rPr lang="ru-RU" i="1" dirty="0" err="1"/>
              <a:t>неканцерогенні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. Доза </a:t>
            </a:r>
            <a:r>
              <a:rPr lang="ru-RU" i="1" dirty="0" err="1"/>
              <a:t>забруднювача</a:t>
            </a:r>
            <a:r>
              <a:rPr lang="ru-RU" i="1" dirty="0"/>
              <a:t> D в таких </a:t>
            </a:r>
            <a:r>
              <a:rPr lang="ru-RU" i="1" dirty="0" err="1"/>
              <a:t>випадках</a:t>
            </a:r>
            <a:r>
              <a:rPr lang="ru-RU" i="1" dirty="0"/>
              <a:t> </a:t>
            </a:r>
            <a:r>
              <a:rPr lang="ru-RU" i="1" dirty="0" err="1"/>
              <a:t>визначається</a:t>
            </a:r>
            <a:r>
              <a:rPr lang="ru-RU" i="1" dirty="0"/>
              <a:t> за формулою: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717032"/>
            <a:ext cx="1262921" cy="66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45496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ru-RU" i="1" dirty="0"/>
              <a:t>С – </a:t>
            </a:r>
            <a:r>
              <a:rPr lang="ru-RU" i="1" dirty="0" err="1"/>
              <a:t>концентрації</a:t>
            </a:r>
            <a:r>
              <a:rPr lang="ru-RU" i="1" dirty="0"/>
              <a:t> </a:t>
            </a:r>
            <a:r>
              <a:rPr lang="ru-RU" i="1" dirty="0" err="1"/>
              <a:t>забруднювача</a:t>
            </a:r>
            <a:r>
              <a:rPr lang="ru-RU" i="1" dirty="0"/>
              <a:t> в </a:t>
            </a:r>
            <a:r>
              <a:rPr lang="ru-RU" i="1" dirty="0" err="1"/>
              <a:t>повітрі</a:t>
            </a:r>
            <a:r>
              <a:rPr lang="ru-RU" i="1" dirty="0"/>
              <a:t>, </a:t>
            </a:r>
            <a:r>
              <a:rPr lang="ru-RU" i="1" dirty="0" err="1"/>
              <a:t>питній</a:t>
            </a:r>
            <a:r>
              <a:rPr lang="ru-RU" i="1" dirty="0"/>
              <a:t> </a:t>
            </a:r>
            <a:r>
              <a:rPr lang="ru-RU" i="1" dirty="0" err="1"/>
              <a:t>воді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харчових</a:t>
            </a:r>
            <a:r>
              <a:rPr lang="ru-RU" i="1" dirty="0"/>
              <a:t> продуктах, мг/м3, в мг/л </a:t>
            </a:r>
            <a:r>
              <a:rPr lang="ru-RU" i="1" dirty="0" err="1"/>
              <a:t>або</a:t>
            </a:r>
            <a:r>
              <a:rPr lang="ru-RU" i="1" dirty="0"/>
              <a:t> в г/кг </a:t>
            </a:r>
            <a:r>
              <a:rPr lang="ru-RU" i="1" dirty="0" err="1"/>
              <a:t>відповідно</a:t>
            </a:r>
            <a:r>
              <a:rPr lang="ru-RU" i="1" dirty="0"/>
              <a:t>; </a:t>
            </a:r>
            <a:r>
              <a:rPr lang="en-US" i="1" dirty="0"/>
              <a:t>V – </a:t>
            </a:r>
            <a:r>
              <a:rPr lang="ru-RU" i="1" dirty="0" err="1"/>
              <a:t>інтенсивність</a:t>
            </a:r>
            <a:r>
              <a:rPr lang="ru-RU" i="1" dirty="0"/>
              <a:t> </a:t>
            </a:r>
            <a:r>
              <a:rPr lang="ru-RU" i="1" dirty="0" err="1"/>
              <a:t>надходження</a:t>
            </a:r>
            <a:r>
              <a:rPr lang="ru-RU" i="1" dirty="0"/>
              <a:t> </a:t>
            </a:r>
            <a:r>
              <a:rPr lang="ru-RU" i="1" dirty="0" err="1"/>
              <a:t>забруднювача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, л/</a:t>
            </a:r>
            <a:r>
              <a:rPr lang="ru-RU" i="1" dirty="0" err="1"/>
              <a:t>хв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м3/</a:t>
            </a:r>
            <a:r>
              <a:rPr lang="ru-RU" i="1" dirty="0" err="1"/>
              <a:t>добу</a:t>
            </a:r>
            <a:r>
              <a:rPr lang="ru-RU" i="1" dirty="0"/>
              <a:t> (</a:t>
            </a:r>
            <a:r>
              <a:rPr lang="ru-RU" i="1" dirty="0" err="1"/>
              <a:t>повітря</a:t>
            </a:r>
            <a:r>
              <a:rPr lang="ru-RU" i="1" dirty="0"/>
              <a:t>), л/</a:t>
            </a:r>
            <a:r>
              <a:rPr lang="ru-RU" i="1" dirty="0" err="1"/>
              <a:t>добу</a:t>
            </a:r>
            <a:r>
              <a:rPr lang="ru-RU" i="1" dirty="0"/>
              <a:t> (вода), кг/день </a:t>
            </a:r>
            <a:r>
              <a:rPr lang="ru-RU" i="1" dirty="0" err="1"/>
              <a:t>або</a:t>
            </a:r>
            <a:r>
              <a:rPr lang="ru-RU" i="1" dirty="0"/>
              <a:t> кг/</a:t>
            </a:r>
            <a:r>
              <a:rPr lang="ru-RU" i="1" dirty="0" err="1"/>
              <a:t>рік</a:t>
            </a:r>
            <a:r>
              <a:rPr lang="ru-RU" i="1" dirty="0"/>
              <a:t> (для </a:t>
            </a:r>
            <a:r>
              <a:rPr lang="ru-RU" i="1" dirty="0" err="1"/>
              <a:t>повітря</a:t>
            </a:r>
            <a:r>
              <a:rPr lang="ru-RU" i="1" dirty="0"/>
              <a:t>, </a:t>
            </a:r>
            <a:r>
              <a:rPr lang="ru-RU" i="1" dirty="0" err="1"/>
              <a:t>питної</a:t>
            </a:r>
            <a:r>
              <a:rPr lang="ru-RU" i="1" dirty="0"/>
              <a:t> води та </a:t>
            </a:r>
            <a:r>
              <a:rPr lang="ru-RU" i="1" dirty="0" err="1"/>
              <a:t>продуктів</a:t>
            </a:r>
            <a:r>
              <a:rPr lang="ru-RU" i="1" dirty="0"/>
              <a:t> </a:t>
            </a:r>
            <a:r>
              <a:rPr lang="ru-RU" i="1" dirty="0" err="1"/>
              <a:t>харчування</a:t>
            </a:r>
            <a:r>
              <a:rPr lang="ru-RU" i="1" dirty="0"/>
              <a:t> </a:t>
            </a:r>
            <a:r>
              <a:rPr lang="ru-RU" i="1" dirty="0" err="1"/>
              <a:t>відповідно</a:t>
            </a:r>
            <a:r>
              <a:rPr lang="ru-RU" i="1" dirty="0"/>
              <a:t>); </a:t>
            </a:r>
            <a:r>
              <a:rPr lang="en-US" i="1" dirty="0"/>
              <a:t>t – </a:t>
            </a:r>
            <a:r>
              <a:rPr lang="ru-RU" i="1" dirty="0"/>
              <a:t>час </a:t>
            </a:r>
            <a:r>
              <a:rPr lang="ru-RU" i="1" dirty="0" err="1"/>
              <a:t>надходження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. </a:t>
            </a:r>
          </a:p>
          <a:p>
            <a:r>
              <a:rPr lang="ru-RU" dirty="0"/>
              <a:t>Для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, </a:t>
            </a:r>
            <a:r>
              <a:rPr lang="ru-RU" dirty="0" err="1"/>
              <a:t>обумовлених</a:t>
            </a:r>
            <a:r>
              <a:rPr lang="ru-RU" dirty="0"/>
              <a:t> </a:t>
            </a:r>
            <a:r>
              <a:rPr lang="ru-RU" dirty="0" err="1"/>
              <a:t>присутністю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компонентах </a:t>
            </a:r>
            <a:r>
              <a:rPr lang="ru-RU" dirty="0" err="1"/>
              <a:t>довкілля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знати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води та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В табл</a:t>
            </a:r>
            <a:r>
              <a:rPr lang="ru-RU" dirty="0" smtClean="0"/>
              <a:t>. 1 наведено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об'єму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води,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дорослої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60648"/>
            <a:ext cx="6821511" cy="1081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997839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 про те,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забруднювачі</a:t>
            </a:r>
            <a:r>
              <a:rPr lang="ru-RU" dirty="0"/>
              <a:t> </a:t>
            </a:r>
            <a:r>
              <a:rPr lang="ru-RU" dirty="0" err="1"/>
              <a:t>потрапляють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їжею</a:t>
            </a:r>
            <a:r>
              <a:rPr lang="ru-RU" dirty="0"/>
              <a:t>, треба знати, </a:t>
            </a:r>
            <a:r>
              <a:rPr lang="ru-RU" dirty="0" err="1"/>
              <a:t>скільки</a:t>
            </a:r>
            <a:r>
              <a:rPr lang="ru-RU" dirty="0"/>
              <a:t> того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продукту </a:t>
            </a:r>
            <a:r>
              <a:rPr lang="ru-RU" dirty="0" err="1"/>
              <a:t>надходить</a:t>
            </a:r>
            <a:r>
              <a:rPr lang="ru-RU" dirty="0"/>
              <a:t> за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часу (за </a:t>
            </a:r>
            <a:r>
              <a:rPr lang="ru-RU" dirty="0" err="1"/>
              <a:t>рік</a:t>
            </a:r>
            <a:r>
              <a:rPr lang="ru-RU" dirty="0"/>
              <a:t>). </a:t>
            </a:r>
          </a:p>
          <a:p>
            <a:r>
              <a:rPr lang="ru-RU" dirty="0"/>
              <a:t>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порівняльного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стану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продуктові</a:t>
            </a:r>
            <a:r>
              <a:rPr lang="ru-RU" dirty="0"/>
              <a:t> </a:t>
            </a:r>
            <a:r>
              <a:rPr lang="ru-RU" dirty="0" err="1"/>
              <a:t>набори</a:t>
            </a:r>
            <a:r>
              <a:rPr lang="ru-RU" dirty="0"/>
              <a:t> (</a:t>
            </a:r>
            <a:r>
              <a:rPr lang="ru-RU" dirty="0" err="1"/>
              <a:t>річні</a:t>
            </a:r>
            <a:r>
              <a:rPr lang="ru-RU" dirty="0"/>
              <a:t> </a:t>
            </a:r>
            <a:r>
              <a:rPr lang="ru-RU" dirty="0" err="1"/>
              <a:t>раціони</a:t>
            </a:r>
            <a:r>
              <a:rPr lang="ru-RU" dirty="0"/>
              <a:t> – кг/</a:t>
            </a:r>
            <a:r>
              <a:rPr lang="ru-RU" dirty="0" err="1"/>
              <a:t>рік</a:t>
            </a:r>
            <a:r>
              <a:rPr lang="ru-RU" dirty="0"/>
              <a:t>) в </a:t>
            </a:r>
            <a:r>
              <a:rPr lang="ru-RU" dirty="0" err="1"/>
              <a:t>середньому</a:t>
            </a:r>
            <a:r>
              <a:rPr lang="ru-RU" dirty="0"/>
              <a:t> на душу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(табл. </a:t>
            </a:r>
            <a:r>
              <a:rPr lang="ru-RU" dirty="0" smtClean="0"/>
              <a:t>2)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717032"/>
            <a:ext cx="52959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Негативний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порогових</a:t>
            </a:r>
            <a:r>
              <a:rPr lang="ru-RU" dirty="0"/>
              <a:t> доз </a:t>
            </a:r>
            <a:r>
              <a:rPr lang="ru-RU" dirty="0" err="1"/>
              <a:t>токсиканту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характеризуватися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порогової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),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.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порогової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en-US" i="1" dirty="0"/>
              <a:t>HD </a:t>
            </a:r>
            <a:r>
              <a:rPr lang="ru-RU" i="1" dirty="0"/>
              <a:t>при </a:t>
            </a:r>
            <a:r>
              <a:rPr lang="ru-RU" i="1" dirty="0" err="1"/>
              <a:t>надходженні</a:t>
            </a:r>
            <a:r>
              <a:rPr lang="ru-RU" i="1" dirty="0"/>
              <a:t> </a:t>
            </a:r>
            <a:r>
              <a:rPr lang="ru-RU" i="1" dirty="0" err="1"/>
              <a:t>деяких</a:t>
            </a:r>
            <a:r>
              <a:rPr lang="ru-RU" i="1" dirty="0"/>
              <a:t> </a:t>
            </a:r>
            <a:r>
              <a:rPr lang="ru-RU" i="1" dirty="0" err="1"/>
              <a:t>токсикантів-неканцерогенів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повітрям</a:t>
            </a:r>
            <a:r>
              <a:rPr lang="ru-RU" i="1" dirty="0"/>
              <a:t>, водою </a:t>
            </a:r>
            <a:r>
              <a:rPr lang="ru-RU" i="1" dirty="0" err="1"/>
              <a:t>й</a:t>
            </a:r>
            <a:r>
              <a:rPr lang="ru-RU" i="1" dirty="0"/>
              <a:t> харчами </a:t>
            </a:r>
            <a:r>
              <a:rPr lang="ru-RU" i="1" dirty="0" err="1"/>
              <a:t>приведені</a:t>
            </a:r>
            <a:r>
              <a:rPr lang="ru-RU" i="1" dirty="0"/>
              <a:t> в табл. </a:t>
            </a:r>
            <a:r>
              <a:rPr lang="ru-RU" i="1" dirty="0" smtClean="0"/>
              <a:t>3-5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96752"/>
            <a:ext cx="5324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708920"/>
            <a:ext cx="5495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981575"/>
            <a:ext cx="53435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Як </a:t>
            </a:r>
            <a:r>
              <a:rPr lang="ru-RU" dirty="0" err="1"/>
              <a:t>показують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табл. </a:t>
            </a:r>
            <a:r>
              <a:rPr lang="ru-RU" dirty="0" smtClean="0"/>
              <a:t>3-5, </a:t>
            </a:r>
            <a:r>
              <a:rPr lang="ru-RU" dirty="0"/>
              <a:t>за </a:t>
            </a:r>
            <a:r>
              <a:rPr lang="ru-RU" dirty="0" err="1"/>
              <a:t>значенням</a:t>
            </a:r>
            <a:r>
              <a:rPr lang="ru-RU" dirty="0"/>
              <a:t> </a:t>
            </a:r>
            <a:r>
              <a:rPr lang="ru-RU" dirty="0" err="1"/>
              <a:t>порогової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відрізнятися</a:t>
            </a:r>
            <a:r>
              <a:rPr lang="ru-RU" dirty="0"/>
              <a:t> в </a:t>
            </a:r>
            <a:r>
              <a:rPr lang="ru-RU" dirty="0" err="1"/>
              <a:t>мільйони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. </a:t>
            </a:r>
          </a:p>
          <a:p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методика </a:t>
            </a:r>
            <a:r>
              <a:rPr lang="ru-RU" dirty="0" err="1"/>
              <a:t>розв'язання</a:t>
            </a:r>
            <a:r>
              <a:rPr lang="ru-RU" dirty="0"/>
              <a:t> задач, рекомендована Агентством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США (</a:t>
            </a:r>
            <a:r>
              <a:rPr lang="ru-RU" dirty="0" err="1"/>
              <a:t>Kammen</a:t>
            </a:r>
            <a:r>
              <a:rPr lang="ru-RU" dirty="0"/>
              <a:t> </a:t>
            </a:r>
            <a:r>
              <a:rPr lang="ru-RU" i="1" dirty="0" err="1"/>
              <a:t>et</a:t>
            </a:r>
            <a:r>
              <a:rPr lang="ru-RU" i="1" dirty="0"/>
              <a:t> </a:t>
            </a:r>
            <a:r>
              <a:rPr lang="ru-RU" i="1" dirty="0" err="1"/>
              <a:t>al</a:t>
            </a:r>
            <a:r>
              <a:rPr lang="ru-RU" i="1" dirty="0"/>
              <a:t>., 1999). </a:t>
            </a:r>
          </a:p>
          <a:p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розраховують</a:t>
            </a:r>
            <a:r>
              <a:rPr lang="ru-RU" dirty="0"/>
              <a:t> </a:t>
            </a:r>
            <a:r>
              <a:rPr lang="ru-RU" dirty="0" err="1"/>
              <a:t>середньодобове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токсиканту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, </a:t>
            </a:r>
            <a:r>
              <a:rPr lang="ru-RU" dirty="0" err="1"/>
              <a:t>питною</a:t>
            </a:r>
            <a:r>
              <a:rPr lang="ru-RU" dirty="0"/>
              <a:t> водою </a:t>
            </a:r>
            <a:r>
              <a:rPr lang="ru-RU" dirty="0" err="1"/>
              <a:t>або</a:t>
            </a:r>
            <a:r>
              <a:rPr lang="ru-RU" dirty="0"/>
              <a:t> харчами </a:t>
            </a:r>
            <a:r>
              <a:rPr lang="en-US" i="1" dirty="0"/>
              <a:t>m (</a:t>
            </a:r>
            <a:r>
              <a:rPr lang="ru-RU" i="1" dirty="0"/>
              <a:t>в мг/м3, мг/л </a:t>
            </a:r>
            <a:r>
              <a:rPr lang="ru-RU" i="1" dirty="0" err="1"/>
              <a:t>або</a:t>
            </a:r>
            <a:r>
              <a:rPr lang="ru-RU" i="1" dirty="0"/>
              <a:t> в г/кг </a:t>
            </a:r>
            <a:r>
              <a:rPr lang="ru-RU" i="1" dirty="0" err="1"/>
              <a:t>відповідно</a:t>
            </a:r>
            <a:r>
              <a:rPr lang="ru-RU" i="1" dirty="0"/>
              <a:t>), </a:t>
            </a:r>
            <a:r>
              <a:rPr lang="ru-RU" i="1" dirty="0" err="1"/>
              <a:t>віднесене</a:t>
            </a:r>
            <a:r>
              <a:rPr lang="ru-RU" i="1" dirty="0"/>
              <a:t> до 1 кг </a:t>
            </a:r>
            <a:r>
              <a:rPr lang="ru-RU" i="1" dirty="0" err="1"/>
              <a:t>маси</a:t>
            </a:r>
            <a:r>
              <a:rPr lang="ru-RU" i="1" dirty="0"/>
              <a:t> </a:t>
            </a:r>
            <a:r>
              <a:rPr lang="ru-RU" i="1" dirty="0" err="1"/>
              <a:t>тіла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44824"/>
            <a:ext cx="279802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2636912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en-US" i="1" dirty="0"/>
              <a:t>C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en-US" i="1" dirty="0"/>
              <a:t>V – </a:t>
            </a:r>
            <a:r>
              <a:rPr lang="ru-RU" i="1" dirty="0"/>
              <a:t>те ж,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в </a:t>
            </a:r>
            <a:r>
              <a:rPr lang="ru-RU" i="1" dirty="0" err="1"/>
              <a:t>формулі</a:t>
            </a:r>
            <a:r>
              <a:rPr lang="ru-RU" i="1" dirty="0"/>
              <a:t> </a:t>
            </a:r>
            <a:r>
              <a:rPr lang="en-US" i="1" dirty="0" smtClean="0"/>
              <a:t>D</a:t>
            </a:r>
            <a:r>
              <a:rPr lang="ru-RU" i="1" dirty="0" smtClean="0"/>
              <a:t>. </a:t>
            </a:r>
            <a:r>
              <a:rPr lang="ru-RU" i="1" dirty="0"/>
              <a:t>При </a:t>
            </a:r>
            <a:r>
              <a:rPr lang="ru-RU" i="1" dirty="0" err="1"/>
              <a:t>цьому</a:t>
            </a:r>
            <a:r>
              <a:rPr lang="ru-RU" i="1" dirty="0"/>
              <a:t>, </a:t>
            </a:r>
            <a:r>
              <a:rPr lang="ru-RU" i="1" dirty="0" err="1"/>
              <a:t>вважається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доросла </a:t>
            </a:r>
            <a:r>
              <a:rPr lang="ru-RU" i="1" dirty="0" err="1"/>
              <a:t>людина</a:t>
            </a:r>
            <a:r>
              <a:rPr lang="ru-RU" i="1" dirty="0"/>
              <a:t> </a:t>
            </a:r>
            <a:r>
              <a:rPr lang="ru-RU" i="1" dirty="0" err="1"/>
              <a:t>вдихає</a:t>
            </a:r>
            <a:r>
              <a:rPr lang="ru-RU" i="1" dirty="0"/>
              <a:t> 20 м3 </a:t>
            </a:r>
            <a:r>
              <a:rPr lang="ru-RU" i="1" dirty="0" err="1"/>
              <a:t>повітря</a:t>
            </a:r>
            <a:r>
              <a:rPr lang="ru-RU" i="1" dirty="0"/>
              <a:t> </a:t>
            </a:r>
            <a:r>
              <a:rPr lang="ru-RU" i="1" dirty="0" err="1"/>
              <a:t>щодобово</a:t>
            </a:r>
            <a:r>
              <a:rPr lang="ru-RU" i="1" dirty="0"/>
              <a:t>, </a:t>
            </a:r>
            <a:r>
              <a:rPr lang="ru-RU" i="1" dirty="0" err="1"/>
              <a:t>випиває</a:t>
            </a:r>
            <a:r>
              <a:rPr lang="ru-RU" i="1" dirty="0"/>
              <a:t> </a:t>
            </a:r>
            <a:r>
              <a:rPr lang="ru-RU" i="1" dirty="0" err="1"/>
              <a:t>щодоби</a:t>
            </a:r>
            <a:r>
              <a:rPr lang="ru-RU" i="1" dirty="0"/>
              <a:t> 2 </a:t>
            </a:r>
            <a:r>
              <a:rPr lang="ru-RU" i="1" dirty="0" err="1"/>
              <a:t>літри</a:t>
            </a:r>
            <a:r>
              <a:rPr lang="ru-RU" i="1" dirty="0"/>
              <a:t> води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споживає</a:t>
            </a:r>
            <a:r>
              <a:rPr lang="ru-RU" i="1" dirty="0"/>
              <a:t> </a:t>
            </a:r>
            <a:r>
              <a:rPr lang="ru-RU" i="1" dirty="0" err="1"/>
              <a:t>певну</a:t>
            </a:r>
            <a:r>
              <a:rPr lang="ru-RU" i="1" dirty="0"/>
              <a:t>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продуктів</a:t>
            </a:r>
            <a:r>
              <a:rPr lang="ru-RU" i="1" dirty="0"/>
              <a:t> </a:t>
            </a:r>
            <a:r>
              <a:rPr lang="ru-RU" i="1" dirty="0" err="1"/>
              <a:t>харчування</a:t>
            </a:r>
            <a:r>
              <a:rPr lang="ru-RU" i="1" dirty="0"/>
              <a:t> (табл. </a:t>
            </a:r>
            <a:r>
              <a:rPr lang="en-US" i="1" dirty="0"/>
              <a:t>3</a:t>
            </a:r>
            <a:r>
              <a:rPr lang="ru-RU" i="1" dirty="0" smtClean="0"/>
              <a:t>); </a:t>
            </a:r>
            <a:r>
              <a:rPr lang="en-US" i="1" dirty="0"/>
              <a:t>f –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днів</a:t>
            </a:r>
            <a:r>
              <a:rPr lang="ru-RU" i="1" dirty="0"/>
              <a:t> у </a:t>
            </a:r>
            <a:r>
              <a:rPr lang="ru-RU" i="1" dirty="0" err="1"/>
              <a:t>році</a:t>
            </a:r>
            <a:r>
              <a:rPr lang="ru-RU" i="1" dirty="0"/>
              <a:t>, </a:t>
            </a:r>
            <a:r>
              <a:rPr lang="ru-RU" i="1" dirty="0" err="1"/>
              <a:t>протягом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відбувається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</a:t>
            </a:r>
            <a:r>
              <a:rPr lang="ru-RU" i="1" dirty="0" err="1"/>
              <a:t>токсиканту</a:t>
            </a:r>
            <a:r>
              <a:rPr lang="ru-RU" i="1" dirty="0"/>
              <a:t>; </a:t>
            </a:r>
            <a:r>
              <a:rPr lang="en-US" i="1" dirty="0" err="1"/>
              <a:t>Tp</a:t>
            </a:r>
            <a:r>
              <a:rPr lang="en-US" i="1" dirty="0"/>
              <a:t> –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років</a:t>
            </a:r>
            <a:r>
              <a:rPr lang="ru-RU" i="1" dirty="0"/>
              <a:t>, </a:t>
            </a:r>
            <a:r>
              <a:rPr lang="ru-RU" i="1" dirty="0" err="1"/>
              <a:t>протягом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відбувається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</a:t>
            </a:r>
            <a:r>
              <a:rPr lang="ru-RU" i="1" dirty="0" err="1"/>
              <a:t>токсиканту</a:t>
            </a:r>
            <a:r>
              <a:rPr lang="ru-RU" i="1" dirty="0"/>
              <a:t>; </a:t>
            </a:r>
            <a:r>
              <a:rPr lang="en-US" i="1" dirty="0"/>
              <a:t>P – </a:t>
            </a:r>
            <a:r>
              <a:rPr lang="ru-RU" i="1" dirty="0" err="1"/>
              <a:t>середня</a:t>
            </a:r>
            <a:r>
              <a:rPr lang="ru-RU" i="1" dirty="0"/>
              <a:t> </a:t>
            </a:r>
            <a:r>
              <a:rPr lang="ru-RU" i="1" dirty="0" err="1"/>
              <a:t>маса</a:t>
            </a:r>
            <a:r>
              <a:rPr lang="ru-RU" i="1" dirty="0"/>
              <a:t> </a:t>
            </a:r>
            <a:r>
              <a:rPr lang="ru-RU" i="1" dirty="0" err="1"/>
              <a:t>тіла</a:t>
            </a:r>
            <a:r>
              <a:rPr lang="ru-RU" i="1" dirty="0"/>
              <a:t> </a:t>
            </a:r>
            <a:r>
              <a:rPr lang="ru-RU" i="1" dirty="0" err="1"/>
              <a:t>дорослої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приймається</a:t>
            </a:r>
            <a:r>
              <a:rPr lang="ru-RU" i="1" dirty="0"/>
              <a:t> </a:t>
            </a:r>
            <a:r>
              <a:rPr lang="ru-RU" i="1" dirty="0" err="1"/>
              <a:t>рівною</a:t>
            </a:r>
            <a:r>
              <a:rPr lang="ru-RU" i="1" dirty="0"/>
              <a:t> 70 кг; </a:t>
            </a:r>
            <a:r>
              <a:rPr lang="en-US" i="1" dirty="0"/>
              <a:t>T – </a:t>
            </a:r>
            <a:r>
              <a:rPr lang="ru-RU" i="1" dirty="0" err="1"/>
              <a:t>усереднений</a:t>
            </a:r>
            <a:r>
              <a:rPr lang="ru-RU" i="1" dirty="0"/>
              <a:t> час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токсиканту</a:t>
            </a:r>
            <a:r>
              <a:rPr lang="ru-RU" i="1" dirty="0"/>
              <a:t> (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середня</a:t>
            </a:r>
            <a:r>
              <a:rPr lang="ru-RU" i="1" dirty="0"/>
              <a:t> </a:t>
            </a:r>
            <a:r>
              <a:rPr lang="ru-RU" i="1" dirty="0" err="1"/>
              <a:t>тривалість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можливого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за час </a:t>
            </a:r>
            <a:r>
              <a:rPr lang="ru-RU" i="1" dirty="0" err="1"/>
              <a:t>життя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),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приймається</a:t>
            </a:r>
            <a:r>
              <a:rPr lang="ru-RU" i="1" dirty="0"/>
              <a:t> </a:t>
            </a:r>
            <a:r>
              <a:rPr lang="ru-RU" i="1" dirty="0" err="1"/>
              <a:t>рівним</a:t>
            </a:r>
            <a:r>
              <a:rPr lang="ru-RU" i="1" dirty="0"/>
              <a:t> 30 рокам (10950 </a:t>
            </a:r>
            <a:r>
              <a:rPr lang="ru-RU" i="1" dirty="0" err="1"/>
              <a:t>діб</a:t>
            </a:r>
            <a:r>
              <a:rPr lang="ru-RU" i="1" dirty="0"/>
              <a:t>). </a:t>
            </a:r>
          </a:p>
          <a:p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обчислено</a:t>
            </a:r>
            <a:r>
              <a:rPr lang="ru-RU" dirty="0"/>
              <a:t> </a:t>
            </a:r>
            <a:r>
              <a:rPr lang="ru-RU" dirty="0" err="1"/>
              <a:t>середньодобове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токсиканту</a:t>
            </a:r>
            <a:r>
              <a:rPr lang="ru-RU" dirty="0"/>
              <a:t>, </a:t>
            </a:r>
            <a:r>
              <a:rPr lang="ru-RU" dirty="0" err="1"/>
              <a:t>віднесене</a:t>
            </a:r>
            <a:r>
              <a:rPr lang="ru-RU" dirty="0"/>
              <a:t> до 1 кг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розраховується</a:t>
            </a:r>
            <a:r>
              <a:rPr lang="ru-RU" dirty="0"/>
              <a:t> величина, яка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b="1" dirty="0" err="1"/>
              <a:t>індексом</a:t>
            </a:r>
            <a:r>
              <a:rPr lang="ru-RU" b="1" dirty="0"/>
              <a:t> </a:t>
            </a:r>
            <a:r>
              <a:rPr lang="ru-RU" b="1" dirty="0" err="1"/>
              <a:t>небезпеки</a:t>
            </a:r>
            <a:r>
              <a:rPr lang="ru-RU" b="1" dirty="0"/>
              <a:t>.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позначають</a:t>
            </a:r>
            <a:r>
              <a:rPr lang="ru-RU" b="1" dirty="0"/>
              <a:t> через </a:t>
            </a:r>
            <a:r>
              <a:rPr lang="en-US" b="1" i="1" dirty="0"/>
              <a:t>HQ (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слів</a:t>
            </a:r>
            <a:r>
              <a:rPr lang="ru-RU" b="1" i="1" dirty="0"/>
              <a:t> </a:t>
            </a:r>
            <a:r>
              <a:rPr lang="en-US" b="1" i="1" dirty="0"/>
              <a:t>Hazard Quotient)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визначають</a:t>
            </a:r>
            <a:r>
              <a:rPr lang="ru-RU" b="1" i="1" dirty="0"/>
              <a:t> за </a:t>
            </a:r>
            <a:r>
              <a:rPr lang="ru-RU" b="1" i="1" dirty="0" err="1"/>
              <a:t>виразом</a:t>
            </a:r>
            <a:r>
              <a:rPr lang="ru-RU" b="1" i="1" dirty="0"/>
              <a:t>: 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949280"/>
            <a:ext cx="1716816" cy="58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483768" y="5877272"/>
            <a:ext cx="64442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де </a:t>
            </a:r>
            <a:r>
              <a:rPr lang="ru-RU" sz="1400" i="1" dirty="0"/>
              <a:t>HD – </a:t>
            </a:r>
            <a:r>
              <a:rPr lang="ru-RU" sz="1400" i="1" dirty="0" err="1"/>
              <a:t>порогова</a:t>
            </a:r>
            <a:r>
              <a:rPr lang="ru-RU" sz="1400" i="1" dirty="0"/>
              <a:t> </a:t>
            </a:r>
            <a:r>
              <a:rPr lang="ru-RU" sz="1400" i="1" dirty="0" err="1"/>
              <a:t>потужність</a:t>
            </a:r>
            <a:r>
              <a:rPr lang="ru-RU" sz="1400" i="1" dirty="0"/>
              <a:t> </a:t>
            </a:r>
            <a:r>
              <a:rPr lang="ru-RU" sz="1400" i="1" dirty="0" err="1"/>
              <a:t>дози</a:t>
            </a:r>
            <a:r>
              <a:rPr lang="ru-RU" sz="1400" i="1" dirty="0"/>
              <a:t>, </a:t>
            </a:r>
            <a:r>
              <a:rPr lang="ru-RU" sz="1400" i="1" dirty="0" err="1"/>
              <a:t>значення</a:t>
            </a:r>
            <a:r>
              <a:rPr lang="ru-RU" sz="1400" i="1" dirty="0"/>
              <a:t> </a:t>
            </a:r>
            <a:r>
              <a:rPr lang="ru-RU" sz="1400" i="1" dirty="0" err="1"/>
              <a:t>якої</a:t>
            </a:r>
            <a:r>
              <a:rPr lang="ru-RU" sz="1400" i="1" dirty="0"/>
              <a:t> </a:t>
            </a:r>
            <a:r>
              <a:rPr lang="ru-RU" sz="1400" i="1" dirty="0" err="1"/>
              <a:t>наведені</a:t>
            </a:r>
            <a:r>
              <a:rPr lang="ru-RU" sz="1400" i="1" dirty="0"/>
              <a:t> в табл. </a:t>
            </a:r>
            <a:r>
              <a:rPr lang="en-US" sz="1400" i="1" dirty="0"/>
              <a:t>4</a:t>
            </a:r>
            <a:r>
              <a:rPr lang="en-US" sz="1400" i="1" dirty="0" smtClean="0"/>
              <a:t>-6</a:t>
            </a:r>
            <a:r>
              <a:rPr lang="ru-RU" sz="1400" i="1" dirty="0" smtClean="0"/>
              <a:t>. </a:t>
            </a:r>
            <a:endParaRPr lang="ru-RU" sz="1400" i="1" dirty="0"/>
          </a:p>
          <a:p>
            <a:r>
              <a:rPr lang="ru-RU" sz="1400" dirty="0" err="1"/>
              <a:t>Оцінку</a:t>
            </a:r>
            <a:r>
              <a:rPr lang="ru-RU" sz="1400" dirty="0"/>
              <a:t> </a:t>
            </a:r>
            <a:r>
              <a:rPr lang="ru-RU" sz="1400" dirty="0" err="1"/>
              <a:t>ризику</a:t>
            </a:r>
            <a:r>
              <a:rPr lang="ru-RU" sz="1400" dirty="0"/>
              <a:t> </a:t>
            </a:r>
            <a:r>
              <a:rPr lang="ru-RU" sz="1400" dirty="0" err="1"/>
              <a:t>загрози</a:t>
            </a:r>
            <a:r>
              <a:rPr lang="ru-RU" sz="1400" dirty="0"/>
              <a:t> </a:t>
            </a:r>
            <a:r>
              <a:rPr lang="ru-RU" sz="1400" dirty="0" err="1"/>
              <a:t>здоров'ю</a:t>
            </a:r>
            <a:r>
              <a:rPr lang="ru-RU" sz="1400" dirty="0"/>
              <a:t> за </a:t>
            </a:r>
            <a:r>
              <a:rPr lang="ru-RU" sz="1400" dirty="0" err="1"/>
              <a:t>розрахованим</a:t>
            </a:r>
            <a:r>
              <a:rPr lang="ru-RU" sz="1400" dirty="0"/>
              <a:t> </a:t>
            </a:r>
            <a:r>
              <a:rPr lang="ru-RU" sz="1400" dirty="0" err="1"/>
              <a:t>показником</a:t>
            </a:r>
            <a:r>
              <a:rPr lang="ru-RU" sz="1400" dirty="0"/>
              <a:t> </a:t>
            </a:r>
            <a:r>
              <a:rPr lang="ru-RU" sz="1400" i="1" dirty="0"/>
              <a:t>HQ </a:t>
            </a:r>
            <a:r>
              <a:rPr lang="ru-RU" sz="1400" i="1" dirty="0" err="1"/>
              <a:t>здійснюють</a:t>
            </a:r>
            <a:r>
              <a:rPr lang="ru-RU" sz="1400" i="1" dirty="0"/>
              <a:t> </a:t>
            </a:r>
            <a:r>
              <a:rPr lang="ru-RU" sz="1400" i="1" dirty="0" err="1"/>
              <a:t>згідно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критеріями</a:t>
            </a:r>
            <a:r>
              <a:rPr lang="ru-RU" sz="1400" i="1" dirty="0"/>
              <a:t>, </a:t>
            </a:r>
            <a:r>
              <a:rPr lang="ru-RU" sz="1400" i="1" dirty="0" err="1"/>
              <a:t>приведеними</a:t>
            </a:r>
            <a:r>
              <a:rPr lang="ru-RU" sz="1400" i="1" dirty="0"/>
              <a:t> в табл</a:t>
            </a:r>
            <a:r>
              <a:rPr lang="ru-RU" sz="1400" i="1" dirty="0" smtClean="0"/>
              <a:t>.</a:t>
            </a:r>
            <a:r>
              <a:rPr lang="en-US" sz="1400" i="1" dirty="0" smtClean="0"/>
              <a:t> 6</a:t>
            </a:r>
            <a:r>
              <a:rPr lang="ru-RU" sz="1400" i="1" dirty="0" smtClean="0"/>
              <a:t> </a:t>
            </a: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6087052" cy="1640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5536" y="213285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повітрі</a:t>
            </a:r>
            <a:r>
              <a:rPr lang="ru-RU" dirty="0"/>
              <a:t>, </a:t>
            </a:r>
            <a:r>
              <a:rPr lang="ru-RU" dirty="0" err="1"/>
              <a:t>питній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, то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індекс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 </a:t>
            </a:r>
            <a:r>
              <a:rPr lang="en-US" i="1" dirty="0" err="1"/>
              <a:t>HQt</a:t>
            </a:r>
            <a:r>
              <a:rPr lang="en-US" i="1" dirty="0"/>
              <a:t> </a:t>
            </a:r>
            <a:r>
              <a:rPr lang="ru-RU" i="1" dirty="0" err="1"/>
              <a:t>дорівнює</a:t>
            </a:r>
            <a:r>
              <a:rPr lang="ru-RU" i="1" dirty="0"/>
              <a:t> </a:t>
            </a:r>
            <a:r>
              <a:rPr lang="ru-RU" i="1" dirty="0" err="1"/>
              <a:t>сумі</a:t>
            </a:r>
            <a:r>
              <a:rPr lang="ru-RU" i="1" dirty="0"/>
              <a:t> </a:t>
            </a:r>
            <a:r>
              <a:rPr lang="ru-RU" i="1" dirty="0" err="1"/>
              <a:t>індексів</a:t>
            </a:r>
            <a:r>
              <a:rPr lang="ru-RU" i="1" dirty="0"/>
              <a:t> </a:t>
            </a:r>
            <a:r>
              <a:rPr lang="ru-RU" i="1" dirty="0" err="1"/>
              <a:t>небезпеки</a:t>
            </a:r>
            <a:r>
              <a:rPr lang="ru-RU" i="1" dirty="0"/>
              <a:t> </a:t>
            </a:r>
            <a:r>
              <a:rPr lang="ru-RU" i="1" dirty="0" err="1"/>
              <a:t>окремих</a:t>
            </a:r>
            <a:r>
              <a:rPr lang="ru-RU" i="1" dirty="0"/>
              <a:t> </a:t>
            </a:r>
            <a:r>
              <a:rPr lang="ru-RU" i="1" dirty="0" err="1"/>
              <a:t>токсикантів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068960"/>
            <a:ext cx="4259572" cy="59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5536" y="4005064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i="1" dirty="0" err="1"/>
              <a:t>HQt</a:t>
            </a:r>
            <a:r>
              <a:rPr lang="ru-RU" i="1" dirty="0"/>
              <a:t> &lt; 1, то </a:t>
            </a:r>
            <a:r>
              <a:rPr lang="ru-RU" i="1" dirty="0" err="1"/>
              <a:t>небезпеки</a:t>
            </a:r>
            <a:r>
              <a:rPr lang="ru-RU" i="1" dirty="0"/>
              <a:t> </a:t>
            </a:r>
            <a:r>
              <a:rPr lang="ru-RU" i="1" dirty="0" err="1"/>
              <a:t>немає</a:t>
            </a:r>
            <a:r>
              <a:rPr lang="ru-RU" i="1" dirty="0"/>
              <a:t> – </a:t>
            </a:r>
            <a:r>
              <a:rPr lang="ru-RU" i="1" dirty="0" err="1"/>
              <a:t>ризик</a:t>
            </a:r>
            <a:r>
              <a:rPr lang="ru-RU" i="1" dirty="0"/>
              <a:t> </a:t>
            </a:r>
            <a:r>
              <a:rPr lang="ru-RU" i="1" dirty="0" err="1"/>
              <a:t>загрози</a:t>
            </a:r>
            <a:r>
              <a:rPr lang="ru-RU" i="1" dirty="0"/>
              <a:t> </a:t>
            </a:r>
            <a:r>
              <a:rPr lang="ru-RU" i="1" dirty="0" err="1"/>
              <a:t>здоров'ю</a:t>
            </a:r>
            <a:r>
              <a:rPr lang="ru-RU" i="1" dirty="0"/>
              <a:t> </a:t>
            </a:r>
            <a:r>
              <a:rPr lang="ru-RU" i="1" dirty="0" err="1"/>
              <a:t>відсутній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Приклад </a:t>
            </a:r>
            <a:r>
              <a:rPr lang="ru-RU" i="1" dirty="0" err="1"/>
              <a:t>розрахунку</a:t>
            </a:r>
            <a:r>
              <a:rPr lang="ru-RU" i="1" dirty="0"/>
              <a:t> </a:t>
            </a:r>
            <a:r>
              <a:rPr lang="ru-RU" i="1" dirty="0" err="1"/>
              <a:t>ризику</a:t>
            </a:r>
            <a:r>
              <a:rPr lang="ru-RU" i="1" dirty="0"/>
              <a:t> </a:t>
            </a:r>
            <a:r>
              <a:rPr lang="ru-RU" i="1" dirty="0" err="1"/>
              <a:t>загрози</a:t>
            </a:r>
            <a:r>
              <a:rPr lang="ru-RU" i="1" dirty="0"/>
              <a:t> </a:t>
            </a:r>
            <a:r>
              <a:rPr lang="ru-RU" i="1" dirty="0" err="1"/>
              <a:t>здоров'ю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порогових</a:t>
            </a:r>
            <a:r>
              <a:rPr lang="ru-RU" i="1" dirty="0"/>
              <a:t> доз </a:t>
            </a:r>
            <a:r>
              <a:rPr lang="ru-RU" i="1" dirty="0" err="1"/>
              <a:t>токсикантів</a:t>
            </a:r>
            <a:r>
              <a:rPr lang="ru-RU" i="1" dirty="0"/>
              <a:t> </a:t>
            </a:r>
            <a:r>
              <a:rPr lang="ru-RU" i="1" dirty="0" err="1"/>
              <a:t>неканцерогенного</a:t>
            </a:r>
            <a:r>
              <a:rPr lang="ru-RU" i="1" dirty="0"/>
              <a:t> характеру </a:t>
            </a:r>
            <a:endParaRPr lang="en-US" i="1" dirty="0" smtClean="0"/>
          </a:p>
          <a:p>
            <a:endParaRPr lang="ru-RU" i="1" dirty="0"/>
          </a:p>
          <a:p>
            <a:r>
              <a:rPr lang="ru-RU" i="1" dirty="0"/>
              <a:t>Задача. </a:t>
            </a:r>
            <a:r>
              <a:rPr lang="ru-RU" i="1" dirty="0" err="1"/>
              <a:t>Припустимо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у </a:t>
            </a:r>
            <a:r>
              <a:rPr lang="ru-RU" i="1" dirty="0" err="1"/>
              <a:t>воді</a:t>
            </a:r>
            <a:r>
              <a:rPr lang="ru-RU" i="1" dirty="0"/>
              <a:t> </a:t>
            </a:r>
            <a:r>
              <a:rPr lang="ru-RU" i="1" dirty="0" err="1" smtClean="0"/>
              <a:t>знаходяться</a:t>
            </a:r>
            <a:r>
              <a:rPr lang="ru-RU" i="1" dirty="0" smtClean="0"/>
              <a:t> </a:t>
            </a:r>
            <a:r>
              <a:rPr lang="ru-RU" i="1" dirty="0" err="1"/>
              <a:t>токсичні</a:t>
            </a:r>
            <a:r>
              <a:rPr lang="ru-RU" i="1" dirty="0"/>
              <a:t> </a:t>
            </a:r>
            <a:r>
              <a:rPr lang="ru-RU" i="1" dirty="0" err="1"/>
              <a:t>важкі</a:t>
            </a:r>
            <a:r>
              <a:rPr lang="ru-RU" i="1" dirty="0"/>
              <a:t> метали – </a:t>
            </a:r>
            <a:r>
              <a:rPr lang="ru-RU" i="1" dirty="0" err="1"/>
              <a:t>кадмій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ртуть, </a:t>
            </a:r>
            <a:r>
              <a:rPr lang="ru-RU" i="1" dirty="0" err="1"/>
              <a:t>вміст</a:t>
            </a:r>
            <a:r>
              <a:rPr lang="ru-RU" i="1" dirty="0"/>
              <a:t>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дорівнює</a:t>
            </a:r>
            <a:r>
              <a:rPr lang="ru-RU" i="1" dirty="0"/>
              <a:t> </a:t>
            </a:r>
            <a:r>
              <a:rPr lang="ru-RU" i="1" dirty="0" err="1"/>
              <a:t>значенням</a:t>
            </a:r>
            <a:r>
              <a:rPr lang="ru-RU" i="1" dirty="0"/>
              <a:t> ГДК в </a:t>
            </a:r>
            <a:r>
              <a:rPr lang="ru-RU" i="1" dirty="0" err="1"/>
              <a:t>питній</a:t>
            </a:r>
            <a:r>
              <a:rPr lang="ru-RU" i="1" dirty="0"/>
              <a:t> </a:t>
            </a:r>
            <a:r>
              <a:rPr lang="ru-RU" i="1" dirty="0" err="1"/>
              <a:t>воді</a:t>
            </a:r>
            <a:r>
              <a:rPr lang="ru-RU" i="1" dirty="0"/>
              <a:t> 0,001 мг/л та 0,0005 мг/л </a:t>
            </a:r>
            <a:r>
              <a:rPr lang="ru-RU" i="1" dirty="0" err="1"/>
              <a:t>відповідно</a:t>
            </a:r>
            <a:r>
              <a:rPr lang="ru-RU" i="1" dirty="0"/>
              <a:t>. </a:t>
            </a:r>
            <a:r>
              <a:rPr lang="ru-RU" i="1" dirty="0" err="1"/>
              <a:t>Порогова</a:t>
            </a:r>
            <a:r>
              <a:rPr lang="ru-RU" i="1" dirty="0"/>
              <a:t> </a:t>
            </a:r>
            <a:r>
              <a:rPr lang="ru-RU" i="1" dirty="0" err="1"/>
              <a:t>потужність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</a:t>
            </a:r>
            <a:r>
              <a:rPr lang="ru-RU" i="1" dirty="0" err="1"/>
              <a:t>складає</a:t>
            </a:r>
            <a:r>
              <a:rPr lang="ru-RU" i="1" dirty="0"/>
              <a:t> 5·10-4 мг/кг·</a:t>
            </a:r>
            <a:r>
              <a:rPr lang="ru-RU" i="1" dirty="0" err="1"/>
              <a:t>добу</a:t>
            </a:r>
            <a:r>
              <a:rPr lang="ru-RU" i="1" dirty="0"/>
              <a:t> для </a:t>
            </a:r>
            <a:r>
              <a:rPr lang="ru-RU" i="1" dirty="0" err="1"/>
              <a:t>кадмію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3·10-4 мг/кг·</a:t>
            </a:r>
            <a:r>
              <a:rPr lang="ru-RU" i="1" dirty="0" err="1"/>
              <a:t>добу</a:t>
            </a:r>
            <a:r>
              <a:rPr lang="ru-RU" i="1" dirty="0"/>
              <a:t> для </a:t>
            </a:r>
            <a:r>
              <a:rPr lang="ru-RU" i="1" dirty="0" err="1"/>
              <a:t>ртуті</a:t>
            </a:r>
            <a:r>
              <a:rPr lang="ru-RU" i="1" dirty="0"/>
              <a:t>.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індивідуальний</a:t>
            </a:r>
            <a:r>
              <a:rPr lang="ru-RU" i="1" dirty="0"/>
              <a:t> </a:t>
            </a:r>
            <a:r>
              <a:rPr lang="ru-RU" i="1" dirty="0" err="1"/>
              <a:t>ризик</a:t>
            </a:r>
            <a:r>
              <a:rPr lang="ru-RU" i="1" dirty="0"/>
              <a:t> </a:t>
            </a:r>
            <a:r>
              <a:rPr lang="ru-RU" i="1" dirty="0" err="1"/>
              <a:t>загрози</a:t>
            </a:r>
            <a:r>
              <a:rPr lang="ru-RU" i="1" dirty="0"/>
              <a:t> </a:t>
            </a:r>
            <a:r>
              <a:rPr lang="ru-RU" i="1" dirty="0" err="1"/>
              <a:t>здоров'ю</a:t>
            </a:r>
            <a:r>
              <a:rPr lang="ru-RU" i="1" dirty="0"/>
              <a:t>, </a:t>
            </a:r>
            <a:r>
              <a:rPr lang="ru-RU" i="1" dirty="0" err="1"/>
              <a:t>якщо</a:t>
            </a:r>
            <a:r>
              <a:rPr lang="ru-RU" i="1" dirty="0"/>
              <a:t> </a:t>
            </a:r>
            <a:r>
              <a:rPr lang="ru-RU" i="1" dirty="0" err="1"/>
              <a:t>людина</a:t>
            </a:r>
            <a:r>
              <a:rPr lang="ru-RU" i="1" dirty="0"/>
              <a:t> буде </a:t>
            </a:r>
            <a:r>
              <a:rPr lang="ru-RU" i="1" dirty="0" err="1"/>
              <a:t>пити</a:t>
            </a:r>
            <a:r>
              <a:rPr lang="ru-RU" i="1" dirty="0"/>
              <a:t> </a:t>
            </a:r>
            <a:r>
              <a:rPr lang="ru-RU" i="1" dirty="0" err="1"/>
              <a:t>таку</a:t>
            </a:r>
            <a:r>
              <a:rPr lang="ru-RU" i="1" dirty="0"/>
              <a:t> воду </a:t>
            </a:r>
            <a:r>
              <a:rPr lang="ru-RU" i="1" dirty="0" err="1"/>
              <a:t>протягом</a:t>
            </a:r>
            <a:r>
              <a:rPr lang="ru-RU" i="1" dirty="0"/>
              <a:t> 10 </a:t>
            </a:r>
            <a:r>
              <a:rPr lang="ru-RU" i="1" dirty="0" err="1"/>
              <a:t>років</a:t>
            </a:r>
            <a:r>
              <a:rPr lang="ru-RU" i="1" dirty="0"/>
              <a:t>? </a:t>
            </a:r>
            <a:r>
              <a:rPr lang="ru-RU" i="1" dirty="0" err="1"/>
              <a:t>Протягом</a:t>
            </a:r>
            <a:r>
              <a:rPr lang="ru-RU" i="1" dirty="0"/>
              <a:t> кожного року </a:t>
            </a:r>
            <a:r>
              <a:rPr lang="ru-RU" i="1" dirty="0" err="1"/>
              <a:t>вплив</a:t>
            </a:r>
            <a:r>
              <a:rPr lang="ru-RU" i="1" dirty="0"/>
              <a:t> </a:t>
            </a:r>
            <a:r>
              <a:rPr lang="ru-RU" i="1" dirty="0" err="1"/>
              <a:t>токсиканту</a:t>
            </a:r>
            <a:r>
              <a:rPr lang="ru-RU" i="1" dirty="0"/>
              <a:t> </a:t>
            </a:r>
            <a:r>
              <a:rPr lang="ru-RU" i="1" dirty="0" err="1"/>
              <a:t>триває</a:t>
            </a:r>
            <a:r>
              <a:rPr lang="ru-RU" i="1" dirty="0"/>
              <a:t> в </a:t>
            </a:r>
            <a:r>
              <a:rPr lang="ru-RU" i="1" dirty="0" err="1"/>
              <a:t>середньому</a:t>
            </a:r>
            <a:r>
              <a:rPr lang="ru-RU" i="1" dirty="0"/>
              <a:t> 300 </a:t>
            </a:r>
            <a:r>
              <a:rPr lang="ru-RU" i="1" dirty="0" err="1"/>
              <a:t>днів</a:t>
            </a:r>
            <a:r>
              <a:rPr lang="ru-RU" i="1" dirty="0"/>
              <a:t>. </a:t>
            </a:r>
          </a:p>
          <a:p>
            <a:r>
              <a:rPr lang="ru-RU" i="1" dirty="0" err="1"/>
              <a:t>Розв’язання</a:t>
            </a:r>
            <a:r>
              <a:rPr lang="ru-RU" i="1" dirty="0"/>
              <a:t>: </a:t>
            </a:r>
            <a:r>
              <a:rPr lang="ru-RU" i="1" dirty="0" err="1"/>
              <a:t>Середньодобове</a:t>
            </a:r>
            <a:r>
              <a:rPr lang="ru-RU" i="1" dirty="0"/>
              <a:t> </a:t>
            </a:r>
            <a:r>
              <a:rPr lang="ru-RU" i="1" dirty="0" err="1"/>
              <a:t>надходження</a:t>
            </a:r>
            <a:r>
              <a:rPr lang="ru-RU" i="1" dirty="0"/>
              <a:t> </a:t>
            </a:r>
            <a:r>
              <a:rPr lang="ru-RU" i="1" dirty="0" err="1"/>
              <a:t>кадмію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водою на 1 кг </a:t>
            </a:r>
            <a:r>
              <a:rPr lang="ru-RU" i="1" dirty="0" err="1"/>
              <a:t>маси</a:t>
            </a:r>
            <a:r>
              <a:rPr lang="ru-RU" i="1" dirty="0"/>
              <a:t> </a:t>
            </a:r>
            <a:r>
              <a:rPr lang="ru-RU" i="1" dirty="0" err="1"/>
              <a:t>тіла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212976"/>
            <a:ext cx="51911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Відповідь</a:t>
            </a:r>
            <a:r>
              <a:rPr lang="ru-RU" dirty="0"/>
              <a:t>: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здоров’ю</a:t>
            </a:r>
            <a:r>
              <a:rPr lang="ru-RU" dirty="0"/>
              <a:t> </a:t>
            </a:r>
            <a:r>
              <a:rPr lang="ru-RU" dirty="0" err="1"/>
              <a:t>відсутній</a:t>
            </a:r>
            <a:r>
              <a:rPr lang="ru-RU" dirty="0"/>
              <a:t> (табл. </a:t>
            </a:r>
            <a:r>
              <a:rPr lang="en-US" dirty="0"/>
              <a:t>6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</TotalTime>
  <Words>2181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Практична робота 9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9</dc:title>
  <dc:creator>Руслан Аминов</dc:creator>
  <cp:lastModifiedBy>Руслан Аминов</cp:lastModifiedBy>
  <cp:revision>6</cp:revision>
  <dcterms:created xsi:type="dcterms:W3CDTF">2022-11-03T13:15:41Z</dcterms:created>
  <dcterms:modified xsi:type="dcterms:W3CDTF">2022-11-03T13:54:36Z</dcterms:modified>
</cp:coreProperties>
</file>