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8" r:id="rId3"/>
    <p:sldId id="257" r:id="rId4"/>
    <p:sldId id="258" r:id="rId5"/>
    <p:sldId id="266" r:id="rId6"/>
    <p:sldId id="268" r:id="rId7"/>
    <p:sldId id="267" r:id="rId8"/>
    <p:sldId id="262" r:id="rId9"/>
    <p:sldId id="264" r:id="rId10"/>
    <p:sldId id="263" r:id="rId11"/>
    <p:sldId id="265" r:id="rId12"/>
    <p:sldId id="269" r:id="rId13"/>
    <p:sldId id="270" r:id="rId14"/>
    <p:sldId id="271" r:id="rId15"/>
    <p:sldId id="272" r:id="rId16"/>
    <p:sldId id="273" r:id="rId17"/>
    <p:sldId id="287" r:id="rId18"/>
    <p:sldId id="274" r:id="rId19"/>
    <p:sldId id="285" r:id="rId20"/>
    <p:sldId id="286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72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F37EE-4ED1-4839-AD4D-24D77DC24F0D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6D48CD-6CC4-4FE9-B859-7811DBE960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F37EE-4ED1-4839-AD4D-24D77DC24F0D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6D48CD-6CC4-4FE9-B859-7811DBE960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F37EE-4ED1-4839-AD4D-24D77DC24F0D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6D48CD-6CC4-4FE9-B859-7811DBE960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F37EE-4ED1-4839-AD4D-24D77DC24F0D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6D48CD-6CC4-4FE9-B859-7811DBE960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F37EE-4ED1-4839-AD4D-24D77DC24F0D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6D48CD-6CC4-4FE9-B859-7811DBE960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F37EE-4ED1-4839-AD4D-24D77DC24F0D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6D48CD-6CC4-4FE9-B859-7811DBE960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F37EE-4ED1-4839-AD4D-24D77DC24F0D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6D48CD-6CC4-4FE9-B859-7811DBE960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F37EE-4ED1-4839-AD4D-24D77DC24F0D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6D48CD-6CC4-4FE9-B859-7811DBE960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F37EE-4ED1-4839-AD4D-24D77DC24F0D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6D48CD-6CC4-4FE9-B859-7811DBE960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F37EE-4ED1-4839-AD4D-24D77DC24F0D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6D48CD-6CC4-4FE9-B859-7811DBE960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F37EE-4ED1-4839-AD4D-24D77DC24F0D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6D48CD-6CC4-4FE9-B859-7811DBE960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3F37EE-4ED1-4839-AD4D-24D77DC24F0D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C6D48CD-6CC4-4FE9-B859-7811DBE960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Цитоплазматична спадковість та її використання у сільськогосподарських та декоративних рослин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err="1" smtClean="0"/>
              <a:t>Мітохондріальна</a:t>
            </a:r>
            <a:r>
              <a:rPr lang="uk-UA" dirty="0" smtClean="0"/>
              <a:t> спадковість.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запліднення</a:t>
            </a:r>
            <a:r>
              <a:rPr lang="ru-RU" dirty="0" smtClean="0"/>
              <a:t> </a:t>
            </a:r>
            <a:r>
              <a:rPr lang="ru-RU" dirty="0" err="1" smtClean="0"/>
              <a:t>всередину</a:t>
            </a:r>
            <a:r>
              <a:rPr lang="ru-RU" dirty="0" smtClean="0"/>
              <a:t> </a:t>
            </a:r>
            <a:r>
              <a:rPr lang="ru-RU" dirty="0" err="1" smtClean="0"/>
              <a:t>яйцеклітини</a:t>
            </a:r>
            <a:r>
              <a:rPr lang="ru-RU" dirty="0" smtClean="0"/>
              <a:t> </a:t>
            </a:r>
            <a:r>
              <a:rPr lang="ru-RU" dirty="0" err="1" smtClean="0"/>
              <a:t>проникає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ядро, а </a:t>
            </a:r>
            <a:r>
              <a:rPr lang="ru-RU" dirty="0" err="1" smtClean="0"/>
              <a:t>відтак</a:t>
            </a:r>
            <a:r>
              <a:rPr lang="ru-RU" dirty="0" smtClean="0"/>
              <a:t> </a:t>
            </a:r>
            <a:r>
              <a:rPr lang="ru-RU" dirty="0" err="1" smtClean="0"/>
              <a:t>мітохондріальні</a:t>
            </a:r>
            <a:r>
              <a:rPr lang="ru-RU" dirty="0" smtClean="0"/>
              <a:t> </a:t>
            </a:r>
            <a:r>
              <a:rPr lang="ru-RU" dirty="0" err="1" smtClean="0"/>
              <a:t>гени</a:t>
            </a:r>
            <a:r>
              <a:rPr lang="ru-RU" dirty="0" smtClean="0"/>
              <a:t> </a:t>
            </a:r>
            <a:r>
              <a:rPr lang="ru-RU" dirty="0" err="1" smtClean="0"/>
              <a:t>батьківського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 не </a:t>
            </a:r>
            <a:r>
              <a:rPr lang="ru-RU" dirty="0" err="1" smtClean="0"/>
              <a:t>передаються</a:t>
            </a:r>
            <a:r>
              <a:rPr lang="ru-RU" dirty="0" smtClean="0"/>
              <a:t> до </a:t>
            </a:r>
            <a:r>
              <a:rPr lang="ru-RU" dirty="0" err="1" smtClean="0"/>
              <a:t>зиготи</a:t>
            </a:r>
            <a:r>
              <a:rPr lang="ru-RU" dirty="0" smtClean="0"/>
              <a:t>.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мітохондрія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сперматозоїда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проникне</a:t>
            </a:r>
            <a:r>
              <a:rPr lang="ru-RU" dirty="0" smtClean="0"/>
              <a:t> в цитоплазму </a:t>
            </a:r>
            <a:r>
              <a:rPr lang="ru-RU" dirty="0" err="1" smtClean="0"/>
              <a:t>яйцеклітини</a:t>
            </a:r>
            <a:r>
              <a:rPr lang="ru-RU" dirty="0" smtClean="0"/>
              <a:t>, вона буде </a:t>
            </a:r>
            <a:r>
              <a:rPr lang="ru-RU" dirty="0" err="1" smtClean="0"/>
              <a:t>зруйнована</a:t>
            </a:r>
            <a:r>
              <a:rPr lang="ru-RU" dirty="0" smtClean="0"/>
              <a:t>. Таким чином, </a:t>
            </a:r>
            <a:r>
              <a:rPr lang="ru-RU" dirty="0" err="1" smtClean="0"/>
              <a:t>дитина</a:t>
            </a:r>
            <a:r>
              <a:rPr lang="ru-RU" dirty="0" smtClean="0"/>
              <a:t> </a:t>
            </a:r>
            <a:r>
              <a:rPr lang="ru-RU" dirty="0" err="1" smtClean="0"/>
              <a:t>отримує</a:t>
            </a:r>
            <a:r>
              <a:rPr lang="ru-RU" dirty="0" smtClean="0"/>
              <a:t> </a:t>
            </a:r>
            <a:r>
              <a:rPr lang="ru-RU" dirty="0" err="1" smtClean="0"/>
              <a:t>мітохондріальні</a:t>
            </a:r>
            <a:r>
              <a:rPr lang="ru-RU" dirty="0" smtClean="0"/>
              <a:t> </a:t>
            </a:r>
            <a:r>
              <a:rPr lang="ru-RU" dirty="0" err="1" smtClean="0"/>
              <a:t>гени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матері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30304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Хвороби,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язані</a:t>
            </a:r>
            <a:r>
              <a:rPr lang="uk-UA" dirty="0" smtClean="0"/>
              <a:t> з </a:t>
            </a:r>
            <a:r>
              <a:rPr lang="uk-UA" dirty="0" err="1" smtClean="0"/>
              <a:t>мітохондріальною</a:t>
            </a:r>
            <a:r>
              <a:rPr lang="uk-UA" dirty="0" smtClean="0"/>
              <a:t> спадковістю.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470284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 smtClean="0"/>
              <a:t>Атрофія</a:t>
            </a:r>
            <a:r>
              <a:rPr lang="ru-RU" b="1" dirty="0" smtClean="0"/>
              <a:t> </a:t>
            </a:r>
            <a:r>
              <a:rPr lang="ru-RU" b="1" dirty="0" err="1" smtClean="0"/>
              <a:t>зорових</a:t>
            </a:r>
            <a:r>
              <a:rPr lang="ru-RU" b="1" dirty="0" smtClean="0"/>
              <a:t> </a:t>
            </a:r>
            <a:r>
              <a:rPr lang="ru-RU" b="1" dirty="0" err="1" smtClean="0"/>
              <a:t>нервів</a:t>
            </a:r>
            <a:r>
              <a:rPr lang="ru-RU" b="1" dirty="0" smtClean="0"/>
              <a:t> </a:t>
            </a:r>
            <a:r>
              <a:rPr lang="ru-RU" b="1" dirty="0" err="1" smtClean="0"/>
              <a:t>Лебера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dirty="0" err="1" smtClean="0"/>
              <a:t>Відомо</a:t>
            </a:r>
            <a:r>
              <a:rPr lang="ru-RU" dirty="0" smtClean="0"/>
              <a:t> </a:t>
            </a:r>
            <a:r>
              <a:rPr lang="ru-RU" dirty="0" err="1" smtClean="0"/>
              <a:t>принаймні</a:t>
            </a:r>
            <a:r>
              <a:rPr lang="ru-RU" dirty="0" smtClean="0"/>
              <a:t> десять </a:t>
            </a:r>
            <a:r>
              <a:rPr lang="ru-RU" dirty="0" err="1" smtClean="0"/>
              <a:t>точкових</a:t>
            </a:r>
            <a:r>
              <a:rPr lang="ru-RU" dirty="0" smtClean="0"/>
              <a:t> </a:t>
            </a:r>
            <a:r>
              <a:rPr lang="ru-RU" dirty="0" err="1" smtClean="0"/>
              <a:t>мутацій</a:t>
            </a:r>
            <a:r>
              <a:rPr lang="ru-RU" dirty="0" smtClean="0"/>
              <a:t> </a:t>
            </a:r>
            <a:r>
              <a:rPr lang="ru-RU" dirty="0" err="1" smtClean="0"/>
              <a:t>генів</a:t>
            </a:r>
            <a:r>
              <a:rPr lang="ru-RU" dirty="0" smtClean="0"/>
              <a:t>, </a:t>
            </a:r>
            <a:r>
              <a:rPr lang="ru-RU" dirty="0" err="1" smtClean="0"/>
              <a:t>пов'язаних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синдромом </a:t>
            </a:r>
            <a:r>
              <a:rPr lang="ru-RU" dirty="0" err="1" smtClean="0"/>
              <a:t>Лебера</a:t>
            </a:r>
            <a:r>
              <a:rPr lang="ru-RU" dirty="0" smtClean="0"/>
              <a:t>. Вони </a:t>
            </a:r>
            <a:r>
              <a:rPr lang="ru-RU" dirty="0" err="1" smtClean="0"/>
              <a:t>зумовлюють</a:t>
            </a:r>
            <a:r>
              <a:rPr lang="ru-RU" dirty="0" smtClean="0"/>
              <a:t> </a:t>
            </a:r>
            <a:r>
              <a:rPr lang="ru-RU" dirty="0" err="1" smtClean="0"/>
              <a:t>заміну</a:t>
            </a:r>
            <a:r>
              <a:rPr lang="ru-RU" dirty="0" smtClean="0"/>
              <a:t> </a:t>
            </a:r>
            <a:r>
              <a:rPr lang="ru-RU" dirty="0" err="1" smtClean="0"/>
              <a:t>тієї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амінокислоти</a:t>
            </a:r>
            <a:r>
              <a:rPr lang="ru-RU" dirty="0" smtClean="0"/>
              <a:t> в одному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ферментів</a:t>
            </a:r>
            <a:r>
              <a:rPr lang="ru-RU" dirty="0" smtClean="0"/>
              <a:t> — </a:t>
            </a:r>
            <a:r>
              <a:rPr lang="ru-RU" dirty="0" err="1" smtClean="0"/>
              <a:t>дегідрогеназ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причиною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. </a:t>
            </a:r>
            <a:r>
              <a:rPr lang="ru-RU" dirty="0" err="1" smtClean="0"/>
              <a:t>Унаслідок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люди у </a:t>
            </a:r>
            <a:r>
              <a:rPr lang="ru-RU" dirty="0" err="1" smtClean="0"/>
              <a:t>віці</a:t>
            </a:r>
            <a:r>
              <a:rPr lang="ru-RU" dirty="0" smtClean="0"/>
              <a:t> 20—30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втрачають</a:t>
            </a:r>
            <a:r>
              <a:rPr lang="ru-RU" dirty="0" smtClean="0"/>
              <a:t> </a:t>
            </a:r>
            <a:r>
              <a:rPr lang="ru-RU" dirty="0" err="1" smtClean="0"/>
              <a:t>центральний</a:t>
            </a:r>
            <a:r>
              <a:rPr lang="ru-RU" dirty="0" smtClean="0"/>
              <a:t> </a:t>
            </a:r>
            <a:r>
              <a:rPr lang="ru-RU" dirty="0" err="1" smtClean="0"/>
              <a:t>зір</a:t>
            </a:r>
            <a:r>
              <a:rPr lang="ru-RU" dirty="0" smtClean="0"/>
              <a:t> через </a:t>
            </a:r>
            <a:r>
              <a:rPr lang="ru-RU" dirty="0" err="1" smtClean="0"/>
              <a:t>атрофію</a:t>
            </a:r>
            <a:r>
              <a:rPr lang="ru-RU" dirty="0" smtClean="0"/>
              <a:t> </a:t>
            </a:r>
            <a:r>
              <a:rPr lang="ru-RU" dirty="0" err="1" smtClean="0"/>
              <a:t>зорових</a:t>
            </a:r>
            <a:r>
              <a:rPr lang="ru-RU" dirty="0" smtClean="0"/>
              <a:t> </a:t>
            </a:r>
            <a:r>
              <a:rPr lang="ru-RU" dirty="0" err="1" smtClean="0"/>
              <a:t>нервів</a:t>
            </a:r>
            <a:r>
              <a:rPr lang="ru-RU" dirty="0" smtClean="0"/>
              <a:t> та </a:t>
            </a:r>
            <a:r>
              <a:rPr lang="ru-RU" dirty="0" err="1" smtClean="0"/>
              <a:t>дегенерацію</a:t>
            </a:r>
            <a:r>
              <a:rPr lang="ru-RU" dirty="0" smtClean="0"/>
              <a:t> </a:t>
            </a:r>
            <a:r>
              <a:rPr lang="ru-RU" dirty="0" err="1" smtClean="0"/>
              <a:t>гангліозного</a:t>
            </a:r>
            <a:r>
              <a:rPr lang="ru-RU" dirty="0" smtClean="0"/>
              <a:t> шару клітин </a:t>
            </a:r>
            <a:r>
              <a:rPr lang="ru-RU" dirty="0" err="1" smtClean="0"/>
              <a:t>сітківки</a:t>
            </a:r>
            <a:r>
              <a:rPr lang="ru-RU" dirty="0" smtClean="0"/>
              <a:t>. </a:t>
            </a:r>
            <a:r>
              <a:rPr lang="ru-RU" dirty="0" err="1" smtClean="0"/>
              <a:t>Хворіють</a:t>
            </a:r>
            <a:r>
              <a:rPr lang="ru-RU" dirty="0" smtClean="0"/>
              <a:t> </a:t>
            </a:r>
            <a:r>
              <a:rPr lang="ru-RU" dirty="0" err="1" smtClean="0"/>
              <a:t>переважно</a:t>
            </a:r>
            <a:r>
              <a:rPr lang="ru-RU" dirty="0" smtClean="0"/>
              <a:t> </a:t>
            </a:r>
            <a:r>
              <a:rPr lang="ru-RU" dirty="0" err="1" smtClean="0"/>
              <a:t>чоловіки</a:t>
            </a:r>
            <a:r>
              <a:rPr lang="ru-RU" dirty="0" smtClean="0"/>
              <a:t> (80—85%). </a:t>
            </a:r>
            <a:r>
              <a:rPr lang="ru-RU" dirty="0" err="1" smtClean="0"/>
              <a:t>Виявлено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у 95% </a:t>
            </a:r>
            <a:r>
              <a:rPr lang="ru-RU" dirty="0" err="1" smtClean="0"/>
              <a:t>випадків</a:t>
            </a:r>
            <a:r>
              <a:rPr lang="ru-RU" dirty="0" smtClean="0"/>
              <a:t> причиною </a:t>
            </a:r>
            <a:r>
              <a:rPr lang="ru-RU" dirty="0" err="1" smtClean="0"/>
              <a:t>патології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мутації</a:t>
            </a:r>
            <a:r>
              <a:rPr lang="ru-RU" dirty="0" smtClean="0"/>
              <a:t> в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мітохондріальних</a:t>
            </a:r>
            <a:r>
              <a:rPr lang="ru-RU" dirty="0" smtClean="0"/>
              <a:t> генах—</a:t>
            </a:r>
            <a:r>
              <a:rPr lang="en-US" dirty="0" smtClean="0"/>
              <a:t>ND1 (</a:t>
            </a:r>
            <a:r>
              <a:rPr lang="ru-RU" dirty="0" err="1" smtClean="0"/>
              <a:t>мутація</a:t>
            </a:r>
            <a:r>
              <a:rPr lang="ru-RU" dirty="0" smtClean="0"/>
              <a:t> </a:t>
            </a:r>
            <a:r>
              <a:rPr lang="en-US" dirty="0" smtClean="0"/>
              <a:t>LHON 3460 </a:t>
            </a:r>
            <a:r>
              <a:rPr lang="ru-RU" dirty="0" smtClean="0"/>
              <a:t>А), </a:t>
            </a:r>
            <a:r>
              <a:rPr lang="en-US" dirty="0" smtClean="0"/>
              <a:t>ND4. (</a:t>
            </a:r>
            <a:r>
              <a:rPr lang="ru-RU" dirty="0" err="1" smtClean="0"/>
              <a:t>мутація</a:t>
            </a:r>
            <a:r>
              <a:rPr lang="ru-RU" dirty="0" smtClean="0"/>
              <a:t> </a:t>
            </a:r>
            <a:r>
              <a:rPr lang="en-US" dirty="0" smtClean="0"/>
              <a:t>LHON 11778 </a:t>
            </a:r>
            <a:r>
              <a:rPr lang="ru-RU" dirty="0" smtClean="0"/>
              <a:t>А) та </a:t>
            </a:r>
            <a:r>
              <a:rPr lang="en-US" dirty="0" smtClean="0"/>
              <a:t>ND6 (</a:t>
            </a:r>
            <a:r>
              <a:rPr lang="ru-RU" dirty="0" err="1" smtClean="0"/>
              <a:t>мутація</a:t>
            </a:r>
            <a:r>
              <a:rPr lang="ru-RU" dirty="0" smtClean="0"/>
              <a:t> </a:t>
            </a:r>
            <a:r>
              <a:rPr lang="en-US" dirty="0" smtClean="0"/>
              <a:t>LHON 14484 </a:t>
            </a:r>
            <a:r>
              <a:rPr lang="ru-RU" dirty="0" smtClean="0"/>
              <a:t>С) (рис. 5.10). </a:t>
            </a:r>
            <a:r>
              <a:rPr lang="ru-RU" dirty="0" err="1" smtClean="0"/>
              <a:t>Решту</a:t>
            </a:r>
            <a:r>
              <a:rPr lang="ru-RU" dirty="0" smtClean="0"/>
              <a:t> </a:t>
            </a:r>
            <a:r>
              <a:rPr lang="ru-RU" dirty="0" err="1" smtClean="0"/>
              <a:t>мутацій</a:t>
            </a:r>
            <a:r>
              <a:rPr lang="ru-RU" dirty="0" smtClean="0"/>
              <a:t>, </a:t>
            </a:r>
            <a:r>
              <a:rPr lang="ru-RU" dirty="0" err="1" smtClean="0"/>
              <a:t>пов'язаних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хворобою </a:t>
            </a:r>
            <a:r>
              <a:rPr lang="ru-RU" dirty="0" err="1" smtClean="0"/>
              <a:t>Лебера</a:t>
            </a:r>
            <a:r>
              <a:rPr lang="ru-RU" dirty="0" smtClean="0"/>
              <a:t>, </a:t>
            </a:r>
            <a:r>
              <a:rPr lang="ru-RU" dirty="0" err="1" smtClean="0"/>
              <a:t>вважають</a:t>
            </a:r>
            <a:r>
              <a:rPr lang="ru-RU" dirty="0" smtClean="0"/>
              <a:t> "</a:t>
            </a:r>
            <a:r>
              <a:rPr lang="ru-RU" dirty="0" err="1" smtClean="0"/>
              <a:t>вторинними</a:t>
            </a:r>
            <a:r>
              <a:rPr lang="ru-RU" dirty="0" smtClean="0"/>
              <a:t>". Вони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посилювати</a:t>
            </a:r>
            <a:r>
              <a:rPr lang="ru-RU" dirty="0" smtClean="0"/>
              <a:t> </a:t>
            </a:r>
            <a:r>
              <a:rPr lang="ru-RU" dirty="0" err="1" smtClean="0"/>
              <a:t>дію</a:t>
            </a:r>
            <a:r>
              <a:rPr lang="ru-RU" dirty="0" smtClean="0"/>
              <a:t> </a:t>
            </a:r>
            <a:r>
              <a:rPr lang="ru-RU" dirty="0" err="1" smtClean="0"/>
              <a:t>первинних</a:t>
            </a:r>
            <a:r>
              <a:rPr lang="ru-RU" dirty="0" smtClean="0"/>
              <a:t> </a:t>
            </a:r>
            <a:r>
              <a:rPr lang="ru-RU" dirty="0" err="1" smtClean="0"/>
              <a:t>мутацій</a:t>
            </a:r>
            <a:r>
              <a:rPr lang="ru-RU" dirty="0" smtClean="0"/>
              <a:t>, </a:t>
            </a:r>
            <a:r>
              <a:rPr lang="ru-RU" dirty="0" err="1" smtClean="0"/>
              <a:t>збільшуючи</a:t>
            </a:r>
            <a:r>
              <a:rPr lang="ru-RU" dirty="0" smtClean="0"/>
              <a:t> </a:t>
            </a:r>
            <a:r>
              <a:rPr lang="ru-RU" dirty="0" err="1" smtClean="0"/>
              <a:t>ризик</a:t>
            </a:r>
            <a:r>
              <a:rPr lang="ru-RU" dirty="0" smtClean="0"/>
              <a:t> </a:t>
            </a:r>
            <a:r>
              <a:rPr lang="ru-RU" dirty="0" err="1" smtClean="0"/>
              <a:t>вияву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Хвороби,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язані</a:t>
            </a:r>
            <a:r>
              <a:rPr lang="uk-UA" dirty="0" smtClean="0"/>
              <a:t> з </a:t>
            </a:r>
            <a:r>
              <a:rPr lang="uk-UA" dirty="0" err="1" smtClean="0"/>
              <a:t>мітохондріальною</a:t>
            </a:r>
            <a:r>
              <a:rPr lang="uk-UA" dirty="0" smtClean="0"/>
              <a:t> спадковістю.</a:t>
            </a:r>
            <a:endParaRPr lang="ru-RU" dirty="0"/>
          </a:p>
        </p:txBody>
      </p:sp>
      <p:pic>
        <p:nvPicPr>
          <p:cNvPr id="4" name="Содержимое 3" descr="1342922025_32-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09040" y="530225"/>
            <a:ext cx="3971958" cy="4187825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072074"/>
            <a:ext cx="8183880" cy="130304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Хвороби,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язані</a:t>
            </a:r>
            <a:r>
              <a:rPr lang="uk-UA" dirty="0" smtClean="0"/>
              <a:t> з </a:t>
            </a:r>
            <a:r>
              <a:rPr lang="uk-UA" dirty="0" err="1" smtClean="0"/>
              <a:t>мітохондріальною</a:t>
            </a:r>
            <a:r>
              <a:rPr lang="uk-UA" dirty="0" smtClean="0"/>
              <a:t> спадковістю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54172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 smtClean="0"/>
              <a:t>Нейропатія</a:t>
            </a:r>
            <a:r>
              <a:rPr lang="ru-RU" b="1" dirty="0" smtClean="0"/>
              <a:t>, </a:t>
            </a:r>
            <a:r>
              <a:rPr lang="ru-RU" b="1" dirty="0" err="1" smtClean="0"/>
              <a:t>атаксія</a:t>
            </a:r>
            <a:r>
              <a:rPr lang="ru-RU" b="1" dirty="0" smtClean="0"/>
              <a:t> та </a:t>
            </a:r>
            <a:r>
              <a:rPr lang="ru-RU" b="1" dirty="0" err="1" smtClean="0"/>
              <a:t>пігментний</a:t>
            </a:r>
            <a:r>
              <a:rPr lang="ru-RU" b="1" dirty="0" smtClean="0"/>
              <a:t> </a:t>
            </a:r>
            <a:r>
              <a:rPr lang="ru-RU" b="1" dirty="0" err="1" smtClean="0"/>
              <a:t>ретиніт</a:t>
            </a:r>
            <a:r>
              <a:rPr lang="ru-RU" b="1" dirty="0" smtClean="0"/>
              <a:t>.</a:t>
            </a:r>
          </a:p>
          <a:p>
            <a:r>
              <a:rPr lang="ru-RU" dirty="0" err="1" smtClean="0"/>
              <a:t>Цю</a:t>
            </a:r>
            <a:r>
              <a:rPr lang="ru-RU" dirty="0" smtClean="0"/>
              <a:t> </a:t>
            </a:r>
            <a:r>
              <a:rPr lang="ru-RU" dirty="0" err="1" smtClean="0"/>
              <a:t>комплексну</a:t>
            </a:r>
            <a:r>
              <a:rPr lang="ru-RU" dirty="0" smtClean="0"/>
              <a:t> хворобу </a:t>
            </a:r>
            <a:r>
              <a:rPr lang="ru-RU" dirty="0" err="1" smtClean="0"/>
              <a:t>спричинює</a:t>
            </a:r>
            <a:r>
              <a:rPr lang="ru-RU" dirty="0" smtClean="0"/>
              <a:t> </a:t>
            </a:r>
            <a:r>
              <a:rPr lang="ru-RU" dirty="0" err="1" smtClean="0"/>
              <a:t>точкова</a:t>
            </a:r>
            <a:r>
              <a:rPr lang="ru-RU" dirty="0" smtClean="0"/>
              <a:t> </a:t>
            </a:r>
            <a:r>
              <a:rPr lang="ru-RU" dirty="0" err="1" smtClean="0"/>
              <a:t>мутація</a:t>
            </a:r>
            <a:r>
              <a:rPr lang="ru-RU" dirty="0" smtClean="0"/>
              <a:t> </a:t>
            </a:r>
            <a:r>
              <a:rPr lang="en-US" dirty="0" smtClean="0"/>
              <a:t>NARP 8993 G </a:t>
            </a:r>
            <a:r>
              <a:rPr lang="ru-RU" dirty="0" smtClean="0"/>
              <a:t>в </a:t>
            </a:r>
            <a:r>
              <a:rPr lang="ru-RU" dirty="0" err="1" smtClean="0"/>
              <a:t>гені</a:t>
            </a:r>
            <a:r>
              <a:rPr lang="ru-RU" dirty="0" smtClean="0"/>
              <a:t> </a:t>
            </a:r>
            <a:r>
              <a:rPr lang="en-US" dirty="0" err="1" smtClean="0"/>
              <a:t>ATPase</a:t>
            </a:r>
            <a:r>
              <a:rPr lang="en-US" dirty="0" smtClean="0"/>
              <a:t> 6,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кодує</a:t>
            </a:r>
            <a:r>
              <a:rPr lang="ru-RU" dirty="0" smtClean="0"/>
              <a:t> один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ферментів</a:t>
            </a:r>
            <a:r>
              <a:rPr lang="ru-RU" dirty="0" smtClean="0"/>
              <a:t> </a:t>
            </a:r>
            <a:r>
              <a:rPr lang="ru-RU" dirty="0" err="1" smtClean="0"/>
              <a:t>АТФ-синтетазного</a:t>
            </a:r>
            <a:r>
              <a:rPr lang="ru-RU" dirty="0" smtClean="0"/>
              <a:t> комплексу (рис. 5.10). </a:t>
            </a:r>
            <a:r>
              <a:rPr lang="ru-RU" dirty="0" err="1" smtClean="0"/>
              <a:t>Захворювання</a:t>
            </a:r>
            <a:r>
              <a:rPr lang="ru-RU" dirty="0" smtClean="0"/>
              <a:t> </a:t>
            </a:r>
            <a:r>
              <a:rPr lang="ru-RU" dirty="0" err="1" smtClean="0"/>
              <a:t>розвивається</a:t>
            </a:r>
            <a:r>
              <a:rPr lang="ru-RU" dirty="0" smtClean="0"/>
              <a:t> за </a:t>
            </a:r>
            <a:r>
              <a:rPr lang="ru-RU" dirty="0" err="1" smtClean="0"/>
              <a:t>наявності</a:t>
            </a:r>
            <a:r>
              <a:rPr lang="ru-RU" dirty="0" smtClean="0"/>
              <a:t> у </a:t>
            </a:r>
            <a:r>
              <a:rPr lang="ru-RU" dirty="0" err="1" smtClean="0"/>
              <a:t>клітинах</a:t>
            </a:r>
            <a:r>
              <a:rPr lang="ru-RU" dirty="0" smtClean="0"/>
              <a:t> 70— 90% </a:t>
            </a:r>
            <a:r>
              <a:rPr lang="ru-RU" dirty="0" err="1" smtClean="0"/>
              <a:t>аномальної</a:t>
            </a:r>
            <a:r>
              <a:rPr lang="ru-RU" dirty="0" smtClean="0"/>
              <a:t> </a:t>
            </a:r>
            <a:r>
              <a:rPr lang="ru-RU" dirty="0" err="1" smtClean="0"/>
              <a:t>мтДНК</a:t>
            </a:r>
            <a:r>
              <a:rPr lang="ru-RU" dirty="0" smtClean="0"/>
              <a:t>. </a:t>
            </a:r>
            <a:r>
              <a:rPr lang="ru-RU" dirty="0" err="1" smtClean="0"/>
              <a:t>Ознаками</a:t>
            </a:r>
            <a:r>
              <a:rPr lang="ru-RU" dirty="0" smtClean="0"/>
              <a:t> </a:t>
            </a:r>
            <a:r>
              <a:rPr lang="ru-RU" dirty="0" err="1" smtClean="0"/>
              <a:t>патології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затримка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, </a:t>
            </a:r>
            <a:r>
              <a:rPr lang="ru-RU" dirty="0" err="1" smtClean="0"/>
              <a:t>розумова</a:t>
            </a:r>
            <a:r>
              <a:rPr lang="ru-RU" dirty="0" smtClean="0"/>
              <a:t> </a:t>
            </a:r>
            <a:r>
              <a:rPr lang="ru-RU" dirty="0" err="1" smtClean="0"/>
              <a:t>відсталість</a:t>
            </a:r>
            <a:r>
              <a:rPr lang="ru-RU" dirty="0" smtClean="0"/>
              <a:t>, </a:t>
            </a:r>
            <a:r>
              <a:rPr lang="ru-RU" dirty="0" err="1" smtClean="0"/>
              <a:t>прогресуюче</a:t>
            </a:r>
            <a:r>
              <a:rPr lang="ru-RU" dirty="0" smtClean="0"/>
              <a:t> </a:t>
            </a:r>
            <a:r>
              <a:rPr lang="ru-RU" dirty="0" err="1" smtClean="0"/>
              <a:t>звуження</a:t>
            </a:r>
            <a:r>
              <a:rPr lang="ru-RU" dirty="0" smtClean="0"/>
              <a:t> </a:t>
            </a:r>
            <a:r>
              <a:rPr lang="ru-RU" dirty="0" err="1" smtClean="0"/>
              <a:t>зорових</a:t>
            </a:r>
            <a:r>
              <a:rPr lang="ru-RU" dirty="0" smtClean="0"/>
              <a:t> </a:t>
            </a:r>
            <a:r>
              <a:rPr lang="ru-RU" dirty="0" err="1" smtClean="0"/>
              <a:t>полів</a:t>
            </a:r>
            <a:r>
              <a:rPr lang="ru-RU" dirty="0" smtClean="0"/>
              <a:t> та </a:t>
            </a:r>
            <a:r>
              <a:rPr lang="ru-RU" dirty="0" err="1" smtClean="0"/>
              <a:t>нічна</a:t>
            </a:r>
            <a:r>
              <a:rPr lang="ru-RU" dirty="0" smtClean="0"/>
              <a:t> </a:t>
            </a:r>
            <a:r>
              <a:rPr lang="ru-RU" dirty="0" err="1" smtClean="0"/>
              <a:t>сліпота</a:t>
            </a:r>
            <a:r>
              <a:rPr lang="ru-RU" dirty="0" smtClean="0"/>
              <a:t>, </a:t>
            </a:r>
            <a:r>
              <a:rPr lang="ru-RU" dirty="0" err="1" smtClean="0"/>
              <a:t>біль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чутливості</a:t>
            </a:r>
            <a:r>
              <a:rPr lang="ru-RU" dirty="0" smtClean="0"/>
              <a:t> у </a:t>
            </a:r>
            <a:r>
              <a:rPr lang="ru-RU" dirty="0" err="1" smtClean="0"/>
              <a:t>відповідних</a:t>
            </a:r>
            <a:r>
              <a:rPr lang="ru-RU" dirty="0" smtClean="0"/>
              <a:t> зонах </a:t>
            </a:r>
            <a:r>
              <a:rPr lang="ru-RU" dirty="0" err="1" smtClean="0"/>
              <a:t>іннервації</a:t>
            </a:r>
            <a:r>
              <a:rPr lang="ru-RU" dirty="0" smtClean="0"/>
              <a:t>, </a:t>
            </a:r>
            <a:r>
              <a:rPr lang="ru-RU" dirty="0" err="1" smtClean="0"/>
              <a:t>розлад</a:t>
            </a:r>
            <a:r>
              <a:rPr lang="ru-RU" dirty="0" smtClean="0"/>
              <a:t> </a:t>
            </a:r>
            <a:r>
              <a:rPr lang="ru-RU" dirty="0" err="1" smtClean="0"/>
              <a:t>координації</a:t>
            </a:r>
            <a:r>
              <a:rPr lang="ru-RU" dirty="0" smtClean="0"/>
              <a:t> </a:t>
            </a:r>
            <a:r>
              <a:rPr lang="ru-RU" dirty="0" err="1" smtClean="0"/>
              <a:t>довільних</a:t>
            </a:r>
            <a:r>
              <a:rPr lang="ru-RU" dirty="0" smtClean="0"/>
              <a:t> </a:t>
            </a:r>
            <a:r>
              <a:rPr lang="ru-RU" dirty="0" err="1" smtClean="0"/>
              <a:t>рухів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нейрогенна</a:t>
            </a:r>
            <a:r>
              <a:rPr lang="ru-RU" dirty="0" smtClean="0"/>
              <a:t> </a:t>
            </a:r>
            <a:r>
              <a:rPr lang="ru-RU" dirty="0" err="1" smtClean="0"/>
              <a:t>м'язова</a:t>
            </a:r>
            <a:r>
              <a:rPr lang="ru-RU" dirty="0" smtClean="0"/>
              <a:t> </a:t>
            </a:r>
            <a:r>
              <a:rPr lang="ru-RU" dirty="0" err="1" smtClean="0"/>
              <a:t>слабкість</a:t>
            </a:r>
            <a:r>
              <a:rPr lang="ru-RU" dirty="0" smtClean="0"/>
              <a:t>. </a:t>
            </a:r>
            <a:r>
              <a:rPr lang="ru-RU" dirty="0" err="1" smtClean="0"/>
              <a:t>Відомо</a:t>
            </a:r>
            <a:r>
              <a:rPr lang="ru-RU" dirty="0" smtClean="0"/>
              <a:t> </a:t>
            </a:r>
            <a:r>
              <a:rPr lang="ru-RU" dirty="0" err="1" smtClean="0"/>
              <a:t>принаймні</a:t>
            </a:r>
            <a:r>
              <a:rPr lang="ru-RU" dirty="0" smtClean="0"/>
              <a:t> 15 форм </a:t>
            </a:r>
            <a:r>
              <a:rPr lang="ru-RU" dirty="0" err="1" smtClean="0"/>
              <a:t>пігментного</a:t>
            </a:r>
            <a:r>
              <a:rPr lang="ru-RU" dirty="0" smtClean="0"/>
              <a:t> </a:t>
            </a:r>
            <a:r>
              <a:rPr lang="ru-RU" dirty="0" err="1" smtClean="0"/>
              <a:t>ретиніту</a:t>
            </a:r>
            <a:r>
              <a:rPr lang="ru-RU" dirty="0" smtClean="0"/>
              <a:t> (</a:t>
            </a:r>
            <a:r>
              <a:rPr lang="ru-RU" dirty="0" err="1" smtClean="0"/>
              <a:t>прогресуюче</a:t>
            </a:r>
            <a:r>
              <a:rPr lang="ru-RU" dirty="0" smtClean="0"/>
              <a:t> </a:t>
            </a:r>
            <a:r>
              <a:rPr lang="ru-RU" dirty="0" err="1" smtClean="0"/>
              <a:t>звуження</a:t>
            </a:r>
            <a:r>
              <a:rPr lang="ru-RU" dirty="0" smtClean="0"/>
              <a:t> </a:t>
            </a:r>
            <a:r>
              <a:rPr lang="ru-RU" dirty="0" err="1" smtClean="0"/>
              <a:t>зорових</a:t>
            </a:r>
            <a:r>
              <a:rPr lang="ru-RU" dirty="0" smtClean="0"/>
              <a:t> </a:t>
            </a:r>
            <a:r>
              <a:rPr lang="ru-RU" dirty="0" err="1" smtClean="0"/>
              <a:t>полів</a:t>
            </a:r>
            <a:r>
              <a:rPr lang="ru-RU" dirty="0" smtClean="0"/>
              <a:t> та </a:t>
            </a:r>
            <a:r>
              <a:rPr lang="ru-RU" dirty="0" err="1" smtClean="0"/>
              <a:t>нічна</a:t>
            </a:r>
            <a:r>
              <a:rPr lang="ru-RU" dirty="0" smtClean="0"/>
              <a:t> </a:t>
            </a:r>
            <a:r>
              <a:rPr lang="ru-RU" dirty="0" err="1" smtClean="0"/>
              <a:t>сліпота</a:t>
            </a:r>
            <a:r>
              <a:rPr lang="ru-RU" dirty="0" smtClean="0"/>
              <a:t>), </a:t>
            </a:r>
            <a:r>
              <a:rPr lang="ru-RU" dirty="0" err="1" smtClean="0"/>
              <a:t>спричинених</a:t>
            </a:r>
            <a:r>
              <a:rPr lang="ru-RU" dirty="0" smtClean="0"/>
              <a:t> </a:t>
            </a:r>
            <a:r>
              <a:rPr lang="ru-RU" dirty="0" err="1" smtClean="0"/>
              <a:t>домінантними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рецесивними</a:t>
            </a:r>
            <a:r>
              <a:rPr lang="ru-RU" dirty="0" smtClean="0"/>
              <a:t> </a:t>
            </a:r>
            <a:r>
              <a:rPr lang="ru-RU" dirty="0" err="1" smtClean="0"/>
              <a:t>мутаціями</a:t>
            </a:r>
            <a:r>
              <a:rPr lang="ru-RU" dirty="0" smtClean="0"/>
              <a:t> </a:t>
            </a:r>
            <a:r>
              <a:rPr lang="ru-RU" dirty="0" err="1" smtClean="0"/>
              <a:t>генів</a:t>
            </a:r>
            <a:r>
              <a:rPr lang="ru-RU" dirty="0" smtClean="0"/>
              <a:t>, </a:t>
            </a:r>
            <a:r>
              <a:rPr lang="ru-RU" dirty="0" err="1" smtClean="0"/>
              <a:t>локалізованих</a:t>
            </a:r>
            <a:r>
              <a:rPr lang="ru-RU" dirty="0" smtClean="0"/>
              <a:t> у </a:t>
            </a:r>
            <a:r>
              <a:rPr lang="ru-RU" dirty="0" err="1" smtClean="0"/>
              <a:t>низці</a:t>
            </a:r>
            <a:r>
              <a:rPr lang="ru-RU" dirty="0" smtClean="0"/>
              <a:t> </a:t>
            </a:r>
            <a:r>
              <a:rPr lang="ru-RU" dirty="0" err="1" smtClean="0"/>
              <a:t>ауто-сом</a:t>
            </a:r>
            <a:r>
              <a:rPr lang="ru-RU" dirty="0" smtClean="0"/>
              <a:t> та </a:t>
            </a:r>
            <a:r>
              <a:rPr lang="ru-RU" dirty="0" err="1" smtClean="0"/>
              <a:t>Х-хромосомі</a:t>
            </a:r>
            <a:r>
              <a:rPr lang="ru-RU" dirty="0" smtClean="0"/>
              <a:t>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Хвороби,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язані</a:t>
            </a:r>
            <a:r>
              <a:rPr lang="uk-UA" dirty="0" smtClean="0"/>
              <a:t> з </a:t>
            </a:r>
            <a:r>
              <a:rPr lang="uk-UA" dirty="0" err="1" smtClean="0"/>
              <a:t>мітохондріальною</a:t>
            </a:r>
            <a:r>
              <a:rPr lang="uk-UA" dirty="0" smtClean="0"/>
              <a:t> спадковістю</a:t>
            </a:r>
            <a:endParaRPr lang="ru-RU" dirty="0"/>
          </a:p>
        </p:txBody>
      </p:sp>
      <p:pic>
        <p:nvPicPr>
          <p:cNvPr id="4" name="Содержимое 3" descr="image05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47131" y="742950"/>
            <a:ext cx="4295775" cy="3762375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Пластидна</a:t>
            </a:r>
            <a:r>
              <a:rPr lang="uk-UA" dirty="0" smtClean="0"/>
              <a:t> спадковість.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err="1" smtClean="0"/>
              <a:t>Пластидна</a:t>
            </a:r>
            <a:r>
              <a:rPr lang="ru-RU" dirty="0" smtClean="0"/>
              <a:t> </a:t>
            </a:r>
            <a:r>
              <a:rPr lang="ru-RU" dirty="0" err="1" smtClean="0"/>
              <a:t>спадковість</a:t>
            </a:r>
            <a:r>
              <a:rPr lang="ru-RU" dirty="0" smtClean="0"/>
              <a:t> - </a:t>
            </a:r>
            <a:r>
              <a:rPr lang="ru-RU" dirty="0" err="1" smtClean="0"/>
              <a:t>різновид</a:t>
            </a:r>
            <a:r>
              <a:rPr lang="ru-RU" dirty="0" smtClean="0"/>
              <a:t> </a:t>
            </a:r>
            <a:r>
              <a:rPr lang="ru-RU" dirty="0" err="1" smtClean="0"/>
              <a:t>спадковості</a:t>
            </a:r>
            <a:r>
              <a:rPr lang="ru-RU" dirty="0" smtClean="0"/>
              <a:t> </a:t>
            </a:r>
            <a:r>
              <a:rPr lang="ru-RU" dirty="0" err="1" smtClean="0"/>
              <a:t>цитоплазматичної</a:t>
            </a:r>
            <a:r>
              <a:rPr lang="ru-RU" dirty="0" smtClean="0"/>
              <a:t>, </a:t>
            </a:r>
            <a:r>
              <a:rPr lang="ru-RU" dirty="0" err="1" smtClean="0"/>
              <a:t>пов'язаний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діянням</a:t>
            </a:r>
            <a:r>
              <a:rPr lang="ru-RU" dirty="0" smtClean="0"/>
              <a:t> </a:t>
            </a:r>
            <a:r>
              <a:rPr lang="ru-RU" dirty="0" err="1" smtClean="0"/>
              <a:t>позаядерних</a:t>
            </a:r>
            <a:r>
              <a:rPr lang="ru-RU" dirty="0" smtClean="0"/>
              <a:t> </a:t>
            </a:r>
            <a:r>
              <a:rPr lang="ru-RU" dirty="0" err="1" smtClean="0"/>
              <a:t>генів</a:t>
            </a:r>
            <a:r>
              <a:rPr lang="ru-RU" dirty="0" smtClean="0"/>
              <a:t> (</a:t>
            </a:r>
            <a:r>
              <a:rPr lang="ru-RU" dirty="0" err="1" smtClean="0"/>
              <a:t>плазмонів</a:t>
            </a:r>
            <a:r>
              <a:rPr lang="ru-RU" dirty="0" smtClean="0"/>
              <a:t>), </a:t>
            </a:r>
            <a:r>
              <a:rPr lang="ru-RU" dirty="0" err="1" smtClean="0"/>
              <a:t>локалізованих</a:t>
            </a:r>
            <a:r>
              <a:rPr lang="ru-RU" dirty="0" smtClean="0"/>
              <a:t> у пластидах. </a:t>
            </a:r>
            <a:r>
              <a:rPr lang="ru-RU" dirty="0" err="1" smtClean="0"/>
              <a:t>Вперше</a:t>
            </a:r>
            <a:r>
              <a:rPr lang="ru-RU" dirty="0" smtClean="0"/>
              <a:t> описана К. </a:t>
            </a:r>
            <a:r>
              <a:rPr lang="ru-RU" dirty="0" err="1" smtClean="0"/>
              <a:t>Корренсом</a:t>
            </a:r>
            <a:r>
              <a:rPr lang="ru-RU" dirty="0" smtClean="0"/>
              <a:t> (1908). </a:t>
            </a:r>
            <a:r>
              <a:rPr lang="ru-RU" dirty="0" err="1" smtClean="0"/>
              <a:t>Виявляється</a:t>
            </a:r>
            <a:r>
              <a:rPr lang="ru-RU" dirty="0" smtClean="0"/>
              <a:t> </a:t>
            </a:r>
            <a:r>
              <a:rPr lang="ru-RU" dirty="0" err="1" smtClean="0"/>
              <a:t>найчастіше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успадковування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</a:t>
            </a:r>
            <a:r>
              <a:rPr lang="ru-RU" dirty="0" err="1" smtClean="0"/>
              <a:t>строкато-листості</a:t>
            </a:r>
            <a:r>
              <a:rPr lang="ru-RU" dirty="0" smtClean="0"/>
              <a:t> у </a:t>
            </a:r>
            <a:r>
              <a:rPr lang="ru-RU" dirty="0" err="1" smtClean="0"/>
              <a:t>рослин</a:t>
            </a:r>
            <a:r>
              <a:rPr lang="ru-RU" dirty="0" smtClean="0"/>
              <a:t>, яка </a:t>
            </a:r>
            <a:r>
              <a:rPr lang="ru-RU" dirty="0" err="1" smtClean="0"/>
              <a:t>спостерігається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чергування</a:t>
            </a:r>
            <a:r>
              <a:rPr lang="ru-RU" dirty="0" smtClean="0"/>
              <a:t> зеленого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білого</a:t>
            </a:r>
            <a:r>
              <a:rPr lang="ru-RU" dirty="0" smtClean="0"/>
              <a:t> </a:t>
            </a:r>
            <a:r>
              <a:rPr lang="ru-RU" dirty="0" err="1" smtClean="0"/>
              <a:t>забарвлення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тканин </a:t>
            </a:r>
            <a:r>
              <a:rPr lang="ru-RU" dirty="0" err="1" smtClean="0"/>
              <a:t>рослини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зумовлена</a:t>
            </a:r>
            <a:r>
              <a:rPr lang="ru-RU" dirty="0" smtClean="0"/>
              <a:t> </a:t>
            </a:r>
            <a:r>
              <a:rPr lang="ru-RU" dirty="0" err="1" smtClean="0"/>
              <a:t>наявністю</a:t>
            </a:r>
            <a:r>
              <a:rPr lang="ru-RU" dirty="0" smtClean="0"/>
              <a:t> в </a:t>
            </a:r>
            <a:r>
              <a:rPr lang="ru-RU" dirty="0" err="1" smtClean="0"/>
              <a:t>клітинах</a:t>
            </a:r>
            <a:r>
              <a:rPr lang="ru-RU" dirty="0" smtClean="0"/>
              <a:t> </a:t>
            </a:r>
            <a:r>
              <a:rPr lang="ru-RU" dirty="0" err="1" smtClean="0"/>
              <a:t>зелених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безбарвних</a:t>
            </a:r>
            <a:r>
              <a:rPr lang="ru-RU" dirty="0" smtClean="0"/>
              <a:t> пластид,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несуть</a:t>
            </a:r>
            <a:r>
              <a:rPr lang="ru-RU" dirty="0" smtClean="0"/>
              <a:t> </a:t>
            </a:r>
            <a:r>
              <a:rPr lang="ru-RU" dirty="0" err="1" smtClean="0"/>
              <a:t>позаядерні</a:t>
            </a:r>
            <a:r>
              <a:rPr lang="ru-RU" dirty="0" smtClean="0"/>
              <a:t> </a:t>
            </a:r>
            <a:r>
              <a:rPr lang="ru-RU" dirty="0" err="1" smtClean="0"/>
              <a:t>пластидні</a:t>
            </a:r>
            <a:r>
              <a:rPr lang="ru-RU" dirty="0" smtClean="0"/>
              <a:t> </a:t>
            </a:r>
            <a:r>
              <a:rPr lang="ru-RU" dirty="0" err="1" smtClean="0"/>
              <a:t>гени</a:t>
            </a:r>
            <a:r>
              <a:rPr lang="ru-RU" dirty="0" smtClean="0"/>
              <a:t>.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поділу</a:t>
            </a:r>
            <a:r>
              <a:rPr lang="ru-RU" dirty="0" smtClean="0"/>
              <a:t> клітин </a:t>
            </a:r>
            <a:r>
              <a:rPr lang="ru-RU" dirty="0" err="1" smtClean="0"/>
              <a:t>пластиди</a:t>
            </a:r>
            <a:r>
              <a:rPr lang="ru-RU" dirty="0" smtClean="0"/>
              <a:t> </a:t>
            </a:r>
            <a:r>
              <a:rPr lang="ru-RU" dirty="0" err="1" smtClean="0"/>
              <a:t>розподіляються</a:t>
            </a:r>
            <a:r>
              <a:rPr lang="ru-RU" dirty="0" smtClean="0"/>
              <a:t> </a:t>
            </a:r>
            <a:r>
              <a:rPr lang="ru-RU" dirty="0" err="1" smtClean="0"/>
              <a:t>випадково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дочірніми</a:t>
            </a:r>
            <a:r>
              <a:rPr lang="ru-RU" dirty="0" smtClean="0"/>
              <a:t> </a:t>
            </a:r>
            <a:r>
              <a:rPr lang="ru-RU" dirty="0" err="1" smtClean="0"/>
              <a:t>клітинами</a:t>
            </a:r>
            <a:r>
              <a:rPr lang="ru-RU" dirty="0" smtClean="0"/>
              <a:t>, </a:t>
            </a:r>
            <a:r>
              <a:rPr lang="ru-RU" dirty="0" err="1" smtClean="0"/>
              <a:t>потрапляють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в </a:t>
            </a:r>
            <a:r>
              <a:rPr lang="ru-RU" dirty="0" err="1" smtClean="0"/>
              <a:t>яйцеклітини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відсутні</a:t>
            </a:r>
            <a:r>
              <a:rPr lang="ru-RU" dirty="0" smtClean="0"/>
              <a:t> у пилку,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передавання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</a:t>
            </a:r>
            <a:r>
              <a:rPr lang="ru-RU" dirty="0" err="1" smtClean="0"/>
              <a:t>гібридам</a:t>
            </a:r>
            <a:r>
              <a:rPr lang="ru-RU" dirty="0" smtClean="0"/>
              <a:t> </a:t>
            </a:r>
            <a:r>
              <a:rPr lang="ru-RU" dirty="0" err="1" smtClean="0"/>
              <a:t>виключно</a:t>
            </a:r>
            <a:r>
              <a:rPr lang="ru-RU" dirty="0" smtClean="0"/>
              <a:t> по </a:t>
            </a:r>
            <a:r>
              <a:rPr lang="ru-RU" dirty="0" err="1" smtClean="0"/>
              <a:t>материнській</a:t>
            </a:r>
            <a:r>
              <a:rPr lang="ru-RU" dirty="0" smtClean="0"/>
              <a:t> </a:t>
            </a:r>
            <a:r>
              <a:rPr lang="ru-RU" dirty="0" err="1" smtClean="0"/>
              <a:t>лінії</a:t>
            </a:r>
            <a:r>
              <a:rPr lang="ru-RU" dirty="0" smtClean="0"/>
              <a:t>. В </a:t>
            </a:r>
            <a:r>
              <a:rPr lang="ru-RU" dirty="0" err="1" smtClean="0"/>
              <a:t>ряді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прояв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при С. п. </a:t>
            </a:r>
            <a:r>
              <a:rPr lang="ru-RU" dirty="0" err="1" smtClean="0"/>
              <a:t>є</a:t>
            </a:r>
            <a:r>
              <a:rPr lang="ru-RU" dirty="0" smtClean="0"/>
              <a:t> результатом </a:t>
            </a:r>
            <a:r>
              <a:rPr lang="ru-RU" dirty="0" err="1" smtClean="0"/>
              <a:t>взаємодії</a:t>
            </a:r>
            <a:r>
              <a:rPr lang="ru-RU" dirty="0" smtClean="0"/>
              <a:t> </a:t>
            </a:r>
            <a:r>
              <a:rPr lang="ru-RU" dirty="0" err="1" smtClean="0"/>
              <a:t>пластидних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ядерних</a:t>
            </a:r>
            <a:r>
              <a:rPr lang="ru-RU" dirty="0" smtClean="0"/>
              <a:t> </a:t>
            </a:r>
            <a:r>
              <a:rPr lang="ru-RU" dirty="0" err="1" smtClean="0"/>
              <a:t>генів</a:t>
            </a:r>
            <a:r>
              <a:rPr lang="ru-RU" dirty="0" smtClean="0"/>
              <a:t>. </a:t>
            </a:r>
            <a:r>
              <a:rPr lang="ru-RU" dirty="0" err="1" smtClean="0"/>
              <a:t>Детальніше</a:t>
            </a:r>
            <a:r>
              <a:rPr lang="ru-RU" dirty="0" smtClean="0"/>
              <a:t> С. п. </a:t>
            </a:r>
            <a:r>
              <a:rPr lang="ru-RU" dirty="0" err="1" smtClean="0"/>
              <a:t>вивчена</a:t>
            </a:r>
            <a:r>
              <a:rPr lang="ru-RU" dirty="0" smtClean="0"/>
              <a:t> у </a:t>
            </a:r>
            <a:r>
              <a:rPr lang="ru-RU" dirty="0" err="1" smtClean="0"/>
              <a:t>одноклітинної</a:t>
            </a:r>
            <a:r>
              <a:rPr lang="ru-RU" dirty="0" smtClean="0"/>
              <a:t> </a:t>
            </a:r>
            <a:r>
              <a:rPr lang="ru-RU" dirty="0" err="1" smtClean="0"/>
              <a:t>водорості</a:t>
            </a:r>
            <a:r>
              <a:rPr lang="ru-RU" dirty="0" smtClean="0"/>
              <a:t> </a:t>
            </a:r>
            <a:r>
              <a:rPr lang="ru-RU" dirty="0" err="1" smtClean="0"/>
              <a:t>хламідомонади</a:t>
            </a:r>
            <a:r>
              <a:rPr lang="ru-RU" dirty="0" smtClean="0"/>
              <a:t>, в </a:t>
            </a:r>
            <a:r>
              <a:rPr lang="ru-RU" dirty="0" err="1" smtClean="0"/>
              <a:t>якої</a:t>
            </a:r>
            <a:r>
              <a:rPr lang="ru-RU" dirty="0" smtClean="0"/>
              <a:t> вона </a:t>
            </a:r>
            <a:r>
              <a:rPr lang="ru-RU" dirty="0" err="1" smtClean="0"/>
              <a:t>виявляється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успадковування</a:t>
            </a:r>
            <a:r>
              <a:rPr lang="ru-RU" dirty="0" smtClean="0"/>
              <a:t> таких </a:t>
            </a:r>
            <a:r>
              <a:rPr lang="ru-RU" dirty="0" err="1" smtClean="0"/>
              <a:t>ознак</a:t>
            </a:r>
            <a:r>
              <a:rPr lang="ru-RU" dirty="0" smtClean="0"/>
              <a:t>, як </a:t>
            </a:r>
            <a:r>
              <a:rPr lang="ru-RU" dirty="0" err="1" smtClean="0"/>
              <a:t>стійкість</a:t>
            </a:r>
            <a:r>
              <a:rPr lang="ru-RU" dirty="0" smtClean="0"/>
              <a:t> до </a:t>
            </a:r>
            <a:r>
              <a:rPr lang="ru-RU" dirty="0" err="1" smtClean="0"/>
              <a:t>антибіотиків</a:t>
            </a:r>
            <a:r>
              <a:rPr lang="ru-RU" dirty="0" smtClean="0"/>
              <a:t>,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до</a:t>
            </a:r>
            <a:r>
              <a:rPr lang="ru-RU" dirty="0" smtClean="0"/>
              <a:t> фотосинтезу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Схема, яка ілюструє материнське успадкування пластид </a:t>
            </a:r>
            <a:endParaRPr lang="ru-RU" dirty="0"/>
          </a:p>
        </p:txBody>
      </p:sp>
      <p:pic>
        <p:nvPicPr>
          <p:cNvPr id="6" name="Содержимое 5" descr="photo_2020-05-25_15-32-2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530225"/>
            <a:ext cx="7858180" cy="4398973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Схема, яка ілюструє материнське успадкування пластид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У </a:t>
            </a:r>
            <a:r>
              <a:rPr lang="en-US" sz="1600" dirty="0" smtClean="0"/>
              <a:t>Pelargonium </a:t>
            </a:r>
            <a:r>
              <a:rPr lang="en-US" sz="1600" dirty="0" err="1" smtClean="0"/>
              <a:t>zonale</a:t>
            </a:r>
            <a:r>
              <a:rPr lang="en-US" sz="1600" dirty="0" smtClean="0"/>
              <a:t> </a:t>
            </a:r>
            <a:r>
              <a:rPr lang="ru-RU" sz="1600" dirty="0" err="1" smtClean="0"/>
              <a:t>успадкування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строкатолистості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іде</a:t>
            </a:r>
            <a:r>
              <a:rPr lang="ru-RU" sz="1600" dirty="0" smtClean="0"/>
              <a:t> за </a:t>
            </a:r>
            <a:r>
              <a:rPr lang="ru-RU" sz="1600" dirty="0" err="1" smtClean="0"/>
              <a:t>батьківським</a:t>
            </a:r>
            <a:r>
              <a:rPr lang="ru-RU" sz="1600" dirty="0" smtClean="0"/>
              <a:t> типом. </a:t>
            </a:r>
            <a:r>
              <a:rPr lang="ru-RU" sz="1600" dirty="0" err="1" smtClean="0"/>
              <a:t>Наприклад</a:t>
            </a:r>
            <a:r>
              <a:rPr lang="ru-RU" sz="1600" dirty="0" smtClean="0"/>
              <a:t>, </a:t>
            </a:r>
            <a:r>
              <a:rPr lang="ru-RU" sz="1600" dirty="0" err="1" smtClean="0"/>
              <a:t>якщо</a:t>
            </a:r>
            <a:r>
              <a:rPr lang="ru-RU" sz="1600" dirty="0" smtClean="0"/>
              <a:t> </a:t>
            </a:r>
            <a:r>
              <a:rPr lang="ru-RU" sz="1600" dirty="0" err="1" smtClean="0"/>
              <a:t>квітки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строкатолистої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рослини</a:t>
            </a:r>
            <a:r>
              <a:rPr lang="ru-RU" sz="1600" dirty="0" smtClean="0"/>
              <a:t> </a:t>
            </a:r>
            <a:r>
              <a:rPr lang="ru-RU" sz="1600" dirty="0" err="1" smtClean="0"/>
              <a:t>запилюють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пилком</a:t>
            </a:r>
            <a:r>
              <a:rPr lang="ru-RU" sz="1600" dirty="0" smtClean="0"/>
              <a:t> </a:t>
            </a:r>
            <a:r>
              <a:rPr lang="ru-RU" sz="1600" dirty="0" err="1" smtClean="0"/>
              <a:t>зеленої</a:t>
            </a:r>
            <a:r>
              <a:rPr lang="ru-RU" sz="1600" dirty="0" smtClean="0"/>
              <a:t>, то до 30 % </a:t>
            </a:r>
            <a:r>
              <a:rPr lang="ru-RU" sz="1600" dirty="0" err="1" smtClean="0"/>
              <a:t>гібридів</a:t>
            </a:r>
            <a:r>
              <a:rPr lang="ru-RU" sz="1600" dirty="0" smtClean="0"/>
              <a:t> </a:t>
            </a:r>
            <a:r>
              <a:rPr lang="ru-RU" sz="1600" dirty="0" err="1" smtClean="0"/>
              <a:t>будуть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строкатолистими</a:t>
            </a:r>
            <a:r>
              <a:rPr lang="ru-RU" sz="1600" dirty="0" smtClean="0"/>
              <a:t>, а 70 % – </a:t>
            </a:r>
            <a:r>
              <a:rPr lang="ru-RU" sz="1600" dirty="0" err="1" smtClean="0"/>
              <a:t>зеленими</a:t>
            </a:r>
            <a:r>
              <a:rPr lang="ru-RU" sz="1600" dirty="0" smtClean="0"/>
              <a:t>. При реципрокному </a:t>
            </a:r>
            <a:r>
              <a:rPr lang="ru-RU" sz="1600" dirty="0" err="1" smtClean="0"/>
              <a:t>схрещуванні</a:t>
            </a:r>
            <a:r>
              <a:rPr lang="ru-RU" sz="1600" dirty="0" smtClean="0"/>
              <a:t> 70 % </a:t>
            </a:r>
            <a:r>
              <a:rPr lang="ru-RU" sz="1600" dirty="0" err="1" smtClean="0"/>
              <a:t>гібридів</a:t>
            </a:r>
            <a:r>
              <a:rPr lang="ru-RU" sz="1600" dirty="0" smtClean="0"/>
              <a:t> </a:t>
            </a:r>
            <a:r>
              <a:rPr lang="ru-RU" sz="1600" dirty="0" err="1" smtClean="0"/>
              <a:t>виявляються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строкатолистими</a:t>
            </a:r>
            <a:r>
              <a:rPr lang="ru-RU" sz="1600" dirty="0" smtClean="0"/>
              <a:t>, а 30% – </a:t>
            </a:r>
            <a:r>
              <a:rPr lang="ru-RU" sz="1600" dirty="0" err="1" smtClean="0"/>
              <a:t>зеленими</a:t>
            </a:r>
            <a:endParaRPr lang="ru-RU" sz="1600" dirty="0" smtClean="0"/>
          </a:p>
          <a:p>
            <a:r>
              <a:rPr lang="uk-UA" sz="1600" dirty="0" smtClean="0"/>
              <a:t>Схема схрещування: </a:t>
            </a:r>
          </a:p>
          <a:p>
            <a:pPr>
              <a:buNone/>
            </a:pPr>
            <a:r>
              <a:rPr lang="uk-UA" sz="16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строката х зелена (пилок)</a:t>
            </a:r>
          </a:p>
          <a:p>
            <a:pPr>
              <a:buNone/>
            </a:pPr>
            <a:endParaRPr lang="uk-UA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uk-UA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uk-UA" sz="16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30 % строкаті і 70 % зелені</a:t>
            </a:r>
          </a:p>
          <a:p>
            <a:pPr>
              <a:buNone/>
            </a:pPr>
            <a:endParaRPr lang="uk-UA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uk-UA" sz="16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</a:t>
            </a:r>
            <a:r>
              <a:rPr lang="uk-UA" sz="1600" dirty="0" smtClean="0">
                <a:solidFill>
                  <a:schemeClr val="accent2">
                    <a:lumMod val="75000"/>
                  </a:schemeClr>
                </a:solidFill>
              </a:rPr>
              <a:t>зелена </a:t>
            </a:r>
            <a:r>
              <a:rPr lang="uk-UA" sz="1600" dirty="0" smtClean="0">
                <a:solidFill>
                  <a:schemeClr val="accent2">
                    <a:lumMod val="75000"/>
                  </a:schemeClr>
                </a:solidFill>
              </a:rPr>
              <a:t>х </a:t>
            </a:r>
            <a:r>
              <a:rPr lang="uk-UA" sz="1600" dirty="0" smtClean="0">
                <a:solidFill>
                  <a:schemeClr val="accent2">
                    <a:lumMod val="75000"/>
                  </a:schemeClr>
                </a:solidFill>
              </a:rPr>
              <a:t>строката </a:t>
            </a:r>
            <a:r>
              <a:rPr lang="uk-UA" sz="1600" dirty="0" smtClean="0">
                <a:solidFill>
                  <a:schemeClr val="accent2">
                    <a:lumMod val="75000"/>
                  </a:schemeClr>
                </a:solidFill>
              </a:rPr>
              <a:t>(пилок)</a:t>
            </a:r>
          </a:p>
          <a:p>
            <a:pPr>
              <a:buNone/>
            </a:pPr>
            <a:endParaRPr lang="uk-UA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uk-UA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uk-UA" sz="16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70 % </a:t>
            </a:r>
            <a:r>
              <a:rPr lang="uk-UA" sz="1600" dirty="0" err="1" smtClean="0">
                <a:solidFill>
                  <a:schemeClr val="accent2">
                    <a:lumMod val="75000"/>
                  </a:schemeClr>
                </a:solidFill>
              </a:rPr>
              <a:t>строкатолисті</a:t>
            </a:r>
            <a:r>
              <a:rPr lang="uk-UA" sz="1600" dirty="0" smtClean="0">
                <a:solidFill>
                  <a:schemeClr val="accent2">
                    <a:lumMod val="75000"/>
                  </a:schemeClr>
                </a:solidFill>
              </a:rPr>
              <a:t> 30 % зелені</a:t>
            </a:r>
            <a:endParaRPr lang="ru-RU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071934" y="2500306"/>
            <a:ext cx="642942" cy="428628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4000496" y="3929066"/>
            <a:ext cx="642942" cy="428628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214950"/>
            <a:ext cx="8183880" cy="114300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Механізм прояву цитоплазматичної спадковості в рослин</a:t>
            </a:r>
            <a:endParaRPr lang="ru-RU" dirty="0"/>
          </a:p>
        </p:txBody>
      </p:sp>
      <p:pic>
        <p:nvPicPr>
          <p:cNvPr id="4" name="Содержимое 3" descr="9-biologiya-ostapchenko-21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85786" y="500042"/>
            <a:ext cx="3429024" cy="4218856"/>
          </a:xfrm>
        </p:spPr>
      </p:pic>
      <p:pic>
        <p:nvPicPr>
          <p:cNvPr id="5" name="Рисунок 4" descr="unname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29190" y="785794"/>
            <a:ext cx="3352209" cy="37862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/>
              <a:t>Пластидна</a:t>
            </a:r>
            <a:r>
              <a:rPr lang="uk-UA" dirty="0" smtClean="0"/>
              <a:t> спадковість. Використання.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err="1" smtClean="0"/>
              <a:t>Неменделівське</a:t>
            </a:r>
            <a:r>
              <a:rPr lang="ru-RU" dirty="0" smtClean="0"/>
              <a:t> </a:t>
            </a:r>
            <a:r>
              <a:rPr lang="ru-RU" dirty="0" err="1" smtClean="0"/>
              <a:t>успадкування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, </a:t>
            </a:r>
            <a:r>
              <a:rPr lang="ru-RU" dirty="0" err="1" smtClean="0"/>
              <a:t>пов'язаних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пластидами, </a:t>
            </a:r>
            <a:r>
              <a:rPr lang="ru-RU" dirty="0" err="1" smtClean="0"/>
              <a:t>уперше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відзначено</a:t>
            </a:r>
            <a:r>
              <a:rPr lang="ru-RU" dirty="0" smtClean="0"/>
              <a:t> Карлом </a:t>
            </a:r>
            <a:r>
              <a:rPr lang="ru-RU" dirty="0" err="1" smtClean="0"/>
              <a:t>Корренсом</a:t>
            </a:r>
            <a:r>
              <a:rPr lang="ru-RU" dirty="0" smtClean="0"/>
              <a:t> (1908) у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дослідах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нічною</a:t>
            </a:r>
            <a:r>
              <a:rPr lang="ru-RU" dirty="0" smtClean="0"/>
              <a:t> </a:t>
            </a:r>
            <a:r>
              <a:rPr lang="ru-RU" dirty="0" err="1" smtClean="0"/>
              <a:t>красунею</a:t>
            </a:r>
            <a:r>
              <a:rPr lang="ru-RU" dirty="0" smtClean="0"/>
              <a:t> (</a:t>
            </a:r>
            <a:r>
              <a:rPr lang="en-US" dirty="0" smtClean="0"/>
              <a:t>Mirabilis </a:t>
            </a:r>
            <a:r>
              <a:rPr lang="en-US" dirty="0" err="1" smtClean="0"/>
              <a:t>jalapa</a:t>
            </a:r>
            <a:r>
              <a:rPr lang="en-US" dirty="0" smtClean="0"/>
              <a:t>). </a:t>
            </a:r>
            <a:r>
              <a:rPr lang="ru-RU" dirty="0" err="1" smtClean="0"/>
              <a:t>Строкатолисті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нічної</a:t>
            </a:r>
            <a:r>
              <a:rPr lang="ru-RU" dirty="0" smtClean="0"/>
              <a:t> </a:t>
            </a:r>
            <a:r>
              <a:rPr lang="ru-RU" dirty="0" err="1" smtClean="0"/>
              <a:t>красуні</a:t>
            </a:r>
            <a:r>
              <a:rPr lang="ru-RU" dirty="0" smtClean="0"/>
              <a:t> </a:t>
            </a:r>
            <a:r>
              <a:rPr lang="ru-RU" dirty="0" err="1" smtClean="0"/>
              <a:t>утворюють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  <a:r>
              <a:rPr lang="ru-RU" dirty="0" err="1" smtClean="0"/>
              <a:t>пагони</a:t>
            </a:r>
            <a:r>
              <a:rPr lang="ru-RU" dirty="0" smtClean="0"/>
              <a:t>, </a:t>
            </a:r>
            <a:r>
              <a:rPr lang="ru-RU" dirty="0" err="1" smtClean="0"/>
              <a:t>позбавлені</a:t>
            </a:r>
            <a:r>
              <a:rPr lang="ru-RU" dirty="0" smtClean="0"/>
              <a:t> </a:t>
            </a:r>
            <a:r>
              <a:rPr lang="ru-RU" dirty="0" err="1" smtClean="0"/>
              <a:t>хлорофілу</a:t>
            </a:r>
            <a:r>
              <a:rPr lang="ru-RU" dirty="0" smtClean="0"/>
              <a:t>. </a:t>
            </a:r>
            <a:r>
              <a:rPr lang="ru-RU" dirty="0" err="1" smtClean="0"/>
              <a:t>Пластиди</a:t>
            </a:r>
            <a:r>
              <a:rPr lang="ru-RU" dirty="0" smtClean="0"/>
              <a:t> при </a:t>
            </a:r>
            <a:r>
              <a:rPr lang="ru-RU" dirty="0" err="1" smtClean="0"/>
              <a:t>мітозі</a:t>
            </a:r>
            <a:r>
              <a:rPr lang="ru-RU" dirty="0" smtClean="0"/>
              <a:t> </a:t>
            </a:r>
            <a:r>
              <a:rPr lang="ru-RU" dirty="0" err="1" smtClean="0"/>
              <a:t>розподіляються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дочірніми</a:t>
            </a:r>
            <a:r>
              <a:rPr lang="ru-RU" dirty="0" smtClean="0"/>
              <a:t> </a:t>
            </a:r>
            <a:r>
              <a:rPr lang="ru-RU" dirty="0" err="1" smtClean="0"/>
              <a:t>клітинами</a:t>
            </a:r>
            <a:r>
              <a:rPr lang="ru-RU" dirty="0" smtClean="0"/>
              <a:t> </a:t>
            </a:r>
            <a:r>
              <a:rPr lang="ru-RU" dirty="0" err="1" smtClean="0"/>
              <a:t>нерівномірно</a:t>
            </a:r>
            <a:r>
              <a:rPr lang="ru-RU" dirty="0" smtClean="0"/>
              <a:t>. </a:t>
            </a:r>
            <a:r>
              <a:rPr lang="ru-RU" dirty="0" err="1" smtClean="0"/>
              <a:t>Частина</a:t>
            </a:r>
            <a:r>
              <a:rPr lang="ru-RU" dirty="0" smtClean="0"/>
              <a:t> клітин </a:t>
            </a:r>
            <a:r>
              <a:rPr lang="ru-RU" dirty="0" err="1" smtClean="0"/>
              <a:t>одержує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нормальні</a:t>
            </a:r>
            <a:r>
              <a:rPr lang="ru-RU" dirty="0" smtClean="0"/>
              <a:t> </a:t>
            </a:r>
            <a:r>
              <a:rPr lang="ru-RU" dirty="0" err="1" smtClean="0"/>
              <a:t>пластиди</a:t>
            </a:r>
            <a:r>
              <a:rPr lang="ru-RU" dirty="0" smtClean="0"/>
              <a:t> (</a:t>
            </a:r>
            <a:r>
              <a:rPr lang="ru-RU" dirty="0" err="1" smtClean="0"/>
              <a:t>листя</a:t>
            </a:r>
            <a:r>
              <a:rPr lang="ru-RU" dirty="0" smtClean="0"/>
              <a:t>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зеленими</a:t>
            </a:r>
            <a:r>
              <a:rPr lang="ru-RU" dirty="0" smtClean="0"/>
              <a:t>);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одержує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аномальні</a:t>
            </a:r>
            <a:r>
              <a:rPr lang="ru-RU" dirty="0" smtClean="0"/>
              <a:t> </a:t>
            </a:r>
            <a:r>
              <a:rPr lang="ru-RU" dirty="0" err="1" smtClean="0"/>
              <a:t>пластиди</a:t>
            </a:r>
            <a:r>
              <a:rPr lang="ru-RU" dirty="0" smtClean="0"/>
              <a:t> (</a:t>
            </a:r>
            <a:r>
              <a:rPr lang="ru-RU" dirty="0" err="1" smtClean="0"/>
              <a:t>листя</a:t>
            </a:r>
            <a:r>
              <a:rPr lang="ru-RU" dirty="0" smtClean="0"/>
              <a:t> </a:t>
            </a:r>
            <a:r>
              <a:rPr lang="ru-RU" dirty="0" err="1" smtClean="0"/>
              <a:t>білі</a:t>
            </a:r>
            <a:r>
              <a:rPr lang="ru-RU" dirty="0" smtClean="0"/>
              <a:t>, без </a:t>
            </a:r>
            <a:r>
              <a:rPr lang="ru-RU" dirty="0" err="1" smtClean="0"/>
              <a:t>хлорофілу</a:t>
            </a:r>
            <a:r>
              <a:rPr lang="ru-RU" dirty="0" smtClean="0"/>
              <a:t>, </a:t>
            </a:r>
            <a:r>
              <a:rPr lang="ru-RU" dirty="0" err="1" smtClean="0"/>
              <a:t>рослина</a:t>
            </a:r>
            <a:r>
              <a:rPr lang="ru-RU" dirty="0" smtClean="0"/>
              <a:t> </a:t>
            </a:r>
            <a:r>
              <a:rPr lang="ru-RU" dirty="0" err="1" smtClean="0"/>
              <a:t>гине</a:t>
            </a:r>
            <a:r>
              <a:rPr lang="ru-RU" dirty="0" smtClean="0"/>
              <a:t>); </a:t>
            </a:r>
            <a:r>
              <a:rPr lang="ru-RU" dirty="0" err="1" smtClean="0"/>
              <a:t>нарешті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 </a:t>
            </a:r>
            <a:r>
              <a:rPr lang="ru-RU" dirty="0" err="1" smtClean="0"/>
              <a:t>дістають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аномальні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нормальні</a:t>
            </a:r>
            <a:r>
              <a:rPr lang="ru-RU" dirty="0" smtClean="0"/>
              <a:t> </a:t>
            </a:r>
            <a:r>
              <a:rPr lang="ru-RU" dirty="0" err="1" smtClean="0"/>
              <a:t>пластиди</a:t>
            </a:r>
            <a:r>
              <a:rPr lang="ru-RU" dirty="0" smtClean="0"/>
              <a:t> (</a:t>
            </a:r>
            <a:r>
              <a:rPr lang="ru-RU" dirty="0" err="1" smtClean="0"/>
              <a:t>строкате</a:t>
            </a:r>
            <a:r>
              <a:rPr lang="ru-RU" dirty="0" smtClean="0"/>
              <a:t> </a:t>
            </a:r>
            <a:r>
              <a:rPr lang="ru-RU" dirty="0" err="1" smtClean="0"/>
              <a:t>листя</a:t>
            </a:r>
            <a:r>
              <a:rPr lang="ru-RU" dirty="0" smtClean="0"/>
              <a:t>, </a:t>
            </a:r>
            <a:r>
              <a:rPr lang="ru-RU" dirty="0" err="1" smtClean="0"/>
              <a:t>білі</a:t>
            </a:r>
            <a:r>
              <a:rPr lang="ru-RU" dirty="0" smtClean="0"/>
              <a:t> </a:t>
            </a:r>
            <a:r>
              <a:rPr lang="ru-RU" dirty="0" err="1" smtClean="0"/>
              <a:t>плями</a:t>
            </a:r>
            <a:r>
              <a:rPr lang="ru-RU" dirty="0" smtClean="0"/>
              <a:t> на </a:t>
            </a:r>
            <a:r>
              <a:rPr lang="ru-RU" dirty="0" err="1" smtClean="0"/>
              <a:t>зелених</a:t>
            </a:r>
            <a:r>
              <a:rPr lang="ru-RU" dirty="0" smtClean="0"/>
              <a:t> листах).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квітки</a:t>
            </a:r>
            <a:r>
              <a:rPr lang="ru-RU" dirty="0" smtClean="0"/>
              <a:t> </a:t>
            </a:r>
            <a:r>
              <a:rPr lang="ru-RU" dirty="0" err="1" smtClean="0"/>
              <a:t>безхлорофільного</a:t>
            </a:r>
            <a:r>
              <a:rPr lang="ru-RU" dirty="0" smtClean="0"/>
              <a:t> пагона </a:t>
            </a:r>
            <a:r>
              <a:rPr lang="ru-RU" dirty="0" err="1" smtClean="0"/>
              <a:t>запилити</a:t>
            </a:r>
            <a:r>
              <a:rPr lang="ru-RU" dirty="0" smtClean="0"/>
              <a:t> </a:t>
            </a:r>
            <a:r>
              <a:rPr lang="ru-RU" dirty="0" err="1" smtClean="0"/>
              <a:t>пилком</a:t>
            </a:r>
            <a:r>
              <a:rPr lang="ru-RU" dirty="0" smtClean="0"/>
              <a:t> зеленого, то </a:t>
            </a:r>
            <a:r>
              <a:rPr lang="en-US" dirty="0" smtClean="0"/>
              <a:t>F1 </a:t>
            </a:r>
            <a:r>
              <a:rPr lang="ru-RU" dirty="0" err="1" smtClean="0"/>
              <a:t>з'являться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безхлорофільні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незабаром</a:t>
            </a:r>
            <a:r>
              <a:rPr lang="ru-RU" dirty="0" smtClean="0"/>
              <a:t> </a:t>
            </a:r>
            <a:r>
              <a:rPr lang="ru-RU" dirty="0" err="1" smtClean="0"/>
              <a:t>загинуть</a:t>
            </a:r>
            <a:r>
              <a:rPr lang="ru-RU" dirty="0" smtClean="0"/>
              <a:t>. При реципрокному </a:t>
            </a:r>
            <a:r>
              <a:rPr lang="ru-RU" dirty="0" err="1" smtClean="0"/>
              <a:t>схрещуванні</a:t>
            </a:r>
            <a:r>
              <a:rPr lang="ru-RU" dirty="0" smtClean="0"/>
              <a:t> в </a:t>
            </a:r>
            <a:r>
              <a:rPr lang="en-US" dirty="0" smtClean="0"/>
              <a:t>F1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зеленими</a:t>
            </a:r>
            <a:r>
              <a:rPr lang="ru-RU" dirty="0" smtClean="0"/>
              <a:t> . При </a:t>
            </a:r>
            <a:r>
              <a:rPr lang="ru-RU" dirty="0" err="1" smtClean="0"/>
              <a:t>запиленні</a:t>
            </a:r>
            <a:r>
              <a:rPr lang="ru-RU" dirty="0" smtClean="0"/>
              <a:t> </a:t>
            </a:r>
            <a:r>
              <a:rPr lang="ru-RU" dirty="0" err="1" smtClean="0"/>
              <a:t>квіток</a:t>
            </a:r>
            <a:r>
              <a:rPr lang="ru-RU" dirty="0" smtClean="0"/>
              <a:t> </a:t>
            </a:r>
            <a:r>
              <a:rPr lang="ru-RU" dirty="0" err="1" smtClean="0"/>
              <a:t>строкатолистного</a:t>
            </a:r>
            <a:r>
              <a:rPr lang="ru-RU" dirty="0" smtClean="0"/>
              <a:t> пагона </a:t>
            </a:r>
            <a:r>
              <a:rPr lang="ru-RU" dirty="0" err="1" smtClean="0"/>
              <a:t>пилком</a:t>
            </a:r>
            <a:r>
              <a:rPr lang="ru-RU" dirty="0" smtClean="0"/>
              <a:t> зеленого в </a:t>
            </a:r>
            <a:r>
              <a:rPr lang="en-US" dirty="0" smtClean="0"/>
              <a:t>F1 </a:t>
            </a:r>
            <a:r>
              <a:rPr lang="ru-RU" dirty="0" err="1" smtClean="0"/>
              <a:t>утворюються</a:t>
            </a:r>
            <a:r>
              <a:rPr lang="ru-RU" dirty="0" smtClean="0"/>
              <a:t> </a:t>
            </a:r>
            <a:r>
              <a:rPr lang="ru-RU" dirty="0" err="1" smtClean="0"/>
              <a:t>безхлорофільні</a:t>
            </a:r>
            <a:r>
              <a:rPr lang="ru-RU" dirty="0" smtClean="0"/>
              <a:t>, </a:t>
            </a:r>
            <a:r>
              <a:rPr lang="ru-RU" dirty="0" err="1" smtClean="0"/>
              <a:t>строкатолистні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зелені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. При реципрокному </a:t>
            </a:r>
            <a:r>
              <a:rPr lang="ru-RU" dirty="0" err="1" smtClean="0"/>
              <a:t>схрещуванні</a:t>
            </a:r>
            <a:r>
              <a:rPr lang="ru-RU" dirty="0" smtClean="0"/>
              <a:t> –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зелені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/>
              <a:t>1.Вступ</a:t>
            </a:r>
            <a:r>
              <a:rPr lang="uk-UA" dirty="0" smtClean="0"/>
              <a:t>.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2. Історія </a:t>
            </a:r>
            <a:r>
              <a:rPr lang="uk-UA" dirty="0" smtClean="0"/>
              <a:t>вивчення.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3. </a:t>
            </a:r>
            <a:r>
              <a:rPr lang="uk-UA" dirty="0" err="1" smtClean="0"/>
              <a:t>Позахромосомне</a:t>
            </a:r>
            <a:r>
              <a:rPr lang="uk-UA" dirty="0" smtClean="0"/>
              <a:t> успадкування</a:t>
            </a:r>
          </a:p>
          <a:p>
            <a:pPr>
              <a:buNone/>
            </a:pPr>
            <a:r>
              <a:rPr lang="uk-UA" dirty="0" smtClean="0"/>
              <a:t>4. Цитоплазматична спадковість. Материнський </a:t>
            </a:r>
            <a:r>
              <a:rPr lang="uk-UA" dirty="0" smtClean="0"/>
              <a:t>ефект</a:t>
            </a:r>
            <a:r>
              <a:rPr lang="uk-UA" dirty="0" smtClean="0">
                <a:hlinkClick r:id="rId2" action="ppaction://hlinksldjump"/>
              </a:rPr>
              <a:t>.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5. Мітохондріальна </a:t>
            </a:r>
            <a:r>
              <a:rPr lang="uk-UA" dirty="0" smtClean="0"/>
              <a:t>спадковість</a:t>
            </a:r>
            <a:r>
              <a:rPr lang="uk-UA" dirty="0" smtClean="0">
                <a:hlinkClick r:id="rId3" action="ppaction://hlinksldjump"/>
              </a:rPr>
              <a:t>.</a:t>
            </a:r>
            <a:r>
              <a:rPr lang="uk-UA" dirty="0" smtClean="0"/>
              <a:t>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6. Хвороби, пов’язані з мітохондріальною </a:t>
            </a:r>
            <a:r>
              <a:rPr lang="uk-UA" dirty="0" smtClean="0"/>
              <a:t>спадковістю.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6. Пластидна </a:t>
            </a:r>
            <a:r>
              <a:rPr lang="uk-UA" dirty="0" smtClean="0"/>
              <a:t>спадковість.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7.Цитоплазматична чоловіча </a:t>
            </a:r>
            <a:r>
              <a:rPr lang="uk-UA" dirty="0" smtClean="0"/>
              <a:t>стерильность.</a:t>
            </a:r>
            <a:endParaRPr lang="uk-UA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/>
              <a:t>Пластидна</a:t>
            </a:r>
            <a:r>
              <a:rPr lang="uk-UA" dirty="0" smtClean="0"/>
              <a:t> спадковість. Використання.</a:t>
            </a:r>
            <a:endParaRPr lang="ru-RU" dirty="0"/>
          </a:p>
        </p:txBody>
      </p:sp>
      <p:pic>
        <p:nvPicPr>
          <p:cNvPr id="4" name="Содержимое 3" descr="Без імені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571480"/>
            <a:ext cx="8286807" cy="41434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Цитоплазматична чоловіча </a:t>
            </a:r>
            <a:r>
              <a:rPr lang="uk-UA" dirty="0" err="1" smtClean="0"/>
              <a:t>стерильность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Говорячи, про цитоплазматичне успадкування, не можна не згадати цитоплазматичну чоловічу стерильність.</a:t>
            </a:r>
          </a:p>
          <a:p>
            <a:pPr>
              <a:buNone/>
            </a:pPr>
            <a:r>
              <a:rPr lang="uk-UA" dirty="0" smtClean="0"/>
              <a:t> </a:t>
            </a:r>
          </a:p>
          <a:p>
            <a:r>
              <a:rPr lang="ru-RU" b="1" dirty="0" err="1" smtClean="0"/>
              <a:t>Цитоплазматична</a:t>
            </a:r>
            <a:r>
              <a:rPr lang="ru-RU" b="1" dirty="0" smtClean="0"/>
              <a:t> </a:t>
            </a:r>
            <a:r>
              <a:rPr lang="ru-RU" b="1" dirty="0" err="1" smtClean="0"/>
              <a:t>чоловіча</a:t>
            </a:r>
            <a:r>
              <a:rPr lang="ru-RU" b="1" dirty="0" smtClean="0"/>
              <a:t> </a:t>
            </a:r>
            <a:r>
              <a:rPr lang="ru-RU" b="1" dirty="0" err="1" smtClean="0"/>
              <a:t>стерильність</a:t>
            </a:r>
            <a:endParaRPr lang="ru-RU" b="1" dirty="0" smtClean="0"/>
          </a:p>
          <a:p>
            <a:pPr>
              <a:buNone/>
            </a:pPr>
            <a:r>
              <a:rPr lang="ru-RU" dirty="0" err="1" smtClean="0"/>
              <a:t>спадкове</a:t>
            </a:r>
            <a:r>
              <a:rPr lang="ru-RU" dirty="0" smtClean="0"/>
              <a:t> по </a:t>
            </a:r>
            <a:r>
              <a:rPr lang="ru-RU" dirty="0" err="1" smtClean="0"/>
              <a:t>материнській</a:t>
            </a:r>
            <a:r>
              <a:rPr lang="ru-RU" dirty="0" smtClean="0"/>
              <a:t> </a:t>
            </a:r>
            <a:r>
              <a:rPr lang="ru-RU" dirty="0" err="1" smtClean="0"/>
              <a:t>лінії</a:t>
            </a:r>
            <a:r>
              <a:rPr lang="ru-RU" dirty="0" smtClean="0"/>
              <a:t> </a:t>
            </a:r>
            <a:r>
              <a:rPr lang="ru-RU" dirty="0" err="1" smtClean="0"/>
              <a:t>явище</a:t>
            </a:r>
            <a:r>
              <a:rPr lang="ru-RU" dirty="0" smtClean="0"/>
              <a:t> </a:t>
            </a:r>
            <a:r>
              <a:rPr lang="ru-RU" dirty="0" err="1" smtClean="0"/>
              <a:t>нежиттєздатності</a:t>
            </a:r>
            <a:r>
              <a:rPr lang="ru-RU" dirty="0" smtClean="0"/>
              <a:t> пилку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відсутності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Цитоплазматична чоловіча </a:t>
            </a:r>
            <a:r>
              <a:rPr lang="uk-UA" dirty="0" err="1" smtClean="0"/>
              <a:t>стерильность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відкрита</a:t>
            </a:r>
            <a:r>
              <a:rPr lang="ru-RU" dirty="0" smtClean="0"/>
              <a:t> в 1931 р. </a:t>
            </a:r>
            <a:r>
              <a:rPr lang="ru-RU" dirty="0" err="1" smtClean="0"/>
              <a:t>одночасно</a:t>
            </a:r>
            <a:r>
              <a:rPr lang="ru-RU" dirty="0" smtClean="0"/>
              <a:t> </a:t>
            </a:r>
            <a:r>
              <a:rPr lang="ru-RU" dirty="0" err="1" smtClean="0"/>
              <a:t>двома</a:t>
            </a:r>
            <a:r>
              <a:rPr lang="ru-RU" dirty="0" smtClean="0"/>
              <a:t> </a:t>
            </a:r>
            <a:r>
              <a:rPr lang="ru-RU" dirty="0" err="1" smtClean="0"/>
              <a:t>вченими</a:t>
            </a:r>
            <a:r>
              <a:rPr lang="ru-RU" dirty="0" smtClean="0"/>
              <a:t>: М.І. </a:t>
            </a:r>
            <a:r>
              <a:rPr lang="ru-RU" dirty="0" err="1" smtClean="0"/>
              <a:t>Хаджіновим</a:t>
            </a:r>
            <a:r>
              <a:rPr lang="ru-RU" dirty="0" smtClean="0"/>
              <a:t> в СРСР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en-US" dirty="0" smtClean="0"/>
              <a:t>M. Rhoades </a:t>
            </a:r>
            <a:r>
              <a:rPr lang="ru-RU" dirty="0" smtClean="0"/>
              <a:t>в США. </a:t>
            </a:r>
            <a:r>
              <a:rPr lang="ru-RU" dirty="0" err="1" smtClean="0"/>
              <a:t>Чоловіча</a:t>
            </a:r>
            <a:r>
              <a:rPr lang="ru-RU" dirty="0" smtClean="0"/>
              <a:t> </a:t>
            </a:r>
            <a:r>
              <a:rPr lang="ru-RU" dirty="0" err="1" smtClean="0"/>
              <a:t>стерильність</a:t>
            </a:r>
            <a:r>
              <a:rPr lang="ru-RU" dirty="0" smtClean="0"/>
              <a:t> </a:t>
            </a:r>
            <a:r>
              <a:rPr lang="ru-RU" dirty="0" err="1" smtClean="0"/>
              <a:t>обумовлена</a:t>
            </a:r>
            <a:r>
              <a:rPr lang="ru-RU" dirty="0" smtClean="0"/>
              <a:t> </a:t>
            </a:r>
            <a:r>
              <a:rPr lang="ru-RU" dirty="0" err="1" smtClean="0"/>
              <a:t>взаємодією</a:t>
            </a:r>
            <a:r>
              <a:rPr lang="ru-RU" dirty="0" smtClean="0"/>
              <a:t> особливого типа </a:t>
            </a:r>
            <a:r>
              <a:rPr lang="ru-RU" dirty="0" err="1" smtClean="0"/>
              <a:t>стерильної</a:t>
            </a:r>
            <a:r>
              <a:rPr lang="ru-RU" dirty="0" smtClean="0"/>
              <a:t> </a:t>
            </a:r>
            <a:r>
              <a:rPr lang="ru-RU" dirty="0" err="1" smtClean="0"/>
              <a:t>цитоплазми</a:t>
            </a:r>
            <a:r>
              <a:rPr lang="ru-RU" dirty="0" smtClean="0"/>
              <a:t> (</a:t>
            </a:r>
            <a:r>
              <a:rPr lang="en-US" dirty="0" smtClean="0"/>
              <a:t>S)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рецесивних</a:t>
            </a:r>
            <a:r>
              <a:rPr lang="ru-RU" dirty="0" smtClean="0"/>
              <a:t> </a:t>
            </a:r>
            <a:r>
              <a:rPr lang="ru-RU" dirty="0" err="1" smtClean="0"/>
              <a:t>алелей</a:t>
            </a:r>
            <a:r>
              <a:rPr lang="ru-RU" dirty="0" smtClean="0"/>
              <a:t> </a:t>
            </a:r>
            <a:r>
              <a:rPr lang="ru-RU" dirty="0" err="1" smtClean="0"/>
              <a:t>ядерних</a:t>
            </a:r>
            <a:r>
              <a:rPr lang="ru-RU" dirty="0" smtClean="0"/>
              <a:t> </a:t>
            </a:r>
            <a:r>
              <a:rPr lang="ru-RU" dirty="0" err="1" smtClean="0"/>
              <a:t>генів</a:t>
            </a:r>
            <a:r>
              <a:rPr lang="ru-RU" dirty="0" smtClean="0"/>
              <a:t> </a:t>
            </a:r>
            <a:r>
              <a:rPr lang="en-US" dirty="0" smtClean="0"/>
              <a:t>rf. </a:t>
            </a:r>
            <a:r>
              <a:rPr lang="ru-RU" dirty="0" smtClean="0"/>
              <a:t>У </a:t>
            </a:r>
            <a:r>
              <a:rPr lang="ru-RU" dirty="0" err="1" smtClean="0"/>
              <a:t>даний</a:t>
            </a:r>
            <a:r>
              <a:rPr lang="ru-RU" dirty="0" smtClean="0"/>
              <a:t> час у </a:t>
            </a:r>
            <a:r>
              <a:rPr lang="ru-RU" dirty="0" err="1" smtClean="0"/>
              <a:t>кукурудзи</a:t>
            </a:r>
            <a:r>
              <a:rPr lang="ru-RU" dirty="0" smtClean="0"/>
              <a:t> </a:t>
            </a:r>
            <a:r>
              <a:rPr lang="ru-RU" dirty="0" err="1" smtClean="0"/>
              <a:t>відомо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вивчено</a:t>
            </a:r>
            <a:r>
              <a:rPr lang="ru-RU" dirty="0" smtClean="0"/>
              <a:t> 4 типу ЦЧС: </a:t>
            </a:r>
            <a:r>
              <a:rPr lang="ru-RU" dirty="0" err="1" smtClean="0"/>
              <a:t>техаський</a:t>
            </a:r>
            <a:r>
              <a:rPr lang="ru-RU" dirty="0" smtClean="0"/>
              <a:t> — Т, </a:t>
            </a:r>
            <a:r>
              <a:rPr lang="ru-RU" dirty="0" err="1" smtClean="0"/>
              <a:t>молдавський</a:t>
            </a:r>
            <a:r>
              <a:rPr lang="ru-RU" dirty="0" smtClean="0"/>
              <a:t> — М, </a:t>
            </a:r>
            <a:r>
              <a:rPr lang="ru-RU" dirty="0" err="1" smtClean="0"/>
              <a:t>парагвайський</a:t>
            </a:r>
            <a:r>
              <a:rPr lang="ru-RU" dirty="0" smtClean="0"/>
              <a:t> — С, </a:t>
            </a:r>
            <a:r>
              <a:rPr lang="ru-RU" dirty="0" err="1" smtClean="0"/>
              <a:t>болівійський</a:t>
            </a:r>
            <a:r>
              <a:rPr lang="ru-RU" dirty="0" smtClean="0"/>
              <a:t> — Б.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кукурудзи</a:t>
            </a:r>
            <a:r>
              <a:rPr lang="ru-RU" dirty="0" smtClean="0"/>
              <a:t> </a:t>
            </a:r>
            <a:r>
              <a:rPr lang="ru-RU" dirty="0" err="1" smtClean="0"/>
              <a:t>домінантні</a:t>
            </a:r>
            <a:r>
              <a:rPr lang="ru-RU" dirty="0" smtClean="0"/>
              <a:t> </a:t>
            </a:r>
            <a:r>
              <a:rPr lang="ru-RU" dirty="0" err="1" smtClean="0"/>
              <a:t>алелі</a:t>
            </a:r>
            <a:r>
              <a:rPr lang="ru-RU" dirty="0" smtClean="0"/>
              <a:t> </a:t>
            </a:r>
            <a:r>
              <a:rPr lang="en-US" dirty="0" err="1" smtClean="0"/>
              <a:t>Rf</a:t>
            </a:r>
            <a:r>
              <a:rPr lang="en-US" dirty="0" smtClean="0"/>
              <a:t> </a:t>
            </a:r>
            <a:r>
              <a:rPr lang="ru-RU" dirty="0" err="1" smtClean="0"/>
              <a:t>ядерних</a:t>
            </a:r>
            <a:r>
              <a:rPr lang="ru-RU" dirty="0" smtClean="0"/>
              <a:t> </a:t>
            </a:r>
            <a:r>
              <a:rPr lang="ru-RU" dirty="0" err="1" smtClean="0"/>
              <a:t>генів</a:t>
            </a:r>
            <a:r>
              <a:rPr lang="ru-RU" dirty="0" smtClean="0"/>
              <a:t> </a:t>
            </a:r>
            <a:r>
              <a:rPr lang="ru-RU" dirty="0" err="1" smtClean="0"/>
              <a:t>відновлюють</a:t>
            </a:r>
            <a:r>
              <a:rPr lang="ru-RU" dirty="0" smtClean="0"/>
              <a:t> </a:t>
            </a:r>
            <a:r>
              <a:rPr lang="ru-RU" dirty="0" err="1" smtClean="0"/>
              <a:t>фертильність</a:t>
            </a:r>
            <a:r>
              <a:rPr lang="ru-RU" dirty="0" smtClean="0"/>
              <a:t> пилку </a:t>
            </a:r>
            <a:r>
              <a:rPr lang="ru-RU" dirty="0" err="1" smtClean="0"/>
              <a:t>і</a:t>
            </a:r>
            <a:r>
              <a:rPr lang="ru-RU" dirty="0" smtClean="0"/>
              <a:t> при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в </a:t>
            </a:r>
            <a:r>
              <a:rPr lang="ru-RU" dirty="0" err="1" smtClean="0"/>
              <a:t>стерильній</a:t>
            </a:r>
            <a:r>
              <a:rPr lang="ru-RU" dirty="0" smtClean="0"/>
              <a:t> </a:t>
            </a:r>
            <a:r>
              <a:rPr lang="ru-RU" dirty="0" err="1" smtClean="0"/>
              <a:t>цитоплазмі</a:t>
            </a:r>
            <a:r>
              <a:rPr lang="ru-RU" dirty="0" smtClean="0"/>
              <a:t>. </a:t>
            </a:r>
            <a:r>
              <a:rPr lang="ru-RU" dirty="0" err="1" smtClean="0"/>
              <a:t>Комплементарні</a:t>
            </a:r>
            <a:r>
              <a:rPr lang="ru-RU" dirty="0" smtClean="0"/>
              <a:t> </a:t>
            </a:r>
            <a:r>
              <a:rPr lang="ru-RU" dirty="0" err="1" smtClean="0"/>
              <a:t>гени</a:t>
            </a:r>
            <a:r>
              <a:rPr lang="ru-RU" dirty="0" smtClean="0"/>
              <a:t> </a:t>
            </a:r>
            <a:r>
              <a:rPr lang="en-US" dirty="0" smtClean="0"/>
              <a:t>Rf1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en-US" dirty="0" smtClean="0"/>
              <a:t>Rf2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відновлювачами</a:t>
            </a:r>
            <a:r>
              <a:rPr lang="ru-RU" dirty="0" smtClean="0"/>
              <a:t> </a:t>
            </a:r>
            <a:r>
              <a:rPr lang="ru-RU" dirty="0" err="1" smtClean="0"/>
              <a:t>техаського</a:t>
            </a:r>
            <a:r>
              <a:rPr lang="ru-RU" dirty="0" smtClean="0"/>
              <a:t> типа ЦЧС (ЦЧС-Т), ген </a:t>
            </a:r>
            <a:r>
              <a:rPr lang="en-US" dirty="0" smtClean="0"/>
              <a:t>Rf3 </a:t>
            </a:r>
            <a:r>
              <a:rPr lang="ru-RU" dirty="0" err="1" smtClean="0"/>
              <a:t>молдавського</a:t>
            </a:r>
            <a:r>
              <a:rPr lang="ru-RU" dirty="0" smtClean="0"/>
              <a:t> (ЦЧС-М), </a:t>
            </a:r>
            <a:r>
              <a:rPr lang="ru-RU" dirty="0" err="1" smtClean="0"/>
              <a:t>гени</a:t>
            </a:r>
            <a:r>
              <a:rPr lang="ru-RU" dirty="0" smtClean="0"/>
              <a:t> </a:t>
            </a:r>
            <a:r>
              <a:rPr lang="en-US" dirty="0" smtClean="0"/>
              <a:t>Rf4, Rf5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en-US" dirty="0" smtClean="0"/>
              <a:t>Rf6 — </a:t>
            </a:r>
            <a:r>
              <a:rPr lang="ru-RU" dirty="0" err="1" smtClean="0"/>
              <a:t>парагвайського</a:t>
            </a:r>
            <a:r>
              <a:rPr lang="ru-RU" dirty="0" smtClean="0"/>
              <a:t> (ЦЧС-С), ген </a:t>
            </a:r>
            <a:r>
              <a:rPr lang="en-US" dirty="0" err="1" smtClean="0"/>
              <a:t>Rfvar</a:t>
            </a:r>
            <a:r>
              <a:rPr lang="en-US" dirty="0" smtClean="0"/>
              <a:t> — </a:t>
            </a:r>
            <a:r>
              <a:rPr lang="ru-RU" dirty="0" err="1" smtClean="0"/>
              <a:t>болівійського</a:t>
            </a:r>
            <a:r>
              <a:rPr lang="ru-RU" dirty="0" smtClean="0"/>
              <a:t> (ЦЧС-Б). У </a:t>
            </a:r>
            <a:r>
              <a:rPr lang="ru-RU" dirty="0" err="1" smtClean="0"/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популяціях</a:t>
            </a:r>
            <a:r>
              <a:rPr lang="ru-RU" dirty="0" smtClean="0"/>
              <a:t> </a:t>
            </a:r>
            <a:r>
              <a:rPr lang="ru-RU" dirty="0" err="1" smtClean="0"/>
              <a:t>домінантні</a:t>
            </a:r>
            <a:r>
              <a:rPr lang="ru-RU" dirty="0" smtClean="0"/>
              <a:t> </a:t>
            </a:r>
            <a:r>
              <a:rPr lang="ru-RU" dirty="0" err="1" smtClean="0"/>
              <a:t>алелі</a:t>
            </a:r>
            <a:r>
              <a:rPr lang="ru-RU" dirty="0" smtClean="0"/>
              <a:t> </a:t>
            </a:r>
            <a:r>
              <a:rPr lang="en-US" dirty="0" smtClean="0"/>
              <a:t>Rf1-RF3 </a:t>
            </a:r>
            <a:r>
              <a:rPr lang="ru-RU" dirty="0" err="1" smtClean="0"/>
              <a:t>зустрічаються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рідше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рецесивні</a:t>
            </a:r>
            <a:r>
              <a:rPr lang="ru-RU" dirty="0" smtClean="0"/>
              <a:t>. 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Цитоплазматична стерильність.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sz="2000" dirty="0" smtClean="0"/>
              <a:t>Схема успадкування цитоплазматичної стерильності</a:t>
            </a:r>
            <a:r>
              <a:rPr lang="ru-RU" sz="2000" dirty="0" smtClean="0"/>
              <a:t> – цитоплазма </a:t>
            </a:r>
            <a:r>
              <a:rPr lang="ru-RU" sz="2000" dirty="0" err="1" smtClean="0"/>
              <a:t>цит</a:t>
            </a:r>
            <a:r>
              <a:rPr lang="en-US" sz="2000" dirty="0" smtClean="0"/>
              <a:t>S</a:t>
            </a:r>
            <a:r>
              <a:rPr lang="uk-UA" sz="2000" dirty="0" smtClean="0"/>
              <a:t>- стерильна, </a:t>
            </a:r>
            <a:r>
              <a:rPr lang="uk-UA" sz="2000" dirty="0" err="1" smtClean="0"/>
              <a:t>цит</a:t>
            </a:r>
            <a:r>
              <a:rPr lang="en-US" sz="2000" dirty="0" smtClean="0"/>
              <a:t>N</a:t>
            </a:r>
            <a:r>
              <a:rPr lang="uk-UA" sz="2000" dirty="0" smtClean="0"/>
              <a:t> – нормальна, </a:t>
            </a:r>
            <a:r>
              <a:rPr lang="en-US" sz="2000" dirty="0" err="1" smtClean="0"/>
              <a:t>Rf</a:t>
            </a:r>
            <a:r>
              <a:rPr lang="en-US" sz="2000" dirty="0" smtClean="0"/>
              <a:t> – </a:t>
            </a:r>
            <a:r>
              <a:rPr lang="uk-UA" sz="2000" dirty="0" err="1" smtClean="0"/>
              <a:t>ген-відновлювач</a:t>
            </a:r>
            <a:r>
              <a:rPr lang="uk-UA" sz="2000" dirty="0" smtClean="0"/>
              <a:t> фертильності пилка.</a:t>
            </a:r>
          </a:p>
          <a:p>
            <a:pPr>
              <a:buNone/>
            </a:pPr>
            <a:endParaRPr lang="uk-UA" dirty="0" smtClean="0"/>
          </a:p>
        </p:txBody>
      </p:sp>
      <p:pic>
        <p:nvPicPr>
          <p:cNvPr id="6" name="Рисунок 5" descr="photo_2020-05-26_08-58-5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0166" y="1714488"/>
            <a:ext cx="5382921" cy="3714776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500702"/>
            <a:ext cx="8183880" cy="90868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Цитоплазматична стерильність. Використання.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70350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Чоловічою</a:t>
            </a:r>
            <a:r>
              <a:rPr lang="ru-RU" dirty="0" smtClean="0"/>
              <a:t> </a:t>
            </a:r>
            <a:r>
              <a:rPr lang="ru-RU" dirty="0" err="1" smtClean="0"/>
              <a:t>стерильністю</a:t>
            </a:r>
            <a:r>
              <a:rPr lang="ru-RU" dirty="0" smtClean="0"/>
              <a:t> </a:t>
            </a:r>
            <a:r>
              <a:rPr lang="ru-RU" dirty="0" err="1" smtClean="0"/>
              <a:t>кукурудзи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явище</a:t>
            </a:r>
            <a:r>
              <a:rPr lang="ru-RU" dirty="0" smtClean="0"/>
              <a:t> </a:t>
            </a:r>
            <a:r>
              <a:rPr lang="ru-RU" dirty="0" err="1" smtClean="0"/>
              <a:t>нежиттєздатності</a:t>
            </a:r>
            <a:r>
              <a:rPr lang="ru-RU" dirty="0" smtClean="0"/>
              <a:t> (</a:t>
            </a:r>
            <a:r>
              <a:rPr lang="ru-RU" dirty="0" err="1" smtClean="0"/>
              <a:t>стерильності</a:t>
            </a:r>
            <a:r>
              <a:rPr lang="ru-RU" dirty="0" smtClean="0"/>
              <a:t>) пилку. </a:t>
            </a:r>
            <a:r>
              <a:rPr lang="ru-RU" dirty="0" err="1" smtClean="0"/>
              <a:t>Волоті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стерильним</a:t>
            </a:r>
            <a:r>
              <a:rPr lang="ru-RU" dirty="0" smtClean="0"/>
              <a:t> </a:t>
            </a:r>
            <a:r>
              <a:rPr lang="ru-RU" dirty="0" err="1" smtClean="0"/>
              <a:t>пилком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деформовані</a:t>
            </a:r>
            <a:r>
              <a:rPr lang="ru-RU" dirty="0" smtClean="0"/>
              <a:t> </a:t>
            </a:r>
            <a:r>
              <a:rPr lang="ru-RU" dirty="0" err="1" smtClean="0"/>
              <a:t>пиляки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, як правило, </a:t>
            </a:r>
            <a:r>
              <a:rPr lang="ru-RU" dirty="0" err="1" smtClean="0"/>
              <a:t>залишаються</a:t>
            </a:r>
            <a:r>
              <a:rPr lang="ru-RU" dirty="0" smtClean="0"/>
              <a:t> у </a:t>
            </a:r>
            <a:r>
              <a:rPr lang="ru-RU" dirty="0" err="1" smtClean="0"/>
              <a:t>колоскових</a:t>
            </a:r>
            <a:r>
              <a:rPr lang="ru-RU" dirty="0" smtClean="0"/>
              <a:t> </a:t>
            </a:r>
            <a:r>
              <a:rPr lang="ru-RU" dirty="0" err="1" smtClean="0"/>
              <a:t>лусках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не </a:t>
            </a:r>
            <a:r>
              <a:rPr lang="ru-RU" dirty="0" err="1" smtClean="0"/>
              <a:t>виходять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них. </a:t>
            </a:r>
            <a:r>
              <a:rPr lang="ru-RU" dirty="0" err="1" smtClean="0"/>
              <a:t>Інколи</a:t>
            </a:r>
            <a:r>
              <a:rPr lang="ru-RU" dirty="0" smtClean="0"/>
              <a:t> </a:t>
            </a:r>
            <a:r>
              <a:rPr lang="ru-RU" dirty="0" err="1" smtClean="0"/>
              <a:t>пиляки</a:t>
            </a:r>
            <a:r>
              <a:rPr lang="ru-RU" dirty="0" smtClean="0"/>
              <a:t> </a:t>
            </a:r>
            <a:r>
              <a:rPr lang="ru-RU" dirty="0" err="1" smtClean="0"/>
              <a:t>виходять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колосків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залишаються</a:t>
            </a:r>
            <a:r>
              <a:rPr lang="ru-RU" dirty="0" smtClean="0"/>
              <a:t> </a:t>
            </a:r>
            <a:r>
              <a:rPr lang="ru-RU" dirty="0" err="1" smtClean="0"/>
              <a:t>закритими</a:t>
            </a:r>
            <a:r>
              <a:rPr lang="ru-RU" dirty="0" smtClean="0"/>
              <a:t> (не </a:t>
            </a:r>
            <a:r>
              <a:rPr lang="ru-RU" dirty="0" err="1" smtClean="0"/>
              <a:t>пилять</a:t>
            </a:r>
            <a:r>
              <a:rPr lang="ru-RU" dirty="0" smtClean="0"/>
              <a:t>). В </a:t>
            </a:r>
            <a:r>
              <a:rPr lang="ru-RU" dirty="0" err="1" smtClean="0"/>
              <a:t>сучасному</a:t>
            </a:r>
            <a:r>
              <a:rPr lang="ru-RU" dirty="0" smtClean="0"/>
              <a:t> </a:t>
            </a:r>
            <a:r>
              <a:rPr lang="ru-RU" dirty="0" err="1" smtClean="0"/>
              <a:t>насінництві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два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стерильності</a:t>
            </a:r>
            <a:r>
              <a:rPr lang="ru-RU" dirty="0" smtClean="0"/>
              <a:t>: </a:t>
            </a:r>
            <a:r>
              <a:rPr lang="ru-RU" dirty="0" err="1" smtClean="0"/>
              <a:t>молдавський</a:t>
            </a:r>
            <a:r>
              <a:rPr lang="ru-RU" dirty="0" smtClean="0"/>
              <a:t> (М-тип) та </a:t>
            </a:r>
            <a:r>
              <a:rPr lang="ru-RU" dirty="0" err="1" smtClean="0"/>
              <a:t>болівійський</a:t>
            </a:r>
            <a:r>
              <a:rPr lang="ru-RU" dirty="0" smtClean="0"/>
              <a:t> (С-тип). Вони </a:t>
            </a:r>
            <a:r>
              <a:rPr lang="ru-RU" dirty="0" err="1" smtClean="0"/>
              <a:t>різняться</a:t>
            </a:r>
            <a:r>
              <a:rPr lang="ru-RU" dirty="0" smtClean="0"/>
              <a:t> за </a:t>
            </a:r>
            <a:r>
              <a:rPr lang="ru-RU" dirty="0" err="1" smtClean="0"/>
              <a:t>зовнішнім</a:t>
            </a:r>
            <a:r>
              <a:rPr lang="ru-RU" dirty="0" smtClean="0"/>
              <a:t> </a:t>
            </a:r>
            <a:r>
              <a:rPr lang="ru-RU" dirty="0" err="1" smtClean="0"/>
              <a:t>виглядом</a:t>
            </a:r>
            <a:r>
              <a:rPr lang="ru-RU" dirty="0" smtClean="0"/>
              <a:t> </a:t>
            </a:r>
            <a:r>
              <a:rPr lang="ru-RU" dirty="0" err="1" smtClean="0"/>
              <a:t>волотей</a:t>
            </a:r>
            <a:r>
              <a:rPr lang="ru-RU" dirty="0" smtClean="0"/>
              <a:t>. У </a:t>
            </a:r>
            <a:r>
              <a:rPr lang="ru-RU" dirty="0" err="1" smtClean="0"/>
              <a:t>рослин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молдавським</a:t>
            </a:r>
            <a:r>
              <a:rPr lang="ru-RU" dirty="0" smtClean="0"/>
              <a:t> типом </a:t>
            </a:r>
            <a:r>
              <a:rPr lang="ru-RU" dirty="0" err="1" smtClean="0"/>
              <a:t>стерильності</a:t>
            </a:r>
            <a:r>
              <a:rPr lang="ru-RU" dirty="0" smtClean="0"/>
              <a:t> (М стер.) </a:t>
            </a:r>
            <a:r>
              <a:rPr lang="ru-RU" dirty="0" err="1" smtClean="0"/>
              <a:t>пиляки</a:t>
            </a:r>
            <a:r>
              <a:rPr lang="ru-RU" dirty="0" smtClean="0"/>
              <a:t> часто </a:t>
            </a:r>
            <a:r>
              <a:rPr lang="ru-RU" dirty="0" err="1" smtClean="0"/>
              <a:t>виходять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колосків</a:t>
            </a:r>
            <a:r>
              <a:rPr lang="ru-RU" dirty="0" smtClean="0"/>
              <a:t>, </a:t>
            </a:r>
            <a:r>
              <a:rPr lang="ru-RU" dirty="0" err="1" smtClean="0"/>
              <a:t>інколи</a:t>
            </a:r>
            <a:r>
              <a:rPr lang="ru-RU" dirty="0" smtClean="0"/>
              <a:t> </a:t>
            </a:r>
            <a:r>
              <a:rPr lang="ru-RU" dirty="0" err="1" smtClean="0"/>
              <a:t>містять</a:t>
            </a:r>
            <a:r>
              <a:rPr lang="ru-RU" dirty="0" smtClean="0"/>
              <a:t> </a:t>
            </a:r>
            <a:r>
              <a:rPr lang="ru-RU" dirty="0" err="1" smtClean="0"/>
              <a:t>незначну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нежиттєздатного</a:t>
            </a:r>
            <a:r>
              <a:rPr lang="ru-RU" dirty="0" smtClean="0"/>
              <a:t> пилку </a:t>
            </a:r>
            <a:r>
              <a:rPr lang="ru-RU" dirty="0" err="1" smtClean="0"/>
              <a:t>і</a:t>
            </a:r>
            <a:r>
              <a:rPr lang="ru-RU" dirty="0" smtClean="0"/>
              <a:t> не </a:t>
            </a:r>
            <a:r>
              <a:rPr lang="ru-RU" dirty="0" err="1" smtClean="0"/>
              <a:t>розкриваються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волоті</a:t>
            </a:r>
            <a:r>
              <a:rPr lang="ru-RU" dirty="0" smtClean="0"/>
              <a:t> </a:t>
            </a:r>
            <a:r>
              <a:rPr lang="ru-RU" dirty="0" err="1" smtClean="0"/>
              <a:t>залишаються</a:t>
            </a:r>
            <a:r>
              <a:rPr lang="ru-RU" dirty="0" smtClean="0"/>
              <a:t> </a:t>
            </a:r>
            <a:r>
              <a:rPr lang="ru-RU" dirty="0" err="1" smtClean="0"/>
              <a:t>стерильними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u="sng" dirty="0" smtClean="0"/>
              <a:t>Схема </a:t>
            </a:r>
            <a:r>
              <a:rPr lang="ru-RU" u="sng" dirty="0" err="1" smtClean="0"/>
              <a:t>вирощування</a:t>
            </a:r>
            <a:r>
              <a:rPr lang="ru-RU" u="sng" dirty="0" smtClean="0"/>
              <a:t> при </a:t>
            </a:r>
            <a:r>
              <a:rPr lang="ru-RU" u="sng" dirty="0" err="1" smtClean="0"/>
              <a:t>використанні</a:t>
            </a:r>
            <a:r>
              <a:rPr lang="ru-RU" u="sng" dirty="0" smtClean="0"/>
              <a:t> </a:t>
            </a:r>
            <a:r>
              <a:rPr lang="ru-RU" u="sng" dirty="0" err="1" smtClean="0"/>
              <a:t>цитоплазматичної</a:t>
            </a:r>
            <a:r>
              <a:rPr lang="ru-RU" u="sng" dirty="0" smtClean="0"/>
              <a:t> </a:t>
            </a:r>
            <a:r>
              <a:rPr lang="ru-RU" u="sng" dirty="0" err="1" smtClean="0"/>
              <a:t>чоловічої</a:t>
            </a:r>
            <a:r>
              <a:rPr lang="ru-RU" u="sng" dirty="0" smtClean="0"/>
              <a:t> </a:t>
            </a:r>
            <a:r>
              <a:rPr lang="ru-RU" u="sng" dirty="0" err="1" smtClean="0"/>
              <a:t>стерильності</a:t>
            </a:r>
            <a:r>
              <a:rPr lang="ru-RU" dirty="0" smtClean="0"/>
              <a:t> 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виключити</a:t>
            </a:r>
            <a:r>
              <a:rPr lang="ru-RU" dirty="0" smtClean="0"/>
              <a:t> на </a:t>
            </a:r>
            <a:r>
              <a:rPr lang="ru-RU" dirty="0" err="1" smtClean="0"/>
              <a:t>ділянках</a:t>
            </a:r>
            <a:r>
              <a:rPr lang="ru-RU" dirty="0" smtClean="0"/>
              <a:t> </a:t>
            </a:r>
            <a:r>
              <a:rPr lang="ru-RU" dirty="0" err="1" smtClean="0"/>
              <a:t>гібридизації</a:t>
            </a:r>
            <a:r>
              <a:rPr lang="ru-RU" dirty="0" smtClean="0"/>
              <a:t>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обривання</a:t>
            </a:r>
            <a:r>
              <a:rPr lang="ru-RU" dirty="0" smtClean="0"/>
              <a:t> </a:t>
            </a:r>
            <a:r>
              <a:rPr lang="ru-RU" dirty="0" err="1" smtClean="0"/>
              <a:t>волотей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материнських</a:t>
            </a:r>
            <a:r>
              <a:rPr lang="ru-RU" dirty="0" smtClean="0"/>
              <a:t> </a:t>
            </a:r>
            <a:r>
              <a:rPr lang="ru-RU" dirty="0" err="1" smtClean="0"/>
              <a:t>рослинах</a:t>
            </a:r>
            <a:r>
              <a:rPr lang="ru-RU" dirty="0" smtClean="0"/>
              <a:t>,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повноту</a:t>
            </a:r>
            <a:r>
              <a:rPr lang="ru-RU" dirty="0" smtClean="0"/>
              <a:t> </a:t>
            </a:r>
            <a:r>
              <a:rPr lang="ru-RU" dirty="0" err="1" smtClean="0"/>
              <a:t>перехресного</a:t>
            </a:r>
            <a:r>
              <a:rPr lang="ru-RU" dirty="0" smtClean="0"/>
              <a:t> </a:t>
            </a:r>
            <a:r>
              <a:rPr lang="ru-RU" dirty="0" err="1" smtClean="0"/>
              <a:t>запилення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 самим </a:t>
            </a:r>
            <a:r>
              <a:rPr lang="ru-RU" dirty="0" err="1" smtClean="0"/>
              <a:t>підвищити</a:t>
            </a:r>
            <a:r>
              <a:rPr lang="ru-RU" dirty="0" smtClean="0"/>
              <a:t> </a:t>
            </a:r>
            <a:r>
              <a:rPr lang="ru-RU" dirty="0" err="1" smtClean="0"/>
              <a:t>врожайні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гібридного</a:t>
            </a:r>
            <a:r>
              <a:rPr lang="ru-RU" dirty="0" smtClean="0"/>
              <a:t> </a:t>
            </a:r>
            <a:r>
              <a:rPr lang="ru-RU" dirty="0" err="1" smtClean="0"/>
              <a:t>насіння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42926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Цитоплазматична стерильність. Використання.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41046" cy="5184664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пам’ятати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прояв</a:t>
            </a:r>
            <a:r>
              <a:rPr lang="ru-RU" dirty="0" smtClean="0"/>
              <a:t> </a:t>
            </a:r>
            <a:r>
              <a:rPr lang="ru-RU" dirty="0" err="1" smtClean="0"/>
              <a:t>стерильності</a:t>
            </a:r>
            <a:r>
              <a:rPr lang="ru-RU" dirty="0" smtClean="0"/>
              <a:t> </a:t>
            </a:r>
            <a:r>
              <a:rPr lang="ru-RU" dirty="0" err="1" smtClean="0"/>
              <a:t>деякою</a:t>
            </a:r>
            <a:r>
              <a:rPr lang="ru-RU" dirty="0" smtClean="0"/>
              <a:t> </a:t>
            </a:r>
            <a:r>
              <a:rPr lang="ru-RU" dirty="0" err="1" smtClean="0"/>
              <a:t>мірою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погодно-кліматичних</a:t>
            </a:r>
            <a:r>
              <a:rPr lang="ru-RU" dirty="0" smtClean="0"/>
              <a:t> умов: </a:t>
            </a:r>
            <a:r>
              <a:rPr lang="ru-RU" dirty="0" err="1" smtClean="0"/>
              <a:t>якщо</a:t>
            </a:r>
            <a:r>
              <a:rPr lang="ru-RU" dirty="0" smtClean="0"/>
              <a:t> в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цвітіння</a:t>
            </a:r>
            <a:r>
              <a:rPr lang="ru-RU" dirty="0" smtClean="0"/>
              <a:t> </a:t>
            </a:r>
            <a:r>
              <a:rPr lang="ru-RU" dirty="0" err="1" smtClean="0"/>
              <a:t>кукурудзи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тепла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дощова</a:t>
            </a:r>
            <a:r>
              <a:rPr lang="ru-RU" dirty="0" smtClean="0"/>
              <a:t> погода, то </a:t>
            </a:r>
            <a:r>
              <a:rPr lang="ru-RU" dirty="0" err="1" smtClean="0"/>
              <a:t>інколи</a:t>
            </a:r>
            <a:r>
              <a:rPr lang="ru-RU" dirty="0" smtClean="0"/>
              <a:t>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стерильності</a:t>
            </a:r>
            <a:r>
              <a:rPr lang="ru-RU" dirty="0" smtClean="0"/>
              <a:t> </a:t>
            </a:r>
            <a:r>
              <a:rPr lang="ru-RU" dirty="0" err="1" smtClean="0"/>
              <a:t>волотей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погіршуватись</a:t>
            </a:r>
            <a:r>
              <a:rPr lang="ru-RU" dirty="0" smtClean="0"/>
              <a:t> </a:t>
            </a:r>
            <a:r>
              <a:rPr lang="ru-RU" dirty="0" err="1" smtClean="0"/>
              <a:t>настільки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обривати</a:t>
            </a:r>
            <a:r>
              <a:rPr lang="ru-RU" dirty="0" smtClean="0"/>
              <a:t>. В </a:t>
            </a:r>
            <a:r>
              <a:rPr lang="ru-RU" dirty="0" err="1" smtClean="0"/>
              <a:t>Інституті</a:t>
            </a:r>
            <a:r>
              <a:rPr lang="ru-RU" dirty="0" smtClean="0"/>
              <a:t> </a:t>
            </a:r>
            <a:r>
              <a:rPr lang="ru-RU" dirty="0" err="1" smtClean="0"/>
              <a:t>рослинництва</a:t>
            </a:r>
            <a:r>
              <a:rPr lang="ru-RU" dirty="0" smtClean="0"/>
              <a:t> </a:t>
            </a:r>
            <a:r>
              <a:rPr lang="ru-RU" dirty="0" err="1" smtClean="0"/>
              <a:t>ім</a:t>
            </a:r>
            <a:r>
              <a:rPr lang="ru-RU" dirty="0" smtClean="0"/>
              <a:t>. В. Я. </a:t>
            </a:r>
            <a:r>
              <a:rPr lang="ru-RU" dirty="0" err="1" smtClean="0"/>
              <a:t>Юр’єва</a:t>
            </a:r>
            <a:r>
              <a:rPr lang="ru-RU" dirty="0" smtClean="0"/>
              <a:t> НААН </a:t>
            </a:r>
            <a:r>
              <a:rPr lang="ru-RU" dirty="0" err="1" smtClean="0"/>
              <a:t>лабораторії</a:t>
            </a:r>
            <a:r>
              <a:rPr lang="ru-RU" dirty="0" smtClean="0"/>
              <a:t> </a:t>
            </a:r>
            <a:r>
              <a:rPr lang="ru-RU" dirty="0" err="1" smtClean="0"/>
              <a:t>селекції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насінництва</a:t>
            </a:r>
            <a:r>
              <a:rPr lang="ru-RU" dirty="0" smtClean="0"/>
              <a:t> </a:t>
            </a:r>
            <a:r>
              <a:rPr lang="ru-RU" dirty="0" err="1" smtClean="0"/>
              <a:t>кукурудзи</a:t>
            </a:r>
            <a:r>
              <a:rPr lang="ru-RU" dirty="0" smtClean="0"/>
              <a:t> </a:t>
            </a:r>
            <a:r>
              <a:rPr lang="ru-RU" dirty="0" err="1" smtClean="0"/>
              <a:t>використовує</a:t>
            </a:r>
            <a:r>
              <a:rPr lang="ru-RU" dirty="0" smtClean="0"/>
              <a:t> </a:t>
            </a:r>
            <a:r>
              <a:rPr lang="ru-RU" dirty="0" err="1" smtClean="0"/>
              <a:t>ться</a:t>
            </a:r>
            <a:r>
              <a:rPr lang="ru-RU" dirty="0" smtClean="0"/>
              <a:t> </a:t>
            </a:r>
            <a:r>
              <a:rPr lang="ru-RU" dirty="0" err="1" smtClean="0"/>
              <a:t>молдавський</a:t>
            </a:r>
            <a:r>
              <a:rPr lang="ru-RU" dirty="0" smtClean="0"/>
              <a:t> </a:t>
            </a:r>
            <a:r>
              <a:rPr lang="ru-RU" dirty="0" smtClean="0"/>
              <a:t>тип </a:t>
            </a:r>
            <a:r>
              <a:rPr lang="ru-RU" dirty="0" err="1" smtClean="0"/>
              <a:t>стерильності</a:t>
            </a:r>
            <a:r>
              <a:rPr lang="ru-RU" dirty="0" smtClean="0"/>
              <a:t>. </a:t>
            </a:r>
            <a:r>
              <a:rPr lang="ru-RU" dirty="0" err="1" smtClean="0"/>
              <a:t>Створені</a:t>
            </a:r>
            <a:r>
              <a:rPr lang="ru-RU" dirty="0" smtClean="0"/>
              <a:t> </a:t>
            </a:r>
            <a:r>
              <a:rPr lang="ru-RU" dirty="0" err="1" smtClean="0"/>
              <a:t>гібриди</a:t>
            </a:r>
            <a:r>
              <a:rPr lang="ru-RU" dirty="0" smtClean="0"/>
              <a:t>, </a:t>
            </a:r>
            <a:r>
              <a:rPr lang="ru-RU" dirty="0" err="1" smtClean="0"/>
              <a:t>різноманітні</a:t>
            </a:r>
            <a:r>
              <a:rPr lang="ru-RU" dirty="0" smtClean="0"/>
              <a:t> за комплексом </a:t>
            </a:r>
            <a:r>
              <a:rPr lang="ru-RU" dirty="0" err="1" smtClean="0"/>
              <a:t>біологічних</a:t>
            </a:r>
            <a:r>
              <a:rPr lang="ru-RU" dirty="0" smtClean="0"/>
              <a:t>, </a:t>
            </a:r>
            <a:r>
              <a:rPr lang="ru-RU" dirty="0" err="1" smtClean="0"/>
              <a:t>цінних</a:t>
            </a:r>
            <a:r>
              <a:rPr lang="ru-RU" dirty="0" smtClean="0"/>
              <a:t> </a:t>
            </a:r>
            <a:r>
              <a:rPr lang="ru-RU" dirty="0" err="1" smtClean="0"/>
              <a:t>господарських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 та </a:t>
            </a:r>
            <a:r>
              <a:rPr lang="ru-RU" dirty="0" err="1" smtClean="0"/>
              <a:t>якостей</a:t>
            </a:r>
            <a:r>
              <a:rPr lang="ru-RU" dirty="0" smtClean="0"/>
              <a:t>, </a:t>
            </a:r>
            <a:r>
              <a:rPr lang="ru-RU" dirty="0" err="1" smtClean="0"/>
              <a:t>високоврожайні</a:t>
            </a:r>
            <a:r>
              <a:rPr lang="ru-RU" dirty="0" smtClean="0"/>
              <a:t> </a:t>
            </a:r>
            <a:r>
              <a:rPr lang="ru-RU" dirty="0" err="1" smtClean="0"/>
              <a:t>гібриди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в </a:t>
            </a:r>
            <a:r>
              <a:rPr lang="ru-RU" dirty="0" err="1" smtClean="0"/>
              <a:t>повному</a:t>
            </a:r>
            <a:r>
              <a:rPr lang="ru-RU" dirty="0" smtClean="0"/>
              <a:t> </a:t>
            </a:r>
            <a:r>
              <a:rPr lang="ru-RU" dirty="0" err="1" smtClean="0"/>
              <a:t>обсязі</a:t>
            </a:r>
            <a:r>
              <a:rPr lang="ru-RU" dirty="0" smtClean="0"/>
              <a:t> </a:t>
            </a:r>
            <a:r>
              <a:rPr lang="ru-RU" dirty="0" err="1" smtClean="0"/>
              <a:t>формують</a:t>
            </a:r>
            <a:r>
              <a:rPr lang="ru-RU" dirty="0" smtClean="0"/>
              <a:t> </a:t>
            </a:r>
            <a:r>
              <a:rPr lang="ru-RU" dirty="0" err="1" smtClean="0"/>
              <a:t>оптимальний</a:t>
            </a:r>
            <a:r>
              <a:rPr lang="ru-RU" dirty="0" smtClean="0"/>
              <a:t> </a:t>
            </a:r>
            <a:r>
              <a:rPr lang="ru-RU" dirty="0" err="1" smtClean="0"/>
              <a:t>гібридний</a:t>
            </a:r>
            <a:r>
              <a:rPr lang="ru-RU" dirty="0" smtClean="0"/>
              <a:t> склад для </a:t>
            </a:r>
            <a:r>
              <a:rPr lang="ru-RU" dirty="0" err="1" smtClean="0"/>
              <a:t>трьох</a:t>
            </a:r>
            <a:r>
              <a:rPr lang="ru-RU" dirty="0" smtClean="0"/>
              <a:t> зон </a:t>
            </a:r>
            <a:r>
              <a:rPr lang="ru-RU" dirty="0" err="1" smtClean="0"/>
              <a:t>України</a:t>
            </a:r>
            <a:r>
              <a:rPr lang="ru-RU" dirty="0" smtClean="0"/>
              <a:t> — Степу, </a:t>
            </a:r>
            <a:r>
              <a:rPr lang="ru-RU" dirty="0" err="1" smtClean="0"/>
              <a:t>Лісостепу</a:t>
            </a:r>
            <a:r>
              <a:rPr lang="ru-RU" dirty="0" smtClean="0"/>
              <a:t>, </a:t>
            </a:r>
            <a:r>
              <a:rPr lang="ru-RU" dirty="0" err="1" smtClean="0"/>
              <a:t>Полісся</a:t>
            </a:r>
            <a:r>
              <a:rPr lang="ru-RU" dirty="0" smtClean="0"/>
              <a:t>. </a:t>
            </a:r>
            <a:r>
              <a:rPr lang="ru-RU" dirty="0" err="1" smtClean="0"/>
              <a:t>Насінництво</a:t>
            </a:r>
            <a:r>
              <a:rPr lang="ru-RU" dirty="0" smtClean="0"/>
              <a:t> </a:t>
            </a:r>
            <a:r>
              <a:rPr lang="ru-RU" dirty="0" err="1" smtClean="0"/>
              <a:t>гібридів</a:t>
            </a:r>
            <a:r>
              <a:rPr lang="ru-RU" dirty="0" smtClean="0"/>
              <a:t> </a:t>
            </a:r>
            <a:r>
              <a:rPr lang="ru-RU" dirty="0" err="1" smtClean="0"/>
              <a:t>ведеться</a:t>
            </a:r>
            <a:r>
              <a:rPr lang="ru-RU" dirty="0" smtClean="0"/>
              <a:t> на </a:t>
            </a:r>
            <a:r>
              <a:rPr lang="ru-RU" dirty="0" err="1" smtClean="0"/>
              <a:t>стерильній</a:t>
            </a:r>
            <a:r>
              <a:rPr lang="ru-RU" dirty="0" smtClean="0"/>
              <a:t> </a:t>
            </a:r>
            <a:r>
              <a:rPr lang="ru-RU" dirty="0" err="1" smtClean="0"/>
              <a:t>основі</a:t>
            </a:r>
            <a:r>
              <a:rPr lang="ru-RU" dirty="0" smtClean="0"/>
              <a:t> М-типу за схемою </a:t>
            </a:r>
            <a:r>
              <a:rPr lang="ru-RU" dirty="0" err="1" smtClean="0"/>
              <a:t>повного</a:t>
            </a:r>
            <a:r>
              <a:rPr lang="ru-RU" dirty="0" smtClean="0"/>
              <a:t> </a:t>
            </a:r>
            <a:r>
              <a:rPr lang="ru-RU" dirty="0" err="1" smtClean="0"/>
              <a:t>відновлення</a:t>
            </a:r>
            <a:r>
              <a:rPr lang="ru-RU" dirty="0" smtClean="0"/>
              <a:t>, без </a:t>
            </a:r>
            <a:r>
              <a:rPr lang="ru-RU" dirty="0" err="1" smtClean="0"/>
              <a:t>обривання</a:t>
            </a:r>
            <a:r>
              <a:rPr lang="ru-RU" dirty="0" smtClean="0"/>
              <a:t> </a:t>
            </a:r>
            <a:r>
              <a:rPr lang="ru-RU" dirty="0" err="1" smtClean="0"/>
              <a:t>волотей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економічно</a:t>
            </a:r>
            <a:r>
              <a:rPr lang="ru-RU" dirty="0" smtClean="0"/>
              <a:t> </a:t>
            </a:r>
            <a:r>
              <a:rPr lang="ru-RU" dirty="0" err="1" smtClean="0"/>
              <a:t>вигідним</a:t>
            </a:r>
            <a:r>
              <a:rPr lang="ru-RU" dirty="0" smtClean="0"/>
              <a:t> при </a:t>
            </a:r>
            <a:r>
              <a:rPr lang="ru-RU" dirty="0" err="1" smtClean="0"/>
              <a:t>вирощуванні</a:t>
            </a:r>
            <a:r>
              <a:rPr lang="ru-RU" dirty="0" smtClean="0"/>
              <a:t> </a:t>
            </a:r>
            <a:r>
              <a:rPr lang="ru-RU" dirty="0" err="1" smtClean="0"/>
              <a:t>якісного</a:t>
            </a:r>
            <a:r>
              <a:rPr lang="ru-RU" dirty="0" smtClean="0"/>
              <a:t> </a:t>
            </a:r>
            <a:r>
              <a:rPr lang="ru-RU" dirty="0" err="1" smtClean="0"/>
              <a:t>насіння</a:t>
            </a:r>
            <a:r>
              <a:rPr lang="ru-RU" dirty="0" smtClean="0"/>
              <a:t>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гібридів</a:t>
            </a:r>
            <a:r>
              <a:rPr lang="ru-RU" dirty="0" smtClean="0"/>
              <a:t>. </a:t>
            </a:r>
            <a:r>
              <a:rPr lang="ru-RU" dirty="0" err="1" smtClean="0"/>
              <a:t>Стерильність</a:t>
            </a:r>
            <a:r>
              <a:rPr lang="ru-RU" dirty="0" smtClean="0"/>
              <a:t> </a:t>
            </a:r>
            <a:r>
              <a:rPr lang="ru-RU" dirty="0" err="1" smtClean="0"/>
              <a:t>материнської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становить 99–100%.</a:t>
            </a:r>
          </a:p>
          <a:p>
            <a:pPr>
              <a:buNone/>
            </a:pPr>
            <a:r>
              <a:rPr lang="ru-RU" dirty="0" err="1" smtClean="0"/>
              <a:t>Обов’язковою</a:t>
            </a:r>
            <a:r>
              <a:rPr lang="ru-RU" dirty="0" smtClean="0"/>
              <a:t> </a:t>
            </a:r>
            <a:r>
              <a:rPr lang="ru-RU" dirty="0" err="1" smtClean="0"/>
              <a:t>умовою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гібридного</a:t>
            </a:r>
            <a:r>
              <a:rPr lang="ru-RU" dirty="0" smtClean="0"/>
              <a:t> </a:t>
            </a:r>
            <a:r>
              <a:rPr lang="ru-RU" dirty="0" err="1" smtClean="0"/>
              <a:t>насіння</a:t>
            </a:r>
            <a:r>
              <a:rPr lang="ru-RU" dirty="0" smtClean="0"/>
              <a:t> на </a:t>
            </a:r>
            <a:r>
              <a:rPr lang="ru-RU" dirty="0" err="1" smtClean="0"/>
              <a:t>стерильній</a:t>
            </a:r>
            <a:r>
              <a:rPr lang="ru-RU" dirty="0" smtClean="0"/>
              <a:t>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стерильної</a:t>
            </a:r>
            <a:r>
              <a:rPr lang="ru-RU" dirty="0" smtClean="0"/>
              <a:t> </a:t>
            </a:r>
            <a:r>
              <a:rPr lang="ru-RU" dirty="0" err="1" smtClean="0"/>
              <a:t>материнської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. 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створюю­ться</a:t>
            </a:r>
            <a:r>
              <a:rPr lang="ru-RU" dirty="0" smtClean="0"/>
              <a:t> </a:t>
            </a:r>
            <a:r>
              <a:rPr lang="ru-RU" dirty="0" err="1" smtClean="0"/>
              <a:t>стерильні</a:t>
            </a:r>
            <a:r>
              <a:rPr lang="ru-RU" dirty="0" smtClean="0"/>
              <a:t> аналоги </a:t>
            </a:r>
            <a:r>
              <a:rPr lang="ru-RU" dirty="0" err="1" smtClean="0"/>
              <a:t>самозапильних</a:t>
            </a:r>
            <a:r>
              <a:rPr lang="ru-RU" dirty="0" smtClean="0"/>
              <a:t> </a:t>
            </a:r>
            <a:r>
              <a:rPr lang="ru-RU" dirty="0" err="1" smtClean="0"/>
              <a:t>ліній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аналоги-закріплювачі</a:t>
            </a:r>
            <a:r>
              <a:rPr lang="ru-RU" dirty="0" smtClean="0"/>
              <a:t> </a:t>
            </a:r>
            <a:r>
              <a:rPr lang="ru-RU" dirty="0" err="1" smtClean="0"/>
              <a:t>стерильності</a:t>
            </a:r>
            <a:r>
              <a:rPr lang="ru-RU" dirty="0" smtClean="0"/>
              <a:t> та </a:t>
            </a:r>
            <a:r>
              <a:rPr lang="ru-RU" dirty="0" err="1" smtClean="0"/>
              <a:t>аналоги-відновлювачі</a:t>
            </a:r>
            <a:r>
              <a:rPr lang="ru-RU" dirty="0" smtClean="0"/>
              <a:t> </a:t>
            </a:r>
            <a:r>
              <a:rPr lang="ru-RU" dirty="0" err="1" smtClean="0"/>
              <a:t>фертильності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Цитоплазматична стерильність. Використання.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2920" y="530352"/>
            <a:ext cx="2783196" cy="4187952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Схема використання цитоплазматичної стерильності для отримання подвійних гібридів кукурудзи.</a:t>
            </a:r>
            <a:endParaRPr lang="ru-RU" dirty="0"/>
          </a:p>
        </p:txBody>
      </p:sp>
      <p:pic>
        <p:nvPicPr>
          <p:cNvPr id="6" name="Рисунок 5" descr="photo_2020-05-26_09-21-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7554" y="642918"/>
            <a:ext cx="5062554" cy="4143404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Цитоплазматична стерильність. Використання.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r>
              <a:rPr lang="ru-RU" dirty="0" err="1" smtClean="0"/>
              <a:t>гібридна</a:t>
            </a:r>
            <a:r>
              <a:rPr lang="ru-RU" dirty="0" smtClean="0"/>
              <a:t> </a:t>
            </a:r>
            <a:r>
              <a:rPr lang="ru-RU" dirty="0" err="1" smtClean="0"/>
              <a:t>селекція</a:t>
            </a:r>
            <a:r>
              <a:rPr lang="ru-RU" dirty="0" smtClean="0"/>
              <a:t> </a:t>
            </a:r>
            <a:r>
              <a:rPr lang="ru-RU" dirty="0" err="1" smtClean="0"/>
              <a:t>ріпаку</a:t>
            </a:r>
            <a:r>
              <a:rPr lang="ru-RU" dirty="0" smtClean="0"/>
              <a:t> </a:t>
            </a:r>
            <a:r>
              <a:rPr lang="ru-RU" dirty="0" err="1" smtClean="0"/>
              <a:t>розпочалася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винаходом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цитоплазматичної</a:t>
            </a:r>
            <a:r>
              <a:rPr lang="ru-RU" dirty="0" smtClean="0"/>
              <a:t> </a:t>
            </a:r>
            <a:r>
              <a:rPr lang="ru-RU" dirty="0" err="1" smtClean="0"/>
              <a:t>чоловічої</a:t>
            </a:r>
            <a:r>
              <a:rPr lang="ru-RU" dirty="0" smtClean="0"/>
              <a:t> </a:t>
            </a:r>
            <a:r>
              <a:rPr lang="ru-RU" dirty="0" err="1" smtClean="0"/>
              <a:t>стерильності</a:t>
            </a:r>
            <a:r>
              <a:rPr lang="ru-RU" dirty="0" smtClean="0"/>
              <a:t> (ЦЧС) </a:t>
            </a:r>
            <a:r>
              <a:rPr lang="ru-RU" dirty="0" err="1" smtClean="0"/>
              <a:t>Огура-ІНРА</a:t>
            </a:r>
            <a:r>
              <a:rPr lang="ru-RU" dirty="0" smtClean="0"/>
              <a:t> (</a:t>
            </a:r>
            <a:r>
              <a:rPr lang="ru-RU" dirty="0" err="1" smtClean="0"/>
              <a:t>Франція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ядерної</a:t>
            </a:r>
            <a:r>
              <a:rPr lang="ru-RU" dirty="0" smtClean="0"/>
              <a:t> </a:t>
            </a:r>
            <a:r>
              <a:rPr lang="ru-RU" dirty="0" err="1" smtClean="0"/>
              <a:t>чоловічої</a:t>
            </a:r>
            <a:r>
              <a:rPr lang="ru-RU" dirty="0" smtClean="0"/>
              <a:t> </a:t>
            </a:r>
            <a:r>
              <a:rPr lang="ru-RU" dirty="0" err="1" smtClean="0"/>
              <a:t>стерильності</a:t>
            </a:r>
            <a:r>
              <a:rPr lang="ru-RU" dirty="0" smtClean="0"/>
              <a:t> МСЛ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Лембке</a:t>
            </a:r>
            <a:r>
              <a:rPr lang="ru-RU" dirty="0" smtClean="0"/>
              <a:t> (</a:t>
            </a:r>
            <a:r>
              <a:rPr lang="ru-RU" dirty="0" err="1" smtClean="0"/>
              <a:t>Німеччина</a:t>
            </a:r>
            <a:r>
              <a:rPr lang="ru-RU" dirty="0" smtClean="0"/>
              <a:t>) </a:t>
            </a:r>
          </a:p>
          <a:p>
            <a:r>
              <a:rPr lang="ru-RU" dirty="0" err="1" smtClean="0"/>
              <a:t>Мітохондріом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типу </a:t>
            </a:r>
            <a:r>
              <a:rPr lang="ru-RU" dirty="0" err="1" smtClean="0"/>
              <a:t>стерильності</a:t>
            </a:r>
            <a:r>
              <a:rPr lang="ru-RU" dirty="0" smtClean="0"/>
              <a:t> </a:t>
            </a:r>
            <a:r>
              <a:rPr lang="ru-RU" dirty="0" err="1" smtClean="0"/>
              <a:t>отримано</a:t>
            </a:r>
            <a:r>
              <a:rPr lang="ru-RU" dirty="0" smtClean="0"/>
              <a:t> шляхом </a:t>
            </a:r>
            <a:r>
              <a:rPr lang="ru-RU" dirty="0" err="1" smtClean="0"/>
              <a:t>рекомбінації</a:t>
            </a:r>
            <a:r>
              <a:rPr lang="ru-RU" dirty="0" smtClean="0"/>
              <a:t> </a:t>
            </a:r>
            <a:r>
              <a:rPr lang="ru-RU" dirty="0" err="1" smtClean="0"/>
              <a:t>мітохондріому</a:t>
            </a:r>
            <a:r>
              <a:rPr lang="ru-RU" dirty="0" smtClean="0"/>
              <a:t> </a:t>
            </a:r>
            <a:r>
              <a:rPr lang="ru-RU" dirty="0" err="1" smtClean="0"/>
              <a:t>дикої</a:t>
            </a:r>
            <a:r>
              <a:rPr lang="ru-RU" dirty="0" smtClean="0"/>
              <a:t> редьки та </a:t>
            </a:r>
            <a:r>
              <a:rPr lang="ru-RU" dirty="0" err="1" smtClean="0"/>
              <a:t>мітохондріому</a:t>
            </a:r>
            <a:r>
              <a:rPr lang="ru-RU" dirty="0" smtClean="0"/>
              <a:t> </a:t>
            </a:r>
            <a:r>
              <a:rPr lang="ru-RU" dirty="0" err="1" smtClean="0"/>
              <a:t>ріпаку</a:t>
            </a:r>
            <a:r>
              <a:rPr lang="ru-RU" dirty="0" smtClean="0"/>
              <a:t> [10]. </a:t>
            </a:r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 smtClean="0"/>
              <a:t>рекомбінація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досягнута</a:t>
            </a:r>
            <a:r>
              <a:rPr lang="ru-RU" dirty="0" smtClean="0"/>
              <a:t> в </a:t>
            </a:r>
            <a:r>
              <a:rPr lang="ru-RU" dirty="0" err="1" smtClean="0"/>
              <a:t>наслідок</a:t>
            </a:r>
            <a:r>
              <a:rPr lang="ru-RU" dirty="0" smtClean="0"/>
              <a:t> </a:t>
            </a:r>
            <a:r>
              <a:rPr lang="ru-RU" dirty="0" err="1" smtClean="0"/>
              <a:t>злиття</a:t>
            </a:r>
            <a:r>
              <a:rPr lang="ru-RU" dirty="0" smtClean="0"/>
              <a:t> </a:t>
            </a:r>
            <a:r>
              <a:rPr lang="ru-RU" dirty="0" err="1" smtClean="0"/>
              <a:t>протопластів</a:t>
            </a:r>
            <a:r>
              <a:rPr lang="ru-RU" dirty="0" smtClean="0"/>
              <a:t> стерильного </a:t>
            </a:r>
            <a:r>
              <a:rPr lang="ru-RU" dirty="0" err="1" smtClean="0"/>
              <a:t>ріпаку</a:t>
            </a:r>
            <a:r>
              <a:rPr lang="ru-RU" dirty="0" smtClean="0"/>
              <a:t>, </a:t>
            </a:r>
            <a:r>
              <a:rPr lang="ru-RU" dirty="0" err="1" smtClean="0"/>
              <a:t>отриманого</a:t>
            </a:r>
            <a:r>
              <a:rPr lang="ru-RU" dirty="0" smtClean="0"/>
              <a:t> як результат </a:t>
            </a:r>
            <a:r>
              <a:rPr lang="ru-RU" dirty="0" err="1" smtClean="0"/>
              <a:t>беккросування</a:t>
            </a:r>
            <a:r>
              <a:rPr lang="ru-RU" dirty="0" smtClean="0"/>
              <a:t> геному </a:t>
            </a:r>
            <a:r>
              <a:rPr lang="ru-RU" dirty="0" err="1" smtClean="0"/>
              <a:t>ріпаку</a:t>
            </a:r>
            <a:r>
              <a:rPr lang="ru-RU" dirty="0" smtClean="0"/>
              <a:t> на геном редьки </a:t>
            </a:r>
            <a:r>
              <a:rPr lang="ru-RU" dirty="0" err="1" smtClean="0"/>
              <a:t>дикої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Спадковість</a:t>
            </a:r>
            <a:r>
              <a:rPr lang="ru-RU" dirty="0" smtClean="0"/>
              <a:t> — передача </a:t>
            </a:r>
            <a:r>
              <a:rPr lang="ru-RU" dirty="0" err="1" smtClean="0"/>
              <a:t>з</a:t>
            </a:r>
            <a:r>
              <a:rPr lang="ru-RU" dirty="0" smtClean="0"/>
              <a:t> </a:t>
            </a:r>
            <a:r>
              <a:rPr lang="ru-RU" dirty="0" err="1" smtClean="0"/>
              <a:t>покоління</a:t>
            </a:r>
            <a:r>
              <a:rPr lang="ru-RU" dirty="0" smtClean="0"/>
              <a:t> в </a:t>
            </a:r>
            <a:r>
              <a:rPr lang="ru-RU" dirty="0" err="1" smtClean="0"/>
              <a:t>покоління</a:t>
            </a:r>
            <a:r>
              <a:rPr lang="ru-RU" dirty="0" smtClean="0"/>
              <a:t> </a:t>
            </a:r>
            <a:r>
              <a:rPr lang="ru-RU" dirty="0" err="1" smtClean="0"/>
              <a:t>спадкових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,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відтворення</a:t>
            </a:r>
            <a:r>
              <a:rPr lang="ru-RU" dirty="0" smtClean="0"/>
              <a:t> у </a:t>
            </a:r>
            <a:r>
              <a:rPr lang="ru-RU" dirty="0" err="1" smtClean="0"/>
              <a:t>нащадків</a:t>
            </a:r>
            <a:r>
              <a:rPr lang="ru-RU" dirty="0" smtClean="0"/>
              <a:t>. </a:t>
            </a:r>
          </a:p>
          <a:p>
            <a:pPr>
              <a:buNone/>
            </a:pPr>
            <a:r>
              <a:rPr lang="uk-UA" dirty="0" smtClean="0"/>
              <a:t>Ми звикли чути про передачу спадкової інформації, завдяки генам, які розташовані в ядрі клітини, однак гени, які обумовлюють передачу ознак можуть бути розташовані в органелах цитоплазми. </a:t>
            </a:r>
            <a:endParaRPr lang="ru-RU" dirty="0"/>
          </a:p>
        </p:txBody>
      </p:sp>
      <p:pic>
        <p:nvPicPr>
          <p:cNvPr id="4" name="Рисунок 3" descr="7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14744" y="4286256"/>
            <a:ext cx="4765749" cy="17515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/>
              <a:t>Позахромосомне</a:t>
            </a:r>
            <a:r>
              <a:rPr lang="uk-UA" dirty="0" smtClean="0"/>
              <a:t> успадкування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Позахромосомна</a:t>
            </a:r>
            <a:r>
              <a:rPr lang="uk-UA" dirty="0" smtClean="0"/>
              <a:t> (цитоплазматична) спадковість – спосіб збереження й передачі генетичної інформації за допомогою органел цитоплазми. </a:t>
            </a:r>
          </a:p>
          <a:p>
            <a:r>
              <a:rPr lang="uk-UA" dirty="0" smtClean="0"/>
              <a:t>У клітинах еукаріотів є органели, які містять власну ДНК (мітохондрії та пластиди), а отже і гени, які можуть відповідати за передачу різних ознак.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35782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Цитоплазматична спадковість.</a:t>
            </a:r>
            <a:br>
              <a:rPr lang="uk-UA" dirty="0" smtClean="0"/>
            </a:br>
            <a:r>
              <a:rPr lang="uk-UA" dirty="0" smtClean="0"/>
              <a:t>Материнський ефект.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27474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На цитоплазматичну спадковість впливають ядерні гени материнського організму через цитоплазму яйцеклітини. Вони формують деякі стани ознак </a:t>
            </a:r>
            <a:r>
              <a:rPr lang="uk-UA" dirty="0" smtClean="0"/>
              <a:t>нащадків, </a:t>
            </a:r>
            <a:r>
              <a:rPr lang="uk-UA" dirty="0" smtClean="0"/>
              <a:t>які можна прослідкувати на прикладі молюска ставковика. </a:t>
            </a:r>
            <a:r>
              <a:rPr lang="ru-RU" dirty="0" smtClean="0"/>
              <a:t>У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різними</a:t>
            </a:r>
            <a:r>
              <a:rPr lang="ru-RU" dirty="0" smtClean="0"/>
              <a:t> станами </a:t>
            </a:r>
            <a:r>
              <a:rPr lang="ru-RU" dirty="0" err="1" smtClean="0"/>
              <a:t>спадкової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– </a:t>
            </a:r>
            <a:r>
              <a:rPr lang="ru-RU" dirty="0" err="1" smtClean="0"/>
              <a:t>лівого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правого </a:t>
            </a:r>
            <a:r>
              <a:rPr lang="ru-RU" dirty="0" err="1" smtClean="0"/>
              <a:t>напрямку</a:t>
            </a:r>
            <a:r>
              <a:rPr lang="ru-RU" dirty="0" smtClean="0"/>
              <a:t> </a:t>
            </a:r>
            <a:r>
              <a:rPr lang="ru-RU" dirty="0" err="1" smtClean="0"/>
              <a:t>закрученості</a:t>
            </a:r>
            <a:r>
              <a:rPr lang="ru-RU" dirty="0" smtClean="0"/>
              <a:t> черепашки. </a:t>
            </a:r>
            <a:r>
              <a:rPr lang="ru-RU" dirty="0" err="1" smtClean="0"/>
              <a:t>Алель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правозакрученість</a:t>
            </a:r>
            <a:r>
              <a:rPr lang="ru-RU" dirty="0" smtClean="0"/>
              <a:t> черепашки, </a:t>
            </a:r>
            <a:r>
              <a:rPr lang="ru-RU" dirty="0" err="1" smtClean="0"/>
              <a:t>домінує</a:t>
            </a:r>
            <a:r>
              <a:rPr lang="ru-RU" dirty="0" smtClean="0"/>
              <a:t> над </a:t>
            </a:r>
            <a:r>
              <a:rPr lang="ru-RU" dirty="0" err="1" smtClean="0"/>
              <a:t>лівозакрученістю</a:t>
            </a:r>
            <a:r>
              <a:rPr lang="ru-RU" dirty="0" smtClean="0"/>
              <a:t>, </a:t>
            </a:r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напрямок</a:t>
            </a:r>
            <a:r>
              <a:rPr lang="ru-RU" dirty="0" smtClean="0"/>
              <a:t> </a:t>
            </a:r>
            <a:r>
              <a:rPr lang="ru-RU" dirty="0" err="1" smtClean="0"/>
              <a:t>закрученості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гени</a:t>
            </a:r>
            <a:r>
              <a:rPr lang="ru-RU" dirty="0" smtClean="0"/>
              <a:t> </a:t>
            </a:r>
            <a:r>
              <a:rPr lang="ru-RU" dirty="0" err="1" smtClean="0"/>
              <a:t>материнського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особини</a:t>
            </a:r>
            <a:r>
              <a:rPr lang="ru-RU" dirty="0" smtClean="0"/>
              <a:t>, </a:t>
            </a:r>
            <a:r>
              <a:rPr lang="ru-RU" dirty="0" err="1" smtClean="0"/>
              <a:t>гомозиготні</a:t>
            </a:r>
            <a:r>
              <a:rPr lang="ru-RU" dirty="0" smtClean="0"/>
              <a:t> за </a:t>
            </a:r>
            <a:r>
              <a:rPr lang="ru-RU" dirty="0" err="1" smtClean="0"/>
              <a:t>рецесивною</a:t>
            </a:r>
            <a:r>
              <a:rPr lang="ru-RU" dirty="0" smtClean="0"/>
              <a:t> </a:t>
            </a:r>
            <a:r>
              <a:rPr lang="ru-RU" dirty="0" err="1" smtClean="0"/>
              <a:t>алелю</a:t>
            </a:r>
            <a:r>
              <a:rPr lang="ru-RU" dirty="0" smtClean="0"/>
              <a:t> </a:t>
            </a:r>
            <a:r>
              <a:rPr lang="ru-RU" dirty="0" err="1" smtClean="0"/>
              <a:t>лівозакрученості</a:t>
            </a:r>
            <a:r>
              <a:rPr lang="ru-RU" dirty="0" smtClean="0"/>
              <a:t>,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правозакручену</a:t>
            </a:r>
            <a:r>
              <a:rPr lang="ru-RU" dirty="0" smtClean="0"/>
              <a:t> черепашку,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походять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материнського</a:t>
            </a:r>
            <a:r>
              <a:rPr lang="ru-RU" dirty="0" smtClean="0"/>
              <a:t> </a:t>
            </a:r>
            <a:r>
              <a:rPr lang="ru-RU" dirty="0" err="1" smtClean="0"/>
              <a:t>органзму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мав</a:t>
            </a:r>
            <a:r>
              <a:rPr lang="ru-RU" dirty="0" smtClean="0"/>
              <a:t> </a:t>
            </a:r>
            <a:r>
              <a:rPr lang="ru-RU" dirty="0" err="1" smtClean="0"/>
              <a:t>домінантну</a:t>
            </a:r>
            <a:r>
              <a:rPr lang="ru-RU" dirty="0" smtClean="0"/>
              <a:t> </a:t>
            </a:r>
            <a:r>
              <a:rPr lang="ru-RU" dirty="0" err="1" smtClean="0"/>
              <a:t>алель</a:t>
            </a:r>
            <a:r>
              <a:rPr lang="ru-RU" dirty="0" smtClean="0"/>
              <a:t> </a:t>
            </a:r>
            <a:r>
              <a:rPr lang="ru-RU" dirty="0" err="1" smtClean="0"/>
              <a:t>правозакрученості</a:t>
            </a:r>
            <a:r>
              <a:rPr lang="ru-RU" dirty="0" smtClean="0"/>
              <a:t>. Таким чином, </a:t>
            </a:r>
            <a:r>
              <a:rPr lang="ru-RU" dirty="0" err="1" smtClean="0"/>
              <a:t>розщеплення</a:t>
            </a:r>
            <a:r>
              <a:rPr lang="ru-RU" dirty="0" smtClean="0"/>
              <a:t> за </a:t>
            </a:r>
            <a:r>
              <a:rPr lang="ru-RU" dirty="0" err="1" smtClean="0"/>
              <a:t>ознакою</a:t>
            </a:r>
            <a:r>
              <a:rPr lang="ru-RU" dirty="0" smtClean="0"/>
              <a:t> </a:t>
            </a:r>
            <a:r>
              <a:rPr lang="ru-RU" dirty="0" err="1" smtClean="0"/>
              <a:t>напрямку</a:t>
            </a:r>
            <a:r>
              <a:rPr lang="ru-RU" dirty="0" smtClean="0"/>
              <a:t> </a:t>
            </a:r>
            <a:r>
              <a:rPr lang="ru-RU" dirty="0" err="1" smtClean="0"/>
              <a:t>закрученості</a:t>
            </a:r>
            <a:r>
              <a:rPr lang="ru-RU" dirty="0" smtClean="0"/>
              <a:t> черепашки при </a:t>
            </a:r>
            <a:r>
              <a:rPr lang="ru-RU" dirty="0" err="1" smtClean="0"/>
              <a:t>схрещуванні</a:t>
            </a:r>
            <a:r>
              <a:rPr lang="ru-RU" dirty="0" smtClean="0"/>
              <a:t> </a:t>
            </a:r>
            <a:r>
              <a:rPr lang="ru-RU" dirty="0" err="1" smtClean="0"/>
              <a:t>ставковиків</a:t>
            </a:r>
            <a:r>
              <a:rPr lang="ru-RU" dirty="0" smtClean="0"/>
              <a:t> </a:t>
            </a:r>
            <a:r>
              <a:rPr lang="ru-RU" dirty="0" err="1" smtClean="0"/>
              <a:t>фенотипно</a:t>
            </a:r>
            <a:r>
              <a:rPr lang="ru-RU" dirty="0" smtClean="0"/>
              <a:t> </a:t>
            </a:r>
            <a:r>
              <a:rPr lang="ru-RU" dirty="0" err="1" smtClean="0"/>
              <a:t>проявляється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запізненням</a:t>
            </a:r>
            <a:r>
              <a:rPr lang="ru-RU" dirty="0" smtClean="0"/>
              <a:t> на </a:t>
            </a:r>
            <a:r>
              <a:rPr lang="ru-RU" dirty="0" err="1" smtClean="0"/>
              <a:t>одне</a:t>
            </a:r>
            <a:r>
              <a:rPr lang="ru-RU" dirty="0" smtClean="0"/>
              <a:t> </a:t>
            </a:r>
            <a:r>
              <a:rPr lang="ru-RU" dirty="0" err="1" smtClean="0"/>
              <a:t>покоління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28638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Цитоплазматична спадковість.</a:t>
            </a:r>
            <a:br>
              <a:rPr lang="uk-UA" dirty="0" smtClean="0"/>
            </a:br>
            <a:r>
              <a:rPr lang="uk-UA" dirty="0" smtClean="0"/>
              <a:t>Материнський ефект.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85728"/>
            <a:ext cx="8641080" cy="4187952"/>
          </a:xfrm>
        </p:spPr>
        <p:txBody>
          <a:bodyPr/>
          <a:lstStyle/>
          <a:p>
            <a:r>
              <a:rPr lang="uk-UA" dirty="0" smtClean="0"/>
              <a:t>Схема успадкування </a:t>
            </a:r>
            <a:r>
              <a:rPr lang="uk-UA" dirty="0" err="1" smtClean="0"/>
              <a:t>правозакрученності</a:t>
            </a:r>
            <a:r>
              <a:rPr lang="uk-UA" dirty="0" smtClean="0"/>
              <a:t> та </a:t>
            </a:r>
            <a:r>
              <a:rPr lang="uk-UA" dirty="0" err="1" smtClean="0"/>
              <a:t>лівозакрученності</a:t>
            </a:r>
            <a:r>
              <a:rPr lang="uk-UA" dirty="0" smtClean="0"/>
              <a:t> у ставковика.</a:t>
            </a:r>
          </a:p>
          <a:p>
            <a:endParaRPr lang="ru-RU" dirty="0"/>
          </a:p>
        </p:txBody>
      </p:sp>
      <p:pic>
        <p:nvPicPr>
          <p:cNvPr id="4" name="Рисунок 3" descr="photo_2020-05-26_10-10-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1285860"/>
            <a:ext cx="5643602" cy="364333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Материнський ефект.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Явище описане в попередньому слайді має назву – материнський ефект. Воно спостерігається тоді, коли цитоплазма в зиготу вноситься переважно </a:t>
            </a:r>
            <a:r>
              <a:rPr lang="uk-UA" dirty="0" smtClean="0"/>
              <a:t>яйцеклітиною</a:t>
            </a:r>
            <a:r>
              <a:rPr lang="uk-UA" dirty="0" smtClean="0"/>
              <a:t>. У більшості видів саме жіноча гамета є донором цитоплазми, тому цей ефект спостерігається часто.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Материнський ефект.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Прояв материнського ефекту можна побачити зробивши </a:t>
            </a:r>
            <a:r>
              <a:rPr lang="uk-UA" dirty="0" err="1" smtClean="0"/>
              <a:t>реципрокне</a:t>
            </a:r>
            <a:r>
              <a:rPr lang="uk-UA" dirty="0" smtClean="0"/>
              <a:t> схрещування. 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</a:t>
            </a:r>
            <a: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  <a:t>кінь (самиця) х віслюк (самець)</a:t>
            </a:r>
          </a:p>
          <a:p>
            <a:pPr>
              <a:buNone/>
            </a:pPr>
            <a:endParaRPr lang="uk-UA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мул</a:t>
            </a:r>
          </a:p>
          <a:p>
            <a:pPr>
              <a:buNone/>
            </a:pPr>
            <a: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  <a:t>            віслюк (самиця) х кінь (самець)</a:t>
            </a:r>
          </a:p>
          <a:p>
            <a:pPr>
              <a:buNone/>
            </a:pPr>
            <a:endParaRPr lang="uk-UA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</a:p>
          <a:p>
            <a:pPr>
              <a:buNone/>
            </a:pPr>
            <a: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лошак</a:t>
            </a:r>
          </a:p>
          <a:p>
            <a:pPr>
              <a:buNone/>
            </a:pP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Такий результат отримується тому, що більшість цитоплазми нащадок отримує від матері.</a:t>
            </a:r>
          </a:p>
          <a:p>
            <a:pPr>
              <a:buNone/>
            </a:pPr>
            <a:endParaRPr lang="uk-UA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ru-RU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071934" y="1643050"/>
            <a:ext cx="642942" cy="428628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4214810" y="2857496"/>
            <a:ext cx="714380" cy="571504"/>
          </a:xfrm>
          <a:prstGeom prst="downArrow">
            <a:avLst>
              <a:gd name="adj1" fmla="val 50000"/>
              <a:gd name="adj2" fmla="val 59697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Мітохондріальна</a:t>
            </a:r>
            <a:r>
              <a:rPr lang="uk-UA" dirty="0" smtClean="0"/>
              <a:t> спадковість.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3997642" cy="461316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 smtClean="0"/>
              <a:t>Мітохондріальна</a:t>
            </a:r>
            <a:r>
              <a:rPr lang="ru-RU" b="1" dirty="0" smtClean="0"/>
              <a:t> </a:t>
            </a:r>
            <a:r>
              <a:rPr lang="ru-RU" b="1" dirty="0" err="1" smtClean="0"/>
              <a:t>спадковість</a:t>
            </a:r>
            <a:r>
              <a:rPr lang="ru-RU" b="1" dirty="0" smtClean="0"/>
              <a:t> </a:t>
            </a:r>
            <a:r>
              <a:rPr lang="ru-RU" dirty="0" smtClean="0"/>
              <a:t>описана Б. </a:t>
            </a:r>
            <a:r>
              <a:rPr lang="ru-RU" dirty="0" err="1" smtClean="0"/>
              <a:t>Ефруссі</a:t>
            </a:r>
            <a:r>
              <a:rPr lang="ru-RU" dirty="0" smtClean="0"/>
              <a:t> (1949).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знайшов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1% </a:t>
            </a:r>
            <a:r>
              <a:rPr lang="ru-RU" dirty="0" err="1" smtClean="0"/>
              <a:t>хлібних</a:t>
            </a:r>
            <a:r>
              <a:rPr lang="ru-RU" dirty="0" smtClean="0"/>
              <a:t> </a:t>
            </a:r>
            <a:r>
              <a:rPr lang="ru-RU" dirty="0" err="1" smtClean="0"/>
              <a:t>дріжджів</a:t>
            </a:r>
            <a:r>
              <a:rPr lang="ru-RU" dirty="0" smtClean="0"/>
              <a:t> </a:t>
            </a:r>
            <a:r>
              <a:rPr lang="ru-RU" dirty="0" err="1" smtClean="0"/>
              <a:t>дають</a:t>
            </a:r>
            <a:r>
              <a:rPr lang="ru-RU" dirty="0" smtClean="0"/>
              <a:t> </a:t>
            </a:r>
            <a:r>
              <a:rPr lang="ru-RU" dirty="0" err="1" smtClean="0"/>
              <a:t>карликові</a:t>
            </a:r>
            <a:r>
              <a:rPr lang="ru-RU" dirty="0" smtClean="0"/>
              <a:t> </a:t>
            </a:r>
            <a:r>
              <a:rPr lang="ru-RU" dirty="0" err="1" smtClean="0"/>
              <a:t>колонії</a:t>
            </a:r>
            <a:r>
              <a:rPr lang="ru-RU" dirty="0" smtClean="0"/>
              <a:t>. </a:t>
            </a:r>
            <a:r>
              <a:rPr lang="ru-RU" dirty="0" err="1" smtClean="0"/>
              <a:t>Виявилося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 </a:t>
            </a:r>
            <a:r>
              <a:rPr lang="ru-RU" dirty="0" err="1" smtClean="0"/>
              <a:t>карликових</a:t>
            </a:r>
            <a:r>
              <a:rPr lang="ru-RU" dirty="0" smtClean="0"/>
              <a:t> </a:t>
            </a:r>
            <a:r>
              <a:rPr lang="ru-RU" dirty="0" err="1" smtClean="0"/>
              <a:t>колоній</a:t>
            </a:r>
            <a:r>
              <a:rPr lang="ru-RU" dirty="0" smtClean="0"/>
              <a:t> не </a:t>
            </a:r>
            <a:r>
              <a:rPr lang="ru-RU" dirty="0" err="1" smtClean="0"/>
              <a:t>мають</a:t>
            </a:r>
            <a:r>
              <a:rPr lang="ru-RU" dirty="0" smtClean="0"/>
              <a:t> у </a:t>
            </a:r>
            <a:r>
              <a:rPr lang="ru-RU" dirty="0" err="1" smtClean="0"/>
              <a:t>мітохондріях</a:t>
            </a:r>
            <a:r>
              <a:rPr lang="ru-RU" dirty="0" smtClean="0"/>
              <a:t> </a:t>
            </a:r>
            <a:r>
              <a:rPr lang="ru-RU" dirty="0" err="1" smtClean="0"/>
              <a:t>дихальних</a:t>
            </a:r>
            <a:r>
              <a:rPr lang="ru-RU" dirty="0" smtClean="0"/>
              <a:t> </a:t>
            </a:r>
            <a:r>
              <a:rPr lang="ru-RU" dirty="0" err="1" smtClean="0"/>
              <a:t>ферментів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мутації</a:t>
            </a:r>
            <a:r>
              <a:rPr lang="ru-RU" dirty="0" smtClean="0"/>
              <a:t> </a:t>
            </a:r>
            <a:r>
              <a:rPr lang="ru-RU" dirty="0" err="1" smtClean="0"/>
              <a:t>плазмогенів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тому </a:t>
            </a:r>
            <a:r>
              <a:rPr lang="ru-RU" dirty="0" err="1" smtClean="0"/>
              <a:t>ростуть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повільно</a:t>
            </a:r>
            <a:r>
              <a:rPr lang="ru-RU" dirty="0" smtClean="0"/>
              <a:t>. </a:t>
            </a:r>
            <a:r>
              <a:rPr lang="ru-RU" dirty="0" err="1" smtClean="0"/>
              <a:t>Гени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кодують</a:t>
            </a:r>
            <a:r>
              <a:rPr lang="ru-RU" dirty="0" smtClean="0"/>
              <a:t> </a:t>
            </a:r>
            <a:r>
              <a:rPr lang="ru-RU" dirty="0" err="1" smtClean="0"/>
              <a:t>дихальні</a:t>
            </a:r>
            <a:r>
              <a:rPr lang="ru-RU" dirty="0" smtClean="0"/>
              <a:t> </a:t>
            </a:r>
            <a:r>
              <a:rPr lang="ru-RU" dirty="0" err="1" smtClean="0"/>
              <a:t>ферменти</a:t>
            </a:r>
            <a:r>
              <a:rPr lang="ru-RU" dirty="0" smtClean="0"/>
              <a:t>, </a:t>
            </a:r>
            <a:r>
              <a:rPr lang="ru-RU" dirty="0" err="1" smtClean="0"/>
              <a:t>знаходяться</a:t>
            </a:r>
            <a:r>
              <a:rPr lang="ru-RU" dirty="0" smtClean="0"/>
              <a:t> в </a:t>
            </a:r>
            <a:r>
              <a:rPr lang="ru-RU" dirty="0" err="1" smtClean="0"/>
              <a:t>кільцевих</a:t>
            </a:r>
            <a:r>
              <a:rPr lang="ru-RU" dirty="0" smtClean="0"/>
              <a:t> молекулах ДНК </a:t>
            </a:r>
            <a:r>
              <a:rPr lang="ru-RU" dirty="0" err="1" smtClean="0"/>
              <a:t>мітохондрії</a:t>
            </a:r>
            <a:r>
              <a:rPr lang="ru-RU" dirty="0" smtClean="0"/>
              <a:t>. </a:t>
            </a:r>
            <a:endParaRPr lang="ru-RU" dirty="0"/>
          </a:p>
        </p:txBody>
      </p:sp>
      <p:pic>
        <p:nvPicPr>
          <p:cNvPr id="5" name="Рисунок 4" descr="photo_2020-05-26_10-10-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9124" y="785794"/>
            <a:ext cx="4143404" cy="400052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1263</TotalTime>
  <Words>1470</Words>
  <Application>Microsoft Office PowerPoint</Application>
  <PresentationFormat>Экран (4:3)</PresentationFormat>
  <Paragraphs>83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Аспект</vt:lpstr>
      <vt:lpstr>Цитоплазматична спадковість та її використання у сільськогосподарських та декоративних рослин </vt:lpstr>
      <vt:lpstr>Слайд 2</vt:lpstr>
      <vt:lpstr>Слайд 3</vt:lpstr>
      <vt:lpstr>Позахромосомне успадкування</vt:lpstr>
      <vt:lpstr>Цитоплазматична спадковість. Материнський ефект.</vt:lpstr>
      <vt:lpstr>Цитоплазматична спадковість. Материнський ефект.</vt:lpstr>
      <vt:lpstr>Материнський ефект.</vt:lpstr>
      <vt:lpstr>Материнський ефект. </vt:lpstr>
      <vt:lpstr>Мітохондріальна спадковість. </vt:lpstr>
      <vt:lpstr>Мітохондріальна спадковість.</vt:lpstr>
      <vt:lpstr>Хвороби, пов’язані з мітохондріальною спадковістю.</vt:lpstr>
      <vt:lpstr>Хвороби, пов’язані з мітохондріальною спадковістю.</vt:lpstr>
      <vt:lpstr>Хвороби, пов’язані з мітохондріальною спадковістю</vt:lpstr>
      <vt:lpstr>Хвороби, пов’язані з мітохондріальною спадковістю</vt:lpstr>
      <vt:lpstr>Пластидна спадковість. </vt:lpstr>
      <vt:lpstr>Схема, яка ілюструє материнське успадкування пластид </vt:lpstr>
      <vt:lpstr>Схема, яка ілюструє материнське успадкування пластид </vt:lpstr>
      <vt:lpstr>Механізм прояву цитоплазматичної спадковості в рослин</vt:lpstr>
      <vt:lpstr>Пластидна спадковість. Використання.</vt:lpstr>
      <vt:lpstr>Пластидна спадковість. Використання.</vt:lpstr>
      <vt:lpstr>Цитоплазматична чоловіча стерильность.</vt:lpstr>
      <vt:lpstr>Цитоплазматична чоловіча стерильность.</vt:lpstr>
      <vt:lpstr>Цитоплазматична стерильність. </vt:lpstr>
      <vt:lpstr>Цитоплазматична стерильність. Використання.</vt:lpstr>
      <vt:lpstr>Цитоплазматична стерильність. Використання.</vt:lpstr>
      <vt:lpstr>Цитоплазматична стерильність. Використання.</vt:lpstr>
      <vt:lpstr>Цитоплазматична стерильність. Використання.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Цитоплазматична спадковість та її використання у сільськогосподарських та декоративних рослин</dc:title>
  <dc:creator>Пользователь Windows</dc:creator>
  <cp:lastModifiedBy>Демонстрационная версия</cp:lastModifiedBy>
  <cp:revision>6</cp:revision>
  <dcterms:created xsi:type="dcterms:W3CDTF">2020-05-25T11:00:45Z</dcterms:created>
  <dcterms:modified xsi:type="dcterms:W3CDTF">2020-09-03T05:45:55Z</dcterms:modified>
</cp:coreProperties>
</file>