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9"/>
  </p:notesMasterIdLst>
  <p:sldIdLst>
    <p:sldId id="257" r:id="rId2"/>
    <p:sldId id="316" r:id="rId3"/>
    <p:sldId id="306" r:id="rId4"/>
    <p:sldId id="298" r:id="rId5"/>
    <p:sldId id="299" r:id="rId6"/>
    <p:sldId id="321" r:id="rId7"/>
    <p:sldId id="307" r:id="rId8"/>
    <p:sldId id="301" r:id="rId9"/>
    <p:sldId id="302" r:id="rId10"/>
    <p:sldId id="322" r:id="rId11"/>
    <p:sldId id="303" r:id="rId12"/>
    <p:sldId id="304" r:id="rId13"/>
    <p:sldId id="305" r:id="rId14"/>
    <p:sldId id="308" r:id="rId15"/>
    <p:sldId id="309" r:id="rId16"/>
    <p:sldId id="314" r:id="rId17"/>
    <p:sldId id="323" r:id="rId18"/>
    <p:sldId id="318" r:id="rId19"/>
    <p:sldId id="291" r:id="rId20"/>
    <p:sldId id="319" r:id="rId21"/>
    <p:sldId id="320" r:id="rId22"/>
    <p:sldId id="268" r:id="rId23"/>
    <p:sldId id="269" r:id="rId24"/>
    <p:sldId id="290" r:id="rId25"/>
    <p:sldId id="285" r:id="rId26"/>
    <p:sldId id="283" r:id="rId27"/>
    <p:sldId id="31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C0099"/>
    <a:srgbClr val="FF0000"/>
    <a:srgbClr val="808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97E16-EE61-4E44-8035-78E854B695D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20780D-D52C-42E6-866A-2A20197844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840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0780D-D52C-42E6-866A-2A201978443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271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05B75-8120-4252-A82A-77BE72BD7102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79EEF-79B7-4D8E-9841-B2AFBD14B2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05B75-8120-4252-A82A-77BE72BD7102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79EEF-79B7-4D8E-9841-B2AFBD14B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05B75-8120-4252-A82A-77BE72BD7102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79EEF-79B7-4D8E-9841-B2AFBD14B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05B75-8120-4252-A82A-77BE72BD7102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79EEF-79B7-4D8E-9841-B2AFBD14B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05B75-8120-4252-A82A-77BE72BD7102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6079EEF-79B7-4D8E-9841-B2AFBD14B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05B75-8120-4252-A82A-77BE72BD7102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79EEF-79B7-4D8E-9841-B2AFBD14B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05B75-8120-4252-A82A-77BE72BD7102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79EEF-79B7-4D8E-9841-B2AFBD14B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05B75-8120-4252-A82A-77BE72BD7102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79EEF-79B7-4D8E-9841-B2AFBD14B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05B75-8120-4252-A82A-77BE72BD7102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79EEF-79B7-4D8E-9841-B2AFBD14B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05B75-8120-4252-A82A-77BE72BD7102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79EEF-79B7-4D8E-9841-B2AFBD14B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05B75-8120-4252-A82A-77BE72BD7102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79EEF-79B7-4D8E-9841-B2AFBD14B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305B75-8120-4252-A82A-77BE72BD7102}" type="datetimeFigureOut">
              <a:rPr lang="ru-RU" smtClean="0"/>
              <a:pPr/>
              <a:t>01.11.2019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6079EEF-79B7-4D8E-9841-B2AFBD14B2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60648"/>
            <a:ext cx="8715436" cy="633670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uk-UA" sz="5400" b="1" dirty="0" smtClean="0">
                <a:solidFill>
                  <a:srgbClr val="FF0000"/>
                </a:solidFill>
              </a:rPr>
              <a:t>МЕХАНІЗМИ САМООРГАНІЗАЦІЇ</a:t>
            </a:r>
            <a:endParaRPr lang="uk-UA" sz="54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uk-UA" sz="5400" b="1" dirty="0" smtClean="0"/>
              <a:t>АНГЛІЙСЬКОГО РЕЧЕННЯ</a:t>
            </a:r>
            <a:endParaRPr lang="uk-UA" sz="5400" b="1" dirty="0" smtClean="0"/>
          </a:p>
          <a:p>
            <a:pPr algn="ctr">
              <a:buNone/>
            </a:pPr>
            <a:r>
              <a:rPr lang="uk-UA" sz="5400" b="1" dirty="0" smtClean="0">
                <a:solidFill>
                  <a:srgbClr val="FFC000"/>
                </a:solidFill>
              </a:rPr>
              <a:t>ЯК </a:t>
            </a:r>
          </a:p>
          <a:p>
            <a:pPr algn="ctr">
              <a:buNone/>
            </a:pPr>
            <a:r>
              <a:rPr lang="uk-UA" sz="5400" b="1" dirty="0" smtClean="0">
                <a:solidFill>
                  <a:srgbClr val="FFC000"/>
                </a:solidFill>
              </a:rPr>
              <a:t>ФРАКТАЛЬНОГО ОБ</a:t>
            </a:r>
            <a:r>
              <a:rPr lang="en-US" sz="5400" b="1" dirty="0" smtClean="0">
                <a:solidFill>
                  <a:srgbClr val="FFC000"/>
                </a:solidFill>
              </a:rPr>
              <a:t>’</a:t>
            </a:r>
            <a:r>
              <a:rPr lang="uk-UA" sz="5400" b="1" dirty="0" smtClean="0">
                <a:solidFill>
                  <a:srgbClr val="FFC000"/>
                </a:solidFill>
              </a:rPr>
              <a:t>ЄКТА</a:t>
            </a:r>
            <a:endParaRPr lang="ru-RU" sz="5400" dirty="0" smtClean="0">
              <a:solidFill>
                <a:srgbClr val="FFC000"/>
              </a:solidFill>
            </a:endParaRPr>
          </a:p>
          <a:p>
            <a:pPr algn="ctr"/>
            <a:r>
              <a:rPr lang="uk-UA" sz="5000" b="1" dirty="0" smtClean="0"/>
              <a:t> </a:t>
            </a:r>
            <a:endParaRPr lang="ru-RU" sz="5000" dirty="0" smtClean="0"/>
          </a:p>
          <a:p>
            <a:pPr>
              <a:buNone/>
            </a:pPr>
            <a:endParaRPr lang="ru-RU" sz="50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FFC000"/>
                </a:solidFill>
              </a:rPr>
              <a:t>Основними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властивостями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фракталів</a:t>
            </a:r>
            <a:r>
              <a:rPr lang="ru-RU" dirty="0">
                <a:solidFill>
                  <a:srgbClr val="FFC000"/>
                </a:solidFill>
              </a:rPr>
              <a:t> є: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04496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/>
              <a:t>- </a:t>
            </a:r>
            <a:r>
              <a:rPr lang="ru-RU" sz="4000" dirty="0" err="1"/>
              <a:t>неординарність</a:t>
            </a:r>
            <a:r>
              <a:rPr lang="ru-RU" sz="4000" dirty="0"/>
              <a:t> </a:t>
            </a:r>
            <a:r>
              <a:rPr lang="ru-RU" sz="4000" dirty="0" err="1"/>
              <a:t>структури</a:t>
            </a:r>
            <a:r>
              <a:rPr lang="ru-RU" sz="4000" dirty="0"/>
              <a:t>;</a:t>
            </a:r>
          </a:p>
          <a:p>
            <a:pPr marL="137160" indent="0">
              <a:buNone/>
            </a:pPr>
            <a:r>
              <a:rPr lang="ru-RU" sz="4000" dirty="0"/>
              <a:t>- </a:t>
            </a:r>
            <a:r>
              <a:rPr lang="ru-RU" sz="4000" dirty="0" err="1"/>
              <a:t>самоподібність</a:t>
            </a:r>
            <a:r>
              <a:rPr lang="ru-RU" sz="4000" dirty="0"/>
              <a:t> </a:t>
            </a:r>
            <a:r>
              <a:rPr lang="ru-RU" sz="4000" dirty="0" err="1"/>
              <a:t>або</a:t>
            </a:r>
            <a:r>
              <a:rPr lang="ru-RU" sz="4000" dirty="0"/>
              <a:t> масштабна </a:t>
            </a:r>
            <a:r>
              <a:rPr lang="ru-RU" sz="4000" dirty="0" err="1"/>
              <a:t>інваріантність</a:t>
            </a:r>
            <a:r>
              <a:rPr lang="ru-RU" sz="4000" dirty="0"/>
              <a:t>;</a:t>
            </a:r>
          </a:p>
          <a:p>
            <a:pPr marL="137160" indent="0">
              <a:buNone/>
            </a:pPr>
            <a:r>
              <a:rPr lang="ru-RU" sz="4000" dirty="0"/>
              <a:t>- </a:t>
            </a:r>
            <a:r>
              <a:rPr lang="ru-RU" sz="4000" dirty="0" err="1"/>
              <a:t>дрібна</a:t>
            </a:r>
            <a:r>
              <a:rPr lang="ru-RU" sz="4000" dirty="0"/>
              <a:t> </a:t>
            </a:r>
            <a:r>
              <a:rPr lang="ru-RU" sz="4000" dirty="0" err="1"/>
              <a:t>метрична</a:t>
            </a:r>
            <a:r>
              <a:rPr lang="ru-RU" sz="4000" dirty="0"/>
              <a:t> </a:t>
            </a:r>
            <a:r>
              <a:rPr lang="ru-RU" sz="4000" dirty="0" err="1"/>
              <a:t>розмірність</a:t>
            </a:r>
            <a:r>
              <a:rPr lang="ru-RU" sz="4000" dirty="0"/>
              <a:t>;</a:t>
            </a:r>
          </a:p>
          <a:p>
            <a:pPr marL="137160" indent="0">
              <a:buNone/>
            </a:pPr>
            <a:r>
              <a:rPr lang="ru-RU" sz="4000" dirty="0"/>
              <a:t>- </a:t>
            </a:r>
            <a:r>
              <a:rPr lang="ru-RU" sz="4000" dirty="0" err="1"/>
              <a:t>рекурсивність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296241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7" y="764704"/>
            <a:ext cx="7632848" cy="554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99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381439"/>
            <a:ext cx="8229600" cy="11460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980728"/>
            <a:ext cx="770485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301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36712"/>
            <a:ext cx="8229599" cy="547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02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196753"/>
            <a:ext cx="8229600" cy="33307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476672"/>
            <a:ext cx="6192688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60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548680"/>
            <a:ext cx="6768751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65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268760"/>
            <a:ext cx="8568952" cy="871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6600" dirty="0" smtClean="0">
                <a:solidFill>
                  <a:srgbClr val="FFFF00"/>
                </a:solidFill>
              </a:rPr>
              <a:t>СУДЖЕННЯ     =    </a:t>
            </a:r>
            <a:r>
              <a:rPr lang="uk-UA" sz="6600" dirty="0" smtClean="0">
                <a:solidFill>
                  <a:srgbClr val="FFC000"/>
                </a:solidFill>
              </a:rPr>
              <a:t>ПРОСТЕ РЕЧЕННЯ</a:t>
            </a:r>
            <a:endParaRPr lang="en-US" sz="3600" dirty="0"/>
          </a:p>
          <a:p>
            <a:endParaRPr lang="en-US" sz="3600" dirty="0" smtClean="0"/>
          </a:p>
          <a:p>
            <a:pPr algn="ctr"/>
            <a:r>
              <a:rPr lang="en-US" sz="6000" dirty="0" smtClean="0"/>
              <a:t>The man worked</a:t>
            </a:r>
            <a:r>
              <a:rPr lang="en-US" sz="6000" dirty="0" smtClean="0"/>
              <a:t>.</a:t>
            </a:r>
          </a:p>
          <a:p>
            <a:pPr algn="ctr"/>
            <a:r>
              <a:rPr lang="en-US" sz="8000" dirty="0" smtClean="0">
                <a:solidFill>
                  <a:srgbClr val="FF0000"/>
                </a:solidFill>
              </a:rPr>
              <a:t>S   -  P</a:t>
            </a:r>
            <a:endParaRPr lang="en-US" sz="8000" dirty="0">
              <a:solidFill>
                <a:srgbClr val="FF0000"/>
              </a:solidFill>
            </a:endParaRPr>
          </a:p>
          <a:p>
            <a:endParaRPr lang="en-US" sz="3600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600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752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016224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00FF00"/>
                </a:solidFill>
              </a:rPr>
              <a:t>Д</a:t>
            </a:r>
            <a:r>
              <a:rPr lang="en-US" dirty="0" err="1" smtClean="0">
                <a:solidFill>
                  <a:srgbClr val="00FF00"/>
                </a:solidFill>
              </a:rPr>
              <a:t>еривати</a:t>
            </a:r>
            <a:r>
              <a:rPr lang="en-US" dirty="0" smtClean="0">
                <a:solidFill>
                  <a:srgbClr val="00FF00"/>
                </a:solidFill>
              </a:rPr>
              <a:t> (</a:t>
            </a:r>
            <a:r>
              <a:rPr lang="en-US" dirty="0" err="1" smtClean="0">
                <a:solidFill>
                  <a:srgbClr val="00FF00"/>
                </a:solidFill>
              </a:rPr>
              <a:t>трансформи</a:t>
            </a:r>
            <a:r>
              <a:rPr lang="en-US" dirty="0">
                <a:solidFill>
                  <a:srgbClr val="00FF00"/>
                </a:solidFill>
              </a:rPr>
              <a:t>), </a:t>
            </a:r>
            <a:r>
              <a:rPr lang="en-US" dirty="0" err="1" smtClean="0">
                <a:solidFill>
                  <a:srgbClr val="00FF00"/>
                </a:solidFill>
              </a:rPr>
              <a:t>створен</a:t>
            </a:r>
            <a:r>
              <a:rPr lang="uk-UA" dirty="0" smtClean="0">
                <a:solidFill>
                  <a:srgbClr val="00FF00"/>
                </a:solidFill>
              </a:rPr>
              <a:t>і</a:t>
            </a:r>
            <a:r>
              <a:rPr lang="en-US" dirty="0" smtClean="0">
                <a:solidFill>
                  <a:srgbClr val="00FF00"/>
                </a:solidFill>
              </a:rPr>
              <a:t> </a:t>
            </a:r>
            <a:r>
              <a:rPr lang="en-US" dirty="0" err="1">
                <a:solidFill>
                  <a:srgbClr val="00FF00"/>
                </a:solidFill>
              </a:rPr>
              <a:t>на</a:t>
            </a:r>
            <a:r>
              <a:rPr lang="en-US" dirty="0">
                <a:solidFill>
                  <a:srgbClr val="00FF00"/>
                </a:solidFill>
              </a:rPr>
              <a:t> </a:t>
            </a:r>
            <a:r>
              <a:rPr lang="en-US" dirty="0" err="1">
                <a:solidFill>
                  <a:srgbClr val="00FF00"/>
                </a:solidFill>
              </a:rPr>
              <a:t>базі</a:t>
            </a:r>
            <a:r>
              <a:rPr lang="en-US" dirty="0">
                <a:solidFill>
                  <a:srgbClr val="00FF00"/>
                </a:solidFill>
              </a:rPr>
              <a:t> </a:t>
            </a:r>
            <a:r>
              <a:rPr lang="en-US" dirty="0" err="1">
                <a:solidFill>
                  <a:srgbClr val="00FF00"/>
                </a:solidFill>
              </a:rPr>
              <a:t>пропозиції</a:t>
            </a:r>
            <a:r>
              <a:rPr lang="en-US" dirty="0"/>
              <a:t> </a:t>
            </a:r>
            <a:r>
              <a:rPr lang="uk-UA" dirty="0" smtClean="0">
                <a:solidFill>
                  <a:srgbClr val="FF0000"/>
                </a:solidFill>
              </a:rPr>
              <a:t>(</a:t>
            </a:r>
            <a:r>
              <a:rPr lang="en-US" dirty="0" smtClean="0">
                <a:solidFill>
                  <a:srgbClr val="FF0000"/>
                </a:solidFill>
              </a:rPr>
              <a:t>S  -  P)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girl sang.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04496"/>
          </a:xfrm>
        </p:spPr>
        <p:txBody>
          <a:bodyPr/>
          <a:lstStyle/>
          <a:p>
            <a:r>
              <a:rPr lang="en-US" i="1" dirty="0"/>
              <a:t>The girl sang loudly. </a:t>
            </a:r>
            <a:endParaRPr lang="en-US" i="1" dirty="0" smtClean="0"/>
          </a:p>
          <a:p>
            <a:r>
              <a:rPr lang="en-US" i="1" dirty="0" smtClean="0"/>
              <a:t>The </a:t>
            </a:r>
            <a:r>
              <a:rPr lang="en-US" i="1" dirty="0"/>
              <a:t>girl sang an old Irish song</a:t>
            </a:r>
            <a:r>
              <a:rPr lang="en-US" i="1" dirty="0" smtClean="0"/>
              <a:t>.</a:t>
            </a:r>
          </a:p>
          <a:p>
            <a:r>
              <a:rPr lang="en-US" i="1" dirty="0" smtClean="0"/>
              <a:t> </a:t>
            </a:r>
            <a:r>
              <a:rPr lang="en-US" i="1" dirty="0"/>
              <a:t>The girl was singing in her room. </a:t>
            </a:r>
            <a:endParaRPr lang="en-US" i="1" dirty="0" smtClean="0"/>
          </a:p>
          <a:p>
            <a:r>
              <a:rPr lang="en-US" i="1" dirty="0" smtClean="0"/>
              <a:t>We </a:t>
            </a:r>
            <a:r>
              <a:rPr lang="en-US" i="1" dirty="0"/>
              <a:t>disliked the girl’s singing. </a:t>
            </a:r>
            <a:endParaRPr lang="en-US" i="1" dirty="0" smtClean="0"/>
          </a:p>
          <a:p>
            <a:r>
              <a:rPr lang="en-US" i="1" dirty="0" smtClean="0"/>
              <a:t>We </a:t>
            </a:r>
            <a:r>
              <a:rPr lang="en-US" i="1" dirty="0"/>
              <a:t>wanted the girl to sing again. </a:t>
            </a:r>
            <a:endParaRPr lang="en-US" i="1" dirty="0" smtClean="0"/>
          </a:p>
          <a:p>
            <a:r>
              <a:rPr lang="en-US" i="1" dirty="0" smtClean="0"/>
              <a:t>How </a:t>
            </a:r>
            <a:r>
              <a:rPr lang="en-US" i="1" dirty="0"/>
              <a:t>beautifully the girl was singing! </a:t>
            </a:r>
            <a:endParaRPr lang="en-US" i="1" dirty="0" smtClean="0"/>
          </a:p>
          <a:p>
            <a:r>
              <a:rPr lang="en-US" i="1" dirty="0" smtClean="0"/>
              <a:t>When </a:t>
            </a:r>
            <a:r>
              <a:rPr lang="en-US" i="1" dirty="0"/>
              <a:t>asked the girl used to sing </a:t>
            </a:r>
            <a:r>
              <a:rPr lang="en-US" i="1" dirty="0" smtClean="0"/>
              <a:t>to </a:t>
            </a:r>
            <a:r>
              <a:rPr lang="en-US" i="1" dirty="0"/>
              <a:t>us.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9705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61897"/>
          </a:xfrm>
        </p:spPr>
        <p:txBody>
          <a:bodyPr>
            <a:normAutofit/>
          </a:bodyPr>
          <a:lstStyle/>
          <a:p>
            <a:r>
              <a:rPr lang="en-US" dirty="0" smtClean="0"/>
              <a:t>old</a:t>
            </a:r>
          </a:p>
          <a:p>
            <a:r>
              <a:rPr lang="en-US" dirty="0"/>
              <a:t>y</a:t>
            </a:r>
            <a:r>
              <a:rPr lang="en-US" dirty="0" smtClean="0"/>
              <a:t>oung</a:t>
            </a:r>
          </a:p>
          <a:p>
            <a:r>
              <a:rPr lang="en-US" dirty="0" smtClean="0"/>
              <a:t>tall</a:t>
            </a:r>
          </a:p>
          <a:p>
            <a:r>
              <a:rPr lang="en-US" dirty="0" smtClean="0"/>
              <a:t>little</a:t>
            </a:r>
          </a:p>
          <a:p>
            <a:r>
              <a:rPr lang="en-US" sz="4000" dirty="0"/>
              <a:t> </a:t>
            </a:r>
            <a:r>
              <a:rPr lang="en-US" sz="4000" dirty="0" smtClean="0"/>
              <a:t>           </a:t>
            </a:r>
            <a:r>
              <a:rPr lang="en-US" sz="4000" dirty="0" smtClean="0">
                <a:solidFill>
                  <a:srgbClr val="FF0000"/>
                </a:solidFill>
              </a:rPr>
              <a:t>The   man</a:t>
            </a:r>
            <a:endParaRPr lang="en-US" sz="4000" dirty="0" smtClean="0"/>
          </a:p>
          <a:p>
            <a:r>
              <a:rPr lang="en-US" dirty="0"/>
              <a:t>c</a:t>
            </a:r>
            <a:r>
              <a:rPr lang="en-US" dirty="0" smtClean="0"/>
              <a:t>lever</a:t>
            </a:r>
          </a:p>
          <a:p>
            <a:r>
              <a:rPr lang="en-US" dirty="0"/>
              <a:t>d</a:t>
            </a:r>
            <a:r>
              <a:rPr lang="en-US" dirty="0" smtClean="0"/>
              <a:t>ull</a:t>
            </a:r>
          </a:p>
          <a:p>
            <a:r>
              <a:rPr lang="en-US" dirty="0" smtClean="0"/>
              <a:t>strong</a:t>
            </a:r>
          </a:p>
          <a:p>
            <a:r>
              <a:rPr lang="en-US" dirty="0" smtClean="0"/>
              <a:t>poor</a:t>
            </a:r>
          </a:p>
          <a:p>
            <a:endParaRPr lang="en-US" dirty="0"/>
          </a:p>
          <a:p>
            <a:endParaRPr lang="en-US" dirty="0" smtClean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57200" y="404664"/>
            <a:ext cx="19545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365795" y="404664"/>
            <a:ext cx="0" cy="52005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57200" y="404664"/>
            <a:ext cx="0" cy="5040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57200" y="5624116"/>
            <a:ext cx="20265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004048" y="188641"/>
            <a:ext cx="4032448" cy="5976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I had known for ages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I saw the previous day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we met in the morning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/>
              <a:t>w</a:t>
            </a:r>
            <a:r>
              <a:rPr lang="en-US" sz="2800" dirty="0" smtClean="0"/>
              <a:t>e live not far away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Who knows many foreign languages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Who loves nature</a:t>
            </a:r>
          </a:p>
          <a:p>
            <a:pPr algn="ctr"/>
            <a:endParaRPr lang="en-US" sz="2800" dirty="0" smtClean="0"/>
          </a:p>
          <a:p>
            <a:pPr algn="ctr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39522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Природа 2\1047982_942a25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42918"/>
            <a:ext cx="8229600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04664"/>
            <a:ext cx="8424936" cy="6048672"/>
          </a:xfrm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ru-RU" dirty="0" err="1" smtClean="0">
                <a:solidFill>
                  <a:srgbClr val="FFFF00"/>
                </a:solidFill>
              </a:rPr>
              <a:t>Фрактали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-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об‘єкти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мають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властивість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самоподібності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або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масштабної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інваріантності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тобто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окремі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фрагменти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структури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яких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 строго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повторюються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через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певні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просторові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проміжки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.</a:t>
            </a:r>
          </a:p>
          <a:p>
            <a:pPr marL="137160" indent="0" algn="just">
              <a:buNone/>
            </a:pPr>
            <a:endParaRPr lang="uk-UA" dirty="0">
              <a:solidFill>
                <a:schemeClr val="tx1">
                  <a:lumMod val="95000"/>
                </a:schemeClr>
              </a:solidFill>
            </a:endParaRPr>
          </a:p>
          <a:p>
            <a:pPr marL="137160" indent="0" algn="just">
              <a:buNone/>
            </a:pPr>
            <a:r>
              <a:rPr lang="uk-UA" dirty="0" smtClean="0">
                <a:solidFill>
                  <a:srgbClr val="FFFF00"/>
                </a:solidFill>
              </a:rPr>
              <a:t>Ізоморфія</a:t>
            </a:r>
            <a:r>
              <a:rPr lang="uk-UA" dirty="0" smtClean="0">
                <a:solidFill>
                  <a:schemeClr val="tx1">
                    <a:lumMod val="95000"/>
                  </a:schemeClr>
                </a:solidFill>
              </a:rPr>
              <a:t> -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однакові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морфологічні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формальні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)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ознаки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представників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різних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груп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</a:schemeClr>
                </a:solidFill>
              </a:rPr>
              <a:t>об‘єктів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, 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далеких з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</a:rPr>
              <a:t>погляду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>систематики.</a:t>
            </a:r>
            <a:endParaRPr lang="ru-RU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137160" indent="0" algn="ctr">
              <a:buNone/>
            </a:pPr>
            <a:endParaRPr lang="ru-RU" dirty="0" smtClean="0">
              <a:solidFill>
                <a:srgbClr val="FFFF00"/>
              </a:solidFill>
            </a:endParaRPr>
          </a:p>
          <a:p>
            <a:pPr marL="137160" indent="0" algn="just">
              <a:buNone/>
            </a:pPr>
            <a:r>
              <a:rPr lang="uk-UA" dirty="0" smtClean="0">
                <a:solidFill>
                  <a:srgbClr val="FFFF00"/>
                </a:solidFill>
              </a:rPr>
              <a:t>Ітерація – </a:t>
            </a:r>
            <a:r>
              <a:rPr lang="uk-UA" dirty="0" smtClean="0">
                <a:solidFill>
                  <a:schemeClr val="tx1">
                    <a:lumMod val="95000"/>
                  </a:schemeClr>
                </a:solidFill>
              </a:rPr>
              <a:t>акт породження похідної мікросистеми, структурно подібної до твірної та макросистеми в цілому.  </a:t>
            </a:r>
          </a:p>
          <a:p>
            <a:pPr marL="137160" indent="0" algn="just">
              <a:buNone/>
            </a:pP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968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137160" indent="0">
              <a:buNone/>
            </a:pPr>
            <a:endParaRPr lang="en-US" dirty="0" smtClean="0"/>
          </a:p>
          <a:p>
            <a:pPr marL="137160" indent="0">
              <a:buNone/>
            </a:pPr>
            <a:r>
              <a:rPr lang="en-US" sz="4400" dirty="0" smtClean="0">
                <a:solidFill>
                  <a:srgbClr val="FF0000"/>
                </a:solidFill>
              </a:rPr>
              <a:t>WORKED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41173" y="548680"/>
            <a:ext cx="4745627" cy="5760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  <a:r>
              <a:rPr lang="en-US" dirty="0" smtClean="0"/>
              <a:t>ard</a:t>
            </a:r>
          </a:p>
          <a:p>
            <a:pPr algn="ctr"/>
            <a:r>
              <a:rPr lang="en-US" dirty="0"/>
              <a:t>w</a:t>
            </a:r>
            <a:r>
              <a:rPr lang="en-US" dirty="0" smtClean="0"/>
              <a:t>ith pleasure</a:t>
            </a:r>
          </a:p>
          <a:p>
            <a:pPr algn="ctr"/>
            <a:r>
              <a:rPr lang="en-US" dirty="0"/>
              <a:t>i</a:t>
            </a:r>
            <a:r>
              <a:rPr lang="en-US" dirty="0" smtClean="0"/>
              <a:t>n the park</a:t>
            </a:r>
          </a:p>
          <a:p>
            <a:pPr algn="ctr"/>
            <a:r>
              <a:rPr lang="en-US" dirty="0"/>
              <a:t>a</a:t>
            </a:r>
            <a:r>
              <a:rPr lang="en-US" dirty="0" smtClean="0"/>
              <a:t>t the factory</a:t>
            </a:r>
          </a:p>
          <a:p>
            <a:pPr algn="ctr"/>
            <a:r>
              <a:rPr lang="en-US" dirty="0"/>
              <a:t>a</a:t>
            </a:r>
            <a:r>
              <a:rPr lang="en-US" dirty="0" smtClean="0"/>
              <a:t>ll day long</a:t>
            </a:r>
          </a:p>
          <a:p>
            <a:pPr algn="ctr"/>
            <a:r>
              <a:rPr lang="en-US" dirty="0"/>
              <a:t>a</a:t>
            </a:r>
            <a:r>
              <a:rPr lang="en-US" dirty="0" smtClean="0"/>
              <a:t>fter dinner</a:t>
            </a:r>
          </a:p>
          <a:p>
            <a:pPr algn="ctr"/>
            <a:r>
              <a:rPr lang="en-US" dirty="0"/>
              <a:t>w</a:t>
            </a:r>
            <a:r>
              <a:rPr lang="en-US" dirty="0" smtClean="0"/>
              <a:t>ith his friends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/>
              <a:t>t</a:t>
            </a:r>
            <a:r>
              <a:rPr lang="en-US" dirty="0" smtClean="0"/>
              <a:t>he vehicle </a:t>
            </a:r>
          </a:p>
          <a:p>
            <a:pPr algn="ctr"/>
            <a:r>
              <a:rPr lang="en-US" dirty="0"/>
              <a:t>t</a:t>
            </a:r>
            <a:r>
              <a:rPr lang="en-US" dirty="0" smtClean="0"/>
              <a:t>he car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because </a:t>
            </a:r>
            <a:r>
              <a:rPr lang="en-US" dirty="0"/>
              <a:t>he wanted to earn </a:t>
            </a:r>
            <a:r>
              <a:rPr lang="en-US" dirty="0" smtClean="0"/>
              <a:t>money to support his </a:t>
            </a:r>
            <a:r>
              <a:rPr lang="en-US" dirty="0" smtClean="0"/>
              <a:t>family</a:t>
            </a:r>
            <a:endParaRPr lang="en-US" dirty="0"/>
          </a:p>
          <a:p>
            <a:pPr algn="ctr"/>
            <a:r>
              <a:rPr lang="en-US" dirty="0" smtClean="0"/>
              <a:t>while staying in India</a:t>
            </a:r>
          </a:p>
          <a:p>
            <a:pPr algn="ctr"/>
            <a:r>
              <a:rPr lang="en-US" dirty="0"/>
              <a:t>t</a:t>
            </a:r>
            <a:r>
              <a:rPr lang="en-US" dirty="0" smtClean="0"/>
              <a:t>hough being retired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93839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rgbClr val="FFFF00"/>
                </a:solidFill>
              </a:rPr>
              <a:t>УМОВИВІД = СКЛАДНЕ РЕЧЕННЯ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5112608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THE</a:t>
            </a:r>
            <a:r>
              <a:rPr lang="en-US" sz="4400" dirty="0" smtClean="0"/>
              <a:t> </a:t>
            </a:r>
            <a:r>
              <a:rPr lang="en-US" sz="4400" dirty="0" smtClean="0">
                <a:solidFill>
                  <a:srgbClr val="00FF00"/>
                </a:solidFill>
              </a:rPr>
              <a:t>young</a:t>
            </a:r>
            <a:r>
              <a:rPr lang="en-US" sz="4400" dirty="0" smtClean="0"/>
              <a:t> </a:t>
            </a:r>
            <a:r>
              <a:rPr lang="en-US" sz="4400" dirty="0" smtClean="0">
                <a:solidFill>
                  <a:srgbClr val="C00000"/>
                </a:solidFill>
              </a:rPr>
              <a:t>MAN</a:t>
            </a:r>
            <a:r>
              <a:rPr lang="en-US" sz="4400" dirty="0" smtClean="0"/>
              <a:t> </a:t>
            </a:r>
            <a:r>
              <a:rPr lang="en-US" sz="4400" dirty="0" smtClean="0">
                <a:solidFill>
                  <a:srgbClr val="92D050"/>
                </a:solidFill>
              </a:rPr>
              <a:t>living in the next house </a:t>
            </a:r>
            <a:r>
              <a:rPr lang="en-US" sz="4400" dirty="0" smtClean="0">
                <a:solidFill>
                  <a:srgbClr val="C00000"/>
                </a:solidFill>
              </a:rPr>
              <a:t>WORKED</a:t>
            </a:r>
            <a:r>
              <a:rPr lang="en-US" sz="4400" dirty="0" smtClean="0"/>
              <a:t> </a:t>
            </a:r>
            <a:r>
              <a:rPr lang="en-US" sz="4400" dirty="0" smtClean="0">
                <a:solidFill>
                  <a:srgbClr val="FFFF00"/>
                </a:solidFill>
              </a:rPr>
              <a:t>hard</a:t>
            </a:r>
            <a:r>
              <a:rPr lang="en-US" sz="4400" dirty="0" smtClean="0"/>
              <a:t> </a:t>
            </a:r>
            <a:r>
              <a:rPr lang="en-US" sz="4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from </a:t>
            </a:r>
            <a:r>
              <a:rPr lang="en-US" sz="4400" dirty="0" smtClean="0">
                <a:solidFill>
                  <a:srgbClr val="00B050"/>
                </a:solidFill>
              </a:rPr>
              <a:t>early</a:t>
            </a:r>
            <a:r>
              <a:rPr lang="en-US" sz="4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morning till </a:t>
            </a:r>
            <a:r>
              <a:rPr lang="en-US" sz="4400" dirty="0" smtClean="0">
                <a:solidFill>
                  <a:srgbClr val="00B050"/>
                </a:solidFill>
              </a:rPr>
              <a:t>late </a:t>
            </a:r>
            <a:r>
              <a:rPr lang="en-US" sz="44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night </a:t>
            </a:r>
            <a:r>
              <a:rPr lang="en-US" sz="4400" dirty="0" smtClean="0">
                <a:solidFill>
                  <a:srgbClr val="002060"/>
                </a:solidFill>
              </a:rPr>
              <a:t>because he wanted to earn</a:t>
            </a:r>
            <a:r>
              <a:rPr lang="en-US" sz="4400" dirty="0" smtClean="0"/>
              <a:t> </a:t>
            </a:r>
            <a:r>
              <a:rPr lang="en-US" sz="4400" dirty="0" smtClean="0">
                <a:solidFill>
                  <a:srgbClr val="00B050"/>
                </a:solidFill>
              </a:rPr>
              <a:t>more</a:t>
            </a:r>
            <a:r>
              <a:rPr lang="en-US" sz="4400" dirty="0" smtClean="0"/>
              <a:t> </a:t>
            </a:r>
            <a:r>
              <a:rPr lang="en-US" sz="4400" dirty="0" smtClean="0">
                <a:solidFill>
                  <a:srgbClr val="002060"/>
                </a:solidFill>
              </a:rPr>
              <a:t>money</a:t>
            </a:r>
            <a:r>
              <a:rPr lang="en-US" sz="4400" dirty="0" smtClean="0"/>
              <a:t> </a:t>
            </a:r>
            <a:r>
              <a:rPr lang="en-US" sz="4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to support his family </a:t>
            </a:r>
            <a:r>
              <a:rPr lang="en-US" sz="4400" dirty="0">
                <a:solidFill>
                  <a:srgbClr val="CC0099"/>
                </a:solidFill>
              </a:rPr>
              <a:t>which  </a:t>
            </a:r>
            <a:r>
              <a:rPr lang="en-US" sz="4400" dirty="0" smtClean="0">
                <a:solidFill>
                  <a:srgbClr val="CC0099"/>
                </a:solidFill>
              </a:rPr>
              <a:t>was in </a:t>
            </a:r>
            <a:r>
              <a:rPr lang="en-US" sz="4400" dirty="0">
                <a:solidFill>
                  <a:srgbClr val="CC0099"/>
                </a:solidFill>
              </a:rPr>
              <a:t>a difficult financial </a:t>
            </a:r>
            <a:r>
              <a:rPr lang="en-US" sz="4400" dirty="0" smtClean="0">
                <a:solidFill>
                  <a:srgbClr val="CC0099"/>
                </a:solidFill>
              </a:rPr>
              <a:t>situation</a:t>
            </a:r>
            <a:r>
              <a:rPr lang="en-US" sz="4400" dirty="0" smtClean="0"/>
              <a:t>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6554373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закачки\ФРАКТАЛЫ\Копия fraktaly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8215370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закачки\ФРАКТАЛЫ\fraktaly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71480"/>
            <a:ext cx="8572560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ирода 2\36066510_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428604"/>
            <a:ext cx="8501122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закачки\ФРАКТАЛЫ\new_pa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8501121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закачки\ФРАКТАЛЫ\fraktaly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85728"/>
            <a:ext cx="9001156" cy="6429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363272" cy="5904696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8800" dirty="0" smtClean="0">
                <a:solidFill>
                  <a:schemeClr val="accent6">
                    <a:lumMod val="75000"/>
                  </a:schemeClr>
                </a:solidFill>
              </a:rPr>
              <a:t>ДЯКУЮ</a:t>
            </a:r>
          </a:p>
          <a:p>
            <a:pPr marL="137160" indent="0" algn="ctr">
              <a:buNone/>
            </a:pPr>
            <a:r>
              <a:rPr lang="ru-RU" sz="8800" dirty="0" smtClean="0">
                <a:solidFill>
                  <a:schemeClr val="accent6">
                    <a:lumMod val="75000"/>
                  </a:schemeClr>
                </a:solidFill>
              </a:rPr>
              <a:t>ЗА </a:t>
            </a:r>
          </a:p>
          <a:p>
            <a:pPr marL="137160" indent="0" algn="ctr">
              <a:buNone/>
            </a:pPr>
            <a:r>
              <a:rPr lang="ru-RU" sz="8800" dirty="0" smtClean="0">
                <a:solidFill>
                  <a:schemeClr val="accent6">
                    <a:lumMod val="75000"/>
                  </a:schemeClr>
                </a:solidFill>
              </a:rPr>
              <a:t>УВАГУ</a:t>
            </a:r>
            <a:endParaRPr lang="ru-RU" sz="8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194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692696"/>
            <a:ext cx="5472608" cy="540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229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268760"/>
            <a:ext cx="7488832" cy="459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747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764704"/>
            <a:ext cx="7992888" cy="554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0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6"/>
            <a:ext cx="8424935" cy="5472607"/>
          </a:xfrm>
        </p:spPr>
      </p:pic>
    </p:spTree>
    <p:extLst>
      <p:ext uri="{BB962C8B-B14F-4D97-AF65-F5344CB8AC3E}">
        <p14:creationId xmlns:p14="http://schemas.microsoft.com/office/powerpoint/2010/main" val="2826684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052736"/>
            <a:ext cx="698477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829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692696"/>
            <a:ext cx="806489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420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836712"/>
            <a:ext cx="7776863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4860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915</TotalTime>
  <Words>291</Words>
  <Application>Microsoft Office PowerPoint</Application>
  <PresentationFormat>Экран (4:3)</PresentationFormat>
  <Paragraphs>79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Основними властивостями фракталів є: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Деривати (трансформи), створені на базі пропозиції (S  -  P) The girl sang. </vt:lpstr>
      <vt:lpstr>Презентация PowerPoint</vt:lpstr>
      <vt:lpstr>Презентация PowerPoint</vt:lpstr>
      <vt:lpstr>Презентация PowerPoint</vt:lpstr>
      <vt:lpstr>УМОВИВІД = СКЛАДНЕ РЕЧЕННЯ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 Windows</cp:lastModifiedBy>
  <cp:revision>126</cp:revision>
  <dcterms:created xsi:type="dcterms:W3CDTF">2011-05-28T16:03:30Z</dcterms:created>
  <dcterms:modified xsi:type="dcterms:W3CDTF">2019-11-01T22:23:17Z</dcterms:modified>
</cp:coreProperties>
</file>