
<file path=[Content_Types].xml><?xml version="1.0" encoding="utf-8"?>
<Types xmlns="http://schemas.openxmlformats.org/package/2006/content-types">
  <Default Extension="bin" ContentType="application/vnd.openxmlformats-officedocument.oleObject"/>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1" d="100"/>
          <a:sy n="81" d="100"/>
        </p:scale>
        <p:origin x="677"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 Id="rId4"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en-US"/>
          </a:p>
        </p:txBody>
      </p:sp>
      <p:sp>
        <p:nvSpPr>
          <p:cNvPr id="3" name="Подзаголовок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a:p>
        </p:txBody>
      </p:sp>
      <p:sp>
        <p:nvSpPr>
          <p:cNvPr id="4" name="Дата 3"/>
          <p:cNvSpPr>
            <a:spLocks noGrp="1"/>
          </p:cNvSpPr>
          <p:nvPr>
            <p:ph type="dt" sz="half" idx="10"/>
          </p:nvPr>
        </p:nvSpPr>
        <p:spPr/>
        <p:txBody>
          <a:bodyPr/>
          <a:lstStyle/>
          <a:p>
            <a:fld id="{0BA79DB4-B6F8-438F-B125-682D0DB05190}" type="datetimeFigureOut">
              <a:rPr lang="en-US" smtClean="0"/>
              <a:t>10/19/2022</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0900DB4B-C5E0-470A-9047-951FE4916135}" type="slidenum">
              <a:rPr lang="en-US" smtClean="0"/>
              <a:t>‹#›</a:t>
            </a:fld>
            <a:endParaRPr lang="en-US"/>
          </a:p>
        </p:txBody>
      </p:sp>
    </p:spTree>
    <p:extLst>
      <p:ext uri="{BB962C8B-B14F-4D97-AF65-F5344CB8AC3E}">
        <p14:creationId xmlns:p14="http://schemas.microsoft.com/office/powerpoint/2010/main" val="21045637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p>
            <a:fld id="{0BA79DB4-B6F8-438F-B125-682D0DB05190}" type="datetimeFigureOut">
              <a:rPr lang="en-US" smtClean="0"/>
              <a:t>10/19/2022</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0900DB4B-C5E0-470A-9047-951FE4916135}" type="slidenum">
              <a:rPr lang="en-US" smtClean="0"/>
              <a:t>‹#›</a:t>
            </a:fld>
            <a:endParaRPr lang="en-US"/>
          </a:p>
        </p:txBody>
      </p:sp>
    </p:spTree>
    <p:extLst>
      <p:ext uri="{BB962C8B-B14F-4D97-AF65-F5344CB8AC3E}">
        <p14:creationId xmlns:p14="http://schemas.microsoft.com/office/powerpoint/2010/main" val="6305541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8724900" y="365125"/>
            <a:ext cx="2628900" cy="5811838"/>
          </a:xfrm>
        </p:spPr>
        <p:txBody>
          <a:bodyPr vert="eaVer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p>
            <a:fld id="{0BA79DB4-B6F8-438F-B125-682D0DB05190}" type="datetimeFigureOut">
              <a:rPr lang="en-US" smtClean="0"/>
              <a:t>10/19/2022</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0900DB4B-C5E0-470A-9047-951FE4916135}" type="slidenum">
              <a:rPr lang="en-US" smtClean="0"/>
              <a:t>‹#›</a:t>
            </a:fld>
            <a:endParaRPr lang="en-US"/>
          </a:p>
        </p:txBody>
      </p:sp>
    </p:spTree>
    <p:extLst>
      <p:ext uri="{BB962C8B-B14F-4D97-AF65-F5344CB8AC3E}">
        <p14:creationId xmlns:p14="http://schemas.microsoft.com/office/powerpoint/2010/main" val="36389613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10"/>
          </p:nvPr>
        </p:nvSpPr>
        <p:spPr/>
        <p:txBody>
          <a:bodyPr/>
          <a:lstStyle/>
          <a:p>
            <a:fld id="{0BA79DB4-B6F8-438F-B125-682D0DB05190}" type="datetimeFigureOut">
              <a:rPr lang="en-US" smtClean="0"/>
              <a:t>10/19/2022</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0900DB4B-C5E0-470A-9047-951FE4916135}" type="slidenum">
              <a:rPr lang="en-US" smtClean="0"/>
              <a:t>‹#›</a:t>
            </a:fld>
            <a:endParaRPr lang="en-US"/>
          </a:p>
        </p:txBody>
      </p:sp>
    </p:spTree>
    <p:extLst>
      <p:ext uri="{BB962C8B-B14F-4D97-AF65-F5344CB8AC3E}">
        <p14:creationId xmlns:p14="http://schemas.microsoft.com/office/powerpoint/2010/main" val="8599492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en-US"/>
          </a:p>
        </p:txBody>
      </p:sp>
      <p:sp>
        <p:nvSpPr>
          <p:cNvPr id="3" name="Текст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0BA79DB4-B6F8-438F-B125-682D0DB05190}" type="datetimeFigureOut">
              <a:rPr lang="en-US" smtClean="0"/>
              <a:t>10/19/2022</a:t>
            </a:fld>
            <a:endParaRPr lang="en-US"/>
          </a:p>
        </p:txBody>
      </p:sp>
      <p:sp>
        <p:nvSpPr>
          <p:cNvPr id="5" name="Нижний колонтитул 4"/>
          <p:cNvSpPr>
            <a:spLocks noGrp="1"/>
          </p:cNvSpPr>
          <p:nvPr>
            <p:ph type="ftr" sz="quarter" idx="11"/>
          </p:nvPr>
        </p:nvSpPr>
        <p:spPr/>
        <p:txBody>
          <a:bodyPr/>
          <a:lstStyle/>
          <a:p>
            <a:endParaRPr lang="en-US"/>
          </a:p>
        </p:txBody>
      </p:sp>
      <p:sp>
        <p:nvSpPr>
          <p:cNvPr id="6" name="Номер слайда 5"/>
          <p:cNvSpPr>
            <a:spLocks noGrp="1"/>
          </p:cNvSpPr>
          <p:nvPr>
            <p:ph type="sldNum" sz="quarter" idx="12"/>
          </p:nvPr>
        </p:nvSpPr>
        <p:spPr/>
        <p:txBody>
          <a:bodyPr/>
          <a:lstStyle/>
          <a:p>
            <a:fld id="{0900DB4B-C5E0-470A-9047-951FE4916135}" type="slidenum">
              <a:rPr lang="en-US" smtClean="0"/>
              <a:t>‹#›</a:t>
            </a:fld>
            <a:endParaRPr lang="en-US"/>
          </a:p>
        </p:txBody>
      </p:sp>
    </p:spTree>
    <p:extLst>
      <p:ext uri="{BB962C8B-B14F-4D97-AF65-F5344CB8AC3E}">
        <p14:creationId xmlns:p14="http://schemas.microsoft.com/office/powerpoint/2010/main" val="12603820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Объект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Объект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4"/>
          <p:cNvSpPr>
            <a:spLocks noGrp="1"/>
          </p:cNvSpPr>
          <p:nvPr>
            <p:ph type="dt" sz="half" idx="10"/>
          </p:nvPr>
        </p:nvSpPr>
        <p:spPr/>
        <p:txBody>
          <a:bodyPr/>
          <a:lstStyle/>
          <a:p>
            <a:fld id="{0BA79DB4-B6F8-438F-B125-682D0DB05190}" type="datetimeFigureOut">
              <a:rPr lang="en-US" smtClean="0"/>
              <a:t>10/19/2022</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0900DB4B-C5E0-470A-9047-951FE4916135}" type="slidenum">
              <a:rPr lang="en-US" smtClean="0"/>
              <a:t>‹#›</a:t>
            </a:fld>
            <a:endParaRPr lang="en-US"/>
          </a:p>
        </p:txBody>
      </p:sp>
    </p:spTree>
    <p:extLst>
      <p:ext uri="{BB962C8B-B14F-4D97-AF65-F5344CB8AC3E}">
        <p14:creationId xmlns:p14="http://schemas.microsoft.com/office/powerpoint/2010/main" val="41623145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365125"/>
            <a:ext cx="10515600" cy="1325563"/>
          </a:xfrm>
        </p:spPr>
        <p:txBody>
          <a:bodyPr/>
          <a:lstStyle/>
          <a:p>
            <a:r>
              <a:rPr lang="ru-RU" smtClean="0"/>
              <a:t>Образец заголовка</a:t>
            </a:r>
            <a:endParaRPr lang="en-US"/>
          </a:p>
        </p:txBody>
      </p:sp>
      <p:sp>
        <p:nvSpPr>
          <p:cNvPr id="3" name="Текст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Текст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Дата 6"/>
          <p:cNvSpPr>
            <a:spLocks noGrp="1"/>
          </p:cNvSpPr>
          <p:nvPr>
            <p:ph type="dt" sz="half" idx="10"/>
          </p:nvPr>
        </p:nvSpPr>
        <p:spPr/>
        <p:txBody>
          <a:bodyPr/>
          <a:lstStyle/>
          <a:p>
            <a:fld id="{0BA79DB4-B6F8-438F-B125-682D0DB05190}" type="datetimeFigureOut">
              <a:rPr lang="en-US" smtClean="0"/>
              <a:t>10/19/2022</a:t>
            </a:fld>
            <a:endParaRPr lang="en-US"/>
          </a:p>
        </p:txBody>
      </p:sp>
      <p:sp>
        <p:nvSpPr>
          <p:cNvPr id="8" name="Нижний колонтитул 7"/>
          <p:cNvSpPr>
            <a:spLocks noGrp="1"/>
          </p:cNvSpPr>
          <p:nvPr>
            <p:ph type="ftr" sz="quarter" idx="11"/>
          </p:nvPr>
        </p:nvSpPr>
        <p:spPr/>
        <p:txBody>
          <a:bodyPr/>
          <a:lstStyle/>
          <a:p>
            <a:endParaRPr lang="en-US"/>
          </a:p>
        </p:txBody>
      </p:sp>
      <p:sp>
        <p:nvSpPr>
          <p:cNvPr id="9" name="Номер слайда 8"/>
          <p:cNvSpPr>
            <a:spLocks noGrp="1"/>
          </p:cNvSpPr>
          <p:nvPr>
            <p:ph type="sldNum" sz="quarter" idx="12"/>
          </p:nvPr>
        </p:nvSpPr>
        <p:spPr/>
        <p:txBody>
          <a:bodyPr/>
          <a:lstStyle/>
          <a:p>
            <a:fld id="{0900DB4B-C5E0-470A-9047-951FE4916135}" type="slidenum">
              <a:rPr lang="en-US" smtClean="0"/>
              <a:t>‹#›</a:t>
            </a:fld>
            <a:endParaRPr lang="en-US"/>
          </a:p>
        </p:txBody>
      </p:sp>
    </p:spTree>
    <p:extLst>
      <p:ext uri="{BB962C8B-B14F-4D97-AF65-F5344CB8AC3E}">
        <p14:creationId xmlns:p14="http://schemas.microsoft.com/office/powerpoint/2010/main" val="7491218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Дата 2"/>
          <p:cNvSpPr>
            <a:spLocks noGrp="1"/>
          </p:cNvSpPr>
          <p:nvPr>
            <p:ph type="dt" sz="half" idx="10"/>
          </p:nvPr>
        </p:nvSpPr>
        <p:spPr/>
        <p:txBody>
          <a:bodyPr/>
          <a:lstStyle/>
          <a:p>
            <a:fld id="{0BA79DB4-B6F8-438F-B125-682D0DB05190}" type="datetimeFigureOut">
              <a:rPr lang="en-US" smtClean="0"/>
              <a:t>10/19/2022</a:t>
            </a:fld>
            <a:endParaRPr lang="en-US"/>
          </a:p>
        </p:txBody>
      </p:sp>
      <p:sp>
        <p:nvSpPr>
          <p:cNvPr id="4" name="Нижний колонтитул 3"/>
          <p:cNvSpPr>
            <a:spLocks noGrp="1"/>
          </p:cNvSpPr>
          <p:nvPr>
            <p:ph type="ftr" sz="quarter" idx="11"/>
          </p:nvPr>
        </p:nvSpPr>
        <p:spPr/>
        <p:txBody>
          <a:bodyPr/>
          <a:lstStyle/>
          <a:p>
            <a:endParaRPr lang="en-US"/>
          </a:p>
        </p:txBody>
      </p:sp>
      <p:sp>
        <p:nvSpPr>
          <p:cNvPr id="5" name="Номер слайда 4"/>
          <p:cNvSpPr>
            <a:spLocks noGrp="1"/>
          </p:cNvSpPr>
          <p:nvPr>
            <p:ph type="sldNum" sz="quarter" idx="12"/>
          </p:nvPr>
        </p:nvSpPr>
        <p:spPr/>
        <p:txBody>
          <a:bodyPr/>
          <a:lstStyle/>
          <a:p>
            <a:fld id="{0900DB4B-C5E0-470A-9047-951FE4916135}" type="slidenum">
              <a:rPr lang="en-US" smtClean="0"/>
              <a:t>‹#›</a:t>
            </a:fld>
            <a:endParaRPr lang="en-US"/>
          </a:p>
        </p:txBody>
      </p:sp>
    </p:spTree>
    <p:extLst>
      <p:ext uri="{BB962C8B-B14F-4D97-AF65-F5344CB8AC3E}">
        <p14:creationId xmlns:p14="http://schemas.microsoft.com/office/powerpoint/2010/main" val="27539355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0BA79DB4-B6F8-438F-B125-682D0DB05190}" type="datetimeFigureOut">
              <a:rPr lang="en-US" smtClean="0"/>
              <a:t>10/19/2022</a:t>
            </a:fld>
            <a:endParaRPr lang="en-US"/>
          </a:p>
        </p:txBody>
      </p:sp>
      <p:sp>
        <p:nvSpPr>
          <p:cNvPr id="3" name="Нижний колонтитул 2"/>
          <p:cNvSpPr>
            <a:spLocks noGrp="1"/>
          </p:cNvSpPr>
          <p:nvPr>
            <p:ph type="ftr" sz="quarter" idx="11"/>
          </p:nvPr>
        </p:nvSpPr>
        <p:spPr/>
        <p:txBody>
          <a:bodyPr/>
          <a:lstStyle/>
          <a:p>
            <a:endParaRPr lang="en-US"/>
          </a:p>
        </p:txBody>
      </p:sp>
      <p:sp>
        <p:nvSpPr>
          <p:cNvPr id="4" name="Номер слайда 3"/>
          <p:cNvSpPr>
            <a:spLocks noGrp="1"/>
          </p:cNvSpPr>
          <p:nvPr>
            <p:ph type="sldNum" sz="quarter" idx="12"/>
          </p:nvPr>
        </p:nvSpPr>
        <p:spPr/>
        <p:txBody>
          <a:bodyPr/>
          <a:lstStyle/>
          <a:p>
            <a:fld id="{0900DB4B-C5E0-470A-9047-951FE4916135}" type="slidenum">
              <a:rPr lang="en-US" smtClean="0"/>
              <a:t>‹#›</a:t>
            </a:fld>
            <a:endParaRPr lang="en-US"/>
          </a:p>
        </p:txBody>
      </p:sp>
    </p:spTree>
    <p:extLst>
      <p:ext uri="{BB962C8B-B14F-4D97-AF65-F5344CB8AC3E}">
        <p14:creationId xmlns:p14="http://schemas.microsoft.com/office/powerpoint/2010/main" val="36668546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en-US"/>
          </a:p>
        </p:txBody>
      </p:sp>
      <p:sp>
        <p:nvSpPr>
          <p:cNvPr id="3" name="Объект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0BA79DB4-B6F8-438F-B125-682D0DB05190}" type="datetimeFigureOut">
              <a:rPr lang="en-US" smtClean="0"/>
              <a:t>10/19/2022</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0900DB4B-C5E0-470A-9047-951FE4916135}" type="slidenum">
              <a:rPr lang="en-US" smtClean="0"/>
              <a:t>‹#›</a:t>
            </a:fld>
            <a:endParaRPr lang="en-US"/>
          </a:p>
        </p:txBody>
      </p:sp>
    </p:spTree>
    <p:extLst>
      <p:ext uri="{BB962C8B-B14F-4D97-AF65-F5344CB8AC3E}">
        <p14:creationId xmlns:p14="http://schemas.microsoft.com/office/powerpoint/2010/main" val="88726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en-US"/>
          </a:p>
        </p:txBody>
      </p:sp>
      <p:sp>
        <p:nvSpPr>
          <p:cNvPr id="3" name="Рисунок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Текст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Дата 4"/>
          <p:cNvSpPr>
            <a:spLocks noGrp="1"/>
          </p:cNvSpPr>
          <p:nvPr>
            <p:ph type="dt" sz="half" idx="10"/>
          </p:nvPr>
        </p:nvSpPr>
        <p:spPr/>
        <p:txBody>
          <a:bodyPr/>
          <a:lstStyle/>
          <a:p>
            <a:fld id="{0BA79DB4-B6F8-438F-B125-682D0DB05190}" type="datetimeFigureOut">
              <a:rPr lang="en-US" smtClean="0"/>
              <a:t>10/19/2022</a:t>
            </a:fld>
            <a:endParaRPr lang="en-US"/>
          </a:p>
        </p:txBody>
      </p:sp>
      <p:sp>
        <p:nvSpPr>
          <p:cNvPr id="6" name="Нижний колонтитул 5"/>
          <p:cNvSpPr>
            <a:spLocks noGrp="1"/>
          </p:cNvSpPr>
          <p:nvPr>
            <p:ph type="ftr" sz="quarter" idx="11"/>
          </p:nvPr>
        </p:nvSpPr>
        <p:spPr/>
        <p:txBody>
          <a:bodyPr/>
          <a:lstStyle/>
          <a:p>
            <a:endParaRPr lang="en-US"/>
          </a:p>
        </p:txBody>
      </p:sp>
      <p:sp>
        <p:nvSpPr>
          <p:cNvPr id="7" name="Номер слайда 6"/>
          <p:cNvSpPr>
            <a:spLocks noGrp="1"/>
          </p:cNvSpPr>
          <p:nvPr>
            <p:ph type="sldNum" sz="quarter" idx="12"/>
          </p:nvPr>
        </p:nvSpPr>
        <p:spPr/>
        <p:txBody>
          <a:bodyPr/>
          <a:lstStyle/>
          <a:p>
            <a:fld id="{0900DB4B-C5E0-470A-9047-951FE4916135}" type="slidenum">
              <a:rPr lang="en-US" smtClean="0"/>
              <a:t>‹#›</a:t>
            </a:fld>
            <a:endParaRPr lang="en-US"/>
          </a:p>
        </p:txBody>
      </p:sp>
    </p:spTree>
    <p:extLst>
      <p:ext uri="{BB962C8B-B14F-4D97-AF65-F5344CB8AC3E}">
        <p14:creationId xmlns:p14="http://schemas.microsoft.com/office/powerpoint/2010/main" val="32236609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en-US"/>
          </a:p>
        </p:txBody>
      </p:sp>
      <p:sp>
        <p:nvSpPr>
          <p:cNvPr id="3" name="Текст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BA79DB4-B6F8-438F-B125-682D0DB05190}" type="datetimeFigureOut">
              <a:rPr lang="en-US" smtClean="0"/>
              <a:t>10/19/2022</a:t>
            </a:fld>
            <a:endParaRPr lang="en-US"/>
          </a:p>
        </p:txBody>
      </p:sp>
      <p:sp>
        <p:nvSpPr>
          <p:cNvPr id="5" name="Нижний колонтитул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Номер слайда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900DB4B-C5E0-470A-9047-951FE4916135}" type="slidenum">
              <a:rPr lang="en-US" smtClean="0"/>
              <a:t>‹#›</a:t>
            </a:fld>
            <a:endParaRPr lang="en-US"/>
          </a:p>
        </p:txBody>
      </p:sp>
    </p:spTree>
    <p:extLst>
      <p:ext uri="{BB962C8B-B14F-4D97-AF65-F5344CB8AC3E}">
        <p14:creationId xmlns:p14="http://schemas.microsoft.com/office/powerpoint/2010/main" val="20199467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6.w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9.emf"/><Relationship Id="rId5" Type="http://schemas.openxmlformats.org/officeDocument/2006/relationships/image" Target="../media/image8.emf"/><Relationship Id="rId4" Type="http://schemas.openxmlformats.org/officeDocument/2006/relationships/image" Target="../media/image7.wmf"/></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7.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oleObject" Target="../embeddings/oleObject2.bin"/><Relationship Id="rId7"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image" Target="../media/image3.wmf"/><Relationship Id="rId5" Type="http://schemas.openxmlformats.org/officeDocument/2006/relationships/oleObject" Target="../embeddings/oleObject3.bin"/><Relationship Id="rId10" Type="http://schemas.openxmlformats.org/officeDocument/2006/relationships/image" Target="../media/image5.wmf"/><Relationship Id="rId4" Type="http://schemas.openxmlformats.org/officeDocument/2006/relationships/image" Target="../media/image2.wmf"/><Relationship Id="rId9" Type="http://schemas.openxmlformats.org/officeDocument/2006/relationships/oleObject" Target="../embeddings/oleObject5.bin"/></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uk-UA" dirty="0" smtClean="0"/>
              <a:t>Лекція 1</a:t>
            </a:r>
            <a:endParaRPr lang="en-US" dirty="0"/>
          </a:p>
        </p:txBody>
      </p:sp>
      <p:sp>
        <p:nvSpPr>
          <p:cNvPr id="3" name="Подзаголовок 2"/>
          <p:cNvSpPr>
            <a:spLocks noGrp="1"/>
          </p:cNvSpPr>
          <p:nvPr>
            <p:ph type="subTitle" idx="1"/>
          </p:nvPr>
        </p:nvSpPr>
        <p:spPr/>
        <p:txBody>
          <a:bodyPr/>
          <a:lstStyle/>
          <a:p>
            <a:r>
              <a:rPr lang="uk-UA" dirty="0" smtClean="0"/>
              <a:t>ПАЛИВО</a:t>
            </a:r>
            <a:endParaRPr lang="en-US" dirty="0"/>
          </a:p>
        </p:txBody>
      </p:sp>
    </p:spTree>
    <p:extLst>
      <p:ext uri="{BB962C8B-B14F-4D97-AF65-F5344CB8AC3E}">
        <p14:creationId xmlns:p14="http://schemas.microsoft.com/office/powerpoint/2010/main" val="664247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443060"/>
            <a:ext cx="10515600" cy="5733903"/>
          </a:xfrm>
        </p:spPr>
        <p:txBody>
          <a:bodyPr/>
          <a:lstStyle/>
          <a:p>
            <a:r>
              <a:rPr lang="uk-UA" dirty="0"/>
              <a:t>Кисень і азот є органічним баластом. Наявність їх в паливі зменшує процентний вміст в ньому горючих елементів палива, що погіршує енергетичні властивості (теплотворну здатність) палива. Особливо багато кисню в деревині. При збільшенні міри </a:t>
            </a:r>
            <a:r>
              <a:rPr lang="uk-UA" dirty="0" err="1"/>
              <a:t>вуглефікації</a:t>
            </a:r>
            <a:r>
              <a:rPr lang="uk-UA" dirty="0"/>
              <a:t> палива кількість кисню в ньому зменшується.</a:t>
            </a:r>
            <a:endParaRPr lang="ru-RU" dirty="0"/>
          </a:p>
          <a:p>
            <a:r>
              <a:rPr lang="uk-UA" dirty="0"/>
              <a:t>Азот при горінні палива в реакції окислення не бере (не горить) участь, а переходить в продукти згорання у вільному вигляді. У різних видах твердого і рідкого палива його вміст складає 0,5-2,5</a:t>
            </a:r>
            <a:r>
              <a:rPr lang="uk-UA" dirty="0" smtClean="0"/>
              <a:t>%.</a:t>
            </a:r>
            <a:endParaRPr lang="ru-RU" dirty="0"/>
          </a:p>
        </p:txBody>
      </p:sp>
    </p:spTree>
    <p:extLst>
      <p:ext uri="{BB962C8B-B14F-4D97-AF65-F5344CB8AC3E}">
        <p14:creationId xmlns:p14="http://schemas.microsoft.com/office/powerpoint/2010/main" val="18833013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199" y="339364"/>
            <a:ext cx="10917025" cy="6202837"/>
          </a:xfrm>
        </p:spPr>
        <p:txBody>
          <a:bodyPr>
            <a:normAutofit fontScale="92500"/>
          </a:bodyPr>
          <a:lstStyle/>
          <a:p>
            <a:r>
              <a:rPr lang="uk-UA" b="1" dirty="0"/>
              <a:t>Зола.</a:t>
            </a:r>
            <a:r>
              <a:rPr lang="uk-UA" dirty="0"/>
              <a:t> При повному згоранні палива утворюється твердий негорючий залишок, який  називається золою. Зола, яка пройшла стадію плавлення і що перетворилася  в сплавлену масу, називається </a:t>
            </a:r>
            <a:r>
              <a:rPr lang="uk-UA" b="1" dirty="0"/>
              <a:t>шлаком</a:t>
            </a:r>
            <a:r>
              <a:rPr lang="uk-UA" dirty="0"/>
              <a:t>. </a:t>
            </a:r>
            <a:endParaRPr lang="ru-RU" dirty="0"/>
          </a:p>
          <a:p>
            <a:r>
              <a:rPr lang="uk-UA" dirty="0"/>
              <a:t>Зольність палива відносять до його сухої маси і позначають А</a:t>
            </a:r>
            <a:r>
              <a:rPr lang="uk-UA" baseline="30000" dirty="0"/>
              <a:t>с</a:t>
            </a:r>
            <a:r>
              <a:rPr lang="uk-UA" dirty="0"/>
              <a:t> Зольність сухої маси палива змінюється у великих межах і залежить від вигляду палива. Для мазуту вона складає долі відсотка (</a:t>
            </a:r>
            <a:r>
              <a:rPr lang="uk-UA" dirty="0" err="1"/>
              <a:t>беззольне</a:t>
            </a:r>
            <a:r>
              <a:rPr lang="uk-UA" dirty="0"/>
              <a:t> паливо), а для горючих сланців 40-70%.</a:t>
            </a:r>
            <a:endParaRPr lang="ru-RU" dirty="0"/>
          </a:p>
          <a:p>
            <a:r>
              <a:rPr lang="uk-UA" dirty="0"/>
              <a:t>До складу золи входять наступні з'єднання:</a:t>
            </a:r>
            <a:endParaRPr lang="ru-RU" dirty="0"/>
          </a:p>
          <a:p>
            <a:r>
              <a:rPr lang="uk-UA" dirty="0"/>
              <a:t> - глина </a:t>
            </a:r>
            <a:r>
              <a:rPr lang="uk-UA" dirty="0" err="1"/>
              <a:t>Al</a:t>
            </a:r>
            <a:r>
              <a:rPr lang="uk-UA" baseline="-25000" dirty="0" err="1"/>
              <a:t>2</a:t>
            </a:r>
            <a:r>
              <a:rPr lang="uk-UA" dirty="0" err="1"/>
              <a:t>O</a:t>
            </a:r>
            <a:r>
              <a:rPr lang="uk-UA" baseline="-25000" dirty="0" err="1"/>
              <a:t>3</a:t>
            </a:r>
            <a:r>
              <a:rPr lang="uk-UA" dirty="0" err="1"/>
              <a:t>·2SiO</a:t>
            </a:r>
            <a:r>
              <a:rPr lang="uk-UA" baseline="-25000" dirty="0" err="1"/>
              <a:t>2</a:t>
            </a:r>
            <a:r>
              <a:rPr lang="uk-UA" dirty="0" err="1"/>
              <a:t>·2H</a:t>
            </a:r>
            <a:r>
              <a:rPr lang="uk-UA" baseline="-25000" dirty="0" err="1"/>
              <a:t>2</a:t>
            </a:r>
            <a:r>
              <a:rPr lang="uk-UA" dirty="0" err="1"/>
              <a:t>O</a:t>
            </a:r>
            <a:r>
              <a:rPr lang="uk-UA" dirty="0"/>
              <a:t>;</a:t>
            </a:r>
            <a:endParaRPr lang="ru-RU" dirty="0"/>
          </a:p>
          <a:p>
            <a:r>
              <a:rPr lang="uk-UA" dirty="0"/>
              <a:t> - вільний кремнезем </a:t>
            </a:r>
            <a:r>
              <a:rPr lang="uk-UA" dirty="0" err="1"/>
              <a:t>SiO</a:t>
            </a:r>
            <a:r>
              <a:rPr lang="uk-UA" baseline="-25000" dirty="0" err="1"/>
              <a:t>2</a:t>
            </a:r>
            <a:r>
              <a:rPr lang="uk-UA" dirty="0"/>
              <a:t>; залізний колчедан </a:t>
            </a:r>
            <a:r>
              <a:rPr lang="uk-UA" dirty="0" err="1"/>
              <a:t>FeS</a:t>
            </a:r>
            <a:r>
              <a:rPr lang="uk-UA" baseline="-25000" dirty="0" err="1"/>
              <a:t>2</a:t>
            </a:r>
            <a:r>
              <a:rPr lang="uk-UA" dirty="0"/>
              <a:t>;</a:t>
            </a:r>
            <a:endParaRPr lang="ru-RU" dirty="0"/>
          </a:p>
          <a:p>
            <a:r>
              <a:rPr lang="uk-UA" dirty="0"/>
              <a:t> - оксиди заліза: </a:t>
            </a:r>
            <a:r>
              <a:rPr lang="uk-UA" dirty="0" err="1"/>
              <a:t>FеO</a:t>
            </a:r>
            <a:r>
              <a:rPr lang="uk-UA" dirty="0"/>
              <a:t>, </a:t>
            </a:r>
            <a:r>
              <a:rPr lang="uk-UA" dirty="0" err="1"/>
              <a:t>Fe</a:t>
            </a:r>
            <a:r>
              <a:rPr lang="uk-UA" baseline="-25000" dirty="0" err="1"/>
              <a:t>2</a:t>
            </a:r>
            <a:r>
              <a:rPr lang="uk-UA" dirty="0" err="1"/>
              <a:t>O</a:t>
            </a:r>
            <a:r>
              <a:rPr lang="uk-UA" baseline="-25000" dirty="0" err="1"/>
              <a:t>3</a:t>
            </a:r>
            <a:r>
              <a:rPr lang="uk-UA" dirty="0"/>
              <a:t>;</a:t>
            </a:r>
            <a:endParaRPr lang="ru-RU" dirty="0"/>
          </a:p>
          <a:p>
            <a:r>
              <a:rPr lang="uk-UA" dirty="0"/>
              <a:t> - вапно </a:t>
            </a:r>
            <a:r>
              <a:rPr lang="uk-UA" dirty="0" err="1"/>
              <a:t>CаO</a:t>
            </a:r>
            <a:r>
              <a:rPr lang="uk-UA" dirty="0"/>
              <a:t>, </a:t>
            </a:r>
            <a:r>
              <a:rPr lang="uk-UA" dirty="0" err="1"/>
              <a:t>CaCO</a:t>
            </a:r>
            <a:r>
              <a:rPr lang="uk-UA" baseline="-25000" dirty="0" err="1"/>
              <a:t>3</a:t>
            </a:r>
            <a:r>
              <a:rPr lang="uk-UA" dirty="0"/>
              <a:t>;</a:t>
            </a:r>
            <a:endParaRPr lang="ru-RU" dirty="0"/>
          </a:p>
          <a:p>
            <a:r>
              <a:rPr lang="uk-UA" dirty="0"/>
              <a:t> - </a:t>
            </a:r>
            <a:r>
              <a:rPr lang="uk-UA" dirty="0" err="1"/>
              <a:t>магнезій</a:t>
            </a:r>
            <a:r>
              <a:rPr lang="uk-UA" dirty="0"/>
              <a:t> M</a:t>
            </a:r>
            <a:r>
              <a:rPr lang="en-US" dirty="0"/>
              <a:t>g</a:t>
            </a:r>
            <a:r>
              <a:rPr lang="uk-UA" dirty="0"/>
              <a:t>O, </a:t>
            </a:r>
            <a:r>
              <a:rPr lang="uk-UA" dirty="0" err="1"/>
              <a:t>MgCO</a:t>
            </a:r>
            <a:r>
              <a:rPr lang="uk-UA" baseline="-25000" dirty="0" err="1"/>
              <a:t>3</a:t>
            </a:r>
            <a:r>
              <a:rPr lang="uk-UA" dirty="0"/>
              <a:t>;</a:t>
            </a:r>
            <a:endParaRPr lang="ru-RU" dirty="0"/>
          </a:p>
          <a:p>
            <a:r>
              <a:rPr lang="uk-UA" dirty="0"/>
              <a:t> - луг і хлориди.</a:t>
            </a:r>
            <a:endParaRPr lang="ru-RU" dirty="0"/>
          </a:p>
          <a:p>
            <a:endParaRPr lang="en-US" dirty="0"/>
          </a:p>
        </p:txBody>
      </p:sp>
    </p:spTree>
    <p:extLst>
      <p:ext uri="{BB962C8B-B14F-4D97-AF65-F5344CB8AC3E}">
        <p14:creationId xmlns:p14="http://schemas.microsoft.com/office/powerpoint/2010/main" val="21718578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199" y="235670"/>
            <a:ext cx="10851037" cy="6419654"/>
          </a:xfrm>
        </p:spPr>
        <p:txBody>
          <a:bodyPr>
            <a:normAutofit fontScale="92500" lnSpcReduction="10000"/>
          </a:bodyPr>
          <a:lstStyle/>
          <a:p>
            <a:r>
              <a:rPr lang="uk-UA" dirty="0"/>
              <a:t>Складові золи є результатом домішок, які потрапляють в паливо трьома шляхами:</a:t>
            </a:r>
            <a:endParaRPr lang="ru-RU" dirty="0"/>
          </a:p>
          <a:p>
            <a:r>
              <a:rPr lang="uk-UA" dirty="0"/>
              <a:t>1) первинні домішки - це перехід домішок в паливо з речовин - </a:t>
            </a:r>
            <a:r>
              <a:rPr lang="uk-UA" dirty="0" err="1"/>
              <a:t>вугілляутворювачів</a:t>
            </a:r>
            <a:r>
              <a:rPr lang="uk-UA" dirty="0"/>
              <a:t>;</a:t>
            </a:r>
            <a:endParaRPr lang="ru-RU" dirty="0"/>
          </a:p>
          <a:p>
            <a:r>
              <a:rPr lang="uk-UA" dirty="0"/>
              <a:t>2) вторинні домішки - це попадання домішок зовні в процесі  перетворення вихідної (материнської) маси палива.</a:t>
            </a:r>
            <a:endParaRPr lang="ru-RU" dirty="0"/>
          </a:p>
          <a:p>
            <a:r>
              <a:rPr lang="uk-UA" dirty="0"/>
              <a:t>Первинні і вторинні домішки складають внутрішні домішки палива.</a:t>
            </a:r>
            <a:endParaRPr lang="ru-RU" dirty="0"/>
          </a:p>
          <a:p>
            <a:r>
              <a:rPr lang="uk-UA" dirty="0"/>
              <a:t>3) зовнішні домішки - це попадання домішок в паливо при його видобутку і транспортуванні.</a:t>
            </a:r>
            <a:endParaRPr lang="ru-RU" dirty="0"/>
          </a:p>
          <a:p>
            <a:r>
              <a:rPr lang="uk-UA" dirty="0"/>
              <a:t>Тому наявність домішок в одному і тому ж паливі може істотно вагатися, від чого </a:t>
            </a:r>
            <a:r>
              <a:rPr lang="uk-UA" dirty="0" err="1"/>
              <a:t>залежатиме</a:t>
            </a:r>
            <a:r>
              <a:rPr lang="uk-UA" dirty="0"/>
              <a:t> і зольність палива. Внаслідок чого здійснюється контроль палива в лабораторних умовах. Для цього заздалегідь висушена проба палива спалюється в тиглі, а потім прожарюється до постійної ваги при температурі 800 </a:t>
            </a:r>
            <a:r>
              <a:rPr lang="uk-UA" baseline="30000" dirty="0" err="1"/>
              <a:t>о</a:t>
            </a:r>
            <a:r>
              <a:rPr lang="uk-UA" dirty="0" err="1"/>
              <a:t>С</a:t>
            </a:r>
            <a:r>
              <a:rPr lang="uk-UA" dirty="0"/>
              <a:t> для твердого палива і 500 </a:t>
            </a:r>
            <a:r>
              <a:rPr lang="uk-UA" baseline="30000" dirty="0" err="1"/>
              <a:t>о</a:t>
            </a:r>
            <a:r>
              <a:rPr lang="uk-UA" dirty="0" err="1"/>
              <a:t>С</a:t>
            </a:r>
            <a:r>
              <a:rPr lang="uk-UA" dirty="0"/>
              <a:t> для рідкого палива. Вага залишку, що виходить, береться за вміст золи в паливі.</a:t>
            </a:r>
            <a:endParaRPr lang="ru-RU" dirty="0"/>
          </a:p>
          <a:p>
            <a:endParaRPr lang="en-US" dirty="0"/>
          </a:p>
        </p:txBody>
      </p:sp>
    </p:spTree>
    <p:extLst>
      <p:ext uri="{BB962C8B-B14F-4D97-AF65-F5344CB8AC3E}">
        <p14:creationId xmlns:p14="http://schemas.microsoft.com/office/powerpoint/2010/main" val="29991145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199" y="150830"/>
            <a:ext cx="10917025" cy="6707170"/>
          </a:xfrm>
        </p:spPr>
        <p:txBody>
          <a:bodyPr>
            <a:normAutofit fontScale="85000" lnSpcReduction="10000"/>
          </a:bodyPr>
          <a:lstStyle/>
          <a:p>
            <a:r>
              <a:rPr lang="uk-UA" dirty="0"/>
              <a:t>Важливими властивостями золи є абразивність і плавкість.</a:t>
            </a:r>
            <a:endParaRPr lang="ru-RU" dirty="0"/>
          </a:p>
          <a:p>
            <a:r>
              <a:rPr lang="uk-UA" b="1" dirty="0"/>
              <a:t>Абразивність </a:t>
            </a:r>
            <a:r>
              <a:rPr lang="uk-UA" dirty="0"/>
              <a:t>- здатність золи стерти поверхні нагріву.</a:t>
            </a:r>
            <a:endParaRPr lang="ru-RU" dirty="0"/>
          </a:p>
          <a:p>
            <a:r>
              <a:rPr lang="uk-UA" dirty="0"/>
              <a:t>Зола, яка летить по газоходах разом з димовими газами, називається  леткою.</a:t>
            </a:r>
            <a:endParaRPr lang="ru-RU" dirty="0"/>
          </a:p>
          <a:p>
            <a:r>
              <a:rPr lang="uk-UA" b="1" dirty="0"/>
              <a:t>Плавкість </a:t>
            </a:r>
            <a:r>
              <a:rPr lang="uk-UA" dirty="0"/>
              <a:t>- здатність леткої золи налипати на поверхні нагріву котла</a:t>
            </a:r>
            <a:r>
              <a:rPr lang="uk-UA" dirty="0" smtClean="0"/>
              <a:t>.</a:t>
            </a:r>
            <a:endParaRPr lang="en-US" dirty="0" smtClean="0"/>
          </a:p>
          <a:p>
            <a:endParaRPr lang="en-US" dirty="0" smtClean="0"/>
          </a:p>
          <a:p>
            <a:endParaRPr lang="en-US" dirty="0"/>
          </a:p>
          <a:p>
            <a:endParaRPr lang="ru-RU" dirty="0"/>
          </a:p>
          <a:p>
            <a:r>
              <a:rPr lang="uk-UA" dirty="0"/>
              <a:t>Зола характеризується трьома температурами (для більшості палив):</a:t>
            </a:r>
            <a:endParaRPr lang="ru-RU" dirty="0"/>
          </a:p>
          <a:p>
            <a:r>
              <a:rPr lang="en-US" dirty="0"/>
              <a:t>t</a:t>
            </a:r>
            <a:r>
              <a:rPr lang="ru-RU" baseline="-25000" dirty="0"/>
              <a:t>1</a:t>
            </a:r>
            <a:r>
              <a:rPr lang="ru-RU" dirty="0"/>
              <a:t>=900-1500 </a:t>
            </a:r>
            <a:r>
              <a:rPr lang="en-US" baseline="30000" dirty="0" err="1"/>
              <a:t>o</a:t>
            </a:r>
            <a:r>
              <a:rPr lang="en-US" dirty="0" err="1"/>
              <a:t>C</a:t>
            </a:r>
            <a:r>
              <a:rPr lang="uk-UA" dirty="0"/>
              <a:t>- початок деформації золи;</a:t>
            </a:r>
            <a:endParaRPr lang="ru-RU" dirty="0"/>
          </a:p>
          <a:p>
            <a:r>
              <a:rPr lang="en-US" dirty="0"/>
              <a:t>t</a:t>
            </a:r>
            <a:r>
              <a:rPr lang="ru-RU" baseline="-25000" dirty="0"/>
              <a:t>2</a:t>
            </a:r>
            <a:r>
              <a:rPr lang="ru-RU" dirty="0"/>
              <a:t>=1100-1500 </a:t>
            </a:r>
            <a:r>
              <a:rPr lang="en-US" baseline="30000" dirty="0" err="1"/>
              <a:t>o</a:t>
            </a:r>
            <a:r>
              <a:rPr lang="en-US" dirty="0" err="1"/>
              <a:t>C</a:t>
            </a:r>
            <a:r>
              <a:rPr lang="uk-UA" dirty="0"/>
              <a:t>- температура розм'якшення;</a:t>
            </a:r>
            <a:endParaRPr lang="ru-RU" dirty="0"/>
          </a:p>
          <a:p>
            <a:r>
              <a:rPr lang="en-US" dirty="0"/>
              <a:t>t</a:t>
            </a:r>
            <a:r>
              <a:rPr lang="ru-RU" baseline="-25000" dirty="0"/>
              <a:t>3</a:t>
            </a:r>
            <a:r>
              <a:rPr lang="ru-RU" dirty="0"/>
              <a:t>=1150-1600 </a:t>
            </a:r>
            <a:r>
              <a:rPr lang="en-US" baseline="30000" dirty="0" err="1"/>
              <a:t>o</a:t>
            </a:r>
            <a:r>
              <a:rPr lang="en-US" dirty="0" err="1"/>
              <a:t>C</a:t>
            </a:r>
            <a:r>
              <a:rPr lang="en-US" dirty="0"/>
              <a:t> </a:t>
            </a:r>
            <a:r>
              <a:rPr lang="uk-UA" dirty="0"/>
              <a:t>і більш - температура рідкоплавкого стану.</a:t>
            </a:r>
            <a:endParaRPr lang="ru-RU" dirty="0"/>
          </a:p>
          <a:p>
            <a:r>
              <a:rPr lang="uk-UA" dirty="0"/>
              <a:t>По температурі плавлення золи відбувається класифікація палив на  такі палива: </a:t>
            </a:r>
            <a:endParaRPr lang="ru-RU" dirty="0"/>
          </a:p>
          <a:p>
            <a:r>
              <a:rPr lang="uk-UA" dirty="0"/>
              <a:t>- з легкоплавкою золою (</a:t>
            </a:r>
            <a:r>
              <a:rPr lang="en-US" dirty="0"/>
              <a:t>t</a:t>
            </a:r>
            <a:r>
              <a:rPr lang="ru-RU" baseline="-25000" dirty="0"/>
              <a:t>3</a:t>
            </a:r>
            <a:r>
              <a:rPr lang="ru-RU" dirty="0"/>
              <a:t>&lt;1350 </a:t>
            </a:r>
            <a:r>
              <a:rPr lang="en-US" baseline="30000" dirty="0" err="1"/>
              <a:t>o</a:t>
            </a:r>
            <a:r>
              <a:rPr lang="en-US" dirty="0" err="1"/>
              <a:t>C</a:t>
            </a:r>
            <a:r>
              <a:rPr lang="uk-UA" dirty="0"/>
              <a:t>)</a:t>
            </a:r>
            <a:endParaRPr lang="ru-RU" dirty="0"/>
          </a:p>
          <a:p>
            <a:r>
              <a:rPr lang="uk-UA" dirty="0"/>
              <a:t>- з </a:t>
            </a:r>
            <a:r>
              <a:rPr lang="uk-UA" dirty="0" err="1"/>
              <a:t>середньоплавкою</a:t>
            </a:r>
            <a:r>
              <a:rPr lang="uk-UA" dirty="0"/>
              <a:t> золою (</a:t>
            </a:r>
            <a:r>
              <a:rPr lang="en-US" dirty="0"/>
              <a:t>t</a:t>
            </a:r>
            <a:r>
              <a:rPr lang="ru-RU" baseline="-25000" dirty="0"/>
              <a:t>3</a:t>
            </a:r>
            <a:r>
              <a:rPr lang="ru-RU" dirty="0"/>
              <a:t>=1350-1450 </a:t>
            </a:r>
            <a:r>
              <a:rPr lang="en-US" baseline="30000" dirty="0" err="1"/>
              <a:t>o</a:t>
            </a:r>
            <a:r>
              <a:rPr lang="en-US" dirty="0" err="1"/>
              <a:t>C</a:t>
            </a:r>
            <a:r>
              <a:rPr lang="uk-UA" dirty="0"/>
              <a:t>)</a:t>
            </a:r>
            <a:endParaRPr lang="ru-RU" dirty="0"/>
          </a:p>
          <a:p>
            <a:r>
              <a:rPr lang="uk-UA" dirty="0"/>
              <a:t>- з тугоплавкою золою (</a:t>
            </a:r>
            <a:r>
              <a:rPr lang="en-US" dirty="0"/>
              <a:t>t</a:t>
            </a:r>
            <a:r>
              <a:rPr lang="ru-RU" baseline="-25000" dirty="0"/>
              <a:t>3</a:t>
            </a:r>
            <a:r>
              <a:rPr lang="ru-RU" dirty="0"/>
              <a:t>&gt;1450</a:t>
            </a:r>
            <a:r>
              <a:rPr lang="en-US" baseline="-25000" dirty="0" err="1"/>
              <a:t>o</a:t>
            </a:r>
            <a:r>
              <a:rPr lang="en-US" dirty="0" err="1"/>
              <a:t>C</a:t>
            </a:r>
            <a:r>
              <a:rPr lang="uk-UA" dirty="0"/>
              <a:t>).</a:t>
            </a:r>
            <a:endParaRPr lang="ru-RU" dirty="0"/>
          </a:p>
          <a:p>
            <a:r>
              <a:rPr lang="uk-UA" dirty="0"/>
              <a:t>Більшість енергетичного вугілля мають легкоплавку золу</a:t>
            </a:r>
            <a:r>
              <a:rPr lang="uk-UA" dirty="0" smtClean="0"/>
              <a:t>.</a:t>
            </a:r>
            <a:endParaRPr lang="ru-RU" dirty="0"/>
          </a:p>
        </p:txBody>
      </p:sp>
      <p:sp>
        <p:nvSpPr>
          <p:cNvPr id="4" name="Rectangle 2"/>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Объект 4"/>
          <p:cNvGraphicFramePr>
            <a:graphicFrameLocks noChangeAspect="1"/>
          </p:cNvGraphicFramePr>
          <p:nvPr>
            <p:extLst>
              <p:ext uri="{D42A27DB-BD31-4B8C-83A1-F6EECF244321}">
                <p14:modId xmlns:p14="http://schemas.microsoft.com/office/powerpoint/2010/main" val="555251336"/>
              </p:ext>
            </p:extLst>
          </p:nvPr>
        </p:nvGraphicFramePr>
        <p:xfrm>
          <a:off x="3295650" y="1941923"/>
          <a:ext cx="5600700" cy="1241425"/>
        </p:xfrm>
        <a:graphic>
          <a:graphicData uri="http://schemas.openxmlformats.org/presentationml/2006/ole">
            <mc:AlternateContent xmlns:mc="http://schemas.openxmlformats.org/markup-compatibility/2006">
              <mc:Choice xmlns:v="urn:schemas-microsoft-com:vml" Requires="v">
                <p:oleObj spid="_x0000_s7174" r:id="rId3" imgW="9039225" imgH="5153025" progId="AutoCAD.Drawing.15">
                  <p:embed/>
                </p:oleObj>
              </mc:Choice>
              <mc:Fallback>
                <p:oleObj r:id="rId3" imgW="9039225" imgH="5153025" progId="AutoCAD.Drawing.15">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t="28902" b="32149"/>
                      <a:stretch>
                        <a:fillRect/>
                      </a:stretch>
                    </p:blipFill>
                    <p:spPr bwMode="auto">
                      <a:xfrm>
                        <a:off x="3295650" y="1941923"/>
                        <a:ext cx="5600700" cy="12414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8657952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414778"/>
            <a:ext cx="10624794" cy="6202837"/>
          </a:xfrm>
        </p:spPr>
        <p:txBody>
          <a:bodyPr>
            <a:normAutofit lnSpcReduction="10000"/>
          </a:bodyPr>
          <a:lstStyle/>
          <a:p>
            <a:r>
              <a:rPr lang="uk-UA" b="1" dirty="0"/>
              <a:t>Волога </a:t>
            </a:r>
            <a:r>
              <a:rPr lang="uk-UA" dirty="0"/>
              <a:t>є другою складовою баласту палива. Загальна вологість палива складається з поверхневої вологи, утримуваної зовнішньою поверхнею палива, капілярної вологи, що заповнює капіляри палива, колоїдної та кристалізаційної.</a:t>
            </a:r>
            <a:endParaRPr lang="ru-RU" dirty="0"/>
          </a:p>
          <a:p>
            <a:r>
              <a:rPr lang="uk-UA" dirty="0"/>
              <a:t>Наявність колоїдної (або гігроскопічної) вологи залежить від колоїдної природи палива. Кристалізаційна волога хімічно пов'язана з мінеральними домішками палива.</a:t>
            </a:r>
            <a:endParaRPr lang="ru-RU" dirty="0"/>
          </a:p>
          <a:p>
            <a:r>
              <a:rPr lang="uk-UA" dirty="0"/>
              <a:t>Волога палива знижує в топковій камері температуру горіння, збільшує втрату тепла з відхідними газами і знижує </a:t>
            </a:r>
            <a:r>
              <a:rPr lang="uk-UA" dirty="0" err="1"/>
              <a:t>ККД</a:t>
            </a:r>
            <a:r>
              <a:rPr lang="uk-UA" dirty="0"/>
              <a:t> котла.</a:t>
            </a:r>
            <a:endParaRPr lang="ru-RU" dirty="0"/>
          </a:p>
          <a:p>
            <a:r>
              <a:rPr lang="uk-UA" dirty="0"/>
              <a:t>Найбільшу вологість має торф (</a:t>
            </a:r>
            <a:r>
              <a:rPr lang="en-US" dirty="0" err="1"/>
              <a:t>W</a:t>
            </a:r>
            <a:r>
              <a:rPr lang="en-US" baseline="-25000" dirty="0" err="1"/>
              <a:t>p</a:t>
            </a:r>
            <a:r>
              <a:rPr lang="uk-UA" dirty="0"/>
              <a:t>=40-60%), найменшу - мазут (1-4%).</a:t>
            </a:r>
            <a:endParaRPr lang="ru-RU" dirty="0"/>
          </a:p>
          <a:p>
            <a:r>
              <a:rPr lang="uk-UA" dirty="0"/>
              <a:t>Зовнішня волога може бути видалена з палива при його тривалій сушці в природних умовах при температурі </a:t>
            </a:r>
            <a:r>
              <a:rPr lang="ru-RU" dirty="0"/>
              <a:t>20±1</a:t>
            </a:r>
            <a:r>
              <a:rPr lang="en-US" baseline="30000" dirty="0" err="1"/>
              <a:t>o</a:t>
            </a:r>
            <a:r>
              <a:rPr lang="en-US" dirty="0" err="1"/>
              <a:t>C</a:t>
            </a:r>
            <a:r>
              <a:rPr lang="uk-UA" dirty="0"/>
              <a:t> і відносній вологості </a:t>
            </a:r>
            <a:r>
              <a:rPr lang="ru-RU" dirty="0"/>
              <a:t>65±5%</a:t>
            </a:r>
            <a:r>
              <a:rPr lang="uk-UA" dirty="0"/>
              <a:t>. В лабораторних умовах палива </a:t>
            </a:r>
            <a:r>
              <a:rPr lang="uk-UA" dirty="0" err="1"/>
              <a:t>сушаться</a:t>
            </a:r>
            <a:r>
              <a:rPr lang="uk-UA" dirty="0"/>
              <a:t> в сушильній шафі.</a:t>
            </a:r>
            <a:endParaRPr lang="ru-RU" dirty="0"/>
          </a:p>
          <a:p>
            <a:endParaRPr lang="en-US" dirty="0"/>
          </a:p>
        </p:txBody>
      </p:sp>
    </p:spTree>
    <p:extLst>
      <p:ext uri="{BB962C8B-B14F-4D97-AF65-F5344CB8AC3E}">
        <p14:creationId xmlns:p14="http://schemas.microsoft.com/office/powerpoint/2010/main" val="26927230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398446"/>
          </a:xfrm>
        </p:spPr>
        <p:txBody>
          <a:bodyPr>
            <a:normAutofit fontScale="90000"/>
          </a:bodyPr>
          <a:lstStyle/>
          <a:p>
            <a:r>
              <a:rPr lang="uk-UA" dirty="0"/>
              <a:t>1.6 Вихід летких речовин і властивості твердого горючого </a:t>
            </a:r>
            <a:r>
              <a:rPr lang="uk-UA" dirty="0" smtClean="0"/>
              <a:t>залишку</a:t>
            </a:r>
            <a:endParaRPr lang="en-US" dirty="0"/>
          </a:p>
        </p:txBody>
      </p:sp>
      <p:sp>
        <p:nvSpPr>
          <p:cNvPr id="3" name="Объект 2"/>
          <p:cNvSpPr>
            <a:spLocks noGrp="1"/>
          </p:cNvSpPr>
          <p:nvPr>
            <p:ph idx="1"/>
          </p:nvPr>
        </p:nvSpPr>
        <p:spPr>
          <a:xfrm>
            <a:off x="838200" y="1074656"/>
            <a:ext cx="10983012" cy="5608948"/>
          </a:xfrm>
        </p:spPr>
        <p:txBody>
          <a:bodyPr>
            <a:normAutofit fontScale="85000" lnSpcReduction="20000"/>
          </a:bodyPr>
          <a:lstStyle/>
          <a:p>
            <a:r>
              <a:rPr lang="uk-UA" dirty="0"/>
              <a:t>При нагріванні твердого палива відбувається розпад термічно нестійких молекул горючої маси з виділенням газоподібних продуктів розкладання, які називаються леткими речовинами горючої маси і позначаються  </a:t>
            </a:r>
            <a:r>
              <a:rPr lang="en-US" dirty="0"/>
              <a:t>V</a:t>
            </a:r>
            <a:r>
              <a:rPr lang="uk-UA" baseline="30000" dirty="0"/>
              <a:t>г</a:t>
            </a:r>
            <a:r>
              <a:rPr lang="uk-UA" dirty="0"/>
              <a:t>.</a:t>
            </a:r>
            <a:endParaRPr lang="ru-RU" dirty="0"/>
          </a:p>
          <a:p>
            <a:r>
              <a:rPr lang="uk-UA" dirty="0"/>
              <a:t>Леткі речовини складаються з горючих і негорючих газів. До горючих відносяться вуглеводні, окисел вуглецю </a:t>
            </a:r>
            <a:r>
              <a:rPr lang="uk-UA" dirty="0" err="1"/>
              <a:t>CO</a:t>
            </a:r>
            <a:r>
              <a:rPr lang="uk-UA" dirty="0"/>
              <a:t>, водень </a:t>
            </a:r>
            <a:r>
              <a:rPr lang="uk-UA" dirty="0" err="1"/>
              <a:t>H</a:t>
            </a:r>
            <a:r>
              <a:rPr lang="uk-UA" baseline="-25000" dirty="0" err="1"/>
              <a:t>2</a:t>
            </a:r>
            <a:r>
              <a:rPr lang="uk-UA" dirty="0"/>
              <a:t>, до негорючих - вуглекислий газ </a:t>
            </a:r>
            <a:r>
              <a:rPr lang="uk-UA" dirty="0" err="1"/>
              <a:t>CO</a:t>
            </a:r>
            <a:r>
              <a:rPr lang="uk-UA" baseline="-25000" dirty="0" err="1"/>
              <a:t>2</a:t>
            </a:r>
            <a:r>
              <a:rPr lang="uk-UA" dirty="0"/>
              <a:t> і водяні пари </a:t>
            </a:r>
            <a:r>
              <a:rPr lang="uk-UA" dirty="0" err="1"/>
              <a:t>Н</a:t>
            </a:r>
            <a:r>
              <a:rPr lang="uk-UA" baseline="-25000" dirty="0" err="1"/>
              <a:t>2</a:t>
            </a:r>
            <a:r>
              <a:rPr lang="uk-UA" dirty="0" err="1"/>
              <a:t>О</a:t>
            </a:r>
            <a:r>
              <a:rPr lang="uk-UA" dirty="0"/>
              <a:t>.</a:t>
            </a:r>
            <a:endParaRPr lang="ru-RU" dirty="0"/>
          </a:p>
          <a:p>
            <a:r>
              <a:rPr lang="uk-UA" dirty="0"/>
              <a:t>Вихід летких речовин має важливе значення для організації процесів горіння. Чим більше вихід летких, тим більше потрібний об'єм топкового простору і збільшується подача повітря в зону горіння.</a:t>
            </a:r>
            <a:endParaRPr lang="ru-RU" dirty="0"/>
          </a:p>
          <a:p>
            <a:r>
              <a:rPr lang="uk-UA" dirty="0"/>
              <a:t>Речовина, що залишилася, після виходу летких називається коксом.</a:t>
            </a:r>
            <a:endParaRPr lang="ru-RU" dirty="0"/>
          </a:p>
          <a:p>
            <a:r>
              <a:rPr lang="uk-UA" dirty="0"/>
              <a:t>Властивості коксу: </a:t>
            </a:r>
            <a:r>
              <a:rPr lang="uk-UA" dirty="0" err="1"/>
              <a:t>спекаючийся</a:t>
            </a:r>
            <a:r>
              <a:rPr lang="uk-UA" dirty="0"/>
              <a:t>, порошкоподібний.</a:t>
            </a:r>
            <a:endParaRPr lang="ru-RU" dirty="0"/>
          </a:p>
          <a:p>
            <a:r>
              <a:rPr lang="uk-UA" dirty="0"/>
              <a:t>Згідно стандартам вихід летких речовин в лабораторних умовах визначається шляхом прогрівання без доступу повітря навіски аналітичної проби палива при температурі 850±25 </a:t>
            </a:r>
            <a:r>
              <a:rPr lang="uk-UA" baseline="30000" dirty="0" err="1"/>
              <a:t>о</a:t>
            </a:r>
            <a:r>
              <a:rPr lang="uk-UA" dirty="0" err="1"/>
              <a:t>С</a:t>
            </a:r>
            <a:r>
              <a:rPr lang="uk-UA" dirty="0"/>
              <a:t> протягом 7 хвилин. При цьому повне виділення летких не досягається, а втрату ваги навіски рахують як вихід летких речовин.</a:t>
            </a:r>
            <a:endParaRPr lang="ru-RU" dirty="0"/>
          </a:p>
          <a:p>
            <a:r>
              <a:rPr lang="uk-UA" dirty="0"/>
              <a:t>Палива, що мають малий вихід летких, називаються </a:t>
            </a:r>
            <a:r>
              <a:rPr lang="uk-UA" dirty="0" err="1"/>
              <a:t>малореакційними</a:t>
            </a:r>
            <a:r>
              <a:rPr lang="uk-UA" dirty="0"/>
              <a:t>, для займання яких потрібне створення високої </a:t>
            </a:r>
            <a:r>
              <a:rPr lang="uk-UA" dirty="0" smtClean="0"/>
              <a:t>температури</a:t>
            </a:r>
            <a:r>
              <a:rPr lang="uk-UA" dirty="0"/>
              <a:t>.</a:t>
            </a:r>
            <a:endParaRPr lang="ru-RU" dirty="0"/>
          </a:p>
        </p:txBody>
      </p:sp>
    </p:spTree>
    <p:extLst>
      <p:ext uri="{BB962C8B-B14F-4D97-AF65-F5344CB8AC3E}">
        <p14:creationId xmlns:p14="http://schemas.microsoft.com/office/powerpoint/2010/main" val="32361784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238190"/>
          </a:xfrm>
        </p:spPr>
        <p:txBody>
          <a:bodyPr>
            <a:normAutofit fontScale="90000"/>
          </a:bodyPr>
          <a:lstStyle/>
          <a:p>
            <a:r>
              <a:rPr lang="uk-UA" dirty="0"/>
              <a:t>1.7 Теплота згорання палив (теплотворна здатність палива</a:t>
            </a:r>
            <a:r>
              <a:rPr lang="uk-UA" dirty="0" smtClean="0"/>
              <a:t>)</a:t>
            </a:r>
            <a:endParaRPr lang="en-US" dirty="0"/>
          </a:p>
        </p:txBody>
      </p:sp>
      <p:sp>
        <p:nvSpPr>
          <p:cNvPr id="3" name="Объект 2"/>
          <p:cNvSpPr>
            <a:spLocks noGrp="1"/>
          </p:cNvSpPr>
          <p:nvPr>
            <p:ph idx="1"/>
          </p:nvPr>
        </p:nvSpPr>
        <p:spPr>
          <a:xfrm>
            <a:off x="838200" y="1348033"/>
            <a:ext cx="10515600" cy="5140015"/>
          </a:xfrm>
        </p:spPr>
        <p:txBody>
          <a:bodyPr>
            <a:normAutofit fontScale="92500" lnSpcReduction="20000"/>
          </a:bodyPr>
          <a:lstStyle/>
          <a:p>
            <a:r>
              <a:rPr lang="uk-UA" dirty="0"/>
              <a:t>При спалюванні палива виділяється теплота </a:t>
            </a:r>
            <a:r>
              <a:rPr lang="en-US" dirty="0"/>
              <a:t>Q</a:t>
            </a:r>
            <a:r>
              <a:rPr lang="ru-RU" dirty="0"/>
              <a:t>, </a:t>
            </a:r>
            <a:r>
              <a:rPr lang="uk-UA" dirty="0" err="1"/>
              <a:t>кДж</a:t>
            </a:r>
            <a:r>
              <a:rPr lang="uk-UA" dirty="0"/>
              <a:t> залежна від виду  спалюваного палива і його кількості. Теплоту, яка виділилася, відносять до 1 кг  твердого або рідкого палива і 1 </a:t>
            </a:r>
            <a:r>
              <a:rPr lang="uk-UA" dirty="0" err="1"/>
              <a:t>м</a:t>
            </a:r>
            <a:r>
              <a:rPr lang="uk-UA" baseline="30000" dirty="0" err="1"/>
              <a:t>3</a:t>
            </a:r>
            <a:r>
              <a:rPr lang="uk-UA" baseline="30000" dirty="0"/>
              <a:t> </a:t>
            </a:r>
            <a:r>
              <a:rPr lang="uk-UA" dirty="0"/>
              <a:t>газоподібного палива, отримуючи тим самим </a:t>
            </a:r>
            <a:r>
              <a:rPr lang="uk-UA" b="1" dirty="0"/>
              <a:t>питому теплоту згор</a:t>
            </a:r>
            <a:r>
              <a:rPr lang="uk-UA" dirty="0"/>
              <a:t>ання  </a:t>
            </a:r>
            <a:r>
              <a:rPr lang="uk-UA" dirty="0" err="1"/>
              <a:t>кДж</a:t>
            </a:r>
            <a:r>
              <a:rPr lang="uk-UA" dirty="0"/>
              <a:t>/кг (</a:t>
            </a:r>
            <a:r>
              <a:rPr lang="uk-UA" dirty="0" err="1"/>
              <a:t>м</a:t>
            </a:r>
            <a:r>
              <a:rPr lang="uk-UA" baseline="30000" dirty="0" err="1"/>
              <a:t>3</a:t>
            </a:r>
            <a:r>
              <a:rPr lang="uk-UA" dirty="0"/>
              <a:t>).</a:t>
            </a:r>
            <a:endParaRPr lang="ru-RU" dirty="0"/>
          </a:p>
          <a:p>
            <a:r>
              <a:rPr lang="uk-UA" dirty="0"/>
              <a:t>Питому теплоту згорання прийнято називати просто теплотою  згорання або теплотворною здатністю палива.</a:t>
            </a:r>
            <a:endParaRPr lang="ru-RU" dirty="0"/>
          </a:p>
          <a:p>
            <a:r>
              <a:rPr lang="uk-UA" dirty="0"/>
              <a:t>Теплота, що виділилася, є хімічною енергією, ув'язненим в одиниці палива.</a:t>
            </a:r>
            <a:endParaRPr lang="ru-RU" dirty="0"/>
          </a:p>
          <a:p>
            <a:r>
              <a:rPr lang="uk-UA" dirty="0"/>
              <a:t>При горінні палива утворюються водяні пари, на утворення яких витрачається частина теплоти палива, тому розрізняють вищу і нижчу теплотворну здатність палива </a:t>
            </a:r>
            <a:r>
              <a:rPr lang="en-US" dirty="0"/>
              <a:t>Q</a:t>
            </a:r>
            <a:r>
              <a:rPr lang="uk-UA" baseline="-25000" dirty="0"/>
              <a:t>в</a:t>
            </a:r>
            <a:r>
              <a:rPr lang="uk-UA" dirty="0"/>
              <a:t> і </a:t>
            </a:r>
            <a:r>
              <a:rPr lang="en-US" dirty="0"/>
              <a:t>Q</a:t>
            </a:r>
            <a:r>
              <a:rPr lang="uk-UA" baseline="-25000" dirty="0"/>
              <a:t>н</a:t>
            </a:r>
            <a:r>
              <a:rPr lang="ru-RU" dirty="0"/>
              <a:t>, </a:t>
            </a:r>
            <a:r>
              <a:rPr lang="uk-UA" dirty="0" err="1"/>
              <a:t>кДж</a:t>
            </a:r>
            <a:r>
              <a:rPr lang="uk-UA" dirty="0"/>
              <a:t>/кг; </a:t>
            </a:r>
            <a:r>
              <a:rPr lang="uk-UA" dirty="0" err="1"/>
              <a:t>кДж</a:t>
            </a:r>
            <a:r>
              <a:rPr lang="uk-UA" dirty="0"/>
              <a:t>/</a:t>
            </a:r>
            <a:r>
              <a:rPr lang="uk-UA" dirty="0" err="1"/>
              <a:t>м</a:t>
            </a:r>
            <a:r>
              <a:rPr lang="uk-UA" baseline="30000" dirty="0" err="1"/>
              <a:t>3</a:t>
            </a:r>
            <a:r>
              <a:rPr lang="uk-UA" dirty="0"/>
              <a:t>; ккал/кг; ккал/</a:t>
            </a:r>
            <a:r>
              <a:rPr lang="uk-UA" dirty="0" err="1"/>
              <a:t>м</a:t>
            </a:r>
            <a:r>
              <a:rPr lang="uk-UA" baseline="30000" dirty="0" err="1"/>
              <a:t>3</a:t>
            </a:r>
            <a:r>
              <a:rPr lang="uk-UA" dirty="0"/>
              <a:t>.  1 ккал = 4,19 </a:t>
            </a:r>
            <a:r>
              <a:rPr lang="uk-UA" dirty="0" err="1"/>
              <a:t>кДж</a:t>
            </a:r>
            <a:r>
              <a:rPr lang="uk-UA" dirty="0"/>
              <a:t>.</a:t>
            </a:r>
            <a:endParaRPr lang="ru-RU" dirty="0"/>
          </a:p>
          <a:p>
            <a:r>
              <a:rPr lang="uk-UA" dirty="0"/>
              <a:t>Таким чином, </a:t>
            </a:r>
            <a:r>
              <a:rPr lang="uk-UA" b="1" dirty="0"/>
              <a:t>вищою теплотворною здатністю</a:t>
            </a:r>
            <a:r>
              <a:rPr lang="uk-UA" dirty="0"/>
              <a:t> палива називається кількість теплоти, що виділилася при повному згоранні одиниці палива за умови, що водяні пари сконденсовані. Це означає, що теплота пароутворення врахована. </a:t>
            </a:r>
            <a:endParaRPr lang="ru-RU" dirty="0"/>
          </a:p>
          <a:p>
            <a:pPr marL="0" indent="0">
              <a:buNone/>
            </a:pPr>
            <a:endParaRPr lang="en-US" dirty="0"/>
          </a:p>
        </p:txBody>
      </p:sp>
    </p:spTree>
    <p:extLst>
      <p:ext uri="{BB962C8B-B14F-4D97-AF65-F5344CB8AC3E}">
        <p14:creationId xmlns:p14="http://schemas.microsoft.com/office/powerpoint/2010/main" val="18587497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245097"/>
            <a:ext cx="10515600" cy="5931866"/>
          </a:xfrm>
        </p:spPr>
        <p:txBody>
          <a:bodyPr/>
          <a:lstStyle/>
          <a:p>
            <a:r>
              <a:rPr lang="uk-UA" b="1" dirty="0"/>
              <a:t>Нижчою теплотворною здатністю </a:t>
            </a:r>
            <a:r>
              <a:rPr lang="uk-UA" dirty="0"/>
              <a:t>палива</a:t>
            </a:r>
            <a:r>
              <a:rPr lang="uk-UA" b="1" dirty="0"/>
              <a:t> </a:t>
            </a:r>
            <a:r>
              <a:rPr lang="uk-UA" dirty="0"/>
              <a:t>називається кількість теплоти, що виділилася при повному згоранні одиниці палива за умови, що водяні пари не сконденсовані. Це означає, що теплота пароутворення не врахована.</a:t>
            </a:r>
            <a:endParaRPr lang="ru-RU" dirty="0"/>
          </a:p>
          <a:p>
            <a:r>
              <a:rPr lang="uk-UA" dirty="0"/>
              <a:t>Зв'язок між </a:t>
            </a:r>
            <a:r>
              <a:rPr lang="en-US" dirty="0"/>
              <a:t>Q</a:t>
            </a:r>
            <a:r>
              <a:rPr lang="uk-UA" baseline="-25000" dirty="0"/>
              <a:t>в</a:t>
            </a:r>
            <a:r>
              <a:rPr lang="uk-UA" dirty="0"/>
              <a:t> і </a:t>
            </a:r>
            <a:r>
              <a:rPr lang="en-US" dirty="0"/>
              <a:t>Q</a:t>
            </a:r>
            <a:r>
              <a:rPr lang="uk-UA" baseline="-25000" dirty="0" smtClean="0"/>
              <a:t>н</a:t>
            </a:r>
            <a:endParaRPr lang="en-US" baseline="-25000" dirty="0" smtClean="0"/>
          </a:p>
          <a:p>
            <a:endParaRPr lang="en-US" baseline="-25000" dirty="0"/>
          </a:p>
          <a:p>
            <a:r>
              <a:rPr lang="uk-UA" dirty="0"/>
              <a:t>де </a:t>
            </a:r>
            <a:r>
              <a:rPr lang="en-US" dirty="0" err="1"/>
              <a:t>Q</a:t>
            </a:r>
            <a:r>
              <a:rPr lang="en-US" baseline="-25000" dirty="0" err="1"/>
              <a:t>H</a:t>
            </a:r>
            <a:r>
              <a:rPr lang="ru-RU" baseline="-25000" dirty="0"/>
              <a:t>2</a:t>
            </a:r>
            <a:r>
              <a:rPr lang="en-US" baseline="-25000" dirty="0"/>
              <a:t>O </a:t>
            </a:r>
            <a:r>
              <a:rPr lang="uk-UA" dirty="0"/>
              <a:t>- теплота, витрачена на пароутворення</a:t>
            </a:r>
            <a:r>
              <a:rPr lang="uk-UA" dirty="0" smtClean="0"/>
              <a:t>.</a:t>
            </a:r>
            <a:endParaRPr lang="en-US" dirty="0" smtClean="0"/>
          </a:p>
          <a:p>
            <a:endParaRPr lang="en-US" dirty="0"/>
          </a:p>
          <a:p>
            <a:endParaRPr lang="en-US" dirty="0" smtClean="0"/>
          </a:p>
          <a:p>
            <a:r>
              <a:rPr lang="uk-UA" dirty="0"/>
              <a:t>Кількість пари, що утворилася, при спалюванні палива</a:t>
            </a:r>
            <a:endParaRPr lang="ru-RU" dirty="0"/>
          </a:p>
          <a:p>
            <a:endParaRPr lang="ru-RU" dirty="0"/>
          </a:p>
          <a:p>
            <a:endParaRPr lang="ru-RU" dirty="0"/>
          </a:p>
          <a:p>
            <a:endParaRPr lang="en-US" dirty="0"/>
          </a:p>
        </p:txBody>
      </p:sp>
      <p:graphicFrame>
        <p:nvGraphicFramePr>
          <p:cNvPr id="5" name="Объект 4"/>
          <p:cNvGraphicFramePr>
            <a:graphicFrameLocks noChangeAspect="1"/>
          </p:cNvGraphicFramePr>
          <p:nvPr>
            <p:extLst>
              <p:ext uri="{D42A27DB-BD31-4B8C-83A1-F6EECF244321}">
                <p14:modId xmlns:p14="http://schemas.microsoft.com/office/powerpoint/2010/main" val="2624887516"/>
              </p:ext>
            </p:extLst>
          </p:nvPr>
        </p:nvGraphicFramePr>
        <p:xfrm>
          <a:off x="4901938" y="2469823"/>
          <a:ext cx="1682069" cy="379822"/>
        </p:xfrm>
        <a:graphic>
          <a:graphicData uri="http://schemas.openxmlformats.org/presentationml/2006/ole">
            <mc:AlternateContent xmlns:mc="http://schemas.openxmlformats.org/markup-compatibility/2006">
              <mc:Choice xmlns:v="urn:schemas-microsoft-com:vml" Requires="v">
                <p:oleObj spid="_x0000_s9237" name="Формула" r:id="rId3" imgW="1180588" imgH="266584" progId="Equation.3">
                  <p:embed/>
                </p:oleObj>
              </mc:Choice>
              <mc:Fallback>
                <p:oleObj name="Формула" r:id="rId3" imgW="1180588" imgH="266584"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01938" y="2469823"/>
                        <a:ext cx="1682069" cy="379822"/>
                      </a:xfrm>
                      <a:prstGeom prst="rect">
                        <a:avLst/>
                      </a:prstGeom>
                      <a:noFill/>
                    </p:spPr>
                  </p:pic>
                </p:oleObj>
              </mc:Fallback>
            </mc:AlternateContent>
          </a:graphicData>
        </a:graphic>
      </p:graphicFrame>
      <p:pic>
        <p:nvPicPr>
          <p:cNvPr id="20" name="Рисунок 19"/>
          <p:cNvPicPr>
            <a:picLocks noChangeAspect="1"/>
          </p:cNvPicPr>
          <p:nvPr/>
        </p:nvPicPr>
        <p:blipFill>
          <a:blip r:embed="rId5"/>
          <a:stretch>
            <a:fillRect/>
          </a:stretch>
        </p:blipFill>
        <p:spPr>
          <a:xfrm>
            <a:off x="0" y="3373341"/>
            <a:ext cx="11899811" cy="910440"/>
          </a:xfrm>
          <a:prstGeom prst="rect">
            <a:avLst/>
          </a:prstGeom>
        </p:spPr>
      </p:pic>
      <p:pic>
        <p:nvPicPr>
          <p:cNvPr id="21" name="Рисунок 20"/>
          <p:cNvPicPr>
            <a:picLocks noChangeAspect="1"/>
          </p:cNvPicPr>
          <p:nvPr/>
        </p:nvPicPr>
        <p:blipFill>
          <a:blip r:embed="rId6"/>
          <a:stretch>
            <a:fillRect/>
          </a:stretch>
        </p:blipFill>
        <p:spPr>
          <a:xfrm>
            <a:off x="1925575" y="4942567"/>
            <a:ext cx="8003067" cy="1662514"/>
          </a:xfrm>
          <a:prstGeom prst="rect">
            <a:avLst/>
          </a:prstGeom>
        </p:spPr>
      </p:pic>
    </p:spTree>
    <p:extLst>
      <p:ext uri="{BB962C8B-B14F-4D97-AF65-F5344CB8AC3E}">
        <p14:creationId xmlns:p14="http://schemas.microsoft.com/office/powerpoint/2010/main" val="6122558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p:txBody>
          <a:bodyPr/>
          <a:lstStyle/>
          <a:p>
            <a:r>
              <a:rPr lang="uk-UA" dirty="0"/>
              <a:t>де </a:t>
            </a:r>
            <a:r>
              <a:rPr lang="en-US" dirty="0" err="1"/>
              <a:t>W</a:t>
            </a:r>
            <a:r>
              <a:rPr lang="en-US" baseline="30000" dirty="0" err="1"/>
              <a:t>p</a:t>
            </a:r>
            <a:r>
              <a:rPr lang="uk-UA" dirty="0"/>
              <a:t> — вологість палива, </a:t>
            </a:r>
            <a:r>
              <a:rPr lang="ru-RU" dirty="0"/>
              <a:t>9</a:t>
            </a:r>
            <a:r>
              <a:rPr lang="en-US" dirty="0" err="1"/>
              <a:t>H</a:t>
            </a:r>
            <a:r>
              <a:rPr lang="en-US" baseline="30000" dirty="0" err="1"/>
              <a:t>p</a:t>
            </a:r>
            <a:r>
              <a:rPr lang="uk-UA" dirty="0"/>
              <a:t> — кількість водяної пари, що утворюється при спалюванні водню.</a:t>
            </a:r>
            <a:endParaRPr lang="ru-RU" dirty="0"/>
          </a:p>
          <a:p>
            <a:r>
              <a:rPr lang="uk-UA" dirty="0"/>
              <a:t>Вища теплотворна здатність палива визначається дослідним шляхом. Як </a:t>
            </a:r>
            <a:r>
              <a:rPr lang="uk-UA" dirty="0" err="1"/>
              <a:t>вимірюючий</a:t>
            </a:r>
            <a:r>
              <a:rPr lang="uk-UA" dirty="0"/>
              <a:t> пристрій застосовується калориметрична бомба для визначення теплотворної здатності твердого і рідкого палива; або калорифер для газу.</a:t>
            </a:r>
            <a:endParaRPr lang="ru-RU" dirty="0"/>
          </a:p>
          <a:p>
            <a:r>
              <a:rPr lang="uk-UA" dirty="0"/>
              <a:t>Всі теплотехнічні розрахунки здійснюються з вживанням </a:t>
            </a:r>
            <a:r>
              <a:rPr lang="en-US" dirty="0" smtClean="0"/>
              <a:t>Q</a:t>
            </a:r>
            <a:r>
              <a:rPr lang="uk-UA" baseline="-25000" dirty="0" smtClean="0"/>
              <a:t>н</a:t>
            </a:r>
            <a:endParaRPr lang="en-US" dirty="0"/>
          </a:p>
        </p:txBody>
      </p:sp>
    </p:spTree>
    <p:extLst>
      <p:ext uri="{BB962C8B-B14F-4D97-AF65-F5344CB8AC3E}">
        <p14:creationId xmlns:p14="http://schemas.microsoft.com/office/powerpoint/2010/main" val="22470766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502141"/>
          </a:xfrm>
        </p:spPr>
        <p:txBody>
          <a:bodyPr>
            <a:normAutofit fontScale="90000"/>
          </a:bodyPr>
          <a:lstStyle/>
          <a:p>
            <a:r>
              <a:rPr lang="uk-UA" dirty="0"/>
              <a:t>1.8 Умовне паливо, приведені характеристики </a:t>
            </a:r>
            <a:r>
              <a:rPr lang="uk-UA" dirty="0" smtClean="0"/>
              <a:t>палив</a:t>
            </a:r>
            <a:endParaRPr lang="en-US" dirty="0"/>
          </a:p>
        </p:txBody>
      </p:sp>
      <p:sp>
        <p:nvSpPr>
          <p:cNvPr id="3" name="Объект 2"/>
          <p:cNvSpPr>
            <a:spLocks noGrp="1"/>
          </p:cNvSpPr>
          <p:nvPr>
            <p:ph idx="1"/>
          </p:nvPr>
        </p:nvSpPr>
        <p:spPr/>
        <p:txBody>
          <a:bodyPr/>
          <a:lstStyle/>
          <a:p>
            <a:r>
              <a:rPr lang="uk-UA" dirty="0"/>
              <a:t>Для порівняння кількісних характеристик спалюваного палива в різних топках, для обліку видобутку і вжитку палива ввели поняття умовного палива.</a:t>
            </a:r>
            <a:endParaRPr lang="ru-RU" dirty="0"/>
          </a:p>
          <a:p>
            <a:r>
              <a:rPr lang="uk-UA" dirty="0"/>
              <a:t>Під умовним паливом розуміється паливо з нижчою теплотворною здатністю робочої маси  </a:t>
            </a:r>
            <a:r>
              <a:rPr lang="en-US" dirty="0" err="1"/>
              <a:t>Q</a:t>
            </a:r>
            <a:r>
              <a:rPr lang="en-US" baseline="-25000" dirty="0" err="1"/>
              <a:t>H</a:t>
            </a:r>
            <a:r>
              <a:rPr lang="ru-RU" dirty="0"/>
              <a:t>=7000</a:t>
            </a:r>
            <a:r>
              <a:rPr lang="uk-UA" dirty="0"/>
              <a:t>ккал/кг=</a:t>
            </a:r>
            <a:r>
              <a:rPr lang="uk-UA" dirty="0" err="1"/>
              <a:t>29,3МДж</a:t>
            </a:r>
            <a:r>
              <a:rPr lang="uk-UA" dirty="0"/>
              <a:t>/кг.</a:t>
            </a:r>
            <a:endParaRPr lang="ru-RU" dirty="0"/>
          </a:p>
          <a:p>
            <a:endParaRPr lang="en-US" dirty="0"/>
          </a:p>
        </p:txBody>
      </p:sp>
    </p:spTree>
    <p:extLst>
      <p:ext uri="{BB962C8B-B14F-4D97-AF65-F5344CB8AC3E}">
        <p14:creationId xmlns:p14="http://schemas.microsoft.com/office/powerpoint/2010/main" val="29688551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dirty="0"/>
              <a:t>1.1 Енергетичне паливо, поняття і визначення </a:t>
            </a:r>
            <a:endParaRPr lang="ru-RU" dirty="0"/>
          </a:p>
        </p:txBody>
      </p:sp>
      <p:sp>
        <p:nvSpPr>
          <p:cNvPr id="3" name="Объект 2"/>
          <p:cNvSpPr>
            <a:spLocks noGrp="1"/>
          </p:cNvSpPr>
          <p:nvPr>
            <p:ph idx="1"/>
          </p:nvPr>
        </p:nvSpPr>
        <p:spPr/>
        <p:txBody>
          <a:bodyPr>
            <a:normAutofit fontScale="85000" lnSpcReduction="20000"/>
          </a:bodyPr>
          <a:lstStyle/>
          <a:p>
            <a:pPr marL="0" indent="0">
              <a:buNone/>
            </a:pPr>
            <a:r>
              <a:rPr lang="uk-UA" dirty="0"/>
              <a:t>Паливом називаються речовини, які в процесах хімічних або ядерних перетворень здатні виділяти значну кількість теплоти, видобуток і широке використання яких економічно доцільно.</a:t>
            </a:r>
            <a:endParaRPr lang="ru-RU" dirty="0"/>
          </a:p>
          <a:p>
            <a:pPr marL="0" indent="0">
              <a:buNone/>
            </a:pPr>
            <a:r>
              <a:rPr lang="uk-UA" dirty="0"/>
              <a:t>Розрізняють паливо: органічне, ядерне, штучне.</a:t>
            </a:r>
            <a:endParaRPr lang="ru-RU" dirty="0"/>
          </a:p>
          <a:p>
            <a:pPr marL="0" indent="0">
              <a:buNone/>
            </a:pPr>
            <a:r>
              <a:rPr lang="uk-UA" b="1" dirty="0"/>
              <a:t>Органічне паливо </a:t>
            </a:r>
            <a:r>
              <a:rPr lang="uk-UA" dirty="0"/>
              <a:t>- це вуглецеві або вуглеводневі з'єднання, здатні вступати в реакцію окислення з киснем повітря з виділенням великої кількості теплоти. </a:t>
            </a:r>
            <a:endParaRPr lang="ru-RU" dirty="0"/>
          </a:p>
          <a:p>
            <a:pPr marL="0" indent="0">
              <a:buNone/>
            </a:pPr>
            <a:r>
              <a:rPr lang="uk-UA" dirty="0"/>
              <a:t>До органічного палива відносяться:</a:t>
            </a:r>
            <a:endParaRPr lang="ru-RU" dirty="0"/>
          </a:p>
          <a:p>
            <a:pPr marL="0" indent="0">
              <a:buNone/>
            </a:pPr>
            <a:r>
              <a:rPr lang="uk-UA" dirty="0"/>
              <a:t>- копалини вугілля;</a:t>
            </a:r>
            <a:endParaRPr lang="ru-RU" dirty="0"/>
          </a:p>
          <a:p>
            <a:pPr marL="0" indent="0">
              <a:buNone/>
            </a:pPr>
            <a:r>
              <a:rPr lang="uk-UA" dirty="0"/>
              <a:t>- торф;</a:t>
            </a:r>
            <a:endParaRPr lang="ru-RU" dirty="0"/>
          </a:p>
          <a:p>
            <a:pPr marL="0" indent="0">
              <a:buNone/>
            </a:pPr>
            <a:r>
              <a:rPr lang="uk-UA" dirty="0"/>
              <a:t>- горючі сланці;</a:t>
            </a:r>
            <a:endParaRPr lang="ru-RU" dirty="0"/>
          </a:p>
          <a:p>
            <a:pPr marL="0" indent="0">
              <a:buNone/>
            </a:pPr>
            <a:r>
              <a:rPr lang="uk-UA" dirty="0"/>
              <a:t>- мазут;</a:t>
            </a:r>
            <a:endParaRPr lang="ru-RU" dirty="0"/>
          </a:p>
          <a:p>
            <a:pPr marL="0" indent="0">
              <a:buNone/>
            </a:pPr>
            <a:r>
              <a:rPr lang="uk-UA" dirty="0"/>
              <a:t>- природний газ</a:t>
            </a:r>
            <a:r>
              <a:rPr lang="uk-UA" dirty="0" smtClean="0"/>
              <a:t>.</a:t>
            </a:r>
            <a:endParaRPr lang="ru-RU" dirty="0"/>
          </a:p>
        </p:txBody>
      </p:sp>
    </p:spTree>
    <p:extLst>
      <p:ext uri="{BB962C8B-B14F-4D97-AF65-F5344CB8AC3E}">
        <p14:creationId xmlns:p14="http://schemas.microsoft.com/office/powerpoint/2010/main" val="35223392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351312"/>
          </a:xfrm>
        </p:spPr>
        <p:txBody>
          <a:bodyPr>
            <a:normAutofit fontScale="90000"/>
          </a:bodyPr>
          <a:lstStyle/>
          <a:p>
            <a:r>
              <a:rPr lang="uk-UA" dirty="0"/>
              <a:t>1.9 Класифікація твердих </a:t>
            </a:r>
            <a:r>
              <a:rPr lang="uk-UA" dirty="0" smtClean="0"/>
              <a:t>палив</a:t>
            </a:r>
            <a:endParaRPr lang="en-US" dirty="0"/>
          </a:p>
        </p:txBody>
      </p:sp>
      <p:pic>
        <p:nvPicPr>
          <p:cNvPr id="4" name="Рисунок 3"/>
          <p:cNvPicPr>
            <a:picLocks noChangeAspect="1"/>
          </p:cNvPicPr>
          <p:nvPr/>
        </p:nvPicPr>
        <p:blipFill>
          <a:blip r:embed="rId2"/>
          <a:stretch>
            <a:fillRect/>
          </a:stretch>
        </p:blipFill>
        <p:spPr>
          <a:xfrm>
            <a:off x="1145218" y="1339612"/>
            <a:ext cx="8638308" cy="2676205"/>
          </a:xfrm>
          <a:prstGeom prst="rect">
            <a:avLst/>
          </a:prstGeom>
        </p:spPr>
      </p:pic>
      <p:sp>
        <p:nvSpPr>
          <p:cNvPr id="5" name="Прямоугольник 4"/>
          <p:cNvSpPr/>
          <p:nvPr/>
        </p:nvSpPr>
        <p:spPr>
          <a:xfrm>
            <a:off x="3124911" y="4308580"/>
            <a:ext cx="4789324" cy="369332"/>
          </a:xfrm>
          <a:prstGeom prst="rect">
            <a:avLst/>
          </a:prstGeom>
        </p:spPr>
        <p:txBody>
          <a:bodyPr wrap="none">
            <a:spAutoFit/>
          </a:bodyPr>
          <a:lstStyle/>
          <a:p>
            <a:pPr indent="457200" algn="just">
              <a:spcAft>
                <a:spcPts val="0"/>
              </a:spcAft>
            </a:pPr>
            <a:r>
              <a:rPr lang="uk-UA" dirty="0">
                <a:latin typeface="Times New Roman" panose="02020603050405020304" pitchFamily="18" charset="0"/>
                <a:ea typeface="Times New Roman" panose="02020603050405020304" pitchFamily="18" charset="0"/>
              </a:rPr>
              <a:t>Рисунок 1.1 - Класифікація твердих палив</a:t>
            </a:r>
            <a:endParaRPr lang="ru-RU" sz="16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2304425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273376"/>
            <a:ext cx="10935878" cy="6410227"/>
          </a:xfrm>
        </p:spPr>
        <p:txBody>
          <a:bodyPr>
            <a:normAutofit fontScale="77500" lnSpcReduction="20000"/>
          </a:bodyPr>
          <a:lstStyle/>
          <a:p>
            <a:r>
              <a:rPr lang="uk-UA" dirty="0"/>
              <a:t>Буре вугілля. До них відноситься вугілля з </a:t>
            </a:r>
            <a:r>
              <a:rPr lang="en-US" dirty="0"/>
              <a:t>Q</a:t>
            </a:r>
            <a:r>
              <a:rPr lang="uk-UA" baseline="-25000" dirty="0"/>
              <a:t>в</a:t>
            </a:r>
            <a:r>
              <a:rPr lang="uk-UA" dirty="0"/>
              <a:t> </a:t>
            </a:r>
            <a:r>
              <a:rPr lang="uk-UA" dirty="0" err="1"/>
              <a:t>беззольного</a:t>
            </a:r>
            <a:r>
              <a:rPr lang="uk-UA" dirty="0"/>
              <a:t> палива менше 23,9 </a:t>
            </a:r>
            <a:r>
              <a:rPr lang="uk-UA" dirty="0" err="1"/>
              <a:t>МДж</a:t>
            </a:r>
            <a:r>
              <a:rPr lang="uk-UA" dirty="0"/>
              <a:t>/кг. Сказане записується так</a:t>
            </a:r>
            <a:r>
              <a:rPr lang="uk-UA" dirty="0" smtClean="0"/>
              <a:t>:</a:t>
            </a:r>
          </a:p>
          <a:p>
            <a:endParaRPr lang="uk-UA" dirty="0" smtClean="0"/>
          </a:p>
          <a:p>
            <a:endParaRPr lang="uk-UA" dirty="0" smtClean="0"/>
          </a:p>
          <a:p>
            <a:r>
              <a:rPr lang="uk-UA" dirty="0"/>
              <a:t>Маркірується вугілля буквою </a:t>
            </a:r>
            <a:r>
              <a:rPr lang="uk-UA" b="1" dirty="0"/>
              <a:t>Б</a:t>
            </a:r>
            <a:r>
              <a:rPr lang="uk-UA" dirty="0"/>
              <a:t> :</a:t>
            </a:r>
            <a:endParaRPr lang="ru-RU" dirty="0"/>
          </a:p>
          <a:p>
            <a:r>
              <a:rPr lang="ru-RU" b="1" dirty="0" err="1"/>
              <a:t>Б1</a:t>
            </a:r>
            <a:r>
              <a:rPr lang="ru-RU" b="1" dirty="0"/>
              <a:t> </a:t>
            </a:r>
            <a:r>
              <a:rPr lang="ru-RU" dirty="0"/>
              <a:t>— </a:t>
            </a:r>
            <a:r>
              <a:rPr lang="en-US" dirty="0" err="1"/>
              <a:t>Wp</a:t>
            </a:r>
            <a:r>
              <a:rPr lang="ru-RU" dirty="0"/>
              <a:t>&gt;40%$</a:t>
            </a:r>
            <a:r>
              <a:rPr lang="en-US" dirty="0"/>
              <a:t>;</a:t>
            </a:r>
            <a:r>
              <a:rPr lang="ru-RU" dirty="0"/>
              <a:t> </a:t>
            </a:r>
          </a:p>
          <a:p>
            <a:r>
              <a:rPr lang="ru-RU" b="1" dirty="0" err="1"/>
              <a:t>Б2</a:t>
            </a:r>
            <a:r>
              <a:rPr lang="ru-RU" b="1" dirty="0"/>
              <a:t> </a:t>
            </a:r>
            <a:r>
              <a:rPr lang="ru-RU" dirty="0"/>
              <a:t>— </a:t>
            </a:r>
            <a:r>
              <a:rPr lang="en-US" dirty="0" err="1"/>
              <a:t>Wp</a:t>
            </a:r>
            <a:r>
              <a:rPr lang="en-US" dirty="0"/>
              <a:t>=30-40%:</a:t>
            </a:r>
            <a:endParaRPr lang="ru-RU" dirty="0"/>
          </a:p>
          <a:p>
            <a:r>
              <a:rPr lang="ru-RU" b="1" dirty="0" err="1"/>
              <a:t>Б3</a:t>
            </a:r>
            <a:r>
              <a:rPr lang="ru-RU" dirty="0"/>
              <a:t> — </a:t>
            </a:r>
            <a:r>
              <a:rPr lang="en-US" dirty="0" err="1"/>
              <a:t>Wp</a:t>
            </a:r>
            <a:r>
              <a:rPr lang="en-US" dirty="0"/>
              <a:t>&lt;30%,</a:t>
            </a:r>
            <a:endParaRPr lang="ru-RU" dirty="0"/>
          </a:p>
          <a:p>
            <a:r>
              <a:rPr lang="uk-UA" dirty="0"/>
              <a:t>де </a:t>
            </a:r>
            <a:r>
              <a:rPr lang="en-US" i="1" dirty="0" err="1"/>
              <a:t>W</a:t>
            </a:r>
            <a:r>
              <a:rPr lang="en-US" i="1" baseline="30000" dirty="0" err="1"/>
              <a:t>p</a:t>
            </a:r>
            <a:r>
              <a:rPr lang="uk-UA" dirty="0"/>
              <a:t> – вологість вугілля.</a:t>
            </a:r>
            <a:endParaRPr lang="ru-RU" dirty="0"/>
          </a:p>
          <a:p>
            <a:r>
              <a:rPr lang="uk-UA" dirty="0"/>
              <a:t>Буре вугілля характеризується високим виходом летких: </a:t>
            </a:r>
            <a:r>
              <a:rPr lang="en-US" dirty="0"/>
              <a:t>V</a:t>
            </a:r>
            <a:r>
              <a:rPr lang="uk-UA" dirty="0"/>
              <a:t>г&gt;40%  коксовим залишком, що не спікся, високою вологістю, пониженим вмістом вуглецю і підвищеним киснем. На повітрі втрачають вологу, розсипаються на дрібницю, схильні до самозаймання.</a:t>
            </a:r>
            <a:endParaRPr lang="ru-RU" dirty="0"/>
          </a:p>
          <a:p>
            <a:r>
              <a:rPr lang="uk-UA" dirty="0"/>
              <a:t>Теплотворна здатність мала і складає 10-</a:t>
            </a:r>
            <a:r>
              <a:rPr lang="uk-UA" dirty="0" err="1"/>
              <a:t>16МДж</a:t>
            </a:r>
            <a:r>
              <a:rPr lang="uk-UA" dirty="0"/>
              <a:t>/кг, тому далеке їх перевезення невигідне.</a:t>
            </a:r>
            <a:endParaRPr lang="ru-RU" dirty="0"/>
          </a:p>
          <a:p>
            <a:r>
              <a:rPr lang="uk-UA" dirty="0"/>
              <a:t>  </a:t>
            </a:r>
            <a:endParaRPr lang="ru-RU" dirty="0"/>
          </a:p>
          <a:p>
            <a:r>
              <a:rPr lang="uk-UA" dirty="0"/>
              <a:t>Кам'яне вугілля. До них відноситься вугілля з </a:t>
            </a:r>
            <a:r>
              <a:rPr lang="en-US" dirty="0"/>
              <a:t>Q</a:t>
            </a:r>
            <a:r>
              <a:rPr lang="uk-UA" baseline="-25000" dirty="0"/>
              <a:t>в</a:t>
            </a:r>
            <a:r>
              <a:rPr lang="uk-UA" dirty="0"/>
              <a:t> </a:t>
            </a:r>
            <a:r>
              <a:rPr lang="uk-UA" dirty="0" err="1"/>
              <a:t>беззольного</a:t>
            </a:r>
            <a:r>
              <a:rPr lang="uk-UA" dirty="0"/>
              <a:t> вугілля </a:t>
            </a:r>
            <a:endParaRPr lang="uk-UA" dirty="0" smtClean="0"/>
          </a:p>
          <a:p>
            <a:endParaRPr lang="uk-UA" dirty="0"/>
          </a:p>
          <a:p>
            <a:r>
              <a:rPr lang="uk-UA" dirty="0"/>
              <a:t>На відміну від антрациту і </a:t>
            </a:r>
            <a:r>
              <a:rPr lang="uk-UA" dirty="0" err="1"/>
              <a:t>напівантрациту</a:t>
            </a:r>
            <a:r>
              <a:rPr lang="uk-UA" dirty="0"/>
              <a:t> вони мають підвищений вихід летких. </a:t>
            </a:r>
            <a:endParaRPr lang="ru-RU" dirty="0"/>
          </a:p>
          <a:p>
            <a:r>
              <a:rPr lang="uk-UA" dirty="0"/>
              <a:t>Кам'яне вугілля ділиться на марки і класи</a:t>
            </a:r>
            <a:r>
              <a:rPr lang="uk-UA" dirty="0" smtClean="0"/>
              <a:t>.</a:t>
            </a:r>
            <a:endParaRPr lang="ru-RU" dirty="0"/>
          </a:p>
          <a:p>
            <a:endParaRPr lang="en-US" dirty="0"/>
          </a:p>
        </p:txBody>
      </p:sp>
      <p:pic>
        <p:nvPicPr>
          <p:cNvPr id="8" name="Рисунок 7"/>
          <p:cNvPicPr>
            <a:picLocks noChangeAspect="1"/>
          </p:cNvPicPr>
          <p:nvPr/>
        </p:nvPicPr>
        <p:blipFill>
          <a:blip r:embed="rId2"/>
          <a:stretch>
            <a:fillRect/>
          </a:stretch>
        </p:blipFill>
        <p:spPr>
          <a:xfrm>
            <a:off x="2936375" y="871226"/>
            <a:ext cx="5942178" cy="458708"/>
          </a:xfrm>
          <a:prstGeom prst="rect">
            <a:avLst/>
          </a:prstGeom>
        </p:spPr>
      </p:pic>
      <p:pic>
        <p:nvPicPr>
          <p:cNvPr id="21" name="Рисунок 20"/>
          <p:cNvPicPr>
            <a:picLocks noChangeAspect="1"/>
          </p:cNvPicPr>
          <p:nvPr/>
        </p:nvPicPr>
        <p:blipFill>
          <a:blip r:embed="rId3"/>
          <a:stretch>
            <a:fillRect/>
          </a:stretch>
        </p:blipFill>
        <p:spPr>
          <a:xfrm>
            <a:off x="3124912" y="5470750"/>
            <a:ext cx="5942178" cy="458708"/>
          </a:xfrm>
          <a:prstGeom prst="rect">
            <a:avLst/>
          </a:prstGeom>
        </p:spPr>
      </p:pic>
    </p:spTree>
    <p:extLst>
      <p:ext uri="{BB962C8B-B14F-4D97-AF65-F5344CB8AC3E}">
        <p14:creationId xmlns:p14="http://schemas.microsoft.com/office/powerpoint/2010/main" val="21396338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913615" y="392751"/>
            <a:ext cx="10515600" cy="4351338"/>
          </a:xfrm>
        </p:spPr>
        <p:txBody>
          <a:bodyPr/>
          <a:lstStyle/>
          <a:p>
            <a:r>
              <a:rPr lang="uk-UA" dirty="0"/>
              <a:t>Таблиця 1.2 - Марки кам'яного вугілля</a:t>
            </a:r>
            <a:endParaRPr lang="ru-RU" dirty="0"/>
          </a:p>
          <a:p>
            <a:endParaRPr lang="en-US" dirty="0"/>
          </a:p>
        </p:txBody>
      </p:sp>
      <p:pic>
        <p:nvPicPr>
          <p:cNvPr id="12" name="Рисунок 11"/>
          <p:cNvPicPr>
            <a:picLocks noChangeAspect="1"/>
          </p:cNvPicPr>
          <p:nvPr/>
        </p:nvPicPr>
        <p:blipFill>
          <a:blip r:embed="rId2"/>
          <a:stretch>
            <a:fillRect/>
          </a:stretch>
        </p:blipFill>
        <p:spPr>
          <a:xfrm>
            <a:off x="2686997" y="1121043"/>
            <a:ext cx="6384373" cy="3503551"/>
          </a:xfrm>
          <a:prstGeom prst="rect">
            <a:avLst/>
          </a:prstGeom>
        </p:spPr>
      </p:pic>
    </p:spTree>
    <p:extLst>
      <p:ext uri="{BB962C8B-B14F-4D97-AF65-F5344CB8AC3E}">
        <p14:creationId xmlns:p14="http://schemas.microsoft.com/office/powerpoint/2010/main" val="55117571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00493" y="458738"/>
            <a:ext cx="10515600" cy="6196586"/>
          </a:xfrm>
        </p:spPr>
        <p:txBody>
          <a:bodyPr>
            <a:normAutofit lnSpcReduction="10000"/>
          </a:bodyPr>
          <a:lstStyle/>
          <a:p>
            <a:r>
              <a:rPr lang="uk-UA" dirty="0"/>
              <a:t>За розміром шматків вугілля зібране в наступні класи</a:t>
            </a:r>
            <a:r>
              <a:rPr lang="uk-UA" dirty="0" smtClean="0"/>
              <a:t>:</a:t>
            </a:r>
          </a:p>
          <a:p>
            <a:r>
              <a:rPr lang="uk-UA" dirty="0"/>
              <a:t>Таблиця 1.3– Класи кам'яного </a:t>
            </a:r>
            <a:r>
              <a:rPr lang="uk-UA" dirty="0" smtClean="0"/>
              <a:t>вугілля</a:t>
            </a:r>
          </a:p>
          <a:p>
            <a:endParaRPr lang="uk-UA" dirty="0"/>
          </a:p>
          <a:p>
            <a:endParaRPr lang="uk-UA" dirty="0" smtClean="0"/>
          </a:p>
          <a:p>
            <a:endParaRPr lang="uk-UA" dirty="0"/>
          </a:p>
          <a:p>
            <a:endParaRPr lang="uk-UA" dirty="0" smtClean="0"/>
          </a:p>
          <a:p>
            <a:endParaRPr lang="uk-UA" dirty="0"/>
          </a:p>
          <a:p>
            <a:endParaRPr lang="uk-UA" dirty="0" smtClean="0"/>
          </a:p>
          <a:p>
            <a:endParaRPr lang="uk-UA" dirty="0"/>
          </a:p>
          <a:p>
            <a:endParaRPr lang="uk-UA" dirty="0" smtClean="0"/>
          </a:p>
          <a:p>
            <a:r>
              <a:rPr lang="uk-UA" dirty="0"/>
              <a:t>До умовного позначення марки вугілля приписується позначення його  класу, наприклад </a:t>
            </a:r>
            <a:r>
              <a:rPr lang="uk-UA" dirty="0" err="1"/>
              <a:t>ГЖГ</a:t>
            </a:r>
            <a:r>
              <a:rPr lang="uk-UA" dirty="0"/>
              <a:t>, </a:t>
            </a:r>
            <a:r>
              <a:rPr lang="uk-UA" dirty="0" err="1"/>
              <a:t>ДД</a:t>
            </a:r>
            <a:r>
              <a:rPr lang="uk-UA" dirty="0"/>
              <a:t>: газовий жирний горіх, </a:t>
            </a:r>
            <a:r>
              <a:rPr lang="uk-UA" dirty="0" err="1"/>
              <a:t>довгополум'яний</a:t>
            </a:r>
            <a:r>
              <a:rPr lang="uk-UA" dirty="0"/>
              <a:t> дрібний.</a:t>
            </a:r>
            <a:endParaRPr lang="ru-RU" dirty="0"/>
          </a:p>
          <a:p>
            <a:endParaRPr lang="uk-UA" dirty="0"/>
          </a:p>
          <a:p>
            <a:endParaRPr lang="ru-RU" dirty="0"/>
          </a:p>
          <a:p>
            <a:endParaRPr lang="ru-RU" dirty="0"/>
          </a:p>
          <a:p>
            <a:endParaRPr lang="en-US" dirty="0"/>
          </a:p>
        </p:txBody>
      </p:sp>
      <p:pic>
        <p:nvPicPr>
          <p:cNvPr id="4" name="Рисунок 3"/>
          <p:cNvPicPr>
            <a:picLocks noChangeAspect="1"/>
          </p:cNvPicPr>
          <p:nvPr/>
        </p:nvPicPr>
        <p:blipFill>
          <a:blip r:embed="rId2"/>
          <a:stretch>
            <a:fillRect/>
          </a:stretch>
        </p:blipFill>
        <p:spPr>
          <a:xfrm>
            <a:off x="1406459" y="1647434"/>
            <a:ext cx="9058570" cy="3030669"/>
          </a:xfrm>
          <a:prstGeom prst="rect">
            <a:avLst/>
          </a:prstGeom>
        </p:spPr>
      </p:pic>
    </p:spTree>
    <p:extLst>
      <p:ext uri="{BB962C8B-B14F-4D97-AF65-F5344CB8AC3E}">
        <p14:creationId xmlns:p14="http://schemas.microsoft.com/office/powerpoint/2010/main" val="9599603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443060"/>
            <a:ext cx="10813330" cy="6414940"/>
          </a:xfrm>
        </p:spPr>
        <p:txBody>
          <a:bodyPr>
            <a:normAutofit fontScale="92500" lnSpcReduction="10000"/>
          </a:bodyPr>
          <a:lstStyle/>
          <a:p>
            <a:r>
              <a:rPr lang="uk-UA" dirty="0"/>
              <a:t>До умовного позначення марки вугілля приписується позначення його  класу, наприклад </a:t>
            </a:r>
            <a:r>
              <a:rPr lang="uk-UA" dirty="0" err="1"/>
              <a:t>ГЖГ</a:t>
            </a:r>
            <a:r>
              <a:rPr lang="uk-UA" dirty="0"/>
              <a:t>, </a:t>
            </a:r>
            <a:r>
              <a:rPr lang="uk-UA" dirty="0" err="1"/>
              <a:t>ДД</a:t>
            </a:r>
            <a:r>
              <a:rPr lang="uk-UA" dirty="0"/>
              <a:t>: газовий жирний горіх, </a:t>
            </a:r>
            <a:r>
              <a:rPr lang="uk-UA" dirty="0" err="1"/>
              <a:t>довгополум'яний</a:t>
            </a:r>
            <a:r>
              <a:rPr lang="uk-UA" dirty="0"/>
              <a:t> дрібний.</a:t>
            </a:r>
            <a:endParaRPr lang="ru-RU" dirty="0"/>
          </a:p>
          <a:p>
            <a:r>
              <a:rPr lang="uk-UA" b="1" dirty="0" err="1"/>
              <a:t>Напівантрацит</a:t>
            </a:r>
            <a:r>
              <a:rPr lang="uk-UA" b="1" dirty="0"/>
              <a:t> і антрацит. </a:t>
            </a:r>
            <a:r>
              <a:rPr lang="uk-UA" dirty="0"/>
              <a:t>До них відноситься вугілля, що має вихід летких менше 9%. При цьому в антрацитах він складає 2-9%, в </a:t>
            </a:r>
            <a:r>
              <a:rPr lang="uk-UA" dirty="0" err="1"/>
              <a:t>напівантрацитах</a:t>
            </a:r>
            <a:r>
              <a:rPr lang="uk-UA" dirty="0"/>
              <a:t> – до</a:t>
            </a:r>
            <a:r>
              <a:rPr lang="uk-UA" b="1" dirty="0"/>
              <a:t> </a:t>
            </a:r>
            <a:r>
              <a:rPr lang="uk-UA" dirty="0"/>
              <a:t>10%. Вони відносяться до </a:t>
            </a:r>
            <a:r>
              <a:rPr lang="uk-UA" dirty="0" err="1"/>
              <a:t>малореакційного</a:t>
            </a:r>
            <a:r>
              <a:rPr lang="uk-UA" dirty="0"/>
              <a:t> вугілля, у зв'язку з чим погано запалюються. Теплотворна здатність </a:t>
            </a:r>
            <a:r>
              <a:rPr lang="ru-RU" dirty="0"/>
              <a:t>≈</a:t>
            </a:r>
            <a:r>
              <a:rPr lang="uk-UA" dirty="0" err="1"/>
              <a:t>27МДж</a:t>
            </a:r>
            <a:r>
              <a:rPr lang="uk-UA" dirty="0"/>
              <a:t>/кг</a:t>
            </a:r>
            <a:r>
              <a:rPr lang="ru-RU" dirty="0"/>
              <a:t>.</a:t>
            </a:r>
          </a:p>
          <a:p>
            <a:r>
              <a:rPr lang="uk-UA" dirty="0"/>
              <a:t>У Донецькому вугільному басейні - вугілля всіх марок, в Кузнецькому - газовий, худий, в Казахстані - з великою зольністю.</a:t>
            </a:r>
            <a:endParaRPr lang="ru-RU" dirty="0"/>
          </a:p>
          <a:p>
            <a:r>
              <a:rPr lang="uk-UA" b="1" dirty="0"/>
              <a:t>Торф </a:t>
            </a:r>
            <a:r>
              <a:rPr lang="uk-UA" dirty="0"/>
              <a:t>є місцевою паливною сировиною. Розрізняють торф фрезерний і шматковий. Вміст вологи в товарному торфі не повинен перевищувати 45-50%</a:t>
            </a:r>
            <a:r>
              <a:rPr lang="ru-RU" dirty="0"/>
              <a:t>, </a:t>
            </a:r>
            <a:r>
              <a:rPr lang="en-US" dirty="0"/>
              <a:t>V</a:t>
            </a:r>
            <a:r>
              <a:rPr lang="uk-UA" baseline="30000" dirty="0"/>
              <a:t>г</a:t>
            </a:r>
            <a:r>
              <a:rPr lang="uk-UA" dirty="0"/>
              <a:t>  досягає 70%, теплотворна здатність 8-</a:t>
            </a:r>
            <a:r>
              <a:rPr lang="uk-UA" dirty="0" err="1"/>
              <a:t>10МДж</a:t>
            </a:r>
            <a:r>
              <a:rPr lang="uk-UA" dirty="0"/>
              <a:t>/кг</a:t>
            </a:r>
            <a:r>
              <a:rPr lang="ru-RU" dirty="0"/>
              <a:t>.</a:t>
            </a:r>
          </a:p>
          <a:p>
            <a:r>
              <a:rPr lang="uk-UA" b="1" dirty="0"/>
              <a:t>Горючі сланці.</a:t>
            </a:r>
            <a:r>
              <a:rPr lang="uk-UA" dirty="0"/>
              <a:t> Характерною їх особливістю є велика зольність: А</a:t>
            </a:r>
            <a:r>
              <a:rPr lang="uk-UA" baseline="30000" dirty="0"/>
              <a:t>р</a:t>
            </a:r>
            <a:r>
              <a:rPr lang="uk-UA" dirty="0"/>
              <a:t>=50-60%</a:t>
            </a:r>
            <a:r>
              <a:rPr lang="ru-RU" dirty="0"/>
              <a:t>.</a:t>
            </a:r>
            <a:r>
              <a:rPr lang="uk-UA" dirty="0"/>
              <a:t> Вологість невелика: 15-20%, вихід летких великий: 80-90% Через велику кількість </a:t>
            </a:r>
            <a:r>
              <a:rPr lang="uk-UA" dirty="0" err="1"/>
              <a:t>баластів</a:t>
            </a:r>
            <a:r>
              <a:rPr lang="uk-UA" dirty="0"/>
              <a:t>, що знаходяться в горючих сланцях, їх теплотворна здатність мала і складає 5-</a:t>
            </a:r>
            <a:r>
              <a:rPr lang="uk-UA" dirty="0" err="1"/>
              <a:t>10МДж</a:t>
            </a:r>
            <a:r>
              <a:rPr lang="uk-UA" dirty="0"/>
              <a:t>/кг. Основний видобуток - в Естонії</a:t>
            </a:r>
            <a:r>
              <a:rPr lang="uk-UA" dirty="0" smtClean="0"/>
              <a:t>.</a:t>
            </a:r>
            <a:endParaRPr lang="ru-RU" dirty="0"/>
          </a:p>
        </p:txBody>
      </p:sp>
    </p:spTree>
    <p:extLst>
      <p:ext uri="{BB962C8B-B14F-4D97-AF65-F5344CB8AC3E}">
        <p14:creationId xmlns:p14="http://schemas.microsoft.com/office/powerpoint/2010/main" val="23476010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214296"/>
            <a:ext cx="10515600" cy="1325563"/>
          </a:xfrm>
        </p:spPr>
        <p:txBody>
          <a:bodyPr/>
          <a:lstStyle/>
          <a:p>
            <a:r>
              <a:rPr lang="uk-UA" dirty="0"/>
              <a:t>1.10 Класифікація рідких </a:t>
            </a:r>
            <a:r>
              <a:rPr lang="uk-UA" dirty="0" smtClean="0"/>
              <a:t>палив</a:t>
            </a:r>
            <a:endParaRPr lang="en-US" dirty="0"/>
          </a:p>
        </p:txBody>
      </p:sp>
      <p:sp>
        <p:nvSpPr>
          <p:cNvPr id="7" name="Объект 2"/>
          <p:cNvSpPr>
            <a:spLocks noGrp="1"/>
          </p:cNvSpPr>
          <p:nvPr>
            <p:ph idx="1"/>
          </p:nvPr>
        </p:nvSpPr>
        <p:spPr>
          <a:xfrm>
            <a:off x="838200" y="1461154"/>
            <a:ext cx="10813330" cy="5396845"/>
          </a:xfrm>
        </p:spPr>
        <p:txBody>
          <a:bodyPr>
            <a:normAutofit fontScale="92500" lnSpcReduction="20000"/>
          </a:bodyPr>
          <a:lstStyle/>
          <a:p>
            <a:r>
              <a:rPr lang="uk-UA" dirty="0"/>
              <a:t>Як рідке паливо застосовується мазут марок М – 40</a:t>
            </a:r>
            <a:r>
              <a:rPr lang="ru-RU" dirty="0"/>
              <a:t>, </a:t>
            </a:r>
            <a:r>
              <a:rPr lang="uk-UA" dirty="0"/>
              <a:t>М – 100</a:t>
            </a:r>
            <a:r>
              <a:rPr lang="ru-RU" dirty="0"/>
              <a:t>, </a:t>
            </a:r>
            <a:r>
              <a:rPr lang="uk-UA" dirty="0"/>
              <a:t>М – 200</a:t>
            </a:r>
            <a:r>
              <a:rPr lang="ru-RU" dirty="0"/>
              <a:t>. </a:t>
            </a:r>
            <a:r>
              <a:rPr lang="uk-UA" dirty="0"/>
              <a:t>Вони відрізняються між собою </a:t>
            </a:r>
            <a:r>
              <a:rPr lang="uk-UA" dirty="0" smtClean="0"/>
              <a:t>в'язкістю.</a:t>
            </a:r>
          </a:p>
          <a:p>
            <a:r>
              <a:rPr lang="uk-UA" dirty="0" smtClean="0"/>
              <a:t>Мазут </a:t>
            </a:r>
            <a:r>
              <a:rPr lang="uk-UA" dirty="0"/>
              <a:t>має реологічні властивості, тобто здатністю налипати на вертикальні стінки судин, в яких він знаходиться. При температурі </a:t>
            </a:r>
            <a:r>
              <a:rPr lang="ru-RU" dirty="0" err="1"/>
              <a:t>70ºС</a:t>
            </a:r>
            <a:r>
              <a:rPr lang="ru-RU" dirty="0"/>
              <a:t> </a:t>
            </a:r>
            <a:r>
              <a:rPr lang="uk-UA" dirty="0"/>
              <a:t>стінки повністю очищаються від мазуту.</a:t>
            </a:r>
            <a:endParaRPr lang="ru-RU" dirty="0"/>
          </a:p>
          <a:p>
            <a:r>
              <a:rPr lang="uk-UA" dirty="0"/>
              <a:t>Мазут - малозольне паливо: Ар=0,15-0,3% При розрахунках зольність не враховується.</a:t>
            </a:r>
            <a:endParaRPr lang="ru-RU" dirty="0"/>
          </a:p>
          <a:p>
            <a:r>
              <a:rPr lang="uk-UA" dirty="0"/>
              <a:t>Теплотворна здатність декілька вище, ніж у природного газу 39-</a:t>
            </a:r>
            <a:r>
              <a:rPr lang="uk-UA" dirty="0" err="1"/>
              <a:t>41МДж</a:t>
            </a:r>
            <a:r>
              <a:rPr lang="uk-UA" dirty="0"/>
              <a:t>/кг</a:t>
            </a:r>
            <a:r>
              <a:rPr lang="ru-RU" dirty="0"/>
              <a:t>.</a:t>
            </a:r>
          </a:p>
          <a:p>
            <a:r>
              <a:rPr lang="uk-UA" dirty="0"/>
              <a:t>Сірки бувають:</a:t>
            </a:r>
            <a:endParaRPr lang="ru-RU" dirty="0"/>
          </a:p>
          <a:p>
            <a:r>
              <a:rPr lang="uk-UA" dirty="0" err="1"/>
              <a:t>малосірчисті</a:t>
            </a:r>
            <a:r>
              <a:rPr lang="uk-UA" dirty="0"/>
              <a:t> - 0,5% сірки;</a:t>
            </a:r>
            <a:endParaRPr lang="ru-RU" dirty="0"/>
          </a:p>
          <a:p>
            <a:r>
              <a:rPr lang="uk-UA" dirty="0"/>
              <a:t>сірчисті  - 2%;</a:t>
            </a:r>
            <a:endParaRPr lang="ru-RU" dirty="0"/>
          </a:p>
          <a:p>
            <a:r>
              <a:rPr lang="uk-UA" dirty="0" err="1"/>
              <a:t>високосірчисті</a:t>
            </a:r>
            <a:r>
              <a:rPr lang="uk-UA" dirty="0"/>
              <a:t> - 3,5%.</a:t>
            </a:r>
            <a:endParaRPr lang="ru-RU" dirty="0"/>
          </a:p>
          <a:p>
            <a:r>
              <a:rPr lang="uk-UA" dirty="0"/>
              <a:t>Основні родовища - на Кавказі, в Західному Сибіру.</a:t>
            </a:r>
            <a:endParaRPr lang="ru-RU" dirty="0"/>
          </a:p>
          <a:p>
            <a:endParaRPr lang="ru-RU" dirty="0"/>
          </a:p>
        </p:txBody>
      </p:sp>
    </p:spTree>
    <p:extLst>
      <p:ext uri="{BB962C8B-B14F-4D97-AF65-F5344CB8AC3E}">
        <p14:creationId xmlns:p14="http://schemas.microsoft.com/office/powerpoint/2010/main" val="23598083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791852"/>
            <a:ext cx="10515600" cy="5385111"/>
          </a:xfrm>
        </p:spPr>
        <p:txBody>
          <a:bodyPr>
            <a:normAutofit lnSpcReduction="10000"/>
          </a:bodyPr>
          <a:lstStyle/>
          <a:p>
            <a:pPr marL="0" indent="0">
              <a:buNone/>
            </a:pPr>
            <a:r>
              <a:rPr lang="uk-UA" dirty="0"/>
              <a:t>Останніми роками знаходить промислове вживання використання  теплоти, що виділилася в результаті розпаду </a:t>
            </a:r>
            <a:r>
              <a:rPr lang="uk-UA" dirty="0" err="1"/>
              <a:t>ядер</a:t>
            </a:r>
            <a:r>
              <a:rPr lang="uk-UA" dirty="0"/>
              <a:t> деяких важких елементів, які умовно називаються ядерним паливом. Теплова енергія, що виділяється при ядерному розпаді, значно більше, чим при окисленні органічних палив. Якщо теплота згорання органічних палив вагається від 4000 до 40000 </a:t>
            </a:r>
            <a:r>
              <a:rPr lang="uk-UA" dirty="0" err="1"/>
              <a:t>кДж</a:t>
            </a:r>
            <a:r>
              <a:rPr lang="uk-UA" dirty="0"/>
              <a:t>/кг ядерного палива  ≈</a:t>
            </a:r>
            <a:r>
              <a:rPr lang="uk-UA" dirty="0" err="1"/>
              <a:t>8·10</a:t>
            </a:r>
            <a:r>
              <a:rPr lang="uk-UA" baseline="30000" dirty="0" err="1"/>
              <a:t>10</a:t>
            </a:r>
            <a:r>
              <a:rPr lang="uk-UA" dirty="0" err="1"/>
              <a:t>кДж</a:t>
            </a:r>
            <a:r>
              <a:rPr lang="uk-UA" dirty="0"/>
              <a:t>/кг.</a:t>
            </a:r>
            <a:r>
              <a:rPr lang="ru-RU" dirty="0"/>
              <a:t> </a:t>
            </a:r>
          </a:p>
          <a:p>
            <a:pPr marL="0" indent="0">
              <a:buNone/>
            </a:pPr>
            <a:r>
              <a:rPr lang="uk-UA" dirty="0"/>
              <a:t>У промисловій теплоенергетиці разом з природним паливом, що отримується з надр землі, широко використовуються штучні палива:</a:t>
            </a:r>
            <a:endParaRPr lang="ru-RU" dirty="0"/>
          </a:p>
          <a:p>
            <a:pPr marL="0" indent="0">
              <a:buNone/>
            </a:pPr>
            <a:r>
              <a:rPr lang="uk-UA" dirty="0"/>
              <a:t>- доменні гази;</a:t>
            </a:r>
            <a:endParaRPr lang="ru-RU" dirty="0"/>
          </a:p>
          <a:p>
            <a:pPr marL="0" indent="0">
              <a:buNone/>
            </a:pPr>
            <a:r>
              <a:rPr lang="uk-UA" dirty="0"/>
              <a:t>- генераторні гази;</a:t>
            </a:r>
            <a:endParaRPr lang="ru-RU" dirty="0"/>
          </a:p>
          <a:p>
            <a:pPr marL="0" indent="0">
              <a:buNone/>
            </a:pPr>
            <a:r>
              <a:rPr lang="uk-UA" dirty="0"/>
              <a:t>- відходи деревообробної промисловості та інші види сировини.</a:t>
            </a:r>
            <a:endParaRPr lang="ru-RU" dirty="0"/>
          </a:p>
          <a:p>
            <a:pPr marL="0" indent="0">
              <a:buNone/>
            </a:pPr>
            <a:endParaRPr lang="en-US" dirty="0"/>
          </a:p>
        </p:txBody>
      </p:sp>
    </p:spTree>
    <p:extLst>
      <p:ext uri="{BB962C8B-B14F-4D97-AF65-F5344CB8AC3E}">
        <p14:creationId xmlns:p14="http://schemas.microsoft.com/office/powerpoint/2010/main" val="8416132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120028"/>
            <a:ext cx="10515600" cy="455007"/>
          </a:xfrm>
        </p:spPr>
        <p:txBody>
          <a:bodyPr>
            <a:normAutofit fontScale="90000"/>
          </a:bodyPr>
          <a:lstStyle/>
          <a:p>
            <a:r>
              <a:rPr lang="uk-UA" dirty="0"/>
              <a:t>1.2 Класифікація палив</a:t>
            </a:r>
            <a:endParaRPr lang="ru-RU" dirty="0"/>
          </a:p>
        </p:txBody>
      </p:sp>
      <p:sp>
        <p:nvSpPr>
          <p:cNvPr id="3" name="Объект 2"/>
          <p:cNvSpPr>
            <a:spLocks noGrp="1"/>
          </p:cNvSpPr>
          <p:nvPr>
            <p:ph idx="1"/>
          </p:nvPr>
        </p:nvSpPr>
        <p:spPr>
          <a:xfrm>
            <a:off x="838199" y="703835"/>
            <a:ext cx="10515600" cy="4351338"/>
          </a:xfrm>
        </p:spPr>
        <p:txBody>
          <a:bodyPr/>
          <a:lstStyle/>
          <a:p>
            <a:r>
              <a:rPr lang="uk-UA" dirty="0"/>
              <a:t>Залежно від агрегатного стану розрізняють: тверде, рідке, газоподібне, а за способом здобуття: природне, штучне.</a:t>
            </a:r>
            <a:endParaRPr lang="ru-RU" dirty="0"/>
          </a:p>
          <a:p>
            <a:r>
              <a:rPr lang="uk-UA" dirty="0"/>
              <a:t>Загальна класифікація енергетичного палива представлена в таблиці 1.1</a:t>
            </a:r>
            <a:endParaRPr lang="ru-RU" dirty="0"/>
          </a:p>
          <a:p>
            <a:r>
              <a:rPr lang="uk-UA" dirty="0"/>
              <a:t>Таблиця 1.1 - Класифікація енергетичного палива </a:t>
            </a:r>
            <a:endParaRPr lang="ru-RU" dirty="0"/>
          </a:p>
          <a:p>
            <a:endParaRPr lang="en-US" dirty="0"/>
          </a:p>
        </p:txBody>
      </p:sp>
      <p:graphicFrame>
        <p:nvGraphicFramePr>
          <p:cNvPr id="4" name="Таблица 3"/>
          <p:cNvGraphicFramePr>
            <a:graphicFrameLocks noGrp="1"/>
          </p:cNvGraphicFramePr>
          <p:nvPr>
            <p:extLst>
              <p:ext uri="{D42A27DB-BD31-4B8C-83A1-F6EECF244321}">
                <p14:modId xmlns:p14="http://schemas.microsoft.com/office/powerpoint/2010/main" val="4246127063"/>
              </p:ext>
            </p:extLst>
          </p:nvPr>
        </p:nvGraphicFramePr>
        <p:xfrm>
          <a:off x="754143" y="3327193"/>
          <a:ext cx="10869106" cy="2835910"/>
        </p:xfrm>
        <a:graphic>
          <a:graphicData uri="http://schemas.openxmlformats.org/drawingml/2006/table">
            <a:tbl>
              <a:tblPr firstRow="1" firstCol="1" lastRow="1" lastCol="1" bandRow="1" bandCol="1">
                <a:tableStyleId>{5C22544A-7EE6-4342-B048-85BDC9FD1C3A}</a:tableStyleId>
              </a:tblPr>
              <a:tblGrid>
                <a:gridCol w="2248036">
                  <a:extLst>
                    <a:ext uri="{9D8B030D-6E8A-4147-A177-3AD203B41FA5}">
                      <a16:colId xmlns:a16="http://schemas.microsoft.com/office/drawing/2014/main" val="1112625286"/>
                    </a:ext>
                  </a:extLst>
                </a:gridCol>
                <a:gridCol w="2248036">
                  <a:extLst>
                    <a:ext uri="{9D8B030D-6E8A-4147-A177-3AD203B41FA5}">
                      <a16:colId xmlns:a16="http://schemas.microsoft.com/office/drawing/2014/main" val="703477247"/>
                    </a:ext>
                  </a:extLst>
                </a:gridCol>
                <a:gridCol w="2248036">
                  <a:extLst>
                    <a:ext uri="{9D8B030D-6E8A-4147-A177-3AD203B41FA5}">
                      <a16:colId xmlns:a16="http://schemas.microsoft.com/office/drawing/2014/main" val="3484406553"/>
                    </a:ext>
                  </a:extLst>
                </a:gridCol>
                <a:gridCol w="2248036">
                  <a:extLst>
                    <a:ext uri="{9D8B030D-6E8A-4147-A177-3AD203B41FA5}">
                      <a16:colId xmlns:a16="http://schemas.microsoft.com/office/drawing/2014/main" val="1827963569"/>
                    </a:ext>
                  </a:extLst>
                </a:gridCol>
                <a:gridCol w="1876962">
                  <a:extLst>
                    <a:ext uri="{9D8B030D-6E8A-4147-A177-3AD203B41FA5}">
                      <a16:colId xmlns:a16="http://schemas.microsoft.com/office/drawing/2014/main" val="2508444010"/>
                    </a:ext>
                  </a:extLst>
                </a:gridCol>
              </a:tblGrid>
              <a:tr h="0">
                <a:tc rowSpan="2" gridSpan="2">
                  <a:txBody>
                    <a:bodyPr/>
                    <a:lstStyle/>
                    <a:p>
                      <a:pPr algn="ctr">
                        <a:spcAft>
                          <a:spcPts val="0"/>
                        </a:spcAft>
                      </a:pPr>
                      <a:r>
                        <a:rPr lang="uk-UA" sz="1400">
                          <a:effectLst/>
                        </a:rPr>
                        <a:t>Паливо</a:t>
                      </a:r>
                      <a:endParaRPr lang="ru-RU" sz="1200">
                        <a:effectLst/>
                        <a:latin typeface="Times New Roman" panose="02020603050405020304" pitchFamily="18" charset="0"/>
                        <a:ea typeface="Times New Roman" panose="02020603050405020304" pitchFamily="18" charset="0"/>
                      </a:endParaRPr>
                    </a:p>
                  </a:txBody>
                  <a:tcPr marL="68580" marR="68580" marT="0" marB="0" anchor="ctr"/>
                </a:tc>
                <a:tc rowSpan="2" hMerge="1">
                  <a:txBody>
                    <a:bodyPr/>
                    <a:lstStyle/>
                    <a:p>
                      <a:endParaRPr lang="en-US"/>
                    </a:p>
                  </a:txBody>
                  <a:tcPr/>
                </a:tc>
                <a:tc gridSpan="3">
                  <a:txBody>
                    <a:bodyPr/>
                    <a:lstStyle/>
                    <a:p>
                      <a:pPr algn="ctr">
                        <a:spcAft>
                          <a:spcPts val="0"/>
                        </a:spcAft>
                      </a:pPr>
                      <a:r>
                        <a:rPr lang="uk-UA" sz="1400">
                          <a:effectLst/>
                        </a:rPr>
                        <a:t>Агрегатний стан</a:t>
                      </a:r>
                      <a:endParaRPr lang="ru-RU" sz="1200">
                        <a:effectLst/>
                        <a:latin typeface="Times New Roman" panose="02020603050405020304" pitchFamily="18" charset="0"/>
                        <a:ea typeface="Times New Roman" panose="02020603050405020304" pitchFamily="18" charset="0"/>
                      </a:endParaRPr>
                    </a:p>
                  </a:txBody>
                  <a:tcPr marL="68580" marR="68580" marT="0" marB="0" anchor="ct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452617700"/>
                  </a:ext>
                </a:extLst>
              </a:tr>
              <a:tr h="0">
                <a:tc gridSpan="2" vMerge="1">
                  <a:txBody>
                    <a:bodyPr/>
                    <a:lstStyle/>
                    <a:p>
                      <a:endParaRPr lang="en-US"/>
                    </a:p>
                  </a:txBody>
                  <a:tcPr/>
                </a:tc>
                <a:tc hMerge="1" vMerge="1">
                  <a:txBody>
                    <a:bodyPr/>
                    <a:lstStyle/>
                    <a:p>
                      <a:endParaRPr lang="en-US"/>
                    </a:p>
                  </a:txBody>
                  <a:tcPr/>
                </a:tc>
                <a:tc>
                  <a:txBody>
                    <a:bodyPr/>
                    <a:lstStyle/>
                    <a:p>
                      <a:pPr algn="ctr">
                        <a:spcAft>
                          <a:spcPts val="0"/>
                        </a:spcAft>
                      </a:pPr>
                      <a:r>
                        <a:rPr lang="uk-UA" sz="1400">
                          <a:effectLst/>
                        </a:rPr>
                        <a:t>Тверде</a:t>
                      </a:r>
                      <a:endParaRPr lang="ru-RU"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uk-UA" sz="1400">
                          <a:effectLst/>
                        </a:rPr>
                        <a:t>Рідке</a:t>
                      </a:r>
                      <a:endParaRPr lang="ru-RU"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uk-UA" sz="1400">
                          <a:effectLst/>
                        </a:rPr>
                        <a:t>Газове</a:t>
                      </a:r>
                      <a:endParaRPr lang="ru-RU" sz="12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4104918871"/>
                  </a:ext>
                </a:extLst>
              </a:tr>
              <a:tr h="641350">
                <a:tc rowSpan="2">
                  <a:txBody>
                    <a:bodyPr/>
                    <a:lstStyle/>
                    <a:p>
                      <a:pPr marL="71755" marR="71755" algn="ctr">
                        <a:spcAft>
                          <a:spcPts val="0"/>
                        </a:spcAft>
                      </a:pPr>
                      <a:r>
                        <a:rPr lang="uk-UA" sz="1400" dirty="0">
                          <a:effectLst/>
                        </a:rPr>
                        <a:t>Органічне</a:t>
                      </a:r>
                      <a:endParaRPr lang="ru-RU" sz="1200" dirty="0">
                        <a:effectLst/>
                        <a:latin typeface="Times New Roman" panose="02020603050405020304" pitchFamily="18" charset="0"/>
                        <a:ea typeface="Times New Roman" panose="02020603050405020304" pitchFamily="18" charset="0"/>
                      </a:endParaRPr>
                    </a:p>
                  </a:txBody>
                  <a:tcPr marL="68580" marR="68580" marT="0" marB="0" vert="vert270" anchor="ctr"/>
                </a:tc>
                <a:tc>
                  <a:txBody>
                    <a:bodyPr/>
                    <a:lstStyle/>
                    <a:p>
                      <a:pPr algn="ctr">
                        <a:spcAft>
                          <a:spcPts val="0"/>
                        </a:spcAft>
                      </a:pPr>
                      <a:r>
                        <a:rPr lang="uk-UA" sz="1400">
                          <a:effectLst/>
                        </a:rPr>
                        <a:t>Природне</a:t>
                      </a:r>
                      <a:endParaRPr lang="ru-RU" sz="1200">
                        <a:effectLst/>
                      </a:endParaRPr>
                    </a:p>
                    <a:p>
                      <a:pPr algn="ctr">
                        <a:spcAft>
                          <a:spcPts val="0"/>
                        </a:spcAft>
                      </a:pPr>
                      <a:r>
                        <a:rPr lang="uk-UA" sz="1400">
                          <a:effectLst/>
                        </a:rPr>
                        <a:t> </a:t>
                      </a:r>
                      <a:endParaRPr lang="ru-RU"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uk-UA" sz="1400">
                          <a:effectLst/>
                        </a:rPr>
                        <a:t>копалини вугілля</a:t>
                      </a:r>
                      <a:endParaRPr lang="ru-RU" sz="1200">
                        <a:effectLst/>
                      </a:endParaRPr>
                    </a:p>
                    <a:p>
                      <a:pPr algn="ctr">
                        <a:spcAft>
                          <a:spcPts val="0"/>
                        </a:spcAft>
                      </a:pPr>
                      <a:r>
                        <a:rPr lang="uk-UA" sz="1400">
                          <a:effectLst/>
                        </a:rPr>
                        <a:t>горючі сланці</a:t>
                      </a:r>
                      <a:endParaRPr lang="ru-RU" sz="1200">
                        <a:effectLst/>
                      </a:endParaRPr>
                    </a:p>
                    <a:p>
                      <a:pPr algn="ctr">
                        <a:spcAft>
                          <a:spcPts val="0"/>
                        </a:spcAft>
                      </a:pPr>
                      <a:r>
                        <a:rPr lang="uk-UA" sz="1400">
                          <a:effectLst/>
                        </a:rPr>
                        <a:t>торф (деревина)</a:t>
                      </a:r>
                      <a:endParaRPr lang="ru-RU"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uk-UA" sz="1400">
                          <a:effectLst/>
                        </a:rPr>
                        <a:t>(нафта)</a:t>
                      </a:r>
                      <a:endParaRPr lang="ru-RU" sz="1200">
                        <a:effectLst/>
                      </a:endParaRPr>
                    </a:p>
                    <a:p>
                      <a:pPr algn="ctr">
                        <a:spcAft>
                          <a:spcPts val="0"/>
                        </a:spcAft>
                      </a:pPr>
                      <a:r>
                        <a:rPr lang="uk-UA" sz="1400">
                          <a:effectLst/>
                        </a:rPr>
                        <a:t> </a:t>
                      </a:r>
                      <a:endParaRPr lang="ru-RU"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uk-UA" sz="1400">
                          <a:effectLst/>
                        </a:rPr>
                        <a:t>природний </a:t>
                      </a:r>
                      <a:endParaRPr lang="ru-RU" sz="1200">
                        <a:effectLst/>
                      </a:endParaRPr>
                    </a:p>
                    <a:p>
                      <a:pPr algn="ctr">
                        <a:spcAft>
                          <a:spcPts val="0"/>
                        </a:spcAft>
                      </a:pPr>
                      <a:r>
                        <a:rPr lang="uk-UA" sz="1400">
                          <a:effectLst/>
                        </a:rPr>
                        <a:t>газ</a:t>
                      </a:r>
                      <a:endParaRPr lang="ru-RU" sz="1200">
                        <a:effectLst/>
                      </a:endParaRPr>
                    </a:p>
                    <a:p>
                      <a:pPr algn="ctr">
                        <a:spcAft>
                          <a:spcPts val="0"/>
                        </a:spcAft>
                      </a:pPr>
                      <a:r>
                        <a:rPr lang="uk-UA" sz="1400">
                          <a:effectLst/>
                        </a:rPr>
                        <a:t> </a:t>
                      </a:r>
                      <a:endParaRPr lang="ru-RU" sz="12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1768971484"/>
                  </a:ext>
                </a:extLst>
              </a:tr>
              <a:tr h="867410">
                <a:tc vMerge="1">
                  <a:txBody>
                    <a:bodyPr/>
                    <a:lstStyle/>
                    <a:p>
                      <a:endParaRPr lang="en-US"/>
                    </a:p>
                  </a:txBody>
                  <a:tcPr/>
                </a:tc>
                <a:tc>
                  <a:txBody>
                    <a:bodyPr/>
                    <a:lstStyle/>
                    <a:p>
                      <a:pPr algn="ctr">
                        <a:spcAft>
                          <a:spcPts val="0"/>
                        </a:spcAft>
                      </a:pPr>
                      <a:r>
                        <a:rPr lang="uk-UA" sz="1400">
                          <a:effectLst/>
                        </a:rPr>
                        <a:t>Штучне</a:t>
                      </a:r>
                      <a:endParaRPr lang="ru-RU" sz="1200">
                        <a:effectLst/>
                      </a:endParaRPr>
                    </a:p>
                    <a:p>
                      <a:pPr algn="ctr">
                        <a:spcAft>
                          <a:spcPts val="0"/>
                        </a:spcAft>
                      </a:pPr>
                      <a:r>
                        <a:rPr lang="uk-UA" sz="1400">
                          <a:effectLst/>
                        </a:rPr>
                        <a:t> </a:t>
                      </a:r>
                      <a:endParaRPr lang="ru-RU"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uk-UA" sz="1400">
                          <a:effectLst/>
                        </a:rPr>
                        <a:t>(кокс, брикети</a:t>
                      </a:r>
                      <a:endParaRPr lang="ru-RU" sz="1200">
                        <a:effectLst/>
                      </a:endParaRPr>
                    </a:p>
                    <a:p>
                      <a:pPr algn="ctr">
                        <a:spcAft>
                          <a:spcPts val="0"/>
                        </a:spcAft>
                      </a:pPr>
                      <a:r>
                        <a:rPr lang="uk-UA" sz="1400">
                          <a:effectLst/>
                        </a:rPr>
                        <a:t>деревинне вугілля)</a:t>
                      </a:r>
                      <a:endParaRPr lang="ru-RU" sz="1200">
                        <a:effectLst/>
                      </a:endParaRPr>
                    </a:p>
                    <a:p>
                      <a:pPr algn="ctr">
                        <a:spcAft>
                          <a:spcPts val="0"/>
                        </a:spcAft>
                      </a:pPr>
                      <a:r>
                        <a:rPr lang="uk-UA" sz="1400">
                          <a:effectLst/>
                        </a:rPr>
                        <a:t> </a:t>
                      </a:r>
                      <a:endParaRPr lang="ru-RU"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uk-UA" sz="1400">
                          <a:effectLst/>
                        </a:rPr>
                        <a:t>мазут (бензин</a:t>
                      </a:r>
                      <a:endParaRPr lang="ru-RU" sz="1200">
                        <a:effectLst/>
                      </a:endParaRPr>
                    </a:p>
                    <a:p>
                      <a:pPr algn="ctr">
                        <a:spcAft>
                          <a:spcPts val="0"/>
                        </a:spcAft>
                      </a:pPr>
                      <a:r>
                        <a:rPr lang="uk-UA" sz="1400">
                          <a:effectLst/>
                        </a:rPr>
                        <a:t>солярове масло, дизельне паливо)</a:t>
                      </a:r>
                      <a:endParaRPr lang="ru-RU" sz="1200">
                        <a:effectLst/>
                      </a:endParaRPr>
                    </a:p>
                    <a:p>
                      <a:pPr algn="ctr">
                        <a:spcAft>
                          <a:spcPts val="0"/>
                        </a:spcAft>
                      </a:pPr>
                      <a:r>
                        <a:rPr lang="uk-UA" sz="1400">
                          <a:effectLst/>
                        </a:rPr>
                        <a:t> </a:t>
                      </a:r>
                      <a:endParaRPr lang="ru-RU"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uk-UA" sz="1400">
                          <a:effectLst/>
                        </a:rPr>
                        <a:t>доменний, генераторний, коксівний (підземна газифікація)</a:t>
                      </a:r>
                      <a:endParaRPr lang="ru-RU" sz="12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2519338896"/>
                  </a:ext>
                </a:extLst>
              </a:tr>
              <a:tr h="0">
                <a:tc rowSpan="2">
                  <a:txBody>
                    <a:bodyPr/>
                    <a:lstStyle/>
                    <a:p>
                      <a:pPr marL="71755" marR="71755" algn="ctr">
                        <a:spcAft>
                          <a:spcPts val="0"/>
                        </a:spcAft>
                      </a:pPr>
                      <a:r>
                        <a:rPr lang="uk-UA" sz="1400">
                          <a:effectLst/>
                        </a:rPr>
                        <a:t>Ядерне</a:t>
                      </a:r>
                      <a:endParaRPr lang="ru-RU" sz="1200">
                        <a:effectLst/>
                        <a:latin typeface="Times New Roman" panose="02020603050405020304" pitchFamily="18" charset="0"/>
                        <a:ea typeface="Times New Roman" panose="02020603050405020304" pitchFamily="18" charset="0"/>
                      </a:endParaRPr>
                    </a:p>
                  </a:txBody>
                  <a:tcPr marL="68580" marR="68580" marT="0" marB="0" vert="vert270" anchor="ctr"/>
                </a:tc>
                <a:tc>
                  <a:txBody>
                    <a:bodyPr/>
                    <a:lstStyle/>
                    <a:p>
                      <a:pPr algn="ctr">
                        <a:spcAft>
                          <a:spcPts val="0"/>
                        </a:spcAft>
                      </a:pPr>
                      <a:r>
                        <a:rPr lang="uk-UA" sz="1400">
                          <a:effectLst/>
                        </a:rPr>
                        <a:t>Природне</a:t>
                      </a:r>
                      <a:endParaRPr lang="ru-RU"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uk-UA" sz="1400">
                          <a:effectLst/>
                        </a:rPr>
                        <a:t>уран-235 U235</a:t>
                      </a:r>
                      <a:endParaRPr lang="ru-RU"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uk-UA" sz="1400">
                          <a:effectLst/>
                        </a:rPr>
                        <a:t>(розчини солей)</a:t>
                      </a:r>
                      <a:endParaRPr lang="ru-RU"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uk-UA" sz="1400">
                          <a:effectLst/>
                        </a:rPr>
                        <a:t>—</a:t>
                      </a:r>
                      <a:endParaRPr lang="ru-RU" sz="120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2093622231"/>
                  </a:ext>
                </a:extLst>
              </a:tr>
              <a:tr h="687070">
                <a:tc vMerge="1">
                  <a:txBody>
                    <a:bodyPr/>
                    <a:lstStyle/>
                    <a:p>
                      <a:endParaRPr lang="en-US"/>
                    </a:p>
                  </a:txBody>
                  <a:tcPr/>
                </a:tc>
                <a:tc>
                  <a:txBody>
                    <a:bodyPr/>
                    <a:lstStyle/>
                    <a:p>
                      <a:pPr algn="ctr">
                        <a:spcAft>
                          <a:spcPts val="0"/>
                        </a:spcAft>
                      </a:pPr>
                      <a:r>
                        <a:rPr lang="uk-UA" sz="1400">
                          <a:effectLst/>
                        </a:rPr>
                        <a:t>Штучне</a:t>
                      </a:r>
                      <a:endParaRPr lang="ru-RU"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uk-UA" sz="1400">
                          <a:effectLst/>
                        </a:rPr>
                        <a:t>уран-233 U233</a:t>
                      </a:r>
                      <a:endParaRPr lang="ru-RU" sz="1200">
                        <a:effectLst/>
                      </a:endParaRPr>
                    </a:p>
                    <a:p>
                      <a:pPr algn="ctr">
                        <a:spcAft>
                          <a:spcPts val="0"/>
                        </a:spcAft>
                      </a:pPr>
                      <a:r>
                        <a:rPr lang="uk-UA" sz="1400">
                          <a:effectLst/>
                        </a:rPr>
                        <a:t>плутоній-239 Pu239</a:t>
                      </a:r>
                      <a:endParaRPr lang="ru-RU"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uk-UA" sz="1400">
                          <a:effectLst/>
                        </a:rPr>
                        <a:t>(розчини солей)</a:t>
                      </a:r>
                      <a:endParaRPr lang="ru-RU" sz="120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algn="ctr">
                        <a:spcAft>
                          <a:spcPts val="0"/>
                        </a:spcAft>
                      </a:pPr>
                      <a:r>
                        <a:rPr lang="uk-UA" sz="1400" dirty="0">
                          <a:effectLst/>
                        </a:rPr>
                        <a:t>—</a:t>
                      </a:r>
                      <a:endParaRPr lang="ru-RU" sz="1200" dirty="0">
                        <a:effectLst/>
                        <a:latin typeface="Times New Roman" panose="02020603050405020304" pitchFamily="18" charset="0"/>
                        <a:ea typeface="Times New Roman" panose="02020603050405020304" pitchFamily="18" charset="0"/>
                      </a:endParaRPr>
                    </a:p>
                  </a:txBody>
                  <a:tcPr marL="68580" marR="68580" marT="0" marB="0" anchor="ctr"/>
                </a:tc>
                <a:extLst>
                  <a:ext uri="{0D108BD9-81ED-4DB2-BD59-A6C34878D82A}">
                    <a16:rowId xmlns:a16="http://schemas.microsoft.com/office/drawing/2014/main" val="3147530510"/>
                  </a:ext>
                </a:extLst>
              </a:tr>
            </a:tbl>
          </a:graphicData>
        </a:graphic>
      </p:graphicFrame>
    </p:spTree>
    <p:extLst>
      <p:ext uri="{BB962C8B-B14F-4D97-AF65-F5344CB8AC3E}">
        <p14:creationId xmlns:p14="http://schemas.microsoft.com/office/powerpoint/2010/main" val="6935182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360739"/>
          </a:xfrm>
        </p:spPr>
        <p:txBody>
          <a:bodyPr>
            <a:normAutofit fontScale="90000"/>
          </a:bodyPr>
          <a:lstStyle/>
          <a:p>
            <a:r>
              <a:rPr lang="uk-UA" dirty="0"/>
              <a:t>1.3 Походження </a:t>
            </a:r>
            <a:r>
              <a:rPr lang="uk-UA" dirty="0" smtClean="0"/>
              <a:t>палив</a:t>
            </a:r>
            <a:endParaRPr lang="en-US" dirty="0"/>
          </a:p>
        </p:txBody>
      </p:sp>
      <p:sp>
        <p:nvSpPr>
          <p:cNvPr id="3" name="Объект 2"/>
          <p:cNvSpPr>
            <a:spLocks noGrp="1"/>
          </p:cNvSpPr>
          <p:nvPr>
            <p:ph idx="1"/>
          </p:nvPr>
        </p:nvSpPr>
        <p:spPr>
          <a:xfrm>
            <a:off x="838200" y="961534"/>
            <a:ext cx="10832184" cy="5778631"/>
          </a:xfrm>
        </p:spPr>
        <p:txBody>
          <a:bodyPr>
            <a:normAutofit fontScale="85000" lnSpcReduction="20000"/>
          </a:bodyPr>
          <a:lstStyle/>
          <a:p>
            <a:pPr marL="0" indent="0">
              <a:buNone/>
            </a:pPr>
            <a:r>
              <a:rPr lang="uk-UA" dirty="0"/>
              <a:t>Хімічна енергія палива є результатом дії енергії Сонця на рослинний світ Землі. Природне паливо утворилося з материнської маси, що є залишками відмерлих організмів тваринного і рослинного світу.</a:t>
            </a:r>
            <a:endParaRPr lang="ru-RU" dirty="0"/>
          </a:p>
          <a:p>
            <a:pPr marL="0" indent="0">
              <a:buNone/>
            </a:pPr>
            <a:r>
              <a:rPr lang="uk-UA" dirty="0"/>
              <a:t>Розрізняють 3 стадії в утворенні палива:</a:t>
            </a:r>
            <a:endParaRPr lang="ru-RU" dirty="0"/>
          </a:p>
          <a:p>
            <a:pPr marL="0" indent="0">
              <a:buNone/>
            </a:pPr>
            <a:r>
              <a:rPr lang="uk-UA" dirty="0"/>
              <a:t>1. </a:t>
            </a:r>
            <a:r>
              <a:rPr lang="uk-UA" b="1" dirty="0"/>
              <a:t>Біохімічна</a:t>
            </a:r>
            <a:r>
              <a:rPr lang="uk-UA" dirty="0"/>
              <a:t> - включає відмирання рослинного світу і тваринних організмів і утворення осаду з подальшим його похованням в застійних водяних басейнах. При утворенні з осаду рідкого або газоподібного палива процес носив анаеробний (безкисневий) характер. Окислювальні процеси протікали лише за рахунок кисню, що знаходився в самих органічних речовинах. Середовище було відновним. Під дією анаеробних бактерій відбувалося інтенсивне бродіння осаду і його розкладання.</a:t>
            </a:r>
            <a:endParaRPr lang="ru-RU" dirty="0"/>
          </a:p>
          <a:p>
            <a:pPr marL="0" indent="0">
              <a:buNone/>
            </a:pPr>
            <a:r>
              <a:rPr lang="uk-UA" dirty="0"/>
              <a:t>2. </a:t>
            </a:r>
            <a:r>
              <a:rPr lang="uk-UA" b="1" dirty="0" err="1"/>
              <a:t>Діагенетична</a:t>
            </a:r>
            <a:r>
              <a:rPr lang="uk-UA" dirty="0"/>
              <a:t> - характеризується опусканням осаду разом із земною корою і похованням його під погано проникними </a:t>
            </a:r>
            <a:r>
              <a:rPr lang="uk-UA" dirty="0" err="1"/>
              <a:t>відкладеннями</a:t>
            </a:r>
            <a:r>
              <a:rPr lang="uk-UA" dirty="0"/>
              <a:t>. В результаті цього газ, що утворився, не міг покидати осад. На процес розкладання починають впливати підвищений тиск і температура.</a:t>
            </a:r>
            <a:endParaRPr lang="ru-RU" dirty="0"/>
          </a:p>
          <a:p>
            <a:pPr marL="0" indent="0">
              <a:buNone/>
            </a:pPr>
            <a:r>
              <a:rPr lang="uk-UA" dirty="0"/>
              <a:t>3. </a:t>
            </a:r>
            <a:r>
              <a:rPr lang="uk-UA" b="1" dirty="0"/>
              <a:t>Метаморфічна</a:t>
            </a:r>
            <a:r>
              <a:rPr lang="uk-UA" dirty="0"/>
              <a:t> - відповідає періоду, коли осад потрапляв в умови ще вищих температур і тисків в результаті опускання його на ще більшу глибину. У третій стадії відбувається термічне розкладання рідких вуглеводнів з утворенням газу і вуглецевого залишку</a:t>
            </a:r>
            <a:r>
              <a:rPr lang="uk-UA" dirty="0" smtClean="0"/>
              <a:t>.</a:t>
            </a:r>
            <a:endParaRPr lang="ru-RU" dirty="0"/>
          </a:p>
        </p:txBody>
      </p:sp>
    </p:spTree>
    <p:extLst>
      <p:ext uri="{BB962C8B-B14F-4D97-AF65-F5344CB8AC3E}">
        <p14:creationId xmlns:p14="http://schemas.microsoft.com/office/powerpoint/2010/main" val="22231572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464434"/>
          </a:xfrm>
        </p:spPr>
        <p:txBody>
          <a:bodyPr>
            <a:normAutofit fontScale="90000"/>
          </a:bodyPr>
          <a:lstStyle/>
          <a:p>
            <a:r>
              <a:rPr lang="uk-UA" dirty="0"/>
              <a:t>1.4 Хімічна будова та елементарний склад палив </a:t>
            </a:r>
            <a:endParaRPr lang="en-US" dirty="0"/>
          </a:p>
        </p:txBody>
      </p:sp>
      <p:sp>
        <p:nvSpPr>
          <p:cNvPr id="3" name="Объект 2"/>
          <p:cNvSpPr>
            <a:spLocks noGrp="1"/>
          </p:cNvSpPr>
          <p:nvPr>
            <p:ph idx="1"/>
          </p:nvPr>
        </p:nvSpPr>
        <p:spPr>
          <a:xfrm>
            <a:off x="838200" y="1131216"/>
            <a:ext cx="10766196" cy="5726783"/>
          </a:xfrm>
        </p:spPr>
        <p:txBody>
          <a:bodyPr>
            <a:normAutofit fontScale="77500" lnSpcReduction="20000"/>
          </a:bodyPr>
          <a:lstStyle/>
          <a:p>
            <a:r>
              <a:rPr lang="uk-UA" dirty="0"/>
              <a:t>Органічне паливо складається з горючих речовин, негорючих домішок і вологи. Горючими елементами палива є вуглець, водень і сірка летка. До негорючих мінеральних домішок відносяться кисень, азот, сірка сульфатна, яка входить до складу оксидів, наприклад </a:t>
            </a:r>
            <a:r>
              <a:rPr lang="uk-UA" dirty="0" err="1"/>
              <a:t>FeSO</a:t>
            </a:r>
            <a:r>
              <a:rPr lang="uk-UA" baseline="-25000" dirty="0" err="1"/>
              <a:t>4</a:t>
            </a:r>
            <a:r>
              <a:rPr lang="uk-UA" dirty="0"/>
              <a:t> і зола.</a:t>
            </a:r>
            <a:endParaRPr lang="ru-RU" dirty="0"/>
          </a:p>
          <a:p>
            <a:r>
              <a:rPr lang="uk-UA" dirty="0"/>
              <a:t>Газоподібне паливо є сумішшю горючих і негорючих газів і невеликої кількості водяної пари. До горючих газів відносяться: окисел вуглецю </a:t>
            </a:r>
            <a:r>
              <a:rPr lang="uk-UA" dirty="0" err="1"/>
              <a:t>CO</a:t>
            </a:r>
            <a:r>
              <a:rPr lang="uk-UA" dirty="0"/>
              <a:t>, водень </a:t>
            </a:r>
            <a:r>
              <a:rPr lang="uk-UA" dirty="0" err="1"/>
              <a:t>Н</a:t>
            </a:r>
            <a:r>
              <a:rPr lang="uk-UA" baseline="-25000" dirty="0" err="1"/>
              <a:t>2</a:t>
            </a:r>
            <a:r>
              <a:rPr lang="uk-UA" dirty="0"/>
              <a:t>, вуглеводневі гази метанового ряду </a:t>
            </a:r>
            <a:r>
              <a:rPr lang="ru-RU" dirty="0" err="1"/>
              <a:t>СН</a:t>
            </a:r>
            <a:r>
              <a:rPr lang="ru-RU" baseline="-25000" dirty="0" err="1"/>
              <a:t>4</a:t>
            </a:r>
            <a:r>
              <a:rPr lang="ru-RU" dirty="0"/>
              <a:t>…</a:t>
            </a:r>
            <a:r>
              <a:rPr lang="ru-RU" dirty="0" err="1"/>
              <a:t>C</a:t>
            </a:r>
            <a:r>
              <a:rPr lang="ru-RU" baseline="-25000" dirty="0" err="1"/>
              <a:t>n</a:t>
            </a:r>
            <a:r>
              <a:rPr lang="ru-RU" dirty="0" err="1"/>
              <a:t>H</a:t>
            </a:r>
            <a:r>
              <a:rPr lang="ru-RU" baseline="-25000" dirty="0" err="1"/>
              <a:t>m</a:t>
            </a:r>
            <a:r>
              <a:rPr lang="ru-RU" dirty="0"/>
              <a:t> </a:t>
            </a:r>
            <a:r>
              <a:rPr lang="uk-UA" dirty="0"/>
              <a:t>і ацетиленового ряду. До негорючих відносяться кисень </a:t>
            </a:r>
            <a:r>
              <a:rPr lang="uk-UA" dirty="0" err="1"/>
              <a:t>О</a:t>
            </a:r>
            <a:r>
              <a:rPr lang="uk-UA" baseline="-25000" dirty="0" err="1"/>
              <a:t>2</a:t>
            </a:r>
            <a:r>
              <a:rPr lang="uk-UA" dirty="0"/>
              <a:t>, азот </a:t>
            </a:r>
            <a:r>
              <a:rPr lang="uk-UA" dirty="0" err="1"/>
              <a:t>N</a:t>
            </a:r>
            <a:r>
              <a:rPr lang="uk-UA" baseline="-25000" dirty="0" err="1"/>
              <a:t>2</a:t>
            </a:r>
            <a:r>
              <a:rPr lang="uk-UA" dirty="0"/>
              <a:t>, вуглекислий газ </a:t>
            </a:r>
            <a:r>
              <a:rPr lang="uk-UA" dirty="0" err="1"/>
              <a:t>СО</a:t>
            </a:r>
            <a:r>
              <a:rPr lang="uk-UA" baseline="-25000" dirty="0" err="1"/>
              <a:t>2</a:t>
            </a:r>
            <a:r>
              <a:rPr lang="uk-UA" dirty="0"/>
              <a:t> і водяна пара </a:t>
            </a:r>
            <a:r>
              <a:rPr lang="uk-UA" dirty="0" err="1"/>
              <a:t>Н</a:t>
            </a:r>
            <a:r>
              <a:rPr lang="uk-UA" baseline="-25000" dirty="0" err="1"/>
              <a:t>2</a:t>
            </a:r>
            <a:r>
              <a:rPr lang="uk-UA" dirty="0" err="1"/>
              <a:t>О</a:t>
            </a:r>
            <a:r>
              <a:rPr lang="uk-UA" dirty="0"/>
              <a:t>.</a:t>
            </a:r>
            <a:endParaRPr lang="ru-RU" dirty="0"/>
          </a:p>
          <a:p>
            <a:r>
              <a:rPr lang="uk-UA" dirty="0"/>
              <a:t>Основним елементом горючої частини всіх палив є </a:t>
            </a:r>
            <a:r>
              <a:rPr lang="uk-UA" b="1" dirty="0"/>
              <a:t>вуглець</a:t>
            </a:r>
            <a:r>
              <a:rPr lang="uk-UA" dirty="0"/>
              <a:t>, який обумовлює величину виділення теплоти з палива. Проте, чим більше вуглецю в твердому паливі, тим важче воно займається.</a:t>
            </a:r>
            <a:endParaRPr lang="ru-RU" dirty="0"/>
          </a:p>
          <a:p>
            <a:r>
              <a:rPr lang="uk-UA" dirty="0"/>
              <a:t>Паливо в тому вигляді, в якому воно поступає до споживача, називається </a:t>
            </a:r>
            <a:r>
              <a:rPr lang="uk-UA" b="1" dirty="0"/>
              <a:t>робочим</a:t>
            </a:r>
            <a:r>
              <a:rPr lang="uk-UA" dirty="0"/>
              <a:t>, а елементарний склад робочої маси палива записується наступними символами</a:t>
            </a:r>
            <a:r>
              <a:rPr lang="uk-UA" dirty="0" smtClean="0"/>
              <a:t>:</a:t>
            </a:r>
          </a:p>
          <a:p>
            <a:endParaRPr lang="uk-UA" dirty="0"/>
          </a:p>
          <a:p>
            <a:endParaRPr lang="en-US" dirty="0"/>
          </a:p>
          <a:p>
            <a:r>
              <a:rPr lang="uk-UA" dirty="0" smtClean="0"/>
              <a:t>де </a:t>
            </a:r>
            <a:r>
              <a:rPr lang="uk-UA" dirty="0"/>
              <a:t>індекс </a:t>
            </a:r>
            <a:r>
              <a:rPr lang="en-US" dirty="0"/>
              <a:t>P</a:t>
            </a:r>
            <a:r>
              <a:rPr lang="uk-UA" dirty="0"/>
              <a:t> означає робочу масу палива, а символи С, Н, </a:t>
            </a:r>
            <a:r>
              <a:rPr lang="en-US" dirty="0"/>
              <a:t>S</a:t>
            </a:r>
            <a:r>
              <a:rPr lang="ru-RU" dirty="0"/>
              <a:t>, </a:t>
            </a:r>
            <a:r>
              <a:rPr lang="en-US" dirty="0"/>
              <a:t>O</a:t>
            </a:r>
            <a:r>
              <a:rPr lang="ru-RU" dirty="0"/>
              <a:t>, </a:t>
            </a:r>
            <a:r>
              <a:rPr lang="en-US" dirty="0"/>
              <a:t>N</a:t>
            </a:r>
            <a:r>
              <a:rPr lang="uk-UA" dirty="0"/>
              <a:t>, означають по порядку процентний вміст вуглецю, водню, сірки леткої, кисню, азоту, золи та вологи, що міститься в паливі</a:t>
            </a:r>
            <a:r>
              <a:rPr lang="uk-UA" dirty="0" smtClean="0"/>
              <a:t>.</a:t>
            </a:r>
            <a:endParaRPr lang="ru-RU" dirty="0"/>
          </a:p>
        </p:txBody>
      </p:sp>
      <p:graphicFrame>
        <p:nvGraphicFramePr>
          <p:cNvPr id="5" name="Объект 4"/>
          <p:cNvGraphicFramePr>
            <a:graphicFrameLocks noChangeAspect="1"/>
          </p:cNvGraphicFramePr>
          <p:nvPr>
            <p:extLst>
              <p:ext uri="{D42A27DB-BD31-4B8C-83A1-F6EECF244321}">
                <p14:modId xmlns:p14="http://schemas.microsoft.com/office/powerpoint/2010/main" val="413520071"/>
              </p:ext>
            </p:extLst>
          </p:nvPr>
        </p:nvGraphicFramePr>
        <p:xfrm>
          <a:off x="3968684" y="4827865"/>
          <a:ext cx="3216275" cy="479425"/>
        </p:xfrm>
        <a:graphic>
          <a:graphicData uri="http://schemas.openxmlformats.org/presentationml/2006/ole">
            <mc:AlternateContent xmlns:mc="http://schemas.openxmlformats.org/markup-compatibility/2006">
              <mc:Choice xmlns:v="urn:schemas-microsoft-com:vml" Requires="v">
                <p:oleObj spid="_x0000_s3092" r:id="rId3" imgW="3213100" imgH="482600" progId="Equation.3">
                  <p:embed/>
                </p:oleObj>
              </mc:Choice>
              <mc:Fallback>
                <p:oleObj r:id="rId3" imgW="3213100" imgH="4826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68684" y="4827865"/>
                        <a:ext cx="3216275" cy="4794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40198735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329938"/>
            <a:ext cx="11067854" cy="6372520"/>
          </a:xfrm>
        </p:spPr>
        <p:txBody>
          <a:bodyPr>
            <a:normAutofit lnSpcReduction="10000"/>
          </a:bodyPr>
          <a:lstStyle/>
          <a:p>
            <a:pPr marL="0" indent="0">
              <a:buNone/>
            </a:pPr>
            <a:r>
              <a:rPr lang="uk-UA" dirty="0"/>
              <a:t>Якщо паливо висушити, тобто видалити з нього вологу, то отримаємо суху масу палива, а елементарний склад сухої маси палива</a:t>
            </a:r>
            <a:r>
              <a:rPr lang="uk-UA" dirty="0" smtClean="0"/>
              <a:t>:</a:t>
            </a:r>
            <a:endParaRPr lang="en-US" dirty="0" smtClean="0"/>
          </a:p>
          <a:p>
            <a:pPr marL="0" indent="0">
              <a:buNone/>
            </a:pPr>
            <a:endParaRPr lang="en-US" dirty="0"/>
          </a:p>
          <a:p>
            <a:pPr marL="0" indent="0">
              <a:buNone/>
            </a:pPr>
            <a:r>
              <a:rPr lang="uk-UA" dirty="0"/>
              <a:t>Якщо з сухої маси палива видалити зольність, отримаємо горючу масу палива. Її елементарний склад</a:t>
            </a:r>
            <a:r>
              <a:rPr lang="uk-UA" dirty="0" smtClean="0"/>
              <a:t>:</a:t>
            </a:r>
            <a:endParaRPr lang="en-US" dirty="0" smtClean="0"/>
          </a:p>
          <a:p>
            <a:pPr marL="0" indent="0">
              <a:buNone/>
            </a:pPr>
            <a:endParaRPr lang="en-US" dirty="0"/>
          </a:p>
          <a:p>
            <a:r>
              <a:rPr lang="uk-UA" dirty="0"/>
              <a:t>По горючій масі палива порівнюють властивості палива, зокрема виділення теплоти з палива.</a:t>
            </a:r>
            <a:endParaRPr lang="ru-RU" dirty="0"/>
          </a:p>
          <a:p>
            <a:r>
              <a:rPr lang="uk-UA" dirty="0"/>
              <a:t>Органічна маса палива</a:t>
            </a:r>
            <a:r>
              <a:rPr lang="uk-UA" dirty="0" smtClean="0"/>
              <a:t>:</a:t>
            </a:r>
            <a:endParaRPr lang="en-US" dirty="0" smtClean="0"/>
          </a:p>
          <a:p>
            <a:endParaRPr lang="en-US" dirty="0"/>
          </a:p>
          <a:p>
            <a:endParaRPr lang="en-US" dirty="0" smtClean="0"/>
          </a:p>
          <a:p>
            <a:r>
              <a:rPr lang="uk-UA" dirty="0" smtClean="0"/>
              <a:t> </a:t>
            </a:r>
            <a:r>
              <a:rPr lang="uk-UA" dirty="0"/>
              <a:t>Всі теплотехнічні розрахунки виконуються на робочу масу палива, а довідкова література дає відомості елементарного складу на горючу масу палива. Тому необхідно уміти перераховувати з однієї маси палива на іншу</a:t>
            </a:r>
            <a:r>
              <a:rPr lang="uk-UA" dirty="0" smtClean="0"/>
              <a:t>.</a:t>
            </a:r>
            <a:endParaRPr lang="ru-RU" dirty="0"/>
          </a:p>
        </p:txBody>
      </p:sp>
      <p:graphicFrame>
        <p:nvGraphicFramePr>
          <p:cNvPr id="7" name="Объект 6"/>
          <p:cNvGraphicFramePr>
            <a:graphicFrameLocks noChangeAspect="1"/>
          </p:cNvGraphicFramePr>
          <p:nvPr>
            <p:extLst>
              <p:ext uri="{D42A27DB-BD31-4B8C-83A1-F6EECF244321}">
                <p14:modId xmlns:p14="http://schemas.microsoft.com/office/powerpoint/2010/main" val="3356313415"/>
              </p:ext>
            </p:extLst>
          </p:nvPr>
        </p:nvGraphicFramePr>
        <p:xfrm>
          <a:off x="4298623" y="1310554"/>
          <a:ext cx="2803525" cy="282575"/>
        </p:xfrm>
        <a:graphic>
          <a:graphicData uri="http://schemas.openxmlformats.org/presentationml/2006/ole">
            <mc:AlternateContent xmlns:mc="http://schemas.openxmlformats.org/markup-compatibility/2006">
              <mc:Choice xmlns:v="urn:schemas-microsoft-com:vml" Requires="v">
                <p:oleObj spid="_x0000_s4120" name="Формула" r:id="rId3" imgW="2806700" imgH="279400" progId="Equation.3">
                  <p:embed/>
                </p:oleObj>
              </mc:Choice>
              <mc:Fallback>
                <p:oleObj name="Формула" r:id="rId3" imgW="2806700" imgH="279400" progId="Equation.3">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98623" y="1310554"/>
                        <a:ext cx="2803525" cy="2825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9" name="Объект 8"/>
          <p:cNvGraphicFramePr>
            <a:graphicFrameLocks noChangeAspect="1"/>
          </p:cNvGraphicFramePr>
          <p:nvPr>
            <p:extLst>
              <p:ext uri="{D42A27DB-BD31-4B8C-83A1-F6EECF244321}">
                <p14:modId xmlns:p14="http://schemas.microsoft.com/office/powerpoint/2010/main" val="812769799"/>
              </p:ext>
            </p:extLst>
          </p:nvPr>
        </p:nvGraphicFramePr>
        <p:xfrm>
          <a:off x="4562573" y="2493230"/>
          <a:ext cx="2422525" cy="282575"/>
        </p:xfrm>
        <a:graphic>
          <a:graphicData uri="http://schemas.openxmlformats.org/presentationml/2006/ole">
            <mc:AlternateContent xmlns:mc="http://schemas.openxmlformats.org/markup-compatibility/2006">
              <mc:Choice xmlns:v="urn:schemas-microsoft-com:vml" Requires="v">
                <p:oleObj spid="_x0000_s4121" name="Формула" r:id="rId5" imgW="2425700" imgH="279400" progId="Equation.3">
                  <p:embed/>
                </p:oleObj>
              </mc:Choice>
              <mc:Fallback>
                <p:oleObj name="Формула" r:id="rId5" imgW="2425700" imgH="279400" progId="Equation.3">
                  <p:embed/>
                  <p:pic>
                    <p:nvPicPr>
                      <p:cNvPr id="0"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562573" y="2493230"/>
                        <a:ext cx="2422525" cy="2825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1" name="Объект 10"/>
          <p:cNvGraphicFramePr>
            <a:graphicFrameLocks noChangeAspect="1"/>
          </p:cNvGraphicFramePr>
          <p:nvPr>
            <p:extLst>
              <p:ext uri="{D42A27DB-BD31-4B8C-83A1-F6EECF244321}">
                <p14:modId xmlns:p14="http://schemas.microsoft.com/office/powerpoint/2010/main" val="904610219"/>
              </p:ext>
            </p:extLst>
          </p:nvPr>
        </p:nvGraphicFramePr>
        <p:xfrm>
          <a:off x="5062815" y="4110481"/>
          <a:ext cx="1082675" cy="419100"/>
        </p:xfrm>
        <a:graphic>
          <a:graphicData uri="http://schemas.openxmlformats.org/presentationml/2006/ole">
            <mc:AlternateContent xmlns:mc="http://schemas.openxmlformats.org/markup-compatibility/2006">
              <mc:Choice xmlns:v="urn:schemas-microsoft-com:vml" Requires="v">
                <p:oleObj spid="_x0000_s4122" r:id="rId7" imgW="1079500" imgH="419100" progId="Equation.3">
                  <p:embed/>
                </p:oleObj>
              </mc:Choice>
              <mc:Fallback>
                <p:oleObj r:id="rId7" imgW="1079500" imgH="419100" progId="Equation.3">
                  <p:embed/>
                  <p:pic>
                    <p:nvPicPr>
                      <p:cNvPr id="0" name="Object 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062815" y="4110481"/>
                        <a:ext cx="1082675" cy="4191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3" name="Объект 12"/>
          <p:cNvGraphicFramePr>
            <a:graphicFrameLocks noChangeAspect="1"/>
          </p:cNvGraphicFramePr>
          <p:nvPr>
            <p:extLst>
              <p:ext uri="{D42A27DB-BD31-4B8C-83A1-F6EECF244321}">
                <p14:modId xmlns:p14="http://schemas.microsoft.com/office/powerpoint/2010/main" val="2476341387"/>
              </p:ext>
            </p:extLst>
          </p:nvPr>
        </p:nvGraphicFramePr>
        <p:xfrm>
          <a:off x="4519285" y="4714408"/>
          <a:ext cx="2362200" cy="228600"/>
        </p:xfrm>
        <a:graphic>
          <a:graphicData uri="http://schemas.openxmlformats.org/presentationml/2006/ole">
            <mc:AlternateContent xmlns:mc="http://schemas.openxmlformats.org/markup-compatibility/2006">
              <mc:Choice xmlns:v="urn:schemas-microsoft-com:vml" Requires="v">
                <p:oleObj spid="_x0000_s4123" r:id="rId9" imgW="2362200" imgH="228600" progId="Equation.3">
                  <p:embed/>
                </p:oleObj>
              </mc:Choice>
              <mc:Fallback>
                <p:oleObj r:id="rId9" imgW="2362200" imgH="228600" progId="Equation.3">
                  <p:embed/>
                  <p:pic>
                    <p:nvPicPr>
                      <p:cNvPr id="0" name="Object 10"/>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519285" y="4714408"/>
                        <a:ext cx="2362200" cy="2286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6578658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539848"/>
          </a:xfrm>
        </p:spPr>
        <p:txBody>
          <a:bodyPr>
            <a:normAutofit fontScale="90000"/>
          </a:bodyPr>
          <a:lstStyle/>
          <a:p>
            <a:r>
              <a:rPr lang="uk-UA" dirty="0"/>
              <a:t>1.5 Теплотехнічна оцінка окремих складових </a:t>
            </a:r>
            <a:r>
              <a:rPr lang="uk-UA" dirty="0" smtClean="0"/>
              <a:t>палива</a:t>
            </a:r>
            <a:endParaRPr lang="en-US" dirty="0"/>
          </a:p>
        </p:txBody>
      </p:sp>
      <p:sp>
        <p:nvSpPr>
          <p:cNvPr id="3" name="Объект 2"/>
          <p:cNvSpPr>
            <a:spLocks noGrp="1"/>
          </p:cNvSpPr>
          <p:nvPr>
            <p:ph idx="1"/>
          </p:nvPr>
        </p:nvSpPr>
        <p:spPr>
          <a:xfrm>
            <a:off x="838200" y="1216058"/>
            <a:ext cx="10515600" cy="4960905"/>
          </a:xfrm>
        </p:spPr>
        <p:txBody>
          <a:bodyPr/>
          <a:lstStyle/>
          <a:p>
            <a:r>
              <a:rPr lang="uk-UA" b="1" dirty="0"/>
              <a:t>Вуглець </a:t>
            </a:r>
            <a:r>
              <a:rPr lang="uk-UA" dirty="0"/>
              <a:t>є основним елементом горючої частини палива. При повному згоранні 1 кг вуглецю виділяється 33,7 </a:t>
            </a:r>
            <a:r>
              <a:rPr lang="uk-UA" dirty="0" err="1"/>
              <a:t>МДж</a:t>
            </a:r>
            <a:r>
              <a:rPr lang="uk-UA" dirty="0"/>
              <a:t>/кг теплоти. Його вміст в паливах складає: торф, деревина – 50-58% буре і кам'яне вугілля, мазут, антрацит -  80-90%</a:t>
            </a:r>
            <a:r>
              <a:rPr lang="ru-RU" dirty="0"/>
              <a:t> </a:t>
            </a:r>
          </a:p>
          <a:p>
            <a:r>
              <a:rPr lang="ru-RU" dirty="0"/>
              <a:t> </a:t>
            </a:r>
            <a:r>
              <a:rPr lang="uk-UA" dirty="0"/>
              <a:t>Вуглець в паливі має велике технологічне значення. З нього отримують металургійний кокс.</a:t>
            </a:r>
            <a:endParaRPr lang="ru-RU" dirty="0"/>
          </a:p>
          <a:p>
            <a:r>
              <a:rPr lang="uk-UA" dirty="0"/>
              <a:t>Вміст вуглецю в паливі зростає з хімічним віком палива. Тому торф, буре вугілля, кам'яне вугілля і антрацит можна розглядати як послідовні стадії </a:t>
            </a:r>
            <a:r>
              <a:rPr lang="uk-UA" dirty="0" err="1"/>
              <a:t>вуглефікації</a:t>
            </a:r>
            <a:r>
              <a:rPr lang="uk-UA" dirty="0"/>
              <a:t> вихідної органічної маси, що існувала на Землі в далекі геологічні епохи</a:t>
            </a:r>
            <a:r>
              <a:rPr lang="uk-UA" dirty="0" smtClean="0"/>
              <a:t>.</a:t>
            </a:r>
            <a:endParaRPr lang="ru-RU" dirty="0"/>
          </a:p>
        </p:txBody>
      </p:sp>
    </p:spTree>
    <p:extLst>
      <p:ext uri="{BB962C8B-B14F-4D97-AF65-F5344CB8AC3E}">
        <p14:creationId xmlns:p14="http://schemas.microsoft.com/office/powerpoint/2010/main" val="10031538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38200" y="377072"/>
            <a:ext cx="10515600" cy="5799891"/>
          </a:xfrm>
        </p:spPr>
        <p:txBody>
          <a:bodyPr>
            <a:normAutofit fontScale="92500" lnSpcReduction="20000"/>
          </a:bodyPr>
          <a:lstStyle/>
          <a:p>
            <a:r>
              <a:rPr lang="uk-UA" b="1" dirty="0"/>
              <a:t>Водень</a:t>
            </a:r>
            <a:r>
              <a:rPr lang="uk-UA" dirty="0"/>
              <a:t> є другою за значенням горючою частиною палива. При повному згоранні 1 кг водню виділяється ≈70-80 </a:t>
            </a:r>
            <a:r>
              <a:rPr lang="uk-UA" dirty="0" err="1"/>
              <a:t>МДж</a:t>
            </a:r>
            <a:r>
              <a:rPr lang="uk-UA" dirty="0"/>
              <a:t>/кг теплоти. У реальному паливі водень входить в різних хімічних сполуках, що декілька знижує його енергетичну цінність. Із збільшенням хімічного віку палива вміст водню в паливі знижується. При термохімічній переробці палива водень входить до складу летких газів, що утворюються.</a:t>
            </a:r>
            <a:endParaRPr lang="ru-RU" dirty="0"/>
          </a:p>
          <a:p>
            <a:r>
              <a:rPr lang="uk-UA" b="1" dirty="0"/>
              <a:t>Сірка.</a:t>
            </a:r>
            <a:r>
              <a:rPr lang="uk-UA" dirty="0"/>
              <a:t> До складу палива сірка входить в трьох видах</a:t>
            </a:r>
            <a:r>
              <a:rPr lang="uk-UA" dirty="0" smtClean="0"/>
              <a:t>: </a:t>
            </a:r>
            <a:r>
              <a:rPr lang="uk-UA" dirty="0" err="1" smtClean="0"/>
              <a:t>органіічна</a:t>
            </a:r>
            <a:r>
              <a:rPr lang="uk-UA" dirty="0" smtClean="0"/>
              <a:t> </a:t>
            </a:r>
            <a:r>
              <a:rPr lang="en-US" dirty="0" smtClean="0"/>
              <a:t>S</a:t>
            </a:r>
            <a:r>
              <a:rPr lang="en-US" baseline="-25000" dirty="0" smtClean="0"/>
              <a:t>op</a:t>
            </a:r>
            <a:r>
              <a:rPr lang="en-US" dirty="0" smtClean="0"/>
              <a:t>, </a:t>
            </a:r>
            <a:r>
              <a:rPr lang="uk-UA" dirty="0" smtClean="0"/>
              <a:t>колчеданна </a:t>
            </a:r>
            <a:r>
              <a:rPr lang="en-US" dirty="0" err="1" smtClean="0"/>
              <a:t>S</a:t>
            </a:r>
            <a:r>
              <a:rPr lang="en-US" baseline="-25000" dirty="0" err="1" smtClean="0"/>
              <a:t>k</a:t>
            </a:r>
            <a:r>
              <a:rPr lang="en-US" dirty="0" smtClean="0"/>
              <a:t> (</a:t>
            </a:r>
            <a:r>
              <a:rPr lang="en-US" dirty="0" err="1" smtClean="0"/>
              <a:t>FeS2</a:t>
            </a:r>
            <a:r>
              <a:rPr lang="en-US" dirty="0" smtClean="0"/>
              <a:t>), </a:t>
            </a:r>
            <a:r>
              <a:rPr lang="uk-UA" dirty="0" smtClean="0"/>
              <a:t>сульфатна </a:t>
            </a:r>
            <a:r>
              <a:rPr lang="en-US" dirty="0" err="1" smtClean="0"/>
              <a:t>S</a:t>
            </a:r>
            <a:r>
              <a:rPr lang="en-US" baseline="-25000" dirty="0" err="1" smtClean="0"/>
              <a:t>c</a:t>
            </a:r>
            <a:r>
              <a:rPr lang="en-US" baseline="-25000" dirty="0" smtClean="0"/>
              <a:t> </a:t>
            </a:r>
            <a:r>
              <a:rPr lang="en-US" dirty="0" smtClean="0"/>
              <a:t>(</a:t>
            </a:r>
            <a:r>
              <a:rPr lang="en-US" dirty="0" err="1" smtClean="0"/>
              <a:t>CaSO4</a:t>
            </a:r>
            <a:r>
              <a:rPr lang="en-US" dirty="0" smtClean="0"/>
              <a:t>)</a:t>
            </a:r>
            <a:endParaRPr lang="ru-RU" dirty="0"/>
          </a:p>
          <a:p>
            <a:r>
              <a:rPr lang="uk-UA" dirty="0"/>
              <a:t>При спалюванні 1 кг сірки виділяється 9,05 </a:t>
            </a:r>
            <a:r>
              <a:rPr lang="uk-UA" dirty="0" err="1"/>
              <a:t>кДж</a:t>
            </a:r>
            <a:r>
              <a:rPr lang="uk-UA" dirty="0"/>
              <a:t>/кг теплоти. Вміст сірки в паливі викликає сірчанокислотну корозію низькотемпературних поверхонь нагріву котла (нижній </a:t>
            </a:r>
            <a:r>
              <a:rPr lang="uk-UA" dirty="0" err="1"/>
              <a:t>повітропідігрівач</a:t>
            </a:r>
            <a:r>
              <a:rPr lang="uk-UA" dirty="0"/>
              <a:t>). Це пов'язано з тим, що при горінні сірки разом з утворенням сірчистого газу </a:t>
            </a:r>
            <a:r>
              <a:rPr lang="uk-UA" dirty="0" err="1"/>
              <a:t>SO</a:t>
            </a:r>
            <a:r>
              <a:rPr lang="uk-UA" baseline="-25000" dirty="0" err="1"/>
              <a:t>2</a:t>
            </a:r>
            <a:r>
              <a:rPr lang="uk-UA" dirty="0"/>
              <a:t> утворюється газ </a:t>
            </a:r>
            <a:r>
              <a:rPr lang="uk-UA" dirty="0" err="1"/>
              <a:t>SO</a:t>
            </a:r>
            <a:r>
              <a:rPr lang="uk-UA" baseline="-25000" dirty="0" err="1"/>
              <a:t>3</a:t>
            </a:r>
            <a:r>
              <a:rPr lang="uk-UA" dirty="0"/>
              <a:t>. Оскільки димові гази мають в своєму складі водяні пари, то в разі їх конденсації утворюється волога </a:t>
            </a:r>
            <a:r>
              <a:rPr lang="uk-UA" dirty="0" err="1"/>
              <a:t>H</a:t>
            </a:r>
            <a:r>
              <a:rPr lang="uk-UA" baseline="-25000" dirty="0" err="1"/>
              <a:t>2</a:t>
            </a:r>
            <a:r>
              <a:rPr lang="uk-UA" dirty="0" err="1"/>
              <a:t>O</a:t>
            </a:r>
            <a:r>
              <a:rPr lang="uk-UA" dirty="0"/>
              <a:t>, яка, з'єднуючись з </a:t>
            </a:r>
            <a:r>
              <a:rPr lang="uk-UA" dirty="0" err="1"/>
              <a:t>SO</a:t>
            </a:r>
            <a:r>
              <a:rPr lang="uk-UA" baseline="-25000" dirty="0" err="1"/>
              <a:t>3</a:t>
            </a:r>
            <a:r>
              <a:rPr lang="uk-UA" dirty="0"/>
              <a:t>, утворює сірчану кислоту </a:t>
            </a:r>
            <a:r>
              <a:rPr lang="uk-UA" dirty="0" err="1"/>
              <a:t>H</a:t>
            </a:r>
            <a:r>
              <a:rPr lang="uk-UA" baseline="-25000" dirty="0" err="1"/>
              <a:t>2</a:t>
            </a:r>
            <a:r>
              <a:rPr lang="uk-UA" dirty="0" err="1"/>
              <a:t>SO</a:t>
            </a:r>
            <a:r>
              <a:rPr lang="uk-UA" baseline="-25000" dirty="0" err="1"/>
              <a:t>4</a:t>
            </a:r>
            <a:r>
              <a:rPr lang="uk-UA" dirty="0"/>
              <a:t>: </a:t>
            </a:r>
            <a:endParaRPr lang="ru-RU" dirty="0"/>
          </a:p>
          <a:p>
            <a:r>
              <a:rPr lang="uk-UA" dirty="0"/>
              <a:t> </a:t>
            </a:r>
            <a:endParaRPr lang="ru-RU" dirty="0"/>
          </a:p>
          <a:p>
            <a:r>
              <a:rPr lang="uk-UA" dirty="0" err="1"/>
              <a:t>SO</a:t>
            </a:r>
            <a:r>
              <a:rPr lang="uk-UA" baseline="-25000" dirty="0" err="1"/>
              <a:t>3</a:t>
            </a:r>
            <a:r>
              <a:rPr lang="uk-UA" dirty="0"/>
              <a:t> + </a:t>
            </a:r>
            <a:r>
              <a:rPr lang="uk-UA" dirty="0" err="1"/>
              <a:t>H</a:t>
            </a:r>
            <a:r>
              <a:rPr lang="uk-UA" baseline="-25000" dirty="0" err="1"/>
              <a:t>2</a:t>
            </a:r>
            <a:r>
              <a:rPr lang="uk-UA" dirty="0" err="1"/>
              <a:t>O</a:t>
            </a:r>
            <a:r>
              <a:rPr lang="uk-UA" dirty="0"/>
              <a:t> = </a:t>
            </a:r>
            <a:r>
              <a:rPr lang="uk-UA" dirty="0" err="1"/>
              <a:t>H</a:t>
            </a:r>
            <a:r>
              <a:rPr lang="uk-UA" baseline="-25000" dirty="0" err="1"/>
              <a:t>2</a:t>
            </a:r>
            <a:r>
              <a:rPr lang="uk-UA" dirty="0" err="1"/>
              <a:t>SO</a:t>
            </a:r>
            <a:r>
              <a:rPr lang="uk-UA" baseline="-25000" dirty="0" err="1"/>
              <a:t>4</a:t>
            </a:r>
            <a:r>
              <a:rPr lang="uk-UA" dirty="0"/>
              <a:t>.</a:t>
            </a:r>
            <a:endParaRPr lang="ru-RU" dirty="0"/>
          </a:p>
          <a:p>
            <a:pPr marL="0" indent="0">
              <a:buNone/>
            </a:pPr>
            <a:endParaRPr lang="en-US" dirty="0"/>
          </a:p>
        </p:txBody>
      </p:sp>
    </p:spTree>
    <p:extLst>
      <p:ext uri="{BB962C8B-B14F-4D97-AF65-F5344CB8AC3E}">
        <p14:creationId xmlns:p14="http://schemas.microsoft.com/office/powerpoint/2010/main" val="2018648192"/>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92</TotalTime>
  <Words>2561</Words>
  <Application>Microsoft Office PowerPoint</Application>
  <PresentationFormat>Широкоэкранный</PresentationFormat>
  <Paragraphs>200</Paragraphs>
  <Slides>25</Slides>
  <Notes>0</Notes>
  <HiddenSlides>0</HiddenSlides>
  <MMClips>0</MMClips>
  <ScaleCrop>false</ScaleCrop>
  <HeadingPairs>
    <vt:vector size="8" baseType="variant">
      <vt:variant>
        <vt:lpstr>Использованные шрифты</vt:lpstr>
      </vt:variant>
      <vt:variant>
        <vt:i4>4</vt:i4>
      </vt:variant>
      <vt:variant>
        <vt:lpstr>Тема</vt:lpstr>
      </vt:variant>
      <vt:variant>
        <vt:i4>1</vt:i4>
      </vt:variant>
      <vt:variant>
        <vt:lpstr>Внедренные серверы OLE</vt:lpstr>
      </vt:variant>
      <vt:variant>
        <vt:i4>2</vt:i4>
      </vt:variant>
      <vt:variant>
        <vt:lpstr>Заголовки слайдов</vt:lpstr>
      </vt:variant>
      <vt:variant>
        <vt:i4>25</vt:i4>
      </vt:variant>
    </vt:vector>
  </HeadingPairs>
  <TitlesOfParts>
    <vt:vector size="32" baseType="lpstr">
      <vt:lpstr>Arial</vt:lpstr>
      <vt:lpstr>Calibri</vt:lpstr>
      <vt:lpstr>Calibri Light</vt:lpstr>
      <vt:lpstr>Times New Roman</vt:lpstr>
      <vt:lpstr>Тема Office</vt:lpstr>
      <vt:lpstr>Microsoft Equation 3.0</vt:lpstr>
      <vt:lpstr>AutoCAD.Drawing.15</vt:lpstr>
      <vt:lpstr>Лекція 1</vt:lpstr>
      <vt:lpstr>1.1 Енергетичне паливо, поняття і визначення </vt:lpstr>
      <vt:lpstr>Презентация PowerPoint</vt:lpstr>
      <vt:lpstr>1.2 Класифікація палив</vt:lpstr>
      <vt:lpstr>1.3 Походження палив</vt:lpstr>
      <vt:lpstr>1.4 Хімічна будова та елементарний склад палив </vt:lpstr>
      <vt:lpstr>Презентация PowerPoint</vt:lpstr>
      <vt:lpstr>1.5 Теплотехнічна оцінка окремих складових палива</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1.6 Вихід летких речовин і властивості твердого горючого залишку</vt:lpstr>
      <vt:lpstr>1.7 Теплота згорання палив (теплотворна здатність палива)</vt:lpstr>
      <vt:lpstr>Презентация PowerPoint</vt:lpstr>
      <vt:lpstr>Презентация PowerPoint</vt:lpstr>
      <vt:lpstr>1.8 Умовне паливо, приведені характеристики палив</vt:lpstr>
      <vt:lpstr>1.9 Класифікація твердих палив</vt:lpstr>
      <vt:lpstr>Презентация PowerPoint</vt:lpstr>
      <vt:lpstr>Презентация PowerPoint</vt:lpstr>
      <vt:lpstr>Презентация PowerPoint</vt:lpstr>
      <vt:lpstr>Презентация PowerPoint</vt:lpstr>
      <vt:lpstr>1.10 Класифікація рідких палив</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Лекція 1</dc:title>
  <dc:creator>nazarkirichenko08@gmail.com</dc:creator>
  <cp:lastModifiedBy>nazarkirichenko08@gmail.com</cp:lastModifiedBy>
  <cp:revision>9</cp:revision>
  <dcterms:created xsi:type="dcterms:W3CDTF">2022-10-19T07:07:34Z</dcterms:created>
  <dcterms:modified xsi:type="dcterms:W3CDTF">2022-10-19T08:40:09Z</dcterms:modified>
</cp:coreProperties>
</file>