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агетная рамка 3"/>
          <p:cNvSpPr/>
          <p:nvPr/>
        </p:nvSpPr>
        <p:spPr>
          <a:xfrm>
            <a:off x="467544" y="1844824"/>
            <a:ext cx="8280920" cy="1944216"/>
          </a:xfrm>
          <a:prstGeom prst="beve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u="sng" dirty="0"/>
              <a:t>Загальна характеристика методу ЛФК</a:t>
            </a:r>
            <a:endParaRPr lang="ru-RU" sz="4400" b="1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06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 rot="16200000">
            <a:off x="-2286471" y="3032666"/>
            <a:ext cx="6120680" cy="612648"/>
          </a:xfrm>
          <a:prstGeom prst="flowChartProcess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ЛФК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9295" y="321822"/>
            <a:ext cx="6336704" cy="57606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природно-біологічний метод лікування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1198219" y="393830"/>
            <a:ext cx="648072" cy="432048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19" y="1433776"/>
            <a:ext cx="682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19" y="2615301"/>
            <a:ext cx="682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19" y="3719190"/>
            <a:ext cx="682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19" y="4855095"/>
            <a:ext cx="682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19" y="5859884"/>
            <a:ext cx="682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949295" y="1389425"/>
            <a:ext cx="6336704" cy="57606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метод загального впливу на весь організм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50210" y="2570950"/>
            <a:ext cx="6336704" cy="57606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метод неспецифічної терапії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950210" y="3674839"/>
            <a:ext cx="6336704" cy="57606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метод патогенетичної терапії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950210" y="4810744"/>
            <a:ext cx="6336704" cy="57606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метод активної функціональної терапії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950210" y="5805874"/>
            <a:ext cx="6336704" cy="57606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метод підтримувальної терапії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10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СЛОВО</a:t>
            </a:r>
            <a:r>
              <a:rPr lang="uk-UA" i="1" dirty="0" smtClean="0"/>
              <a:t/>
            </a:r>
            <a:br>
              <a:rPr lang="uk-UA" i="1" dirty="0" smtClean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555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</a:t>
            </a:r>
            <a:r>
              <a:rPr lang="uk-UA" sz="4000" dirty="0" smtClean="0"/>
              <a:t>«</a:t>
            </a:r>
            <a:r>
              <a:rPr lang="uk-UA" sz="4000" b="1" dirty="0" smtClean="0"/>
              <a:t>фізична</a:t>
            </a:r>
            <a:r>
              <a:rPr lang="uk-UA" sz="4000" dirty="0" smtClean="0"/>
              <a:t>» 		</a:t>
            </a:r>
            <a:r>
              <a:rPr lang="uk-UA" sz="4000" b="1" dirty="0" smtClean="0"/>
              <a:t>«вправа»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400" dirty="0"/>
          </a:p>
          <a:p>
            <a:pPr marL="0" indent="0">
              <a:spcBef>
                <a:spcPts val="0"/>
              </a:spcBef>
              <a:buNone/>
            </a:pPr>
            <a:endParaRPr lang="uk-UA" sz="24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148064" y="980728"/>
            <a:ext cx="457200" cy="374832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203848" y="898360"/>
            <a:ext cx="360040" cy="45720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24892"/>
              </p:ext>
            </p:extLst>
          </p:nvPr>
        </p:nvGraphicFramePr>
        <p:xfrm>
          <a:off x="899592" y="2060848"/>
          <a:ext cx="7536668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720244"/>
              </a:tblGrid>
              <a:tr h="4176464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uk-UA" sz="1800" dirty="0" smtClean="0"/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uk-UA" sz="1800" dirty="0" smtClean="0"/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uk-UA" sz="1800" dirty="0" smtClean="0"/>
                        <a:t>віддзеркалює характер 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uk-UA" sz="1800" dirty="0" smtClean="0"/>
                        <a:t>виконуваної роботи 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uk-UA" sz="1800" dirty="0" smtClean="0"/>
                        <a:t>(відрізняється наприклад, від розумової), що зовнішньо проявляється у вигляді переміщень тіла людини і його частин у просторі та часі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uk-UA" baseline="0" dirty="0" smtClean="0"/>
                        <a:t>(Шиян, 2008)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dirty="0" smtClean="0"/>
                    </a:p>
                    <a:p>
                      <a:pPr marL="0" indent="0" algn="ctr">
                        <a:buFontTx/>
                        <a:buNone/>
                      </a:pPr>
                      <a:endParaRPr lang="uk-UA" dirty="0" smtClean="0"/>
                    </a:p>
                    <a:p>
                      <a:pPr marL="0" indent="0" algn="ctr">
                        <a:buFontTx/>
                        <a:buNone/>
                      </a:pPr>
                      <a:endParaRPr lang="uk-UA" dirty="0" smtClean="0"/>
                    </a:p>
                    <a:p>
                      <a:pPr marL="0" indent="0" algn="ctr">
                        <a:buFontTx/>
                        <a:buNone/>
                      </a:pPr>
                      <a:endParaRPr lang="uk-UA" dirty="0" smtClean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uk-UA" dirty="0" smtClean="0"/>
                        <a:t>означає </a:t>
                      </a:r>
                      <a:r>
                        <a:rPr lang="uk-UA" dirty="0" smtClean="0"/>
                        <a:t>спрямовану повторюваність дії з</a:t>
                      </a:r>
                      <a:r>
                        <a:rPr lang="uk-UA" baseline="0" dirty="0" smtClean="0"/>
                        <a:t> метою впливу на фізичні і психічні властивості людини та вдосконалення якості  її виконання (Шиян, 2008);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uk-UA" baseline="0" dirty="0" smtClean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11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7544" y="260648"/>
            <a:ext cx="8208912" cy="1152128"/>
          </a:xfrm>
          <a:prstGeom prst="round2Diag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Arial Black" pitchFamily="34" charset="0"/>
              </a:rPr>
              <a:t>ВПЛИВ ФІЗИЧНИХ ВПРАВ НА ОРГАНІЗМ ЛЮДИНИ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827584" y="1556792"/>
            <a:ext cx="2088232" cy="165618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/>
              <a:t>ЗАГАЛЬНИЙ</a:t>
            </a:r>
            <a:endParaRPr lang="ru-RU" sz="12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1522512"/>
            <a:ext cx="2088232" cy="165618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/>
              <a:t>С</a:t>
            </a:r>
            <a:r>
              <a:rPr lang="uk-UA" sz="1050" b="1" dirty="0" smtClean="0"/>
              <a:t>ПЕЦІАЛЬНИЙ</a:t>
            </a:r>
            <a:endParaRPr lang="ru-RU" sz="1050" b="1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79512" y="3645024"/>
            <a:ext cx="4104456" cy="2592288"/>
          </a:xfrm>
          <a:prstGeom prst="round2Diag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err="1"/>
              <a:t>Загальнозміцнювальні</a:t>
            </a:r>
            <a:r>
              <a:rPr lang="uk-UA" sz="1600" dirty="0"/>
              <a:t> вправи спрямовані на загальне тренування організму. Вправи повинні виконуватися перед спеціальними.</a:t>
            </a:r>
            <a:endParaRPr lang="ru-RU" sz="1600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860032" y="3645024"/>
            <a:ext cx="4068452" cy="2592288"/>
          </a:xfrm>
          <a:prstGeom prst="round2DiagRect">
            <a:avLst>
              <a:gd name="adj1" fmla="val 0"/>
              <a:gd name="adj2" fmla="val 15966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Спеціальні вправи – виконуються для удосконалення функцій окремих груп м’язів, органів та </a:t>
            </a:r>
            <a:r>
              <a:rPr lang="uk-UA" dirty="0" smtClean="0"/>
              <a:t>систем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489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43808" y="1916832"/>
            <a:ext cx="3528392" cy="2448272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Arial Black" pitchFamily="34" charset="0"/>
              </a:rPr>
              <a:t>ВІДМІННОСТІ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660232" y="476672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УНІВЕРСАЛЬНІСТЬ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527884" y="470266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ДОСТУПНІСТЬ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11560" y="476672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ПРИРОДНІСТЬ</a:t>
            </a:r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686117" y="4869160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МАЛО ПРОТИПОКАЗАНЬ</a:t>
            </a:r>
            <a:endParaRPr lang="ru-RU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527884" y="4837609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ЕМОЦІЙНІСТЬ</a:t>
            </a:r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11560" y="4837609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ЗАСТОСУВАННЯ ТРИВАЛИЙ ЧАС</a:t>
            </a:r>
            <a:endParaRPr lang="ru-RU" dirty="0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93012" y="2005140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ПРИСКОРЮЄ ВІДНОВЛЕННЯ ПРАЦЕЗДАТНОСТІ</a:t>
            </a:r>
            <a:endParaRPr lang="ru-RU" dirty="0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6825865" y="2005140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ЛЕГКО ДОЗУЄТЬСЯ</a:t>
            </a:r>
            <a:endParaRPr lang="ru-RU" dirty="0"/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6825865" y="3368661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ЗАСІБ ПРОФІЛАКТИКИ</a:t>
            </a:r>
            <a:endParaRPr lang="ru-RU" dirty="0"/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293012" y="3418765"/>
            <a:ext cx="2160240" cy="1152128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ЗАЛУЧАЄ ХВОРОГО ДО АКТИВНОЇ УЧАСТІ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27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7504" y="476672"/>
            <a:ext cx="504056" cy="60989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лікувальної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83568" y="542164"/>
            <a:ext cx="1728192" cy="58258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/>
              <a:t>тонізуюча</a:t>
            </a:r>
            <a:r>
              <a:rPr lang="ru-RU" sz="1600" dirty="0"/>
              <a:t> </a:t>
            </a:r>
            <a:r>
              <a:rPr lang="ru-RU" sz="1600" dirty="0" err="1"/>
              <a:t>дія</a:t>
            </a:r>
            <a:r>
              <a:rPr lang="ru-RU" sz="1600" dirty="0"/>
              <a:t> 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683568" y="2236276"/>
            <a:ext cx="1584176" cy="61666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т</a:t>
            </a:r>
            <a:r>
              <a:rPr lang="ru-RU" sz="1600" dirty="0" err="1" smtClean="0"/>
              <a:t>рофічна</a:t>
            </a:r>
            <a:r>
              <a:rPr lang="ru-RU" sz="1600" dirty="0" smtClean="0"/>
              <a:t> </a:t>
            </a:r>
            <a:r>
              <a:rPr lang="ru-RU" sz="1600" dirty="0" err="1"/>
              <a:t>дія</a:t>
            </a:r>
            <a:endParaRPr lang="ru-RU" sz="16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683568" y="4005064"/>
            <a:ext cx="1944216" cy="842392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/>
              <a:t>формування компенсацій </a:t>
            </a:r>
            <a:endParaRPr lang="ru-RU" sz="14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83568" y="5373216"/>
            <a:ext cx="2016224" cy="108012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/>
              <a:t>нормалізація</a:t>
            </a:r>
            <a:r>
              <a:rPr lang="ru-RU" sz="1600" dirty="0"/>
              <a:t> </a:t>
            </a:r>
            <a:r>
              <a:rPr lang="ru-RU" sz="1600" dirty="0" err="1"/>
              <a:t>функцій</a:t>
            </a:r>
            <a:r>
              <a:rPr lang="ru-RU" sz="1600" dirty="0"/>
              <a:t>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11760" y="417548"/>
            <a:ext cx="6120680" cy="115212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/>
              <a:t>спеціально</a:t>
            </a:r>
            <a:r>
              <a:rPr lang="ru-RU" sz="1600" dirty="0"/>
              <a:t> </a:t>
            </a:r>
            <a:r>
              <a:rPr lang="ru-RU" sz="1600" dirty="0" err="1"/>
              <a:t>підібрані</a:t>
            </a:r>
            <a:r>
              <a:rPr lang="ru-RU" sz="1600" dirty="0"/>
              <a:t> </a:t>
            </a:r>
            <a:r>
              <a:rPr lang="ru-RU" sz="1600" dirty="0" err="1"/>
              <a:t>вправи</a:t>
            </a:r>
            <a:r>
              <a:rPr lang="ru-RU" sz="1600" dirty="0"/>
              <a:t> </a:t>
            </a:r>
            <a:r>
              <a:rPr lang="ru-RU" sz="1600" dirty="0" err="1"/>
              <a:t>здатні</a:t>
            </a:r>
            <a:r>
              <a:rPr lang="ru-RU" sz="1600" dirty="0"/>
              <a:t> </a:t>
            </a:r>
            <a:r>
              <a:rPr lang="ru-RU" sz="1600" dirty="0" err="1"/>
              <a:t>посилювати</a:t>
            </a:r>
            <a:r>
              <a:rPr lang="ru-RU" sz="1600" dirty="0"/>
              <a:t> </a:t>
            </a:r>
            <a:r>
              <a:rPr lang="ru-RU" sz="1600" dirty="0" err="1"/>
              <a:t>процеси</a:t>
            </a:r>
            <a:r>
              <a:rPr lang="ru-RU" sz="1600" dirty="0"/>
              <a:t> </a:t>
            </a:r>
            <a:r>
              <a:rPr lang="ru-RU" sz="1600" dirty="0" err="1"/>
              <a:t>гальмування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збудження</a:t>
            </a:r>
            <a:r>
              <a:rPr lang="ru-RU" sz="1600" dirty="0"/>
              <a:t> у ЦНС</a:t>
            </a:r>
            <a:r>
              <a:rPr lang="en-US" sz="1600" dirty="0"/>
              <a:t>, </a:t>
            </a:r>
            <a:r>
              <a:rPr lang="ru-RU" sz="1600" dirty="0" err="1"/>
              <a:t>тим</a:t>
            </a:r>
            <a:r>
              <a:rPr lang="ru-RU" sz="1600" dirty="0"/>
              <a:t> самим </a:t>
            </a:r>
            <a:r>
              <a:rPr lang="ru-RU" sz="1600" dirty="0" err="1"/>
              <a:t>сприяючи</a:t>
            </a:r>
            <a:r>
              <a:rPr lang="ru-RU" sz="1600" dirty="0"/>
              <a:t> </a:t>
            </a:r>
            <a:r>
              <a:rPr lang="ru-RU" sz="1600" dirty="0" err="1"/>
              <a:t>відновленню</a:t>
            </a:r>
            <a:r>
              <a:rPr lang="ru-RU" sz="1600" dirty="0"/>
              <a:t> </a:t>
            </a:r>
            <a:r>
              <a:rPr lang="ru-RU" sz="1600" dirty="0" err="1"/>
              <a:t>нормальної</a:t>
            </a:r>
            <a:r>
              <a:rPr lang="ru-RU" sz="1600" dirty="0"/>
              <a:t> </a:t>
            </a:r>
            <a:r>
              <a:rPr lang="ru-RU" sz="1600" dirty="0" err="1"/>
              <a:t>рухливості</a:t>
            </a:r>
            <a:r>
              <a:rPr lang="ru-RU" sz="1600" dirty="0"/>
              <a:t> та </a:t>
            </a:r>
            <a:r>
              <a:rPr lang="ru-RU" sz="1600" dirty="0" err="1"/>
              <a:t>врівноваженості</a:t>
            </a:r>
            <a:r>
              <a:rPr lang="ru-RU" sz="1600" dirty="0"/>
              <a:t> </a:t>
            </a:r>
            <a:r>
              <a:rPr lang="ru-RU" sz="1600" dirty="0" err="1"/>
              <a:t>нервових</a:t>
            </a:r>
            <a:r>
              <a:rPr lang="ru-RU" sz="1600" dirty="0"/>
              <a:t> </a:t>
            </a:r>
            <a:r>
              <a:rPr lang="ru-RU" sz="1600" dirty="0" err="1"/>
              <a:t>процесів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11760" y="1628800"/>
            <a:ext cx="6120680" cy="201622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err="1"/>
              <a:t>обумовлена</a:t>
            </a:r>
            <a:r>
              <a:rPr lang="ru-RU" sz="1400" dirty="0"/>
              <a:t> </a:t>
            </a:r>
            <a:r>
              <a:rPr lang="ru-RU" sz="1400" dirty="0" err="1"/>
              <a:t>активацією</a:t>
            </a:r>
            <a:r>
              <a:rPr lang="ru-RU" sz="1400" dirty="0"/>
              <a:t> </a:t>
            </a:r>
            <a:r>
              <a:rPr lang="ru-RU" sz="1400" dirty="0" err="1"/>
              <a:t>крово</a:t>
            </a:r>
            <a:r>
              <a:rPr lang="en-US" sz="1400" dirty="0"/>
              <a:t>- </a:t>
            </a:r>
            <a:r>
              <a:rPr lang="ru-RU" sz="1400" dirty="0"/>
              <a:t>і </a:t>
            </a:r>
            <a:r>
              <a:rPr lang="ru-RU" sz="1400" dirty="0" err="1"/>
              <a:t>лімфообігу</a:t>
            </a:r>
            <a:r>
              <a:rPr lang="en-US" sz="1400" dirty="0"/>
              <a:t>, </a:t>
            </a:r>
            <a:r>
              <a:rPr lang="ru-RU" sz="1400" dirty="0"/>
              <a:t>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ендокринної</a:t>
            </a:r>
            <a:r>
              <a:rPr lang="ru-RU" sz="1400" dirty="0"/>
              <a:t> </a:t>
            </a:r>
            <a:r>
              <a:rPr lang="ru-RU" sz="1400" dirty="0" err="1"/>
              <a:t>системи</a:t>
            </a:r>
            <a:r>
              <a:rPr lang="en-US" sz="1400" dirty="0"/>
              <a:t>, </a:t>
            </a:r>
            <a:r>
              <a:rPr lang="ru-RU" sz="1400" dirty="0" err="1"/>
              <a:t>пришвидшенням</a:t>
            </a:r>
            <a:r>
              <a:rPr lang="ru-RU" sz="1400" dirty="0"/>
              <a:t> доставки </a:t>
            </a:r>
            <a:r>
              <a:rPr lang="ru-RU" sz="1400" dirty="0" err="1"/>
              <a:t>поживних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і </a:t>
            </a:r>
            <a:r>
              <a:rPr lang="ru-RU" sz="1400" dirty="0" err="1"/>
              <a:t>видаленням</a:t>
            </a:r>
            <a:r>
              <a:rPr lang="ru-RU" sz="1400" dirty="0"/>
              <a:t> </a:t>
            </a:r>
            <a:r>
              <a:rPr lang="ru-RU" sz="1400" dirty="0" err="1"/>
              <a:t>продуктів</a:t>
            </a:r>
            <a:r>
              <a:rPr lang="ru-RU" sz="1400" dirty="0"/>
              <a:t> </a:t>
            </a:r>
            <a:r>
              <a:rPr lang="ru-RU" sz="1400" dirty="0" err="1"/>
              <a:t>обміну</a:t>
            </a:r>
            <a:r>
              <a:rPr lang="en-US" sz="1400" dirty="0"/>
              <a:t>; </a:t>
            </a:r>
            <a:r>
              <a:rPr lang="ru-RU" sz="1400" dirty="0" err="1"/>
              <a:t>стимуляцією</a:t>
            </a:r>
            <a:r>
              <a:rPr lang="ru-RU" sz="1400" dirty="0"/>
              <a:t> </a:t>
            </a:r>
            <a:r>
              <a:rPr lang="ru-RU" sz="1400" dirty="0" err="1"/>
              <a:t>всіх</a:t>
            </a:r>
            <a:r>
              <a:rPr lang="ru-RU" sz="1400" dirty="0"/>
              <a:t> </a:t>
            </a:r>
            <a:r>
              <a:rPr lang="ru-RU" sz="1400" dirty="0" err="1"/>
              <a:t>видів</a:t>
            </a:r>
            <a:r>
              <a:rPr lang="ru-RU" sz="1400" dirty="0"/>
              <a:t> </a:t>
            </a:r>
            <a:r>
              <a:rPr lang="ru-RU" sz="1400" dirty="0" err="1"/>
              <a:t>обміну</a:t>
            </a:r>
            <a:r>
              <a:rPr lang="en-US" sz="1400" dirty="0"/>
              <a:t> (</a:t>
            </a:r>
            <a:r>
              <a:rPr lang="ru-RU" sz="1400" dirty="0" err="1"/>
              <a:t>білкового</a:t>
            </a:r>
            <a:r>
              <a:rPr lang="en-US" sz="1400" dirty="0"/>
              <a:t>, </a:t>
            </a:r>
            <a:r>
              <a:rPr lang="ru-RU" sz="1400" dirty="0"/>
              <a:t>жирового</a:t>
            </a:r>
            <a:r>
              <a:rPr lang="en-US" sz="1400" dirty="0"/>
              <a:t>, </a:t>
            </a:r>
            <a:r>
              <a:rPr lang="ru-RU" sz="1400" dirty="0" err="1"/>
              <a:t>вуглеводного</a:t>
            </a:r>
            <a:r>
              <a:rPr lang="en-US" sz="1400" dirty="0"/>
              <a:t>, </a:t>
            </a:r>
            <a:r>
              <a:rPr lang="ru-RU" sz="1400" dirty="0" err="1"/>
              <a:t>мінерального</a:t>
            </a:r>
            <a:r>
              <a:rPr lang="ru-RU" sz="1400" dirty="0"/>
              <a:t> та </a:t>
            </a:r>
            <a:r>
              <a:rPr lang="ru-RU" sz="1400" dirty="0" err="1"/>
              <a:t>ін</a:t>
            </a:r>
            <a:r>
              <a:rPr lang="en-US" sz="1400" dirty="0"/>
              <a:t>.); </a:t>
            </a:r>
            <a:r>
              <a:rPr lang="ru-RU" sz="1400" dirty="0" err="1"/>
              <a:t>деякими</a:t>
            </a:r>
            <a:r>
              <a:rPr lang="ru-RU" sz="1400" dirty="0"/>
              <a:t> продуктами м</a:t>
            </a:r>
            <a:r>
              <a:rPr lang="en-US" sz="1400" dirty="0"/>
              <a:t>’</a:t>
            </a:r>
            <a:r>
              <a:rPr lang="ru-RU" sz="1400" dirty="0" err="1"/>
              <a:t>язової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en-US" sz="1400" dirty="0"/>
              <a:t> (</a:t>
            </a:r>
            <a:r>
              <a:rPr lang="ru-RU" sz="1400" dirty="0"/>
              <a:t>АТФ</a:t>
            </a:r>
            <a:r>
              <a:rPr lang="en-US" sz="1400" dirty="0"/>
              <a:t>, </a:t>
            </a:r>
            <a:r>
              <a:rPr lang="ru-RU" sz="1400" dirty="0"/>
              <a:t>КФ та </a:t>
            </a:r>
            <a:r>
              <a:rPr lang="ru-RU" sz="1400" dirty="0" err="1"/>
              <a:t>ін</a:t>
            </a:r>
            <a:r>
              <a:rPr lang="en-US" sz="1400" dirty="0"/>
              <a:t>.), </a:t>
            </a:r>
            <a:r>
              <a:rPr lang="ru-RU" sz="1400" dirty="0" err="1"/>
              <a:t>які</a:t>
            </a:r>
            <a:r>
              <a:rPr lang="ru-RU" sz="1400" dirty="0"/>
              <a:t> є </a:t>
            </a:r>
            <a:r>
              <a:rPr lang="ru-RU" sz="1400" dirty="0" err="1"/>
              <a:t>потужними</a:t>
            </a:r>
            <a:r>
              <a:rPr lang="ru-RU" sz="1400" dirty="0"/>
              <a:t> </a:t>
            </a:r>
            <a:r>
              <a:rPr lang="ru-RU" sz="1400" dirty="0" err="1"/>
              <a:t>біостимуляторами</a:t>
            </a:r>
            <a:r>
              <a:rPr lang="ru-RU" sz="1400" dirty="0"/>
              <a:t> </a:t>
            </a:r>
            <a:r>
              <a:rPr lang="ru-RU" sz="1400" dirty="0" err="1"/>
              <a:t>покращання</a:t>
            </a:r>
            <a:r>
              <a:rPr lang="ru-RU" sz="1400" dirty="0"/>
              <a:t> і </a:t>
            </a:r>
            <a:r>
              <a:rPr lang="ru-RU" sz="1400" dirty="0" err="1"/>
              <a:t>нормалізації</a:t>
            </a:r>
            <a:r>
              <a:rPr lang="ru-RU" sz="1400" dirty="0"/>
              <a:t> </a:t>
            </a:r>
            <a:r>
              <a:rPr lang="ru-RU" sz="1400" dirty="0" err="1"/>
              <a:t>трофічних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en-US" sz="1400" dirty="0"/>
              <a:t>: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швидке</a:t>
            </a:r>
            <a:r>
              <a:rPr lang="ru-RU" sz="1400" dirty="0"/>
              <a:t> </a:t>
            </a:r>
            <a:r>
              <a:rPr lang="ru-RU" sz="1400" dirty="0" err="1"/>
              <a:t>розсмоктування</a:t>
            </a:r>
            <a:r>
              <a:rPr lang="ru-RU" sz="1400" dirty="0"/>
              <a:t> </a:t>
            </a:r>
            <a:r>
              <a:rPr lang="ru-RU" sz="1400" dirty="0" err="1"/>
              <a:t>запальних</a:t>
            </a:r>
            <a:r>
              <a:rPr lang="ru-RU" sz="1400" dirty="0"/>
              <a:t> </a:t>
            </a:r>
            <a:r>
              <a:rPr lang="ru-RU" sz="1400" dirty="0" err="1"/>
              <a:t>інфільтратів</a:t>
            </a:r>
            <a:r>
              <a:rPr lang="en-US" sz="1400" dirty="0"/>
              <a:t>, </a:t>
            </a:r>
            <a:r>
              <a:rPr lang="ru-RU" sz="1400" dirty="0" err="1"/>
              <a:t>набряків</a:t>
            </a:r>
            <a:r>
              <a:rPr lang="en-US" sz="1400" dirty="0"/>
              <a:t>, </a:t>
            </a:r>
            <a:r>
              <a:rPr lang="ru-RU" sz="1400" dirty="0"/>
              <a:t>гематом</a:t>
            </a:r>
            <a:r>
              <a:rPr lang="en-US" sz="1400" dirty="0"/>
              <a:t>, </a:t>
            </a:r>
            <a:r>
              <a:rPr lang="ru-RU" sz="1400" dirty="0" err="1"/>
              <a:t>рубців</a:t>
            </a:r>
            <a:r>
              <a:rPr lang="en-US" sz="1400" dirty="0"/>
              <a:t>; </a:t>
            </a:r>
            <a:r>
              <a:rPr lang="ru-RU" sz="1400" dirty="0" err="1"/>
              <a:t>пришвидшення</a:t>
            </a:r>
            <a:r>
              <a:rPr lang="ru-RU" sz="1400" dirty="0"/>
              <a:t> </a:t>
            </a:r>
            <a:r>
              <a:rPr lang="ru-RU" sz="1400" dirty="0" err="1"/>
              <a:t>регенерації</a:t>
            </a:r>
            <a:r>
              <a:rPr lang="ru-RU" sz="1400" dirty="0"/>
              <a:t> </a:t>
            </a:r>
            <a:r>
              <a:rPr lang="ru-RU" sz="1400" dirty="0" err="1"/>
              <a:t>пошкоджених</a:t>
            </a:r>
            <a:r>
              <a:rPr lang="ru-RU" sz="1400" dirty="0"/>
              <a:t> тканин</a:t>
            </a:r>
            <a:r>
              <a:rPr lang="en-US" sz="1400" dirty="0"/>
              <a:t>; </a:t>
            </a:r>
            <a:r>
              <a:rPr lang="ru-RU" sz="1400" dirty="0" err="1"/>
              <a:t>пришвидшення</a:t>
            </a:r>
            <a:r>
              <a:rPr lang="ru-RU" sz="1400" dirty="0"/>
              <a:t> </a:t>
            </a:r>
            <a:r>
              <a:rPr lang="ru-RU" sz="1400" dirty="0" err="1"/>
              <a:t>формування</a:t>
            </a:r>
            <a:r>
              <a:rPr lang="ru-RU" sz="1400" dirty="0"/>
              <a:t> </a:t>
            </a:r>
            <a:r>
              <a:rPr lang="ru-RU" sz="1400" dirty="0" err="1"/>
              <a:t>кісткової</a:t>
            </a:r>
            <a:r>
              <a:rPr lang="ru-RU" sz="1400" dirty="0"/>
              <a:t> </a:t>
            </a:r>
            <a:r>
              <a:rPr lang="ru-RU" sz="1400" dirty="0" err="1"/>
              <a:t>мозолі</a:t>
            </a:r>
            <a:r>
              <a:rPr lang="ru-RU" sz="1400" dirty="0"/>
              <a:t> й т</a:t>
            </a:r>
            <a:r>
              <a:rPr lang="en-US" sz="1400" dirty="0"/>
              <a:t>. </a:t>
            </a:r>
            <a:r>
              <a:rPr lang="ru-RU" dirty="0"/>
              <a:t>д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99792" y="3933056"/>
            <a:ext cx="5832648" cy="9144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1600" dirty="0"/>
              <a:t>фізичні вправи сприяють якнайшвидшому відновленню або заміщенню порушеної хворобою функції органа або системи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43808" y="5301208"/>
            <a:ext cx="5616624" cy="12744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err="1"/>
              <a:t>виникає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впливом</a:t>
            </a:r>
            <a:r>
              <a:rPr lang="ru-RU" sz="1600" dirty="0"/>
              <a:t> </a:t>
            </a:r>
            <a:r>
              <a:rPr lang="ru-RU" sz="1600" dirty="0" err="1"/>
              <a:t>постійно</a:t>
            </a:r>
            <a:r>
              <a:rPr lang="ru-RU" sz="1600" dirty="0"/>
              <a:t> </a:t>
            </a:r>
            <a:r>
              <a:rPr lang="ru-RU" sz="1600" dirty="0" err="1"/>
              <a:t>зростаючого</a:t>
            </a:r>
            <a:r>
              <a:rPr lang="ru-RU" sz="1600" dirty="0"/>
              <a:t> </a:t>
            </a:r>
            <a:r>
              <a:rPr lang="ru-RU" sz="1600" dirty="0" err="1"/>
              <a:t>фізичного</a:t>
            </a:r>
            <a:r>
              <a:rPr lang="ru-RU" sz="1600" dirty="0"/>
              <a:t> </a:t>
            </a:r>
            <a:r>
              <a:rPr lang="ru-RU" sz="1600" dirty="0" err="1"/>
              <a:t>навантаження</a:t>
            </a:r>
            <a:r>
              <a:rPr lang="en-US" sz="1600" dirty="0"/>
              <a:t>, </a:t>
            </a:r>
            <a:r>
              <a:rPr lang="ru-RU" sz="1600" dirty="0" err="1"/>
              <a:t>внаслідок</a:t>
            </a:r>
            <a:r>
              <a:rPr lang="ru-RU" sz="1600" dirty="0"/>
              <a:t> </a:t>
            </a:r>
            <a:r>
              <a:rPr lang="ru-RU" sz="1600" dirty="0" err="1"/>
              <a:t>чого</a:t>
            </a:r>
            <a:r>
              <a:rPr lang="ru-RU" sz="1600" dirty="0"/>
              <a:t> </a:t>
            </a:r>
            <a:r>
              <a:rPr lang="ru-RU" sz="1600" dirty="0" err="1"/>
              <a:t>поступово</a:t>
            </a:r>
            <a:r>
              <a:rPr lang="ru-RU" sz="1600" dirty="0"/>
              <a:t> </a:t>
            </a:r>
            <a:r>
              <a:rPr lang="ru-RU" sz="1600" dirty="0" err="1"/>
              <a:t>вдосконалюються</a:t>
            </a:r>
            <a:r>
              <a:rPr lang="ru-RU" sz="1600" dirty="0"/>
              <a:t> </a:t>
            </a:r>
            <a:r>
              <a:rPr lang="ru-RU" sz="1600" dirty="0" err="1"/>
              <a:t>регуляторні</a:t>
            </a:r>
            <a:r>
              <a:rPr lang="ru-RU" sz="1600" dirty="0"/>
              <a:t> </a:t>
            </a:r>
            <a:r>
              <a:rPr lang="ru-RU" sz="1600" dirty="0" err="1"/>
              <a:t>процеси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відновлюються</a:t>
            </a:r>
            <a:r>
              <a:rPr lang="ru-RU" sz="1600" dirty="0"/>
              <a:t> моторно</a:t>
            </a:r>
            <a:r>
              <a:rPr lang="en-US" sz="1600" dirty="0"/>
              <a:t>- </a:t>
            </a:r>
            <a:r>
              <a:rPr lang="ru-RU" sz="1600" dirty="0" err="1"/>
              <a:t>вісцеральні</a:t>
            </a:r>
            <a:r>
              <a:rPr lang="ru-RU" sz="1600" dirty="0"/>
              <a:t> та </a:t>
            </a:r>
            <a:r>
              <a:rPr lang="ru-RU" sz="1600" dirty="0" err="1"/>
              <a:t>рухові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endParaRPr lang="ru-RU" sz="16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56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uk-UA" b="1" u="sng" dirty="0"/>
              <a:t>Фізіологічна класифікація фізичних вправ </a:t>
            </a:r>
            <a:endParaRPr lang="ru-RU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 </a:t>
            </a:r>
            <a:r>
              <a:rPr lang="uk-UA" dirty="0"/>
              <a:t>механізмом енергозабезпечення фізичні вправи поділяють на </a:t>
            </a:r>
            <a:r>
              <a:rPr lang="uk-UA" b="1" u="sng" dirty="0"/>
              <a:t>анаеробні та аеробні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За характером рухового акту та динамічного стереотипу фізичні вправи </a:t>
            </a:r>
            <a:r>
              <a:rPr lang="uk-UA" dirty="0" smtClean="0"/>
              <a:t>класифікуються </a:t>
            </a:r>
            <a:r>
              <a:rPr lang="uk-UA" dirty="0"/>
              <a:t>як </a:t>
            </a:r>
            <a:r>
              <a:rPr lang="uk-UA" b="1" u="sng" dirty="0"/>
              <a:t>циклічні</a:t>
            </a:r>
            <a:r>
              <a:rPr lang="uk-UA" u="sng" dirty="0"/>
              <a:t> </a:t>
            </a:r>
            <a:r>
              <a:rPr lang="uk-UA" u="sng" dirty="0" smtClean="0"/>
              <a:t>	та </a:t>
            </a:r>
            <a:r>
              <a:rPr lang="uk-UA" b="1" u="sng" dirty="0" smtClean="0"/>
              <a:t>ациклічні</a:t>
            </a:r>
            <a:endParaRPr lang="ru-RU" u="sng" dirty="0"/>
          </a:p>
          <a:p>
            <a:pPr marL="0" indent="0">
              <a:buNone/>
            </a:pPr>
            <a:r>
              <a:rPr lang="uk-UA" dirty="0"/>
              <a:t>За основними руховими властивостями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r>
              <a:rPr lang="uk-UA" sz="2400" b="1" u="sng" dirty="0" smtClean="0"/>
              <a:t>НА ШВИДКІСТЬ,  НА ВИТРИВАЛІСТЬ, НА СИЛУ, ГНУЧКІСТЬ, СПРИТНІСТЬ</a:t>
            </a:r>
            <a:endParaRPr lang="ru-RU" b="1" u="sng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8824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325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</vt:lpstr>
      <vt:lpstr>Презентация PowerPoint</vt:lpstr>
      <vt:lpstr>СЛОВО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14</cp:revision>
  <dcterms:modified xsi:type="dcterms:W3CDTF">2021-09-15T19:26:57Z</dcterms:modified>
</cp:coreProperties>
</file>