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 id="271" r:id="rId17"/>
    <p:sldId id="272" r:id="rId18"/>
    <p:sldId id="273" r:id="rId19"/>
    <p:sldId id="274" r:id="rId20"/>
    <p:sldId id="275" r:id="rId21"/>
    <p:sldId id="276" r:id="rId22"/>
    <p:sldId id="277" r:id="rId23"/>
    <p:sldId id="294" r:id="rId24"/>
    <p:sldId id="278" r:id="rId25"/>
    <p:sldId id="295" r:id="rId26"/>
    <p:sldId id="279" r:id="rId27"/>
    <p:sldId id="280" r:id="rId28"/>
    <p:sldId id="293" r:id="rId29"/>
    <p:sldId id="281" r:id="rId30"/>
    <p:sldId id="296" r:id="rId31"/>
    <p:sldId id="282" r:id="rId32"/>
    <p:sldId id="283" r:id="rId33"/>
    <p:sldId id="284" r:id="rId34"/>
    <p:sldId id="285" r:id="rId35"/>
    <p:sldId id="286" r:id="rId36"/>
    <p:sldId id="287" r:id="rId37"/>
    <p:sldId id="288" r:id="rId38"/>
    <p:sldId id="289" r:id="rId39"/>
    <p:sldId id="290" r:id="rId40"/>
    <p:sldId id="292" r:id="rId41"/>
    <p:sldId id="291" r:id="rId42"/>
    <p:sldId id="297" r:id="rId43"/>
    <p:sldId id="298" r:id="rId44"/>
    <p:sldId id="299" r:id="rId45"/>
    <p:sldId id="300" r:id="rId46"/>
    <p:sldId id="301" r:id="rId47"/>
    <p:sldId id="302" r:id="rId48"/>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4845B5-1D8F-1522-281B-FFDB19306D96}"/>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endParaRPr lang="ru-UA"/>
          </a:p>
        </p:txBody>
      </p:sp>
      <p:sp>
        <p:nvSpPr>
          <p:cNvPr id="3" name="Підзаголовок 2">
            <a:extLst>
              <a:ext uri="{FF2B5EF4-FFF2-40B4-BE49-F238E27FC236}">
                <a16:creationId xmlns:a16="http://schemas.microsoft.com/office/drawing/2014/main" id="{263139E3-4803-7BB5-CD99-599642239F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ru-UA"/>
          </a:p>
        </p:txBody>
      </p:sp>
      <p:sp>
        <p:nvSpPr>
          <p:cNvPr id="4" name="Місце для дати 3">
            <a:extLst>
              <a:ext uri="{FF2B5EF4-FFF2-40B4-BE49-F238E27FC236}">
                <a16:creationId xmlns:a16="http://schemas.microsoft.com/office/drawing/2014/main" id="{39E642BC-78DB-27B0-AD9C-4327EBF92090}"/>
              </a:ext>
            </a:extLst>
          </p:cNvPr>
          <p:cNvSpPr>
            <a:spLocks noGrp="1"/>
          </p:cNvSpPr>
          <p:nvPr>
            <p:ph type="dt" sz="half" idx="10"/>
          </p:nvPr>
        </p:nvSpPr>
        <p:spPr/>
        <p:txBody>
          <a:bodyPr/>
          <a:lstStyle/>
          <a:p>
            <a:fld id="{44A9E0CF-6B65-4276-A560-44F874118EFA}" type="datetimeFigureOut">
              <a:rPr lang="ru-UA" smtClean="0"/>
              <a:t>08.09.2023</a:t>
            </a:fld>
            <a:endParaRPr lang="ru-UA"/>
          </a:p>
        </p:txBody>
      </p:sp>
      <p:sp>
        <p:nvSpPr>
          <p:cNvPr id="5" name="Місце для нижнього колонтитула 4">
            <a:extLst>
              <a:ext uri="{FF2B5EF4-FFF2-40B4-BE49-F238E27FC236}">
                <a16:creationId xmlns:a16="http://schemas.microsoft.com/office/drawing/2014/main" id="{550344C0-DB89-6A0A-1375-3A3B284C4B6C}"/>
              </a:ext>
            </a:extLst>
          </p:cNvPr>
          <p:cNvSpPr>
            <a:spLocks noGrp="1"/>
          </p:cNvSpPr>
          <p:nvPr>
            <p:ph type="ftr" sz="quarter" idx="11"/>
          </p:nvPr>
        </p:nvSpPr>
        <p:spPr/>
        <p:txBody>
          <a:bodyPr/>
          <a:lstStyle/>
          <a:p>
            <a:endParaRPr lang="ru-UA"/>
          </a:p>
        </p:txBody>
      </p:sp>
      <p:sp>
        <p:nvSpPr>
          <p:cNvPr id="6" name="Місце для номера слайда 5">
            <a:extLst>
              <a:ext uri="{FF2B5EF4-FFF2-40B4-BE49-F238E27FC236}">
                <a16:creationId xmlns:a16="http://schemas.microsoft.com/office/drawing/2014/main" id="{660CC10A-F066-8A25-3F85-8A27B9A1D9F5}"/>
              </a:ext>
            </a:extLst>
          </p:cNvPr>
          <p:cNvSpPr>
            <a:spLocks noGrp="1"/>
          </p:cNvSpPr>
          <p:nvPr>
            <p:ph type="sldNum" sz="quarter" idx="12"/>
          </p:nvPr>
        </p:nvSpPr>
        <p:spPr/>
        <p:txBody>
          <a:bodyPr/>
          <a:lstStyle/>
          <a:p>
            <a:fld id="{1D928ADC-EA73-4C21-BE7F-E1EC7A934BCA}" type="slidenum">
              <a:rPr lang="ru-UA" smtClean="0"/>
              <a:t>‹№›</a:t>
            </a:fld>
            <a:endParaRPr lang="ru-UA"/>
          </a:p>
        </p:txBody>
      </p:sp>
    </p:spTree>
    <p:extLst>
      <p:ext uri="{BB962C8B-B14F-4D97-AF65-F5344CB8AC3E}">
        <p14:creationId xmlns:p14="http://schemas.microsoft.com/office/powerpoint/2010/main" val="396551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E9861B-260A-3145-C076-F49B405FDA3E}"/>
              </a:ext>
            </a:extLst>
          </p:cNvPr>
          <p:cNvSpPr>
            <a:spLocks noGrp="1"/>
          </p:cNvSpPr>
          <p:nvPr>
            <p:ph type="title"/>
          </p:nvPr>
        </p:nvSpPr>
        <p:spPr/>
        <p:txBody>
          <a:bodyPr/>
          <a:lstStyle/>
          <a:p>
            <a:r>
              <a:rPr lang="uk-UA"/>
              <a:t>Клацніть, щоб редагувати стиль зразка заголовка</a:t>
            </a:r>
            <a:endParaRPr lang="ru-UA"/>
          </a:p>
        </p:txBody>
      </p:sp>
      <p:sp>
        <p:nvSpPr>
          <p:cNvPr id="3" name="Місце для вертикального тексту 2">
            <a:extLst>
              <a:ext uri="{FF2B5EF4-FFF2-40B4-BE49-F238E27FC236}">
                <a16:creationId xmlns:a16="http://schemas.microsoft.com/office/drawing/2014/main" id="{69985A34-5C22-77B8-599F-8822A0E79EF8}"/>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UA"/>
          </a:p>
        </p:txBody>
      </p:sp>
      <p:sp>
        <p:nvSpPr>
          <p:cNvPr id="4" name="Місце для дати 3">
            <a:extLst>
              <a:ext uri="{FF2B5EF4-FFF2-40B4-BE49-F238E27FC236}">
                <a16:creationId xmlns:a16="http://schemas.microsoft.com/office/drawing/2014/main" id="{0E02B8A2-E0B5-A189-1836-6B29B43620AC}"/>
              </a:ext>
            </a:extLst>
          </p:cNvPr>
          <p:cNvSpPr>
            <a:spLocks noGrp="1"/>
          </p:cNvSpPr>
          <p:nvPr>
            <p:ph type="dt" sz="half" idx="10"/>
          </p:nvPr>
        </p:nvSpPr>
        <p:spPr/>
        <p:txBody>
          <a:bodyPr/>
          <a:lstStyle/>
          <a:p>
            <a:fld id="{44A9E0CF-6B65-4276-A560-44F874118EFA}" type="datetimeFigureOut">
              <a:rPr lang="ru-UA" smtClean="0"/>
              <a:t>08.09.2023</a:t>
            </a:fld>
            <a:endParaRPr lang="ru-UA"/>
          </a:p>
        </p:txBody>
      </p:sp>
      <p:sp>
        <p:nvSpPr>
          <p:cNvPr id="5" name="Місце для нижнього колонтитула 4">
            <a:extLst>
              <a:ext uri="{FF2B5EF4-FFF2-40B4-BE49-F238E27FC236}">
                <a16:creationId xmlns:a16="http://schemas.microsoft.com/office/drawing/2014/main" id="{DBDE3E32-0AFF-FC86-17C5-73054601C08C}"/>
              </a:ext>
            </a:extLst>
          </p:cNvPr>
          <p:cNvSpPr>
            <a:spLocks noGrp="1"/>
          </p:cNvSpPr>
          <p:nvPr>
            <p:ph type="ftr" sz="quarter" idx="11"/>
          </p:nvPr>
        </p:nvSpPr>
        <p:spPr/>
        <p:txBody>
          <a:bodyPr/>
          <a:lstStyle/>
          <a:p>
            <a:endParaRPr lang="ru-UA"/>
          </a:p>
        </p:txBody>
      </p:sp>
      <p:sp>
        <p:nvSpPr>
          <p:cNvPr id="6" name="Місце для номера слайда 5">
            <a:extLst>
              <a:ext uri="{FF2B5EF4-FFF2-40B4-BE49-F238E27FC236}">
                <a16:creationId xmlns:a16="http://schemas.microsoft.com/office/drawing/2014/main" id="{AE42FABE-B271-218A-D3BA-4524309CE1E3}"/>
              </a:ext>
            </a:extLst>
          </p:cNvPr>
          <p:cNvSpPr>
            <a:spLocks noGrp="1"/>
          </p:cNvSpPr>
          <p:nvPr>
            <p:ph type="sldNum" sz="quarter" idx="12"/>
          </p:nvPr>
        </p:nvSpPr>
        <p:spPr/>
        <p:txBody>
          <a:bodyPr/>
          <a:lstStyle/>
          <a:p>
            <a:fld id="{1D928ADC-EA73-4C21-BE7F-E1EC7A934BCA}" type="slidenum">
              <a:rPr lang="ru-UA" smtClean="0"/>
              <a:t>‹№›</a:t>
            </a:fld>
            <a:endParaRPr lang="ru-UA"/>
          </a:p>
        </p:txBody>
      </p:sp>
    </p:spTree>
    <p:extLst>
      <p:ext uri="{BB962C8B-B14F-4D97-AF65-F5344CB8AC3E}">
        <p14:creationId xmlns:p14="http://schemas.microsoft.com/office/powerpoint/2010/main" val="2479755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D24730DF-7390-13B3-01E7-7B54740DD568}"/>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endParaRPr lang="ru-UA"/>
          </a:p>
        </p:txBody>
      </p:sp>
      <p:sp>
        <p:nvSpPr>
          <p:cNvPr id="3" name="Місце для вертикального тексту 2">
            <a:extLst>
              <a:ext uri="{FF2B5EF4-FFF2-40B4-BE49-F238E27FC236}">
                <a16:creationId xmlns:a16="http://schemas.microsoft.com/office/drawing/2014/main" id="{A505E0F8-71BC-DB45-2B6C-7564535A9E74}"/>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UA"/>
          </a:p>
        </p:txBody>
      </p:sp>
      <p:sp>
        <p:nvSpPr>
          <p:cNvPr id="4" name="Місце для дати 3">
            <a:extLst>
              <a:ext uri="{FF2B5EF4-FFF2-40B4-BE49-F238E27FC236}">
                <a16:creationId xmlns:a16="http://schemas.microsoft.com/office/drawing/2014/main" id="{11D8D6E8-6B77-82B7-1002-D7D2DF9A7C1C}"/>
              </a:ext>
            </a:extLst>
          </p:cNvPr>
          <p:cNvSpPr>
            <a:spLocks noGrp="1"/>
          </p:cNvSpPr>
          <p:nvPr>
            <p:ph type="dt" sz="half" idx="10"/>
          </p:nvPr>
        </p:nvSpPr>
        <p:spPr/>
        <p:txBody>
          <a:bodyPr/>
          <a:lstStyle/>
          <a:p>
            <a:fld id="{44A9E0CF-6B65-4276-A560-44F874118EFA}" type="datetimeFigureOut">
              <a:rPr lang="ru-UA" smtClean="0"/>
              <a:t>08.09.2023</a:t>
            </a:fld>
            <a:endParaRPr lang="ru-UA"/>
          </a:p>
        </p:txBody>
      </p:sp>
      <p:sp>
        <p:nvSpPr>
          <p:cNvPr id="5" name="Місце для нижнього колонтитула 4">
            <a:extLst>
              <a:ext uri="{FF2B5EF4-FFF2-40B4-BE49-F238E27FC236}">
                <a16:creationId xmlns:a16="http://schemas.microsoft.com/office/drawing/2014/main" id="{C2D8A4EC-9783-D088-3B1A-417E9AD77233}"/>
              </a:ext>
            </a:extLst>
          </p:cNvPr>
          <p:cNvSpPr>
            <a:spLocks noGrp="1"/>
          </p:cNvSpPr>
          <p:nvPr>
            <p:ph type="ftr" sz="quarter" idx="11"/>
          </p:nvPr>
        </p:nvSpPr>
        <p:spPr/>
        <p:txBody>
          <a:bodyPr/>
          <a:lstStyle/>
          <a:p>
            <a:endParaRPr lang="ru-UA"/>
          </a:p>
        </p:txBody>
      </p:sp>
      <p:sp>
        <p:nvSpPr>
          <p:cNvPr id="6" name="Місце для номера слайда 5">
            <a:extLst>
              <a:ext uri="{FF2B5EF4-FFF2-40B4-BE49-F238E27FC236}">
                <a16:creationId xmlns:a16="http://schemas.microsoft.com/office/drawing/2014/main" id="{E6E35CBA-767B-82BB-7535-76651F925FB6}"/>
              </a:ext>
            </a:extLst>
          </p:cNvPr>
          <p:cNvSpPr>
            <a:spLocks noGrp="1"/>
          </p:cNvSpPr>
          <p:nvPr>
            <p:ph type="sldNum" sz="quarter" idx="12"/>
          </p:nvPr>
        </p:nvSpPr>
        <p:spPr/>
        <p:txBody>
          <a:bodyPr/>
          <a:lstStyle/>
          <a:p>
            <a:fld id="{1D928ADC-EA73-4C21-BE7F-E1EC7A934BCA}" type="slidenum">
              <a:rPr lang="ru-UA" smtClean="0"/>
              <a:t>‹№›</a:t>
            </a:fld>
            <a:endParaRPr lang="ru-UA"/>
          </a:p>
        </p:txBody>
      </p:sp>
    </p:spTree>
    <p:extLst>
      <p:ext uri="{BB962C8B-B14F-4D97-AF65-F5344CB8AC3E}">
        <p14:creationId xmlns:p14="http://schemas.microsoft.com/office/powerpoint/2010/main" val="24114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1BF3D1-D2A8-5BB2-37E1-48626638550C}"/>
              </a:ext>
            </a:extLst>
          </p:cNvPr>
          <p:cNvSpPr>
            <a:spLocks noGrp="1"/>
          </p:cNvSpPr>
          <p:nvPr>
            <p:ph type="title"/>
          </p:nvPr>
        </p:nvSpPr>
        <p:spPr/>
        <p:txBody>
          <a:bodyPr/>
          <a:lstStyle/>
          <a:p>
            <a:r>
              <a:rPr lang="uk-UA"/>
              <a:t>Клацніть, щоб редагувати стиль зразка заголовка</a:t>
            </a:r>
            <a:endParaRPr lang="ru-UA"/>
          </a:p>
        </p:txBody>
      </p:sp>
      <p:sp>
        <p:nvSpPr>
          <p:cNvPr id="3" name="Місце для вмісту 2">
            <a:extLst>
              <a:ext uri="{FF2B5EF4-FFF2-40B4-BE49-F238E27FC236}">
                <a16:creationId xmlns:a16="http://schemas.microsoft.com/office/drawing/2014/main" id="{F73ABF71-D44D-799B-38EC-FA01B4769DFD}"/>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UA"/>
          </a:p>
        </p:txBody>
      </p:sp>
      <p:sp>
        <p:nvSpPr>
          <p:cNvPr id="4" name="Місце для дати 3">
            <a:extLst>
              <a:ext uri="{FF2B5EF4-FFF2-40B4-BE49-F238E27FC236}">
                <a16:creationId xmlns:a16="http://schemas.microsoft.com/office/drawing/2014/main" id="{405340CD-BD3B-0CE9-8238-C5087B323E73}"/>
              </a:ext>
            </a:extLst>
          </p:cNvPr>
          <p:cNvSpPr>
            <a:spLocks noGrp="1"/>
          </p:cNvSpPr>
          <p:nvPr>
            <p:ph type="dt" sz="half" idx="10"/>
          </p:nvPr>
        </p:nvSpPr>
        <p:spPr/>
        <p:txBody>
          <a:bodyPr/>
          <a:lstStyle/>
          <a:p>
            <a:fld id="{44A9E0CF-6B65-4276-A560-44F874118EFA}" type="datetimeFigureOut">
              <a:rPr lang="ru-UA" smtClean="0"/>
              <a:t>08.09.2023</a:t>
            </a:fld>
            <a:endParaRPr lang="ru-UA"/>
          </a:p>
        </p:txBody>
      </p:sp>
      <p:sp>
        <p:nvSpPr>
          <p:cNvPr id="5" name="Місце для нижнього колонтитула 4">
            <a:extLst>
              <a:ext uri="{FF2B5EF4-FFF2-40B4-BE49-F238E27FC236}">
                <a16:creationId xmlns:a16="http://schemas.microsoft.com/office/drawing/2014/main" id="{1E6AE943-1916-3EDE-2B37-4B7ECC30A46A}"/>
              </a:ext>
            </a:extLst>
          </p:cNvPr>
          <p:cNvSpPr>
            <a:spLocks noGrp="1"/>
          </p:cNvSpPr>
          <p:nvPr>
            <p:ph type="ftr" sz="quarter" idx="11"/>
          </p:nvPr>
        </p:nvSpPr>
        <p:spPr/>
        <p:txBody>
          <a:bodyPr/>
          <a:lstStyle/>
          <a:p>
            <a:endParaRPr lang="ru-UA"/>
          </a:p>
        </p:txBody>
      </p:sp>
      <p:sp>
        <p:nvSpPr>
          <p:cNvPr id="6" name="Місце для номера слайда 5">
            <a:extLst>
              <a:ext uri="{FF2B5EF4-FFF2-40B4-BE49-F238E27FC236}">
                <a16:creationId xmlns:a16="http://schemas.microsoft.com/office/drawing/2014/main" id="{A9D407A3-4819-A9CC-D541-A68CAF5AE82D}"/>
              </a:ext>
            </a:extLst>
          </p:cNvPr>
          <p:cNvSpPr>
            <a:spLocks noGrp="1"/>
          </p:cNvSpPr>
          <p:nvPr>
            <p:ph type="sldNum" sz="quarter" idx="12"/>
          </p:nvPr>
        </p:nvSpPr>
        <p:spPr/>
        <p:txBody>
          <a:bodyPr/>
          <a:lstStyle/>
          <a:p>
            <a:fld id="{1D928ADC-EA73-4C21-BE7F-E1EC7A934BCA}" type="slidenum">
              <a:rPr lang="ru-UA" smtClean="0"/>
              <a:t>‹№›</a:t>
            </a:fld>
            <a:endParaRPr lang="ru-UA"/>
          </a:p>
        </p:txBody>
      </p:sp>
    </p:spTree>
    <p:extLst>
      <p:ext uri="{BB962C8B-B14F-4D97-AF65-F5344CB8AC3E}">
        <p14:creationId xmlns:p14="http://schemas.microsoft.com/office/powerpoint/2010/main" val="328628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6B7FED-E084-D2FD-EA42-B5A691AB9EEE}"/>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endParaRPr lang="ru-UA"/>
          </a:p>
        </p:txBody>
      </p:sp>
      <p:sp>
        <p:nvSpPr>
          <p:cNvPr id="3" name="Місце для тексту 2">
            <a:extLst>
              <a:ext uri="{FF2B5EF4-FFF2-40B4-BE49-F238E27FC236}">
                <a16:creationId xmlns:a16="http://schemas.microsoft.com/office/drawing/2014/main" id="{6D8E430E-B8B2-0292-4CCA-99E791363F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041F01A9-271F-B533-0E73-DAAB66B81616}"/>
              </a:ext>
            </a:extLst>
          </p:cNvPr>
          <p:cNvSpPr>
            <a:spLocks noGrp="1"/>
          </p:cNvSpPr>
          <p:nvPr>
            <p:ph type="dt" sz="half" idx="10"/>
          </p:nvPr>
        </p:nvSpPr>
        <p:spPr/>
        <p:txBody>
          <a:bodyPr/>
          <a:lstStyle/>
          <a:p>
            <a:fld id="{44A9E0CF-6B65-4276-A560-44F874118EFA}" type="datetimeFigureOut">
              <a:rPr lang="ru-UA" smtClean="0"/>
              <a:t>08.09.2023</a:t>
            </a:fld>
            <a:endParaRPr lang="ru-UA"/>
          </a:p>
        </p:txBody>
      </p:sp>
      <p:sp>
        <p:nvSpPr>
          <p:cNvPr id="5" name="Місце для нижнього колонтитула 4">
            <a:extLst>
              <a:ext uri="{FF2B5EF4-FFF2-40B4-BE49-F238E27FC236}">
                <a16:creationId xmlns:a16="http://schemas.microsoft.com/office/drawing/2014/main" id="{E3C116C4-81E9-C83F-2346-7EA5D63C6841}"/>
              </a:ext>
            </a:extLst>
          </p:cNvPr>
          <p:cNvSpPr>
            <a:spLocks noGrp="1"/>
          </p:cNvSpPr>
          <p:nvPr>
            <p:ph type="ftr" sz="quarter" idx="11"/>
          </p:nvPr>
        </p:nvSpPr>
        <p:spPr/>
        <p:txBody>
          <a:bodyPr/>
          <a:lstStyle/>
          <a:p>
            <a:endParaRPr lang="ru-UA"/>
          </a:p>
        </p:txBody>
      </p:sp>
      <p:sp>
        <p:nvSpPr>
          <p:cNvPr id="6" name="Місце для номера слайда 5">
            <a:extLst>
              <a:ext uri="{FF2B5EF4-FFF2-40B4-BE49-F238E27FC236}">
                <a16:creationId xmlns:a16="http://schemas.microsoft.com/office/drawing/2014/main" id="{E1F58010-E21D-D1C6-211A-D4A9EE7DA1A3}"/>
              </a:ext>
            </a:extLst>
          </p:cNvPr>
          <p:cNvSpPr>
            <a:spLocks noGrp="1"/>
          </p:cNvSpPr>
          <p:nvPr>
            <p:ph type="sldNum" sz="quarter" idx="12"/>
          </p:nvPr>
        </p:nvSpPr>
        <p:spPr/>
        <p:txBody>
          <a:bodyPr/>
          <a:lstStyle/>
          <a:p>
            <a:fld id="{1D928ADC-EA73-4C21-BE7F-E1EC7A934BCA}" type="slidenum">
              <a:rPr lang="ru-UA" smtClean="0"/>
              <a:t>‹№›</a:t>
            </a:fld>
            <a:endParaRPr lang="ru-UA"/>
          </a:p>
        </p:txBody>
      </p:sp>
    </p:spTree>
    <p:extLst>
      <p:ext uri="{BB962C8B-B14F-4D97-AF65-F5344CB8AC3E}">
        <p14:creationId xmlns:p14="http://schemas.microsoft.com/office/powerpoint/2010/main" val="276413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57189C-3E5C-0005-4D22-7A9EC3493E2A}"/>
              </a:ext>
            </a:extLst>
          </p:cNvPr>
          <p:cNvSpPr>
            <a:spLocks noGrp="1"/>
          </p:cNvSpPr>
          <p:nvPr>
            <p:ph type="title"/>
          </p:nvPr>
        </p:nvSpPr>
        <p:spPr/>
        <p:txBody>
          <a:bodyPr/>
          <a:lstStyle/>
          <a:p>
            <a:r>
              <a:rPr lang="uk-UA"/>
              <a:t>Клацніть, щоб редагувати стиль зразка заголовка</a:t>
            </a:r>
            <a:endParaRPr lang="ru-UA"/>
          </a:p>
        </p:txBody>
      </p:sp>
      <p:sp>
        <p:nvSpPr>
          <p:cNvPr id="3" name="Місце для вмісту 2">
            <a:extLst>
              <a:ext uri="{FF2B5EF4-FFF2-40B4-BE49-F238E27FC236}">
                <a16:creationId xmlns:a16="http://schemas.microsoft.com/office/drawing/2014/main" id="{65064876-5ECA-AB1D-4EC7-164E1E8544ED}"/>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UA"/>
          </a:p>
        </p:txBody>
      </p:sp>
      <p:sp>
        <p:nvSpPr>
          <p:cNvPr id="4" name="Місце для вмісту 3">
            <a:extLst>
              <a:ext uri="{FF2B5EF4-FFF2-40B4-BE49-F238E27FC236}">
                <a16:creationId xmlns:a16="http://schemas.microsoft.com/office/drawing/2014/main" id="{7AEE51AD-52AF-4B35-1DBE-3C8D7972FFDA}"/>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UA"/>
          </a:p>
        </p:txBody>
      </p:sp>
      <p:sp>
        <p:nvSpPr>
          <p:cNvPr id="5" name="Місце для дати 4">
            <a:extLst>
              <a:ext uri="{FF2B5EF4-FFF2-40B4-BE49-F238E27FC236}">
                <a16:creationId xmlns:a16="http://schemas.microsoft.com/office/drawing/2014/main" id="{8BFE69F6-20BA-9D03-FCB1-05750311ACCF}"/>
              </a:ext>
            </a:extLst>
          </p:cNvPr>
          <p:cNvSpPr>
            <a:spLocks noGrp="1"/>
          </p:cNvSpPr>
          <p:nvPr>
            <p:ph type="dt" sz="half" idx="10"/>
          </p:nvPr>
        </p:nvSpPr>
        <p:spPr/>
        <p:txBody>
          <a:bodyPr/>
          <a:lstStyle/>
          <a:p>
            <a:fld id="{44A9E0CF-6B65-4276-A560-44F874118EFA}" type="datetimeFigureOut">
              <a:rPr lang="ru-UA" smtClean="0"/>
              <a:t>08.09.2023</a:t>
            </a:fld>
            <a:endParaRPr lang="ru-UA"/>
          </a:p>
        </p:txBody>
      </p:sp>
      <p:sp>
        <p:nvSpPr>
          <p:cNvPr id="6" name="Місце для нижнього колонтитула 5">
            <a:extLst>
              <a:ext uri="{FF2B5EF4-FFF2-40B4-BE49-F238E27FC236}">
                <a16:creationId xmlns:a16="http://schemas.microsoft.com/office/drawing/2014/main" id="{E31676BA-A1C8-06B1-B390-8E73501B6149}"/>
              </a:ext>
            </a:extLst>
          </p:cNvPr>
          <p:cNvSpPr>
            <a:spLocks noGrp="1"/>
          </p:cNvSpPr>
          <p:nvPr>
            <p:ph type="ftr" sz="quarter" idx="11"/>
          </p:nvPr>
        </p:nvSpPr>
        <p:spPr/>
        <p:txBody>
          <a:bodyPr/>
          <a:lstStyle/>
          <a:p>
            <a:endParaRPr lang="ru-UA"/>
          </a:p>
        </p:txBody>
      </p:sp>
      <p:sp>
        <p:nvSpPr>
          <p:cNvPr id="7" name="Місце для номера слайда 6">
            <a:extLst>
              <a:ext uri="{FF2B5EF4-FFF2-40B4-BE49-F238E27FC236}">
                <a16:creationId xmlns:a16="http://schemas.microsoft.com/office/drawing/2014/main" id="{6FFB308C-3AEC-0454-49EF-9CDE65642774}"/>
              </a:ext>
            </a:extLst>
          </p:cNvPr>
          <p:cNvSpPr>
            <a:spLocks noGrp="1"/>
          </p:cNvSpPr>
          <p:nvPr>
            <p:ph type="sldNum" sz="quarter" idx="12"/>
          </p:nvPr>
        </p:nvSpPr>
        <p:spPr/>
        <p:txBody>
          <a:bodyPr/>
          <a:lstStyle/>
          <a:p>
            <a:fld id="{1D928ADC-EA73-4C21-BE7F-E1EC7A934BCA}" type="slidenum">
              <a:rPr lang="ru-UA" smtClean="0"/>
              <a:t>‹№›</a:t>
            </a:fld>
            <a:endParaRPr lang="ru-UA"/>
          </a:p>
        </p:txBody>
      </p:sp>
    </p:spTree>
    <p:extLst>
      <p:ext uri="{BB962C8B-B14F-4D97-AF65-F5344CB8AC3E}">
        <p14:creationId xmlns:p14="http://schemas.microsoft.com/office/powerpoint/2010/main" val="173370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4FA28D-4570-5A98-27BA-8853D9B52D51}"/>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endParaRPr lang="ru-UA"/>
          </a:p>
        </p:txBody>
      </p:sp>
      <p:sp>
        <p:nvSpPr>
          <p:cNvPr id="3" name="Місце для тексту 2">
            <a:extLst>
              <a:ext uri="{FF2B5EF4-FFF2-40B4-BE49-F238E27FC236}">
                <a16:creationId xmlns:a16="http://schemas.microsoft.com/office/drawing/2014/main" id="{076CBDDF-0769-9350-720F-D0CCDCEBB8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C6A03ECC-7CF7-1FAB-A55A-18065395653D}"/>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UA"/>
          </a:p>
        </p:txBody>
      </p:sp>
      <p:sp>
        <p:nvSpPr>
          <p:cNvPr id="5" name="Місце для тексту 4">
            <a:extLst>
              <a:ext uri="{FF2B5EF4-FFF2-40B4-BE49-F238E27FC236}">
                <a16:creationId xmlns:a16="http://schemas.microsoft.com/office/drawing/2014/main" id="{8DC2AA34-93B0-A1FF-FA8E-D934326DA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53506A18-4593-DDD0-909B-613FD1BB7788}"/>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UA"/>
          </a:p>
        </p:txBody>
      </p:sp>
      <p:sp>
        <p:nvSpPr>
          <p:cNvPr id="7" name="Місце для дати 6">
            <a:extLst>
              <a:ext uri="{FF2B5EF4-FFF2-40B4-BE49-F238E27FC236}">
                <a16:creationId xmlns:a16="http://schemas.microsoft.com/office/drawing/2014/main" id="{5A039AE4-F795-3F82-6633-61CE902C2216}"/>
              </a:ext>
            </a:extLst>
          </p:cNvPr>
          <p:cNvSpPr>
            <a:spLocks noGrp="1"/>
          </p:cNvSpPr>
          <p:nvPr>
            <p:ph type="dt" sz="half" idx="10"/>
          </p:nvPr>
        </p:nvSpPr>
        <p:spPr/>
        <p:txBody>
          <a:bodyPr/>
          <a:lstStyle/>
          <a:p>
            <a:fld id="{44A9E0CF-6B65-4276-A560-44F874118EFA}" type="datetimeFigureOut">
              <a:rPr lang="ru-UA" smtClean="0"/>
              <a:t>08.09.2023</a:t>
            </a:fld>
            <a:endParaRPr lang="ru-UA"/>
          </a:p>
        </p:txBody>
      </p:sp>
      <p:sp>
        <p:nvSpPr>
          <p:cNvPr id="8" name="Місце для нижнього колонтитула 7">
            <a:extLst>
              <a:ext uri="{FF2B5EF4-FFF2-40B4-BE49-F238E27FC236}">
                <a16:creationId xmlns:a16="http://schemas.microsoft.com/office/drawing/2014/main" id="{8A8F2468-6078-4D5B-177B-A19BA7B7CA31}"/>
              </a:ext>
            </a:extLst>
          </p:cNvPr>
          <p:cNvSpPr>
            <a:spLocks noGrp="1"/>
          </p:cNvSpPr>
          <p:nvPr>
            <p:ph type="ftr" sz="quarter" idx="11"/>
          </p:nvPr>
        </p:nvSpPr>
        <p:spPr/>
        <p:txBody>
          <a:bodyPr/>
          <a:lstStyle/>
          <a:p>
            <a:endParaRPr lang="ru-UA"/>
          </a:p>
        </p:txBody>
      </p:sp>
      <p:sp>
        <p:nvSpPr>
          <p:cNvPr id="9" name="Місце для номера слайда 8">
            <a:extLst>
              <a:ext uri="{FF2B5EF4-FFF2-40B4-BE49-F238E27FC236}">
                <a16:creationId xmlns:a16="http://schemas.microsoft.com/office/drawing/2014/main" id="{5C526F00-949A-757A-D335-C75026975C3A}"/>
              </a:ext>
            </a:extLst>
          </p:cNvPr>
          <p:cNvSpPr>
            <a:spLocks noGrp="1"/>
          </p:cNvSpPr>
          <p:nvPr>
            <p:ph type="sldNum" sz="quarter" idx="12"/>
          </p:nvPr>
        </p:nvSpPr>
        <p:spPr/>
        <p:txBody>
          <a:bodyPr/>
          <a:lstStyle/>
          <a:p>
            <a:fld id="{1D928ADC-EA73-4C21-BE7F-E1EC7A934BCA}" type="slidenum">
              <a:rPr lang="ru-UA" smtClean="0"/>
              <a:t>‹№›</a:t>
            </a:fld>
            <a:endParaRPr lang="ru-UA"/>
          </a:p>
        </p:txBody>
      </p:sp>
    </p:spTree>
    <p:extLst>
      <p:ext uri="{BB962C8B-B14F-4D97-AF65-F5344CB8AC3E}">
        <p14:creationId xmlns:p14="http://schemas.microsoft.com/office/powerpoint/2010/main" val="4049459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93CC09-C751-163E-D3DE-AE0AAD6D804D}"/>
              </a:ext>
            </a:extLst>
          </p:cNvPr>
          <p:cNvSpPr>
            <a:spLocks noGrp="1"/>
          </p:cNvSpPr>
          <p:nvPr>
            <p:ph type="title"/>
          </p:nvPr>
        </p:nvSpPr>
        <p:spPr/>
        <p:txBody>
          <a:bodyPr/>
          <a:lstStyle/>
          <a:p>
            <a:r>
              <a:rPr lang="uk-UA"/>
              <a:t>Клацніть, щоб редагувати стиль зразка заголовка</a:t>
            </a:r>
            <a:endParaRPr lang="ru-UA"/>
          </a:p>
        </p:txBody>
      </p:sp>
      <p:sp>
        <p:nvSpPr>
          <p:cNvPr id="3" name="Місце для дати 2">
            <a:extLst>
              <a:ext uri="{FF2B5EF4-FFF2-40B4-BE49-F238E27FC236}">
                <a16:creationId xmlns:a16="http://schemas.microsoft.com/office/drawing/2014/main" id="{D6A93FDF-80AD-E7FF-68FE-3D1DB53BAEBC}"/>
              </a:ext>
            </a:extLst>
          </p:cNvPr>
          <p:cNvSpPr>
            <a:spLocks noGrp="1"/>
          </p:cNvSpPr>
          <p:nvPr>
            <p:ph type="dt" sz="half" idx="10"/>
          </p:nvPr>
        </p:nvSpPr>
        <p:spPr/>
        <p:txBody>
          <a:bodyPr/>
          <a:lstStyle/>
          <a:p>
            <a:fld id="{44A9E0CF-6B65-4276-A560-44F874118EFA}" type="datetimeFigureOut">
              <a:rPr lang="ru-UA" smtClean="0"/>
              <a:t>08.09.2023</a:t>
            </a:fld>
            <a:endParaRPr lang="ru-UA"/>
          </a:p>
        </p:txBody>
      </p:sp>
      <p:sp>
        <p:nvSpPr>
          <p:cNvPr id="4" name="Місце для нижнього колонтитула 3">
            <a:extLst>
              <a:ext uri="{FF2B5EF4-FFF2-40B4-BE49-F238E27FC236}">
                <a16:creationId xmlns:a16="http://schemas.microsoft.com/office/drawing/2014/main" id="{4368E947-D2C8-0497-6C45-347FAC41A4B4}"/>
              </a:ext>
            </a:extLst>
          </p:cNvPr>
          <p:cNvSpPr>
            <a:spLocks noGrp="1"/>
          </p:cNvSpPr>
          <p:nvPr>
            <p:ph type="ftr" sz="quarter" idx="11"/>
          </p:nvPr>
        </p:nvSpPr>
        <p:spPr/>
        <p:txBody>
          <a:bodyPr/>
          <a:lstStyle/>
          <a:p>
            <a:endParaRPr lang="ru-UA"/>
          </a:p>
        </p:txBody>
      </p:sp>
      <p:sp>
        <p:nvSpPr>
          <p:cNvPr id="5" name="Місце для номера слайда 4">
            <a:extLst>
              <a:ext uri="{FF2B5EF4-FFF2-40B4-BE49-F238E27FC236}">
                <a16:creationId xmlns:a16="http://schemas.microsoft.com/office/drawing/2014/main" id="{6C07F9B2-6AFF-F3D3-8B10-A3591CEA96AD}"/>
              </a:ext>
            </a:extLst>
          </p:cNvPr>
          <p:cNvSpPr>
            <a:spLocks noGrp="1"/>
          </p:cNvSpPr>
          <p:nvPr>
            <p:ph type="sldNum" sz="quarter" idx="12"/>
          </p:nvPr>
        </p:nvSpPr>
        <p:spPr/>
        <p:txBody>
          <a:bodyPr/>
          <a:lstStyle/>
          <a:p>
            <a:fld id="{1D928ADC-EA73-4C21-BE7F-E1EC7A934BCA}" type="slidenum">
              <a:rPr lang="ru-UA" smtClean="0"/>
              <a:t>‹№›</a:t>
            </a:fld>
            <a:endParaRPr lang="ru-UA"/>
          </a:p>
        </p:txBody>
      </p:sp>
    </p:spTree>
    <p:extLst>
      <p:ext uri="{BB962C8B-B14F-4D97-AF65-F5344CB8AC3E}">
        <p14:creationId xmlns:p14="http://schemas.microsoft.com/office/powerpoint/2010/main" val="2012141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98B6E5CF-55B1-5041-F798-E70DFBA0A4EA}"/>
              </a:ext>
            </a:extLst>
          </p:cNvPr>
          <p:cNvSpPr>
            <a:spLocks noGrp="1"/>
          </p:cNvSpPr>
          <p:nvPr>
            <p:ph type="dt" sz="half" idx="10"/>
          </p:nvPr>
        </p:nvSpPr>
        <p:spPr/>
        <p:txBody>
          <a:bodyPr/>
          <a:lstStyle/>
          <a:p>
            <a:fld id="{44A9E0CF-6B65-4276-A560-44F874118EFA}" type="datetimeFigureOut">
              <a:rPr lang="ru-UA" smtClean="0"/>
              <a:t>08.09.2023</a:t>
            </a:fld>
            <a:endParaRPr lang="ru-UA"/>
          </a:p>
        </p:txBody>
      </p:sp>
      <p:sp>
        <p:nvSpPr>
          <p:cNvPr id="3" name="Місце для нижнього колонтитула 2">
            <a:extLst>
              <a:ext uri="{FF2B5EF4-FFF2-40B4-BE49-F238E27FC236}">
                <a16:creationId xmlns:a16="http://schemas.microsoft.com/office/drawing/2014/main" id="{389E757D-252E-59A7-1C5A-65B316EE5751}"/>
              </a:ext>
            </a:extLst>
          </p:cNvPr>
          <p:cNvSpPr>
            <a:spLocks noGrp="1"/>
          </p:cNvSpPr>
          <p:nvPr>
            <p:ph type="ftr" sz="quarter" idx="11"/>
          </p:nvPr>
        </p:nvSpPr>
        <p:spPr/>
        <p:txBody>
          <a:bodyPr/>
          <a:lstStyle/>
          <a:p>
            <a:endParaRPr lang="ru-UA"/>
          </a:p>
        </p:txBody>
      </p:sp>
      <p:sp>
        <p:nvSpPr>
          <p:cNvPr id="4" name="Місце для номера слайда 3">
            <a:extLst>
              <a:ext uri="{FF2B5EF4-FFF2-40B4-BE49-F238E27FC236}">
                <a16:creationId xmlns:a16="http://schemas.microsoft.com/office/drawing/2014/main" id="{19463C5D-0D32-C056-4D57-0FD41E9F577E}"/>
              </a:ext>
            </a:extLst>
          </p:cNvPr>
          <p:cNvSpPr>
            <a:spLocks noGrp="1"/>
          </p:cNvSpPr>
          <p:nvPr>
            <p:ph type="sldNum" sz="quarter" idx="12"/>
          </p:nvPr>
        </p:nvSpPr>
        <p:spPr/>
        <p:txBody>
          <a:bodyPr/>
          <a:lstStyle/>
          <a:p>
            <a:fld id="{1D928ADC-EA73-4C21-BE7F-E1EC7A934BCA}" type="slidenum">
              <a:rPr lang="ru-UA" smtClean="0"/>
              <a:t>‹№›</a:t>
            </a:fld>
            <a:endParaRPr lang="ru-UA"/>
          </a:p>
        </p:txBody>
      </p:sp>
    </p:spTree>
    <p:extLst>
      <p:ext uri="{BB962C8B-B14F-4D97-AF65-F5344CB8AC3E}">
        <p14:creationId xmlns:p14="http://schemas.microsoft.com/office/powerpoint/2010/main" val="1889758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763CCA-8C22-1A34-7B55-9A0E8442102F}"/>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ru-UA"/>
          </a:p>
        </p:txBody>
      </p:sp>
      <p:sp>
        <p:nvSpPr>
          <p:cNvPr id="3" name="Місце для вмісту 2">
            <a:extLst>
              <a:ext uri="{FF2B5EF4-FFF2-40B4-BE49-F238E27FC236}">
                <a16:creationId xmlns:a16="http://schemas.microsoft.com/office/drawing/2014/main" id="{B4351D4A-2E35-9A35-4C82-5E5A34F800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UA"/>
          </a:p>
        </p:txBody>
      </p:sp>
      <p:sp>
        <p:nvSpPr>
          <p:cNvPr id="4" name="Місце для тексту 3">
            <a:extLst>
              <a:ext uri="{FF2B5EF4-FFF2-40B4-BE49-F238E27FC236}">
                <a16:creationId xmlns:a16="http://schemas.microsoft.com/office/drawing/2014/main" id="{FFCEC01A-98F8-897C-AA8D-EC51BBAEA4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150ABFFB-2FCC-5EAD-1B43-474EE56E2D41}"/>
              </a:ext>
            </a:extLst>
          </p:cNvPr>
          <p:cNvSpPr>
            <a:spLocks noGrp="1"/>
          </p:cNvSpPr>
          <p:nvPr>
            <p:ph type="dt" sz="half" idx="10"/>
          </p:nvPr>
        </p:nvSpPr>
        <p:spPr/>
        <p:txBody>
          <a:bodyPr/>
          <a:lstStyle/>
          <a:p>
            <a:fld id="{44A9E0CF-6B65-4276-A560-44F874118EFA}" type="datetimeFigureOut">
              <a:rPr lang="ru-UA" smtClean="0"/>
              <a:t>08.09.2023</a:t>
            </a:fld>
            <a:endParaRPr lang="ru-UA"/>
          </a:p>
        </p:txBody>
      </p:sp>
      <p:sp>
        <p:nvSpPr>
          <p:cNvPr id="6" name="Місце для нижнього колонтитула 5">
            <a:extLst>
              <a:ext uri="{FF2B5EF4-FFF2-40B4-BE49-F238E27FC236}">
                <a16:creationId xmlns:a16="http://schemas.microsoft.com/office/drawing/2014/main" id="{D809B883-F3CF-E1BA-11C3-5D31EBAA1FCA}"/>
              </a:ext>
            </a:extLst>
          </p:cNvPr>
          <p:cNvSpPr>
            <a:spLocks noGrp="1"/>
          </p:cNvSpPr>
          <p:nvPr>
            <p:ph type="ftr" sz="quarter" idx="11"/>
          </p:nvPr>
        </p:nvSpPr>
        <p:spPr/>
        <p:txBody>
          <a:bodyPr/>
          <a:lstStyle/>
          <a:p>
            <a:endParaRPr lang="ru-UA"/>
          </a:p>
        </p:txBody>
      </p:sp>
      <p:sp>
        <p:nvSpPr>
          <p:cNvPr id="7" name="Місце для номера слайда 6">
            <a:extLst>
              <a:ext uri="{FF2B5EF4-FFF2-40B4-BE49-F238E27FC236}">
                <a16:creationId xmlns:a16="http://schemas.microsoft.com/office/drawing/2014/main" id="{20FA9F1E-31AE-7224-23DC-32E99B179ECB}"/>
              </a:ext>
            </a:extLst>
          </p:cNvPr>
          <p:cNvSpPr>
            <a:spLocks noGrp="1"/>
          </p:cNvSpPr>
          <p:nvPr>
            <p:ph type="sldNum" sz="quarter" idx="12"/>
          </p:nvPr>
        </p:nvSpPr>
        <p:spPr/>
        <p:txBody>
          <a:bodyPr/>
          <a:lstStyle/>
          <a:p>
            <a:fld id="{1D928ADC-EA73-4C21-BE7F-E1EC7A934BCA}" type="slidenum">
              <a:rPr lang="ru-UA" smtClean="0"/>
              <a:t>‹№›</a:t>
            </a:fld>
            <a:endParaRPr lang="ru-UA"/>
          </a:p>
        </p:txBody>
      </p:sp>
    </p:spTree>
    <p:extLst>
      <p:ext uri="{BB962C8B-B14F-4D97-AF65-F5344CB8AC3E}">
        <p14:creationId xmlns:p14="http://schemas.microsoft.com/office/powerpoint/2010/main" val="357717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0C7C66-91C4-B3C0-DA15-3BEBC5E885AF}"/>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ru-UA"/>
          </a:p>
        </p:txBody>
      </p:sp>
      <p:sp>
        <p:nvSpPr>
          <p:cNvPr id="3" name="Місце для зображення 2">
            <a:extLst>
              <a:ext uri="{FF2B5EF4-FFF2-40B4-BE49-F238E27FC236}">
                <a16:creationId xmlns:a16="http://schemas.microsoft.com/office/drawing/2014/main" id="{22ED7888-8F03-E1FC-43F0-03A58BF453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Місце для тексту 3">
            <a:extLst>
              <a:ext uri="{FF2B5EF4-FFF2-40B4-BE49-F238E27FC236}">
                <a16:creationId xmlns:a16="http://schemas.microsoft.com/office/drawing/2014/main" id="{E34B5899-DE06-6572-5B5D-818BCEBCD1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BA9123D5-2FCA-48F3-6374-7E357B15643C}"/>
              </a:ext>
            </a:extLst>
          </p:cNvPr>
          <p:cNvSpPr>
            <a:spLocks noGrp="1"/>
          </p:cNvSpPr>
          <p:nvPr>
            <p:ph type="dt" sz="half" idx="10"/>
          </p:nvPr>
        </p:nvSpPr>
        <p:spPr/>
        <p:txBody>
          <a:bodyPr/>
          <a:lstStyle/>
          <a:p>
            <a:fld id="{44A9E0CF-6B65-4276-A560-44F874118EFA}" type="datetimeFigureOut">
              <a:rPr lang="ru-UA" smtClean="0"/>
              <a:t>08.09.2023</a:t>
            </a:fld>
            <a:endParaRPr lang="ru-UA"/>
          </a:p>
        </p:txBody>
      </p:sp>
      <p:sp>
        <p:nvSpPr>
          <p:cNvPr id="6" name="Місце для нижнього колонтитула 5">
            <a:extLst>
              <a:ext uri="{FF2B5EF4-FFF2-40B4-BE49-F238E27FC236}">
                <a16:creationId xmlns:a16="http://schemas.microsoft.com/office/drawing/2014/main" id="{FBAD40A3-67B6-6D60-89C1-0C0845F89EF3}"/>
              </a:ext>
            </a:extLst>
          </p:cNvPr>
          <p:cNvSpPr>
            <a:spLocks noGrp="1"/>
          </p:cNvSpPr>
          <p:nvPr>
            <p:ph type="ftr" sz="quarter" idx="11"/>
          </p:nvPr>
        </p:nvSpPr>
        <p:spPr/>
        <p:txBody>
          <a:bodyPr/>
          <a:lstStyle/>
          <a:p>
            <a:endParaRPr lang="ru-UA"/>
          </a:p>
        </p:txBody>
      </p:sp>
      <p:sp>
        <p:nvSpPr>
          <p:cNvPr id="7" name="Місце для номера слайда 6">
            <a:extLst>
              <a:ext uri="{FF2B5EF4-FFF2-40B4-BE49-F238E27FC236}">
                <a16:creationId xmlns:a16="http://schemas.microsoft.com/office/drawing/2014/main" id="{AD8046E5-1C95-9CD4-4AE9-2B91CD0CC6F9}"/>
              </a:ext>
            </a:extLst>
          </p:cNvPr>
          <p:cNvSpPr>
            <a:spLocks noGrp="1"/>
          </p:cNvSpPr>
          <p:nvPr>
            <p:ph type="sldNum" sz="quarter" idx="12"/>
          </p:nvPr>
        </p:nvSpPr>
        <p:spPr/>
        <p:txBody>
          <a:bodyPr/>
          <a:lstStyle/>
          <a:p>
            <a:fld id="{1D928ADC-EA73-4C21-BE7F-E1EC7A934BCA}" type="slidenum">
              <a:rPr lang="ru-UA" smtClean="0"/>
              <a:t>‹№›</a:t>
            </a:fld>
            <a:endParaRPr lang="ru-UA"/>
          </a:p>
        </p:txBody>
      </p:sp>
    </p:spTree>
    <p:extLst>
      <p:ext uri="{BB962C8B-B14F-4D97-AF65-F5344CB8AC3E}">
        <p14:creationId xmlns:p14="http://schemas.microsoft.com/office/powerpoint/2010/main" val="197628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1803780D-0564-BAD5-CEE6-6110E77B54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ru-UA"/>
          </a:p>
        </p:txBody>
      </p:sp>
      <p:sp>
        <p:nvSpPr>
          <p:cNvPr id="3" name="Місце для тексту 2">
            <a:extLst>
              <a:ext uri="{FF2B5EF4-FFF2-40B4-BE49-F238E27FC236}">
                <a16:creationId xmlns:a16="http://schemas.microsoft.com/office/drawing/2014/main" id="{207003AC-5BC5-9297-8717-C886B4C1E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UA"/>
          </a:p>
        </p:txBody>
      </p:sp>
      <p:sp>
        <p:nvSpPr>
          <p:cNvPr id="4" name="Місце для дати 3">
            <a:extLst>
              <a:ext uri="{FF2B5EF4-FFF2-40B4-BE49-F238E27FC236}">
                <a16:creationId xmlns:a16="http://schemas.microsoft.com/office/drawing/2014/main" id="{3705B572-7B6D-CC03-975B-959A7FFA2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9E0CF-6B65-4276-A560-44F874118EFA}" type="datetimeFigureOut">
              <a:rPr lang="ru-UA" smtClean="0"/>
              <a:t>08.09.2023</a:t>
            </a:fld>
            <a:endParaRPr lang="ru-UA"/>
          </a:p>
        </p:txBody>
      </p:sp>
      <p:sp>
        <p:nvSpPr>
          <p:cNvPr id="5" name="Місце для нижнього колонтитула 4">
            <a:extLst>
              <a:ext uri="{FF2B5EF4-FFF2-40B4-BE49-F238E27FC236}">
                <a16:creationId xmlns:a16="http://schemas.microsoft.com/office/drawing/2014/main" id="{B6E58350-7D8F-D332-A3BA-3D3F3CAE3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Місце для номера слайда 5">
            <a:extLst>
              <a:ext uri="{FF2B5EF4-FFF2-40B4-BE49-F238E27FC236}">
                <a16:creationId xmlns:a16="http://schemas.microsoft.com/office/drawing/2014/main" id="{58FB92D2-23B7-BEB5-5A86-B552B01DF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28ADC-EA73-4C21-BE7F-E1EC7A934BCA}" type="slidenum">
              <a:rPr lang="ru-UA" smtClean="0"/>
              <a:t>‹№›</a:t>
            </a:fld>
            <a:endParaRPr lang="ru-UA"/>
          </a:p>
        </p:txBody>
      </p:sp>
    </p:spTree>
    <p:extLst>
      <p:ext uri="{BB962C8B-B14F-4D97-AF65-F5344CB8AC3E}">
        <p14:creationId xmlns:p14="http://schemas.microsoft.com/office/powerpoint/2010/main" val="885841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27EFDC-838A-D580-1249-298B0B8B5176}"/>
              </a:ext>
            </a:extLst>
          </p:cNvPr>
          <p:cNvSpPr>
            <a:spLocks noGrp="1"/>
          </p:cNvSpPr>
          <p:nvPr>
            <p:ph type="ctrTitle"/>
          </p:nvPr>
        </p:nvSpPr>
        <p:spPr>
          <a:xfrm>
            <a:off x="1154545" y="1122363"/>
            <a:ext cx="9513455" cy="4040764"/>
          </a:xfrm>
        </p:spPr>
        <p:txBody>
          <a:bodyPr>
            <a:normAutofit fontScale="90000"/>
          </a:bodyPr>
          <a:lstStyle/>
          <a:p>
            <a:br>
              <a:rPr lang="uk-UA" dirty="0"/>
            </a:br>
            <a:br>
              <a:rPr lang="uk-UA" dirty="0"/>
            </a:br>
            <a:br>
              <a:rPr lang="uk-UA" dirty="0"/>
            </a:br>
            <a:br>
              <a:rPr lang="uk-UA" dirty="0"/>
            </a:br>
            <a:br>
              <a:rPr lang="uk-UA" dirty="0"/>
            </a:br>
            <a:br>
              <a:rPr lang="uk-UA" dirty="0"/>
            </a:br>
            <a:br>
              <a:rPr lang="uk-UA" dirty="0"/>
            </a:br>
            <a:br>
              <a:rPr lang="uk-UA" dirty="0"/>
            </a:br>
            <a:br>
              <a:rPr lang="uk-UA" dirty="0"/>
            </a:br>
            <a:br>
              <a:rPr lang="uk-UA" dirty="0"/>
            </a:br>
            <a:br>
              <a:rPr lang="uk-UA" dirty="0"/>
            </a:br>
            <a:br>
              <a:rPr lang="uk-UA" dirty="0"/>
            </a:br>
            <a:br>
              <a:rPr lang="uk-UA" dirty="0"/>
            </a:br>
            <a:br>
              <a:rPr lang="uk-UA" dirty="0"/>
            </a:br>
            <a:br>
              <a:rPr lang="uk-UA" dirty="0"/>
            </a:br>
            <a:br>
              <a:rPr lang="uk-UA" dirty="0"/>
            </a:br>
            <a:r>
              <a:rPr lang="uk-UA" sz="4000" b="1" dirty="0"/>
              <a:t>КОМПОНЕНТИ ТА МАТЕРІАЛИ МІКРОЕЛЕКТРОННИХ ПРИСТРОЇВ</a:t>
            </a:r>
            <a:endParaRPr lang="ru-UA" sz="4000" b="1" dirty="0"/>
          </a:p>
        </p:txBody>
      </p:sp>
      <p:sp>
        <p:nvSpPr>
          <p:cNvPr id="3" name="Підзаголовок 2">
            <a:extLst>
              <a:ext uri="{FF2B5EF4-FFF2-40B4-BE49-F238E27FC236}">
                <a16:creationId xmlns:a16="http://schemas.microsoft.com/office/drawing/2014/main" id="{43B59D53-692E-5089-9C4E-3DC5D9A08252}"/>
              </a:ext>
            </a:extLst>
          </p:cNvPr>
          <p:cNvSpPr>
            <a:spLocks noGrp="1"/>
          </p:cNvSpPr>
          <p:nvPr>
            <p:ph type="subTitle" idx="1"/>
          </p:nvPr>
        </p:nvSpPr>
        <p:spPr>
          <a:xfrm>
            <a:off x="1524000" y="4572000"/>
            <a:ext cx="9430327" cy="1838036"/>
          </a:xfrm>
        </p:spPr>
        <p:txBody>
          <a:bodyPr>
            <a:normAutofit/>
          </a:bodyPr>
          <a:lstStyle/>
          <a:p>
            <a:endParaRPr lang="uk-UA" dirty="0"/>
          </a:p>
          <a:p>
            <a:r>
              <a:rPr lang="uk-UA" dirty="0"/>
              <a:t>                                                            </a:t>
            </a:r>
          </a:p>
          <a:p>
            <a:endParaRPr lang="uk-UA" dirty="0"/>
          </a:p>
          <a:p>
            <a:r>
              <a:rPr lang="uk-UA" dirty="0"/>
              <a:t>                                                     Професор Ніконова З.А.</a:t>
            </a:r>
            <a:endParaRPr lang="ru-UA" dirty="0"/>
          </a:p>
        </p:txBody>
      </p:sp>
      <p:pic>
        <p:nvPicPr>
          <p:cNvPr id="4" name="Рисунок 3">
            <a:extLst>
              <a:ext uri="{FF2B5EF4-FFF2-40B4-BE49-F238E27FC236}">
                <a16:creationId xmlns:a16="http://schemas.microsoft.com/office/drawing/2014/main" id="{5AA10269-F42F-4F1A-1438-9A8D165512E5}"/>
              </a:ext>
            </a:extLst>
          </p:cNvPr>
          <p:cNvPicPr>
            <a:picLocks noChangeAspect="1"/>
          </p:cNvPicPr>
          <p:nvPr/>
        </p:nvPicPr>
        <p:blipFill>
          <a:blip r:embed="rId2"/>
          <a:stretch>
            <a:fillRect/>
          </a:stretch>
        </p:blipFill>
        <p:spPr>
          <a:xfrm>
            <a:off x="5911272" y="462403"/>
            <a:ext cx="5126183" cy="3421030"/>
          </a:xfrm>
          <a:prstGeom prst="rect">
            <a:avLst/>
          </a:prstGeom>
        </p:spPr>
      </p:pic>
    </p:spTree>
    <p:extLst>
      <p:ext uri="{BB962C8B-B14F-4D97-AF65-F5344CB8AC3E}">
        <p14:creationId xmlns:p14="http://schemas.microsoft.com/office/powerpoint/2010/main" val="240572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234F8C-D432-3CF2-F755-814E5EE083B5}"/>
              </a:ext>
            </a:extLst>
          </p:cNvPr>
          <p:cNvSpPr txBox="1"/>
          <p:nvPr/>
        </p:nvSpPr>
        <p:spPr>
          <a:xfrm>
            <a:off x="591127" y="79767"/>
            <a:ext cx="11176000" cy="6555641"/>
          </a:xfrm>
          <a:prstGeom prst="rect">
            <a:avLst/>
          </a:prstGeom>
          <a:noFill/>
        </p:spPr>
        <p:txBody>
          <a:bodyPr wrap="square">
            <a:spAutoFit/>
          </a:bodyPr>
          <a:lstStyle/>
          <a:p>
            <a:pPr algn="just"/>
            <a:r>
              <a:rPr lang="uk-UA" sz="2000" b="1" dirty="0"/>
              <a:t>Неметалічні провідникові матеріали.</a:t>
            </a:r>
          </a:p>
          <a:p>
            <a:pPr algn="just"/>
            <a:r>
              <a:rPr lang="uk-UA" sz="2000" dirty="0"/>
              <a:t> До цієї групи провідникових матеріалів належать: вуглецеві й композиційні провідні матеріали (</a:t>
            </a:r>
            <a:r>
              <a:rPr lang="uk-UA" sz="2000" dirty="0" err="1"/>
              <a:t>контактоли</a:t>
            </a:r>
            <a:r>
              <a:rPr lang="uk-UA" sz="2000" dirty="0"/>
              <a:t>, кермети), провідникові матеріали на основі оксидів. </a:t>
            </a:r>
          </a:p>
          <a:p>
            <a:pPr algn="just"/>
            <a:r>
              <a:rPr lang="uk-UA" sz="2000" dirty="0"/>
              <a:t> </a:t>
            </a:r>
            <a:r>
              <a:rPr lang="uk-UA" sz="2000" b="1" dirty="0"/>
              <a:t>Композиційні провідні матеріали </a:t>
            </a:r>
            <a:r>
              <a:rPr lang="uk-UA" sz="2000" dirty="0"/>
              <a:t>– механічна суміш провідного наповнювача (металів, графіту, сажі, певних оксидів і </a:t>
            </a:r>
            <a:r>
              <a:rPr lang="uk-UA" sz="2000" dirty="0" err="1"/>
              <a:t>карбідів</a:t>
            </a:r>
            <a:r>
              <a:rPr lang="uk-UA" sz="2000" dirty="0"/>
              <a:t>) із діелектричною зв’язкою (органічними й неорганічними діелектриками), електричними властивостями яких можна керувати способом зміни складу та характеру розподілу компонентів. Композиційним матеріалам властива частотна залежність електропровідності та старіння внаслідок тривалого навантаження. </a:t>
            </a:r>
          </a:p>
          <a:p>
            <a:pPr algn="just"/>
            <a:r>
              <a:rPr lang="uk-UA" sz="2000" dirty="0" err="1"/>
              <a:t>Контактоли</a:t>
            </a:r>
            <a:r>
              <a:rPr lang="uk-UA" sz="2000" dirty="0"/>
              <a:t> – </a:t>
            </a:r>
            <a:r>
              <a:rPr lang="uk-UA" sz="2000" dirty="0" err="1"/>
              <a:t>малов’язкі</a:t>
            </a:r>
            <a:r>
              <a:rPr lang="uk-UA" sz="2000" dirty="0"/>
              <a:t> або пастоподібні полімерні композиції, що складаються зі струмопровідного наповнювача (дрібнодисперсних порошків металів: срібла, нікелю, паладію) і зв’язувальної речовини, якою здебільшого є виступають синтетичні смоли (епоксидні, </a:t>
            </a:r>
            <a:r>
              <a:rPr lang="uk-UA" sz="2000" dirty="0" err="1"/>
              <a:t>фенолформальдегідні</a:t>
            </a:r>
            <a:r>
              <a:rPr lang="uk-UA" sz="2000" dirty="0"/>
              <a:t> тощо). Використовувані як струмопровідні клеї для формування контактів метал  метал та метал  напівпровідник і електродів та струмопровідних доріжок на поверхні діелектриків. </a:t>
            </a:r>
          </a:p>
          <a:p>
            <a:pPr algn="just"/>
            <a:r>
              <a:rPr lang="uk-UA" sz="2000" dirty="0"/>
              <a:t>Кермети – </a:t>
            </a:r>
            <a:r>
              <a:rPr lang="uk-UA" sz="2000" dirty="0" err="1"/>
              <a:t>металодіелектричні</a:t>
            </a:r>
            <a:r>
              <a:rPr lang="uk-UA" sz="2000" dirty="0"/>
              <a:t> композиції з неорганічною зв’язкою. Питомим опором керметів керують способом зміни їх композиційного складу. В електроніці для виготовлення резисторів використовують кермети на основі скла з паладієм і сріблом. </a:t>
            </a:r>
          </a:p>
          <a:p>
            <a:pPr algn="just"/>
            <a:r>
              <a:rPr lang="uk-UA" sz="2000" b="1" dirty="0"/>
              <a:t>Провідникові матеріали на основі оксидів</a:t>
            </a:r>
            <a:r>
              <a:rPr lang="uk-UA" sz="2000" dirty="0"/>
              <a:t>. Чисті оксиди металів за нормальних умов здебільшого належать до діелектричних матеріалів. Проте в разі неповного окиснення або введення домішок певного типу провідність оксидів різко підвищується, а їх питомий опір може становити ~ 10–5 </a:t>
            </a:r>
            <a:r>
              <a:rPr lang="uk-UA" sz="2000" dirty="0" err="1"/>
              <a:t>Ом</a:t>
            </a:r>
            <a:r>
              <a:rPr lang="uk-UA" sz="2000" dirty="0"/>
              <a:t> ‧ м. </a:t>
            </a:r>
            <a:endParaRPr lang="ru-UA" sz="2000" dirty="0"/>
          </a:p>
        </p:txBody>
      </p:sp>
    </p:spTree>
    <p:extLst>
      <p:ext uri="{BB962C8B-B14F-4D97-AF65-F5344CB8AC3E}">
        <p14:creationId xmlns:p14="http://schemas.microsoft.com/office/powerpoint/2010/main" val="2771339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4B864E-8233-77CF-BF46-4A70DB11A516}"/>
              </a:ext>
            </a:extLst>
          </p:cNvPr>
          <p:cNvSpPr txBox="1"/>
          <p:nvPr/>
        </p:nvSpPr>
        <p:spPr>
          <a:xfrm>
            <a:off x="581890" y="882732"/>
            <a:ext cx="10695709" cy="5632311"/>
          </a:xfrm>
          <a:prstGeom prst="rect">
            <a:avLst/>
          </a:prstGeom>
          <a:noFill/>
        </p:spPr>
        <p:txBody>
          <a:bodyPr wrap="square">
            <a:spAutoFit/>
          </a:bodyPr>
          <a:lstStyle/>
          <a:p>
            <a:pPr algn="ctr"/>
            <a:r>
              <a:rPr lang="uk-UA" sz="2000" b="1" dirty="0" err="1"/>
              <a:t>Нанорозмірні</a:t>
            </a:r>
            <a:r>
              <a:rPr lang="uk-UA" sz="2000" b="1" dirty="0"/>
              <a:t> матеріали електроніки </a:t>
            </a:r>
          </a:p>
          <a:p>
            <a:pPr algn="just"/>
            <a:endParaRPr lang="uk-UA" sz="2000" b="1" dirty="0"/>
          </a:p>
          <a:p>
            <a:pPr algn="just"/>
            <a:r>
              <a:rPr lang="uk-UA" sz="2000" dirty="0"/>
              <a:t>До </a:t>
            </a:r>
            <a:r>
              <a:rPr lang="uk-UA" sz="2000" dirty="0" err="1"/>
              <a:t>нанорозмірних</a:t>
            </a:r>
            <a:r>
              <a:rPr lang="uk-UA" sz="2000" dirty="0"/>
              <a:t> матеріалів належать такі структури: кристал, квантова яма, квантова нитка й квантова точка (рис.). </a:t>
            </a:r>
          </a:p>
          <a:p>
            <a:pPr algn="just"/>
            <a:r>
              <a:rPr lang="uk-UA" sz="2000" b="1" dirty="0"/>
              <a:t>Кристал </a:t>
            </a:r>
            <a:r>
              <a:rPr lang="uk-UA" sz="2000" dirty="0"/>
              <a:t>– тривимірна структура (3</a:t>
            </a:r>
            <a:r>
              <a:rPr lang="en-US" sz="2000" dirty="0"/>
              <a:t>D) – </a:t>
            </a:r>
            <a:r>
              <a:rPr lang="uk-UA" sz="2000" dirty="0"/>
              <a:t>макроскопічний об’єкт, що характеризується далеким упорядкуванням атомів. Густина квантових станів </a:t>
            </a:r>
            <a:r>
              <a:rPr lang="en-US" sz="2000" dirty="0"/>
              <a:t>g (E) </a:t>
            </a:r>
            <a:r>
              <a:rPr lang="uk-UA" sz="2000" dirty="0"/>
              <a:t>носіїв заряду 3</a:t>
            </a:r>
            <a:r>
              <a:rPr lang="en-US" sz="2000" dirty="0"/>
              <a:t>D </a:t>
            </a:r>
            <a:r>
              <a:rPr lang="uk-UA" sz="2000" dirty="0"/>
              <a:t>кристала описується параболою, тобто </a:t>
            </a:r>
            <a:r>
              <a:rPr lang="en-US" sz="2000" dirty="0"/>
              <a:t>g (E) ~ E 1/2 . </a:t>
            </a:r>
            <a:r>
              <a:rPr lang="uk-UA" sz="2000" dirty="0"/>
              <a:t>Оскільки в межах однієї зони функція </a:t>
            </a:r>
            <a:r>
              <a:rPr lang="en-US" sz="2000" dirty="0"/>
              <a:t>g (E) </a:t>
            </a:r>
            <a:r>
              <a:rPr lang="uk-UA" sz="2000" dirty="0"/>
              <a:t>є </a:t>
            </a:r>
            <a:r>
              <a:rPr lang="uk-UA" sz="2000" dirty="0" err="1"/>
              <a:t>квазібезперервною</a:t>
            </a:r>
            <a:r>
              <a:rPr lang="uk-UA" sz="2000" dirty="0"/>
              <a:t>, то електричні властивості змінюються безперервно в результаті впливу електромагнітних полів.</a:t>
            </a:r>
          </a:p>
          <a:p>
            <a:pPr algn="just"/>
            <a:r>
              <a:rPr lang="uk-UA" sz="2000" dirty="0"/>
              <a:t> </a:t>
            </a:r>
            <a:r>
              <a:rPr lang="uk-UA" sz="2000" b="1" dirty="0"/>
              <a:t>Квантова яма </a:t>
            </a:r>
            <a:r>
              <a:rPr lang="uk-UA" sz="2000" dirty="0"/>
              <a:t>– двовимірна структура (2</a:t>
            </a:r>
            <a:r>
              <a:rPr lang="en-US" sz="2000" dirty="0"/>
              <a:t>D) – </a:t>
            </a:r>
            <a:r>
              <a:rPr lang="uk-UA" sz="2000" dirty="0"/>
              <a:t>тонкий шар кристала, товщина якого </a:t>
            </a:r>
            <a:r>
              <a:rPr lang="uk-UA" sz="2000" dirty="0" err="1"/>
              <a:t>співрозмірна</a:t>
            </a:r>
            <a:r>
              <a:rPr lang="uk-UA" sz="2000" dirty="0"/>
              <a:t> довжині хвилі де Бройля. </a:t>
            </a:r>
          </a:p>
          <a:p>
            <a:pPr algn="just"/>
            <a:r>
              <a:rPr lang="uk-UA" sz="2000" b="1" dirty="0"/>
              <a:t>Квантова нитка </a:t>
            </a:r>
            <a:r>
              <a:rPr lang="uk-UA" sz="2000" dirty="0"/>
              <a:t>– одновимірна структура (1</a:t>
            </a:r>
            <a:r>
              <a:rPr lang="en-US" sz="2000" dirty="0"/>
              <a:t>D) – </a:t>
            </a:r>
            <a:r>
              <a:rPr lang="uk-UA" sz="2000" dirty="0"/>
              <a:t>об’єкт, у якому рух носіїв заряду вільний лише в одному 53 напрямку (наприклад, до осі у), а у двох інших (х і </a:t>
            </a:r>
            <a:r>
              <a:rPr lang="en-US" sz="2000" dirty="0"/>
              <a:t>z) </a:t>
            </a:r>
            <a:r>
              <a:rPr lang="uk-UA" sz="2000" dirty="0"/>
              <a:t>обмежений. Густина квантових станів </a:t>
            </a:r>
            <a:r>
              <a:rPr lang="en-US" sz="2000" dirty="0"/>
              <a:t>g (E) </a:t>
            </a:r>
            <a:r>
              <a:rPr lang="uk-UA" sz="2000" dirty="0"/>
              <a:t>носіїв заряду для квантової нитки характеризується серією різких піків, що відповідають розмірним рівням. Квантова точка – </a:t>
            </a:r>
            <a:r>
              <a:rPr lang="uk-UA" sz="2000" dirty="0" err="1"/>
              <a:t>нульвимірна</a:t>
            </a:r>
            <a:r>
              <a:rPr lang="uk-UA" sz="2000" dirty="0"/>
              <a:t> структура (0</a:t>
            </a:r>
            <a:r>
              <a:rPr lang="en-US" sz="2000" dirty="0"/>
              <a:t>D) – </a:t>
            </a:r>
            <a:r>
              <a:rPr lang="uk-UA" sz="2000" dirty="0"/>
              <a:t>об’єкт, у якому рух носіїв заряду обмежений у всіх трьох напрямках: </a:t>
            </a:r>
            <a:r>
              <a:rPr lang="en-US" sz="2000" dirty="0"/>
              <a:t>x, y </a:t>
            </a:r>
            <a:r>
              <a:rPr lang="uk-UA" sz="2000" dirty="0"/>
              <a:t>та </a:t>
            </a:r>
            <a:r>
              <a:rPr lang="en-US" sz="2000" dirty="0"/>
              <a:t>z. </a:t>
            </a:r>
            <a:r>
              <a:rPr lang="uk-UA" sz="2000" dirty="0"/>
              <a:t>Густина квантових станів </a:t>
            </a:r>
            <a:r>
              <a:rPr lang="en-US" sz="2000" dirty="0"/>
              <a:t>g (E) </a:t>
            </a:r>
            <a:r>
              <a:rPr lang="uk-UA" sz="2000" dirty="0"/>
              <a:t>носіїв заряду характеризується серією вузьких максимумів. Особливістю 0</a:t>
            </a:r>
            <a:r>
              <a:rPr lang="en-US" sz="2000" dirty="0"/>
              <a:t>D-</a:t>
            </a:r>
            <a:r>
              <a:rPr lang="uk-UA" sz="2000" dirty="0" err="1"/>
              <a:t>нанорозмірних</a:t>
            </a:r>
            <a:r>
              <a:rPr lang="uk-UA" sz="2000" dirty="0"/>
              <a:t> напівпровідникових структур є те, що під час переходу носіїв заряду між енергетичними рівнями може випромінюватися фотон, тобто спостерігатися явище люмінесценції.</a:t>
            </a:r>
            <a:endParaRPr lang="ru-UA" sz="2000" dirty="0"/>
          </a:p>
        </p:txBody>
      </p:sp>
    </p:spTree>
    <p:extLst>
      <p:ext uri="{BB962C8B-B14F-4D97-AF65-F5344CB8AC3E}">
        <p14:creationId xmlns:p14="http://schemas.microsoft.com/office/powerpoint/2010/main" val="888642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E690BE-E519-403D-55C8-F540D4EB46D2}"/>
              </a:ext>
            </a:extLst>
          </p:cNvPr>
          <p:cNvSpPr txBox="1"/>
          <p:nvPr/>
        </p:nvSpPr>
        <p:spPr>
          <a:xfrm>
            <a:off x="1533235" y="725621"/>
            <a:ext cx="9781309" cy="5016758"/>
          </a:xfrm>
          <a:prstGeom prst="rect">
            <a:avLst/>
          </a:prstGeom>
          <a:noFill/>
        </p:spPr>
        <p:txBody>
          <a:bodyPr wrap="square">
            <a:spAutoFit/>
          </a:bodyPr>
          <a:lstStyle/>
          <a:p>
            <a:pPr algn="ctr"/>
            <a:r>
              <a:rPr lang="uk-UA" sz="2000" dirty="0"/>
              <a:t> </a:t>
            </a:r>
            <a:r>
              <a:rPr lang="uk-UA" sz="2000" b="1" dirty="0" err="1"/>
              <a:t>Високоентропійні</a:t>
            </a:r>
            <a:r>
              <a:rPr lang="uk-UA" sz="2000" b="1" dirty="0"/>
              <a:t> сплави</a:t>
            </a:r>
          </a:p>
          <a:p>
            <a:pPr algn="ctr"/>
            <a:endParaRPr lang="uk-UA" sz="2000" b="1" dirty="0"/>
          </a:p>
          <a:p>
            <a:pPr algn="just"/>
            <a:r>
              <a:rPr lang="uk-UA" sz="2000" b="1" dirty="0"/>
              <a:t> </a:t>
            </a:r>
            <a:r>
              <a:rPr lang="uk-UA" sz="2000" dirty="0"/>
              <a:t>Металеві плівки, так звані </a:t>
            </a:r>
            <a:r>
              <a:rPr lang="uk-UA" sz="2000" dirty="0" err="1"/>
              <a:t>високоентропійні</a:t>
            </a:r>
            <a:r>
              <a:rPr lang="uk-UA" sz="2000" dirty="0"/>
              <a:t> плівкові сплави (ВЕС), є унікальним новим класом багатокомпонентних матеріалів. </a:t>
            </a:r>
            <a:r>
              <a:rPr lang="uk-UA" sz="2000" dirty="0" err="1"/>
              <a:t>ВЕСи</a:t>
            </a:r>
            <a:r>
              <a:rPr lang="uk-UA" sz="2000" dirty="0"/>
              <a:t> містять не менш ніж 5 основних металевих елементів, атомний відсоток кожного з яких становить 5-35 %. У зазначених з’єднаннях формується однофазний стабільний твердий розчин заміщення (переважно ГЦК- або ОЦК-ґратки), одночасно високоміцний і </a:t>
            </a:r>
            <a:r>
              <a:rPr lang="uk-UA" sz="2000" dirty="0" err="1"/>
              <a:t>термодинамічно</a:t>
            </a:r>
            <a:r>
              <a:rPr lang="uk-UA" sz="2000" dirty="0"/>
              <a:t> стійкий. Процес базується на високій ентропії змішування, що забезпечує стабілізацію утворення твердого розчину й запобігає формуванню </a:t>
            </a:r>
            <a:r>
              <a:rPr lang="uk-UA" sz="2000" dirty="0" err="1"/>
              <a:t>інтерметалідних</a:t>
            </a:r>
            <a:r>
              <a:rPr lang="uk-UA" sz="2000" dirty="0"/>
              <a:t> фаз під час кристалізації. </a:t>
            </a:r>
          </a:p>
          <a:p>
            <a:pPr algn="just"/>
            <a:r>
              <a:rPr lang="uk-UA" sz="2000" dirty="0"/>
              <a:t>У ВЕС навіть порівняно невеликі зміни концентрації окремих компонентів можуть приводити до  значних змін фазового складу, механічних, електрофізичних і </a:t>
            </a:r>
            <a:r>
              <a:rPr lang="uk-UA" sz="2000" dirty="0" err="1"/>
              <a:t>магніторезистивних</a:t>
            </a:r>
            <a:r>
              <a:rPr lang="uk-UA" sz="2000" dirty="0"/>
              <a:t> властивостей.</a:t>
            </a:r>
          </a:p>
          <a:p>
            <a:pPr algn="just"/>
            <a:r>
              <a:rPr lang="uk-UA" sz="2000" dirty="0"/>
              <a:t> Плівкові ВЕС виготовляють способом пошарової або одночасної конденсації окремих компонент ефективною товщиною до 8 нм (загальна товщина – до 60 нм), що завдяки </a:t>
            </a:r>
            <a:r>
              <a:rPr lang="uk-UA" sz="2000" dirty="0" err="1"/>
              <a:t>конденсаційно</a:t>
            </a:r>
            <a:r>
              <a:rPr lang="uk-UA" sz="2000" dirty="0"/>
              <a:t>-стимульованій дифузії й малим товщинам забезпечує перемішування атомів і формування твердих розчинів</a:t>
            </a:r>
            <a:endParaRPr lang="ru-UA" sz="2000" dirty="0"/>
          </a:p>
        </p:txBody>
      </p:sp>
    </p:spTree>
    <p:extLst>
      <p:ext uri="{BB962C8B-B14F-4D97-AF65-F5344CB8AC3E}">
        <p14:creationId xmlns:p14="http://schemas.microsoft.com/office/powerpoint/2010/main" val="4009999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AD3840-EF8C-FCBE-6906-2F46AA6FBFE4}"/>
              </a:ext>
            </a:extLst>
          </p:cNvPr>
          <p:cNvSpPr>
            <a:spLocks noGrp="1"/>
          </p:cNvSpPr>
          <p:nvPr>
            <p:ph type="ctrTitle"/>
          </p:nvPr>
        </p:nvSpPr>
        <p:spPr>
          <a:xfrm>
            <a:off x="1209965" y="360218"/>
            <a:ext cx="10104580" cy="4636655"/>
          </a:xfrm>
        </p:spPr>
        <p:txBody>
          <a:bodyPr>
            <a:normAutofit/>
          </a:bodyPr>
          <a:lstStyle/>
          <a:p>
            <a:pPr algn="l"/>
            <a:r>
              <a:rPr lang="uk-UA" sz="3600" b="1" dirty="0"/>
              <a:t>        Лекція 2</a:t>
            </a:r>
            <a:endParaRPr lang="ru-UA" sz="3600" b="1" dirty="0"/>
          </a:p>
        </p:txBody>
      </p:sp>
      <p:sp>
        <p:nvSpPr>
          <p:cNvPr id="3" name="Підзаголовок 2">
            <a:extLst>
              <a:ext uri="{FF2B5EF4-FFF2-40B4-BE49-F238E27FC236}">
                <a16:creationId xmlns:a16="http://schemas.microsoft.com/office/drawing/2014/main" id="{2C10AAF3-EA46-07E2-93BE-512F89203870}"/>
              </a:ext>
            </a:extLst>
          </p:cNvPr>
          <p:cNvSpPr>
            <a:spLocks noGrp="1"/>
          </p:cNvSpPr>
          <p:nvPr>
            <p:ph type="subTitle" idx="1"/>
          </p:nvPr>
        </p:nvSpPr>
        <p:spPr>
          <a:xfrm>
            <a:off x="1588655" y="5375420"/>
            <a:ext cx="9144000" cy="1655762"/>
          </a:xfrm>
        </p:spPr>
        <p:txBody>
          <a:bodyPr>
            <a:normAutofit/>
          </a:bodyPr>
          <a:lstStyle/>
          <a:p>
            <a:r>
              <a:rPr lang="uk-UA" sz="2800" b="1" dirty="0"/>
              <a:t>ПАСИВНІ КОМПОНЕНТИ МІКРОЕЛЕКТРОННИХ ПРИСТРОЇВ</a:t>
            </a:r>
            <a:endParaRPr lang="ru-UA" sz="2800" b="1" dirty="0"/>
          </a:p>
        </p:txBody>
      </p:sp>
      <p:pic>
        <p:nvPicPr>
          <p:cNvPr id="4" name="Picture 4">
            <a:extLst>
              <a:ext uri="{FF2B5EF4-FFF2-40B4-BE49-F238E27FC236}">
                <a16:creationId xmlns:a16="http://schemas.microsoft.com/office/drawing/2014/main" id="{3815F04C-E82C-8056-B751-19F55B142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519" y="360218"/>
            <a:ext cx="4725699" cy="417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528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9EE33C-FABB-C223-394C-75DED69A7467}"/>
              </a:ext>
            </a:extLst>
          </p:cNvPr>
          <p:cNvSpPr txBox="1"/>
          <p:nvPr/>
        </p:nvSpPr>
        <p:spPr>
          <a:xfrm>
            <a:off x="1108364" y="1169152"/>
            <a:ext cx="9836728" cy="3785652"/>
          </a:xfrm>
          <a:prstGeom prst="rect">
            <a:avLst/>
          </a:prstGeom>
          <a:noFill/>
        </p:spPr>
        <p:txBody>
          <a:bodyPr wrap="square">
            <a:spAutoFit/>
          </a:bodyPr>
          <a:lstStyle/>
          <a:p>
            <a:pPr algn="ctr"/>
            <a:r>
              <a:rPr lang="uk-UA" sz="2000" b="1" dirty="0"/>
              <a:t>Напівпровідникові резистори </a:t>
            </a:r>
          </a:p>
          <a:p>
            <a:pPr algn="ctr"/>
            <a:endParaRPr lang="uk-UA" sz="2000" b="1" dirty="0"/>
          </a:p>
          <a:p>
            <a:pPr algn="just"/>
            <a:r>
              <a:rPr lang="uk-UA" sz="2000" dirty="0"/>
              <a:t>У напівпровідникових інтегральних мікросхемах (НІМС) використовують дифузійні резистори – області всередині кристала з тим або іншим типом провідності . Опір дифузійного резистора залежить від довжини, ширини й товщини області, що відіграє роль резистора, питомого опору (концентрації домішок). Резистор р-типу  виготовляють одночасно з базами транзисторів. У такому разі питомий опір становить сотні </a:t>
            </a:r>
            <a:r>
              <a:rPr lang="uk-UA" sz="2000" dirty="0" err="1"/>
              <a:t>Ом</a:t>
            </a:r>
            <a:r>
              <a:rPr lang="uk-UA" sz="2000" dirty="0"/>
              <a:t> на квадрат і можна одержати номінали до десятків кОм. </a:t>
            </a:r>
          </a:p>
          <a:p>
            <a:pPr algn="just"/>
            <a:r>
              <a:rPr lang="uk-UA" sz="2000" dirty="0"/>
              <a:t>Для збільшення опору резистор іноді роблять зигзагоподібної конфігурації. </a:t>
            </a:r>
          </a:p>
          <a:p>
            <a:pPr algn="just"/>
            <a:r>
              <a:rPr lang="uk-UA" sz="2000" dirty="0"/>
              <a:t>Якщо необхідні відносно малі опори (одиниці або десятки </a:t>
            </a:r>
            <a:r>
              <a:rPr lang="uk-UA" sz="2000" dirty="0" err="1"/>
              <a:t>Ом</a:t>
            </a:r>
            <a:r>
              <a:rPr lang="uk-UA" sz="2000" dirty="0"/>
              <a:t>), то резистори виготовляють одночасно з емітерними областями </a:t>
            </a:r>
            <a:r>
              <a:rPr lang="en-US" sz="2000" dirty="0"/>
              <a:t>n-</a:t>
            </a:r>
            <a:r>
              <a:rPr lang="uk-UA" sz="2000" dirty="0"/>
              <a:t>типу  транзисторів. Температурний коефіцієнт опору (ТКО) дифузійних напівпровідникових резисторів  10–3 К –1 . </a:t>
            </a:r>
            <a:endParaRPr lang="ru-UA" sz="2000" dirty="0"/>
          </a:p>
        </p:txBody>
      </p:sp>
    </p:spTree>
    <p:extLst>
      <p:ext uri="{BB962C8B-B14F-4D97-AF65-F5344CB8AC3E}">
        <p14:creationId xmlns:p14="http://schemas.microsoft.com/office/powerpoint/2010/main" val="1759427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95AE94-14A2-C7BC-720D-200E774784CD}"/>
              </a:ext>
            </a:extLst>
          </p:cNvPr>
          <p:cNvSpPr txBox="1"/>
          <p:nvPr/>
        </p:nvSpPr>
        <p:spPr>
          <a:xfrm>
            <a:off x="1080654" y="1141350"/>
            <a:ext cx="10030691" cy="4708981"/>
          </a:xfrm>
          <a:prstGeom prst="rect">
            <a:avLst/>
          </a:prstGeom>
          <a:noFill/>
        </p:spPr>
        <p:txBody>
          <a:bodyPr wrap="square">
            <a:spAutoFit/>
          </a:bodyPr>
          <a:lstStyle/>
          <a:p>
            <a:pPr algn="ctr"/>
            <a:r>
              <a:rPr lang="uk-UA" sz="2000" b="1" dirty="0"/>
              <a:t>Плівкові резистори </a:t>
            </a:r>
          </a:p>
          <a:p>
            <a:pPr algn="just"/>
            <a:endParaRPr lang="uk-UA" sz="2000" b="1" dirty="0"/>
          </a:p>
          <a:p>
            <a:pPr algn="just"/>
            <a:r>
              <a:rPr lang="uk-UA" sz="2000" dirty="0"/>
              <a:t>Плівкові резистори створюють на діелектричній основі або плівці, нанесеній на металеву, напівпровідникову чи діелектричну основу. Під час їх виготовлення на підкладку наносять резистивні плівки. Якщо опір резистора не повинний бути дуже високим, плівку виготовляють зі сплаву високого опору, наприклад ніхрому. А для резисторів високого опору використовують суміш металу з керамікою, що називають керметом. На кінцях резистивної плівки роблять виводи  металеві плівки, що водночас є лініями, які з’єднують резистор з іншими елементами. </a:t>
            </a:r>
          </a:p>
          <a:p>
            <a:pPr algn="just"/>
            <a:r>
              <a:rPr lang="uk-UA" sz="2000" dirty="0"/>
              <a:t>Конфігурація резисторів обумовлена їх номінальним значенням, точністю, методом формування геометричних розмірів, матеріалом резистивної смужки та її питомим опором, площею, призначеною для резистора на основі.</a:t>
            </a:r>
          </a:p>
          <a:p>
            <a:pPr algn="just"/>
            <a:r>
              <a:rPr lang="uk-UA" sz="2000" dirty="0"/>
              <a:t>Плівкові резистори, створені на діелектричній основі, мають малу паразитну ємність та надійну ізоляцію. Найважливішим параметром для плівкових резисторів є термічний коефіцієнт опору . Здебільшого його визначають для термооброблених </a:t>
            </a:r>
            <a:r>
              <a:rPr lang="uk-UA" sz="2000"/>
              <a:t>стабільних плівок.</a:t>
            </a:r>
            <a:endParaRPr lang="ru-UA" sz="2000" dirty="0"/>
          </a:p>
        </p:txBody>
      </p:sp>
    </p:spTree>
    <p:extLst>
      <p:ext uri="{BB962C8B-B14F-4D97-AF65-F5344CB8AC3E}">
        <p14:creationId xmlns:p14="http://schemas.microsoft.com/office/powerpoint/2010/main" val="4146680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753021-A797-9ADA-47B6-4EEF8C48998F}"/>
              </a:ext>
            </a:extLst>
          </p:cNvPr>
          <p:cNvSpPr txBox="1"/>
          <p:nvPr/>
        </p:nvSpPr>
        <p:spPr>
          <a:xfrm>
            <a:off x="738909" y="393159"/>
            <a:ext cx="11139054" cy="5324535"/>
          </a:xfrm>
          <a:prstGeom prst="rect">
            <a:avLst/>
          </a:prstGeom>
          <a:noFill/>
        </p:spPr>
        <p:txBody>
          <a:bodyPr wrap="square">
            <a:spAutoFit/>
          </a:bodyPr>
          <a:lstStyle/>
          <a:p>
            <a:r>
              <a:rPr lang="uk-UA" sz="2000" b="1" dirty="0"/>
              <a:t>                                            Напівпровідникові конденсатори</a:t>
            </a:r>
          </a:p>
          <a:p>
            <a:endParaRPr lang="uk-UA" sz="2000" b="1" dirty="0"/>
          </a:p>
          <a:p>
            <a:pPr algn="just"/>
            <a:r>
              <a:rPr lang="uk-UA" sz="2000" b="1" dirty="0"/>
              <a:t> </a:t>
            </a:r>
            <a:r>
              <a:rPr lang="uk-UA" sz="2000" dirty="0"/>
              <a:t>У дифузійних конденсаторах НІМС використовують бар’єрну ємність </a:t>
            </a:r>
            <a:r>
              <a:rPr lang="en-US" sz="2000" dirty="0"/>
              <a:t>n-p-</a:t>
            </a:r>
            <a:r>
              <a:rPr lang="uk-UA" sz="2000" dirty="0"/>
              <a:t>переходу. Ємність такого конденсатора  залежить від площини й товщини переходу, діелектричної проникності напівпровідника та концентрації домішок. Оскільки область емітера має електропровідність </a:t>
            </a:r>
            <a:r>
              <a:rPr lang="en-US" sz="2000" dirty="0"/>
              <a:t>n + -</a:t>
            </a:r>
            <a:r>
              <a:rPr lang="uk-UA" sz="2000" dirty="0"/>
              <a:t>типу, перехід у конденсаторі буде більш тонким. Ємність таких конденсаторів не перевищує 1 500 </a:t>
            </a:r>
            <a:r>
              <a:rPr lang="uk-UA" sz="2000" dirty="0" err="1"/>
              <a:t>пФ</a:t>
            </a:r>
            <a:r>
              <a:rPr lang="uk-UA" sz="2000" dirty="0"/>
              <a:t> із припуском  20%. Температурний коефіцієнт ємності (ТКЄ) становить величину  10–3 К –1 , а напруга пробиття </a:t>
            </a:r>
            <a:r>
              <a:rPr lang="en-US" sz="2000" dirty="0"/>
              <a:t>U</a:t>
            </a:r>
            <a:r>
              <a:rPr lang="uk-UA" sz="2000" dirty="0"/>
              <a:t>п ≤ 10 В. Дифузійні конденсатори функціонують лише за зворотної напруги, що для одержання постійної ємності повинна бути постійною. </a:t>
            </a:r>
          </a:p>
          <a:p>
            <a:pPr algn="just"/>
            <a:r>
              <a:rPr lang="uk-UA" sz="2000" dirty="0"/>
              <a:t>Другий тип конденсаторів – МОН-конденсатори, використовувані в схемах на МОН-транзисторах. Одна обкладинка – дифузійний шар кремнію типу </a:t>
            </a:r>
            <a:r>
              <a:rPr lang="en-US" sz="2000" dirty="0"/>
              <a:t>n + , </a:t>
            </a:r>
            <a:r>
              <a:rPr lang="uk-UA" sz="2000" dirty="0"/>
              <a:t>на якій 66 нанесено тонкий шар діелектрика </a:t>
            </a:r>
            <a:r>
              <a:rPr lang="en-US" sz="2000" dirty="0"/>
              <a:t>SiO2. </a:t>
            </a:r>
            <a:r>
              <a:rPr lang="uk-UA" sz="2000" dirty="0"/>
              <a:t>Друга  металева (алюмінієва) плівка, нанесена поверх вищезазначеного шару. Номінали таких конденсаторів  до 500 </a:t>
            </a:r>
            <a:r>
              <a:rPr lang="uk-UA" sz="2000" dirty="0" err="1"/>
              <a:t>пФ</a:t>
            </a:r>
            <a:r>
              <a:rPr lang="uk-UA" sz="2000" dirty="0"/>
              <a:t> із припуском  25%; </a:t>
            </a:r>
            <a:r>
              <a:rPr lang="en-US" sz="2000" dirty="0"/>
              <a:t>U</a:t>
            </a:r>
            <a:r>
              <a:rPr lang="uk-UA" sz="2000" dirty="0"/>
              <a:t>п = 20 В. Переваги </a:t>
            </a:r>
            <a:r>
              <a:rPr lang="uk-UA" sz="2000" dirty="0" err="1"/>
              <a:t>МОНконденсаторів</a:t>
            </a:r>
            <a:r>
              <a:rPr lang="uk-UA" sz="2000" dirty="0"/>
              <a:t> – низький ТКЄ – 2 ∙ 10–4 К –1 і можливість функціонування за будь якої полярності. Нелінійність ємності, тобто її залежність від напруги значно менша, ніж у дифузійних конденсаторів. Як в інших елементах, у конденсаторів ІС утворюються паразитні ємності щодо кристала та паразитні транзистори.</a:t>
            </a:r>
            <a:endParaRPr lang="ru-UA" sz="2000" dirty="0"/>
          </a:p>
        </p:txBody>
      </p:sp>
    </p:spTree>
    <p:extLst>
      <p:ext uri="{BB962C8B-B14F-4D97-AF65-F5344CB8AC3E}">
        <p14:creationId xmlns:p14="http://schemas.microsoft.com/office/powerpoint/2010/main" val="2895787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B6D2D0-D493-3FF4-4BF9-3D5942EBF0A5}"/>
              </a:ext>
            </a:extLst>
          </p:cNvPr>
          <p:cNvSpPr txBox="1"/>
          <p:nvPr/>
        </p:nvSpPr>
        <p:spPr>
          <a:xfrm>
            <a:off x="591127" y="660922"/>
            <a:ext cx="10991273" cy="5324535"/>
          </a:xfrm>
          <a:prstGeom prst="rect">
            <a:avLst/>
          </a:prstGeom>
          <a:noFill/>
        </p:spPr>
        <p:txBody>
          <a:bodyPr wrap="square">
            <a:spAutoFit/>
          </a:bodyPr>
          <a:lstStyle/>
          <a:p>
            <a:pPr algn="ctr"/>
            <a:r>
              <a:rPr lang="uk-UA" sz="2000" b="1" dirty="0"/>
              <a:t>Плівкові конденсатори</a:t>
            </a:r>
            <a:r>
              <a:rPr lang="uk-UA" sz="2000" dirty="0"/>
              <a:t> </a:t>
            </a:r>
          </a:p>
          <a:p>
            <a:pPr lvl="0" algn="ctr">
              <a:defRPr/>
            </a:pPr>
            <a:endParaRPr kumimoji="0" lang="uk-U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uk-UA" sz="2000" b="1" dirty="0"/>
              <a:t>Плавкові конденсатори </a:t>
            </a:r>
            <a:r>
              <a:rPr lang="uk-UA" sz="2000" dirty="0"/>
              <a:t>складаються з двох провідникових обкладинок  (переважно з алюмінію), розділених діелектриком , що перекриваються. Залежно від товщини діелектрика плівкові конденсатори бувають тонко- та </a:t>
            </a:r>
            <a:r>
              <a:rPr lang="uk-UA" sz="2000" dirty="0" err="1"/>
              <a:t>товстоплівковими</a:t>
            </a:r>
            <a:r>
              <a:rPr lang="uk-UA" sz="2000" dirty="0"/>
              <a:t>. Діелектрик плівкового конденсатора повинен відповідати таким вимогам: бути ізолювальним матеріалом, здатним утворювати непористі плівки, бути стійким до змін температури; сумісним із матеріалом обкладинок, мати пробивну напругу 100200 В; високу адгезію до матеріалу підкладки температуру випаровування 1 0001 200 </a:t>
            </a:r>
            <a:r>
              <a:rPr lang="en-US" sz="2000" dirty="0"/>
              <a:t>º</a:t>
            </a:r>
            <a:r>
              <a:rPr lang="uk-UA" sz="2000" dirty="0"/>
              <a:t>С.</a:t>
            </a:r>
          </a:p>
          <a:p>
            <a:pPr algn="just"/>
            <a:r>
              <a:rPr lang="uk-UA" sz="2000" dirty="0"/>
              <a:t>Конструкцію конденсатора формують на діелектричній основі або ізоляційному шарі. Як діелектрик для плівкових конденсаторів використовують різні діелектричні матеріали з питомою ємністю 101 000 </a:t>
            </a:r>
            <a:r>
              <a:rPr lang="uk-UA" sz="2000" dirty="0" err="1"/>
              <a:t>пФ</a:t>
            </a:r>
            <a:r>
              <a:rPr lang="uk-UA" sz="2000" dirty="0"/>
              <a:t>/мм2 , що наносять на поверхню вакуумними методами. Це дає можливість створювати якісні конденсатори ємністю 201 000 </a:t>
            </a:r>
            <a:r>
              <a:rPr lang="uk-UA" sz="2000" dirty="0" err="1"/>
              <a:t>пФ</a:t>
            </a:r>
            <a:r>
              <a:rPr lang="uk-UA" sz="2000" dirty="0"/>
              <a:t> із робочою напругою 650 В. Ємність понад 1 000 </a:t>
            </a:r>
            <a:r>
              <a:rPr lang="uk-UA" sz="2000" dirty="0" err="1"/>
              <a:t>пФ</a:t>
            </a:r>
            <a:r>
              <a:rPr lang="uk-UA" sz="2000" dirty="0"/>
              <a:t> можна одержати в багатошарових структурах конденсаторів за допомогою почергового нанесення провідникових і діелектричних 68 плівок або використання діелектричних плівок із великим значенням. </a:t>
            </a:r>
          </a:p>
          <a:p>
            <a:pPr algn="just"/>
            <a:r>
              <a:rPr lang="uk-UA" sz="2000" dirty="0"/>
              <a:t>Конденсатори ємністю, меншою за 30 </a:t>
            </a:r>
            <a:r>
              <a:rPr lang="uk-UA" sz="2000" dirty="0" err="1"/>
              <a:t>пФ</a:t>
            </a:r>
            <a:r>
              <a:rPr lang="uk-UA" sz="2000" dirty="0"/>
              <a:t>, виготовляють  за допомогою спеціальних конструкцій, одна з яких гребінчаста .</a:t>
            </a:r>
            <a:endParaRPr lang="ru-UA" sz="2000" dirty="0"/>
          </a:p>
        </p:txBody>
      </p:sp>
    </p:spTree>
    <p:extLst>
      <p:ext uri="{BB962C8B-B14F-4D97-AF65-F5344CB8AC3E}">
        <p14:creationId xmlns:p14="http://schemas.microsoft.com/office/powerpoint/2010/main" val="1175364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C2FC75-01A2-BDA2-678B-F6F894A51D0E}"/>
              </a:ext>
            </a:extLst>
          </p:cNvPr>
          <p:cNvSpPr txBox="1"/>
          <p:nvPr/>
        </p:nvSpPr>
        <p:spPr>
          <a:xfrm>
            <a:off x="942109" y="448255"/>
            <a:ext cx="10307782" cy="6217087"/>
          </a:xfrm>
          <a:prstGeom prst="rect">
            <a:avLst/>
          </a:prstGeom>
          <a:noFill/>
        </p:spPr>
        <p:txBody>
          <a:bodyPr wrap="square">
            <a:spAutoFit/>
          </a:bodyPr>
          <a:lstStyle/>
          <a:p>
            <a:r>
              <a:rPr lang="uk-UA" b="1" dirty="0"/>
              <a:t>                                                             Індуктивні елементи </a:t>
            </a:r>
          </a:p>
          <a:p>
            <a:pPr algn="just"/>
            <a:r>
              <a:rPr lang="uk-UA" sz="2000" dirty="0"/>
              <a:t>У напівпровідникових інтегральних схемах неможливо зробити котушок індуктивності, тому ІС проектують так, щоб індуктивність була не потрібною. Проте, якщо необхідно мати індуктивний опір, можна створити еквівалент індуктивності з транзистора, резистора й конденсатора. </a:t>
            </a:r>
          </a:p>
          <a:p>
            <a:pPr algn="just"/>
            <a:r>
              <a:rPr lang="uk-UA" sz="2000" dirty="0"/>
              <a:t>Плівкові котушки ГІМС бувають двох типів: </a:t>
            </a:r>
            <a:r>
              <a:rPr lang="uk-UA" sz="2000" dirty="0" err="1"/>
              <a:t>мікрокотушками</a:t>
            </a:r>
            <a:r>
              <a:rPr lang="uk-UA" sz="2000" dirty="0"/>
              <a:t>, що монтуються на плату мікросхеми; індуктивними елементами , плоскими квадратними, спіралями або окремими витками , які наносяться на діелектричну чи магнітну основу або плівку.</a:t>
            </a:r>
          </a:p>
          <a:p>
            <a:pPr algn="just"/>
            <a:r>
              <a:rPr lang="uk-UA" sz="2000" b="1" dirty="0"/>
              <a:t>                                                             Плівкові </a:t>
            </a:r>
            <a:r>
              <a:rPr lang="en-US" sz="2000" b="1" dirty="0"/>
              <a:t>R</a:t>
            </a:r>
            <a:r>
              <a:rPr lang="uk-UA" sz="2000" b="1" dirty="0"/>
              <a:t>С-структури</a:t>
            </a:r>
          </a:p>
          <a:p>
            <a:pPr algn="just"/>
            <a:r>
              <a:rPr lang="uk-UA" sz="2000" b="1" dirty="0"/>
              <a:t> </a:t>
            </a:r>
            <a:r>
              <a:rPr lang="uk-UA" sz="2000" dirty="0"/>
              <a:t>Плівкові </a:t>
            </a:r>
            <a:r>
              <a:rPr lang="en-US" sz="2000" dirty="0"/>
              <a:t>R</a:t>
            </a:r>
            <a:r>
              <a:rPr lang="uk-UA" sz="2000" dirty="0"/>
              <a:t>С-структури з розподіленими параметрами використовують як фільтри, </a:t>
            </a:r>
            <a:r>
              <a:rPr lang="uk-UA" sz="2000" dirty="0" err="1"/>
              <a:t>фазозсувні</a:t>
            </a:r>
            <a:r>
              <a:rPr lang="uk-UA" sz="2000" dirty="0"/>
              <a:t> елементи, а також елементи селективного зворотного зв’язку для виготовлення активних фільтрів. Вони забезпечують зсув фази понад 360 °. Найпоширеніші два типи </a:t>
            </a:r>
            <a:r>
              <a:rPr lang="en-US" sz="2000" dirty="0"/>
              <a:t>R</a:t>
            </a:r>
            <a:r>
              <a:rPr lang="uk-UA" sz="2000" dirty="0"/>
              <a:t>С-структур </a:t>
            </a:r>
            <a:r>
              <a:rPr lang="en-US" sz="2000" dirty="0"/>
              <a:t>R-C-</a:t>
            </a:r>
            <a:r>
              <a:rPr lang="en-US" sz="2000" dirty="0" err="1"/>
              <a:t>nR</a:t>
            </a:r>
            <a:r>
              <a:rPr lang="en-US" sz="2000" dirty="0"/>
              <a:t> </a:t>
            </a:r>
            <a:r>
              <a:rPr lang="uk-UA" sz="2000" dirty="0"/>
              <a:t>і </a:t>
            </a:r>
            <a:r>
              <a:rPr lang="en-US" sz="2000" dirty="0"/>
              <a:t>C-R-</a:t>
            </a:r>
            <a:r>
              <a:rPr lang="en-US" sz="2000" dirty="0" err="1"/>
              <a:t>nC</a:t>
            </a:r>
            <a:r>
              <a:rPr lang="en-US" sz="2000" dirty="0"/>
              <a:t>. </a:t>
            </a:r>
            <a:r>
              <a:rPr lang="uk-UA" sz="2000" dirty="0"/>
              <a:t>За виконанням структура </a:t>
            </a:r>
            <a:r>
              <a:rPr lang="en-US" sz="2000" dirty="0"/>
              <a:t>R-C-</a:t>
            </a:r>
            <a:r>
              <a:rPr lang="en-US" sz="2000" dirty="0" err="1"/>
              <a:t>nR</a:t>
            </a:r>
            <a:r>
              <a:rPr lang="en-US" sz="2000" dirty="0"/>
              <a:t> </a:t>
            </a:r>
            <a:r>
              <a:rPr lang="uk-UA" sz="2000" dirty="0"/>
              <a:t>подібна до плівкового конденсатора з </a:t>
            </a:r>
            <a:r>
              <a:rPr lang="uk-UA" sz="2000" dirty="0" err="1"/>
              <a:t>високоомними</a:t>
            </a:r>
            <a:r>
              <a:rPr lang="uk-UA" sz="2000" dirty="0"/>
              <a:t> обкладинками з опорами </a:t>
            </a:r>
            <a:r>
              <a:rPr lang="en-US" sz="2000" dirty="0"/>
              <a:t>R </a:t>
            </a:r>
            <a:r>
              <a:rPr lang="uk-UA" sz="2000" dirty="0"/>
              <a:t>і </a:t>
            </a:r>
            <a:r>
              <a:rPr lang="en-US" sz="2000" dirty="0" err="1"/>
              <a:t>nR</a:t>
            </a:r>
            <a:r>
              <a:rPr lang="en-US" sz="2000" dirty="0"/>
              <a:t> (n – </a:t>
            </a:r>
            <a:r>
              <a:rPr lang="uk-UA" sz="2000" dirty="0"/>
              <a:t>сталий коефіцієнт). Структура С-</a:t>
            </a:r>
            <a:r>
              <a:rPr lang="en-US" sz="2000" dirty="0"/>
              <a:t>R-</a:t>
            </a:r>
            <a:r>
              <a:rPr lang="uk-UA" sz="2000" dirty="0" err="1"/>
              <a:t>пС</a:t>
            </a:r>
            <a:r>
              <a:rPr lang="uk-UA" sz="2000" dirty="0"/>
              <a:t> складається з двох конденсаторів ємністю С і </a:t>
            </a:r>
            <a:r>
              <a:rPr lang="uk-UA" sz="2000" dirty="0" err="1"/>
              <a:t>пС</a:t>
            </a:r>
            <a:r>
              <a:rPr lang="uk-UA" sz="2000" dirty="0"/>
              <a:t>, що мають спільну обкладинку з </a:t>
            </a:r>
            <a:r>
              <a:rPr lang="uk-UA" sz="2000" dirty="0" err="1"/>
              <a:t>високоомного</a:t>
            </a:r>
            <a:r>
              <a:rPr lang="uk-UA" sz="2000" dirty="0"/>
              <a:t> матеріалу з опором </a:t>
            </a:r>
            <a:r>
              <a:rPr lang="en-US" sz="2000" dirty="0"/>
              <a:t>R. </a:t>
            </a:r>
            <a:r>
              <a:rPr lang="uk-UA" sz="2000" dirty="0"/>
              <a:t>Якщо п = 0, обидві структури перетворюються на просту конструкцію </a:t>
            </a:r>
            <a:r>
              <a:rPr lang="en-US" sz="2000" dirty="0"/>
              <a:t>R</a:t>
            </a:r>
            <a:r>
              <a:rPr lang="uk-UA" sz="2000" dirty="0"/>
              <a:t>С-типу. Розрізняють </a:t>
            </a:r>
            <a:r>
              <a:rPr lang="en-US" sz="2000" dirty="0"/>
              <a:t>R</a:t>
            </a:r>
            <a:r>
              <a:rPr lang="uk-UA" sz="2000" dirty="0"/>
              <a:t>С-структури з постійними й змінними вздовж конструкції питомими параметрами. </a:t>
            </a:r>
            <a:r>
              <a:rPr lang="en-US" sz="2000" dirty="0"/>
              <a:t>R</a:t>
            </a:r>
            <a:r>
              <a:rPr lang="uk-UA" sz="2000" dirty="0"/>
              <a:t>С-</a:t>
            </a:r>
            <a:r>
              <a:rPr lang="en-US" sz="2000" dirty="0"/>
              <a:t>c</a:t>
            </a:r>
            <a:r>
              <a:rPr lang="uk-UA" sz="2000" dirty="0" err="1"/>
              <a:t>труктури</a:t>
            </a:r>
            <a:r>
              <a:rPr lang="uk-UA" sz="2000" dirty="0"/>
              <a:t>, в яких питомі параметри вздовж конструкції не змінюються, називаються однорідними. Їх виготовляють на ізоляційній основі як багатошарові структури з провідникових, діелектричних і резистивних плівок. </a:t>
            </a:r>
            <a:endParaRPr lang="ru-UA" sz="2000" dirty="0"/>
          </a:p>
        </p:txBody>
      </p:sp>
    </p:spTree>
    <p:extLst>
      <p:ext uri="{BB962C8B-B14F-4D97-AF65-F5344CB8AC3E}">
        <p14:creationId xmlns:p14="http://schemas.microsoft.com/office/powerpoint/2010/main" val="202827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286989-0B8A-C69A-0B5E-EE3F822283DB}"/>
              </a:ext>
            </a:extLst>
          </p:cNvPr>
          <p:cNvSpPr>
            <a:spLocks noGrp="1"/>
          </p:cNvSpPr>
          <p:nvPr>
            <p:ph type="ctrTitle"/>
          </p:nvPr>
        </p:nvSpPr>
        <p:spPr>
          <a:xfrm>
            <a:off x="729673" y="2156836"/>
            <a:ext cx="11018982" cy="2387600"/>
          </a:xfrm>
        </p:spPr>
        <p:txBody>
          <a:bodyPr>
            <a:normAutofit/>
          </a:bodyPr>
          <a:lstStyle/>
          <a:p>
            <a:r>
              <a:rPr lang="uk-UA" sz="3600" b="1" dirty="0"/>
              <a:t>Лекція 3</a:t>
            </a:r>
            <a:endParaRPr lang="ru-UA" sz="3600" b="1" dirty="0"/>
          </a:p>
        </p:txBody>
      </p:sp>
      <p:sp>
        <p:nvSpPr>
          <p:cNvPr id="3" name="Підзаголовок 2">
            <a:extLst>
              <a:ext uri="{FF2B5EF4-FFF2-40B4-BE49-F238E27FC236}">
                <a16:creationId xmlns:a16="http://schemas.microsoft.com/office/drawing/2014/main" id="{DDA5E736-304A-5AA9-B195-AE04AAF062B4}"/>
              </a:ext>
            </a:extLst>
          </p:cNvPr>
          <p:cNvSpPr>
            <a:spLocks noGrp="1"/>
          </p:cNvSpPr>
          <p:nvPr>
            <p:ph type="subTitle" idx="1"/>
          </p:nvPr>
        </p:nvSpPr>
        <p:spPr>
          <a:xfrm>
            <a:off x="1348509" y="5689600"/>
            <a:ext cx="9144000" cy="1655762"/>
          </a:xfrm>
        </p:spPr>
        <p:txBody>
          <a:bodyPr>
            <a:normAutofit/>
          </a:bodyPr>
          <a:lstStyle/>
          <a:p>
            <a:r>
              <a:rPr lang="uk-UA" sz="2800" b="1" dirty="0"/>
              <a:t>АКТИВНІ ЕЛЕМЕНТИ МІКРОЕЛЕКТРОННИХ ПРИСТРОЇВ</a:t>
            </a:r>
            <a:endParaRPr lang="ru-UA" sz="2800" b="1" dirty="0"/>
          </a:p>
        </p:txBody>
      </p:sp>
      <p:pic>
        <p:nvPicPr>
          <p:cNvPr id="4" name="Рисунок 3">
            <a:extLst>
              <a:ext uri="{FF2B5EF4-FFF2-40B4-BE49-F238E27FC236}">
                <a16:creationId xmlns:a16="http://schemas.microsoft.com/office/drawing/2014/main" id="{F042D0F9-2931-F948-3B09-9A0561BEC74F}"/>
              </a:ext>
            </a:extLst>
          </p:cNvPr>
          <p:cNvPicPr>
            <a:picLocks noChangeAspect="1"/>
          </p:cNvPicPr>
          <p:nvPr/>
        </p:nvPicPr>
        <p:blipFill>
          <a:blip r:embed="rId2"/>
          <a:stretch>
            <a:fillRect/>
          </a:stretch>
        </p:blipFill>
        <p:spPr>
          <a:xfrm>
            <a:off x="7072331" y="622425"/>
            <a:ext cx="3145809" cy="4560203"/>
          </a:xfrm>
          <a:prstGeom prst="rect">
            <a:avLst/>
          </a:prstGeom>
        </p:spPr>
      </p:pic>
    </p:spTree>
    <p:extLst>
      <p:ext uri="{BB962C8B-B14F-4D97-AF65-F5344CB8AC3E}">
        <p14:creationId xmlns:p14="http://schemas.microsoft.com/office/powerpoint/2010/main" val="1358433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C0316E-4C48-A844-1821-EB469D66C37C}"/>
              </a:ext>
            </a:extLst>
          </p:cNvPr>
          <p:cNvSpPr txBox="1"/>
          <p:nvPr/>
        </p:nvSpPr>
        <p:spPr>
          <a:xfrm>
            <a:off x="1071418" y="489527"/>
            <a:ext cx="10621818" cy="5509200"/>
          </a:xfrm>
          <a:prstGeom prst="rect">
            <a:avLst/>
          </a:prstGeom>
          <a:noFill/>
        </p:spPr>
        <p:txBody>
          <a:bodyPr wrap="square">
            <a:spAutoFit/>
          </a:bodyPr>
          <a:lstStyle/>
          <a:p>
            <a:endParaRPr lang="ru-RU" dirty="0"/>
          </a:p>
          <a:p>
            <a:r>
              <a:rPr lang="ru-RU" sz="3600" dirty="0"/>
              <a:t>                                  </a:t>
            </a:r>
          </a:p>
          <a:p>
            <a:r>
              <a:rPr lang="ru-RU" sz="3600" dirty="0"/>
              <a:t>          </a:t>
            </a:r>
          </a:p>
          <a:p>
            <a:endParaRPr lang="ru-RU" sz="3600" dirty="0"/>
          </a:p>
          <a:p>
            <a:endParaRPr lang="ru-RU" sz="3600" dirty="0"/>
          </a:p>
          <a:p>
            <a:endParaRPr lang="ru-RU" sz="3600" dirty="0"/>
          </a:p>
          <a:p>
            <a:r>
              <a:rPr lang="ru-RU" sz="3600" dirty="0"/>
              <a:t>                   ЛЕКЦІЯ 1</a:t>
            </a:r>
          </a:p>
          <a:p>
            <a:endParaRPr lang="ru-RU" dirty="0"/>
          </a:p>
          <a:p>
            <a:endParaRPr lang="ru-RU" dirty="0"/>
          </a:p>
          <a:p>
            <a:endParaRPr lang="ru-RU" dirty="0"/>
          </a:p>
          <a:p>
            <a:r>
              <a:rPr lang="ru-RU" dirty="0"/>
              <a:t>                      </a:t>
            </a:r>
            <a:r>
              <a:rPr lang="ru-RU" sz="2800" dirty="0"/>
              <a:t>МАТЕРІАЛИ МІКРО- Й НАНОЕЛЕКТРОНІКИ</a:t>
            </a:r>
          </a:p>
          <a:p>
            <a:endParaRPr lang="ru-RU" dirty="0"/>
          </a:p>
          <a:p>
            <a:endParaRPr lang="ru-RU" dirty="0"/>
          </a:p>
        </p:txBody>
      </p:sp>
      <p:pic>
        <p:nvPicPr>
          <p:cNvPr id="4" name="Рисунок 3">
            <a:extLst>
              <a:ext uri="{FF2B5EF4-FFF2-40B4-BE49-F238E27FC236}">
                <a16:creationId xmlns:a16="http://schemas.microsoft.com/office/drawing/2014/main" id="{D17EC2D9-D1D3-94B3-8A73-59C6C2271302}"/>
              </a:ext>
            </a:extLst>
          </p:cNvPr>
          <p:cNvPicPr>
            <a:picLocks noChangeAspect="1"/>
          </p:cNvPicPr>
          <p:nvPr/>
        </p:nvPicPr>
        <p:blipFill>
          <a:blip r:embed="rId2"/>
          <a:stretch>
            <a:fillRect/>
          </a:stretch>
        </p:blipFill>
        <p:spPr>
          <a:xfrm>
            <a:off x="6096000" y="585239"/>
            <a:ext cx="5140719" cy="3638521"/>
          </a:xfrm>
          <a:prstGeom prst="rect">
            <a:avLst/>
          </a:prstGeom>
        </p:spPr>
      </p:pic>
    </p:spTree>
    <p:extLst>
      <p:ext uri="{BB962C8B-B14F-4D97-AF65-F5344CB8AC3E}">
        <p14:creationId xmlns:p14="http://schemas.microsoft.com/office/powerpoint/2010/main" val="3255586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A8D68A-99CF-1590-84DC-1116387591CD}"/>
              </a:ext>
            </a:extLst>
          </p:cNvPr>
          <p:cNvSpPr txBox="1"/>
          <p:nvPr/>
        </p:nvSpPr>
        <p:spPr>
          <a:xfrm>
            <a:off x="757381" y="892153"/>
            <a:ext cx="10991273" cy="3477875"/>
          </a:xfrm>
          <a:prstGeom prst="rect">
            <a:avLst/>
          </a:prstGeom>
          <a:noFill/>
        </p:spPr>
        <p:txBody>
          <a:bodyPr wrap="square">
            <a:spAutoFit/>
          </a:bodyPr>
          <a:lstStyle/>
          <a:p>
            <a:pPr algn="just"/>
            <a:r>
              <a:rPr lang="ru-RU" sz="2000" b="1" dirty="0"/>
              <a:t>                                                 </a:t>
            </a:r>
            <a:r>
              <a:rPr lang="ru-RU" sz="2000" b="1" dirty="0" err="1"/>
              <a:t>Діоди</a:t>
            </a:r>
            <a:r>
              <a:rPr lang="ru-RU" sz="2000" b="1" dirty="0"/>
              <a:t> </a:t>
            </a:r>
            <a:r>
              <a:rPr lang="ru-RU" sz="2000" b="1" dirty="0" err="1"/>
              <a:t>універсального</a:t>
            </a:r>
            <a:r>
              <a:rPr lang="ru-RU" sz="2000" b="1" dirty="0"/>
              <a:t> </a:t>
            </a:r>
            <a:r>
              <a:rPr lang="ru-RU" sz="2000" b="1" dirty="0" err="1"/>
              <a:t>призначення</a:t>
            </a:r>
            <a:r>
              <a:rPr lang="ru-RU" sz="2000" b="1" dirty="0"/>
              <a:t> </a:t>
            </a:r>
          </a:p>
          <a:p>
            <a:pPr algn="just"/>
            <a:r>
              <a:rPr lang="ru-RU" sz="2000" dirty="0" err="1"/>
              <a:t>Універсальними</a:t>
            </a:r>
            <a:r>
              <a:rPr lang="ru-RU" sz="2000" dirty="0"/>
              <a:t> (</a:t>
            </a:r>
            <a:r>
              <a:rPr lang="ru-RU" sz="2000" dirty="0" err="1"/>
              <a:t>високочастотними</a:t>
            </a:r>
            <a:r>
              <a:rPr lang="ru-RU" sz="2000" dirty="0"/>
              <a:t>) </a:t>
            </a:r>
            <a:r>
              <a:rPr lang="ru-RU" sz="2000" dirty="0" err="1"/>
              <a:t>діодами</a:t>
            </a:r>
            <a:r>
              <a:rPr lang="ru-RU" sz="2000" dirty="0"/>
              <a:t> є </a:t>
            </a:r>
            <a:r>
              <a:rPr lang="ru-RU" sz="2000" dirty="0" err="1"/>
              <a:t>одноперехідні</a:t>
            </a:r>
            <a:r>
              <a:rPr lang="ru-RU" sz="2000" dirty="0"/>
              <a:t> </a:t>
            </a:r>
            <a:r>
              <a:rPr lang="ru-RU" sz="2000" dirty="0" err="1"/>
              <a:t>напівпровідникові</a:t>
            </a:r>
            <a:r>
              <a:rPr lang="ru-RU" sz="2000" dirty="0"/>
              <a:t> </a:t>
            </a:r>
            <a:r>
              <a:rPr lang="ru-RU" sz="2000" dirty="0" err="1"/>
              <a:t>прилади</a:t>
            </a:r>
            <a:r>
              <a:rPr lang="ru-RU" sz="2000" dirty="0"/>
              <a:t>, </a:t>
            </a:r>
            <a:r>
              <a:rPr lang="ru-RU" sz="2000" dirty="0" err="1"/>
              <a:t>використовувані</a:t>
            </a:r>
            <a:r>
              <a:rPr lang="ru-RU" sz="2000" dirty="0"/>
              <a:t> для </a:t>
            </a:r>
            <a:r>
              <a:rPr lang="ru-RU" sz="2000" dirty="0" err="1"/>
              <a:t>випростовування</a:t>
            </a:r>
            <a:r>
              <a:rPr lang="ru-RU" sz="2000" dirty="0"/>
              <a:t> (за </a:t>
            </a:r>
            <a:r>
              <a:rPr lang="ru-RU" sz="2000" dirty="0" err="1"/>
              <a:t>меншого</a:t>
            </a:r>
            <a:r>
              <a:rPr lang="ru-RU" sz="2000" dirty="0"/>
              <a:t> </a:t>
            </a:r>
            <a:r>
              <a:rPr lang="ru-RU" sz="2000" dirty="0" err="1"/>
              <a:t>електричного</a:t>
            </a:r>
            <a:r>
              <a:rPr lang="ru-RU" sz="2000" dirty="0"/>
              <a:t> </a:t>
            </a:r>
            <a:r>
              <a:rPr lang="ru-RU" sz="2000" dirty="0" err="1"/>
              <a:t>навантаження</a:t>
            </a:r>
            <a:r>
              <a:rPr lang="ru-RU" sz="2000" dirty="0"/>
              <a:t>), </a:t>
            </a:r>
            <a:r>
              <a:rPr lang="ru-RU" sz="2000" dirty="0" err="1"/>
              <a:t>модуляції</a:t>
            </a:r>
            <a:r>
              <a:rPr lang="ru-RU" sz="2000" dirty="0"/>
              <a:t>, </a:t>
            </a:r>
            <a:r>
              <a:rPr lang="ru-RU" sz="2000" dirty="0" err="1"/>
              <a:t>детектування</a:t>
            </a:r>
            <a:r>
              <a:rPr lang="ru-RU" sz="2000" dirty="0"/>
              <a:t> й </a:t>
            </a:r>
            <a:r>
              <a:rPr lang="ru-RU" sz="2000" dirty="0" err="1"/>
              <a:t>інших</a:t>
            </a:r>
            <a:r>
              <a:rPr lang="ru-RU" sz="2000" dirty="0"/>
              <a:t> </a:t>
            </a:r>
            <a:r>
              <a:rPr lang="ru-RU" sz="2000" dirty="0" err="1"/>
              <a:t>нелінійних</a:t>
            </a:r>
            <a:r>
              <a:rPr lang="ru-RU" sz="2000" dirty="0"/>
              <a:t> </a:t>
            </a:r>
            <a:r>
              <a:rPr lang="ru-RU" sz="2000" dirty="0" err="1"/>
              <a:t>перетворювань</a:t>
            </a:r>
            <a:r>
              <a:rPr lang="ru-RU" sz="2000" dirty="0"/>
              <a:t> </a:t>
            </a:r>
            <a:r>
              <a:rPr lang="ru-RU" sz="2000" dirty="0" err="1"/>
              <a:t>електричних</a:t>
            </a:r>
            <a:r>
              <a:rPr lang="ru-RU" sz="2000" dirty="0"/>
              <a:t> </a:t>
            </a:r>
            <a:r>
              <a:rPr lang="ru-RU" sz="2000" dirty="0" err="1"/>
              <a:t>сигналів</a:t>
            </a:r>
            <a:r>
              <a:rPr lang="ru-RU" sz="2000" dirty="0"/>
              <a:t>, частота </a:t>
            </a:r>
            <a:r>
              <a:rPr lang="ru-RU" sz="2000" dirty="0" err="1"/>
              <a:t>яких</a:t>
            </a:r>
            <a:r>
              <a:rPr lang="ru-RU" sz="2000" dirty="0"/>
              <a:t> не </a:t>
            </a:r>
            <a:r>
              <a:rPr lang="ru-RU" sz="2000" dirty="0" err="1"/>
              <a:t>перевищує</a:t>
            </a:r>
            <a:r>
              <a:rPr lang="ru-RU" sz="2000" dirty="0"/>
              <a:t> 1 000 МГц. У </a:t>
            </a:r>
            <a:r>
              <a:rPr lang="ru-RU" sz="2000" dirty="0" err="1"/>
              <a:t>ряді</a:t>
            </a:r>
            <a:r>
              <a:rPr lang="ru-RU" sz="2000" dirty="0"/>
              <a:t> </a:t>
            </a:r>
            <a:r>
              <a:rPr lang="ru-RU" sz="2000" dirty="0" err="1"/>
              <a:t>потужних</a:t>
            </a:r>
            <a:r>
              <a:rPr lang="ru-RU" sz="2000" dirty="0"/>
              <a:t> </a:t>
            </a:r>
            <a:r>
              <a:rPr lang="ru-RU" sz="2000" dirty="0" err="1"/>
              <a:t>перетворювальних</a:t>
            </a:r>
            <a:r>
              <a:rPr lang="ru-RU" sz="2000" dirty="0"/>
              <a:t> установок </a:t>
            </a:r>
            <a:r>
              <a:rPr lang="ru-RU" sz="2000" dirty="0" err="1"/>
              <a:t>вимоги</a:t>
            </a:r>
            <a:r>
              <a:rPr lang="ru-RU" sz="2000" dirty="0"/>
              <a:t> до </a:t>
            </a:r>
            <a:r>
              <a:rPr lang="ru-RU" sz="2000" dirty="0" err="1"/>
              <a:t>середнього</a:t>
            </a:r>
            <a:r>
              <a:rPr lang="ru-RU" sz="2000" dirty="0"/>
              <a:t> </a:t>
            </a:r>
            <a:r>
              <a:rPr lang="ru-RU" sz="2000" dirty="0" err="1"/>
              <a:t>значення</a:t>
            </a:r>
            <a:r>
              <a:rPr lang="ru-RU" sz="2000" dirty="0"/>
              <a:t> прямого струму, </a:t>
            </a:r>
            <a:r>
              <a:rPr lang="ru-RU" sz="2000" dirty="0" err="1"/>
              <a:t>зворотної</a:t>
            </a:r>
            <a:r>
              <a:rPr lang="ru-RU" sz="2000" dirty="0"/>
              <a:t> </a:t>
            </a:r>
            <a:r>
              <a:rPr lang="ru-RU" sz="2000" dirty="0" err="1"/>
              <a:t>напруги</a:t>
            </a:r>
            <a:r>
              <a:rPr lang="ru-RU" sz="2000" dirty="0"/>
              <a:t> </a:t>
            </a:r>
            <a:r>
              <a:rPr lang="ru-RU" sz="2000" dirty="0" err="1"/>
              <a:t>перевищують</a:t>
            </a:r>
            <a:r>
              <a:rPr lang="ru-RU" sz="2000" dirty="0"/>
              <a:t> </a:t>
            </a:r>
            <a:r>
              <a:rPr lang="ru-RU" sz="2000" dirty="0" err="1"/>
              <a:t>номінальні</a:t>
            </a:r>
            <a:r>
              <a:rPr lang="ru-RU" sz="2000" dirty="0"/>
              <a:t> </a:t>
            </a:r>
            <a:r>
              <a:rPr lang="ru-RU" sz="2000" dirty="0" err="1"/>
              <a:t>значення</a:t>
            </a:r>
            <a:r>
              <a:rPr lang="ru-RU" sz="2000" dirty="0"/>
              <a:t> </a:t>
            </a:r>
            <a:r>
              <a:rPr lang="ru-RU" sz="2000" dirty="0" err="1"/>
              <a:t>параметрів</a:t>
            </a:r>
            <a:r>
              <a:rPr lang="ru-RU" sz="2000" dirty="0"/>
              <a:t> </a:t>
            </a:r>
            <a:r>
              <a:rPr lang="ru-RU" sz="2000" dirty="0" err="1"/>
              <a:t>наявних</a:t>
            </a:r>
            <a:r>
              <a:rPr lang="ru-RU" sz="2000" dirty="0"/>
              <a:t> </a:t>
            </a:r>
            <a:r>
              <a:rPr lang="ru-RU" sz="2000" dirty="0" err="1"/>
              <a:t>діодів</a:t>
            </a:r>
            <a:r>
              <a:rPr lang="ru-RU" sz="2000" dirty="0"/>
              <a:t>. </a:t>
            </a:r>
            <a:r>
              <a:rPr lang="ru-RU" sz="2000" dirty="0" err="1"/>
              <a:t>Зазначену</a:t>
            </a:r>
            <a:r>
              <a:rPr lang="ru-RU" sz="2000" dirty="0"/>
              <a:t> проблему </a:t>
            </a:r>
            <a:r>
              <a:rPr lang="ru-RU" sz="2000" dirty="0" err="1"/>
              <a:t>усувають</a:t>
            </a:r>
            <a:r>
              <a:rPr lang="ru-RU" sz="2000" dirty="0"/>
              <a:t> </a:t>
            </a:r>
            <a:r>
              <a:rPr lang="ru-RU" sz="2000" dirty="0" err="1"/>
              <a:t>паралельним</a:t>
            </a:r>
            <a:r>
              <a:rPr lang="ru-RU" sz="2000" dirty="0"/>
              <a:t> </a:t>
            </a:r>
            <a:r>
              <a:rPr lang="ru-RU" sz="2000" dirty="0" err="1"/>
              <a:t>або</a:t>
            </a:r>
            <a:r>
              <a:rPr lang="ru-RU" sz="2000" dirty="0"/>
              <a:t> </a:t>
            </a:r>
            <a:r>
              <a:rPr lang="ru-RU" sz="2000" dirty="0" err="1"/>
              <a:t>послідовним</a:t>
            </a:r>
            <a:r>
              <a:rPr lang="ru-RU" sz="2000" dirty="0"/>
              <a:t> </a:t>
            </a:r>
            <a:r>
              <a:rPr lang="ru-RU" sz="2000" dirty="0" err="1"/>
              <a:t>з’єднанням</a:t>
            </a:r>
            <a:r>
              <a:rPr lang="ru-RU" sz="2000" dirty="0"/>
              <a:t> </a:t>
            </a:r>
            <a:r>
              <a:rPr lang="ru-RU" sz="2000" dirty="0" err="1"/>
              <a:t>останніх</a:t>
            </a:r>
            <a:r>
              <a:rPr lang="ru-RU" sz="2000" dirty="0"/>
              <a:t>. </a:t>
            </a:r>
            <a:r>
              <a:rPr lang="ru-RU" sz="2000" dirty="0" err="1"/>
              <a:t>Паралельне</a:t>
            </a:r>
            <a:r>
              <a:rPr lang="ru-RU" sz="2000" dirty="0"/>
              <a:t> </a:t>
            </a:r>
            <a:r>
              <a:rPr lang="ru-RU" sz="2000" dirty="0" err="1"/>
              <a:t>з’єднання</a:t>
            </a:r>
            <a:r>
              <a:rPr lang="ru-RU" sz="2000" dirty="0"/>
              <a:t> </a:t>
            </a:r>
            <a:r>
              <a:rPr lang="ru-RU" sz="2000" dirty="0" err="1"/>
              <a:t>застосовують</a:t>
            </a:r>
            <a:r>
              <a:rPr lang="ru-RU" sz="2000" dirty="0"/>
              <a:t> </a:t>
            </a:r>
            <a:r>
              <a:rPr lang="ru-RU" sz="2000" dirty="0" err="1"/>
              <a:t>тоді</a:t>
            </a:r>
            <a:r>
              <a:rPr lang="ru-RU" sz="2000" dirty="0"/>
              <a:t>, коли </a:t>
            </a:r>
            <a:r>
              <a:rPr lang="ru-RU" sz="2000" dirty="0" err="1"/>
              <a:t>потрібний</a:t>
            </a:r>
            <a:r>
              <a:rPr lang="ru-RU" sz="2000" dirty="0"/>
              <a:t> </a:t>
            </a:r>
            <a:r>
              <a:rPr lang="ru-RU" sz="2000" dirty="0" err="1"/>
              <a:t>прямий</a:t>
            </a:r>
            <a:r>
              <a:rPr lang="ru-RU" sz="2000" dirty="0"/>
              <a:t> струм, </a:t>
            </a:r>
            <a:r>
              <a:rPr lang="ru-RU" sz="2000" dirty="0" err="1"/>
              <a:t>більший</a:t>
            </a:r>
            <a:r>
              <a:rPr lang="ru-RU" sz="2000" dirty="0"/>
              <a:t> за </a:t>
            </a:r>
            <a:r>
              <a:rPr lang="ru-RU" sz="2000" dirty="0" err="1"/>
              <a:t>граничний</a:t>
            </a:r>
            <a:r>
              <a:rPr lang="ru-RU" sz="2000" dirty="0"/>
              <a:t> струму одного </a:t>
            </a:r>
            <a:r>
              <a:rPr lang="ru-RU" sz="2000" dirty="0" err="1"/>
              <a:t>діода</a:t>
            </a:r>
            <a:r>
              <a:rPr lang="ru-RU" sz="2000" dirty="0"/>
              <a:t>. </a:t>
            </a:r>
            <a:r>
              <a:rPr lang="ru-RU" sz="2000" dirty="0" err="1"/>
              <a:t>Проте</a:t>
            </a:r>
            <a:r>
              <a:rPr lang="ru-RU" sz="2000" dirty="0"/>
              <a:t>, </a:t>
            </a:r>
            <a:r>
              <a:rPr lang="ru-RU" sz="2000" dirty="0" err="1"/>
              <a:t>якщо</a:t>
            </a:r>
            <a:r>
              <a:rPr lang="ru-RU" sz="2000" dirty="0"/>
              <a:t> </a:t>
            </a:r>
            <a:r>
              <a:rPr lang="ru-RU" sz="2000" dirty="0" err="1"/>
              <a:t>діоди</a:t>
            </a:r>
            <a:r>
              <a:rPr lang="ru-RU" sz="2000" dirty="0"/>
              <a:t> одного типу просто </a:t>
            </a:r>
            <a:r>
              <a:rPr lang="ru-RU" sz="2000" dirty="0" err="1"/>
              <a:t>паралельно</a:t>
            </a:r>
            <a:r>
              <a:rPr lang="ru-RU" sz="2000" dirty="0"/>
              <a:t> </a:t>
            </a:r>
            <a:r>
              <a:rPr lang="ru-RU" sz="2000" dirty="0" err="1"/>
              <a:t>з’єднати</a:t>
            </a:r>
            <a:r>
              <a:rPr lang="ru-RU" sz="2000" dirty="0"/>
              <a:t>, то </a:t>
            </a:r>
            <a:r>
              <a:rPr lang="ru-RU" sz="2000" dirty="0" err="1"/>
              <a:t>внаслідок</a:t>
            </a:r>
            <a:r>
              <a:rPr lang="ru-RU" sz="2000" dirty="0"/>
              <a:t> </a:t>
            </a:r>
            <a:r>
              <a:rPr lang="ru-RU" sz="2000" dirty="0" err="1"/>
              <a:t>незбігу</a:t>
            </a:r>
            <a:r>
              <a:rPr lang="ru-RU" sz="2000" dirty="0"/>
              <a:t> </a:t>
            </a:r>
            <a:r>
              <a:rPr lang="ru-RU" sz="2000" dirty="0" err="1"/>
              <a:t>прямих</a:t>
            </a:r>
            <a:r>
              <a:rPr lang="ru-RU" sz="2000" dirty="0"/>
              <a:t> </a:t>
            </a:r>
            <a:r>
              <a:rPr lang="ru-RU" sz="2000" dirty="0" err="1"/>
              <a:t>гілок</a:t>
            </a:r>
            <a:r>
              <a:rPr lang="ru-RU" sz="2000" dirty="0"/>
              <a:t> ВАХ вони </a:t>
            </a:r>
            <a:r>
              <a:rPr lang="ru-RU" sz="2000" dirty="0" err="1"/>
              <a:t>будуть</a:t>
            </a:r>
            <a:r>
              <a:rPr lang="ru-RU" sz="2000" dirty="0"/>
              <a:t> </a:t>
            </a:r>
            <a:r>
              <a:rPr lang="ru-RU" sz="2000" dirty="0" err="1"/>
              <a:t>різнонавантаженими</a:t>
            </a:r>
            <a:r>
              <a:rPr lang="ru-RU" sz="2000" dirty="0"/>
              <a:t>, а </a:t>
            </a:r>
            <a:r>
              <a:rPr lang="ru-RU" sz="2000" dirty="0" err="1"/>
              <a:t>отже</a:t>
            </a:r>
            <a:r>
              <a:rPr lang="ru-RU" sz="2000" dirty="0"/>
              <a:t>, в </a:t>
            </a:r>
            <a:r>
              <a:rPr lang="ru-RU" sz="2000" dirty="0" err="1"/>
              <a:t>певний</a:t>
            </a:r>
            <a:r>
              <a:rPr lang="ru-RU" sz="2000" dirty="0"/>
              <a:t> </a:t>
            </a:r>
            <a:r>
              <a:rPr lang="ru-RU" sz="2000" dirty="0" err="1"/>
              <a:t>із</a:t>
            </a:r>
            <a:r>
              <a:rPr lang="ru-RU" sz="2000" dirty="0"/>
              <a:t> них </a:t>
            </a:r>
            <a:r>
              <a:rPr lang="ru-RU" sz="2000" dirty="0" err="1"/>
              <a:t>прямий</a:t>
            </a:r>
            <a:r>
              <a:rPr lang="ru-RU" sz="2000" dirty="0"/>
              <a:t> струм </a:t>
            </a:r>
            <a:r>
              <a:rPr lang="ru-RU" sz="2000" dirty="0" err="1"/>
              <a:t>перевищуватиме</a:t>
            </a:r>
            <a:r>
              <a:rPr lang="ru-RU" sz="2000" dirty="0"/>
              <a:t> </a:t>
            </a:r>
            <a:r>
              <a:rPr lang="ru-RU" sz="2000" dirty="0" err="1"/>
              <a:t>граничний</a:t>
            </a:r>
            <a:r>
              <a:rPr lang="ru-RU" sz="2000" dirty="0"/>
              <a:t>. </a:t>
            </a:r>
            <a:endParaRPr lang="ru-UA" dirty="0"/>
          </a:p>
        </p:txBody>
      </p:sp>
      <p:pic>
        <p:nvPicPr>
          <p:cNvPr id="2050" name="Picture 2">
            <a:extLst>
              <a:ext uri="{FF2B5EF4-FFF2-40B4-BE49-F238E27FC236}">
                <a16:creationId xmlns:a16="http://schemas.microsoft.com/office/drawing/2014/main" id="{A01F9F23-E3D9-B12C-A6EA-2F41F6FA957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66" y="4567527"/>
            <a:ext cx="3957707" cy="208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B58054BC-7326-4221-10BD-BA4C8E89DDF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147" y="4765964"/>
            <a:ext cx="3094180" cy="14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15E18D2E-BC8C-DB6E-6019-666D1873E4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8369" y="4222246"/>
            <a:ext cx="3036250" cy="236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311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A7B51B-E0F6-C5DB-AC1A-450DFF51A6EC}"/>
              </a:ext>
            </a:extLst>
          </p:cNvPr>
          <p:cNvSpPr txBox="1"/>
          <p:nvPr/>
        </p:nvSpPr>
        <p:spPr>
          <a:xfrm>
            <a:off x="951346" y="936010"/>
            <a:ext cx="10741891" cy="4708981"/>
          </a:xfrm>
          <a:prstGeom prst="rect">
            <a:avLst/>
          </a:prstGeom>
          <a:noFill/>
        </p:spPr>
        <p:txBody>
          <a:bodyPr wrap="square">
            <a:spAutoFit/>
          </a:bodyPr>
          <a:lstStyle/>
          <a:p>
            <a:pPr algn="just"/>
            <a:r>
              <a:rPr lang="uk-UA" b="1" dirty="0"/>
              <a:t>                                                  </a:t>
            </a:r>
            <a:r>
              <a:rPr lang="uk-UA" sz="2000" b="1" dirty="0"/>
              <a:t>Діоди в напівпровідникових ІМС</a:t>
            </a:r>
          </a:p>
          <a:p>
            <a:pPr algn="just"/>
            <a:r>
              <a:rPr lang="uk-UA" sz="2000" b="1" dirty="0"/>
              <a:t> </a:t>
            </a:r>
          </a:p>
          <a:p>
            <a:pPr algn="just"/>
            <a:r>
              <a:rPr lang="uk-UA" sz="2000" dirty="0"/>
              <a:t>Як діоди в напівпровідникових інтегральних мікросхемах використовують біполярні транзистори в </a:t>
            </a:r>
            <a:r>
              <a:rPr lang="uk-UA" sz="2000" dirty="0" err="1"/>
              <a:t>діодному</a:t>
            </a:r>
            <a:r>
              <a:rPr lang="uk-UA" sz="2000" dirty="0"/>
              <a:t> ввімкненні. Це зручно для виробництва. Можливі п’ять варіантів </a:t>
            </a:r>
            <a:r>
              <a:rPr lang="uk-UA" sz="2000" dirty="0" err="1"/>
              <a:t>діодного</a:t>
            </a:r>
            <a:r>
              <a:rPr lang="uk-UA" sz="2000" dirty="0"/>
              <a:t> ввімкнення транзисторів. У разі БК  Е (база  колектор  емітер) база й колектор замкнуті </a:t>
            </a:r>
            <a:r>
              <a:rPr lang="uk-UA" sz="2000" dirty="0" err="1"/>
              <a:t>накоротко</a:t>
            </a:r>
            <a:r>
              <a:rPr lang="uk-UA" sz="2000" dirty="0"/>
              <a:t>, час перемикання з відкритого стану в закритий мінімальний – одиниці .У разі Б  Е (база  емітер) використовують лише емітерний перехід. Час переходу в декілька разів більший. Обидва варіанти мають мінімальні ємність ( 0,10,5 </a:t>
            </a:r>
            <a:r>
              <a:rPr lang="uk-UA" sz="2000" dirty="0" err="1"/>
              <a:t>пкФ</a:t>
            </a:r>
            <a:r>
              <a:rPr lang="uk-UA" sz="2000" dirty="0"/>
              <a:t>) і зворотний струм (0,51,0 </a:t>
            </a:r>
            <a:r>
              <a:rPr lang="uk-UA" sz="2000" dirty="0" err="1"/>
              <a:t>нА</a:t>
            </a:r>
            <a:r>
              <a:rPr lang="uk-UA" sz="2000" dirty="0"/>
              <a:t>), але водночас мінімальну пробивну напругу. У разі БЕ  К (база  емітер  колектор), коли база й емітер замкнуті </a:t>
            </a:r>
            <a:r>
              <a:rPr lang="uk-UA" sz="2000" dirty="0" err="1"/>
              <a:t>накоротко</a:t>
            </a:r>
            <a:r>
              <a:rPr lang="uk-UA" sz="2000" dirty="0"/>
              <a:t>, та Б  К (база  колектор) із використанням одного колекторного переходу час переходу з відкритого стану в закритий  десятки </a:t>
            </a:r>
            <a:r>
              <a:rPr lang="uk-UA" sz="2000" dirty="0" err="1"/>
              <a:t>наносекунд</a:t>
            </a:r>
            <a:r>
              <a:rPr lang="uk-UA" sz="2000" dirty="0"/>
              <a:t>, пробивна напруга – 4050 В, зворотній струм – 1530 нм. Випадок Б  ЕК (база  емітер  колектор) із паралельним з’єднанням обох переходів має найбільший час переходу (100 </a:t>
            </a:r>
            <a:r>
              <a:rPr lang="uk-UA" sz="2000" dirty="0" err="1"/>
              <a:t>нс</a:t>
            </a:r>
            <a:r>
              <a:rPr lang="uk-UA" sz="2000" dirty="0"/>
              <a:t>), максимальний зворотний струм (до 40 </a:t>
            </a:r>
            <a:r>
              <a:rPr lang="uk-UA" sz="2000" dirty="0" err="1"/>
              <a:t>нА</a:t>
            </a:r>
            <a:r>
              <a:rPr lang="uk-UA" sz="2000" dirty="0"/>
              <a:t>), трохи більшу ємність і таку саму малу пробивну напругу, як перші два. Найчастіше застосовують варіанти БК  Е та Б  Е.</a:t>
            </a:r>
            <a:endParaRPr lang="ru-UA" dirty="0"/>
          </a:p>
        </p:txBody>
      </p:sp>
    </p:spTree>
    <p:extLst>
      <p:ext uri="{BB962C8B-B14F-4D97-AF65-F5344CB8AC3E}">
        <p14:creationId xmlns:p14="http://schemas.microsoft.com/office/powerpoint/2010/main" val="3616871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00E594-02CA-1397-B210-B80D83F335BF}"/>
              </a:ext>
            </a:extLst>
          </p:cNvPr>
          <p:cNvSpPr txBox="1"/>
          <p:nvPr/>
        </p:nvSpPr>
        <p:spPr>
          <a:xfrm>
            <a:off x="914400" y="1030652"/>
            <a:ext cx="10418618" cy="5016758"/>
          </a:xfrm>
          <a:prstGeom prst="rect">
            <a:avLst/>
          </a:prstGeom>
          <a:noFill/>
        </p:spPr>
        <p:txBody>
          <a:bodyPr wrap="square">
            <a:spAutoFit/>
          </a:bodyPr>
          <a:lstStyle/>
          <a:p>
            <a:pPr algn="just"/>
            <a:r>
              <a:rPr lang="uk-UA" sz="2000" b="1" dirty="0"/>
              <a:t>                                           Біполярні транзистори (БТ) </a:t>
            </a:r>
          </a:p>
          <a:p>
            <a:pPr algn="just"/>
            <a:r>
              <a:rPr lang="uk-UA" sz="2000" dirty="0"/>
              <a:t>Найважливішою властивістю БТ є підсилювання електричних сигналів постійного, змінного й імпульсного струмів. У біполярного транзистора вихідний опір  відрізняється від вхідного. На цьому базується назва такого приладу – транзистор, що є скороченням слів </a:t>
            </a:r>
            <a:r>
              <a:rPr lang="en-US" sz="2000" dirty="0"/>
              <a:t>transfer resistor (</a:t>
            </a:r>
            <a:r>
              <a:rPr lang="uk-UA" sz="2000" dirty="0"/>
              <a:t>передавальний резистор). Підсилення в транзисторі відбувається завдяки тому, що порівняно невеликі зміни струму бази або напруги між базою та емітером можуть спричинити значні зміни струму між емітером і колектором. Водночас струм, яким керують, проходить емітерну й чутливу області бази та виходить із </a:t>
            </a:r>
            <a:r>
              <a:rPr lang="uk-UA" sz="2000" dirty="0" err="1"/>
              <a:t>колектора</a:t>
            </a:r>
            <a:r>
              <a:rPr lang="uk-UA" sz="2000" dirty="0"/>
              <a:t>. Сучасні біполярні інтегровані транзистори є напівпровідниковими приладами, широко використовуваними в ІМС як керовані джерела або перемикачі струму. Біполярні транзистори є мінімум </a:t>
            </a:r>
            <a:r>
              <a:rPr lang="uk-UA" sz="2000" dirty="0" err="1"/>
              <a:t>триполюсниками</a:t>
            </a:r>
            <a:r>
              <a:rPr lang="uk-UA" sz="2000" dirty="0"/>
              <a:t>, що містять три напівпровідникові шари з різним типом електропровідності – п-р-п або р-п-р.</a:t>
            </a:r>
          </a:p>
          <a:p>
            <a:pPr algn="just"/>
            <a:r>
              <a:rPr lang="uk-UA" sz="2000" dirty="0"/>
              <a:t>Сучасні біполярні р-</a:t>
            </a:r>
            <a:r>
              <a:rPr lang="en-US" sz="2000" dirty="0"/>
              <a:t>n-</a:t>
            </a:r>
            <a:r>
              <a:rPr lang="uk-UA" sz="2000" dirty="0"/>
              <a:t>р-транзистори  дуже корисні елементи ІМС. Використовуючи в одній схемі п-р-п- і р-</a:t>
            </a:r>
            <a:r>
              <a:rPr lang="en-US" sz="2000" dirty="0"/>
              <a:t>n</a:t>
            </a:r>
            <a:r>
              <a:rPr lang="uk-UA" sz="2000" dirty="0"/>
              <a:t>р-транзистори, створено, наприклад, логічні схеми з інжекційним живленням і двотактні підсилювачі з </a:t>
            </a:r>
            <a:r>
              <a:rPr lang="uk-UA" sz="2000" dirty="0" err="1"/>
              <a:t>доповнювальною</a:t>
            </a:r>
            <a:r>
              <a:rPr lang="uk-UA" sz="2000" dirty="0"/>
              <a:t> симетрією. Сучасні р-</a:t>
            </a:r>
            <a:r>
              <a:rPr lang="en-US" sz="2000" dirty="0"/>
              <a:t>n-</a:t>
            </a:r>
            <a:r>
              <a:rPr lang="uk-UA" sz="2000" dirty="0"/>
              <a:t>р-транзистори з тонкою базою за параметрами не відрізняються від </a:t>
            </a:r>
            <a:r>
              <a:rPr lang="en-US" sz="2000" dirty="0"/>
              <a:t>n-</a:t>
            </a:r>
            <a:r>
              <a:rPr lang="uk-UA" sz="2000" dirty="0"/>
              <a:t>р-</a:t>
            </a:r>
            <a:r>
              <a:rPr lang="en-US" sz="2000" dirty="0"/>
              <a:t>n</a:t>
            </a:r>
            <a:r>
              <a:rPr lang="uk-UA" sz="2000" dirty="0"/>
              <a:t> транзисторів. </a:t>
            </a:r>
            <a:endParaRPr lang="ru-UA" sz="2000" dirty="0"/>
          </a:p>
        </p:txBody>
      </p:sp>
    </p:spTree>
    <p:extLst>
      <p:ext uri="{BB962C8B-B14F-4D97-AF65-F5344CB8AC3E}">
        <p14:creationId xmlns:p14="http://schemas.microsoft.com/office/powerpoint/2010/main" val="1988285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B97E14-B121-0FF3-F0AE-A309459CD069}"/>
              </a:ext>
            </a:extLst>
          </p:cNvPr>
          <p:cNvSpPr txBox="1"/>
          <p:nvPr/>
        </p:nvSpPr>
        <p:spPr>
          <a:xfrm>
            <a:off x="748144" y="848580"/>
            <a:ext cx="10113819"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Calibri" panose="020F0502020204030204"/>
                <a:ea typeface="+mn-ea"/>
                <a:cs typeface="+mn-cs"/>
              </a:rPr>
              <a:t>Сучасні біполярні р-</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uk-UA" sz="2000" b="0" i="0" u="none" strike="noStrike" kern="1200" cap="none" spc="0" normalizeH="0" baseline="0" noProof="0" dirty="0">
                <a:ln>
                  <a:noFill/>
                </a:ln>
                <a:solidFill>
                  <a:prstClr val="black"/>
                </a:solidFill>
                <a:effectLst/>
                <a:uLnTx/>
                <a:uFillTx/>
                <a:latin typeface="Calibri" panose="020F0502020204030204"/>
                <a:ea typeface="+mn-ea"/>
                <a:cs typeface="+mn-cs"/>
              </a:rPr>
              <a:t>р-транзистори  дуже корисні елементи ІМС. Використовуючи в одній схемі п-р-п- і р-</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uk-UA" sz="2000" b="0" i="0" u="none" strike="noStrike" kern="1200" cap="none" spc="0" normalizeH="0" baseline="0" noProof="0" dirty="0">
                <a:ln>
                  <a:noFill/>
                </a:ln>
                <a:solidFill>
                  <a:prstClr val="black"/>
                </a:solidFill>
                <a:effectLst/>
                <a:uLnTx/>
                <a:uFillTx/>
                <a:latin typeface="Calibri" panose="020F0502020204030204"/>
                <a:ea typeface="+mn-ea"/>
                <a:cs typeface="+mn-cs"/>
              </a:rPr>
              <a:t>р-транзистори, створено, наприклад, логічні схеми з інжекційним живленням і двотактні підсилювачі з </a:t>
            </a:r>
            <a:r>
              <a:rPr kumimoji="0" lang="uk-UA" sz="2000" b="0" i="0" u="none" strike="noStrike" kern="1200" cap="none" spc="0" normalizeH="0" baseline="0" noProof="0" dirty="0" err="1">
                <a:ln>
                  <a:noFill/>
                </a:ln>
                <a:solidFill>
                  <a:prstClr val="black"/>
                </a:solidFill>
                <a:effectLst/>
                <a:uLnTx/>
                <a:uFillTx/>
                <a:latin typeface="Calibri" panose="020F0502020204030204"/>
                <a:ea typeface="+mn-ea"/>
                <a:cs typeface="+mn-cs"/>
              </a:rPr>
              <a:t>доповнювальною</a:t>
            </a:r>
            <a:r>
              <a:rPr kumimoji="0" lang="uk-UA" sz="2000" b="0" i="0" u="none" strike="noStrike" kern="1200" cap="none" spc="0" normalizeH="0" baseline="0" noProof="0" dirty="0">
                <a:ln>
                  <a:noFill/>
                </a:ln>
                <a:solidFill>
                  <a:prstClr val="black"/>
                </a:solidFill>
                <a:effectLst/>
                <a:uLnTx/>
                <a:uFillTx/>
                <a:latin typeface="Calibri" panose="020F0502020204030204"/>
                <a:ea typeface="+mn-ea"/>
                <a:cs typeface="+mn-cs"/>
              </a:rPr>
              <a:t> симетрією. Сучасні р-</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uk-UA" sz="2000" b="0" i="0" u="none" strike="noStrike" kern="1200" cap="none" spc="0" normalizeH="0" baseline="0" noProof="0" dirty="0">
                <a:ln>
                  <a:noFill/>
                </a:ln>
                <a:solidFill>
                  <a:prstClr val="black"/>
                </a:solidFill>
                <a:effectLst/>
                <a:uLnTx/>
                <a:uFillTx/>
                <a:latin typeface="Calibri" panose="020F0502020204030204"/>
                <a:ea typeface="+mn-ea"/>
                <a:cs typeface="+mn-cs"/>
              </a:rPr>
              <a:t>р-транзистори з тонкою базою за параметрами не відрізняються від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uk-UA" sz="2000" b="0" i="0" u="none" strike="noStrike" kern="1200" cap="none" spc="0" normalizeH="0" baseline="0" noProof="0" dirty="0">
                <a:ln>
                  <a:noFill/>
                </a:ln>
                <a:solidFill>
                  <a:prstClr val="black"/>
                </a:solidFill>
                <a:effectLst/>
                <a:uLnTx/>
                <a:uFillTx/>
                <a:latin typeface="Calibri" panose="020F0502020204030204"/>
                <a:ea typeface="+mn-ea"/>
                <a:cs typeface="+mn-cs"/>
              </a:rPr>
              <a:t>р-</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uk-UA" sz="2000" b="0" i="0" u="none" strike="noStrike" kern="1200" cap="none" spc="0" normalizeH="0" baseline="0" noProof="0" dirty="0">
                <a:ln>
                  <a:noFill/>
                </a:ln>
                <a:solidFill>
                  <a:prstClr val="black"/>
                </a:solidFill>
                <a:effectLst/>
                <a:uLnTx/>
                <a:uFillTx/>
                <a:latin typeface="Calibri" panose="020F0502020204030204"/>
                <a:ea typeface="+mn-ea"/>
                <a:cs typeface="+mn-cs"/>
              </a:rPr>
              <a:t> транзисторів. </a:t>
            </a:r>
            <a:endParaRPr kumimoji="0" lang="ru-UA"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Рисунок 11">
            <a:extLst>
              <a:ext uri="{FF2B5EF4-FFF2-40B4-BE49-F238E27FC236}">
                <a16:creationId xmlns:a16="http://schemas.microsoft.com/office/drawing/2014/main" id="{0CE9753E-0673-C699-3D2E-5990F38B80FB}"/>
              </a:ext>
            </a:extLst>
          </p:cNvPr>
          <p:cNvPicPr>
            <a:picLocks noChangeAspect="1"/>
          </p:cNvPicPr>
          <p:nvPr/>
        </p:nvPicPr>
        <p:blipFill>
          <a:blip r:embed="rId2"/>
          <a:stretch>
            <a:fillRect/>
          </a:stretch>
        </p:blipFill>
        <p:spPr>
          <a:xfrm>
            <a:off x="792239" y="3285349"/>
            <a:ext cx="5550943" cy="1914724"/>
          </a:xfrm>
          <a:prstGeom prst="rect">
            <a:avLst/>
          </a:prstGeom>
        </p:spPr>
      </p:pic>
      <p:pic>
        <p:nvPicPr>
          <p:cNvPr id="13" name="Рисунок 12">
            <a:extLst>
              <a:ext uri="{FF2B5EF4-FFF2-40B4-BE49-F238E27FC236}">
                <a16:creationId xmlns:a16="http://schemas.microsoft.com/office/drawing/2014/main" id="{749C88C5-57E3-8350-B3EF-4C9EB4377491}"/>
              </a:ext>
            </a:extLst>
          </p:cNvPr>
          <p:cNvPicPr>
            <a:picLocks noChangeAspect="1"/>
          </p:cNvPicPr>
          <p:nvPr/>
        </p:nvPicPr>
        <p:blipFill>
          <a:blip r:embed="rId3"/>
          <a:stretch>
            <a:fillRect/>
          </a:stretch>
        </p:blipFill>
        <p:spPr>
          <a:xfrm>
            <a:off x="6197048" y="3723663"/>
            <a:ext cx="2043723" cy="1568773"/>
          </a:xfrm>
          <a:prstGeom prst="rect">
            <a:avLst/>
          </a:prstGeom>
        </p:spPr>
      </p:pic>
      <p:pic>
        <p:nvPicPr>
          <p:cNvPr id="14" name="Рисунок 13">
            <a:extLst>
              <a:ext uri="{FF2B5EF4-FFF2-40B4-BE49-F238E27FC236}">
                <a16:creationId xmlns:a16="http://schemas.microsoft.com/office/drawing/2014/main" id="{2BC39128-A5AE-F75A-1E52-FF98D94479A4}"/>
              </a:ext>
            </a:extLst>
          </p:cNvPr>
          <p:cNvPicPr>
            <a:picLocks noChangeAspect="1"/>
          </p:cNvPicPr>
          <p:nvPr/>
        </p:nvPicPr>
        <p:blipFill>
          <a:blip r:embed="rId4"/>
          <a:stretch>
            <a:fillRect/>
          </a:stretch>
        </p:blipFill>
        <p:spPr>
          <a:xfrm>
            <a:off x="8780078" y="3679708"/>
            <a:ext cx="2081885" cy="1612728"/>
          </a:xfrm>
          <a:prstGeom prst="rect">
            <a:avLst/>
          </a:prstGeom>
        </p:spPr>
      </p:pic>
    </p:spTree>
    <p:extLst>
      <p:ext uri="{BB962C8B-B14F-4D97-AF65-F5344CB8AC3E}">
        <p14:creationId xmlns:p14="http://schemas.microsoft.com/office/powerpoint/2010/main" val="2729173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AAED3E-F0A6-F2E5-DBED-7416F8FEFFED}"/>
              </a:ext>
            </a:extLst>
          </p:cNvPr>
          <p:cNvSpPr txBox="1"/>
          <p:nvPr/>
        </p:nvSpPr>
        <p:spPr>
          <a:xfrm>
            <a:off x="831273" y="476654"/>
            <a:ext cx="10381672" cy="4708981"/>
          </a:xfrm>
          <a:prstGeom prst="rect">
            <a:avLst/>
          </a:prstGeom>
          <a:noFill/>
        </p:spPr>
        <p:txBody>
          <a:bodyPr wrap="square">
            <a:spAutoFit/>
          </a:bodyPr>
          <a:lstStyle/>
          <a:p>
            <a:pPr algn="just"/>
            <a:r>
              <a:rPr lang="uk-UA" dirty="0"/>
              <a:t>                                                        </a:t>
            </a:r>
            <a:r>
              <a:rPr lang="uk-UA" sz="2000" b="1" dirty="0"/>
              <a:t>Польові транзистори</a:t>
            </a:r>
          </a:p>
          <a:p>
            <a:pPr algn="just"/>
            <a:endParaRPr lang="uk-UA" sz="2000" b="1" dirty="0"/>
          </a:p>
          <a:p>
            <a:pPr algn="just"/>
            <a:r>
              <a:rPr lang="uk-UA" sz="2000" b="1" dirty="0"/>
              <a:t> Польові транзистори (ПТ) із </a:t>
            </a:r>
            <a:r>
              <a:rPr lang="uk-UA" sz="2000" b="1" dirty="0" err="1"/>
              <a:t>керувальним</a:t>
            </a:r>
            <a:r>
              <a:rPr lang="uk-UA" sz="2000" b="1" dirty="0"/>
              <a:t> переходом </a:t>
            </a:r>
            <a:r>
              <a:rPr lang="uk-UA" sz="2000" dirty="0"/>
              <a:t>– це прилади, в яких струмом керують перекриванням каналу між витоком і стоком області просторового заряду зворотно зміщеного р-</a:t>
            </a:r>
            <a:r>
              <a:rPr lang="en-US" sz="2000" dirty="0"/>
              <a:t>n-</a:t>
            </a:r>
            <a:r>
              <a:rPr lang="uk-UA" sz="2000" dirty="0"/>
              <a:t>переходу або переходу метал  напівпровідник. Основні властивості транзисторів: – вхідний опір має середнє значення між вхідними опорами МДН і біполярних транзисторів. Вхідний опір малопотужних біполярних транзисторів становить до 106 </a:t>
            </a:r>
            <a:r>
              <a:rPr lang="uk-UA" sz="2000" dirty="0" err="1"/>
              <a:t>Ом</a:t>
            </a:r>
            <a:r>
              <a:rPr lang="uk-UA" sz="2000" dirty="0"/>
              <a:t>, МДН-транзисторів – до 1015 </a:t>
            </a:r>
            <a:r>
              <a:rPr lang="uk-UA" sz="2000" dirty="0" err="1"/>
              <a:t>Ом</a:t>
            </a:r>
            <a:r>
              <a:rPr lang="uk-UA" sz="2000" dirty="0"/>
              <a:t>, ПТ із </a:t>
            </a:r>
            <a:r>
              <a:rPr lang="en-US" sz="2000" dirty="0"/>
              <a:t>p-n-</a:t>
            </a:r>
            <a:r>
              <a:rPr lang="uk-UA" sz="2000" dirty="0"/>
              <a:t>переходом – до 1011 </a:t>
            </a:r>
            <a:r>
              <a:rPr lang="uk-UA" sz="2000" dirty="0" err="1"/>
              <a:t>Ом</a:t>
            </a:r>
            <a:r>
              <a:rPr lang="uk-UA" sz="2000" dirty="0"/>
              <a:t>; – нелінійна вольт-амперна характеристика; – нульова напруга зміщення. Особливості конструктивних рішень дали можливість виготовити польові транзистори з р-</a:t>
            </a:r>
            <a:r>
              <a:rPr lang="en-US" sz="2000" dirty="0"/>
              <a:t>n-</a:t>
            </a:r>
            <a:r>
              <a:rPr lang="uk-UA" sz="2000" dirty="0"/>
              <a:t>переходом із кращими параметрами, ніж у біполярних або МДН-транзисторів. Прикладами таких транзисторів є </a:t>
            </a:r>
            <a:r>
              <a:rPr lang="uk-UA" sz="2000" dirty="0" err="1"/>
              <a:t>великострумовий</a:t>
            </a:r>
            <a:r>
              <a:rPr lang="uk-UA" sz="2000" dirty="0"/>
              <a:t> вертикальний польовий транзистор із р-</a:t>
            </a:r>
            <a:r>
              <a:rPr lang="en-US" sz="2000" dirty="0"/>
              <a:t>n-</a:t>
            </a:r>
            <a:r>
              <a:rPr lang="uk-UA" sz="2000" dirty="0"/>
              <a:t>переходом і дуже малим значенням опору каналу у відкритому стані й польовий транзистор із переходом метал  напівпровідник на основі арсеніду галію, який функціонує в діапазоні надвисоких частот, що перевищують можливості біполярних і МДН-транзисторів.</a:t>
            </a:r>
            <a:endParaRPr lang="ru-UA" sz="2000" dirty="0"/>
          </a:p>
        </p:txBody>
      </p:sp>
    </p:spTree>
    <p:extLst>
      <p:ext uri="{BB962C8B-B14F-4D97-AF65-F5344CB8AC3E}">
        <p14:creationId xmlns:p14="http://schemas.microsoft.com/office/powerpoint/2010/main" val="11973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591EF59-5956-1E78-E950-B2BD480FF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332" y="3143539"/>
            <a:ext cx="405447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168150F-C2FC-1B49-A9DD-E101739DE57A}"/>
              </a:ext>
            </a:extLst>
          </p:cNvPr>
          <p:cNvSpPr txBox="1"/>
          <p:nvPr/>
        </p:nvSpPr>
        <p:spPr>
          <a:xfrm>
            <a:off x="1163781" y="1057733"/>
            <a:ext cx="9735127" cy="1631216"/>
          </a:xfrm>
          <a:prstGeom prst="rect">
            <a:avLst/>
          </a:prstGeom>
          <a:noFill/>
        </p:spPr>
        <p:txBody>
          <a:bodyPr wrap="square">
            <a:spAutoFit/>
          </a:bodyPr>
          <a:lstStyle/>
          <a:p>
            <a:pPr algn="just"/>
            <a:r>
              <a:rPr lang="ru-RU" sz="2000" dirty="0" err="1">
                <a:effectLst/>
                <a:latin typeface="Times New Roman" panose="02020603050405020304" pitchFamily="18" charset="0"/>
                <a:ea typeface="Times New Roman" panose="02020603050405020304" pitchFamily="18" charset="0"/>
              </a:rPr>
              <a:t>Існують</a:t>
            </a:r>
            <a:r>
              <a:rPr lang="ru-RU" sz="2000" dirty="0">
                <a:effectLst/>
                <a:latin typeface="Times New Roman" panose="02020603050405020304" pitchFamily="18" charset="0"/>
                <a:ea typeface="Times New Roman" panose="02020603050405020304" pitchFamily="18" charset="0"/>
              </a:rPr>
              <a:t> два </a:t>
            </a:r>
            <a:r>
              <a:rPr lang="ru-RU" sz="2000" dirty="0" err="1">
                <a:effectLst/>
                <a:latin typeface="Times New Roman" panose="02020603050405020304" pitchFamily="18" charset="0"/>
                <a:ea typeface="Times New Roman" panose="02020603050405020304" pitchFamily="18" charset="0"/>
              </a:rPr>
              <a:t>різновиди</a:t>
            </a:r>
            <a:r>
              <a:rPr lang="ru-RU" sz="2000" dirty="0">
                <a:effectLst/>
                <a:latin typeface="Times New Roman" panose="02020603050405020304" pitchFamily="18" charset="0"/>
                <a:ea typeface="Times New Roman" panose="02020603050405020304" pitchFamily="18" charset="0"/>
              </a:rPr>
              <a:t> МДН - </a:t>
            </a:r>
            <a:r>
              <a:rPr lang="ru-RU" sz="2000" dirty="0" err="1">
                <a:effectLst/>
                <a:latin typeface="Times New Roman" panose="02020603050405020304" pitchFamily="18" charset="0"/>
                <a:ea typeface="Times New Roman" panose="02020603050405020304" pitchFamily="18" charset="0"/>
              </a:rPr>
              <a:t>транзисторів</a:t>
            </a:r>
            <a:r>
              <a:rPr lang="ru-RU" sz="2000" dirty="0">
                <a:effectLst/>
                <a:latin typeface="Times New Roman" panose="02020603050405020304" pitchFamily="18" charset="0"/>
                <a:ea typeface="Times New Roman" panose="02020603050405020304" pitchFamily="18" charset="0"/>
              </a:rPr>
              <a:t>: з </a:t>
            </a:r>
            <a:r>
              <a:rPr lang="ru-RU" sz="2000" dirty="0" err="1">
                <a:effectLst/>
                <a:latin typeface="Times New Roman" panose="02020603050405020304" pitchFamily="18" charset="0"/>
                <a:ea typeface="Times New Roman" panose="02020603050405020304" pitchFamily="18" charset="0"/>
              </a:rPr>
              <a:t>індуцированим</a:t>
            </a:r>
            <a:r>
              <a:rPr lang="ru-RU" sz="2000" dirty="0">
                <a:effectLst/>
                <a:latin typeface="Times New Roman" panose="02020603050405020304" pitchFamily="18" charset="0"/>
                <a:ea typeface="Times New Roman" panose="02020603050405020304" pitchFamily="18" charset="0"/>
              </a:rPr>
              <a:t> каналом і з </a:t>
            </a:r>
            <a:r>
              <a:rPr lang="ru-RU" sz="2000" dirty="0" err="1">
                <a:effectLst/>
                <a:latin typeface="Times New Roman" panose="02020603050405020304" pitchFamily="18" charset="0"/>
                <a:ea typeface="Times New Roman" panose="02020603050405020304" pitchFamily="18" charset="0"/>
              </a:rPr>
              <a:t>вбудованим</a:t>
            </a:r>
            <a:r>
              <a:rPr lang="ru-RU" sz="2000" dirty="0">
                <a:effectLst/>
                <a:latin typeface="Times New Roman" panose="02020603050405020304" pitchFamily="18" charset="0"/>
                <a:ea typeface="Times New Roman" panose="02020603050405020304" pitchFamily="18" charset="0"/>
              </a:rPr>
              <a:t> каналом. В МДН - транзисторах з </a:t>
            </a:r>
            <a:r>
              <a:rPr lang="ru-RU" sz="2000" dirty="0" err="1">
                <a:effectLst/>
                <a:latin typeface="Times New Roman" panose="02020603050405020304" pitchFamily="18" charset="0"/>
                <a:ea typeface="Times New Roman" panose="02020603050405020304" pitchFamily="18" charset="0"/>
              </a:rPr>
              <a:t>індуцированим</a:t>
            </a:r>
            <a:r>
              <a:rPr lang="ru-RU" sz="2000" dirty="0">
                <a:effectLst/>
                <a:latin typeface="Times New Roman" panose="02020603050405020304" pitchFamily="18" charset="0"/>
                <a:ea typeface="Times New Roman" panose="02020603050405020304" pitchFamily="18" charset="0"/>
              </a:rPr>
              <a:t> каналом </a:t>
            </a:r>
            <a:r>
              <a:rPr lang="ru-RU" sz="2000" dirty="0" err="1">
                <a:effectLst/>
                <a:latin typeface="Times New Roman" panose="02020603050405020304" pitchFamily="18" charset="0"/>
                <a:ea typeface="Times New Roman" panose="02020603050405020304" pitchFamily="18" charset="0"/>
              </a:rPr>
              <a:t>провідний</a:t>
            </a:r>
            <a:r>
              <a:rPr lang="ru-RU" sz="2000" dirty="0">
                <a:effectLst/>
                <a:latin typeface="Times New Roman" panose="02020603050405020304" pitchFamily="18" charset="0"/>
                <a:ea typeface="Times New Roman" panose="02020603050405020304" pitchFamily="18" charset="0"/>
              </a:rPr>
              <a:t> канал </a:t>
            </a:r>
            <a:r>
              <a:rPr lang="ru-RU" sz="2000" dirty="0" err="1">
                <a:effectLst/>
                <a:latin typeface="Times New Roman" panose="02020603050405020304" pitchFamily="18" charset="0"/>
                <a:ea typeface="Times New Roman" panose="02020603050405020304" pitchFamily="18" charset="0"/>
              </a:rPr>
              <a:t>між</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сильнолегованими</a:t>
            </a:r>
            <a:r>
              <a:rPr lang="ru-RU" sz="2000" dirty="0">
                <a:effectLst/>
                <a:latin typeface="Times New Roman" panose="02020603050405020304" pitchFamily="18" charset="0"/>
                <a:ea typeface="Times New Roman" panose="02020603050405020304" pitchFamily="18" charset="0"/>
              </a:rPr>
              <a:t> областями </a:t>
            </a:r>
            <a:r>
              <a:rPr lang="ru-RU" sz="2000" dirty="0" err="1">
                <a:effectLst/>
                <a:latin typeface="Times New Roman" panose="02020603050405020304" pitchFamily="18" charset="0"/>
                <a:ea typeface="Times New Roman" panose="02020603050405020304" pitchFamily="18" charset="0"/>
              </a:rPr>
              <a:t>витоку</a:t>
            </a:r>
            <a:r>
              <a:rPr lang="ru-RU" sz="2000" dirty="0">
                <a:effectLst/>
                <a:latin typeface="Times New Roman" panose="02020603050405020304" pitchFamily="18" charset="0"/>
                <a:ea typeface="Times New Roman" panose="02020603050405020304" pitchFamily="18" charset="0"/>
              </a:rPr>
              <a:t> і стоку не </a:t>
            </a:r>
            <a:r>
              <a:rPr lang="ru-RU" sz="2000" dirty="0" err="1">
                <a:effectLst/>
                <a:latin typeface="Times New Roman" panose="02020603050405020304" pitchFamily="18" charset="0"/>
                <a:ea typeface="Times New Roman" panose="02020603050405020304" pitchFamily="18" charset="0"/>
              </a:rPr>
              <a:t>існує</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отже</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помітний</a:t>
            </a:r>
            <a:r>
              <a:rPr lang="ru-RU" sz="2000" dirty="0">
                <a:effectLst/>
                <a:latin typeface="Times New Roman" panose="02020603050405020304" pitchFamily="18" charset="0"/>
                <a:ea typeface="Times New Roman" panose="02020603050405020304" pitchFamily="18" charset="0"/>
              </a:rPr>
              <a:t> струм стоку </a:t>
            </a:r>
            <a:r>
              <a:rPr lang="ru-RU" sz="2000" dirty="0" err="1">
                <a:effectLst/>
                <a:latin typeface="Times New Roman" panose="02020603050405020304" pitchFamily="18" charset="0"/>
                <a:ea typeface="Times New Roman" panose="02020603050405020304" pitchFamily="18" charset="0"/>
              </a:rPr>
              <a:t>з’являється</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тільки</a:t>
            </a:r>
            <a:r>
              <a:rPr lang="ru-RU" sz="2000" dirty="0">
                <a:effectLst/>
                <a:latin typeface="Times New Roman" panose="02020603050405020304" pitchFamily="18" charset="0"/>
                <a:ea typeface="Times New Roman" panose="02020603050405020304" pitchFamily="18" charset="0"/>
              </a:rPr>
              <a:t> при </a:t>
            </a:r>
            <a:r>
              <a:rPr lang="ru-RU" sz="2000" dirty="0" err="1">
                <a:effectLst/>
                <a:latin typeface="Times New Roman" panose="02020603050405020304" pitchFamily="18" charset="0"/>
                <a:ea typeface="Times New Roman" panose="02020603050405020304" pitchFamily="18" charset="0"/>
              </a:rPr>
              <a:t>визначеній</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полярності</a:t>
            </a:r>
            <a:r>
              <a:rPr lang="ru-RU" sz="2000" dirty="0">
                <a:effectLst/>
                <a:latin typeface="Times New Roman" panose="02020603050405020304" pitchFamily="18" charset="0"/>
                <a:ea typeface="Times New Roman" panose="02020603050405020304" pitchFamily="18" charset="0"/>
              </a:rPr>
              <a:t> та при </a:t>
            </a:r>
            <a:r>
              <a:rPr lang="ru-RU" sz="2000" dirty="0" err="1">
                <a:effectLst/>
                <a:latin typeface="Times New Roman" panose="02020603050405020304" pitchFamily="18" charset="0"/>
                <a:ea typeface="Times New Roman" panose="02020603050405020304" pitchFamily="18" charset="0"/>
              </a:rPr>
              <a:t>визначеній</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величині</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напруги</a:t>
            </a:r>
            <a:r>
              <a:rPr lang="ru-RU" sz="2000" dirty="0">
                <a:effectLst/>
                <a:latin typeface="Times New Roman" panose="02020603050405020304" pitchFamily="18" charset="0"/>
                <a:ea typeface="Times New Roman" panose="02020603050405020304" pitchFamily="18" charset="0"/>
              </a:rPr>
              <a:t> на </a:t>
            </a:r>
            <a:r>
              <a:rPr lang="ru-RU" sz="2000" dirty="0" err="1">
                <a:effectLst/>
                <a:latin typeface="Times New Roman" panose="02020603050405020304" pitchFamily="18" charset="0"/>
                <a:ea typeface="Times New Roman" panose="02020603050405020304" pitchFamily="18" charset="0"/>
              </a:rPr>
              <a:t>затворі</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відносно</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витоку</a:t>
            </a:r>
            <a:r>
              <a:rPr lang="ru-RU" sz="2000" dirty="0">
                <a:effectLst/>
                <a:latin typeface="Times New Roman" panose="02020603050405020304" pitchFamily="18" charset="0"/>
                <a:ea typeface="Times New Roman" panose="02020603050405020304" pitchFamily="18" charset="0"/>
              </a:rPr>
              <a:t>, яку </a:t>
            </a:r>
            <a:r>
              <a:rPr lang="ru-RU" sz="2000" dirty="0" err="1">
                <a:effectLst/>
                <a:latin typeface="Times New Roman" panose="02020603050405020304" pitchFamily="18" charset="0"/>
                <a:ea typeface="Times New Roman" panose="02020603050405020304" pitchFamily="18" charset="0"/>
              </a:rPr>
              <a:t>називають</a:t>
            </a:r>
            <a:r>
              <a:rPr lang="ru-RU" sz="2000" dirty="0">
                <a:effectLst/>
                <a:latin typeface="Times New Roman" panose="02020603050405020304" pitchFamily="18" charset="0"/>
                <a:ea typeface="Times New Roman" panose="02020603050405020304" pitchFamily="18" charset="0"/>
              </a:rPr>
              <a:t> пороговою </a:t>
            </a:r>
            <a:r>
              <a:rPr lang="ru-RU" sz="2000" dirty="0" err="1">
                <a:effectLst/>
                <a:latin typeface="Times New Roman" panose="02020603050405020304" pitchFamily="18" charset="0"/>
                <a:ea typeface="Times New Roman" panose="02020603050405020304" pitchFamily="18" charset="0"/>
              </a:rPr>
              <a:t>напругою</a:t>
            </a:r>
            <a:r>
              <a:rPr lang="ru-RU" sz="2000" dirty="0">
                <a:effectLst/>
                <a:latin typeface="Times New Roman" panose="02020603050405020304" pitchFamily="18" charset="0"/>
                <a:ea typeface="Times New Roman" panose="02020603050405020304" pitchFamily="18" charset="0"/>
              </a:rPr>
              <a:t> </a:t>
            </a:r>
            <a:endParaRPr lang="ru-UA" sz="2000" dirty="0"/>
          </a:p>
        </p:txBody>
      </p:sp>
    </p:spTree>
    <p:extLst>
      <p:ext uri="{BB962C8B-B14F-4D97-AF65-F5344CB8AC3E}">
        <p14:creationId xmlns:p14="http://schemas.microsoft.com/office/powerpoint/2010/main" val="1811467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8BF3F5-6D55-30D5-16B1-F47F7003001D}"/>
              </a:ext>
            </a:extLst>
          </p:cNvPr>
          <p:cNvSpPr txBox="1"/>
          <p:nvPr/>
        </p:nvSpPr>
        <p:spPr>
          <a:xfrm>
            <a:off x="798945" y="151179"/>
            <a:ext cx="10594109" cy="6555641"/>
          </a:xfrm>
          <a:prstGeom prst="rect">
            <a:avLst/>
          </a:prstGeom>
          <a:noFill/>
        </p:spPr>
        <p:txBody>
          <a:bodyPr wrap="square">
            <a:spAutoFit/>
          </a:bodyPr>
          <a:lstStyle/>
          <a:p>
            <a:pPr algn="just"/>
            <a:r>
              <a:rPr lang="uk-UA" sz="2000" b="1" dirty="0"/>
              <a:t>                Польовий транзистор з </a:t>
            </a:r>
            <a:r>
              <a:rPr lang="uk-UA" sz="2000" b="1" dirty="0" err="1"/>
              <a:t>керувальним</a:t>
            </a:r>
            <a:r>
              <a:rPr lang="uk-UA" sz="2000" b="1" dirty="0"/>
              <a:t> переходом метал - напівпровідник</a:t>
            </a:r>
          </a:p>
          <a:p>
            <a:pPr algn="just"/>
            <a:endParaRPr lang="uk-UA" sz="2000" b="1" dirty="0"/>
          </a:p>
          <a:p>
            <a:pPr marL="342900" indent="-342900" algn="just">
              <a:buFont typeface="Arial" panose="020B0604020202020204" pitchFamily="34" charset="0"/>
              <a:buChar char="•"/>
            </a:pPr>
            <a:r>
              <a:rPr lang="uk-UA" sz="2000" dirty="0"/>
              <a:t> Такі пристрої є основними активними елементами арсенід-галієвих мікросхем. Мета їх розроблення – підвищення швидкодії сучасних інтегрованих мікросхем. Цифрові арсенід-галієві мікросхеми належать до надвисокочастотних, а аналогові призначені для функціонування в діапазоні високих частот. Переваги арсеніду галію порівняно із силіцієм: 98 більша рухливість електронів у слабких електричних полях (0,4-0,5 м 2 /В ∙ с); більша швидкість насичення в сильних полях (2-10 м/с); більша ширина забороненої зони та як наслідок значно більший питомий опір нелегованого арсеніду галію, що дає можливість використовувати його як ізолювальну основу. Недоліками арсеніду галію є мала рухливість дірок (0,025 м/В ∙ с); короткий термін життя неосновних носіїв заряду (10 –8 с). Найоптимальніший активний елемент, що дозволяє реалізувати переваги арсеніду галію порівняно із силіцієм,  польовий транзистор із каналом </a:t>
            </a:r>
            <a:r>
              <a:rPr lang="en-US" sz="2000" dirty="0"/>
              <a:t>n-</a:t>
            </a:r>
            <a:r>
              <a:rPr lang="uk-UA" sz="2000" dirty="0"/>
              <a:t>типу й </a:t>
            </a:r>
            <a:r>
              <a:rPr lang="uk-UA" sz="2000" dirty="0" err="1"/>
              <a:t>керувальним</a:t>
            </a:r>
            <a:r>
              <a:rPr lang="uk-UA" sz="2000" dirty="0"/>
              <a:t> переходом метал  напівпровідник (МЕН-транзистор). </a:t>
            </a:r>
          </a:p>
          <a:p>
            <a:pPr marL="342900" indent="-342900" algn="just">
              <a:buFont typeface="Arial" panose="020B0604020202020204" pitchFamily="34" charset="0"/>
              <a:buChar char="•"/>
            </a:pPr>
            <a:r>
              <a:rPr lang="uk-UA" sz="2000" dirty="0"/>
              <a:t>Перспективним елементом цифрових надшвидкісних ІМС та аналогових ІМС НВЧ-діапазону є </a:t>
            </a:r>
            <a:r>
              <a:rPr lang="uk-UA" sz="2000" dirty="0" err="1"/>
              <a:t>гетероструктурний</a:t>
            </a:r>
            <a:r>
              <a:rPr lang="uk-UA" sz="2000" dirty="0"/>
              <a:t> польовий транзистор із </a:t>
            </a:r>
            <a:r>
              <a:rPr lang="uk-UA" sz="2000" dirty="0" err="1"/>
              <a:t>керувальним</a:t>
            </a:r>
            <a:r>
              <a:rPr lang="uk-UA" sz="2000" dirty="0"/>
              <a:t> переходом метал  напівпровідник (ГМЕН-транзистор), функції якого базуються на властивостях гетеропереходу між тонкими монокристалічними шарами з близькою кристалічною структурою й різною шириною забороненої зони. Найчастіше для створення таких транзисторів використовують гетероперехід між нелегованим арсенідом галію  і легованим донорами арсенідом галію-алюмінію.</a:t>
            </a:r>
            <a:endParaRPr lang="ru-UA" sz="2000" dirty="0"/>
          </a:p>
        </p:txBody>
      </p:sp>
    </p:spTree>
    <p:extLst>
      <p:ext uri="{BB962C8B-B14F-4D97-AF65-F5344CB8AC3E}">
        <p14:creationId xmlns:p14="http://schemas.microsoft.com/office/powerpoint/2010/main" val="357609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BE0054-B124-C9BB-EC36-AD77AB38903B}"/>
              </a:ext>
            </a:extLst>
          </p:cNvPr>
          <p:cNvSpPr txBox="1"/>
          <p:nvPr/>
        </p:nvSpPr>
        <p:spPr>
          <a:xfrm>
            <a:off x="1006763" y="624161"/>
            <a:ext cx="10363200" cy="4708981"/>
          </a:xfrm>
          <a:prstGeom prst="rect">
            <a:avLst/>
          </a:prstGeom>
          <a:noFill/>
        </p:spPr>
        <p:txBody>
          <a:bodyPr wrap="square">
            <a:spAutoFit/>
          </a:bodyPr>
          <a:lstStyle/>
          <a:p>
            <a:pPr algn="just"/>
            <a:r>
              <a:rPr lang="uk-UA" sz="2000" b="1" dirty="0"/>
              <a:t>                     </a:t>
            </a:r>
            <a:r>
              <a:rPr lang="uk-UA" sz="2000" b="1" dirty="0" err="1"/>
              <a:t>Напівровідникові</a:t>
            </a:r>
            <a:r>
              <a:rPr lang="uk-UA" sz="2000" b="1" dirty="0"/>
              <a:t> прилади спеціального призначення </a:t>
            </a:r>
          </a:p>
          <a:p>
            <a:pPr algn="just"/>
            <a:endParaRPr lang="uk-UA" sz="2000" b="1" dirty="0"/>
          </a:p>
          <a:p>
            <a:pPr algn="just"/>
            <a:r>
              <a:rPr lang="uk-UA" sz="2000" b="1" dirty="0"/>
              <a:t> Стабілітрон.</a:t>
            </a:r>
            <a:r>
              <a:rPr lang="uk-UA" sz="2000" dirty="0"/>
              <a:t> Стабілітроном називається напівпровідниковий діод, напруга на якому в зоні електричного пробиття в разі зворотного ввімкнення майже не залежить від струму в заданому діапазоні, який призначений для стабілізації напруги. Стабілітрони функціонують у режимі електричного пробиття. У результаті дії сильного поля в області </a:t>
            </a:r>
            <a:r>
              <a:rPr lang="en-US" sz="2000" dirty="0"/>
              <a:t>p-n</a:t>
            </a:r>
            <a:r>
              <a:rPr lang="uk-UA" sz="2000" dirty="0"/>
              <a:t>переходу зворотний струм різко зростає без істотних змін прикладеної напруги. Цю особливість ВАХ кремнієвого діода в зоні пробиття використовують для стабілізації напруги, а також фіксації </a:t>
            </a:r>
            <a:r>
              <a:rPr lang="uk-UA" sz="2000" dirty="0" err="1"/>
              <a:t>напруг</a:t>
            </a:r>
            <a:r>
              <a:rPr lang="uk-UA" sz="2000" dirty="0"/>
              <a:t> і струмів, звідси інша назва кремнієвих стабілітронів – опорні діоди. </a:t>
            </a:r>
          </a:p>
          <a:p>
            <a:pPr algn="just"/>
            <a:endParaRPr lang="uk-UA" sz="2000" dirty="0"/>
          </a:p>
          <a:p>
            <a:pPr algn="just"/>
            <a:r>
              <a:rPr lang="uk-UA" sz="2000" dirty="0"/>
              <a:t>Мінімальний струм стабілізації обмежується шумами стабілітрона. За низьких струмів пробиття нестійке, тому ефективна напруга шумів на стабілітроні досягає декількох сотень мікровольт. Зі зростанням струму пробиття стає стійким і шуми зменшуються. Максимальний струм стабілізації обмежується допустимою потужністю розсіювання стабілітрона. У сучасних стабілітронів він становить від десятків міліампер до десятків ампер.</a:t>
            </a:r>
            <a:endParaRPr lang="ru-UA" sz="2000" dirty="0"/>
          </a:p>
        </p:txBody>
      </p:sp>
    </p:spTree>
    <p:extLst>
      <p:ext uri="{BB962C8B-B14F-4D97-AF65-F5344CB8AC3E}">
        <p14:creationId xmlns:p14="http://schemas.microsoft.com/office/powerpoint/2010/main" val="160499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660C1E-C382-A126-52CF-2EE89D088ED3}"/>
              </a:ext>
            </a:extLst>
          </p:cNvPr>
          <p:cNvSpPr txBox="1"/>
          <p:nvPr/>
        </p:nvSpPr>
        <p:spPr>
          <a:xfrm>
            <a:off x="1200727" y="826978"/>
            <a:ext cx="9291782"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Calibri" panose="020F0502020204030204"/>
                <a:ea typeface="+mn-ea"/>
                <a:cs typeface="+mn-cs"/>
              </a:rPr>
              <a:t>Крім стабілізації постійної напруги, стабілітрони використовувані в стабілізаторах як обмежувачі імпульсної напруги, схемах </a:t>
            </a:r>
            <a:r>
              <a:rPr kumimoji="0" lang="uk-UA" sz="2000" b="0" i="0" u="none" strike="noStrike" kern="1200" cap="none" spc="0" normalizeH="0" baseline="0" noProof="0" dirty="0" err="1">
                <a:ln>
                  <a:noFill/>
                </a:ln>
                <a:solidFill>
                  <a:prstClr val="black"/>
                </a:solidFill>
                <a:effectLst/>
                <a:uLnTx/>
                <a:uFillTx/>
                <a:latin typeface="Calibri" panose="020F0502020204030204"/>
                <a:ea typeface="+mn-ea"/>
                <a:cs typeface="+mn-cs"/>
              </a:rPr>
              <a:t>випростовування</a:t>
            </a:r>
            <a:r>
              <a:rPr kumimoji="0" lang="uk-UA" sz="2000" b="0" i="0" u="none" strike="noStrike" kern="1200" cap="none" spc="0" normalizeH="0" baseline="0" noProof="0" dirty="0">
                <a:ln>
                  <a:noFill/>
                </a:ln>
                <a:solidFill>
                  <a:prstClr val="black"/>
                </a:solidFill>
                <a:effectLst/>
                <a:uLnTx/>
                <a:uFillTx/>
                <a:latin typeface="Calibri" panose="020F0502020204030204"/>
                <a:ea typeface="+mn-ea"/>
                <a:cs typeface="+mn-cs"/>
              </a:rPr>
              <a:t>, як керовані ємності, шумові генератори, а також як елементи міжкаскадних </a:t>
            </a:r>
            <a:r>
              <a:rPr kumimoji="0" lang="uk-UA" sz="2000" b="0" i="0" u="none" strike="noStrike" kern="1200" cap="none" spc="0" normalizeH="0" baseline="0" noProof="0" dirty="0" err="1">
                <a:ln>
                  <a:noFill/>
                </a:ln>
                <a:solidFill>
                  <a:prstClr val="black"/>
                </a:solidFill>
                <a:effectLst/>
                <a:uLnTx/>
                <a:uFillTx/>
                <a:latin typeface="Calibri" panose="020F0502020204030204"/>
                <a:ea typeface="+mn-ea"/>
                <a:cs typeface="+mn-cs"/>
              </a:rPr>
              <a:t>зв’язків</a:t>
            </a:r>
            <a:r>
              <a:rPr kumimoji="0" lang="uk-UA" sz="2000" b="0" i="0" u="none" strike="noStrike" kern="1200" cap="none" spc="0" normalizeH="0" baseline="0" noProof="0" dirty="0">
                <a:ln>
                  <a:noFill/>
                </a:ln>
                <a:solidFill>
                  <a:prstClr val="black"/>
                </a:solidFill>
                <a:effectLst/>
                <a:uLnTx/>
                <a:uFillTx/>
                <a:latin typeface="Calibri" panose="020F0502020204030204"/>
                <a:ea typeface="+mn-ea"/>
                <a:cs typeface="+mn-cs"/>
              </a:rPr>
              <a:t> у підсилювачах постійного струму та імпульсних пристроях. </a:t>
            </a:r>
          </a:p>
        </p:txBody>
      </p:sp>
      <p:pic>
        <p:nvPicPr>
          <p:cNvPr id="1026" name="Picture 2">
            <a:extLst>
              <a:ext uri="{FF2B5EF4-FFF2-40B4-BE49-F238E27FC236}">
                <a16:creationId xmlns:a16="http://schemas.microsoft.com/office/drawing/2014/main" id="{8EE349CC-CBF6-5BA6-9B5D-4A2841A6ED8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619" y="2780145"/>
            <a:ext cx="4821382" cy="29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CC8C3AAF-5181-76BA-6F22-AB61E1D8624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527" y="2854035"/>
            <a:ext cx="4137891" cy="289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357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056A8D-515F-E04A-125C-91626EC382EA}"/>
              </a:ext>
            </a:extLst>
          </p:cNvPr>
          <p:cNvSpPr txBox="1"/>
          <p:nvPr/>
        </p:nvSpPr>
        <p:spPr>
          <a:xfrm>
            <a:off x="872836" y="910304"/>
            <a:ext cx="10446328" cy="4708981"/>
          </a:xfrm>
          <a:prstGeom prst="rect">
            <a:avLst/>
          </a:prstGeom>
          <a:noFill/>
        </p:spPr>
        <p:txBody>
          <a:bodyPr wrap="square">
            <a:spAutoFit/>
          </a:bodyPr>
          <a:lstStyle/>
          <a:p>
            <a:pPr algn="just"/>
            <a:r>
              <a:rPr lang="uk-UA" sz="2000" b="1" dirty="0"/>
              <a:t>Тиристор </a:t>
            </a:r>
            <a:r>
              <a:rPr lang="uk-UA" sz="2000" dirty="0"/>
              <a:t>– це напівпровідниковий прилад із чотиришаровою р-п-р-п-структурою з трьома послідовними р-п переходами, що характеризується двома стійкими станами в прямому напрямі й замикальними властивостями в протилежному. Переваги: малі габарити та маса, висока експлуатаційна надійність, довгий термін експлуатації, широкий діапазон температур, можливість імпульсного керування. Тиристори дозволяють одержати високий коефіцієнт корисної дії перетворення енергії, мають високу надійність, прості у використанні. </a:t>
            </a:r>
          </a:p>
          <a:p>
            <a:pPr algn="just"/>
            <a:endParaRPr lang="uk-UA" sz="2000" dirty="0"/>
          </a:p>
          <a:p>
            <a:pPr algn="just"/>
            <a:r>
              <a:rPr lang="uk-UA" sz="2000" dirty="0"/>
              <a:t>За способом керування тиристори поділяють на тиристори з </a:t>
            </a:r>
            <a:r>
              <a:rPr lang="uk-UA" sz="2000" dirty="0" err="1"/>
              <a:t>керувальним</a:t>
            </a:r>
            <a:r>
              <a:rPr lang="uk-UA" sz="2000" dirty="0"/>
              <a:t> електродом, </a:t>
            </a:r>
            <a:r>
              <a:rPr lang="uk-UA" sz="2000" dirty="0" err="1"/>
              <a:t>опто</a:t>
            </a:r>
            <a:r>
              <a:rPr lang="uk-UA" sz="2000" dirty="0"/>
              <a:t>-, </a:t>
            </a:r>
            <a:r>
              <a:rPr lang="uk-UA" sz="2000" dirty="0" err="1"/>
              <a:t>магніто</a:t>
            </a:r>
            <a:r>
              <a:rPr lang="uk-UA" sz="2000" dirty="0"/>
              <a:t>- та </a:t>
            </a:r>
            <a:r>
              <a:rPr lang="uk-UA" sz="2000" dirty="0" err="1"/>
              <a:t>фототиристори</a:t>
            </a:r>
            <a:r>
              <a:rPr lang="uk-UA" sz="2000" dirty="0"/>
              <a:t>. Перші відкриваються зовнішнім електричним сигналом, другі – внутрішнім оптичним сигналом (випромінювач і </a:t>
            </a:r>
            <a:r>
              <a:rPr lang="uk-UA" sz="2000" dirty="0" err="1"/>
              <a:t>фототиристор</a:t>
            </a:r>
            <a:r>
              <a:rPr lang="uk-UA" sz="2000" dirty="0"/>
              <a:t> становлять в </a:t>
            </a:r>
            <a:r>
              <a:rPr lang="uk-UA" sz="2000" dirty="0" err="1"/>
              <a:t>оптотиристорі</a:t>
            </a:r>
            <a:r>
              <a:rPr lang="uk-UA" sz="2000" dirty="0"/>
              <a:t> єдину конструкцію), треті – магнітним полем. Вищезазначені властивості </a:t>
            </a:r>
            <a:r>
              <a:rPr lang="uk-UA" sz="2000" dirty="0" err="1"/>
              <a:t>фототиристорів</a:t>
            </a:r>
            <a:r>
              <a:rPr lang="uk-UA" sz="2000" dirty="0"/>
              <a:t> дозволили спростити схеми, вилучивши з них підсилювачі  й релейні елементи, що є дуже важливим у промисловій електроніці, наприклад у високовольтних перетворювачах. Найчастіше </a:t>
            </a:r>
            <a:r>
              <a:rPr lang="uk-UA" sz="2000" dirty="0" err="1"/>
              <a:t>фототиристори</a:t>
            </a:r>
            <a:r>
              <a:rPr lang="uk-UA" sz="2000" dirty="0"/>
              <a:t> використовують для комутації світловим сигналом потужних електричних.</a:t>
            </a:r>
            <a:endParaRPr lang="ru-UA" sz="2000" dirty="0"/>
          </a:p>
        </p:txBody>
      </p:sp>
    </p:spTree>
    <p:extLst>
      <p:ext uri="{BB962C8B-B14F-4D97-AF65-F5344CB8AC3E}">
        <p14:creationId xmlns:p14="http://schemas.microsoft.com/office/powerpoint/2010/main" val="372981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14B584-ECBF-FE84-5390-3D0D5C51A798}"/>
              </a:ext>
            </a:extLst>
          </p:cNvPr>
          <p:cNvSpPr txBox="1"/>
          <p:nvPr/>
        </p:nvSpPr>
        <p:spPr>
          <a:xfrm>
            <a:off x="1209963" y="1030099"/>
            <a:ext cx="10095345" cy="4647426"/>
          </a:xfrm>
          <a:prstGeom prst="rect">
            <a:avLst/>
          </a:prstGeom>
          <a:noFill/>
        </p:spPr>
        <p:txBody>
          <a:bodyPr wrap="square">
            <a:spAutoFit/>
          </a:bodyPr>
          <a:lstStyle/>
          <a:p>
            <a:r>
              <a:rPr lang="ru-RU" dirty="0"/>
              <a:t> </a:t>
            </a:r>
            <a:r>
              <a:rPr lang="ru-RU" sz="2800" b="1" dirty="0" err="1"/>
              <a:t>Класифікація</a:t>
            </a:r>
            <a:r>
              <a:rPr lang="ru-RU" sz="2800" b="1" dirty="0"/>
              <a:t> </a:t>
            </a:r>
            <a:r>
              <a:rPr lang="ru-RU" sz="2800" b="1" dirty="0" err="1"/>
              <a:t>матеріалів</a:t>
            </a:r>
            <a:r>
              <a:rPr lang="ru-RU" sz="2800" b="1" dirty="0"/>
              <a:t> </a:t>
            </a:r>
            <a:r>
              <a:rPr lang="ru-RU" sz="2800" b="1" dirty="0" err="1"/>
              <a:t>електроніки</a:t>
            </a:r>
            <a:r>
              <a:rPr lang="ru-RU" sz="2800" b="1" dirty="0"/>
              <a:t> за </a:t>
            </a:r>
            <a:r>
              <a:rPr lang="ru-RU" sz="2800" b="1" dirty="0" err="1"/>
              <a:t>їх</a:t>
            </a:r>
            <a:r>
              <a:rPr lang="ru-RU" sz="2800" b="1" dirty="0"/>
              <a:t> </a:t>
            </a:r>
            <a:r>
              <a:rPr lang="ru-RU" sz="2800" b="1" dirty="0" err="1"/>
              <a:t>призначенням</a:t>
            </a:r>
            <a:endParaRPr lang="ru-RU" sz="2800" b="1" dirty="0"/>
          </a:p>
          <a:p>
            <a:endParaRPr lang="ru-RU" sz="2800" b="1" dirty="0"/>
          </a:p>
          <a:p>
            <a:r>
              <a:rPr lang="ru-RU" sz="2000" dirty="0" err="1"/>
              <a:t>Матеріали</a:t>
            </a:r>
            <a:r>
              <a:rPr lang="ru-RU" sz="2000" dirty="0"/>
              <a:t> </a:t>
            </a:r>
            <a:r>
              <a:rPr lang="ru-RU" sz="2000" dirty="0" err="1"/>
              <a:t>електроніки</a:t>
            </a:r>
            <a:r>
              <a:rPr lang="ru-RU" sz="2000" dirty="0"/>
              <a:t> за </a:t>
            </a:r>
            <a:r>
              <a:rPr lang="ru-RU" sz="2000" dirty="0" err="1"/>
              <a:t>своїм</a:t>
            </a:r>
            <a:r>
              <a:rPr lang="ru-RU" sz="2000" dirty="0"/>
              <a:t> </a:t>
            </a:r>
            <a:r>
              <a:rPr lang="ru-RU" sz="2000" dirty="0" err="1"/>
              <a:t>призначенням</a:t>
            </a:r>
            <a:r>
              <a:rPr lang="ru-RU" sz="2000" dirty="0"/>
              <a:t> </a:t>
            </a:r>
            <a:r>
              <a:rPr lang="ru-RU" sz="2000" dirty="0" err="1"/>
              <a:t>поділяють</a:t>
            </a:r>
            <a:r>
              <a:rPr lang="ru-RU" sz="2000" dirty="0"/>
              <a:t> на три </a:t>
            </a:r>
            <a:r>
              <a:rPr lang="ru-RU" sz="2000" dirty="0" err="1"/>
              <a:t>основні</a:t>
            </a:r>
            <a:r>
              <a:rPr lang="ru-RU" sz="2000" dirty="0"/>
              <a:t> </a:t>
            </a:r>
            <a:r>
              <a:rPr lang="ru-RU" sz="2000" dirty="0" err="1"/>
              <a:t>групи</a:t>
            </a:r>
            <a:r>
              <a:rPr lang="ru-RU" sz="2000" dirty="0"/>
              <a:t>: </a:t>
            </a:r>
          </a:p>
          <a:p>
            <a:r>
              <a:rPr lang="ru-RU" sz="2000" dirty="0" err="1"/>
              <a:t>електротехнічні,конструкційні</a:t>
            </a:r>
            <a:r>
              <a:rPr lang="ru-RU" sz="2000" dirty="0"/>
              <a:t> та </a:t>
            </a:r>
            <a:r>
              <a:rPr lang="ru-RU" sz="2000" dirty="0" err="1"/>
              <a:t>спеціального</a:t>
            </a:r>
            <a:r>
              <a:rPr lang="ru-RU" sz="2000" dirty="0"/>
              <a:t> </a:t>
            </a:r>
            <a:r>
              <a:rPr lang="ru-RU" sz="2000" dirty="0" err="1"/>
              <a:t>призначення</a:t>
            </a:r>
            <a:r>
              <a:rPr lang="ru-RU" sz="2000" dirty="0"/>
              <a:t>.</a:t>
            </a:r>
          </a:p>
          <a:p>
            <a:endParaRPr lang="ru-RU" sz="2000" dirty="0"/>
          </a:p>
          <a:p>
            <a:r>
              <a:rPr lang="ru-RU" sz="2000" b="1" dirty="0" err="1"/>
              <a:t>Електротехнічні</a:t>
            </a:r>
            <a:r>
              <a:rPr lang="ru-RU" sz="2000" b="1" dirty="0"/>
              <a:t> </a:t>
            </a:r>
            <a:r>
              <a:rPr lang="ru-RU" sz="2000" b="1" dirty="0" err="1"/>
              <a:t>матеріали</a:t>
            </a:r>
            <a:r>
              <a:rPr lang="ru-RU" sz="2000" b="1" dirty="0"/>
              <a:t> </a:t>
            </a:r>
            <a:r>
              <a:rPr lang="ru-RU" sz="2000" dirty="0"/>
              <a:t>– </a:t>
            </a:r>
            <a:r>
              <a:rPr lang="ru-RU" sz="2000" dirty="0" err="1"/>
              <a:t>матеріали</a:t>
            </a:r>
            <a:r>
              <a:rPr lang="ru-RU" sz="2000" dirty="0"/>
              <a:t>, </a:t>
            </a:r>
            <a:r>
              <a:rPr lang="ru-RU" sz="2000" dirty="0" err="1"/>
              <a:t>що</a:t>
            </a:r>
            <a:r>
              <a:rPr lang="ru-RU" sz="2000" dirty="0"/>
              <a:t> </a:t>
            </a:r>
            <a:r>
              <a:rPr lang="ru-RU" sz="2000" dirty="0" err="1"/>
              <a:t>мають</a:t>
            </a:r>
            <a:r>
              <a:rPr lang="ru-RU" sz="2000" dirty="0"/>
              <a:t> </a:t>
            </a:r>
            <a:r>
              <a:rPr lang="ru-RU" sz="2000" dirty="0" err="1"/>
              <a:t>особливі</a:t>
            </a:r>
            <a:r>
              <a:rPr lang="ru-RU" sz="2000" dirty="0"/>
              <a:t> </a:t>
            </a:r>
            <a:r>
              <a:rPr lang="ru-RU" sz="2000" dirty="0" err="1"/>
              <a:t>властивості</a:t>
            </a:r>
            <a:r>
              <a:rPr lang="ru-RU" sz="2000" dirty="0"/>
              <a:t> </a:t>
            </a:r>
            <a:r>
              <a:rPr lang="ru-RU" sz="2000" dirty="0" err="1"/>
              <a:t>щодо</a:t>
            </a:r>
            <a:r>
              <a:rPr lang="ru-RU" sz="2000" dirty="0"/>
              <a:t> </a:t>
            </a:r>
            <a:r>
              <a:rPr lang="ru-RU" sz="2000" dirty="0" err="1"/>
              <a:t>електромагнітного</a:t>
            </a:r>
            <a:r>
              <a:rPr lang="ru-RU" sz="2000" dirty="0"/>
              <a:t> поля.</a:t>
            </a:r>
          </a:p>
          <a:p>
            <a:r>
              <a:rPr lang="uk-UA" sz="2000" dirty="0"/>
              <a:t>Матеріали з певними властивостями щодо електричного поля поділяють на провідникові, напівпровідникові (НП) і діелектричні. </a:t>
            </a:r>
          </a:p>
          <a:p>
            <a:r>
              <a:rPr lang="uk-UA" sz="2000" dirty="0"/>
              <a:t>Матеріали, що мають певні властивості щодо </a:t>
            </a:r>
            <a:r>
              <a:rPr lang="uk-UA" sz="2000" dirty="0" err="1"/>
              <a:t>магнітого</a:t>
            </a:r>
            <a:r>
              <a:rPr lang="uk-UA" sz="2000" dirty="0"/>
              <a:t> поля, можуть бути на сильно- й слабомагнітними. </a:t>
            </a:r>
          </a:p>
          <a:p>
            <a:r>
              <a:rPr lang="uk-UA" sz="2000" dirty="0"/>
              <a:t> Водночас серед </a:t>
            </a:r>
            <a:r>
              <a:rPr lang="uk-UA" sz="2000" dirty="0" err="1"/>
              <a:t>сильномагнітних</a:t>
            </a:r>
            <a:r>
              <a:rPr lang="uk-UA" sz="2000" dirty="0"/>
              <a:t> матеріалів також варто розрізняти провідникові, напівпровідникові та діелектричні, що обумовлює визначає частотний діапазон їх практичного застосування</a:t>
            </a:r>
            <a:endParaRPr lang="ru-RU" sz="2000" dirty="0"/>
          </a:p>
        </p:txBody>
      </p:sp>
    </p:spTree>
    <p:extLst>
      <p:ext uri="{BB962C8B-B14F-4D97-AF65-F5344CB8AC3E}">
        <p14:creationId xmlns:p14="http://schemas.microsoft.com/office/powerpoint/2010/main" val="4114652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2A8DEF7-9C6C-96BB-7FCC-942AD5D3868B}"/>
              </a:ext>
            </a:extLst>
          </p:cNvPr>
          <p:cNvPicPr>
            <a:picLocks noChangeAspect="1"/>
          </p:cNvPicPr>
          <p:nvPr/>
        </p:nvPicPr>
        <p:blipFill>
          <a:blip r:embed="rId2"/>
          <a:stretch>
            <a:fillRect/>
          </a:stretch>
        </p:blipFill>
        <p:spPr>
          <a:xfrm>
            <a:off x="1828798" y="544826"/>
            <a:ext cx="7961745" cy="4214184"/>
          </a:xfrm>
          <a:prstGeom prst="rect">
            <a:avLst/>
          </a:prstGeom>
        </p:spPr>
      </p:pic>
      <p:sp>
        <p:nvSpPr>
          <p:cNvPr id="5" name="TextBox 4">
            <a:extLst>
              <a:ext uri="{FF2B5EF4-FFF2-40B4-BE49-F238E27FC236}">
                <a16:creationId xmlns:a16="http://schemas.microsoft.com/office/drawing/2014/main" id="{2AFA2BE7-77B9-B042-649E-66E8A77C5143}"/>
              </a:ext>
            </a:extLst>
          </p:cNvPr>
          <p:cNvSpPr txBox="1"/>
          <p:nvPr/>
        </p:nvSpPr>
        <p:spPr>
          <a:xfrm>
            <a:off x="1154545" y="4992008"/>
            <a:ext cx="10363200" cy="1148648"/>
          </a:xfrm>
          <a:prstGeom prst="rect">
            <a:avLst/>
          </a:prstGeom>
          <a:noFill/>
        </p:spPr>
        <p:txBody>
          <a:bodyPr wrap="square">
            <a:spAutoFit/>
          </a:bodyPr>
          <a:lstStyle/>
          <a:p>
            <a:pPr marL="3810" marR="12700" indent="450215" algn="just">
              <a:lnSpc>
                <a:spcPct val="117000"/>
              </a:lnSpc>
              <a:spcAft>
                <a:spcPts val="0"/>
              </a:spcAft>
            </a:pPr>
            <a:r>
              <a:rPr lang="ru-UA" sz="2000" dirty="0" err="1">
                <a:effectLst/>
                <a:latin typeface="Times New Roman" panose="02020603050405020304" pitchFamily="18" charset="0"/>
                <a:ea typeface="Times New Roman" panose="02020603050405020304" pitchFamily="18" charset="0"/>
                <a:cs typeface="Arial" panose="020B0604020202020204" pitchFamily="34" charset="0"/>
              </a:rPr>
              <a:t>Дуже</a:t>
            </a:r>
            <a:r>
              <a:rPr lang="ru-UA" sz="2000" dirty="0">
                <a:effectLst/>
                <a:latin typeface="Times New Roman" panose="02020603050405020304" pitchFamily="18" charset="0"/>
                <a:ea typeface="Times New Roman" panose="02020603050405020304" pitchFamily="18" charset="0"/>
                <a:cs typeface="Arial" panose="020B0604020202020204" pitchFamily="34" charset="0"/>
              </a:rPr>
              <a:t> </a:t>
            </a:r>
            <a:r>
              <a:rPr lang="ru-UA" sz="2000" dirty="0" err="1">
                <a:effectLst/>
                <a:latin typeface="Times New Roman" panose="02020603050405020304" pitchFamily="18" charset="0"/>
                <a:ea typeface="Times New Roman" panose="02020603050405020304" pitchFamily="18" charset="0"/>
                <a:cs typeface="Arial" panose="020B0604020202020204" pitchFamily="34" charset="0"/>
              </a:rPr>
              <a:t>цінними</a:t>
            </a:r>
            <a:r>
              <a:rPr lang="ru-UA" sz="2000" dirty="0">
                <a:effectLst/>
                <a:latin typeface="Times New Roman" panose="02020603050405020304" pitchFamily="18" charset="0"/>
                <a:ea typeface="Times New Roman" panose="02020603050405020304" pitchFamily="18" charset="0"/>
                <a:cs typeface="Arial" panose="020B0604020202020204" pitchFamily="34" charset="0"/>
              </a:rPr>
              <a:t> </a:t>
            </a:r>
            <a:r>
              <a:rPr lang="ru-UA" sz="2000" dirty="0" err="1">
                <a:effectLst/>
                <a:latin typeface="Times New Roman" panose="02020603050405020304" pitchFamily="18" charset="0"/>
                <a:ea typeface="Times New Roman" panose="02020603050405020304" pitchFamily="18" charset="0"/>
                <a:cs typeface="Arial" panose="020B0604020202020204" pitchFamily="34" charset="0"/>
              </a:rPr>
              <a:t>властивостями</a:t>
            </a:r>
            <a:r>
              <a:rPr lang="ru-UA" sz="2000" dirty="0">
                <a:effectLst/>
                <a:latin typeface="Times New Roman" panose="02020603050405020304" pitchFamily="18" charset="0"/>
                <a:ea typeface="Times New Roman" panose="02020603050405020304" pitchFamily="18" charset="0"/>
                <a:cs typeface="Arial" panose="020B0604020202020204" pitchFamily="34" charset="0"/>
              </a:rPr>
              <a:t> тиристора є </a:t>
            </a:r>
            <a:r>
              <a:rPr lang="ru-UA" sz="2000" dirty="0" err="1">
                <a:effectLst/>
                <a:latin typeface="Times New Roman" panose="02020603050405020304" pitchFamily="18" charset="0"/>
                <a:ea typeface="Times New Roman" panose="02020603050405020304" pitchFamily="18" charset="0"/>
                <a:cs typeface="Arial" panose="020B0604020202020204" pitchFamily="34" charset="0"/>
              </a:rPr>
              <a:t>його</a:t>
            </a:r>
            <a:r>
              <a:rPr lang="ru-UA" sz="2000" dirty="0">
                <a:effectLst/>
                <a:latin typeface="Times New Roman" panose="02020603050405020304" pitchFamily="18" charset="0"/>
                <a:ea typeface="Times New Roman" panose="02020603050405020304" pitchFamily="18" charset="0"/>
                <a:cs typeface="Arial" panose="020B0604020202020204" pitchFamily="34" charset="0"/>
              </a:rPr>
              <a:t> </a:t>
            </a:r>
            <a:r>
              <a:rPr lang="ru-UA" sz="2000" dirty="0" err="1">
                <a:effectLst/>
                <a:latin typeface="Times New Roman" panose="02020603050405020304" pitchFamily="18" charset="0"/>
                <a:ea typeface="Times New Roman" panose="02020603050405020304" pitchFamily="18" charset="0"/>
                <a:cs typeface="Arial" panose="020B0604020202020204" pitchFamily="34" charset="0"/>
              </a:rPr>
              <a:t>ключові</a:t>
            </a:r>
            <a:r>
              <a:rPr lang="ru-UA" sz="2000" dirty="0">
                <a:effectLst/>
                <a:latin typeface="Times New Roman" panose="02020603050405020304" pitchFamily="18" charset="0"/>
                <a:ea typeface="Times New Roman" panose="02020603050405020304" pitchFamily="18" charset="0"/>
                <a:cs typeface="Arial" panose="020B0604020202020204" pitchFamily="34" charset="0"/>
              </a:rPr>
              <a:t> </a:t>
            </a:r>
            <a:r>
              <a:rPr lang="ru-UA" sz="2000" dirty="0" err="1">
                <a:effectLst/>
                <a:latin typeface="Times New Roman" panose="02020603050405020304" pitchFamily="18" charset="0"/>
                <a:ea typeface="Times New Roman" panose="02020603050405020304" pitchFamily="18" charset="0"/>
                <a:cs typeface="Arial" panose="020B0604020202020204" pitchFamily="34" charset="0"/>
              </a:rPr>
              <a:t>властивості</a:t>
            </a:r>
            <a:r>
              <a:rPr lang="ru-UA" sz="2000" dirty="0">
                <a:effectLst/>
                <a:latin typeface="Times New Roman" panose="02020603050405020304" pitchFamily="18" charset="0"/>
                <a:ea typeface="Times New Roman" panose="02020603050405020304" pitchFamily="18" charset="0"/>
                <a:cs typeface="Arial" panose="020B0604020202020204" pitchFamily="34" charset="0"/>
              </a:rPr>
              <a:t>, </a:t>
            </a:r>
            <a:r>
              <a:rPr lang="ru-UA" sz="2000" dirty="0" err="1">
                <a:effectLst/>
                <a:latin typeface="Times New Roman" panose="02020603050405020304" pitchFamily="18" charset="0"/>
                <a:ea typeface="Times New Roman" panose="02020603050405020304" pitchFamily="18" charset="0"/>
                <a:cs typeface="Arial" panose="020B0604020202020204" pitchFamily="34" charset="0"/>
              </a:rPr>
              <a:t>тобто</a:t>
            </a:r>
            <a:r>
              <a:rPr lang="ru-UA" sz="2000" dirty="0">
                <a:effectLst/>
                <a:latin typeface="Times New Roman" panose="02020603050405020304" pitchFamily="18" charset="0"/>
                <a:ea typeface="Times New Roman" panose="02020603050405020304" pitchFamily="18" charset="0"/>
                <a:cs typeface="Arial" panose="020B0604020202020204" pitchFamily="34" charset="0"/>
              </a:rPr>
              <a:t> </a:t>
            </a:r>
            <a:r>
              <a:rPr lang="ru-UA" sz="2000" dirty="0" err="1">
                <a:effectLst/>
                <a:latin typeface="Times New Roman" panose="02020603050405020304" pitchFamily="18" charset="0"/>
                <a:ea typeface="Times New Roman" panose="02020603050405020304" pitchFamily="18" charset="0"/>
                <a:cs typeface="Arial" panose="020B0604020202020204" pitchFamily="34" charset="0"/>
              </a:rPr>
              <a:t>швидка</a:t>
            </a:r>
            <a:r>
              <a:rPr lang="ru-UA" sz="2000" dirty="0">
                <a:effectLst/>
                <a:latin typeface="Times New Roman" panose="02020603050405020304" pitchFamily="18" charset="0"/>
                <a:ea typeface="Times New Roman" panose="02020603050405020304" pitchFamily="18" charset="0"/>
                <a:cs typeface="Arial" panose="020B0604020202020204" pitchFamily="34" charset="0"/>
              </a:rPr>
              <a:t> </a:t>
            </a:r>
            <a:r>
              <a:rPr lang="ru-UA" sz="2000" dirty="0" err="1">
                <a:effectLst/>
                <a:latin typeface="Times New Roman" panose="02020603050405020304" pitchFamily="18" charset="0"/>
                <a:ea typeface="Times New Roman" panose="02020603050405020304" pitchFamily="18" charset="0"/>
                <a:cs typeface="Arial" panose="020B0604020202020204" pitchFamily="34" charset="0"/>
              </a:rPr>
              <a:t>здатність</a:t>
            </a:r>
            <a:r>
              <a:rPr lang="ru-UA" sz="2000" dirty="0">
                <a:effectLst/>
                <a:latin typeface="Times New Roman" panose="02020603050405020304" pitchFamily="18" charset="0"/>
                <a:ea typeface="Times New Roman" panose="02020603050405020304" pitchFamily="18" charset="0"/>
                <a:cs typeface="Arial" panose="020B0604020202020204" pitchFamily="34" charset="0"/>
              </a:rPr>
              <a:t> </a:t>
            </a:r>
            <a:r>
              <a:rPr lang="ru-UA" sz="2000" dirty="0" err="1">
                <a:effectLst/>
                <a:latin typeface="Times New Roman" panose="02020603050405020304" pitchFamily="18" charset="0"/>
                <a:ea typeface="Times New Roman" panose="02020603050405020304" pitchFamily="18" charset="0"/>
                <a:cs typeface="Arial" panose="020B0604020202020204" pitchFamily="34" charset="0"/>
              </a:rPr>
              <a:t>переходити</a:t>
            </a:r>
            <a:r>
              <a:rPr lang="ru-UA" sz="2000" dirty="0">
                <a:effectLst/>
                <a:latin typeface="Times New Roman" panose="02020603050405020304" pitchFamily="18" charset="0"/>
                <a:ea typeface="Times New Roman" panose="02020603050405020304" pitchFamily="18" charset="0"/>
                <a:cs typeface="Arial" panose="020B0604020202020204" pitchFamily="34" charset="0"/>
              </a:rPr>
              <a:t> </a:t>
            </a:r>
            <a:r>
              <a:rPr lang="ru-UA" sz="2000" dirty="0" err="1">
                <a:effectLst/>
                <a:latin typeface="Times New Roman" panose="02020603050405020304" pitchFamily="18" charset="0"/>
                <a:ea typeface="Times New Roman" panose="02020603050405020304" pitchFamily="18" charset="0"/>
                <a:cs typeface="Arial" panose="020B0604020202020204" pitchFamily="34" charset="0"/>
              </a:rPr>
              <a:t>із</a:t>
            </a:r>
            <a:r>
              <a:rPr lang="ru-UA" sz="2000" dirty="0">
                <a:effectLst/>
                <a:latin typeface="Times New Roman" panose="02020603050405020304" pitchFamily="18" charset="0"/>
                <a:ea typeface="Times New Roman" panose="02020603050405020304" pitchFamily="18" charset="0"/>
                <a:cs typeface="Arial" panose="020B0604020202020204" pitchFamily="34" charset="0"/>
              </a:rPr>
              <a:t> </a:t>
            </a:r>
            <a:r>
              <a:rPr lang="ru-UA" sz="2000" dirty="0" err="1">
                <a:effectLst/>
                <a:latin typeface="Times New Roman" panose="02020603050405020304" pitchFamily="18" charset="0"/>
                <a:ea typeface="Times New Roman" panose="02020603050405020304" pitchFamily="18" charset="0"/>
                <a:cs typeface="Arial" panose="020B0604020202020204" pitchFamily="34" charset="0"/>
              </a:rPr>
              <a:t>закритого</a:t>
            </a:r>
            <a:r>
              <a:rPr lang="ru-UA" sz="2000" dirty="0">
                <a:effectLst/>
                <a:latin typeface="Times New Roman" panose="02020603050405020304" pitchFamily="18" charset="0"/>
                <a:ea typeface="Times New Roman" panose="02020603050405020304" pitchFamily="18" charset="0"/>
                <a:cs typeface="Arial" panose="020B0604020202020204" pitchFamily="34" charset="0"/>
              </a:rPr>
              <a:t> стану (</a:t>
            </a:r>
            <a:r>
              <a:rPr lang="ru-UA" sz="2000" dirty="0" err="1">
                <a:effectLst/>
                <a:latin typeface="Times New Roman" panose="02020603050405020304" pitchFamily="18" charset="0"/>
                <a:ea typeface="Times New Roman" panose="02020603050405020304" pitchFamily="18" charset="0"/>
                <a:cs typeface="Arial" panose="020B0604020202020204" pitchFamily="34" charset="0"/>
              </a:rPr>
              <a:t>малий</a:t>
            </a:r>
            <a:r>
              <a:rPr lang="ru-UA" sz="2000" dirty="0">
                <a:effectLst/>
                <a:latin typeface="Times New Roman" panose="02020603050405020304" pitchFamily="18" charset="0"/>
                <a:ea typeface="Times New Roman" panose="02020603050405020304" pitchFamily="18" charset="0"/>
                <a:cs typeface="Arial" panose="020B0604020202020204" pitchFamily="34" charset="0"/>
              </a:rPr>
              <a:t> струм, великий </a:t>
            </a:r>
            <a:r>
              <a:rPr lang="ru-UA" sz="2000" dirty="0" err="1">
                <a:effectLst/>
                <a:latin typeface="Times New Roman" panose="02020603050405020304" pitchFamily="18" charset="0"/>
                <a:ea typeface="Times New Roman" panose="02020603050405020304" pitchFamily="18" charset="0"/>
                <a:cs typeface="Arial" panose="020B0604020202020204" pitchFamily="34" charset="0"/>
              </a:rPr>
              <a:t>опір</a:t>
            </a:r>
            <a:r>
              <a:rPr lang="ru-UA" sz="2000" dirty="0">
                <a:effectLst/>
                <a:latin typeface="Times New Roman" panose="02020603050405020304" pitchFamily="18" charset="0"/>
                <a:ea typeface="Times New Roman" panose="02020603050405020304" pitchFamily="18" charset="0"/>
                <a:cs typeface="Arial" panose="020B0604020202020204" pitchFamily="34" charset="0"/>
              </a:rPr>
              <a:t>) у </a:t>
            </a:r>
            <a:r>
              <a:rPr lang="ru-UA" sz="2000" dirty="0" err="1">
                <a:effectLst/>
                <a:latin typeface="Times New Roman" panose="02020603050405020304" pitchFamily="18" charset="0"/>
                <a:ea typeface="Times New Roman" panose="02020603050405020304" pitchFamily="18" charset="0"/>
                <a:cs typeface="Arial" panose="020B0604020202020204" pitchFamily="34" charset="0"/>
              </a:rPr>
              <a:t>відкритий</a:t>
            </a:r>
            <a:r>
              <a:rPr lang="ru-UA" sz="2000" dirty="0">
                <a:effectLst/>
                <a:latin typeface="Times New Roman" panose="02020603050405020304" pitchFamily="18" charset="0"/>
                <a:ea typeface="Times New Roman" panose="02020603050405020304" pitchFamily="18" charset="0"/>
                <a:cs typeface="Arial" panose="020B0604020202020204" pitchFamily="34" charset="0"/>
              </a:rPr>
              <a:t> стан (великий струм, мала </a:t>
            </a:r>
            <a:r>
              <a:rPr lang="ru-UA" sz="2000" dirty="0" err="1">
                <a:effectLst/>
                <a:latin typeface="Times New Roman" panose="02020603050405020304" pitchFamily="18" charset="0"/>
                <a:ea typeface="Times New Roman" panose="02020603050405020304" pitchFamily="18" charset="0"/>
                <a:cs typeface="Arial" panose="020B0604020202020204" pitchFamily="34" charset="0"/>
              </a:rPr>
              <a:t>напруга</a:t>
            </a:r>
            <a:r>
              <a:rPr lang="ru-UA" sz="2000" dirty="0">
                <a:effectLst/>
                <a:latin typeface="Times New Roman" panose="02020603050405020304" pitchFamily="18" charset="0"/>
                <a:ea typeface="Times New Roman" panose="02020603050405020304" pitchFamily="18" charset="0"/>
                <a:cs typeface="Arial" panose="020B0604020202020204" pitchFamily="34" charset="0"/>
              </a:rPr>
              <a:t>) і </a:t>
            </a:r>
            <a:r>
              <a:rPr lang="ru-UA" sz="2000" dirty="0" err="1">
                <a:effectLst/>
                <a:latin typeface="Times New Roman" panose="02020603050405020304" pitchFamily="18" charset="0"/>
                <a:ea typeface="Times New Roman" panose="02020603050405020304" pitchFamily="18" charset="0"/>
                <a:cs typeface="Arial" panose="020B0604020202020204" pitchFamily="34" charset="0"/>
              </a:rPr>
              <a:t>навпаки</a:t>
            </a:r>
            <a:r>
              <a:rPr lang="ru-UA" sz="2000" dirty="0">
                <a:effectLst/>
                <a:latin typeface="Times New Roman" panose="02020603050405020304" pitchFamily="18" charset="0"/>
                <a:ea typeface="Times New Roman" panose="02020603050405020304" pitchFamily="18" charset="0"/>
                <a:cs typeface="Arial" panose="020B0604020202020204" pitchFamily="34" charset="0"/>
              </a:rPr>
              <a:t>.</a:t>
            </a:r>
            <a:endParaRPr lang="ru-UA"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523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1B6712-EC4C-8CB1-C4E6-F2309C4BE960}"/>
              </a:ext>
            </a:extLst>
          </p:cNvPr>
          <p:cNvSpPr>
            <a:spLocks noGrp="1"/>
          </p:cNvSpPr>
          <p:nvPr>
            <p:ph type="ctrTitle"/>
          </p:nvPr>
        </p:nvSpPr>
        <p:spPr>
          <a:xfrm>
            <a:off x="138546" y="2877272"/>
            <a:ext cx="9144000" cy="2387600"/>
          </a:xfrm>
        </p:spPr>
        <p:txBody>
          <a:bodyPr/>
          <a:lstStyle/>
          <a:p>
            <a:r>
              <a:rPr lang="uk-UA" dirty="0"/>
              <a:t>Лекція 4</a:t>
            </a:r>
            <a:endParaRPr lang="ru-UA" dirty="0"/>
          </a:p>
        </p:txBody>
      </p:sp>
      <p:sp>
        <p:nvSpPr>
          <p:cNvPr id="3" name="Підзаголовок 2">
            <a:extLst>
              <a:ext uri="{FF2B5EF4-FFF2-40B4-BE49-F238E27FC236}">
                <a16:creationId xmlns:a16="http://schemas.microsoft.com/office/drawing/2014/main" id="{5AB01505-277E-B656-2EDE-11E04F0EBBAF}"/>
              </a:ext>
            </a:extLst>
          </p:cNvPr>
          <p:cNvSpPr>
            <a:spLocks noGrp="1"/>
          </p:cNvSpPr>
          <p:nvPr>
            <p:ph type="subTitle" idx="1"/>
          </p:nvPr>
        </p:nvSpPr>
        <p:spPr>
          <a:xfrm>
            <a:off x="-184727" y="5717164"/>
            <a:ext cx="9144000" cy="1655762"/>
          </a:xfrm>
        </p:spPr>
        <p:txBody>
          <a:bodyPr/>
          <a:lstStyle/>
          <a:p>
            <a:r>
              <a:rPr lang="uk-UA" b="1" dirty="0"/>
              <a:t>МАГНІТОЕЛЕКТРОННІ КОМПОНЕНТИ</a:t>
            </a:r>
            <a:endParaRPr lang="ru-UA" b="1" dirty="0"/>
          </a:p>
        </p:txBody>
      </p:sp>
      <p:pic>
        <p:nvPicPr>
          <p:cNvPr id="4" name="Содержимое 3" descr="1I_U.bmp">
            <a:extLst>
              <a:ext uri="{FF2B5EF4-FFF2-40B4-BE49-F238E27FC236}">
                <a16:creationId xmlns:a16="http://schemas.microsoft.com/office/drawing/2014/main" id="{D29A5DCD-F2F5-036A-8927-8E457F6B0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287" y="379744"/>
            <a:ext cx="6441931" cy="409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336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CDF341-7128-BDFE-96CF-94A44E5A6B0C}"/>
              </a:ext>
            </a:extLst>
          </p:cNvPr>
          <p:cNvSpPr txBox="1"/>
          <p:nvPr/>
        </p:nvSpPr>
        <p:spPr>
          <a:xfrm>
            <a:off x="1173017" y="753653"/>
            <a:ext cx="10030691" cy="5016758"/>
          </a:xfrm>
          <a:prstGeom prst="rect">
            <a:avLst/>
          </a:prstGeom>
          <a:noFill/>
        </p:spPr>
        <p:txBody>
          <a:bodyPr wrap="square">
            <a:spAutoFit/>
          </a:bodyPr>
          <a:lstStyle/>
          <a:p>
            <a:pPr algn="just"/>
            <a:r>
              <a:rPr lang="uk-UA" sz="2000" b="1" dirty="0" err="1"/>
              <a:t>Магнітоелектроніка</a:t>
            </a:r>
            <a:r>
              <a:rPr lang="uk-UA" sz="2000" b="1" dirty="0"/>
              <a:t> </a:t>
            </a:r>
            <a:r>
              <a:rPr lang="uk-UA" sz="2000" dirty="0"/>
              <a:t>– галузь електроніки, присвячена теорії на практиці створення пристроїв, що ґрунтуються на явищах електромагнетизму й магнітної індукції, таких як намагнічування, перемагнічування, розмагнічування осердь імпульсним або безперервним струмом, виникнення ЕРС у провіднику, який рухається в результаті дії магнітного поля. </a:t>
            </a:r>
            <a:r>
              <a:rPr lang="uk-UA" sz="2000" dirty="0" err="1"/>
              <a:t>Магнітоелектроніка</a:t>
            </a:r>
            <a:r>
              <a:rPr lang="uk-UA" sz="2000" dirty="0"/>
              <a:t> пов’язана з появою нових магнітних матеріалів, що мають малу намагніченість насичення, та з розробленням технологічних методів виготовлення тонких магнітних плівок.</a:t>
            </a:r>
          </a:p>
          <a:p>
            <a:pPr algn="just"/>
            <a:r>
              <a:rPr lang="uk-UA" sz="2000" dirty="0"/>
              <a:t> На перемагнічування </a:t>
            </a:r>
            <a:r>
              <a:rPr lang="uk-UA" sz="2000" dirty="0" err="1"/>
              <a:t>тонкоплівкового</a:t>
            </a:r>
            <a:r>
              <a:rPr lang="uk-UA" sz="2000" dirty="0"/>
              <a:t> елемента, товщина якого не перевищує товщини одного домену, потрібна енергія, в 10-20 разів менша, і час, у 10-30 разів менший, ніж на перемагнічування феритового осердя. Найбільш цікавими є </a:t>
            </a:r>
            <a:r>
              <a:rPr lang="uk-UA" sz="2000" dirty="0" err="1"/>
              <a:t>тонкоплівкові</a:t>
            </a:r>
            <a:r>
              <a:rPr lang="uk-UA" sz="2000" dirty="0"/>
              <a:t> металеві магнітні матеріали в мікроелектронних запам’ятовувальних пристроях (ЗП), у яких як елементи пам’яті використовують магнітні плівки. На тонких плівках можуть бути виконані не лише елементи пам’яті ЕОМ, а й логічні мікросхеми та магнітні підсилювачі. </a:t>
            </a:r>
          </a:p>
          <a:p>
            <a:pPr algn="just"/>
            <a:endParaRPr lang="uk-UA" sz="2000" dirty="0"/>
          </a:p>
          <a:p>
            <a:pPr algn="just"/>
            <a:r>
              <a:rPr lang="uk-UA" sz="2000" dirty="0"/>
              <a:t>Розрізнять декілька груп сучасних магнітних елементів: </a:t>
            </a:r>
            <a:r>
              <a:rPr lang="uk-UA" sz="2000" dirty="0" err="1"/>
              <a:t>магніторезистори</a:t>
            </a:r>
            <a:r>
              <a:rPr lang="uk-UA" sz="2000" dirty="0"/>
              <a:t>, </a:t>
            </a:r>
            <a:r>
              <a:rPr lang="uk-UA" sz="2000" dirty="0" err="1"/>
              <a:t>магнітодіоди</a:t>
            </a:r>
            <a:r>
              <a:rPr lang="uk-UA" sz="2000" dirty="0"/>
              <a:t>, </a:t>
            </a:r>
            <a:r>
              <a:rPr lang="uk-UA" sz="2000" dirty="0" err="1"/>
              <a:t>магнітотранзистори</a:t>
            </a:r>
            <a:r>
              <a:rPr lang="uk-UA" sz="2000" dirty="0"/>
              <a:t>, </a:t>
            </a:r>
            <a:r>
              <a:rPr lang="uk-UA" sz="2000" dirty="0" err="1"/>
              <a:t>магнітотиристори</a:t>
            </a:r>
            <a:r>
              <a:rPr lang="uk-UA" sz="2000" dirty="0"/>
              <a:t>, перетворювачі </a:t>
            </a:r>
            <a:r>
              <a:rPr lang="uk-UA" sz="2000" dirty="0" err="1"/>
              <a:t>Холла</a:t>
            </a:r>
            <a:r>
              <a:rPr lang="uk-UA" sz="2000" dirty="0"/>
              <a:t>.</a:t>
            </a:r>
            <a:endParaRPr lang="ru-UA" sz="2000" dirty="0"/>
          </a:p>
        </p:txBody>
      </p:sp>
    </p:spTree>
    <p:extLst>
      <p:ext uri="{BB962C8B-B14F-4D97-AF65-F5344CB8AC3E}">
        <p14:creationId xmlns:p14="http://schemas.microsoft.com/office/powerpoint/2010/main" val="3573410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B7231A-26F8-4CA8-919E-E5CE790926D6}"/>
              </a:ext>
            </a:extLst>
          </p:cNvPr>
          <p:cNvSpPr txBox="1"/>
          <p:nvPr/>
        </p:nvSpPr>
        <p:spPr>
          <a:xfrm>
            <a:off x="1025235" y="679486"/>
            <a:ext cx="10427855" cy="5632311"/>
          </a:xfrm>
          <a:prstGeom prst="rect">
            <a:avLst/>
          </a:prstGeom>
          <a:noFill/>
        </p:spPr>
        <p:txBody>
          <a:bodyPr wrap="square">
            <a:spAutoFit/>
          </a:bodyPr>
          <a:lstStyle/>
          <a:p>
            <a:pPr algn="just"/>
            <a:r>
              <a:rPr lang="uk-UA" sz="2000" b="1" dirty="0" err="1"/>
              <a:t>Магніторезистори</a:t>
            </a:r>
            <a:r>
              <a:rPr lang="uk-UA" sz="2000" b="1" dirty="0"/>
              <a:t> </a:t>
            </a:r>
            <a:r>
              <a:rPr lang="uk-UA" sz="2000" dirty="0"/>
              <a:t>– це напівпровідникові резистори, в яких електричний опір залежить від магнітного поля, що впливає на резистор. Зміну електричного опору в результаті дії поперечного магнітного поля називають </a:t>
            </a:r>
            <a:r>
              <a:rPr lang="uk-UA" sz="2000" dirty="0" err="1"/>
              <a:t>магніторезистивним</a:t>
            </a:r>
            <a:r>
              <a:rPr lang="uk-UA" sz="2000" dirty="0"/>
              <a:t> ефектом. Основними параметрами </a:t>
            </a:r>
            <a:r>
              <a:rPr lang="uk-UA" sz="2000" dirty="0" err="1"/>
              <a:t>магніторезисторів</a:t>
            </a:r>
            <a:r>
              <a:rPr lang="uk-UA" sz="2000" dirty="0"/>
              <a:t> є номінальний опір за відсутності магнітного поля, температурний коефіцієнт опору, максимально припустима потужність розсіювання. </a:t>
            </a:r>
            <a:r>
              <a:rPr lang="uk-UA" sz="2000" dirty="0" err="1"/>
              <a:t>Магніторезистори</a:t>
            </a:r>
            <a:r>
              <a:rPr lang="uk-UA" sz="2000" dirty="0"/>
              <a:t> використовують у вимірювальній техніці (для визначення величини магнітної індукції) як безконтактні давачі переміщень, у безконтактних вимикачах і перемикачах, а також пристроях електроніки й електротехніки. </a:t>
            </a:r>
          </a:p>
          <a:p>
            <a:pPr algn="just"/>
            <a:r>
              <a:rPr lang="uk-UA" sz="2000" b="1" dirty="0" err="1"/>
              <a:t>Магнітодіоди</a:t>
            </a:r>
            <a:r>
              <a:rPr lang="uk-UA" sz="2000" dirty="0"/>
              <a:t> – це напівпровідникові діоди з р-</a:t>
            </a:r>
            <a:r>
              <a:rPr lang="en-US" sz="2000" dirty="0"/>
              <a:t>n-</a:t>
            </a:r>
            <a:r>
              <a:rPr lang="uk-UA" sz="2000" dirty="0"/>
              <a:t>переходом, у яких вольт-амперна характеристика змінюється в результаті дії магнітного поля. Конструктивно </a:t>
            </a:r>
            <a:r>
              <a:rPr lang="uk-UA" sz="2000" dirty="0" err="1"/>
              <a:t>магнітодіод</a:t>
            </a:r>
            <a:r>
              <a:rPr lang="uk-UA" sz="2000" dirty="0"/>
              <a:t> є р-</a:t>
            </a:r>
            <a:r>
              <a:rPr lang="en-US" sz="2000" dirty="0"/>
              <a:t>n-</a:t>
            </a:r>
            <a:r>
              <a:rPr lang="uk-UA" sz="2000" dirty="0"/>
              <a:t>переходом із </a:t>
            </a:r>
            <a:r>
              <a:rPr lang="uk-UA" sz="2000" dirty="0" err="1"/>
              <a:t>невипростовувальним</a:t>
            </a:r>
            <a:r>
              <a:rPr lang="uk-UA" sz="2000" dirty="0"/>
              <a:t> омічним контактом, між якими знаходиться область </a:t>
            </a:r>
            <a:r>
              <a:rPr lang="uk-UA" sz="2000" dirty="0" err="1"/>
              <a:t>високоомного</a:t>
            </a:r>
            <a:r>
              <a:rPr lang="uk-UA" sz="2000" dirty="0"/>
              <a:t> напівпровідника. Відмінність від лише тільки в тому, що </a:t>
            </a:r>
            <a:r>
              <a:rPr lang="uk-UA" sz="2000" dirty="0" err="1"/>
              <a:t>магнітодіод</a:t>
            </a:r>
            <a:r>
              <a:rPr lang="uk-UA" sz="2000" dirty="0"/>
              <a:t> виготовляється з базою, довжина якої </a:t>
            </a:r>
            <a:r>
              <a:rPr lang="en-US" sz="2000" dirty="0"/>
              <a:t>d </a:t>
            </a:r>
            <a:r>
              <a:rPr lang="uk-UA" sz="2000" dirty="0"/>
              <a:t>у декілька разів більша, ніж довжина дифузійного зміщення носіїв </a:t>
            </a:r>
            <a:r>
              <a:rPr lang="en-US" sz="2000" dirty="0"/>
              <a:t>L (</a:t>
            </a:r>
            <a:r>
              <a:rPr lang="uk-UA" sz="2000" dirty="0"/>
              <a:t>кілька мм), тоді як у звичайних діодах </a:t>
            </a:r>
            <a:r>
              <a:rPr lang="en-US" sz="2000" dirty="0"/>
              <a:t>d &lt; L. </a:t>
            </a:r>
            <a:r>
              <a:rPr lang="uk-UA" sz="2000" dirty="0"/>
              <a:t>Напруга падає не на р-</a:t>
            </a:r>
            <a:r>
              <a:rPr lang="en-US" sz="2000" dirty="0"/>
              <a:t>n-</a:t>
            </a:r>
            <a:r>
              <a:rPr lang="uk-UA" sz="2000" dirty="0"/>
              <a:t>переході, як у звичайному напівпровідниковому діоді, а на </a:t>
            </a:r>
            <a:r>
              <a:rPr lang="uk-UA" sz="2000" dirty="0" err="1"/>
              <a:t>високоомній</a:t>
            </a:r>
            <a:r>
              <a:rPr lang="uk-UA" sz="2000" dirty="0"/>
              <a:t> базі. Зі збільшенням індукції поперечного магнітного поля й відхиленням траєкторії носіїв заряду до поверхні напівпровідника опір бази значно збільшується. Зростає загальний опір діода, зменшується прямий струм, спостерігається </a:t>
            </a:r>
            <a:r>
              <a:rPr lang="uk-UA" sz="2000" dirty="0" err="1"/>
              <a:t>магнітодіодний</a:t>
            </a:r>
            <a:r>
              <a:rPr lang="uk-UA" sz="2000" dirty="0"/>
              <a:t> ефект</a:t>
            </a:r>
            <a:r>
              <a:rPr lang="uk-UA" dirty="0"/>
              <a:t>. </a:t>
            </a:r>
            <a:endParaRPr lang="ru-UA" dirty="0"/>
          </a:p>
        </p:txBody>
      </p:sp>
    </p:spTree>
    <p:extLst>
      <p:ext uri="{BB962C8B-B14F-4D97-AF65-F5344CB8AC3E}">
        <p14:creationId xmlns:p14="http://schemas.microsoft.com/office/powerpoint/2010/main" val="2051562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CDDC2A-6685-B4BF-C29F-730DAA75F2A3}"/>
              </a:ext>
            </a:extLst>
          </p:cNvPr>
          <p:cNvSpPr txBox="1"/>
          <p:nvPr/>
        </p:nvSpPr>
        <p:spPr>
          <a:xfrm>
            <a:off x="646545" y="305068"/>
            <a:ext cx="10584873" cy="5632311"/>
          </a:xfrm>
          <a:prstGeom prst="rect">
            <a:avLst/>
          </a:prstGeom>
          <a:noFill/>
        </p:spPr>
        <p:txBody>
          <a:bodyPr wrap="square">
            <a:spAutoFit/>
          </a:bodyPr>
          <a:lstStyle/>
          <a:p>
            <a:pPr algn="just"/>
            <a:r>
              <a:rPr lang="uk-UA" sz="2000" dirty="0" err="1"/>
              <a:t>Магнітодіоди</a:t>
            </a:r>
            <a:r>
              <a:rPr lang="uk-UA" sz="2000" dirty="0"/>
              <a:t> широко використовувані в безконтактних кнопках і клавішах для введення інформації; як давачі визначення положення предметів, що рухаються; для зчитування магнітного запису інформації; вимірювання й контролювання неелектричних величин. На основі </a:t>
            </a:r>
            <a:r>
              <a:rPr lang="uk-UA" sz="2000" dirty="0" err="1"/>
              <a:t>магнітодіодів</a:t>
            </a:r>
            <a:r>
              <a:rPr lang="uk-UA" sz="2000" dirty="0"/>
              <a:t> конструюють безконтактні реле струму та </a:t>
            </a:r>
            <a:r>
              <a:rPr lang="uk-UA" sz="2000" dirty="0" err="1"/>
              <a:t>манітодіодні</a:t>
            </a:r>
            <a:r>
              <a:rPr lang="uk-UA" sz="2000" dirty="0"/>
              <a:t> підсилювачі з коефіцієнтом підсилення кілька сотень для струмів до 10 А. Схема на </a:t>
            </a:r>
            <a:r>
              <a:rPr lang="uk-UA" sz="2000" dirty="0" err="1"/>
              <a:t>магнітодіодах</a:t>
            </a:r>
            <a:r>
              <a:rPr lang="uk-UA" sz="2000" dirty="0"/>
              <a:t> також може замінювати колектор в електродвигуні постійного струму. </a:t>
            </a:r>
          </a:p>
          <a:p>
            <a:pPr algn="just"/>
            <a:r>
              <a:rPr lang="uk-UA" sz="2000" b="1" dirty="0" err="1"/>
              <a:t>Магнітотранзистори</a:t>
            </a:r>
            <a:r>
              <a:rPr lang="uk-UA" sz="2000" b="1" dirty="0"/>
              <a:t> </a:t>
            </a:r>
            <a:r>
              <a:rPr lang="uk-UA" sz="2000" dirty="0"/>
              <a:t>– це транзистори, в яких вихідний струм визначають за магнітним потоком, що проходить через них, а інші характеристики й параметри змінюються в результаті впливу магнітного поля. Цікавою особливістю таких транзисторів є те, що їх вихідний струм чутливий і до світлового потоку. Отже, є можливість подвійного безконтактного керування вихідним сигналом – магнітним потоком і світлом, що значно розширює функції </a:t>
            </a:r>
            <a:r>
              <a:rPr lang="uk-UA" sz="2000" dirty="0" err="1"/>
              <a:t>магнітотранзистора</a:t>
            </a:r>
            <a:r>
              <a:rPr lang="uk-UA" sz="2000" dirty="0"/>
              <a:t>. </a:t>
            </a:r>
            <a:r>
              <a:rPr lang="uk-UA" sz="2000" dirty="0" err="1"/>
              <a:t>Магнітотранзистори</a:t>
            </a:r>
            <a:r>
              <a:rPr lang="uk-UA" sz="2000" dirty="0"/>
              <a:t> поділяють на чотири типи: </a:t>
            </a:r>
            <a:r>
              <a:rPr lang="uk-UA" sz="2000" dirty="0" err="1"/>
              <a:t>одноперехідні</a:t>
            </a:r>
            <a:r>
              <a:rPr lang="uk-UA" sz="2000" dirty="0"/>
              <a:t> (ОПТ), </a:t>
            </a:r>
            <a:r>
              <a:rPr lang="uk-UA" sz="2000" dirty="0" err="1"/>
              <a:t>одноколекторні</a:t>
            </a:r>
            <a:r>
              <a:rPr lang="uk-UA" sz="2000" dirty="0"/>
              <a:t> (ОКТ), </a:t>
            </a:r>
            <a:r>
              <a:rPr lang="uk-UA" sz="2000" dirty="0" err="1"/>
              <a:t>двоколекторні</a:t>
            </a:r>
            <a:r>
              <a:rPr lang="uk-UA" sz="2000" dirty="0"/>
              <a:t> (ДМТ) та польові (ПМТ). </a:t>
            </a:r>
          </a:p>
          <a:p>
            <a:pPr algn="just"/>
            <a:r>
              <a:rPr lang="uk-UA" sz="2000" b="1" dirty="0" err="1"/>
              <a:t>Магнітотиристори</a:t>
            </a:r>
            <a:r>
              <a:rPr lang="uk-UA" sz="2000" b="1" dirty="0"/>
              <a:t> </a:t>
            </a:r>
            <a:r>
              <a:rPr lang="uk-UA" sz="2000" dirty="0"/>
              <a:t>– це напівпровідникові тиристори типу </a:t>
            </a:r>
            <a:r>
              <a:rPr lang="en-US" sz="2000" dirty="0"/>
              <a:t>p-n-p-n, </a:t>
            </a:r>
            <a:r>
              <a:rPr lang="uk-UA" sz="2000" dirty="0"/>
              <a:t>у яких напругу ввімкнення можна змінювати, впливаючи зовнішнім магнітним полем. За відсутності магнітного поля </a:t>
            </a:r>
            <a:r>
              <a:rPr lang="uk-UA" sz="2000" dirty="0" err="1"/>
              <a:t>магнітотиристори</a:t>
            </a:r>
            <a:r>
              <a:rPr lang="uk-UA" sz="2000" dirty="0"/>
              <a:t> мають певну середню напругу ввімкнення. Збільшуючи  напруженість магнітного поля в конкретному напрямку, можна підвищувати напругу ввімкнення, а в протилежному – знижувати, тобто змінювати ВАХ </a:t>
            </a:r>
            <a:r>
              <a:rPr lang="uk-UA" sz="2000" dirty="0" err="1"/>
              <a:t>магнітотиристора</a:t>
            </a:r>
            <a:r>
              <a:rPr lang="uk-UA" sz="2000" dirty="0"/>
              <a:t> .  </a:t>
            </a:r>
            <a:endParaRPr lang="ru-UA" sz="2000" dirty="0"/>
          </a:p>
        </p:txBody>
      </p:sp>
    </p:spTree>
    <p:extLst>
      <p:ext uri="{BB962C8B-B14F-4D97-AF65-F5344CB8AC3E}">
        <p14:creationId xmlns:p14="http://schemas.microsoft.com/office/powerpoint/2010/main" val="2138241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BC1342-C276-04D0-4269-BFA3CEF6D960}"/>
              </a:ext>
            </a:extLst>
          </p:cNvPr>
          <p:cNvSpPr txBox="1"/>
          <p:nvPr/>
        </p:nvSpPr>
        <p:spPr>
          <a:xfrm>
            <a:off x="951345" y="818400"/>
            <a:ext cx="10289309" cy="5078313"/>
          </a:xfrm>
          <a:prstGeom prst="rect">
            <a:avLst/>
          </a:prstGeom>
          <a:noFill/>
        </p:spPr>
        <p:txBody>
          <a:bodyPr wrap="square">
            <a:spAutoFit/>
          </a:bodyPr>
          <a:lstStyle/>
          <a:p>
            <a:r>
              <a:rPr lang="uk-UA" b="1" dirty="0"/>
              <a:t>                                                        Прилади хемотроніки </a:t>
            </a:r>
          </a:p>
          <a:p>
            <a:r>
              <a:rPr lang="uk-UA" b="1" dirty="0"/>
              <a:t>Хемотроніка</a:t>
            </a:r>
            <a:r>
              <a:rPr lang="uk-UA" dirty="0"/>
              <a:t> (</a:t>
            </a:r>
            <a:r>
              <a:rPr lang="uk-UA" dirty="0" err="1"/>
              <a:t>йоніка</a:t>
            </a:r>
            <a:r>
              <a:rPr lang="uk-UA" dirty="0"/>
              <a:t>) – розділ електроніки, змістом якого є теорія й практика електрохімічних перетворювачів для нових типів </a:t>
            </a:r>
            <a:r>
              <a:rPr lang="uk-UA" dirty="0" err="1"/>
              <a:t>керувачі</a:t>
            </a:r>
            <a:r>
              <a:rPr lang="uk-UA" dirty="0"/>
              <a:t>, інформаційних, обчислювальних і вимірювальних пристроїв. Першими електрохімічними приладами були гальванічні елементи й акумулятори, потім  електролітичні конденсатори, але їх зазвичай вони звичайно не розглядають у хемотроніці. На початку розвитку зазначеного розділу електроніки створені прилади, що є аналогами діодів і тріодів, проте в них рухливими носіями заряду були </a:t>
            </a:r>
            <a:r>
              <a:rPr lang="uk-UA" dirty="0" err="1"/>
              <a:t>йони</a:t>
            </a:r>
            <a:r>
              <a:rPr lang="uk-UA" dirty="0"/>
              <a:t> в рідких електролітах, а не електрони. На їх основі вдалося здійснити випростування й посилення. Оскільки маса </a:t>
            </a:r>
            <a:r>
              <a:rPr lang="uk-UA" dirty="0" err="1"/>
              <a:t>йонів</a:t>
            </a:r>
            <a:r>
              <a:rPr lang="uk-UA" dirty="0"/>
              <a:t> у багато разів більша, а рухливість у багато разів менша, ніж маса та рухливість електронів, прилади хемотроніки дуже інерційні й придатні лише для дуже низьких частот. Ця їх властивість є істотним недоліком. Але варто мати на увазі, що в багатьох системах, наприклад, пристроях автоматики, процеси порівняно повільні, тому низькочастотність не має значення. </a:t>
            </a:r>
          </a:p>
          <a:p>
            <a:endParaRPr lang="uk-UA" dirty="0"/>
          </a:p>
          <a:p>
            <a:r>
              <a:rPr lang="uk-UA" b="1" dirty="0"/>
              <a:t>Електрохімічні діоди </a:t>
            </a:r>
            <a:r>
              <a:rPr lang="uk-UA" dirty="0"/>
              <a:t>мають відношення площ електродів до декількох сотень і такий самий коефіцієнт </a:t>
            </a:r>
            <a:r>
              <a:rPr lang="uk-UA" dirty="0" err="1"/>
              <a:t>випростовування</a:t>
            </a:r>
            <a:r>
              <a:rPr lang="uk-UA" dirty="0"/>
              <a:t>. На відміну від напівпровідникових електрохімічні діоди функціонують під дуже низькими напругами  від 0,005 до 0,050 В, можуть бути дуже малих розмірів, мають низький рівень власних шумів, прості у виготовленні, дешеві й мають високу надійність. Проте вони придатні лише для низьких та </a:t>
            </a:r>
            <a:r>
              <a:rPr lang="uk-UA" dirty="0" err="1"/>
              <a:t>інфранизьких</a:t>
            </a:r>
            <a:r>
              <a:rPr lang="uk-UA" dirty="0"/>
              <a:t> частот. </a:t>
            </a:r>
            <a:endParaRPr lang="ru-UA" dirty="0"/>
          </a:p>
        </p:txBody>
      </p:sp>
    </p:spTree>
    <p:extLst>
      <p:ext uri="{BB962C8B-B14F-4D97-AF65-F5344CB8AC3E}">
        <p14:creationId xmlns:p14="http://schemas.microsoft.com/office/powerpoint/2010/main" val="1317690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EE368F-A71F-84EB-F0C4-00726404F0A7}"/>
              </a:ext>
            </a:extLst>
          </p:cNvPr>
          <p:cNvSpPr txBox="1"/>
          <p:nvPr/>
        </p:nvSpPr>
        <p:spPr>
          <a:xfrm>
            <a:off x="988291" y="892153"/>
            <a:ext cx="10594109" cy="4708981"/>
          </a:xfrm>
          <a:prstGeom prst="rect">
            <a:avLst/>
          </a:prstGeom>
          <a:noFill/>
        </p:spPr>
        <p:txBody>
          <a:bodyPr wrap="square">
            <a:spAutoFit/>
          </a:bodyPr>
          <a:lstStyle/>
          <a:p>
            <a:pPr algn="just"/>
            <a:r>
              <a:rPr lang="uk-UA" sz="2000" b="1" dirty="0" err="1"/>
              <a:t>Хемотронні</a:t>
            </a:r>
            <a:r>
              <a:rPr lang="uk-UA" sz="2000" b="1" dirty="0"/>
              <a:t> діоди </a:t>
            </a:r>
            <a:r>
              <a:rPr lang="uk-UA" sz="2000" dirty="0"/>
              <a:t>з дифузійним бар’єром можна використовувати як інтегратори струму, тобто лічильники кількості електрики. Під час протікання струму змінюються концентрація компонентів електроліту та його колір. Зважаючи на це, можливе візуальне визначення кількості електрики, але похибка </a:t>
            </a:r>
            <a:r>
              <a:rPr lang="uk-UA" sz="2000" dirty="0" err="1"/>
              <a:t>становитим</a:t>
            </a:r>
            <a:r>
              <a:rPr lang="uk-UA" sz="2000" dirty="0"/>
              <a:t> не менше ніж 10 %. Якщо в діод увести додатковий електрод, то можна розрахувати кількість електрики за струмом у ланцюзі додаткового електрода. В електрохімічних давачах тиску є три чи чотири електроди, а частину </a:t>
            </a:r>
            <a:r>
              <a:rPr lang="uk-UA" sz="2000" dirty="0" err="1"/>
              <a:t>корпуса</a:t>
            </a:r>
            <a:r>
              <a:rPr lang="uk-UA" sz="2000" dirty="0"/>
              <a:t> роблять у формі гнучкої мембрани. Зовнішній тиск передається через  неї на електроліт, що починає рухатися. Так на один з електродів потрапляє більше </a:t>
            </a:r>
            <a:r>
              <a:rPr lang="uk-UA" sz="2000" dirty="0" err="1"/>
              <a:t>йонів</a:t>
            </a:r>
            <a:r>
              <a:rPr lang="uk-UA" sz="2000" dirty="0"/>
              <a:t>. Струм цього електрода зростає, і за ним можна робити висновок про тиск. Такі давачі доцільні лише для вимірювання змінного тиску. Подібно до них функціонують електрохімічні мікрофони, використовувані зокрема для підвідного акустичного зв’язку – гідрофони. </a:t>
            </a:r>
          </a:p>
          <a:p>
            <a:pPr algn="just"/>
            <a:endParaRPr lang="uk-UA" sz="2000" dirty="0"/>
          </a:p>
          <a:p>
            <a:pPr algn="just"/>
            <a:r>
              <a:rPr lang="ru-RU" sz="2000" dirty="0"/>
              <a:t>Велику </a:t>
            </a:r>
            <a:r>
              <a:rPr lang="ru-RU" sz="2000" dirty="0" err="1"/>
              <a:t>групу</a:t>
            </a:r>
            <a:r>
              <a:rPr lang="ru-RU" sz="2000" dirty="0"/>
              <a:t> </a:t>
            </a:r>
            <a:r>
              <a:rPr lang="ru-RU" sz="2000" dirty="0" err="1"/>
              <a:t>приладів</a:t>
            </a:r>
            <a:r>
              <a:rPr lang="ru-RU" sz="2000" dirty="0"/>
              <a:t> </a:t>
            </a:r>
            <a:r>
              <a:rPr lang="ru-RU" sz="2000" dirty="0" err="1"/>
              <a:t>хемотроніки</a:t>
            </a:r>
            <a:r>
              <a:rPr lang="ru-RU" sz="2000" dirty="0"/>
              <a:t> </a:t>
            </a:r>
            <a:r>
              <a:rPr lang="ru-RU" sz="2000" dirty="0" err="1"/>
              <a:t>становлять</a:t>
            </a:r>
            <a:r>
              <a:rPr lang="ru-RU" sz="2000" dirty="0"/>
              <a:t> </a:t>
            </a:r>
            <a:r>
              <a:rPr lang="ru-RU" sz="2000" dirty="0" err="1"/>
              <a:t>електрокінетичні</a:t>
            </a:r>
            <a:r>
              <a:rPr lang="ru-RU" sz="2000" dirty="0"/>
              <a:t> </a:t>
            </a:r>
            <a:r>
              <a:rPr lang="ru-RU" sz="2000" dirty="0" err="1"/>
              <a:t>перетворювачі</a:t>
            </a:r>
            <a:r>
              <a:rPr lang="ru-RU" sz="2000" dirty="0"/>
              <a:t>. Вони </a:t>
            </a:r>
            <a:r>
              <a:rPr lang="ru-RU" sz="2000" dirty="0" err="1"/>
              <a:t>базуються</a:t>
            </a:r>
            <a:r>
              <a:rPr lang="ru-RU" sz="2000" dirty="0"/>
              <a:t> на </a:t>
            </a:r>
            <a:r>
              <a:rPr lang="ru-RU" sz="2000" dirty="0" err="1"/>
              <a:t>використанні</a:t>
            </a:r>
            <a:r>
              <a:rPr lang="ru-RU" sz="2000" dirty="0"/>
              <a:t> </a:t>
            </a:r>
            <a:r>
              <a:rPr lang="ru-RU" sz="2000" dirty="0" err="1"/>
              <a:t>електрокінетичного</a:t>
            </a:r>
            <a:r>
              <a:rPr lang="ru-RU" sz="2000" dirty="0"/>
              <a:t> руху. </a:t>
            </a:r>
            <a:r>
              <a:rPr lang="ru-RU" sz="2000" dirty="0" err="1"/>
              <a:t>Це</a:t>
            </a:r>
            <a:r>
              <a:rPr lang="ru-RU" sz="2000" dirty="0"/>
              <a:t> рух </a:t>
            </a:r>
            <a:r>
              <a:rPr lang="ru-RU" sz="2000" dirty="0" err="1"/>
              <a:t>позитивних</a:t>
            </a:r>
            <a:r>
              <a:rPr lang="ru-RU" sz="2000" dirty="0"/>
              <a:t> </a:t>
            </a:r>
            <a:r>
              <a:rPr lang="ru-RU" sz="2000" dirty="0" err="1"/>
              <a:t>або</a:t>
            </a:r>
            <a:r>
              <a:rPr lang="ru-RU" sz="2000" dirty="0"/>
              <a:t> </a:t>
            </a:r>
            <a:r>
              <a:rPr lang="ru-RU" sz="2000" dirty="0" err="1"/>
              <a:t>негативних</a:t>
            </a:r>
            <a:r>
              <a:rPr lang="ru-RU" sz="2000" dirty="0"/>
              <a:t> </a:t>
            </a:r>
            <a:r>
              <a:rPr lang="ru-RU" sz="2000" dirty="0" err="1"/>
              <a:t>частинок</a:t>
            </a:r>
            <a:r>
              <a:rPr lang="ru-RU" sz="2000" dirty="0"/>
              <a:t> </a:t>
            </a:r>
            <a:r>
              <a:rPr lang="ru-RU" sz="2000" dirty="0" err="1"/>
              <a:t>рідкої</a:t>
            </a:r>
            <a:r>
              <a:rPr lang="ru-RU" sz="2000" dirty="0"/>
              <a:t> </a:t>
            </a:r>
            <a:r>
              <a:rPr lang="ru-RU" sz="2000" dirty="0" err="1"/>
              <a:t>речовини</a:t>
            </a:r>
            <a:r>
              <a:rPr lang="ru-RU" sz="2000" dirty="0"/>
              <a:t> в </a:t>
            </a:r>
            <a:r>
              <a:rPr lang="ru-RU" sz="2000" dirty="0" err="1"/>
              <a:t>результаті</a:t>
            </a:r>
            <a:r>
              <a:rPr lang="ru-RU" sz="2000" dirty="0"/>
              <a:t> </a:t>
            </a:r>
            <a:r>
              <a:rPr lang="ru-RU" sz="2000" dirty="0" err="1"/>
              <a:t>дії</a:t>
            </a:r>
            <a:r>
              <a:rPr lang="ru-RU" sz="2000" dirty="0"/>
              <a:t> </a:t>
            </a:r>
            <a:r>
              <a:rPr lang="ru-RU" sz="2000" dirty="0" err="1"/>
              <a:t>дією</a:t>
            </a:r>
            <a:r>
              <a:rPr lang="ru-RU" sz="2000" dirty="0"/>
              <a:t> </a:t>
            </a:r>
            <a:r>
              <a:rPr lang="ru-RU" sz="2000" dirty="0" err="1"/>
              <a:t>електричного</a:t>
            </a:r>
            <a:r>
              <a:rPr lang="ru-RU" sz="2000" dirty="0"/>
              <a:t> поля. </a:t>
            </a:r>
            <a:endParaRPr lang="ru-UA" sz="2000" dirty="0"/>
          </a:p>
        </p:txBody>
      </p:sp>
    </p:spTree>
    <p:extLst>
      <p:ext uri="{BB962C8B-B14F-4D97-AF65-F5344CB8AC3E}">
        <p14:creationId xmlns:p14="http://schemas.microsoft.com/office/powerpoint/2010/main" val="2161295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E76964-4E91-E3FC-BDF7-693FE3C0066D}"/>
              </a:ext>
            </a:extLst>
          </p:cNvPr>
          <p:cNvSpPr txBox="1"/>
          <p:nvPr/>
        </p:nvSpPr>
        <p:spPr>
          <a:xfrm>
            <a:off x="1043709" y="809209"/>
            <a:ext cx="10510982" cy="4708981"/>
          </a:xfrm>
          <a:prstGeom prst="rect">
            <a:avLst/>
          </a:prstGeom>
          <a:noFill/>
        </p:spPr>
        <p:txBody>
          <a:bodyPr wrap="square">
            <a:spAutoFit/>
          </a:bodyPr>
          <a:lstStyle/>
          <a:p>
            <a:pPr algn="just"/>
            <a:r>
              <a:rPr lang="uk-UA" sz="2000" b="1" dirty="0"/>
              <a:t>                                                        </a:t>
            </a:r>
            <a:r>
              <a:rPr lang="uk-UA" sz="2000" b="1" dirty="0" err="1"/>
              <a:t>Акустоелектроніка</a:t>
            </a:r>
            <a:r>
              <a:rPr lang="uk-UA" sz="2000" b="1" dirty="0"/>
              <a:t> </a:t>
            </a:r>
          </a:p>
          <a:p>
            <a:pPr algn="just"/>
            <a:endParaRPr lang="uk-UA" sz="2000" b="1" dirty="0"/>
          </a:p>
          <a:p>
            <a:pPr algn="just"/>
            <a:r>
              <a:rPr lang="uk-UA" sz="2000" b="1" dirty="0" err="1"/>
              <a:t>Акустоелектроніка</a:t>
            </a:r>
            <a:r>
              <a:rPr lang="uk-UA" sz="2000" dirty="0"/>
              <a:t> – галузь електроніки, присвячена теорії й практиці створення пристроїв, функціонування яких базується на </a:t>
            </a:r>
            <a:r>
              <a:rPr lang="uk-UA" sz="2000" dirty="0" err="1"/>
              <a:t>акустоелектронній</a:t>
            </a:r>
            <a:r>
              <a:rPr lang="uk-UA" sz="2000" dirty="0"/>
              <a:t> взаємодії, що служать для перетворення та оброблення 187 сигналів. Це можуть бути тимчасові (затримка сигналів, вимірювання їх тривалості), частотні й фазові (перетворення частоти та спектра, фазовий зсув), амплітудні (підсилення й модуляція), складні (кодування та інтегрування) перетворення. Усі вони використовувані в радіолокації, далекому зв’язку , автоматичному управлінні, обчислювальній техніці й ряді інших галузей електроніки. Виникнення в металі чи напівпровіднику струму або електрорухомої сили в результаті дії ультразвукових хвиль називають </a:t>
            </a:r>
            <a:r>
              <a:rPr lang="uk-UA" sz="2000" dirty="0" err="1"/>
              <a:t>акустоелектричним</a:t>
            </a:r>
            <a:r>
              <a:rPr lang="uk-UA" sz="2000" dirty="0"/>
              <a:t> ефектом. </a:t>
            </a:r>
            <a:r>
              <a:rPr lang="uk-UA" sz="2000" dirty="0" err="1"/>
              <a:t>Акустоелектричний</a:t>
            </a:r>
            <a:r>
              <a:rPr lang="uk-UA" sz="2000" dirty="0"/>
              <a:t> ефект зумовлений впливом або об’ємних ультразвукових хвиль у товщі </a:t>
            </a:r>
            <a:r>
              <a:rPr lang="uk-UA" sz="2000" dirty="0" err="1"/>
              <a:t>звукопроводу</a:t>
            </a:r>
            <a:r>
              <a:rPr lang="uk-UA" sz="2000" dirty="0"/>
              <a:t>, або поверхневих акустичних хвиль – пружних хвиль, що поширюються по вільній поверхні твердого тіла чи вздовж межі твердого тіла з іншим середовищем і загасають із віддаленням від них. Останнім часом мають попит </a:t>
            </a:r>
            <a:r>
              <a:rPr lang="uk-UA" sz="2000" dirty="0" err="1"/>
              <a:t>акустоелектронні</a:t>
            </a:r>
            <a:r>
              <a:rPr lang="uk-UA" sz="2000" dirty="0"/>
              <a:t> прилади на поверхневих акустичних хвилях: лінії затримки, смугові фільтри, резонатори, давачі. </a:t>
            </a:r>
            <a:endParaRPr lang="ru-UA" sz="2000" dirty="0"/>
          </a:p>
        </p:txBody>
      </p:sp>
    </p:spTree>
    <p:extLst>
      <p:ext uri="{BB962C8B-B14F-4D97-AF65-F5344CB8AC3E}">
        <p14:creationId xmlns:p14="http://schemas.microsoft.com/office/powerpoint/2010/main" val="2900407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4175E8-D3CA-1969-0704-25C3A6B78925}"/>
              </a:ext>
            </a:extLst>
          </p:cNvPr>
          <p:cNvSpPr txBox="1"/>
          <p:nvPr/>
        </p:nvSpPr>
        <p:spPr>
          <a:xfrm>
            <a:off x="711200" y="874278"/>
            <a:ext cx="11102109" cy="5324535"/>
          </a:xfrm>
          <a:prstGeom prst="rect">
            <a:avLst/>
          </a:prstGeom>
          <a:noFill/>
        </p:spPr>
        <p:txBody>
          <a:bodyPr wrap="square">
            <a:spAutoFit/>
          </a:bodyPr>
          <a:lstStyle/>
          <a:p>
            <a:pPr algn="just"/>
            <a:r>
              <a:rPr lang="uk-UA" sz="2000" b="1" dirty="0"/>
              <a:t>                                                    Компоненти </a:t>
            </a:r>
            <a:r>
              <a:rPr lang="uk-UA" sz="2000" b="1" dirty="0" err="1"/>
              <a:t>кріотроніки</a:t>
            </a:r>
            <a:r>
              <a:rPr lang="uk-UA" sz="2000" b="1" dirty="0"/>
              <a:t> </a:t>
            </a:r>
          </a:p>
          <a:p>
            <a:pPr algn="just"/>
            <a:r>
              <a:rPr lang="uk-UA" sz="2000" dirty="0"/>
              <a:t>Кріогенна електроніка (</a:t>
            </a:r>
            <a:r>
              <a:rPr lang="uk-UA" sz="2000" dirty="0" err="1"/>
              <a:t>кріотроніка</a:t>
            </a:r>
            <a:r>
              <a:rPr lang="uk-UA" sz="2000" dirty="0"/>
              <a:t>) – галузь електроніки, що вивчає застосування електронних явищ, які відбуваються в різних речовинах за низьких температур. Розвиток </a:t>
            </a:r>
            <a:r>
              <a:rPr lang="uk-UA" sz="2000" dirty="0" err="1"/>
              <a:t>кріоелектроніки</a:t>
            </a:r>
            <a:r>
              <a:rPr lang="uk-UA" sz="2000" dirty="0"/>
              <a:t> здебільшого пов’язаний із тим, що за температури, нижчих за визначену (критичну), у певних речовинах спостерігається надпровідність, тобто їх електричний опір фактично дорівнює нулю. Явище надпровідності було відкрите у 1911 р. голландським фізиком </a:t>
            </a:r>
            <a:r>
              <a:rPr lang="en-US" sz="2000" dirty="0"/>
              <a:t>X. </a:t>
            </a:r>
            <a:r>
              <a:rPr lang="uk-UA" sz="2000" dirty="0" err="1"/>
              <a:t>Камерлінгом-Оннесом</a:t>
            </a:r>
            <a:r>
              <a:rPr lang="uk-UA" sz="2000" dirty="0"/>
              <a:t>. Перехід від кінцевого значення опору до надпровідності відбувається стрибкоподібно за критичної температури. Але стан надпровідності зникає внаслідок дії на надпровідник магнітного поля визначеної напруженості або перевищення силою струму в надпровіднику певного максимального значення. Найпростіший, історично перший кріогенний перемикальний прилад – кріотрон. являє собою надпровідник, що можна переводити зі стану з нульовим опором у стан із кінцевим, впливаючи магнітним полем. Поле створюється струмом, що протікає в іншому  </a:t>
            </a:r>
            <a:r>
              <a:rPr lang="uk-UA" sz="2000" dirty="0" err="1"/>
              <a:t>керувальному</a:t>
            </a:r>
            <a:r>
              <a:rPr lang="uk-UA" sz="2000" dirty="0"/>
              <a:t>  надпровіднику , виготовленому з металу з вищою критичною температурою, ніж у керованого провідника . Більш досконалим є плівковий кріотрон , у якому перпендикулярно одна до одної розміщені керована  і </a:t>
            </a:r>
            <a:r>
              <a:rPr lang="uk-UA" sz="2000" dirty="0" err="1"/>
              <a:t>керувальна</a:t>
            </a:r>
            <a:r>
              <a:rPr lang="uk-UA" sz="2000" dirty="0"/>
              <a:t>  плівки, розділені шаром діелектрика . Товщина плівок  близько 1 </a:t>
            </a:r>
            <a:r>
              <a:rPr lang="uk-UA" sz="2000" dirty="0" err="1"/>
              <a:t>мкм</a:t>
            </a:r>
            <a:r>
              <a:rPr lang="uk-UA" sz="2000" dirty="0"/>
              <a:t>, ширина – 1-10 мм. </a:t>
            </a:r>
            <a:r>
              <a:rPr lang="uk-UA" sz="2000" dirty="0" err="1"/>
              <a:t>Керувальна</a:t>
            </a:r>
            <a:r>
              <a:rPr lang="uk-UA" sz="2000" dirty="0"/>
              <a:t> плівка вужча. Обидві плівки перебувають у надпровідному стані.</a:t>
            </a:r>
            <a:endParaRPr lang="ru-UA" sz="2000" dirty="0"/>
          </a:p>
        </p:txBody>
      </p:sp>
    </p:spTree>
    <p:extLst>
      <p:ext uri="{BB962C8B-B14F-4D97-AF65-F5344CB8AC3E}">
        <p14:creationId xmlns:p14="http://schemas.microsoft.com/office/powerpoint/2010/main" val="557941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650AE5-A785-CC1B-F8DE-F34E045C9F4C}"/>
              </a:ext>
            </a:extLst>
          </p:cNvPr>
          <p:cNvSpPr txBox="1"/>
          <p:nvPr/>
        </p:nvSpPr>
        <p:spPr>
          <a:xfrm>
            <a:off x="858981" y="734812"/>
            <a:ext cx="10474037" cy="5632311"/>
          </a:xfrm>
          <a:prstGeom prst="rect">
            <a:avLst/>
          </a:prstGeom>
          <a:noFill/>
        </p:spPr>
        <p:txBody>
          <a:bodyPr wrap="square">
            <a:spAutoFit/>
          </a:bodyPr>
          <a:lstStyle/>
          <a:p>
            <a:pPr algn="just"/>
            <a:r>
              <a:rPr lang="ru-RU" sz="2000" dirty="0" err="1"/>
              <a:t>Основне</a:t>
            </a:r>
            <a:r>
              <a:rPr lang="ru-RU" sz="2000" dirty="0"/>
              <a:t> </a:t>
            </a:r>
            <a:r>
              <a:rPr lang="ru-RU" sz="2000" dirty="0" err="1"/>
              <a:t>призначення</a:t>
            </a:r>
            <a:r>
              <a:rPr lang="ru-RU" sz="2000" dirty="0"/>
              <a:t> </a:t>
            </a:r>
            <a:r>
              <a:rPr lang="ru-RU" sz="2000" dirty="0" err="1"/>
              <a:t>кріотронів</a:t>
            </a:r>
            <a:r>
              <a:rPr lang="ru-RU" sz="2000" dirty="0"/>
              <a:t> – </a:t>
            </a:r>
            <a:r>
              <a:rPr lang="ru-RU" sz="2000" dirty="0" err="1"/>
              <a:t>перемикальні</a:t>
            </a:r>
            <a:r>
              <a:rPr lang="ru-RU" sz="2000" dirty="0"/>
              <a:t> </a:t>
            </a:r>
            <a:r>
              <a:rPr lang="ru-RU" sz="2000" dirty="0" err="1"/>
              <a:t>елементи</a:t>
            </a:r>
            <a:r>
              <a:rPr lang="ru-RU" sz="2000" dirty="0"/>
              <a:t> </a:t>
            </a:r>
            <a:r>
              <a:rPr lang="ru-RU" sz="2000" dirty="0" err="1"/>
              <a:t>швидкодійної</a:t>
            </a:r>
            <a:r>
              <a:rPr lang="ru-RU" sz="2000" dirty="0"/>
              <a:t> ЕОМ. Два кардинально </a:t>
            </a:r>
            <a:r>
              <a:rPr lang="ru-RU" sz="2000" dirty="0" err="1"/>
              <a:t>різних</a:t>
            </a:r>
            <a:r>
              <a:rPr lang="ru-RU" sz="2000" dirty="0"/>
              <a:t> </a:t>
            </a:r>
            <a:r>
              <a:rPr lang="ru-RU" sz="2000" dirty="0" err="1"/>
              <a:t>стани</a:t>
            </a:r>
            <a:r>
              <a:rPr lang="ru-RU" sz="2000" dirty="0"/>
              <a:t> </a:t>
            </a:r>
            <a:r>
              <a:rPr lang="ru-RU" sz="2000" dirty="0" err="1"/>
              <a:t>керованого</a:t>
            </a:r>
            <a:r>
              <a:rPr lang="ru-RU" sz="2000" dirty="0"/>
              <a:t> </a:t>
            </a:r>
            <a:r>
              <a:rPr lang="ru-RU" sz="2000" dirty="0" err="1"/>
              <a:t>провідника</a:t>
            </a:r>
            <a:r>
              <a:rPr lang="ru-RU" sz="2000" dirty="0"/>
              <a:t> </a:t>
            </a:r>
            <a:r>
              <a:rPr lang="ru-RU" sz="2000" dirty="0" err="1"/>
              <a:t>відповідають</a:t>
            </a:r>
            <a:r>
              <a:rPr lang="ru-RU" sz="2000" dirty="0"/>
              <a:t> знакам 0 і 1. Час </a:t>
            </a:r>
            <a:r>
              <a:rPr lang="ru-RU" sz="2000" dirty="0" err="1"/>
              <a:t>перемикання</a:t>
            </a:r>
            <a:r>
              <a:rPr lang="ru-RU" sz="2000" dirty="0"/>
              <a:t> (переходу </a:t>
            </a:r>
            <a:r>
              <a:rPr lang="ru-RU" sz="2000" dirty="0" err="1"/>
              <a:t>кріотрона</a:t>
            </a:r>
            <a:r>
              <a:rPr lang="ru-RU" sz="2000" dirty="0"/>
              <a:t> з одного стану в </a:t>
            </a:r>
            <a:r>
              <a:rPr lang="ru-RU" sz="2000" dirty="0" err="1"/>
              <a:t>інший</a:t>
            </a:r>
            <a:r>
              <a:rPr lang="ru-RU" sz="2000" dirty="0"/>
              <a:t>) становить </a:t>
            </a:r>
            <a:r>
              <a:rPr lang="ru-RU" sz="2000" dirty="0" err="1"/>
              <a:t>малі</a:t>
            </a:r>
            <a:r>
              <a:rPr lang="ru-RU" sz="2000" dirty="0"/>
              <a:t> </a:t>
            </a:r>
            <a:r>
              <a:rPr lang="ru-RU" sz="2000" dirty="0" err="1"/>
              <a:t>частки</a:t>
            </a:r>
            <a:r>
              <a:rPr lang="ru-RU" sz="2000" dirty="0"/>
              <a:t> </a:t>
            </a:r>
            <a:r>
              <a:rPr lang="ru-RU" sz="2000" dirty="0" err="1"/>
              <a:t>мікросекунди</a:t>
            </a:r>
            <a:r>
              <a:rPr lang="ru-RU" sz="2000" dirty="0"/>
              <a:t>. Тому </a:t>
            </a:r>
            <a:r>
              <a:rPr lang="ru-RU" sz="2000" dirty="0" err="1"/>
              <a:t>швидкодія</a:t>
            </a:r>
            <a:r>
              <a:rPr lang="ru-RU" sz="2000" dirty="0"/>
              <a:t> ЕОМ на </a:t>
            </a:r>
            <a:r>
              <a:rPr lang="ru-RU" sz="2000" dirty="0" err="1"/>
              <a:t>кріотронах</a:t>
            </a:r>
            <a:r>
              <a:rPr lang="ru-RU" sz="2000" dirty="0"/>
              <a:t> </a:t>
            </a:r>
            <a:r>
              <a:rPr lang="ru-RU" sz="2000" dirty="0" err="1"/>
              <a:t>дуже</a:t>
            </a:r>
            <a:r>
              <a:rPr lang="ru-RU" sz="2000" dirty="0"/>
              <a:t> </a:t>
            </a:r>
            <a:r>
              <a:rPr lang="ru-RU" sz="2000" dirty="0" err="1"/>
              <a:t>висока</a:t>
            </a:r>
            <a:r>
              <a:rPr lang="ru-RU" sz="2000" dirty="0"/>
              <a:t>. Також </a:t>
            </a:r>
            <a:r>
              <a:rPr lang="ru-RU" sz="2000" dirty="0" err="1"/>
              <a:t>важливо</a:t>
            </a:r>
            <a:r>
              <a:rPr lang="ru-RU" sz="2000" dirty="0"/>
              <a:t>, </a:t>
            </a:r>
            <a:r>
              <a:rPr lang="ru-RU" sz="2000" dirty="0" err="1"/>
              <a:t>що</a:t>
            </a:r>
            <a:r>
              <a:rPr lang="ru-RU" sz="2000" dirty="0"/>
              <a:t> на </a:t>
            </a:r>
            <a:r>
              <a:rPr lang="ru-RU" sz="2000" dirty="0" err="1"/>
              <a:t>керування</a:t>
            </a:r>
            <a:r>
              <a:rPr lang="ru-RU" sz="2000" dirty="0"/>
              <a:t> </a:t>
            </a:r>
            <a:r>
              <a:rPr lang="ru-RU" sz="2000" dirty="0" err="1"/>
              <a:t>кріотроном</a:t>
            </a:r>
            <a:r>
              <a:rPr lang="ru-RU" sz="2000" dirty="0"/>
              <a:t> </a:t>
            </a:r>
            <a:r>
              <a:rPr lang="ru-RU" sz="2000" dirty="0" err="1"/>
              <a:t>необхідна</a:t>
            </a:r>
            <a:r>
              <a:rPr lang="ru-RU" sz="2000" dirty="0"/>
              <a:t> </a:t>
            </a:r>
            <a:r>
              <a:rPr lang="ru-RU" sz="2000" dirty="0" err="1"/>
              <a:t>дуже</a:t>
            </a:r>
            <a:r>
              <a:rPr lang="ru-RU" sz="2000" dirty="0"/>
              <a:t> мала </a:t>
            </a:r>
            <a:r>
              <a:rPr lang="ru-RU" sz="2000" dirty="0" err="1"/>
              <a:t>потужність</a:t>
            </a:r>
            <a:r>
              <a:rPr lang="ru-RU" sz="2000" dirty="0"/>
              <a:t>. </a:t>
            </a:r>
            <a:r>
              <a:rPr lang="ru-RU" sz="2000" dirty="0" err="1"/>
              <a:t>Плівкові</a:t>
            </a:r>
            <a:r>
              <a:rPr lang="ru-RU" sz="2000" dirty="0"/>
              <a:t> </a:t>
            </a:r>
            <a:r>
              <a:rPr lang="ru-RU" sz="2000" dirty="0" err="1"/>
              <a:t>кріотрони</a:t>
            </a:r>
            <a:r>
              <a:rPr lang="ru-RU" sz="2000" dirty="0"/>
              <a:t> </a:t>
            </a:r>
            <a:r>
              <a:rPr lang="ru-RU" sz="2000" dirty="0" err="1"/>
              <a:t>переважно</a:t>
            </a:r>
            <a:r>
              <a:rPr lang="ru-RU" sz="2000" dirty="0"/>
              <a:t> малого </a:t>
            </a:r>
            <a:r>
              <a:rPr lang="ru-RU" sz="2000" dirty="0" err="1"/>
              <a:t>розміру</a:t>
            </a:r>
            <a:r>
              <a:rPr lang="ru-RU" sz="2000" dirty="0"/>
              <a:t>  на </a:t>
            </a:r>
            <a:r>
              <a:rPr lang="ru-RU" sz="2000" dirty="0" err="1"/>
              <a:t>площі</a:t>
            </a:r>
            <a:r>
              <a:rPr lang="ru-RU" sz="2000" dirty="0"/>
              <a:t> в 2 см2 </a:t>
            </a:r>
            <a:r>
              <a:rPr lang="ru-RU" sz="2000" dirty="0" err="1"/>
              <a:t>можна</a:t>
            </a:r>
            <a:r>
              <a:rPr lang="ru-RU" sz="2000" dirty="0"/>
              <a:t> </a:t>
            </a:r>
            <a:r>
              <a:rPr lang="ru-RU" sz="2000" dirty="0" err="1"/>
              <a:t>розмістити</a:t>
            </a:r>
            <a:r>
              <a:rPr lang="ru-RU" sz="2000" dirty="0"/>
              <a:t> </a:t>
            </a:r>
            <a:r>
              <a:rPr lang="ru-RU" sz="2000" dirty="0" err="1"/>
              <a:t>тисячі</a:t>
            </a:r>
            <a:r>
              <a:rPr lang="ru-RU" sz="2000" dirty="0"/>
              <a:t> </a:t>
            </a:r>
            <a:r>
              <a:rPr lang="ru-RU" sz="2000" dirty="0" err="1"/>
              <a:t>кріотронів</a:t>
            </a:r>
            <a:r>
              <a:rPr lang="ru-RU" sz="2000" dirty="0"/>
              <a:t>. </a:t>
            </a:r>
            <a:r>
              <a:rPr lang="ru-RU" sz="2000" dirty="0" err="1"/>
              <a:t>Саме</a:t>
            </a:r>
            <a:r>
              <a:rPr lang="ru-RU" sz="2000" dirty="0"/>
              <a:t> </a:t>
            </a:r>
            <a:r>
              <a:rPr lang="ru-RU" sz="2000" dirty="0" err="1"/>
              <a:t>плівкові</a:t>
            </a:r>
            <a:r>
              <a:rPr lang="ru-RU" sz="2000" dirty="0"/>
              <a:t> </a:t>
            </a:r>
            <a:r>
              <a:rPr lang="ru-RU" sz="2000" dirty="0" err="1"/>
              <a:t>кріотрони</a:t>
            </a:r>
            <a:r>
              <a:rPr lang="ru-RU" sz="2000" dirty="0"/>
              <a:t> </a:t>
            </a:r>
            <a:r>
              <a:rPr lang="ru-RU" sz="2000" dirty="0" err="1"/>
              <a:t>використовувані</a:t>
            </a:r>
            <a:r>
              <a:rPr lang="ru-RU" sz="2000" dirty="0"/>
              <a:t> в </a:t>
            </a:r>
            <a:r>
              <a:rPr lang="ru-RU" sz="2000" dirty="0" err="1"/>
              <a:t>мікроелектронних</a:t>
            </a:r>
            <a:r>
              <a:rPr lang="ru-RU" sz="2000" dirty="0"/>
              <a:t> пристроях. </a:t>
            </a:r>
          </a:p>
          <a:p>
            <a:pPr algn="just"/>
            <a:r>
              <a:rPr lang="uk-UA" sz="2000" dirty="0"/>
              <a:t>Особливий інтерес викликають кріогенні прилади, функціонування яких базується на ефекті, відкритому в 1962 році англійським ученим Б. </a:t>
            </a:r>
            <a:r>
              <a:rPr lang="uk-UA" sz="2000" dirty="0" err="1"/>
              <a:t>Джозефсоном</a:t>
            </a:r>
            <a:r>
              <a:rPr lang="uk-UA" sz="2000" dirty="0"/>
              <a:t>. Суть ефекту </a:t>
            </a:r>
            <a:r>
              <a:rPr lang="uk-UA" sz="2000" dirty="0" err="1"/>
              <a:t>Джозефсона</a:t>
            </a:r>
            <a:r>
              <a:rPr lang="uk-UA" sz="2000" dirty="0"/>
              <a:t>: якщо два надпровідники розділені дуже тонким шаром діелектрика (менше 1 нм), то через нього може протікати постійний струм, хоча спадання напруги на цій ділянці дорівнюватиме нулю. У такому разі через тонкий шар діелектрика протікає своєрідний тунельний струм. У результаті дії магнітного поля з визначеною напруженістю, якщо струм перевищить певне граничне значення, ефект </a:t>
            </a:r>
            <a:r>
              <a:rPr lang="uk-UA" sz="2000" dirty="0" err="1"/>
              <a:t>Джозефсона</a:t>
            </a:r>
            <a:r>
              <a:rPr lang="uk-UA" sz="2000" dirty="0"/>
              <a:t> зникне, тобто струм узагалі припиниться. Отже, </a:t>
            </a:r>
            <a:r>
              <a:rPr lang="uk-UA" sz="2000" dirty="0" err="1"/>
              <a:t>грунтуючись</a:t>
            </a:r>
            <a:r>
              <a:rPr lang="uk-UA" sz="2000" dirty="0"/>
              <a:t> на ефекті </a:t>
            </a:r>
            <a:r>
              <a:rPr lang="uk-UA" sz="2000" dirty="0" err="1"/>
              <a:t>Джозефсона</a:t>
            </a:r>
            <a:r>
              <a:rPr lang="uk-UA" sz="2000" dirty="0"/>
              <a:t> можуть функціонувати кріогенні перемикальні елементи. Час перемикання </a:t>
            </a:r>
            <a:r>
              <a:rPr lang="uk-UA" sz="2000" dirty="0" err="1"/>
              <a:t>джозефсонівських</a:t>
            </a:r>
            <a:r>
              <a:rPr lang="uk-UA" sz="2000" dirty="0"/>
              <a:t> елементів дуже малий (до 10–11 с). На таких елементах можуть виготовляти </a:t>
            </a:r>
            <a:r>
              <a:rPr lang="uk-UA" sz="2000" dirty="0" err="1"/>
              <a:t>надшвидкодійні</a:t>
            </a:r>
            <a:r>
              <a:rPr lang="uk-UA" sz="2000" dirty="0"/>
              <a:t> ЕОМ із малим споживанням потужності й великою кількості арифметичних операцій (декілька </a:t>
            </a:r>
            <a:r>
              <a:rPr lang="uk-UA" sz="2000" dirty="0" err="1"/>
              <a:t>міліардів</a:t>
            </a:r>
            <a:r>
              <a:rPr lang="uk-UA" sz="2000" dirty="0"/>
              <a:t> за секунду). </a:t>
            </a:r>
            <a:endParaRPr lang="ru-UA" sz="2000" dirty="0"/>
          </a:p>
        </p:txBody>
      </p:sp>
    </p:spTree>
    <p:extLst>
      <p:ext uri="{BB962C8B-B14F-4D97-AF65-F5344CB8AC3E}">
        <p14:creationId xmlns:p14="http://schemas.microsoft.com/office/powerpoint/2010/main" val="362551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3201E0-8EE4-C6EA-691C-9B14532BBD04}"/>
              </a:ext>
            </a:extLst>
          </p:cNvPr>
          <p:cNvSpPr txBox="1"/>
          <p:nvPr/>
        </p:nvSpPr>
        <p:spPr>
          <a:xfrm>
            <a:off x="1048327" y="649559"/>
            <a:ext cx="10095346" cy="5324535"/>
          </a:xfrm>
          <a:prstGeom prst="rect">
            <a:avLst/>
          </a:prstGeom>
          <a:noFill/>
        </p:spPr>
        <p:txBody>
          <a:bodyPr wrap="square">
            <a:spAutoFit/>
          </a:bodyPr>
          <a:lstStyle/>
          <a:p>
            <a:r>
              <a:rPr lang="uk-UA" sz="2000" b="1" dirty="0"/>
              <a:t>Провідникові матеріали – матеріали</a:t>
            </a:r>
            <a:r>
              <a:rPr lang="uk-UA" sz="2000" dirty="0"/>
              <a:t>, в яких переважає механізм провідності вільних електронів.</a:t>
            </a:r>
          </a:p>
          <a:p>
            <a:r>
              <a:rPr lang="uk-UA" sz="2000" dirty="0"/>
              <a:t> Для провідникових матеріалів характерною є істотно виражена електропровідність. За практичним використання їх можна поділити на матеріали високої провідності й матеріали високого опору.</a:t>
            </a:r>
          </a:p>
          <a:p>
            <a:r>
              <a:rPr lang="uk-UA" sz="2000" dirty="0"/>
              <a:t> </a:t>
            </a:r>
            <a:r>
              <a:rPr lang="uk-UA" sz="2000" b="1" dirty="0"/>
              <a:t>Напівпровідникові матеріали – матеріали</a:t>
            </a:r>
            <a:r>
              <a:rPr lang="uk-UA" sz="2000" dirty="0"/>
              <a:t>, в яких переважає механізм електронно-діркової провідності. Особливістю напівпровідникових матеріалів є значна залежність питомої провідності від концентрації та виду домішок або різних енергетичних впливів (температури, освітленості, електромагнітних полів тощо).</a:t>
            </a:r>
          </a:p>
          <a:p>
            <a:r>
              <a:rPr lang="uk-UA" sz="2000" b="1" dirty="0"/>
              <a:t>Діелектричні матеріали – матеріали</a:t>
            </a:r>
            <a:r>
              <a:rPr lang="uk-UA" sz="2000" dirty="0"/>
              <a:t>, в яких переважає механізм іонної провідності.</a:t>
            </a:r>
          </a:p>
          <a:p>
            <a:r>
              <a:rPr lang="uk-UA" sz="2000" dirty="0"/>
              <a:t> Діелектричні матеріали функціонально здатні поляризуватися й зберігати електростатичне поле. За своїм призначенням їх можна поділити на пасивні (електроізоляційні) та активні (сегнетоелектрики, п’єзоелектрики тощо) діелектрики. Властивостями активних діелектриків можна керувати за допомогою зовнішнього енергетичного впливу.</a:t>
            </a:r>
          </a:p>
          <a:p>
            <a:r>
              <a:rPr lang="ru-RU" sz="2000" b="1" dirty="0" err="1"/>
              <a:t>Магнітні</a:t>
            </a:r>
            <a:r>
              <a:rPr lang="ru-RU" sz="2000" b="1" dirty="0"/>
              <a:t> </a:t>
            </a:r>
            <a:r>
              <a:rPr lang="ru-RU" sz="2000" b="1" dirty="0" err="1"/>
              <a:t>матеріали</a:t>
            </a:r>
            <a:r>
              <a:rPr lang="ru-RU" sz="2000" b="1" dirty="0"/>
              <a:t> – </a:t>
            </a:r>
            <a:r>
              <a:rPr lang="ru-RU" sz="2000" b="1" dirty="0" err="1"/>
              <a:t>матеріали</a:t>
            </a:r>
            <a:r>
              <a:rPr lang="ru-RU" sz="2000" dirty="0"/>
              <a:t>, </a:t>
            </a:r>
            <a:r>
              <a:rPr lang="ru-RU" sz="2000" dirty="0" err="1"/>
              <a:t>що</a:t>
            </a:r>
            <a:r>
              <a:rPr lang="ru-RU" sz="2000" dirty="0"/>
              <a:t> </a:t>
            </a:r>
            <a:r>
              <a:rPr lang="ru-RU" sz="2000" dirty="0" err="1"/>
              <a:t>можуть</a:t>
            </a:r>
            <a:r>
              <a:rPr lang="ru-RU" sz="2000" dirty="0"/>
              <a:t> </a:t>
            </a:r>
            <a:r>
              <a:rPr lang="ru-RU" sz="2000" dirty="0" err="1"/>
              <a:t>породжувати</a:t>
            </a:r>
            <a:r>
              <a:rPr lang="ru-RU" sz="2000" dirty="0"/>
              <a:t> </a:t>
            </a:r>
            <a:r>
              <a:rPr lang="ru-RU" sz="2000" dirty="0" err="1"/>
              <a:t>магнітне</a:t>
            </a:r>
            <a:r>
              <a:rPr lang="ru-RU" sz="2000" dirty="0"/>
              <a:t> поле </a:t>
            </a:r>
            <a:r>
              <a:rPr lang="ru-RU" sz="2000" dirty="0" err="1"/>
              <a:t>або</a:t>
            </a:r>
            <a:r>
              <a:rPr lang="ru-RU" sz="2000" dirty="0"/>
              <a:t> </a:t>
            </a:r>
            <a:r>
              <a:rPr lang="ru-RU" sz="2000" dirty="0" err="1"/>
              <a:t>видозмінювати</a:t>
            </a:r>
            <a:r>
              <a:rPr lang="ru-RU" sz="2000" dirty="0"/>
              <a:t> </a:t>
            </a:r>
            <a:r>
              <a:rPr lang="ru-RU" sz="2000" dirty="0" err="1"/>
              <a:t>зовнішнє</a:t>
            </a:r>
            <a:r>
              <a:rPr lang="ru-RU" sz="2000" dirty="0"/>
              <a:t>. </a:t>
            </a:r>
            <a:r>
              <a:rPr lang="ru-RU" sz="2000" dirty="0" err="1"/>
              <a:t>Магнетики:слабомагнітні</a:t>
            </a:r>
            <a:r>
              <a:rPr lang="ru-RU" sz="2000" dirty="0"/>
              <a:t>, </a:t>
            </a:r>
            <a:r>
              <a:rPr lang="ru-RU" sz="2000" dirty="0" err="1"/>
              <a:t>сильномагнітні</a:t>
            </a:r>
            <a:r>
              <a:rPr lang="ru-RU" sz="2000" dirty="0"/>
              <a:t>, </a:t>
            </a:r>
            <a:r>
              <a:rPr lang="ru-RU" sz="2000" dirty="0" err="1"/>
              <a:t>діамагнетики</a:t>
            </a:r>
            <a:r>
              <a:rPr lang="ru-RU" sz="2000" dirty="0"/>
              <a:t>, парамагнетики, </a:t>
            </a:r>
            <a:r>
              <a:rPr lang="ru-RU" sz="2000" dirty="0" err="1"/>
              <a:t>феромагнетики</a:t>
            </a:r>
            <a:r>
              <a:rPr lang="ru-RU" sz="2000" dirty="0"/>
              <a:t>, </a:t>
            </a:r>
            <a:r>
              <a:rPr lang="ru-RU" sz="2000" dirty="0" err="1"/>
              <a:t>антиферомагнетики</a:t>
            </a:r>
            <a:r>
              <a:rPr lang="ru-RU" sz="2000" dirty="0"/>
              <a:t>, </a:t>
            </a:r>
            <a:r>
              <a:rPr lang="ru-RU" sz="2000" dirty="0" err="1"/>
              <a:t>ферімагнетики</a:t>
            </a:r>
            <a:r>
              <a:rPr lang="ru-RU" sz="2000" dirty="0"/>
              <a:t>.</a:t>
            </a:r>
            <a:endParaRPr lang="ru-UA" sz="2000" dirty="0"/>
          </a:p>
        </p:txBody>
      </p:sp>
    </p:spTree>
    <p:extLst>
      <p:ext uri="{BB962C8B-B14F-4D97-AF65-F5344CB8AC3E}">
        <p14:creationId xmlns:p14="http://schemas.microsoft.com/office/powerpoint/2010/main" val="4152983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AF2781-97C5-9501-AC4F-6BA725B79E30}"/>
              </a:ext>
            </a:extLst>
          </p:cNvPr>
          <p:cNvSpPr>
            <a:spLocks noGrp="1"/>
          </p:cNvSpPr>
          <p:nvPr>
            <p:ph type="ctrTitle"/>
          </p:nvPr>
        </p:nvSpPr>
        <p:spPr>
          <a:xfrm>
            <a:off x="1265382" y="3015817"/>
            <a:ext cx="9144000" cy="2387600"/>
          </a:xfrm>
        </p:spPr>
        <p:txBody>
          <a:bodyPr>
            <a:normAutofit/>
          </a:bodyPr>
          <a:lstStyle/>
          <a:p>
            <a:r>
              <a:rPr lang="uk-UA" sz="3600" b="1" dirty="0"/>
              <a:t>ЛЕКЦІЯ 5</a:t>
            </a:r>
            <a:endParaRPr lang="ru-UA" sz="3600" b="1" dirty="0"/>
          </a:p>
        </p:txBody>
      </p:sp>
      <p:sp>
        <p:nvSpPr>
          <p:cNvPr id="3" name="Підзаголовок 2">
            <a:extLst>
              <a:ext uri="{FF2B5EF4-FFF2-40B4-BE49-F238E27FC236}">
                <a16:creationId xmlns:a16="http://schemas.microsoft.com/office/drawing/2014/main" id="{3C82F3B1-5901-C5F9-5612-919C0F305014}"/>
              </a:ext>
            </a:extLst>
          </p:cNvPr>
          <p:cNvSpPr>
            <a:spLocks noGrp="1"/>
          </p:cNvSpPr>
          <p:nvPr>
            <p:ph type="subTitle" idx="1"/>
          </p:nvPr>
        </p:nvSpPr>
        <p:spPr>
          <a:xfrm>
            <a:off x="1413164" y="5828002"/>
            <a:ext cx="9144000" cy="1655762"/>
          </a:xfrm>
        </p:spPr>
        <p:txBody>
          <a:bodyPr/>
          <a:lstStyle/>
          <a:p>
            <a:r>
              <a:rPr lang="uk-UA" b="1" dirty="0"/>
              <a:t>ОПТОСТРУКТУРИ У МІКРОЕЛЕКТРОННИХ ПРИСТРОЯХ</a:t>
            </a:r>
            <a:endParaRPr lang="ru-UA" b="1" dirty="0"/>
          </a:p>
        </p:txBody>
      </p:sp>
      <p:pic>
        <p:nvPicPr>
          <p:cNvPr id="4" name="Picture 3">
            <a:extLst>
              <a:ext uri="{FF2B5EF4-FFF2-40B4-BE49-F238E27FC236}">
                <a16:creationId xmlns:a16="http://schemas.microsoft.com/office/drawing/2014/main" id="{274B964C-AC14-22DB-471C-D69488306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444" y="573032"/>
            <a:ext cx="6563156" cy="4036399"/>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895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EBB6E0AF-4226-2DEA-269C-C21AEA7D0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000" r="31996"/>
          <a:stretch>
            <a:fillRect/>
          </a:stretch>
        </p:blipFill>
        <p:spPr bwMode="auto">
          <a:xfrm>
            <a:off x="7487804" y="296863"/>
            <a:ext cx="3609975" cy="3503612"/>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CDC7E8E4-28B6-7FB7-B6D8-09A3DED47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647" r="22554" b="11220"/>
          <a:stretch>
            <a:fillRect/>
          </a:stretch>
        </p:blipFill>
        <p:spPr bwMode="auto">
          <a:xfrm>
            <a:off x="669925" y="549275"/>
            <a:ext cx="3821113" cy="42545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C10C722C-D74D-2460-17EB-382C8C026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7673" y="3581238"/>
            <a:ext cx="3923292" cy="313420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689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F2905-7052-E8EB-423A-BAC29E5F11FF}"/>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rebuchet MS" panose="020B0603020202020204" pitchFamily="34" charset="0"/>
              </a:defRPr>
            </a:lvl2pPr>
            <a:lvl3pPr algn="ctr" rtl="0" eaLnBrk="0" fontAlgn="base" hangingPunct="0">
              <a:spcBef>
                <a:spcPct val="0"/>
              </a:spcBef>
              <a:spcAft>
                <a:spcPct val="0"/>
              </a:spcAft>
              <a:defRPr sz="4400">
                <a:solidFill>
                  <a:schemeClr val="tx1"/>
                </a:solidFill>
                <a:latin typeface="Trebuchet MS" panose="020B0603020202020204" pitchFamily="34" charset="0"/>
              </a:defRPr>
            </a:lvl3pPr>
            <a:lvl4pPr algn="ctr" rtl="0" eaLnBrk="0" fontAlgn="base" hangingPunct="0">
              <a:spcBef>
                <a:spcPct val="0"/>
              </a:spcBef>
              <a:spcAft>
                <a:spcPct val="0"/>
              </a:spcAft>
              <a:defRPr sz="4400">
                <a:solidFill>
                  <a:schemeClr val="tx1"/>
                </a:solidFill>
                <a:latin typeface="Trebuchet MS" panose="020B0603020202020204" pitchFamily="34" charset="0"/>
              </a:defRPr>
            </a:lvl4pPr>
            <a:lvl5pPr algn="ctr" rtl="0" eaLnBrk="0" fontAlgn="base" hangingPunct="0">
              <a:spcBef>
                <a:spcPct val="0"/>
              </a:spcBef>
              <a:spcAft>
                <a:spcPct val="0"/>
              </a:spcAft>
              <a:defRPr sz="4400">
                <a:solidFill>
                  <a:schemeClr val="tx1"/>
                </a:solidFill>
                <a:latin typeface="Trebuchet MS" panose="020B0603020202020204" pitchFamily="34" charset="0"/>
              </a:defRPr>
            </a:lvl5pPr>
            <a:lvl6pPr marL="457200" algn="ctr" rtl="0" fontAlgn="base">
              <a:spcBef>
                <a:spcPct val="0"/>
              </a:spcBef>
              <a:spcAft>
                <a:spcPct val="0"/>
              </a:spcAft>
              <a:defRPr sz="4400">
                <a:solidFill>
                  <a:schemeClr val="tx1"/>
                </a:solidFill>
                <a:latin typeface="Trebuchet MS" panose="020B0603020202020204" pitchFamily="34" charset="0"/>
              </a:defRPr>
            </a:lvl6pPr>
            <a:lvl7pPr marL="914400" algn="ctr" rtl="0" fontAlgn="base">
              <a:spcBef>
                <a:spcPct val="0"/>
              </a:spcBef>
              <a:spcAft>
                <a:spcPct val="0"/>
              </a:spcAft>
              <a:defRPr sz="4400">
                <a:solidFill>
                  <a:schemeClr val="tx1"/>
                </a:solidFill>
                <a:latin typeface="Trebuchet MS" panose="020B0603020202020204" pitchFamily="34" charset="0"/>
              </a:defRPr>
            </a:lvl7pPr>
            <a:lvl8pPr marL="1371600" algn="ctr" rtl="0" fontAlgn="base">
              <a:spcBef>
                <a:spcPct val="0"/>
              </a:spcBef>
              <a:spcAft>
                <a:spcPct val="0"/>
              </a:spcAft>
              <a:defRPr sz="4400">
                <a:solidFill>
                  <a:schemeClr val="tx1"/>
                </a:solidFill>
                <a:latin typeface="Trebuchet MS" panose="020B0603020202020204" pitchFamily="34" charset="0"/>
              </a:defRPr>
            </a:lvl8pPr>
            <a:lvl9pPr marL="1828800" algn="ctr" rtl="0" fontAlgn="base">
              <a:spcBef>
                <a:spcPct val="0"/>
              </a:spcBef>
              <a:spcAft>
                <a:spcPct val="0"/>
              </a:spcAft>
              <a:defRPr sz="4400">
                <a:solidFill>
                  <a:schemeClr val="tx1"/>
                </a:solidFill>
                <a:latin typeface="Trebuchet MS" panose="020B0603020202020204" pitchFamily="34" charset="0"/>
              </a:defRPr>
            </a:lvl9pPr>
          </a:lstStyle>
          <a:p>
            <a:pPr eaLnBrk="1" hangingPunct="1"/>
            <a:r>
              <a:rPr lang="uk-UA" altLang="ru-UA">
                <a:latin typeface="Arial" panose="020B0604020202020204" pitchFamily="34" charset="0"/>
              </a:rPr>
              <a:t>Світлодіод</a:t>
            </a:r>
            <a:endParaRPr lang="en-US" altLang="ru-UA">
              <a:latin typeface="Arial" panose="020B0604020202020204" pitchFamily="34" charset="0"/>
            </a:endParaRPr>
          </a:p>
        </p:txBody>
      </p:sp>
      <p:sp>
        <p:nvSpPr>
          <p:cNvPr id="3" name="Content Placeholder 2">
            <a:extLst>
              <a:ext uri="{FF2B5EF4-FFF2-40B4-BE49-F238E27FC236}">
                <a16:creationId xmlns:a16="http://schemas.microsoft.com/office/drawing/2014/main" id="{99E26294-430F-027E-8891-DCB291D04BF2}"/>
              </a:ext>
            </a:extLst>
          </p:cNvPr>
          <p:cNvSpPr txBox="1">
            <a:spLocks/>
          </p:cNvSpPr>
          <p:nvPr/>
        </p:nvSpPr>
        <p:spPr bwMode="auto">
          <a:xfrm>
            <a:off x="1017588" y="1303338"/>
            <a:ext cx="919783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FFFF00"/>
              </a:buClr>
              <a:buSzTx/>
              <a:buFont typeface="Wingdings" panose="05000000000000000000" pitchFamily="2" charset="2"/>
              <a:buChar char="v"/>
              <a:tabLst/>
              <a:defRPr/>
            </a:pPr>
            <a:r>
              <a:rPr kumimoji="0" lang="en-US" altLang="ru-UA" sz="2800" b="0" i="0" u="none" strike="noStrike" kern="1200" cap="none" spc="0" normalizeH="0" baseline="0" noProof="0">
                <a:ln>
                  <a:noFill/>
                </a:ln>
                <a:solidFill>
                  <a:sysClr val="windowText" lastClr="000000"/>
                </a:solidFill>
                <a:effectLst/>
                <a:uLnTx/>
                <a:uFillTx/>
                <a:latin typeface="Calibri"/>
                <a:ea typeface="+mn-ea"/>
                <a:cs typeface="+mn-cs"/>
              </a:rPr>
              <a:t> </a:t>
            </a:r>
            <a:r>
              <a:rPr kumimoji="0" lang="uk-UA" altLang="ru-UA" sz="2800" b="1" i="1" u="none" strike="noStrike" kern="1200" cap="none" spc="0" normalizeH="0" baseline="0" noProof="0">
                <a:ln>
                  <a:noFill/>
                </a:ln>
                <a:solidFill>
                  <a:sysClr val="windowText" lastClr="000000"/>
                </a:solidFill>
                <a:effectLst/>
                <a:uLnTx/>
                <a:uFillTx/>
                <a:latin typeface="Calibri"/>
                <a:ea typeface="+mn-ea"/>
                <a:cs typeface="+mn-cs"/>
              </a:rPr>
              <a:t>Світлодіоди</a:t>
            </a:r>
            <a:r>
              <a:rPr kumimoji="0" lang="uk-UA" altLang="ru-UA" sz="2800" b="0" i="1" u="none" strike="noStrike" kern="1200" cap="none" spc="0" normalizeH="0" baseline="0" noProof="0">
                <a:ln>
                  <a:noFill/>
                </a:ln>
                <a:solidFill>
                  <a:sysClr val="windowText" lastClr="000000"/>
                </a:solidFill>
                <a:effectLst/>
                <a:uLnTx/>
                <a:uFillTx/>
                <a:latin typeface="Calibri"/>
                <a:ea typeface="+mn-ea"/>
                <a:cs typeface="+mn-cs"/>
              </a:rPr>
              <a:t>  (в англійському варіанті </a:t>
            </a:r>
            <a:r>
              <a:rPr kumimoji="0" lang="ru-RU" altLang="ru-UA" sz="2800" b="0" i="1" u="none" strike="noStrike" kern="1200" cap="none" spc="0" normalizeH="0" baseline="0" noProof="0">
                <a:ln>
                  <a:noFill/>
                </a:ln>
                <a:solidFill>
                  <a:sysClr val="windowText" lastClr="000000"/>
                </a:solidFill>
                <a:effectLst/>
                <a:uLnTx/>
                <a:uFillTx/>
                <a:latin typeface="Calibri"/>
                <a:ea typeface="+mn-ea"/>
                <a:cs typeface="+mn-cs"/>
              </a:rPr>
              <a:t>LED</a:t>
            </a:r>
            <a:r>
              <a:rPr kumimoji="0" lang="uk-UA" altLang="ru-UA" sz="2800" b="0" i="1" u="none" strike="noStrike" kern="1200" cap="none" spc="0" normalizeH="0" baseline="0" noProof="0">
                <a:ln>
                  <a:noFill/>
                </a:ln>
                <a:solidFill>
                  <a:sysClr val="windowText" lastClr="000000"/>
                </a:solidFill>
                <a:effectLst/>
                <a:uLnTx/>
                <a:uFillTx/>
                <a:latin typeface="Calibri"/>
                <a:ea typeface="+mn-ea"/>
                <a:cs typeface="+mn-cs"/>
              </a:rPr>
              <a:t> — </a:t>
            </a:r>
            <a:r>
              <a:rPr kumimoji="0" lang="ru-RU" altLang="ru-UA" sz="2800" b="0" i="1" u="none" strike="noStrike" kern="1200" cap="none" spc="0" normalizeH="0" baseline="0" noProof="0">
                <a:ln>
                  <a:noFill/>
                </a:ln>
                <a:solidFill>
                  <a:sysClr val="windowText" lastClr="000000"/>
                </a:solidFill>
                <a:effectLst/>
                <a:uLnTx/>
                <a:uFillTx/>
                <a:latin typeface="Calibri"/>
                <a:ea typeface="+mn-ea"/>
                <a:cs typeface="+mn-cs"/>
              </a:rPr>
              <a:t>light</a:t>
            </a:r>
            <a:r>
              <a:rPr kumimoji="0" lang="uk-UA" altLang="ru-UA" sz="2800" b="0" i="1" u="none" strike="noStrike" kern="1200" cap="none" spc="0" normalizeH="0" baseline="0" noProof="0">
                <a:ln>
                  <a:noFill/>
                </a:ln>
                <a:solidFill>
                  <a:sysClr val="windowText" lastClr="000000"/>
                </a:solidFill>
                <a:effectLst/>
                <a:uLnTx/>
                <a:uFillTx/>
                <a:latin typeface="Calibri"/>
                <a:ea typeface="+mn-ea"/>
                <a:cs typeface="+mn-cs"/>
              </a:rPr>
              <a:t> </a:t>
            </a:r>
            <a:r>
              <a:rPr kumimoji="0" lang="ru-RU" altLang="ru-UA" sz="2800" b="0" i="1" u="none" strike="noStrike" kern="1200" cap="none" spc="0" normalizeH="0" baseline="0" noProof="0">
                <a:ln>
                  <a:noFill/>
                </a:ln>
                <a:solidFill>
                  <a:sysClr val="windowText" lastClr="000000"/>
                </a:solidFill>
                <a:effectLst/>
                <a:uLnTx/>
                <a:uFillTx/>
                <a:latin typeface="Calibri"/>
                <a:ea typeface="+mn-ea"/>
                <a:cs typeface="+mn-cs"/>
              </a:rPr>
              <a:t>emitting</a:t>
            </a:r>
            <a:r>
              <a:rPr kumimoji="0" lang="uk-UA" altLang="ru-UA" sz="2800" b="0" i="1" u="none" strike="noStrike" kern="1200" cap="none" spc="0" normalizeH="0" baseline="0" noProof="0">
                <a:ln>
                  <a:noFill/>
                </a:ln>
                <a:solidFill>
                  <a:sysClr val="windowText" lastClr="000000"/>
                </a:solidFill>
                <a:effectLst/>
                <a:uLnTx/>
                <a:uFillTx/>
                <a:latin typeface="Calibri"/>
                <a:ea typeface="+mn-ea"/>
                <a:cs typeface="+mn-cs"/>
              </a:rPr>
              <a:t> </a:t>
            </a:r>
            <a:r>
              <a:rPr kumimoji="0" lang="ru-RU" altLang="ru-UA" sz="2800" b="0" i="1" u="none" strike="noStrike" kern="1200" cap="none" spc="0" normalizeH="0" baseline="0" noProof="0">
                <a:ln>
                  <a:noFill/>
                </a:ln>
                <a:solidFill>
                  <a:sysClr val="windowText" lastClr="000000"/>
                </a:solidFill>
                <a:effectLst/>
                <a:uLnTx/>
                <a:uFillTx/>
                <a:latin typeface="Calibri"/>
                <a:ea typeface="+mn-ea"/>
                <a:cs typeface="+mn-cs"/>
              </a:rPr>
              <a:t>diode</a:t>
            </a:r>
            <a:r>
              <a:rPr kumimoji="0" lang="uk-UA" altLang="ru-UA" sz="2800" b="0" i="1" u="none" strike="noStrike" kern="1200" cap="none" spc="0" normalizeH="0" baseline="0" noProof="0">
                <a:ln>
                  <a:noFill/>
                </a:ln>
                <a:solidFill>
                  <a:sysClr val="windowText" lastClr="000000"/>
                </a:solidFill>
                <a:effectLst/>
                <a:uLnTx/>
                <a:uFillTx/>
                <a:latin typeface="Calibri"/>
                <a:ea typeface="+mn-ea"/>
                <a:cs typeface="+mn-cs"/>
              </a:rPr>
              <a:t>) — напівпровідниковий прилад, випромінюючий некогерентне світло при пропусканні через нього електричного струму. Робота заснована на фізичному явищі виникнення світлового випромінювання при проходженні електричного струму через </a:t>
            </a:r>
            <a:r>
              <a:rPr kumimoji="0" lang="ru-RU" altLang="ru-UA" sz="2800" b="0" i="1" u="none" strike="noStrike" kern="1200" cap="none" spc="0" normalizeH="0" baseline="0" noProof="0">
                <a:ln>
                  <a:noFill/>
                </a:ln>
                <a:solidFill>
                  <a:sysClr val="windowText" lastClr="000000"/>
                </a:solidFill>
                <a:effectLst/>
                <a:uLnTx/>
                <a:uFillTx/>
                <a:latin typeface="Calibri"/>
                <a:ea typeface="+mn-ea"/>
                <a:cs typeface="+mn-cs"/>
              </a:rPr>
              <a:t>p-n-переход</a:t>
            </a:r>
            <a:r>
              <a:rPr kumimoji="0" lang="uk-UA" altLang="ru-UA" sz="2800" b="0" i="1" u="none" strike="noStrike" kern="1200" cap="none" spc="0" normalizeH="0" baseline="0" noProof="0">
                <a:ln>
                  <a:noFill/>
                </a:ln>
                <a:solidFill>
                  <a:sysClr val="windowText" lastClr="000000"/>
                </a:solidFill>
                <a:effectLst/>
                <a:uLnTx/>
                <a:uFillTx/>
                <a:latin typeface="Calibri"/>
                <a:ea typeface="+mn-ea"/>
                <a:cs typeface="+mn-cs"/>
              </a:rPr>
              <a:t>. Колір свічення (довжина хвилі максимуму спектру випромінювання) визначається типом використовуваних напівпровідникових матеріалів, створюючих </a:t>
            </a:r>
            <a:r>
              <a:rPr kumimoji="0" lang="ru-RU" altLang="ru-UA" sz="2800" b="0" i="1" u="none" strike="noStrike" kern="1200" cap="none" spc="0" normalizeH="0" baseline="0" noProof="0">
                <a:ln>
                  <a:noFill/>
                </a:ln>
                <a:solidFill>
                  <a:sysClr val="windowText" lastClr="000000"/>
                </a:solidFill>
                <a:effectLst/>
                <a:uLnTx/>
                <a:uFillTx/>
                <a:latin typeface="Calibri"/>
                <a:ea typeface="+mn-ea"/>
                <a:cs typeface="+mn-cs"/>
              </a:rPr>
              <a:t>p-n-перех</a:t>
            </a:r>
            <a:r>
              <a:rPr kumimoji="0" lang="uk-UA" altLang="ru-UA" sz="2800" b="0" i="1" u="none" strike="noStrike" kern="1200" cap="none" spc="0" normalizeH="0" baseline="0" noProof="0">
                <a:ln>
                  <a:noFill/>
                </a:ln>
                <a:solidFill>
                  <a:sysClr val="windowText" lastClr="000000"/>
                </a:solidFill>
                <a:effectLst/>
                <a:uLnTx/>
                <a:uFillTx/>
                <a:latin typeface="Calibri"/>
                <a:ea typeface="+mn-ea"/>
                <a:cs typeface="+mn-cs"/>
              </a:rPr>
              <a:t>і</a:t>
            </a:r>
            <a:r>
              <a:rPr kumimoji="0" lang="ru-RU" altLang="ru-UA" sz="2800" b="0" i="1" u="none" strike="noStrike" kern="1200" cap="none" spc="0" normalizeH="0" baseline="0" noProof="0">
                <a:ln>
                  <a:noFill/>
                </a:ln>
                <a:solidFill>
                  <a:sysClr val="windowText" lastClr="000000"/>
                </a:solidFill>
                <a:effectLst/>
                <a:uLnTx/>
                <a:uFillTx/>
                <a:latin typeface="Calibri"/>
                <a:ea typeface="+mn-ea"/>
                <a:cs typeface="+mn-cs"/>
              </a:rPr>
              <a:t>д</a:t>
            </a:r>
            <a:r>
              <a:rPr kumimoji="0" lang="uk-UA" altLang="ru-UA" sz="2800" b="0" i="1" u="none" strike="noStrike" kern="1200" cap="none" spc="0" normalizeH="0" baseline="0" noProof="0">
                <a:ln>
                  <a:noFill/>
                </a:ln>
                <a:solidFill>
                  <a:sysClr val="windowText" lastClr="000000"/>
                </a:solidFill>
                <a:effectLst/>
                <a:uLnTx/>
                <a:uFillTx/>
                <a:latin typeface="Calibri"/>
                <a:ea typeface="+mn-ea"/>
                <a:cs typeface="+mn-cs"/>
              </a:rPr>
              <a:t>.</a:t>
            </a:r>
            <a:r>
              <a:rPr kumimoji="0" lang="uk-UA" altLang="ru-UA" sz="2800" b="0" i="0" u="none" strike="noStrike" kern="1200" cap="none" spc="0" normalizeH="0" baseline="0" noProof="0">
                <a:ln>
                  <a:noFill/>
                </a:ln>
                <a:solidFill>
                  <a:sysClr val="windowText" lastClr="000000"/>
                </a:solidFill>
                <a:effectLst/>
                <a:uLnTx/>
                <a:uFillTx/>
                <a:latin typeface="Calibri"/>
                <a:ea typeface="+mn-ea"/>
                <a:cs typeface="+mn-cs"/>
              </a:rPr>
              <a:t> </a:t>
            </a:r>
            <a:endParaRPr kumimoji="0" lang="en-US" altLang="ru-UA"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345666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13D4E-4819-39ED-0BFF-E245D9A92835}"/>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rebuchet MS" panose="020B0603020202020204" pitchFamily="34" charset="0"/>
              </a:defRPr>
            </a:lvl2pPr>
            <a:lvl3pPr algn="ctr" rtl="0" eaLnBrk="0" fontAlgn="base" hangingPunct="0">
              <a:spcBef>
                <a:spcPct val="0"/>
              </a:spcBef>
              <a:spcAft>
                <a:spcPct val="0"/>
              </a:spcAft>
              <a:defRPr sz="4400">
                <a:solidFill>
                  <a:schemeClr val="tx1"/>
                </a:solidFill>
                <a:latin typeface="Trebuchet MS" panose="020B0603020202020204" pitchFamily="34" charset="0"/>
              </a:defRPr>
            </a:lvl3pPr>
            <a:lvl4pPr algn="ctr" rtl="0" eaLnBrk="0" fontAlgn="base" hangingPunct="0">
              <a:spcBef>
                <a:spcPct val="0"/>
              </a:spcBef>
              <a:spcAft>
                <a:spcPct val="0"/>
              </a:spcAft>
              <a:defRPr sz="4400">
                <a:solidFill>
                  <a:schemeClr val="tx1"/>
                </a:solidFill>
                <a:latin typeface="Trebuchet MS" panose="020B0603020202020204" pitchFamily="34" charset="0"/>
              </a:defRPr>
            </a:lvl4pPr>
            <a:lvl5pPr algn="ctr" rtl="0" eaLnBrk="0" fontAlgn="base" hangingPunct="0">
              <a:spcBef>
                <a:spcPct val="0"/>
              </a:spcBef>
              <a:spcAft>
                <a:spcPct val="0"/>
              </a:spcAft>
              <a:defRPr sz="4400">
                <a:solidFill>
                  <a:schemeClr val="tx1"/>
                </a:solidFill>
                <a:latin typeface="Trebuchet MS" panose="020B0603020202020204" pitchFamily="34" charset="0"/>
              </a:defRPr>
            </a:lvl5pPr>
            <a:lvl6pPr marL="457200" algn="ctr" rtl="0" fontAlgn="base">
              <a:spcBef>
                <a:spcPct val="0"/>
              </a:spcBef>
              <a:spcAft>
                <a:spcPct val="0"/>
              </a:spcAft>
              <a:defRPr sz="4400">
                <a:solidFill>
                  <a:schemeClr val="tx1"/>
                </a:solidFill>
                <a:latin typeface="Trebuchet MS" panose="020B0603020202020204" pitchFamily="34" charset="0"/>
              </a:defRPr>
            </a:lvl6pPr>
            <a:lvl7pPr marL="914400" algn="ctr" rtl="0" fontAlgn="base">
              <a:spcBef>
                <a:spcPct val="0"/>
              </a:spcBef>
              <a:spcAft>
                <a:spcPct val="0"/>
              </a:spcAft>
              <a:defRPr sz="4400">
                <a:solidFill>
                  <a:schemeClr val="tx1"/>
                </a:solidFill>
                <a:latin typeface="Trebuchet MS" panose="020B0603020202020204" pitchFamily="34" charset="0"/>
              </a:defRPr>
            </a:lvl7pPr>
            <a:lvl8pPr marL="1371600" algn="ctr" rtl="0" fontAlgn="base">
              <a:spcBef>
                <a:spcPct val="0"/>
              </a:spcBef>
              <a:spcAft>
                <a:spcPct val="0"/>
              </a:spcAft>
              <a:defRPr sz="4400">
                <a:solidFill>
                  <a:schemeClr val="tx1"/>
                </a:solidFill>
                <a:latin typeface="Trebuchet MS" panose="020B0603020202020204" pitchFamily="34" charset="0"/>
              </a:defRPr>
            </a:lvl8pPr>
            <a:lvl9pPr marL="1828800" algn="ctr" rtl="0" fontAlgn="base">
              <a:spcBef>
                <a:spcPct val="0"/>
              </a:spcBef>
              <a:spcAft>
                <a:spcPct val="0"/>
              </a:spcAft>
              <a:defRPr sz="4400">
                <a:solidFill>
                  <a:schemeClr val="tx1"/>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altLang="ru-UA" sz="4400" b="0" i="0" u="none" strike="noStrike" kern="1200" cap="none" spc="0" normalizeH="0" baseline="0" noProof="0">
                <a:ln>
                  <a:noFill/>
                </a:ln>
                <a:solidFill>
                  <a:sysClr val="windowText" lastClr="000000"/>
                </a:solidFill>
                <a:effectLst/>
                <a:uLnTx/>
                <a:uFillTx/>
                <a:latin typeface="Trebuchet MS"/>
                <a:ea typeface="+mj-ea"/>
                <a:cs typeface="+mj-cs"/>
              </a:rPr>
              <a:t>Застосування світлодіодів</a:t>
            </a:r>
            <a:endParaRPr kumimoji="0" lang="ru-RU" altLang="ru-UA" sz="4400" b="0" i="0" u="none" strike="noStrike" kern="1200" cap="none" spc="0" normalizeH="0" baseline="0" noProof="0">
              <a:ln>
                <a:noFill/>
              </a:ln>
              <a:solidFill>
                <a:sysClr val="windowText" lastClr="000000"/>
              </a:solidFill>
              <a:effectLst/>
              <a:uLnTx/>
              <a:uFillTx/>
              <a:latin typeface="Trebuchet MS"/>
              <a:ea typeface="+mj-ea"/>
              <a:cs typeface="+mj-cs"/>
            </a:endParaRPr>
          </a:p>
        </p:txBody>
      </p:sp>
      <p:sp>
        <p:nvSpPr>
          <p:cNvPr id="4" name="TextBox 3">
            <a:extLst>
              <a:ext uri="{FF2B5EF4-FFF2-40B4-BE49-F238E27FC236}">
                <a16:creationId xmlns:a16="http://schemas.microsoft.com/office/drawing/2014/main" id="{5E83DDE8-43E6-742B-7806-4BB34568B146}"/>
              </a:ext>
            </a:extLst>
          </p:cNvPr>
          <p:cNvSpPr txBox="1"/>
          <p:nvPr/>
        </p:nvSpPr>
        <p:spPr>
          <a:xfrm>
            <a:off x="3048000" y="3246643"/>
            <a:ext cx="6096000"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defRPr/>
            </a:pPr>
            <a:endParaRPr kumimoji="0" lang="ru-RU" altLang="ru-UA"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7" name="Picture 8">
            <a:extLst>
              <a:ext uri="{FF2B5EF4-FFF2-40B4-BE49-F238E27FC236}">
                <a16:creationId xmlns:a16="http://schemas.microsoft.com/office/drawing/2014/main" id="{3187C0C9-1E61-8857-FDDB-7A68606B3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543" y="2105602"/>
            <a:ext cx="20256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CFDAC38-985B-2F15-D7AA-0FC27F7CA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2614" y="2036762"/>
            <a:ext cx="2979738"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6878A8A5-2A41-A85A-6B8B-7E92DE5137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3166" y="2004424"/>
            <a:ext cx="2649537"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62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E3EB-7986-035A-4119-C96D67A1B39C}"/>
              </a:ext>
            </a:extLst>
          </p:cNvPr>
          <p:cNvSpPr txBox="1">
            <a:spLocks/>
          </p:cNvSpPr>
          <p:nvPr/>
        </p:nvSpPr>
        <p:spPr bwMode="auto">
          <a:xfrm>
            <a:off x="1565563" y="39471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rebuchet MS" panose="020B0603020202020204" pitchFamily="34" charset="0"/>
              </a:defRPr>
            </a:lvl2pPr>
            <a:lvl3pPr algn="ctr" rtl="0" eaLnBrk="0" fontAlgn="base" hangingPunct="0">
              <a:spcBef>
                <a:spcPct val="0"/>
              </a:spcBef>
              <a:spcAft>
                <a:spcPct val="0"/>
              </a:spcAft>
              <a:defRPr sz="4400">
                <a:solidFill>
                  <a:schemeClr val="tx1"/>
                </a:solidFill>
                <a:latin typeface="Trebuchet MS" panose="020B0603020202020204" pitchFamily="34" charset="0"/>
              </a:defRPr>
            </a:lvl3pPr>
            <a:lvl4pPr algn="ctr" rtl="0" eaLnBrk="0" fontAlgn="base" hangingPunct="0">
              <a:spcBef>
                <a:spcPct val="0"/>
              </a:spcBef>
              <a:spcAft>
                <a:spcPct val="0"/>
              </a:spcAft>
              <a:defRPr sz="4400">
                <a:solidFill>
                  <a:schemeClr val="tx1"/>
                </a:solidFill>
                <a:latin typeface="Trebuchet MS" panose="020B0603020202020204" pitchFamily="34" charset="0"/>
              </a:defRPr>
            </a:lvl4pPr>
            <a:lvl5pPr algn="ctr" rtl="0" eaLnBrk="0" fontAlgn="base" hangingPunct="0">
              <a:spcBef>
                <a:spcPct val="0"/>
              </a:spcBef>
              <a:spcAft>
                <a:spcPct val="0"/>
              </a:spcAft>
              <a:defRPr sz="4400">
                <a:solidFill>
                  <a:schemeClr val="tx1"/>
                </a:solidFill>
                <a:latin typeface="Trebuchet MS" panose="020B0603020202020204" pitchFamily="34" charset="0"/>
              </a:defRPr>
            </a:lvl5pPr>
            <a:lvl6pPr marL="457200" algn="ctr" rtl="0" fontAlgn="base">
              <a:spcBef>
                <a:spcPct val="0"/>
              </a:spcBef>
              <a:spcAft>
                <a:spcPct val="0"/>
              </a:spcAft>
              <a:defRPr sz="4400">
                <a:solidFill>
                  <a:schemeClr val="tx1"/>
                </a:solidFill>
                <a:latin typeface="Trebuchet MS" panose="020B0603020202020204" pitchFamily="34" charset="0"/>
              </a:defRPr>
            </a:lvl6pPr>
            <a:lvl7pPr marL="914400" algn="ctr" rtl="0" fontAlgn="base">
              <a:spcBef>
                <a:spcPct val="0"/>
              </a:spcBef>
              <a:spcAft>
                <a:spcPct val="0"/>
              </a:spcAft>
              <a:defRPr sz="4400">
                <a:solidFill>
                  <a:schemeClr val="tx1"/>
                </a:solidFill>
                <a:latin typeface="Trebuchet MS" panose="020B0603020202020204" pitchFamily="34" charset="0"/>
              </a:defRPr>
            </a:lvl7pPr>
            <a:lvl8pPr marL="1371600" algn="ctr" rtl="0" fontAlgn="base">
              <a:spcBef>
                <a:spcPct val="0"/>
              </a:spcBef>
              <a:spcAft>
                <a:spcPct val="0"/>
              </a:spcAft>
              <a:defRPr sz="4400">
                <a:solidFill>
                  <a:schemeClr val="tx1"/>
                </a:solidFill>
                <a:latin typeface="Trebuchet MS" panose="020B0603020202020204" pitchFamily="34" charset="0"/>
              </a:defRPr>
            </a:lvl8pPr>
            <a:lvl9pPr marL="1828800" algn="ctr" rtl="0" fontAlgn="base">
              <a:spcBef>
                <a:spcPct val="0"/>
              </a:spcBef>
              <a:spcAft>
                <a:spcPct val="0"/>
              </a:spcAft>
              <a:defRPr sz="4400">
                <a:solidFill>
                  <a:schemeClr val="tx1"/>
                </a:solidFill>
                <a:latin typeface="Trebuchet MS" panose="020B0603020202020204" pitchFamily="34" charset="0"/>
              </a:defRPr>
            </a:lvl9pPr>
          </a:lstStyle>
          <a:p>
            <a:pPr eaLnBrk="1" hangingPunct="1"/>
            <a:r>
              <a:rPr lang="uk-UA" altLang="ru-UA">
                <a:latin typeface="Arial" panose="020B0604020202020204" pitchFamily="34" charset="0"/>
              </a:rPr>
              <a:t>Фототранзистор</a:t>
            </a:r>
            <a:endParaRPr lang="en-US" altLang="ru-UA">
              <a:latin typeface="Arial" panose="020B0604020202020204" pitchFamily="34" charset="0"/>
            </a:endParaRPr>
          </a:p>
        </p:txBody>
      </p:sp>
      <p:sp>
        <p:nvSpPr>
          <p:cNvPr id="6" name="TextBox 5">
            <a:extLst>
              <a:ext uri="{FF2B5EF4-FFF2-40B4-BE49-F238E27FC236}">
                <a16:creationId xmlns:a16="http://schemas.microsoft.com/office/drawing/2014/main" id="{2B3DDDE1-A34B-504B-CD2B-76621417F363}"/>
              </a:ext>
            </a:extLst>
          </p:cNvPr>
          <p:cNvSpPr txBox="1"/>
          <p:nvPr/>
        </p:nvSpPr>
        <p:spPr>
          <a:xfrm>
            <a:off x="1126836" y="2000600"/>
            <a:ext cx="9938327" cy="3545586"/>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ru-UA" sz="2200" b="0" i="0" u="none" strike="noStrike" kern="1200" cap="none" spc="0" normalizeH="0" baseline="0" noProof="0" dirty="0">
                <a:ln>
                  <a:noFill/>
                </a:ln>
                <a:solidFill>
                  <a:prstClr val="black"/>
                </a:solidFill>
                <a:effectLst/>
                <a:uLnTx/>
                <a:uFillTx/>
                <a:latin typeface="Calibri"/>
                <a:ea typeface="+mn-ea"/>
                <a:cs typeface="+mn-cs"/>
              </a:rPr>
              <a:t> </a:t>
            </a:r>
            <a:r>
              <a:rPr kumimoji="0" lang="uk-UA" altLang="ru-UA" sz="2200" b="1" i="0" u="none" strike="noStrike" kern="1200" cap="none" spc="0" normalizeH="0" baseline="0" noProof="0" dirty="0" err="1">
                <a:ln>
                  <a:noFill/>
                </a:ln>
                <a:solidFill>
                  <a:prstClr val="black"/>
                </a:solidFill>
                <a:effectLst/>
                <a:uLnTx/>
                <a:uFillTx/>
                <a:latin typeface="Calibri"/>
                <a:ea typeface="+mn-ea"/>
                <a:cs typeface="+mn-cs"/>
              </a:rPr>
              <a:t>Фототранзистор</a:t>
            </a:r>
            <a:r>
              <a:rPr kumimoji="0" lang="uk-UA" altLang="ru-UA" sz="2200" b="0" i="0" u="none" strike="noStrike" kern="1200" cap="none" spc="0" normalizeH="0" baseline="0" noProof="0" dirty="0">
                <a:ln>
                  <a:noFill/>
                </a:ln>
                <a:solidFill>
                  <a:prstClr val="black"/>
                </a:solidFill>
                <a:effectLst/>
                <a:uLnTx/>
                <a:uFillTx/>
                <a:latin typeface="Calibri"/>
                <a:ea typeface="+mn-ea"/>
                <a:cs typeface="+mn-cs"/>
              </a:rPr>
              <a:t> - оптоелектронний напівпровідниковий прилад, варіант біполярного транзистора. Відрізняється від класичного варіанту тим, що область бази доступна для світлового опромінювання, за рахунок чого з'являється можливість управляти посиленням електричного струму за допомогою оптичного випромінювання.</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uk-UA" altLang="ru-UA" sz="2200" b="0" i="0" u="none" strike="noStrike" kern="1200" cap="none" spc="0" normalizeH="0" baseline="0" noProof="0" dirty="0" err="1">
                <a:ln>
                  <a:noFill/>
                </a:ln>
                <a:solidFill>
                  <a:prstClr val="black"/>
                </a:solidFill>
                <a:effectLst/>
                <a:uLnTx/>
                <a:uFillTx/>
                <a:latin typeface="Calibri"/>
                <a:ea typeface="+mn-ea"/>
                <a:cs typeface="+mn-cs"/>
              </a:rPr>
              <a:t>Фототранзистор</a:t>
            </a:r>
            <a:r>
              <a:rPr kumimoji="0" lang="uk-UA" altLang="ru-UA" sz="2200" b="0" i="0" u="none" strike="noStrike" kern="1200" cap="none" spc="0" normalizeH="0" baseline="0" noProof="0" dirty="0">
                <a:ln>
                  <a:noFill/>
                </a:ln>
                <a:solidFill>
                  <a:prstClr val="black"/>
                </a:solidFill>
                <a:effectLst/>
                <a:uLnTx/>
                <a:uFillTx/>
                <a:latin typeface="Calibri"/>
                <a:ea typeface="+mn-ea"/>
                <a:cs typeface="+mn-cs"/>
              </a:rPr>
              <a:t> має структуру </a:t>
            </a:r>
            <a:r>
              <a:rPr kumimoji="0" lang="ru-RU" altLang="ru-UA" sz="2200" b="0" i="0" u="none" strike="noStrike" kern="1200" cap="none" spc="0" normalizeH="0" baseline="0" noProof="0" dirty="0">
                <a:ln>
                  <a:noFill/>
                </a:ln>
                <a:solidFill>
                  <a:prstClr val="black"/>
                </a:solidFill>
                <a:effectLst/>
                <a:uLnTx/>
                <a:uFillTx/>
                <a:latin typeface="Calibri"/>
                <a:ea typeface="+mn-ea"/>
                <a:cs typeface="+mn-cs"/>
              </a:rPr>
              <a:t>n-p-n</a:t>
            </a:r>
            <a:r>
              <a:rPr kumimoji="0" lang="uk-UA" altLang="ru-UA" sz="2200" b="0" i="0" u="none" strike="noStrike" kern="1200" cap="none" spc="0" normalizeH="0" baseline="0" noProof="0" dirty="0">
                <a:ln>
                  <a:noFill/>
                </a:ln>
                <a:solidFill>
                  <a:prstClr val="black"/>
                </a:solidFill>
                <a:effectLst/>
                <a:uLnTx/>
                <a:uFillTx/>
                <a:latin typeface="Calibri"/>
                <a:ea typeface="+mn-ea"/>
                <a:cs typeface="+mn-cs"/>
              </a:rPr>
              <a:t> або </a:t>
            </a:r>
            <a:r>
              <a:rPr kumimoji="0" lang="ru-RU" altLang="ru-UA" sz="2200" b="0" i="0" u="none" strike="noStrike" kern="1200" cap="none" spc="0" normalizeH="0" baseline="0" noProof="0" dirty="0">
                <a:ln>
                  <a:noFill/>
                </a:ln>
                <a:solidFill>
                  <a:prstClr val="black"/>
                </a:solidFill>
                <a:effectLst/>
                <a:uLnTx/>
                <a:uFillTx/>
                <a:latin typeface="Calibri"/>
                <a:ea typeface="+mn-ea"/>
                <a:cs typeface="+mn-cs"/>
              </a:rPr>
              <a:t>p-n-p</a:t>
            </a:r>
            <a:r>
              <a:rPr kumimoji="0" lang="uk-UA" altLang="ru-UA" sz="2200" b="0" i="0" u="none" strike="noStrike" kern="1200" cap="none" spc="0" normalizeH="0" baseline="0" noProof="0" dirty="0">
                <a:ln>
                  <a:noFill/>
                </a:ln>
                <a:solidFill>
                  <a:prstClr val="black"/>
                </a:solidFill>
                <a:effectLst/>
                <a:uLnTx/>
                <a:uFillTx/>
                <a:latin typeface="Calibri"/>
                <a:ea typeface="+mn-ea"/>
                <a:cs typeface="+mn-cs"/>
              </a:rPr>
              <a:t> транзистора і може підсилювати струм. Дірки електронно-діркових пар, народжених випромінюванням, знаходяться в базі, а електрони переходять в емітер або колектор. При збільшенні позитивного потенціалу бази відбувається посилення фотоструму за рахунок інжекції електронів з емітера в базу.</a:t>
            </a:r>
            <a:endParaRPr kumimoji="0" lang="en-US" altLang="ru-UA" sz="2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7440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D4CE148-6DA6-1BFB-AD3C-9DD117B92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812" t="23889" r="20375" b="12111"/>
          <a:stretch>
            <a:fillRect/>
          </a:stretch>
        </p:blipFill>
        <p:spPr bwMode="auto">
          <a:xfrm>
            <a:off x="7435995" y="612172"/>
            <a:ext cx="4174114" cy="334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E00F6814-CB56-F7F1-F4CF-D959077F9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710" y="3179157"/>
            <a:ext cx="4384964" cy="3513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88362A4-2256-F2B6-4B94-ED1BA14F97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7481"/>
          <a:stretch>
            <a:fillRect/>
          </a:stretch>
        </p:blipFill>
        <p:spPr bwMode="auto">
          <a:xfrm>
            <a:off x="897370" y="123306"/>
            <a:ext cx="5593650" cy="305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119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11EE3E2-E993-451E-92BC-B209FA98549F}"/>
              </a:ext>
            </a:extLst>
          </p:cNvPr>
          <p:cNvSpPr>
            <a:spLocks noChangeArrowheads="1"/>
          </p:cNvSpPr>
          <p:nvPr/>
        </p:nvSpPr>
        <p:spPr bwMode="auto">
          <a:xfrm>
            <a:off x="655782" y="119426"/>
            <a:ext cx="1037243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defTabSz="914400" eaLnBrk="1" fontAlgn="base" latinLnBrk="0" hangingPunct="1">
              <a:lnSpc>
                <a:spcPct val="100000"/>
              </a:lnSpc>
              <a:spcBef>
                <a:spcPct val="0"/>
              </a:spcBef>
              <a:spcAft>
                <a:spcPct val="0"/>
              </a:spcAft>
              <a:buClrTx/>
              <a:buSzTx/>
              <a:buFontTx/>
              <a:buNone/>
              <a:tabLst/>
              <a:defRPr/>
            </a:pPr>
            <a:r>
              <a:rPr kumimoji="0" lang="uk-UA" altLang="ru-UA" sz="1800" b="1" i="0" u="none" strike="noStrike" kern="0" cap="none" spc="0" normalizeH="0" baseline="0" noProof="0" dirty="0" err="1">
                <a:ln>
                  <a:noFill/>
                </a:ln>
                <a:solidFill>
                  <a:prstClr val="black"/>
                </a:solidFill>
                <a:effectLst/>
                <a:uLnTx/>
                <a:uFillTx/>
                <a:latin typeface="Arial" panose="020B0604020202020204" pitchFamily="34" charset="0"/>
              </a:rPr>
              <a:t>Фототранзистор</a:t>
            </a:r>
            <a:r>
              <a:rPr kumimoji="0" lang="uk-UA" altLang="ru-UA" sz="1800" b="1" i="0" u="none" strike="noStrike" kern="0" cap="none" spc="0" normalizeH="0" baseline="0" noProof="0" dirty="0">
                <a:ln>
                  <a:noFill/>
                </a:ln>
                <a:solidFill>
                  <a:prstClr val="black"/>
                </a:solidFill>
                <a:effectLst/>
                <a:uLnTx/>
                <a:uFillTx/>
                <a:latin typeface="Arial" panose="020B0604020202020204" pitchFamily="34" charset="0"/>
              </a:rPr>
              <a:t> можна включати по схемах з вільним колектором, з вільною базою і з вільним емітером. На </a:t>
            </a:r>
            <a:r>
              <a:rPr kumimoji="0" lang="uk-UA" altLang="ru-UA" sz="1800" b="1" i="0" u="none" strike="noStrike" kern="0" cap="none" spc="0" normalizeH="0" baseline="0" noProof="0" dirty="0" err="1">
                <a:ln>
                  <a:noFill/>
                </a:ln>
                <a:solidFill>
                  <a:prstClr val="black"/>
                </a:solidFill>
                <a:effectLst/>
                <a:uLnTx/>
                <a:uFillTx/>
                <a:latin typeface="Arial" panose="020B0604020202020204" pitchFamily="34" charset="0"/>
              </a:rPr>
              <a:t>фототранзистор</a:t>
            </a:r>
            <a:r>
              <a:rPr kumimoji="0" lang="uk-UA" altLang="ru-UA" sz="1800" b="1" i="0" u="none" strike="noStrike" kern="0" cap="none" spc="0" normalizeH="0" baseline="0" noProof="0" dirty="0">
                <a:ln>
                  <a:noFill/>
                </a:ln>
                <a:solidFill>
                  <a:prstClr val="black"/>
                </a:solidFill>
                <a:effectLst/>
                <a:uLnTx/>
                <a:uFillTx/>
                <a:latin typeface="Arial" panose="020B0604020202020204" pitchFamily="34" charset="0"/>
              </a:rPr>
              <a:t> можна подавати оптичні і електричні сигнали. Без вхідного електричного сигналу, який зазвичай необхідний для зсуву, компенсуючого наведення, </a:t>
            </a:r>
            <a:r>
              <a:rPr kumimoji="0" lang="uk-UA" altLang="ru-UA" sz="1800" b="1" i="0" u="none" strike="noStrike" kern="0" cap="none" spc="0" normalizeH="0" baseline="0" noProof="0" dirty="0" err="1">
                <a:ln>
                  <a:noFill/>
                </a:ln>
                <a:solidFill>
                  <a:prstClr val="black"/>
                </a:solidFill>
                <a:effectLst/>
                <a:uLnTx/>
                <a:uFillTx/>
                <a:latin typeface="Arial" panose="020B0604020202020204" pitchFamily="34" charset="0"/>
              </a:rPr>
              <a:t>фототранзистор</a:t>
            </a:r>
            <a:r>
              <a:rPr kumimoji="0" lang="uk-UA" altLang="ru-UA" sz="1800" b="1" i="0" u="none" strike="noStrike" kern="0" cap="none" spc="0" normalizeH="0" baseline="0" noProof="0" dirty="0">
                <a:ln>
                  <a:noFill/>
                </a:ln>
                <a:solidFill>
                  <a:prstClr val="black"/>
                </a:solidFill>
                <a:effectLst/>
                <a:uLnTx/>
                <a:uFillTx/>
                <a:latin typeface="Arial" panose="020B0604020202020204" pitchFamily="34" charset="0"/>
              </a:rPr>
              <a:t> працює як фотодіод з високою інтегральною чутливістю, невеликою граничною частотою і великим </a:t>
            </a:r>
            <a:r>
              <a:rPr kumimoji="0" lang="ru-RU" altLang="ru-UA" sz="1800" b="1" i="0" u="none" strike="noStrike" kern="0" cap="none" spc="0" normalizeH="0" baseline="0" noProof="0" dirty="0" err="1">
                <a:ln>
                  <a:noFill/>
                </a:ln>
                <a:solidFill>
                  <a:prstClr val="black"/>
                </a:solidFill>
                <a:effectLst/>
                <a:uLnTx/>
                <a:uFillTx/>
                <a:latin typeface="Arial" panose="020B0604020202020204" pitchFamily="34" charset="0"/>
              </a:rPr>
              <a:t>темновым</a:t>
            </a:r>
            <a:r>
              <a:rPr kumimoji="0" lang="uk-UA" altLang="ru-UA" sz="1800" b="1" i="0" u="none" strike="noStrike" kern="0" cap="none" spc="0" normalizeH="0" baseline="0" noProof="0" dirty="0">
                <a:ln>
                  <a:noFill/>
                </a:ln>
                <a:solidFill>
                  <a:prstClr val="black"/>
                </a:solidFill>
                <a:effectLst/>
                <a:uLnTx/>
                <a:uFillTx/>
                <a:latin typeface="Arial" panose="020B0604020202020204" pitchFamily="34" charset="0"/>
              </a:rPr>
              <a:t> струмом. </a:t>
            </a:r>
            <a:r>
              <a:rPr kumimoji="0" lang="uk-UA" altLang="ru-UA" sz="1800" b="1" i="0" u="none" strike="noStrike" kern="0" cap="none" spc="0" normalizeH="0" baseline="0" noProof="0" dirty="0" err="1">
                <a:ln>
                  <a:noFill/>
                </a:ln>
                <a:solidFill>
                  <a:prstClr val="black"/>
                </a:solidFill>
                <a:effectLst/>
                <a:uLnTx/>
                <a:uFillTx/>
                <a:latin typeface="Arial" panose="020B0604020202020204" pitchFamily="34" charset="0"/>
              </a:rPr>
              <a:t>Фототранзистори</a:t>
            </a:r>
            <a:r>
              <a:rPr kumimoji="0" lang="uk-UA" altLang="ru-UA" sz="1800" b="1" i="0" u="none" strike="noStrike" kern="0" cap="none" spc="0" normalizeH="0" baseline="0" noProof="0" dirty="0">
                <a:ln>
                  <a:noFill/>
                </a:ln>
                <a:solidFill>
                  <a:prstClr val="black"/>
                </a:solidFill>
                <a:effectLst/>
                <a:uLnTx/>
                <a:uFillTx/>
                <a:latin typeface="Arial" panose="020B0604020202020204" pitchFamily="34" charset="0"/>
              </a:rPr>
              <a:t> доцільно використовувати для реєстрації великих світлових сигналів; при реєстрації малих світлових сигналів слід подати позитивний зсув на базу. Застосовують два варіанти включення </a:t>
            </a:r>
            <a:r>
              <a:rPr kumimoji="0" lang="uk-UA" altLang="ru-UA" sz="1800" b="1" i="0" u="none" strike="noStrike" kern="0" cap="none" spc="0" normalizeH="0" baseline="0" noProof="0" dirty="0" err="1">
                <a:ln>
                  <a:noFill/>
                </a:ln>
                <a:solidFill>
                  <a:prstClr val="black"/>
                </a:solidFill>
                <a:effectLst/>
                <a:uLnTx/>
                <a:uFillTx/>
                <a:latin typeface="Arial" panose="020B0604020202020204" pitchFamily="34" charset="0"/>
              </a:rPr>
              <a:t>фототранзисторів</a:t>
            </a:r>
            <a:r>
              <a:rPr kumimoji="0" lang="uk-UA" altLang="ru-UA" sz="1800" b="1" i="0" u="none" strike="noStrike" kern="0" cap="none" spc="0" normalizeH="0" baseline="0" noProof="0" dirty="0">
                <a:ln>
                  <a:noFill/>
                </a:ln>
                <a:solidFill>
                  <a:prstClr val="black"/>
                </a:solidFill>
                <a:effectLst/>
                <a:uLnTx/>
                <a:uFillTx/>
                <a:latin typeface="Arial" panose="020B0604020202020204" pitchFamily="34" charset="0"/>
              </a:rPr>
              <a:t>: </a:t>
            </a:r>
            <a:r>
              <a:rPr kumimoji="0" lang="uk-UA" altLang="ru-UA" sz="1800" b="1" i="0" u="none" strike="noStrike" kern="0" cap="none" spc="0" normalizeH="0" baseline="0" noProof="0" dirty="0" err="1">
                <a:ln>
                  <a:noFill/>
                </a:ln>
                <a:solidFill>
                  <a:prstClr val="black"/>
                </a:solidFill>
                <a:effectLst/>
                <a:uLnTx/>
                <a:uFillTx/>
                <a:latin typeface="Arial" panose="020B0604020202020204" pitchFamily="34" charset="0"/>
              </a:rPr>
              <a:t>діодне</a:t>
            </a:r>
            <a:r>
              <a:rPr kumimoji="0" lang="uk-UA" altLang="ru-UA" sz="1800" b="1" i="0" u="none" strike="noStrike" kern="0" cap="none" spc="0" normalizeH="0" baseline="0" noProof="0" dirty="0">
                <a:ln>
                  <a:noFill/>
                </a:ln>
                <a:solidFill>
                  <a:prstClr val="black"/>
                </a:solidFill>
                <a:effectLst/>
                <a:uLnTx/>
                <a:uFillTx/>
                <a:latin typeface="Arial" panose="020B0604020202020204" pitchFamily="34" charset="0"/>
              </a:rPr>
              <a:t>- з використанням тільки двох виводів (емітера і </a:t>
            </a:r>
            <a:r>
              <a:rPr kumimoji="0" lang="uk-UA" altLang="ru-UA" sz="1800" b="1" i="0" u="none" strike="noStrike" kern="0" cap="none" spc="0" normalizeH="0" baseline="0" noProof="0" dirty="0" err="1">
                <a:ln>
                  <a:noFill/>
                </a:ln>
                <a:solidFill>
                  <a:prstClr val="black"/>
                </a:solidFill>
                <a:effectLst/>
                <a:uLnTx/>
                <a:uFillTx/>
                <a:latin typeface="Arial" panose="020B0604020202020204" pitchFamily="34" charset="0"/>
              </a:rPr>
              <a:t>колектора</a:t>
            </a:r>
            <a:r>
              <a:rPr kumimoji="0" lang="uk-UA" altLang="ru-UA" sz="1800" b="1" i="0" u="none" strike="noStrike" kern="0" cap="none" spc="0" normalizeH="0" baseline="0" noProof="0" dirty="0">
                <a:ln>
                  <a:noFill/>
                </a:ln>
                <a:solidFill>
                  <a:prstClr val="black"/>
                </a:solidFill>
                <a:effectLst/>
                <a:uLnTx/>
                <a:uFillTx/>
                <a:latin typeface="Arial" panose="020B0604020202020204" pitchFamily="34" charset="0"/>
              </a:rPr>
              <a:t>) і транзисторне- з використанням трьох виводів, коли на вхід подають не тільки світловий, але і електричний сигнали. </a:t>
            </a:r>
            <a:r>
              <a:rPr kumimoji="0" lang="uk-UA" altLang="ru-UA" sz="1800" b="1" i="0" u="none" strike="noStrike" kern="0" cap="none" spc="0" normalizeH="0" baseline="0" noProof="0" dirty="0" err="1">
                <a:ln>
                  <a:noFill/>
                </a:ln>
                <a:solidFill>
                  <a:prstClr val="black"/>
                </a:solidFill>
                <a:effectLst/>
                <a:uLnTx/>
                <a:uFillTx/>
                <a:latin typeface="Arial" panose="020B0604020202020204" pitchFamily="34" charset="0"/>
              </a:rPr>
              <a:t>Фототранзистори</a:t>
            </a:r>
            <a:r>
              <a:rPr kumimoji="0" lang="uk-UA" altLang="ru-UA" sz="1800" b="1" i="0" u="none" strike="noStrike" kern="0" cap="none" spc="0" normalizeH="0" baseline="0" noProof="0" dirty="0">
                <a:ln>
                  <a:noFill/>
                </a:ln>
                <a:solidFill>
                  <a:prstClr val="black"/>
                </a:solidFill>
                <a:effectLst/>
                <a:uLnTx/>
                <a:uFillTx/>
                <a:latin typeface="Arial" panose="020B0604020202020204" pitchFamily="34" charset="0"/>
              </a:rPr>
              <a:t> використовуються як фотоприймачі і транзисторних </a:t>
            </a:r>
            <a:r>
              <a:rPr kumimoji="0" lang="uk-UA" altLang="ru-UA" sz="1800" b="1" i="0" u="none" strike="noStrike" kern="0" cap="none" spc="0" normalizeH="0" baseline="0" noProof="0" dirty="0" err="1">
                <a:ln>
                  <a:noFill/>
                </a:ln>
                <a:solidFill>
                  <a:prstClr val="black"/>
                </a:solidFill>
                <a:effectLst/>
                <a:uLnTx/>
                <a:uFillTx/>
                <a:latin typeface="Arial" panose="020B0604020202020204" pitchFamily="34" charset="0"/>
              </a:rPr>
              <a:t>оптопарах</a:t>
            </a:r>
            <a:r>
              <a:rPr kumimoji="0" lang="uk-UA" altLang="ru-UA" sz="1800" b="1" i="0" u="none" strike="noStrike" kern="0" cap="none" spc="0" normalizeH="0" baseline="0" noProof="0" dirty="0">
                <a:ln>
                  <a:noFill/>
                </a:ln>
                <a:solidFill>
                  <a:prstClr val="black"/>
                </a:solidFill>
                <a:effectLst/>
                <a:uLnTx/>
                <a:uFillTx/>
                <a:latin typeface="Arial" panose="020B0604020202020204" pitchFamily="34" charset="0"/>
              </a:rPr>
              <a:t>.</a:t>
            </a:r>
          </a:p>
        </p:txBody>
      </p:sp>
      <p:sp>
        <p:nvSpPr>
          <p:cNvPr id="3" name="Content Placeholder 2">
            <a:extLst>
              <a:ext uri="{FF2B5EF4-FFF2-40B4-BE49-F238E27FC236}">
                <a16:creationId xmlns:a16="http://schemas.microsoft.com/office/drawing/2014/main" id="{8948CA8E-7E09-845B-3A7A-BCEBA19E2F0F}"/>
              </a:ext>
            </a:extLst>
          </p:cNvPr>
          <p:cNvSpPr txBox="1">
            <a:spLocks/>
          </p:cNvSpPr>
          <p:nvPr/>
        </p:nvSpPr>
        <p:spPr bwMode="auto">
          <a:xfrm>
            <a:off x="637309" y="3429000"/>
            <a:ext cx="11222182" cy="333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panose="020B0604020202020204" pitchFamily="34" charset="0"/>
              <a:buNone/>
            </a:pPr>
            <a:r>
              <a:rPr lang="uk-UA" altLang="ru-UA" sz="2000" b="1">
                <a:latin typeface="Arial" panose="020B0604020202020204" pitchFamily="34" charset="0"/>
              </a:rPr>
              <a:t>Фоторезистор </a:t>
            </a:r>
            <a:r>
              <a:rPr lang="uk-UA" altLang="ru-UA" sz="2000">
                <a:latin typeface="Arial" panose="020B0604020202020204" pitchFamily="34" charset="0"/>
              </a:rPr>
              <a:t>— напівпровідниковий прилад, що змінює величину свого опору при опромінюванні світлом.</a:t>
            </a:r>
          </a:p>
          <a:p>
            <a:pPr eaLnBrk="1" hangingPunct="1">
              <a:buFont typeface="Arial" panose="020B0604020202020204" pitchFamily="34" charset="0"/>
              <a:buNone/>
            </a:pPr>
            <a:r>
              <a:rPr lang="uk-UA" altLang="ru-UA" sz="2000">
                <a:latin typeface="Arial" panose="020B0604020202020204" pitchFamily="34" charset="0"/>
              </a:rPr>
              <a:t>Для виготовлення фоторезисторів використовують напівпровідникові матеріали з шириною забороненої зони, оптимальної для вирішуваного завдання. Так, для реєстрації видимого світла використовуються фоторезистори з </a:t>
            </a:r>
            <a:r>
              <a:rPr lang="ru-RU" altLang="ru-UA" sz="2000">
                <a:latin typeface="Arial" panose="020B0604020202020204" pitchFamily="34" charset="0"/>
              </a:rPr>
              <a:t>селенида</a:t>
            </a:r>
            <a:r>
              <a:rPr lang="uk-UA" altLang="ru-UA" sz="2000">
                <a:latin typeface="Arial" panose="020B0604020202020204" pitchFamily="34" charset="0"/>
              </a:rPr>
              <a:t> і сульфіду кадмію, </a:t>
            </a:r>
            <a:r>
              <a:rPr lang="ru-RU" altLang="ru-UA" sz="2000">
                <a:latin typeface="Arial" panose="020B0604020202020204" pitchFamily="34" charset="0"/>
              </a:rPr>
              <a:t>Se</a:t>
            </a:r>
            <a:r>
              <a:rPr lang="uk-UA" altLang="ru-UA" sz="2000">
                <a:latin typeface="Arial" panose="020B0604020202020204" pitchFamily="34" charset="0"/>
              </a:rPr>
              <a:t>. Для реєстрації інфрачервоного випромінювання використовуються </a:t>
            </a:r>
            <a:r>
              <a:rPr lang="ru-RU" altLang="ru-UA" sz="2000">
                <a:latin typeface="Arial" panose="020B0604020202020204" pitchFamily="34" charset="0"/>
              </a:rPr>
              <a:t>Ge</a:t>
            </a:r>
            <a:r>
              <a:rPr lang="uk-UA" altLang="ru-UA" sz="2000">
                <a:latin typeface="Arial" panose="020B0604020202020204" pitchFamily="34" charset="0"/>
              </a:rPr>
              <a:t> (чистий або легований домішками </a:t>
            </a:r>
            <a:r>
              <a:rPr lang="ru-RU" altLang="ru-UA" sz="2000">
                <a:latin typeface="Arial" panose="020B0604020202020204" pitchFamily="34" charset="0"/>
              </a:rPr>
              <a:t>Au</a:t>
            </a:r>
            <a:r>
              <a:rPr lang="uk-UA" altLang="ru-UA" sz="2000">
                <a:latin typeface="Arial" panose="020B0604020202020204" pitchFamily="34" charset="0"/>
              </a:rPr>
              <a:t>, </a:t>
            </a:r>
            <a:r>
              <a:rPr lang="ru-RU" altLang="ru-UA" sz="2000">
                <a:latin typeface="Arial" panose="020B0604020202020204" pitchFamily="34" charset="0"/>
              </a:rPr>
              <a:t>Cu</a:t>
            </a:r>
            <a:r>
              <a:rPr lang="uk-UA" altLang="ru-UA" sz="2000">
                <a:latin typeface="Arial" panose="020B0604020202020204" pitchFamily="34" charset="0"/>
              </a:rPr>
              <a:t> або </a:t>
            </a:r>
            <a:r>
              <a:rPr lang="ru-RU" altLang="ru-UA" sz="2000">
                <a:latin typeface="Arial" panose="020B0604020202020204" pitchFamily="34" charset="0"/>
              </a:rPr>
              <a:t>Zn</a:t>
            </a:r>
            <a:r>
              <a:rPr lang="uk-UA" altLang="ru-UA" sz="2000">
                <a:latin typeface="Arial" panose="020B0604020202020204" pitchFamily="34" charset="0"/>
              </a:rPr>
              <a:t>), </a:t>
            </a:r>
            <a:r>
              <a:rPr lang="ru-RU" altLang="ru-UA" sz="2000">
                <a:latin typeface="Arial" panose="020B0604020202020204" pitchFamily="34" charset="0"/>
              </a:rPr>
              <a:t>Si</a:t>
            </a:r>
            <a:r>
              <a:rPr lang="uk-UA" altLang="ru-UA" sz="2000">
                <a:latin typeface="Arial" panose="020B0604020202020204" pitchFamily="34" charset="0"/>
              </a:rPr>
              <a:t>, </a:t>
            </a:r>
            <a:r>
              <a:rPr lang="ru-RU" altLang="ru-UA" sz="2000">
                <a:latin typeface="Arial" panose="020B0604020202020204" pitchFamily="34" charset="0"/>
              </a:rPr>
              <a:t>PBS</a:t>
            </a:r>
            <a:r>
              <a:rPr lang="uk-UA" altLang="ru-UA" sz="2000">
                <a:latin typeface="Arial" panose="020B0604020202020204" pitchFamily="34" charset="0"/>
              </a:rPr>
              <a:t>, </a:t>
            </a:r>
            <a:r>
              <a:rPr lang="ru-RU" altLang="ru-UA" sz="2000">
                <a:latin typeface="Arial" panose="020B0604020202020204" pitchFamily="34" charset="0"/>
              </a:rPr>
              <a:t>PbSe</a:t>
            </a:r>
            <a:r>
              <a:rPr lang="uk-UA" altLang="ru-UA" sz="2000">
                <a:latin typeface="Arial" panose="020B0604020202020204" pitchFamily="34" charset="0"/>
              </a:rPr>
              <a:t>, </a:t>
            </a:r>
            <a:r>
              <a:rPr lang="ru-RU" altLang="ru-UA" sz="2000">
                <a:latin typeface="Arial" panose="020B0604020202020204" pitchFamily="34" charset="0"/>
              </a:rPr>
              <a:t>PbTe</a:t>
            </a:r>
            <a:r>
              <a:rPr lang="uk-UA" altLang="ru-UA" sz="2000">
                <a:latin typeface="Arial" panose="020B0604020202020204" pitchFamily="34" charset="0"/>
              </a:rPr>
              <a:t>, </a:t>
            </a:r>
            <a:r>
              <a:rPr lang="ru-RU" altLang="ru-UA" sz="2000">
                <a:latin typeface="Arial" panose="020B0604020202020204" pitchFamily="34" charset="0"/>
              </a:rPr>
              <a:t>InSb</a:t>
            </a:r>
            <a:r>
              <a:rPr lang="uk-UA" altLang="ru-UA" sz="2000">
                <a:latin typeface="Arial" panose="020B0604020202020204" pitchFamily="34" charset="0"/>
              </a:rPr>
              <a:t>, </a:t>
            </a:r>
            <a:r>
              <a:rPr lang="ru-RU" altLang="ru-UA" sz="2000">
                <a:latin typeface="Arial" panose="020B0604020202020204" pitchFamily="34" charset="0"/>
              </a:rPr>
              <a:t>InAs</a:t>
            </a:r>
            <a:r>
              <a:rPr lang="uk-UA" altLang="ru-UA" sz="2000">
                <a:latin typeface="Arial" panose="020B0604020202020204" pitchFamily="34" charset="0"/>
              </a:rPr>
              <a:t>, </a:t>
            </a:r>
            <a:r>
              <a:rPr lang="ru-RU" altLang="ru-UA" sz="2000">
                <a:latin typeface="Arial" panose="020B0604020202020204" pitchFamily="34" charset="0"/>
              </a:rPr>
              <a:t>HgCdTe</a:t>
            </a:r>
            <a:r>
              <a:rPr lang="uk-UA" altLang="ru-UA" sz="2000">
                <a:latin typeface="Arial" panose="020B0604020202020204" pitchFamily="34" charset="0"/>
              </a:rPr>
              <a:t>, часто охолоджувані до низьких температур. Напівпровідник наносять у вигляді тонкого шару на скляну або кварцеву підкладку або вирізують у вигляді тонкої пластинки з монокристала. Шар або пластинку напівпровідника забезпечують двома електродами і поміщають в захисний корпус.</a:t>
            </a:r>
            <a:endParaRPr lang="en-US" altLang="ru-UA" sz="2000">
              <a:latin typeface="Arial" panose="020B0604020202020204" pitchFamily="34" charset="0"/>
            </a:endParaRPr>
          </a:p>
        </p:txBody>
      </p:sp>
    </p:spTree>
    <p:extLst>
      <p:ext uri="{BB962C8B-B14F-4D97-AF65-F5344CB8AC3E}">
        <p14:creationId xmlns:p14="http://schemas.microsoft.com/office/powerpoint/2010/main" val="349028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BA238-49E4-D1C2-1767-2C85448502BD}"/>
              </a:ext>
            </a:extLst>
          </p:cNvPr>
          <p:cNvSpPr txBox="1">
            <a:spLocks/>
          </p:cNvSpPr>
          <p:nvPr/>
        </p:nvSpPr>
        <p:spPr bwMode="auto">
          <a:xfrm>
            <a:off x="1907743" y="302347"/>
            <a:ext cx="77581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rebuchet MS" panose="020B0603020202020204" pitchFamily="34" charset="0"/>
              </a:defRPr>
            </a:lvl2pPr>
            <a:lvl3pPr algn="ctr" rtl="0" eaLnBrk="0" fontAlgn="base" hangingPunct="0">
              <a:spcBef>
                <a:spcPct val="0"/>
              </a:spcBef>
              <a:spcAft>
                <a:spcPct val="0"/>
              </a:spcAft>
              <a:defRPr sz="4400">
                <a:solidFill>
                  <a:schemeClr val="tx1"/>
                </a:solidFill>
                <a:latin typeface="Trebuchet MS" panose="020B0603020202020204" pitchFamily="34" charset="0"/>
              </a:defRPr>
            </a:lvl3pPr>
            <a:lvl4pPr algn="ctr" rtl="0" eaLnBrk="0" fontAlgn="base" hangingPunct="0">
              <a:spcBef>
                <a:spcPct val="0"/>
              </a:spcBef>
              <a:spcAft>
                <a:spcPct val="0"/>
              </a:spcAft>
              <a:defRPr sz="4400">
                <a:solidFill>
                  <a:schemeClr val="tx1"/>
                </a:solidFill>
                <a:latin typeface="Trebuchet MS" panose="020B0603020202020204" pitchFamily="34" charset="0"/>
              </a:defRPr>
            </a:lvl4pPr>
            <a:lvl5pPr algn="ctr" rtl="0" eaLnBrk="0" fontAlgn="base" hangingPunct="0">
              <a:spcBef>
                <a:spcPct val="0"/>
              </a:spcBef>
              <a:spcAft>
                <a:spcPct val="0"/>
              </a:spcAft>
              <a:defRPr sz="4400">
                <a:solidFill>
                  <a:schemeClr val="tx1"/>
                </a:solidFill>
                <a:latin typeface="Trebuchet MS" panose="020B0603020202020204" pitchFamily="34" charset="0"/>
              </a:defRPr>
            </a:lvl5pPr>
            <a:lvl6pPr marL="457200" algn="ctr" rtl="0" fontAlgn="base">
              <a:spcBef>
                <a:spcPct val="0"/>
              </a:spcBef>
              <a:spcAft>
                <a:spcPct val="0"/>
              </a:spcAft>
              <a:defRPr sz="4400">
                <a:solidFill>
                  <a:schemeClr val="tx1"/>
                </a:solidFill>
                <a:latin typeface="Trebuchet MS" panose="020B0603020202020204" pitchFamily="34" charset="0"/>
              </a:defRPr>
            </a:lvl6pPr>
            <a:lvl7pPr marL="914400" algn="ctr" rtl="0" fontAlgn="base">
              <a:spcBef>
                <a:spcPct val="0"/>
              </a:spcBef>
              <a:spcAft>
                <a:spcPct val="0"/>
              </a:spcAft>
              <a:defRPr sz="4400">
                <a:solidFill>
                  <a:schemeClr val="tx1"/>
                </a:solidFill>
                <a:latin typeface="Trebuchet MS" panose="020B0603020202020204" pitchFamily="34" charset="0"/>
              </a:defRPr>
            </a:lvl7pPr>
            <a:lvl8pPr marL="1371600" algn="ctr" rtl="0" fontAlgn="base">
              <a:spcBef>
                <a:spcPct val="0"/>
              </a:spcBef>
              <a:spcAft>
                <a:spcPct val="0"/>
              </a:spcAft>
              <a:defRPr sz="4400">
                <a:solidFill>
                  <a:schemeClr val="tx1"/>
                </a:solidFill>
                <a:latin typeface="Trebuchet MS" panose="020B0603020202020204" pitchFamily="34" charset="0"/>
              </a:defRPr>
            </a:lvl8pPr>
            <a:lvl9pPr marL="1828800" algn="ctr" rtl="0" fontAlgn="base">
              <a:spcBef>
                <a:spcPct val="0"/>
              </a:spcBef>
              <a:spcAft>
                <a:spcPct val="0"/>
              </a:spcAft>
              <a:defRPr sz="4400">
                <a:solidFill>
                  <a:schemeClr val="tx1"/>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altLang="ru-UA" sz="4400" b="0" i="0" u="none" strike="noStrike" kern="1200" cap="none" spc="0" normalizeH="0" baseline="0" noProof="0">
                <a:ln>
                  <a:noFill/>
                </a:ln>
                <a:solidFill>
                  <a:sysClr val="windowText" lastClr="000000"/>
                </a:solidFill>
                <a:effectLst/>
                <a:uLnTx/>
                <a:uFillTx/>
                <a:latin typeface="Trebuchet MS"/>
                <a:ea typeface="+mj-ea"/>
                <a:cs typeface="+mj-cs"/>
              </a:rPr>
              <a:t>Зовнішній вигляд батареї</a:t>
            </a:r>
            <a:endParaRPr kumimoji="0" lang="ru-RU" altLang="ru-UA" sz="4400" b="0" i="0" u="none" strike="noStrike" kern="1200" cap="none" spc="0" normalizeH="0" baseline="0" noProof="0">
              <a:ln>
                <a:noFill/>
              </a:ln>
              <a:solidFill>
                <a:sysClr val="windowText" lastClr="000000"/>
              </a:solidFill>
              <a:effectLst/>
              <a:uLnTx/>
              <a:uFillTx/>
              <a:latin typeface="Trebuchet MS"/>
              <a:ea typeface="+mj-ea"/>
              <a:cs typeface="+mj-cs"/>
            </a:endParaRPr>
          </a:p>
        </p:txBody>
      </p:sp>
      <p:pic>
        <p:nvPicPr>
          <p:cNvPr id="3" name="Picture 3">
            <a:extLst>
              <a:ext uri="{FF2B5EF4-FFF2-40B4-BE49-F238E27FC236}">
                <a16:creationId xmlns:a16="http://schemas.microsoft.com/office/drawing/2014/main" id="{A9329206-9612-3C70-45AA-2895F2A85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941" y="1814802"/>
            <a:ext cx="4959350" cy="3405187"/>
          </a:xfrm>
          <a:prstGeom prst="rect">
            <a:avLst/>
          </a:prstGeom>
          <a:noFill/>
          <a:ln w="38100">
            <a:solidFill>
              <a:sysClr val="window" lastClr="FFFFFF"/>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E3D17978-AFA4-D91F-DF2D-378ECAD41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2789238"/>
            <a:ext cx="4102100" cy="3668712"/>
          </a:xfrm>
          <a:prstGeom prst="rect">
            <a:avLst/>
          </a:prstGeom>
          <a:noFill/>
          <a:ln w="38100">
            <a:solidFill>
              <a:sysClr val="window" lastClr="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376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B0120B-EDBB-5A3D-F84F-DDCE99A97E33}"/>
              </a:ext>
            </a:extLst>
          </p:cNvPr>
          <p:cNvSpPr txBox="1"/>
          <p:nvPr/>
        </p:nvSpPr>
        <p:spPr>
          <a:xfrm>
            <a:off x="1136073" y="476654"/>
            <a:ext cx="10344727" cy="5262979"/>
          </a:xfrm>
          <a:prstGeom prst="rect">
            <a:avLst/>
          </a:prstGeom>
          <a:noFill/>
        </p:spPr>
        <p:txBody>
          <a:bodyPr wrap="square">
            <a:spAutoFit/>
          </a:bodyPr>
          <a:lstStyle/>
          <a:p>
            <a:r>
              <a:rPr lang="uk-UA" sz="2800" dirty="0"/>
              <a:t>            </a:t>
            </a:r>
            <a:r>
              <a:rPr lang="uk-UA" sz="2800" b="1" dirty="0"/>
              <a:t>Класифікація провідникових матеріалів </a:t>
            </a:r>
          </a:p>
          <a:p>
            <a:endParaRPr lang="uk-UA" sz="2800" b="1" dirty="0"/>
          </a:p>
          <a:p>
            <a:pPr algn="just"/>
            <a:r>
              <a:rPr lang="uk-UA" sz="2000" b="1" dirty="0"/>
              <a:t>Провідникові матеріали </a:t>
            </a:r>
            <a:r>
              <a:rPr lang="uk-UA" sz="2000" dirty="0"/>
              <a:t>залежно від величини питомого опору та галузей використання можна поділити на такі групи: метали й сплави високої провідності; </a:t>
            </a:r>
            <a:r>
              <a:rPr lang="uk-UA" sz="2000" dirty="0" err="1"/>
              <a:t>кріо</a:t>
            </a:r>
            <a:r>
              <a:rPr lang="uk-UA" sz="2000" dirty="0"/>
              <a:t>- 10 та надпровідники; сплави високого опору; метали й сплави різного призначення; неметалічні провідникові матеріали. Метали та сплави високої провідності. До них належать провідники з питомим опором   10–7 </a:t>
            </a:r>
            <a:r>
              <a:rPr lang="uk-UA" sz="2000" dirty="0" err="1"/>
              <a:t>Ом</a:t>
            </a:r>
            <a:r>
              <a:rPr lang="uk-UA" sz="2000" dirty="0"/>
              <a:t> ‧ м. Крім низького питомого опору, зазначені матеріали повинні відповідати вимогам, тобто бути високо міцними, </a:t>
            </a:r>
            <a:r>
              <a:rPr lang="uk-UA" sz="2000" dirty="0" err="1"/>
              <a:t>корозійно</a:t>
            </a:r>
            <a:r>
              <a:rPr lang="uk-UA" sz="2000" dirty="0"/>
              <a:t> стійкими, легко оброблюваними, зокрема легко </a:t>
            </a:r>
            <a:r>
              <a:rPr lang="uk-UA" sz="2000" dirty="0" err="1"/>
              <a:t>лугуватися</a:t>
            </a:r>
            <a:r>
              <a:rPr lang="uk-UA" sz="2000" dirty="0"/>
              <a:t> й зварювати. </a:t>
            </a:r>
          </a:p>
          <a:p>
            <a:pPr algn="just"/>
            <a:endParaRPr lang="uk-UA" sz="2000" dirty="0"/>
          </a:p>
          <a:p>
            <a:pPr algn="just"/>
            <a:r>
              <a:rPr lang="uk-UA" sz="2000" b="1" dirty="0"/>
              <a:t>Срібло. </a:t>
            </a:r>
            <a:r>
              <a:rPr lang="uk-UA" sz="2000" dirty="0"/>
              <a:t>Серед усіх провідникових матеріалів срібло має найменшу питому провідність ( = 1,6‧10–8 </a:t>
            </a:r>
            <a:r>
              <a:rPr lang="uk-UA" sz="2000" dirty="0" err="1"/>
              <a:t>Ом</a:t>
            </a:r>
            <a:r>
              <a:rPr lang="uk-UA" sz="2000" dirty="0"/>
              <a:t> ‧ м), характеризується високою стійкістю до окиснення за нормальних умов, високою теплоємністю та теплопровідністю. У комплексі всі ці властивості забезпечують незначне нагрівання контактів і швидке відведення теплоти від контактних точок. Саме тому срібло використовують у широкій номенклатурі контактів елементної бази функціональної електроніки та як </a:t>
            </a:r>
            <a:r>
              <a:rPr lang="uk-UA" sz="2000" dirty="0" err="1"/>
              <a:t>мікропровідник</a:t>
            </a:r>
            <a:r>
              <a:rPr lang="uk-UA" sz="2000" dirty="0"/>
              <a:t>. </a:t>
            </a:r>
            <a:endParaRPr lang="ru-UA" dirty="0"/>
          </a:p>
        </p:txBody>
      </p:sp>
    </p:spTree>
    <p:extLst>
      <p:ext uri="{BB962C8B-B14F-4D97-AF65-F5344CB8AC3E}">
        <p14:creationId xmlns:p14="http://schemas.microsoft.com/office/powerpoint/2010/main" val="114326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8235EB-8417-1F6C-CC65-BDF4D4B47C4E}"/>
              </a:ext>
            </a:extLst>
          </p:cNvPr>
          <p:cNvSpPr txBox="1"/>
          <p:nvPr/>
        </p:nvSpPr>
        <p:spPr>
          <a:xfrm>
            <a:off x="868218" y="920621"/>
            <a:ext cx="10871200" cy="5016758"/>
          </a:xfrm>
          <a:prstGeom prst="rect">
            <a:avLst/>
          </a:prstGeom>
          <a:noFill/>
        </p:spPr>
        <p:txBody>
          <a:bodyPr wrap="square">
            <a:spAutoFit/>
          </a:bodyPr>
          <a:lstStyle/>
          <a:p>
            <a:pPr algn="just"/>
            <a:r>
              <a:rPr lang="uk-UA" sz="2000" b="1" dirty="0"/>
              <a:t>Мідь. </a:t>
            </a:r>
            <a:r>
              <a:rPr lang="uk-UA" sz="2000" dirty="0"/>
              <a:t>Серед матеріалів високої провідності мідь є одним з найпоширеніших. Потрібно звернути увагу, що механічні та електричні властивості міді залежать не лише від хімічної чистоти, а й від її стану. Твердотягнена мідь марки МТ має меншу провідність і відносне подовження перед розривом, але більшу механічну міцність та твердість, ніж відпалена мідь марки ММ. У результаті відпалювання знижується міцність міді марок МТ, але підвищується провідність. У електроніці мідь використовують як плівки для формування контактних майданчиків і провідних з’єднань між функціональними елементами схеми. </a:t>
            </a:r>
          </a:p>
          <a:p>
            <a:pPr algn="just"/>
            <a:r>
              <a:rPr lang="uk-UA" sz="2000" b="1" dirty="0"/>
              <a:t>Алюміній. </a:t>
            </a:r>
            <a:r>
              <a:rPr lang="uk-UA" sz="2000" dirty="0"/>
              <a:t>Алюміній є альтернативою міді в електроніці. Порівнюючи алюміній із міддю, варто зазначити, що його питомий опір у 1,6 </a:t>
            </a:r>
            <a:r>
              <a:rPr lang="uk-UA" sz="2000" dirty="0" err="1"/>
              <a:t>раза</a:t>
            </a:r>
            <a:r>
              <a:rPr lang="uk-UA" sz="2000" dirty="0"/>
              <a:t> більший за питомий опір міді, але водночас алюміній у 3,5 </a:t>
            </a:r>
            <a:r>
              <a:rPr lang="uk-UA" sz="2000" dirty="0" err="1"/>
              <a:t>раза</a:t>
            </a:r>
            <a:r>
              <a:rPr lang="uk-UA" sz="2000" dirty="0"/>
              <a:t> легший. 11 Завдяки меншій густині в алюмінію реалізується більша провідність на одиницю маси порівняно з міддю, тому за однакових опору й довжини дроти з алюмінію вдвічі легші від дротів із міді, незважаючи на більший поперечний переріз. Крім того, алюміній більш поширений у природі, ніж мідь, тому має меншу собівартість. </a:t>
            </a:r>
          </a:p>
          <a:p>
            <a:pPr algn="just"/>
            <a:r>
              <a:rPr lang="uk-UA" sz="2000" dirty="0"/>
              <a:t>В електроніці плівки алюмінію використовують як матеріал контактів та </a:t>
            </a:r>
            <a:r>
              <a:rPr lang="uk-UA" sz="2000" dirty="0" err="1"/>
              <a:t>міжелементних</a:t>
            </a:r>
            <a:r>
              <a:rPr lang="uk-UA" sz="2000" dirty="0"/>
              <a:t> з’єднань, що пов’язано з простотою технологічного процесу нанесення плівки на різні типи підкладок і високою адгезією до підкладок із </a:t>
            </a:r>
            <a:r>
              <a:rPr lang="en-US" sz="2000" dirty="0"/>
              <a:t>Si </a:t>
            </a:r>
            <a:r>
              <a:rPr lang="uk-UA" sz="2000" dirty="0"/>
              <a:t>та </a:t>
            </a:r>
            <a:r>
              <a:rPr lang="en-US" sz="2000" dirty="0"/>
              <a:t>SiO2.</a:t>
            </a:r>
            <a:endParaRPr lang="ru-UA" sz="2000" dirty="0"/>
          </a:p>
        </p:txBody>
      </p:sp>
    </p:spTree>
    <p:extLst>
      <p:ext uri="{BB962C8B-B14F-4D97-AF65-F5344CB8AC3E}">
        <p14:creationId xmlns:p14="http://schemas.microsoft.com/office/powerpoint/2010/main" val="316456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724F0-556D-148C-66AF-D4AACA83D6F4}"/>
              </a:ext>
            </a:extLst>
          </p:cNvPr>
          <p:cNvSpPr txBox="1"/>
          <p:nvPr/>
        </p:nvSpPr>
        <p:spPr>
          <a:xfrm>
            <a:off x="766616" y="766732"/>
            <a:ext cx="10474037" cy="5324535"/>
          </a:xfrm>
          <a:prstGeom prst="rect">
            <a:avLst/>
          </a:prstGeom>
          <a:noFill/>
        </p:spPr>
        <p:txBody>
          <a:bodyPr wrap="square">
            <a:spAutoFit/>
          </a:bodyPr>
          <a:lstStyle/>
          <a:p>
            <a:pPr algn="just"/>
            <a:r>
              <a:rPr lang="ru-RU" sz="2000" b="1" dirty="0" err="1"/>
              <a:t>Надпровідні</a:t>
            </a:r>
            <a:r>
              <a:rPr lang="ru-RU" sz="2000" b="1" dirty="0"/>
              <a:t> </a:t>
            </a:r>
            <a:r>
              <a:rPr lang="ru-RU" sz="2000" b="1" dirty="0" err="1"/>
              <a:t>матеріали</a:t>
            </a:r>
            <a:r>
              <a:rPr lang="ru-RU" sz="2000" dirty="0"/>
              <a:t>. До </a:t>
            </a:r>
            <a:r>
              <a:rPr lang="ru-RU" sz="2000" dirty="0" err="1"/>
              <a:t>надпровідних</a:t>
            </a:r>
            <a:r>
              <a:rPr lang="ru-RU" sz="2000" dirty="0"/>
              <a:t> </a:t>
            </a:r>
            <a:r>
              <a:rPr lang="ru-RU" sz="2000" dirty="0" err="1"/>
              <a:t>матеріалів</a:t>
            </a:r>
            <a:r>
              <a:rPr lang="ru-RU" sz="2000" dirty="0"/>
              <a:t> належать </a:t>
            </a:r>
            <a:r>
              <a:rPr lang="ru-RU" sz="2000" dirty="0" err="1"/>
              <a:t>матеріали</a:t>
            </a:r>
            <a:r>
              <a:rPr lang="ru-RU" sz="2000" dirty="0"/>
              <a:t>, </a:t>
            </a:r>
            <a:r>
              <a:rPr lang="ru-RU" sz="2000" dirty="0" err="1"/>
              <a:t>питомий</a:t>
            </a:r>
            <a:r>
              <a:rPr lang="ru-RU" sz="2000" dirty="0"/>
              <a:t> </a:t>
            </a:r>
            <a:r>
              <a:rPr lang="ru-RU" sz="2000" dirty="0" err="1"/>
              <a:t>опір</a:t>
            </a:r>
            <a:r>
              <a:rPr lang="ru-RU" sz="2000" dirty="0"/>
              <a:t> </a:t>
            </a:r>
            <a:r>
              <a:rPr lang="ru-RU" sz="2000" dirty="0" err="1"/>
              <a:t>яких</a:t>
            </a:r>
            <a:r>
              <a:rPr lang="ru-RU" sz="2000" dirty="0"/>
              <a:t> </a:t>
            </a:r>
            <a:r>
              <a:rPr lang="ru-RU" sz="2000" dirty="0" err="1"/>
              <a:t>після</a:t>
            </a:r>
            <a:r>
              <a:rPr lang="ru-RU" sz="2000" dirty="0"/>
              <a:t> </a:t>
            </a:r>
            <a:r>
              <a:rPr lang="ru-RU" sz="2000" dirty="0" err="1"/>
              <a:t>зниження</a:t>
            </a:r>
            <a:r>
              <a:rPr lang="ru-RU" sz="2000" dirty="0"/>
              <a:t> </a:t>
            </a:r>
            <a:r>
              <a:rPr lang="ru-RU" sz="2000" dirty="0" err="1"/>
              <a:t>температури</a:t>
            </a:r>
            <a:r>
              <a:rPr lang="ru-RU" sz="2000" dirty="0"/>
              <a:t> до </a:t>
            </a:r>
            <a:r>
              <a:rPr lang="ru-RU" sz="2000" dirty="0" err="1"/>
              <a:t>певного</a:t>
            </a:r>
            <a:r>
              <a:rPr lang="ru-RU" sz="2000" dirty="0"/>
              <a:t> критичного </a:t>
            </a:r>
            <a:r>
              <a:rPr lang="ru-RU" sz="2000" dirty="0" err="1"/>
              <a:t>значення</a:t>
            </a:r>
            <a:r>
              <a:rPr lang="ru-RU" sz="2000" dirty="0"/>
              <a:t> </a:t>
            </a:r>
            <a:r>
              <a:rPr lang="ru-RU" sz="2000" dirty="0" err="1"/>
              <a:t>різко</a:t>
            </a:r>
            <a:r>
              <a:rPr lang="ru-RU" sz="2000" dirty="0"/>
              <a:t> </a:t>
            </a:r>
            <a:r>
              <a:rPr lang="ru-RU" sz="2000" dirty="0" err="1"/>
              <a:t>зменшується</a:t>
            </a:r>
            <a:r>
              <a:rPr lang="ru-RU" sz="2000" dirty="0"/>
              <a:t>, в </a:t>
            </a:r>
            <a:r>
              <a:rPr lang="ru-RU" sz="2000" dirty="0" err="1"/>
              <a:t>результатів</a:t>
            </a:r>
            <a:r>
              <a:rPr lang="ru-RU" sz="2000" dirty="0"/>
              <a:t> </a:t>
            </a:r>
            <a:r>
              <a:rPr lang="ru-RU" sz="2000" dirty="0" err="1"/>
              <a:t>чого</a:t>
            </a:r>
            <a:r>
              <a:rPr lang="ru-RU" sz="2000" dirty="0"/>
              <a:t> </a:t>
            </a:r>
            <a:r>
              <a:rPr lang="ru-RU" sz="2000" dirty="0" err="1"/>
              <a:t>матеріал</a:t>
            </a:r>
            <a:r>
              <a:rPr lang="ru-RU" sz="2000" dirty="0"/>
              <a:t> переходить у </a:t>
            </a:r>
            <a:r>
              <a:rPr lang="ru-RU" sz="2000" dirty="0" err="1"/>
              <a:t>надпровідний</a:t>
            </a:r>
            <a:r>
              <a:rPr lang="ru-RU" sz="2000" dirty="0"/>
              <a:t> стан. </a:t>
            </a:r>
            <a:r>
              <a:rPr lang="ru-RU" sz="2000" dirty="0" err="1"/>
              <a:t>Питомий</a:t>
            </a:r>
            <a:r>
              <a:rPr lang="ru-RU" sz="2000" dirty="0"/>
              <a:t> </a:t>
            </a:r>
            <a:r>
              <a:rPr lang="ru-RU" sz="2000" dirty="0" err="1"/>
              <a:t>опір</a:t>
            </a:r>
            <a:r>
              <a:rPr lang="ru-RU" sz="2000" dirty="0"/>
              <a:t> </a:t>
            </a:r>
            <a:r>
              <a:rPr lang="ru-RU" sz="2000" dirty="0" err="1"/>
              <a:t>металів</a:t>
            </a:r>
            <a:r>
              <a:rPr lang="ru-RU" sz="2000" dirty="0"/>
              <a:t> у </a:t>
            </a:r>
            <a:r>
              <a:rPr lang="ru-RU" sz="2000" dirty="0" err="1"/>
              <a:t>надпровідному</a:t>
            </a:r>
            <a:r>
              <a:rPr lang="ru-RU" sz="2000" dirty="0"/>
              <a:t> </a:t>
            </a:r>
            <a:r>
              <a:rPr lang="ru-RU" sz="2000" dirty="0" err="1"/>
              <a:t>стані</a:t>
            </a:r>
            <a:r>
              <a:rPr lang="ru-RU" sz="2000" dirty="0"/>
              <a:t> ~ 10–25 Ом ‧ м, </a:t>
            </a:r>
            <a:r>
              <a:rPr lang="ru-RU" sz="2000" dirty="0" err="1"/>
              <a:t>що</a:t>
            </a:r>
            <a:r>
              <a:rPr lang="ru-RU" sz="2000" dirty="0"/>
              <a:t> в 1017 </a:t>
            </a:r>
            <a:r>
              <a:rPr lang="ru-RU" sz="2000" dirty="0" err="1"/>
              <a:t>разів</a:t>
            </a:r>
            <a:r>
              <a:rPr lang="ru-RU" sz="2000" dirty="0"/>
              <a:t> </a:t>
            </a:r>
            <a:r>
              <a:rPr lang="ru-RU" sz="2000" dirty="0" err="1"/>
              <a:t>менше</a:t>
            </a:r>
            <a:r>
              <a:rPr lang="ru-RU" sz="2000" dirty="0"/>
              <a:t> за </a:t>
            </a:r>
            <a:r>
              <a:rPr lang="ru-RU" sz="2000" dirty="0" err="1"/>
              <a:t>питомий</a:t>
            </a:r>
            <a:r>
              <a:rPr lang="ru-RU" sz="2000" dirty="0"/>
              <a:t> </a:t>
            </a:r>
            <a:r>
              <a:rPr lang="ru-RU" sz="2000" dirty="0" err="1"/>
              <a:t>опір</a:t>
            </a:r>
            <a:r>
              <a:rPr lang="ru-RU" sz="2000" dirty="0"/>
              <a:t> </a:t>
            </a:r>
            <a:r>
              <a:rPr lang="ru-RU" sz="2000" dirty="0" err="1"/>
              <a:t>міді</a:t>
            </a:r>
            <a:r>
              <a:rPr lang="ru-RU" sz="2000" dirty="0"/>
              <a:t> за </a:t>
            </a:r>
            <a:r>
              <a:rPr lang="ru-RU" sz="2000" dirty="0" err="1"/>
              <a:t>кімнатної</a:t>
            </a:r>
            <a:r>
              <a:rPr lang="ru-RU" sz="2000" dirty="0"/>
              <a:t> </a:t>
            </a:r>
            <a:r>
              <a:rPr lang="ru-RU" sz="2000" dirty="0" err="1"/>
              <a:t>температури</a:t>
            </a:r>
            <a:r>
              <a:rPr lang="ru-RU" sz="2000" dirty="0"/>
              <a:t>. </a:t>
            </a:r>
          </a:p>
          <a:p>
            <a:pPr algn="just"/>
            <a:r>
              <a:rPr lang="uk-UA" sz="2000" dirty="0"/>
              <a:t>Відкриття явища надпровідності дало поштовх до розвитку нового напряму – кріогенної електроніки – галузі, теорія і практика якої пов’язані із використанням електронних явищ у різних речовинах за низьких температур. Наприклад, порушення надпровідності матеріалу внаслідок дії зовнішнього магнітного моля використовують у функціонування кріотрона.</a:t>
            </a:r>
          </a:p>
          <a:p>
            <a:pPr algn="just"/>
            <a:endParaRPr lang="uk-UA" sz="2000" dirty="0"/>
          </a:p>
          <a:p>
            <a:pPr algn="just"/>
            <a:r>
              <a:rPr lang="uk-UA" sz="2000" dirty="0"/>
              <a:t> </a:t>
            </a:r>
            <a:r>
              <a:rPr lang="uk-UA" sz="2000" b="1" dirty="0"/>
              <a:t>Сплави високого опору. </a:t>
            </a:r>
            <a:r>
              <a:rPr lang="uk-UA" sz="2000" dirty="0"/>
              <a:t>До сплавів високого опору належать матеріали з питомим опором за нормальних умов, не меншим ніж 0,3 ‧ 10–6 </a:t>
            </a:r>
            <a:r>
              <a:rPr lang="uk-UA" sz="2000" dirty="0" err="1"/>
              <a:t>Ом</a:t>
            </a:r>
            <a:r>
              <a:rPr lang="uk-UA" sz="2000" dirty="0"/>
              <a:t> ‧ м. Вони характеризуються не лише високим питомим опором, а й низьким термічним коефіцієнтом опору (10–410–6 К –1 ). Найпоширенішими є сплави на основі міді – манганін (86 % </a:t>
            </a:r>
            <a:r>
              <a:rPr lang="en-US" sz="2000" dirty="0"/>
              <a:t>Cu, 12 % Mn, 2 % Ni; 60 % Cu, 40 % Ni) </a:t>
            </a:r>
            <a:r>
              <a:rPr lang="uk-UA" sz="2000" dirty="0"/>
              <a:t>та </a:t>
            </a:r>
            <a:r>
              <a:rPr lang="uk-UA" sz="2000" dirty="0" err="1"/>
              <a:t>хромнікелієві</a:t>
            </a:r>
            <a:r>
              <a:rPr lang="uk-UA" sz="2000" dirty="0"/>
              <a:t> (</a:t>
            </a:r>
            <a:r>
              <a:rPr lang="uk-UA" sz="2000" dirty="0" err="1"/>
              <a:t>ніхроми</a:t>
            </a:r>
            <a:r>
              <a:rPr lang="uk-UA" sz="2000" dirty="0"/>
              <a:t>) й </a:t>
            </a:r>
            <a:r>
              <a:rPr lang="uk-UA" sz="2000" dirty="0" err="1"/>
              <a:t>залізохромалюмінієві</a:t>
            </a:r>
            <a:r>
              <a:rPr lang="uk-UA" sz="2000" dirty="0"/>
              <a:t> сплави.  Сплави високого опору використовують для виготовлення електровимірювальних приладів, еталонних резисторів, реостатів, електронагрівальних елементів тощо.</a:t>
            </a:r>
            <a:r>
              <a:rPr lang="uk-UA" dirty="0"/>
              <a:t> </a:t>
            </a:r>
            <a:endParaRPr lang="ru-UA" dirty="0"/>
          </a:p>
        </p:txBody>
      </p:sp>
    </p:spTree>
    <p:extLst>
      <p:ext uri="{BB962C8B-B14F-4D97-AF65-F5344CB8AC3E}">
        <p14:creationId xmlns:p14="http://schemas.microsoft.com/office/powerpoint/2010/main" val="235111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60E896-3007-2DC7-0973-24BBA0B1D214}"/>
              </a:ext>
            </a:extLst>
          </p:cNvPr>
          <p:cNvSpPr txBox="1"/>
          <p:nvPr/>
        </p:nvSpPr>
        <p:spPr>
          <a:xfrm>
            <a:off x="618836" y="689688"/>
            <a:ext cx="11222182" cy="6247864"/>
          </a:xfrm>
          <a:prstGeom prst="rect">
            <a:avLst/>
          </a:prstGeom>
          <a:noFill/>
        </p:spPr>
        <p:txBody>
          <a:bodyPr wrap="square">
            <a:spAutoFit/>
          </a:bodyPr>
          <a:lstStyle/>
          <a:p>
            <a:pPr algn="just"/>
            <a:r>
              <a:rPr lang="uk-UA" sz="2000" b="1" dirty="0"/>
              <a:t>Метали та сплави різного призначення. </a:t>
            </a:r>
          </a:p>
          <a:p>
            <a:pPr algn="just"/>
            <a:r>
              <a:rPr lang="uk-UA" sz="2000" dirty="0"/>
              <a:t>Серед цієї групи провідникових матеріалів варто виділити: тугоплавкі й благородні метали. </a:t>
            </a:r>
            <a:r>
              <a:rPr lang="uk-UA" sz="2000" b="1" dirty="0"/>
              <a:t>Тугоплавкі метали </a:t>
            </a:r>
            <a:r>
              <a:rPr lang="uk-UA" sz="2000" dirty="0"/>
              <a:t>– метали з температурою плавлення, більшою за 1 700 </a:t>
            </a:r>
            <a:r>
              <a:rPr lang="en-US" sz="2000" dirty="0"/>
              <a:t>º</a:t>
            </a:r>
            <a:r>
              <a:rPr lang="uk-UA" sz="2000" dirty="0"/>
              <a:t>К. Особливість цих матеріалів – висока хімічна стійкість за нормальних умов, що погіршується зі зростанням температури. Це призводить до того, що тугоплавкі метали в результаті нагрівання на повітрі до високих температур </a:t>
            </a:r>
            <a:r>
              <a:rPr lang="uk-UA" sz="2000" dirty="0" err="1"/>
              <a:t>інтенсивно</a:t>
            </a:r>
            <a:r>
              <a:rPr lang="uk-UA" sz="2000" dirty="0"/>
              <a:t> </a:t>
            </a:r>
            <a:r>
              <a:rPr lang="uk-UA" sz="2000" dirty="0" err="1"/>
              <a:t>окиснюються</a:t>
            </a:r>
            <a:r>
              <a:rPr lang="uk-UA" sz="2000" dirty="0"/>
              <a:t> з утворенням летких </a:t>
            </a:r>
            <a:r>
              <a:rPr lang="uk-UA" sz="2000" dirty="0" err="1"/>
              <a:t>сполук</a:t>
            </a:r>
            <a:r>
              <a:rPr lang="uk-UA" sz="2000" dirty="0"/>
              <a:t>. Завдяки цьому їх можна використовувати для виготовлення нагрівальних елементів, що функціонують у вакуумі або атмосфері інертних газів. До основних тугоплавких металів належать: – вольфрам (найбільша температура плавлення та найменший температурний коефіцієнт лінійного розширення серед усіх чистих металів); – молібден (найменший питомий опір серед тугоплавких металів; характеризується високою міцністю й пластичністю); – тантал (попередньо дегазований може поглинати гази за температур 6001 200 °С; використовуваний для виготовлення конденсаторів із великою питомою ємністю); – ніобій (найменша робота виходу серед тугоплавких металів, високе </a:t>
            </a:r>
            <a:r>
              <a:rPr lang="uk-UA" sz="2000" dirty="0" err="1"/>
              <a:t>газопоглинання</a:t>
            </a:r>
            <a:r>
              <a:rPr lang="uk-UA" sz="2000" dirty="0"/>
              <a:t> в інтервалі температур 400900 °С, найвища температура переходу в стан надпровідності (9,2 К) серед елементарних речовин); – хром (гарна адгезія до різних типів підкладок (скляних, </a:t>
            </a:r>
            <a:r>
              <a:rPr lang="uk-UA" sz="2000" dirty="0" err="1"/>
              <a:t>ситалових</a:t>
            </a:r>
            <a:r>
              <a:rPr lang="uk-UA" sz="2000" dirty="0"/>
              <a:t>, керамічних) і висока якість з’єднання з будь-яким провідниковим матеріалом дозволяють використовувати хром для виготовлення резисторів, 15 контактних майданчиків, струмопровідних з’єднань в інтегральних мікросхемах); – реній (використовуваний для виготовлення термопар із робочим діапазоном температур до 2 5002 800 °С у вакуумі, водні або інертному середовищі, прецизійних резисторів).</a:t>
            </a:r>
            <a:endParaRPr lang="ru-UA" dirty="0"/>
          </a:p>
        </p:txBody>
      </p:sp>
    </p:spTree>
    <p:extLst>
      <p:ext uri="{BB962C8B-B14F-4D97-AF65-F5344CB8AC3E}">
        <p14:creationId xmlns:p14="http://schemas.microsoft.com/office/powerpoint/2010/main" val="3261151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EED8BB-2DA8-D121-A746-88A99F660C76}"/>
              </a:ext>
            </a:extLst>
          </p:cNvPr>
          <p:cNvSpPr txBox="1"/>
          <p:nvPr/>
        </p:nvSpPr>
        <p:spPr>
          <a:xfrm>
            <a:off x="628073" y="1058544"/>
            <a:ext cx="10935854" cy="4708981"/>
          </a:xfrm>
          <a:prstGeom prst="rect">
            <a:avLst/>
          </a:prstGeom>
          <a:noFill/>
        </p:spPr>
        <p:txBody>
          <a:bodyPr wrap="square">
            <a:spAutoFit/>
          </a:bodyPr>
          <a:lstStyle/>
          <a:p>
            <a:pPr algn="just"/>
            <a:r>
              <a:rPr lang="uk-UA" sz="2000" b="1" dirty="0"/>
              <a:t>Благородні метали – найбільш хімічно стійкі метали: </a:t>
            </a:r>
          </a:p>
          <a:p>
            <a:pPr algn="just"/>
            <a:endParaRPr lang="uk-UA" sz="2000" b="1" dirty="0"/>
          </a:p>
          <a:p>
            <a:pPr algn="just"/>
            <a:r>
              <a:rPr lang="uk-UA" sz="2000" dirty="0"/>
              <a:t>– золото </a:t>
            </a:r>
            <a:r>
              <a:rPr lang="en-US" sz="2000" dirty="0"/>
              <a:t>Au (</a:t>
            </a:r>
            <a:r>
              <a:rPr lang="uk-UA" sz="2000" dirty="0"/>
              <a:t>характеризується стійкістю до оксидних та сірчистих плівок на атмосфері як за кімнатної температури, так і під час нагрівання; в електроніці використовуване як контактний матеріал, для </a:t>
            </a:r>
            <a:r>
              <a:rPr lang="uk-UA" sz="2000" dirty="0" err="1"/>
              <a:t>міжелементних</a:t>
            </a:r>
            <a:r>
              <a:rPr lang="uk-UA" sz="2000" dirty="0"/>
              <a:t> з’єднань та напівпрозорих електродів </a:t>
            </a:r>
            <a:r>
              <a:rPr lang="uk-UA" sz="2000" dirty="0" err="1"/>
              <a:t>фоторезисторів</a:t>
            </a:r>
            <a:r>
              <a:rPr lang="uk-UA" sz="2000" dirty="0"/>
              <a:t>); – срібло </a:t>
            </a:r>
            <a:r>
              <a:rPr lang="en-US" sz="2000" dirty="0"/>
              <a:t>Ag (</a:t>
            </a:r>
            <a:r>
              <a:rPr lang="uk-UA" sz="2000" dirty="0"/>
              <a:t>найменший питомий опір серед металів, стійке до окиснювання за кімнатних температур. Використовуване як електроди плівкових конденсаторів і провідники у високочастотних котушках індуктивності. Сріблом покривають внутрішні поверхні хвилеводів для одержання шарів високої провідності. Срібло легко лютується звичайними </a:t>
            </a:r>
            <a:r>
              <a:rPr lang="uk-UA" sz="2000" dirty="0" err="1"/>
              <a:t>лютниками</a:t>
            </a:r>
            <a:r>
              <a:rPr lang="uk-UA" sz="2000" dirty="0"/>
              <a:t>. Широке використання срібла неможливо через його природний дефіцит; </a:t>
            </a:r>
          </a:p>
          <a:p>
            <a:pPr algn="just"/>
            <a:r>
              <a:rPr lang="uk-UA" sz="2000" dirty="0"/>
              <a:t>– паладій </a:t>
            </a:r>
            <a:r>
              <a:rPr lang="en-US" sz="2000" dirty="0"/>
              <a:t>Pd (</a:t>
            </a:r>
            <a:r>
              <a:rPr lang="uk-UA" sz="2000" dirty="0" err="1"/>
              <a:t>інтенсивно</a:t>
            </a:r>
            <a:r>
              <a:rPr lang="uk-UA" sz="2000" dirty="0"/>
              <a:t> поглинає водень; чистим, а також у сплавах з </a:t>
            </a:r>
            <a:r>
              <a:rPr lang="en-US" sz="2000" dirty="0"/>
              <a:t>Ag </a:t>
            </a:r>
            <a:r>
              <a:rPr lang="uk-UA" sz="2000" dirty="0"/>
              <a:t>або </a:t>
            </a:r>
            <a:r>
              <a:rPr lang="en-US" sz="2000" dirty="0"/>
              <a:t>Cu </a:t>
            </a:r>
            <a:r>
              <a:rPr lang="uk-UA" sz="2000" dirty="0"/>
              <a:t>використовуваний як контактний матеріал); </a:t>
            </a:r>
          </a:p>
          <a:p>
            <a:pPr algn="just"/>
            <a:r>
              <a:rPr lang="uk-UA" sz="2000" dirty="0"/>
              <a:t>– платина </a:t>
            </a:r>
            <a:r>
              <a:rPr lang="en-US" sz="2000" dirty="0"/>
              <a:t>Pt (</a:t>
            </a:r>
            <a:r>
              <a:rPr lang="uk-UA" sz="2000" dirty="0"/>
              <a:t>на атмосфері не утворює сірчистих плівок, майже не розчиняє водню, використовувана для виготовлення термопар із робочим діапазоном температур до 1 600 °С; основа для контактних сплавів, що забезпечують високу надійність контактів).</a:t>
            </a:r>
            <a:endParaRPr lang="ru-UA" sz="2000" dirty="0"/>
          </a:p>
        </p:txBody>
      </p:sp>
    </p:spTree>
    <p:extLst>
      <p:ext uri="{BB962C8B-B14F-4D97-AF65-F5344CB8AC3E}">
        <p14:creationId xmlns:p14="http://schemas.microsoft.com/office/powerpoint/2010/main" val="4280779011"/>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6228</Words>
  <Application>Microsoft Office PowerPoint</Application>
  <PresentationFormat>Широкий екран</PresentationFormat>
  <Paragraphs>159</Paragraphs>
  <Slides>47</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47</vt:i4>
      </vt:variant>
    </vt:vector>
  </HeadingPairs>
  <TitlesOfParts>
    <vt:vector size="54" baseType="lpstr">
      <vt:lpstr>Arial</vt:lpstr>
      <vt:lpstr>Calibri</vt:lpstr>
      <vt:lpstr>Calibri Light</vt:lpstr>
      <vt:lpstr>Times New Roman</vt:lpstr>
      <vt:lpstr>Trebuchet MS</vt:lpstr>
      <vt:lpstr>Wingdings</vt:lpstr>
      <vt:lpstr>Тема Office</vt:lpstr>
      <vt:lpstr>                КОМПОНЕНТИ ТА МАТЕРІАЛИ МІКРОЕЛЕКТРОННИХ ПРИСТРОЇВ</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        Лекція 2</vt:lpstr>
      <vt:lpstr>Презентація PowerPoint</vt:lpstr>
      <vt:lpstr>Презентація PowerPoint</vt:lpstr>
      <vt:lpstr>Презентація PowerPoint</vt:lpstr>
      <vt:lpstr>Презентація PowerPoint</vt:lpstr>
      <vt:lpstr>Презентація PowerPoint</vt:lpstr>
      <vt:lpstr>Лекція 3</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Лекція 4</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ЛЕКЦІЯ 5</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КОМПОНЕНТИ ТА МАТЕРІАЛИ МІКРОЕЛЕКТРОННИХ ПРИСТРОЇВ</dc:title>
  <dc:creator>Зоя Ніконова</dc:creator>
  <cp:lastModifiedBy>Зоя Ніконова</cp:lastModifiedBy>
  <cp:revision>55</cp:revision>
  <dcterms:created xsi:type="dcterms:W3CDTF">2023-08-30T06:47:00Z</dcterms:created>
  <dcterms:modified xsi:type="dcterms:W3CDTF">2023-09-08T18:24:52Z</dcterms:modified>
</cp:coreProperties>
</file>