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59" r:id="rId6"/>
    <p:sldId id="272" r:id="rId7"/>
    <p:sldId id="273" r:id="rId8"/>
    <p:sldId id="260" r:id="rId9"/>
    <p:sldId id="261" r:id="rId10"/>
    <p:sldId id="274" r:id="rId11"/>
    <p:sldId id="275" r:id="rId12"/>
    <p:sldId id="276" r:id="rId13"/>
    <p:sldId id="262" r:id="rId14"/>
    <p:sldId id="277" r:id="rId15"/>
    <p:sldId id="263" r:id="rId16"/>
    <p:sldId id="264" r:id="rId17"/>
    <p:sldId id="278" r:id="rId18"/>
    <p:sldId id="279" r:id="rId19"/>
    <p:sldId id="280" r:id="rId20"/>
    <p:sldId id="281" r:id="rId21"/>
    <p:sldId id="282" r:id="rId22"/>
    <p:sldId id="265" r:id="rId23"/>
    <p:sldId id="266" r:id="rId24"/>
    <p:sldId id="267" r:id="rId25"/>
    <p:sldId id="268" r:id="rId26"/>
    <p:sldId id="269" r:id="rId27"/>
    <p:sldId id="270" r:id="rId2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7B61A8-154D-4EC1-B7E6-FE2DF6464C6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AF2F1FCB-25F7-4253-9CAE-5AD559294CBE}">
      <dgm:prSet/>
      <dgm:spPr/>
      <dgm:t>
        <a:bodyPr/>
        <a:lstStyle/>
        <a:p>
          <a:pPr algn="ctr" rtl="0"/>
          <a:r>
            <a:rPr lang="ru-RU" b="1" dirty="0" err="1" smtClean="0"/>
            <a:t>Загальні</a:t>
          </a:r>
          <a:r>
            <a:rPr lang="ru-RU" b="1" dirty="0" smtClean="0"/>
            <a:t> </a:t>
          </a:r>
          <a:r>
            <a:rPr lang="ru-RU" b="1" dirty="0" err="1" smtClean="0"/>
            <a:t>поняття</a:t>
          </a:r>
          <a:r>
            <a:rPr lang="en-US" b="1" dirty="0" smtClean="0"/>
            <a:t> </a:t>
          </a:r>
          <a:r>
            <a:rPr lang="uk-UA" b="1" dirty="0" smtClean="0"/>
            <a:t>екологічної </a:t>
          </a:r>
          <a:r>
            <a:rPr lang="ru-RU" b="1" dirty="0" smtClean="0"/>
            <a:t> </a:t>
          </a:r>
          <a:r>
            <a:rPr lang="ru-RU" b="1" dirty="0" err="1" smtClean="0"/>
            <a:t>паразитології</a:t>
          </a:r>
          <a:endParaRPr lang="uk-UA" dirty="0"/>
        </a:p>
      </dgm:t>
    </dgm:pt>
    <dgm:pt modelId="{0399B71C-C4A0-4BA9-8455-62FFF5F933D9}" type="parTrans" cxnId="{61D1EEB8-EBFE-4A3A-A391-2B11610080B5}">
      <dgm:prSet/>
      <dgm:spPr/>
      <dgm:t>
        <a:bodyPr/>
        <a:lstStyle/>
        <a:p>
          <a:endParaRPr lang="uk-UA"/>
        </a:p>
      </dgm:t>
    </dgm:pt>
    <dgm:pt modelId="{B306B4E6-5832-4616-A540-4D6673CE5BB8}" type="sibTrans" cxnId="{61D1EEB8-EBFE-4A3A-A391-2B11610080B5}">
      <dgm:prSet/>
      <dgm:spPr/>
      <dgm:t>
        <a:bodyPr/>
        <a:lstStyle/>
        <a:p>
          <a:endParaRPr lang="uk-UA"/>
        </a:p>
      </dgm:t>
    </dgm:pt>
    <dgm:pt modelId="{0023D23B-6C1A-4901-8B73-3DFDF8840816}" type="pres">
      <dgm:prSet presAssocID="{AF7B61A8-154D-4EC1-B7E6-FE2DF6464C6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6281D28-4831-4BDF-96B2-56966027D6EC}" type="pres">
      <dgm:prSet presAssocID="{AF2F1FCB-25F7-4253-9CAE-5AD559294CBE}" presName="parentText" presStyleLbl="node1" presStyleIdx="0" presStyleCnt="1" custLinFactNeighborX="-1853" custLinFactNeighborY="-4221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0BBDFC3-1921-4A23-B4EE-A66D61F294EC}" type="presOf" srcId="{AF7B61A8-154D-4EC1-B7E6-FE2DF6464C68}" destId="{0023D23B-6C1A-4901-8B73-3DFDF8840816}" srcOrd="0" destOrd="0" presId="urn:microsoft.com/office/officeart/2005/8/layout/vList2"/>
    <dgm:cxn modelId="{3A21CD22-687D-44FA-B37C-5B92DA11099F}" type="presOf" srcId="{AF2F1FCB-25F7-4253-9CAE-5AD559294CBE}" destId="{A6281D28-4831-4BDF-96B2-56966027D6EC}" srcOrd="0" destOrd="0" presId="urn:microsoft.com/office/officeart/2005/8/layout/vList2"/>
    <dgm:cxn modelId="{61D1EEB8-EBFE-4A3A-A391-2B11610080B5}" srcId="{AF7B61A8-154D-4EC1-B7E6-FE2DF6464C68}" destId="{AF2F1FCB-25F7-4253-9CAE-5AD559294CBE}" srcOrd="0" destOrd="0" parTransId="{0399B71C-C4A0-4BA9-8455-62FFF5F933D9}" sibTransId="{B306B4E6-5832-4616-A540-4D6673CE5BB8}"/>
    <dgm:cxn modelId="{38C1900A-B6A6-48DB-8C15-F19ECCD85F2A}" type="presParOf" srcId="{0023D23B-6C1A-4901-8B73-3DFDF8840816}" destId="{A6281D28-4831-4BDF-96B2-56966027D6E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A65F13F-32DE-4016-B676-54BE857F745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30D1C5C-7514-48C2-BC82-2E7F976BD5DB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uk-UA" sz="2400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Вірулентність</a:t>
          </a:r>
          <a:r>
            <a:rPr lang="uk-U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-с</a:t>
          </a:r>
          <a:r>
            <a:rPr lang="ru-RU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тупінь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патогенності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при </a:t>
          </a:r>
          <a:r>
            <a:rPr lang="ru-RU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тривалому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впливі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різних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умов </a:t>
          </a:r>
          <a:r>
            <a:rPr lang="ru-RU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середовища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  <a:p>
          <a:pPr rtl="0"/>
          <a:r>
            <a:rPr lang="ru-RU" sz="2400" i="1" dirty="0" smtClean="0"/>
            <a:t>- </a:t>
          </a:r>
          <a:r>
            <a:rPr lang="ru-RU" sz="2400" b="1" i="1" dirty="0" err="1" smtClean="0">
              <a:latin typeface="Times New Roman" pitchFamily="18" charset="0"/>
              <a:cs typeface="Times New Roman" pitchFamily="18" charset="0"/>
            </a:rPr>
            <a:t>мінімальна</a:t>
          </a:r>
          <a:r>
            <a:rPr lang="ru-RU" sz="2400" b="1" i="1" dirty="0" smtClean="0">
              <a:latin typeface="Times New Roman" pitchFamily="18" charset="0"/>
              <a:cs typeface="Times New Roman" pitchFamily="18" charset="0"/>
            </a:rPr>
            <a:t> летальна доза (</a:t>
          </a:r>
          <a:r>
            <a:rPr lang="en-US" sz="2400" b="1" i="1" dirty="0" smtClean="0">
              <a:latin typeface="Times New Roman" pitchFamily="18" charset="0"/>
              <a:cs typeface="Times New Roman" pitchFamily="18" charset="0"/>
            </a:rPr>
            <a:t>LD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)</a:t>
          </a:r>
          <a:endParaRPr lang="uk-UA" sz="24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2400" b="1" i="1" dirty="0" smtClean="0">
              <a:latin typeface="Times New Roman" pitchFamily="18" charset="0"/>
              <a:cs typeface="Times New Roman" pitchFamily="18" charset="0"/>
            </a:rPr>
            <a:t>- летальною до­зою (</a:t>
          </a:r>
          <a:r>
            <a:rPr lang="en-US" sz="2400" b="1" i="1" dirty="0" smtClean="0">
              <a:latin typeface="Times New Roman" pitchFamily="18" charset="0"/>
              <a:cs typeface="Times New Roman" pitchFamily="18" charset="0"/>
            </a:rPr>
            <a:t>LD</a:t>
          </a:r>
          <a:r>
            <a:rPr lang="ru-RU" sz="2400" b="1" i="1" baseline="-25000" dirty="0" smtClean="0">
              <a:latin typeface="Times New Roman" pitchFamily="18" charset="0"/>
              <a:cs typeface="Times New Roman" pitchFamily="18" charset="0"/>
            </a:rPr>
            <a:t>100</a:t>
          </a:r>
          <a:r>
            <a:rPr lang="ru-RU" sz="2400" b="1" i="1" dirty="0" smtClean="0">
              <a:latin typeface="Times New Roman" pitchFamily="18" charset="0"/>
              <a:cs typeface="Times New Roman" pitchFamily="18" charset="0"/>
            </a:rPr>
            <a:t>)</a:t>
          </a:r>
          <a:endParaRPr lang="uk-UA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6D26EDE-E80A-4D09-B24B-4D28B25A56CF}" type="parTrans" cxnId="{6D496D32-DD90-4F4A-A995-946E4A2ADBBD}">
      <dgm:prSet/>
      <dgm:spPr/>
      <dgm:t>
        <a:bodyPr/>
        <a:lstStyle/>
        <a:p>
          <a:endParaRPr lang="uk-UA"/>
        </a:p>
      </dgm:t>
    </dgm:pt>
    <dgm:pt modelId="{A7AA8DB9-0C29-4CF2-B63A-3861EA6157CE}" type="sibTrans" cxnId="{6D496D32-DD90-4F4A-A995-946E4A2ADBBD}">
      <dgm:prSet/>
      <dgm:spPr/>
      <dgm:t>
        <a:bodyPr/>
        <a:lstStyle/>
        <a:p>
          <a:endParaRPr lang="uk-UA"/>
        </a:p>
      </dgm:t>
    </dgm:pt>
    <dgm:pt modelId="{2BA606B2-DC95-44F5-B40F-014154ED9184}" type="pres">
      <dgm:prSet presAssocID="{FA65F13F-32DE-4016-B676-54BE857F745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142986-7A71-45B2-9092-E85053EF9259}" type="pres">
      <dgm:prSet presAssocID="{930D1C5C-7514-48C2-BC82-2E7F976BD5DB}" presName="parentText" presStyleLbl="node1" presStyleIdx="0" presStyleCnt="1" custScaleY="322695" custLinFactNeighborY="-15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78378EC-042F-46DE-9027-693E22F624D9}" type="presOf" srcId="{FA65F13F-32DE-4016-B676-54BE857F7459}" destId="{2BA606B2-DC95-44F5-B40F-014154ED9184}" srcOrd="0" destOrd="0" presId="urn:microsoft.com/office/officeart/2005/8/layout/vList2"/>
    <dgm:cxn modelId="{6D496D32-DD90-4F4A-A995-946E4A2ADBBD}" srcId="{FA65F13F-32DE-4016-B676-54BE857F7459}" destId="{930D1C5C-7514-48C2-BC82-2E7F976BD5DB}" srcOrd="0" destOrd="0" parTransId="{A6D26EDE-E80A-4D09-B24B-4D28B25A56CF}" sibTransId="{A7AA8DB9-0C29-4CF2-B63A-3861EA6157CE}"/>
    <dgm:cxn modelId="{17F5617F-427B-4655-8CD3-B01C11810205}" type="presOf" srcId="{930D1C5C-7514-48C2-BC82-2E7F976BD5DB}" destId="{54142986-7A71-45B2-9092-E85053EF9259}" srcOrd="0" destOrd="0" presId="urn:microsoft.com/office/officeart/2005/8/layout/vList2"/>
    <dgm:cxn modelId="{B6B929FB-860A-47E1-AD1C-139C03CDC49B}" type="presParOf" srcId="{2BA606B2-DC95-44F5-B40F-014154ED9184}" destId="{54142986-7A71-45B2-9092-E85053EF925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D2CAC88-8E19-4B96-A214-22373BCB5424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0B4E68D8-E064-4260-9092-22FF749FD299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Гіперпаразитизм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–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це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форма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життя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одного паразита в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іншому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чи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іншому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uk-UA" sz="2000" dirty="0">
            <a:latin typeface="Times New Roman" pitchFamily="18" charset="0"/>
            <a:cs typeface="Times New Roman" pitchFamily="18" charset="0"/>
          </a:endParaRPr>
        </a:p>
      </dgm:t>
    </dgm:pt>
    <dgm:pt modelId="{A6B1B322-3DFB-4C71-855D-AA4ED905ABC5}" type="parTrans" cxnId="{2F618B8E-E238-4CD5-85C8-21B874BF0277}">
      <dgm:prSet/>
      <dgm:spPr/>
      <dgm:t>
        <a:bodyPr/>
        <a:lstStyle/>
        <a:p>
          <a:endParaRPr lang="uk-UA"/>
        </a:p>
      </dgm:t>
    </dgm:pt>
    <dgm:pt modelId="{FC94B847-D47E-4E1E-8BB9-51411568CE6F}" type="sibTrans" cxnId="{2F618B8E-E238-4CD5-85C8-21B874BF0277}">
      <dgm:prSet/>
      <dgm:spPr/>
      <dgm:t>
        <a:bodyPr/>
        <a:lstStyle/>
        <a:p>
          <a:endParaRPr lang="uk-UA"/>
        </a:p>
      </dgm:t>
    </dgm:pt>
    <dgm:pt modelId="{9D1B98EB-FF4E-458C-A3B9-851B6EA9DC4F}" type="pres">
      <dgm:prSet presAssocID="{9D2CAC88-8E19-4B96-A214-22373BCB542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E4B5B9-C183-4CBC-A578-56A8723612D8}" type="pres">
      <dgm:prSet presAssocID="{0B4E68D8-E064-4260-9092-22FF749FD299}" presName="circ1TxSh" presStyleLbl="vennNode1" presStyleIdx="0" presStyleCnt="1" custScaleX="126471"/>
      <dgm:spPr/>
      <dgm:t>
        <a:bodyPr/>
        <a:lstStyle/>
        <a:p>
          <a:endParaRPr lang="ru-RU"/>
        </a:p>
      </dgm:t>
    </dgm:pt>
  </dgm:ptLst>
  <dgm:cxnLst>
    <dgm:cxn modelId="{2F618B8E-E238-4CD5-85C8-21B874BF0277}" srcId="{9D2CAC88-8E19-4B96-A214-22373BCB5424}" destId="{0B4E68D8-E064-4260-9092-22FF749FD299}" srcOrd="0" destOrd="0" parTransId="{A6B1B322-3DFB-4C71-855D-AA4ED905ABC5}" sibTransId="{FC94B847-D47E-4E1E-8BB9-51411568CE6F}"/>
    <dgm:cxn modelId="{9BA20F35-5EFA-4C1A-A8CB-028DBF921C50}" type="presOf" srcId="{9D2CAC88-8E19-4B96-A214-22373BCB5424}" destId="{9D1B98EB-FF4E-458C-A3B9-851B6EA9DC4F}" srcOrd="0" destOrd="0" presId="urn:microsoft.com/office/officeart/2005/8/layout/venn1"/>
    <dgm:cxn modelId="{30D186DE-C60C-44CA-954E-060689B38FDB}" type="presOf" srcId="{0B4E68D8-E064-4260-9092-22FF749FD299}" destId="{56E4B5B9-C183-4CBC-A578-56A8723612D8}" srcOrd="0" destOrd="0" presId="urn:microsoft.com/office/officeart/2005/8/layout/venn1"/>
    <dgm:cxn modelId="{95AD28EA-9E09-4D98-9E88-19F83240A6B0}" type="presParOf" srcId="{9D1B98EB-FF4E-458C-A3B9-851B6EA9DC4F}" destId="{56E4B5B9-C183-4CBC-A578-56A8723612D8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6C18856-F88A-40BC-A033-D75807A310A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9612C93F-BA4A-42DB-BF31-2755A83151C9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За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місцем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локалізації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паразитів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тілі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хазяїна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поділяють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чотири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основні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групи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:</a:t>
          </a:r>
          <a:endParaRPr lang="uk-UA" sz="2400" dirty="0">
            <a:latin typeface="Times New Roman" pitchFamily="18" charset="0"/>
            <a:cs typeface="Times New Roman" pitchFamily="18" charset="0"/>
          </a:endParaRPr>
        </a:p>
      </dgm:t>
    </dgm:pt>
    <dgm:pt modelId="{D5BE71EC-19D8-4788-ABAC-A49DBA33DE6F}" type="parTrans" cxnId="{81B9DC6E-F5F0-4235-A719-1191D4D13C03}">
      <dgm:prSet/>
      <dgm:spPr/>
      <dgm:t>
        <a:bodyPr/>
        <a:lstStyle/>
        <a:p>
          <a:endParaRPr lang="uk-UA"/>
        </a:p>
      </dgm:t>
    </dgm:pt>
    <dgm:pt modelId="{17E9F5C4-EB85-4297-A2E3-F65AFDD6C6D5}" type="sibTrans" cxnId="{81B9DC6E-F5F0-4235-A719-1191D4D13C03}">
      <dgm:prSet/>
      <dgm:spPr/>
      <dgm:t>
        <a:bodyPr/>
        <a:lstStyle/>
        <a:p>
          <a:endParaRPr lang="uk-UA"/>
        </a:p>
      </dgm:t>
    </dgm:pt>
    <dgm:pt modelId="{80EE2C68-8D05-4001-A213-663D90056599}" type="pres">
      <dgm:prSet presAssocID="{06C18856-F88A-40BC-A033-D75807A310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0CA5FB-67FA-4727-AB38-B50C64036A87}" type="pres">
      <dgm:prSet presAssocID="{9612C93F-BA4A-42DB-BF31-2755A83151C9}" presName="parentText" presStyleLbl="node1" presStyleIdx="0" presStyleCnt="1" custScaleY="10014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629FCFD-3315-4C48-87D4-73EB1AFEBE9D}" type="presOf" srcId="{9612C93F-BA4A-42DB-BF31-2755A83151C9}" destId="{520CA5FB-67FA-4727-AB38-B50C64036A87}" srcOrd="0" destOrd="0" presId="urn:microsoft.com/office/officeart/2005/8/layout/vList2"/>
    <dgm:cxn modelId="{B74A64E8-ED13-4DDC-8404-00AD3C371B0C}" type="presOf" srcId="{06C18856-F88A-40BC-A033-D75807A310A2}" destId="{80EE2C68-8D05-4001-A213-663D90056599}" srcOrd="0" destOrd="0" presId="urn:microsoft.com/office/officeart/2005/8/layout/vList2"/>
    <dgm:cxn modelId="{81B9DC6E-F5F0-4235-A719-1191D4D13C03}" srcId="{06C18856-F88A-40BC-A033-D75807A310A2}" destId="{9612C93F-BA4A-42DB-BF31-2755A83151C9}" srcOrd="0" destOrd="0" parTransId="{D5BE71EC-19D8-4788-ABAC-A49DBA33DE6F}" sibTransId="{17E9F5C4-EB85-4297-A2E3-F65AFDD6C6D5}"/>
    <dgm:cxn modelId="{BC1B3710-4D0B-4656-BAD2-3DCD9F5BCD72}" type="presParOf" srcId="{80EE2C68-8D05-4001-A213-663D90056599}" destId="{520CA5FB-67FA-4727-AB38-B50C64036A8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D1E486D-80FB-4932-B456-A879889B9E2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BEDA68F-88C6-4D2E-AC53-24D1D19C060B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Гніздовий паразитизм передбачає можливість існування одного виду суспільних комах в гніздах інших, їжу вони отримують шляхом крадіжок</a:t>
          </a:r>
          <a:endParaRPr lang="uk-UA" sz="2000" dirty="0">
            <a:latin typeface="Times New Roman" pitchFamily="18" charset="0"/>
            <a:cs typeface="Times New Roman" pitchFamily="18" charset="0"/>
          </a:endParaRPr>
        </a:p>
      </dgm:t>
    </dgm:pt>
    <dgm:pt modelId="{40AEC567-B918-4BC3-8031-52D1525FC1ED}" type="parTrans" cxnId="{B013B354-6AB6-43A8-A69E-F45D12EA1D03}">
      <dgm:prSet/>
      <dgm:spPr/>
      <dgm:t>
        <a:bodyPr/>
        <a:lstStyle/>
        <a:p>
          <a:endParaRPr lang="uk-UA"/>
        </a:p>
      </dgm:t>
    </dgm:pt>
    <dgm:pt modelId="{3C861540-76B2-428F-A2CD-9864AB60532E}" type="sibTrans" cxnId="{B013B354-6AB6-43A8-A69E-F45D12EA1D03}">
      <dgm:prSet/>
      <dgm:spPr/>
      <dgm:t>
        <a:bodyPr/>
        <a:lstStyle/>
        <a:p>
          <a:endParaRPr lang="uk-UA"/>
        </a:p>
      </dgm:t>
    </dgm:pt>
    <dgm:pt modelId="{E2336076-1BED-4A26-A5A6-1E442376100A}" type="pres">
      <dgm:prSet presAssocID="{5D1E486D-80FB-4932-B456-A879889B9E2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731C04-8C31-474C-A51C-A86BD9ECF9CC}" type="pres">
      <dgm:prSet presAssocID="{ABEDA68F-88C6-4D2E-AC53-24D1D19C060B}" presName="circ1TxSh" presStyleLbl="vennNode1" presStyleIdx="0" presStyleCnt="1" custLinFactNeighborX="-670"/>
      <dgm:spPr/>
      <dgm:t>
        <a:bodyPr/>
        <a:lstStyle/>
        <a:p>
          <a:endParaRPr lang="uk-UA"/>
        </a:p>
      </dgm:t>
    </dgm:pt>
  </dgm:ptLst>
  <dgm:cxnLst>
    <dgm:cxn modelId="{B1A595CE-551D-466C-87E1-84984B507E13}" type="presOf" srcId="{5D1E486D-80FB-4932-B456-A879889B9E2E}" destId="{E2336076-1BED-4A26-A5A6-1E442376100A}" srcOrd="0" destOrd="0" presId="urn:microsoft.com/office/officeart/2005/8/layout/venn1"/>
    <dgm:cxn modelId="{42D3538F-047E-42D8-B7F6-9C10EFBE3C58}" type="presOf" srcId="{ABEDA68F-88C6-4D2E-AC53-24D1D19C060B}" destId="{72731C04-8C31-474C-A51C-A86BD9ECF9CC}" srcOrd="0" destOrd="0" presId="urn:microsoft.com/office/officeart/2005/8/layout/venn1"/>
    <dgm:cxn modelId="{B013B354-6AB6-43A8-A69E-F45D12EA1D03}" srcId="{5D1E486D-80FB-4932-B456-A879889B9E2E}" destId="{ABEDA68F-88C6-4D2E-AC53-24D1D19C060B}" srcOrd="0" destOrd="0" parTransId="{40AEC567-B918-4BC3-8031-52D1525FC1ED}" sibTransId="{3C861540-76B2-428F-A2CD-9864AB60532E}"/>
    <dgm:cxn modelId="{A9981C24-E795-4DFA-9412-3584BC877E27}" type="presParOf" srcId="{E2336076-1BED-4A26-A5A6-1E442376100A}" destId="{72731C04-8C31-474C-A51C-A86BD9ECF9CC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B46C460-56F3-4ABE-A1E6-B8F6ECE57E57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675686B8-A369-47AC-AFC2-182159D49D7D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Клептопаразитизм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клептобіоз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) -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це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існування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одного виду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соціальних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комах за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рахунок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обкрадання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інших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видів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</a:t>
          </a:r>
          <a:endParaRPr lang="uk-UA" dirty="0">
            <a:latin typeface="Times New Roman" pitchFamily="18" charset="0"/>
            <a:cs typeface="Times New Roman" pitchFamily="18" charset="0"/>
          </a:endParaRPr>
        </a:p>
      </dgm:t>
    </dgm:pt>
    <dgm:pt modelId="{6918FF11-F8E3-4A77-8F58-128CE83B9F8E}" type="parTrans" cxnId="{D3DEBC08-206A-46FE-AA68-CD9568CC843D}">
      <dgm:prSet/>
      <dgm:spPr/>
      <dgm:t>
        <a:bodyPr/>
        <a:lstStyle/>
        <a:p>
          <a:endParaRPr lang="uk-UA"/>
        </a:p>
      </dgm:t>
    </dgm:pt>
    <dgm:pt modelId="{B6F9B370-B8F3-4223-9E32-2031B63CA979}" type="sibTrans" cxnId="{D3DEBC08-206A-46FE-AA68-CD9568CC843D}">
      <dgm:prSet/>
      <dgm:spPr/>
      <dgm:t>
        <a:bodyPr/>
        <a:lstStyle/>
        <a:p>
          <a:endParaRPr lang="uk-UA"/>
        </a:p>
      </dgm:t>
    </dgm:pt>
    <dgm:pt modelId="{10EDFB54-90AA-4FEC-AEF5-673FCAA3CC4F}" type="pres">
      <dgm:prSet presAssocID="{3B46C460-56F3-4ABE-A1E6-B8F6ECE57E5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4687C8-49AE-4C81-AF3E-38E372F1B165}" type="pres">
      <dgm:prSet presAssocID="{675686B8-A369-47AC-AFC2-182159D49D7D}" presName="circ1TxSh" presStyleLbl="vennNode1" presStyleIdx="0" presStyleCnt="1" custLinFactNeighborX="21206" custLinFactNeighborY="-1830"/>
      <dgm:spPr/>
      <dgm:t>
        <a:bodyPr/>
        <a:lstStyle/>
        <a:p>
          <a:endParaRPr lang="uk-UA"/>
        </a:p>
      </dgm:t>
    </dgm:pt>
  </dgm:ptLst>
  <dgm:cxnLst>
    <dgm:cxn modelId="{F24FE1AA-5917-4E2C-93FA-176830AD8CBF}" type="presOf" srcId="{3B46C460-56F3-4ABE-A1E6-B8F6ECE57E57}" destId="{10EDFB54-90AA-4FEC-AEF5-673FCAA3CC4F}" srcOrd="0" destOrd="0" presId="urn:microsoft.com/office/officeart/2005/8/layout/venn1"/>
    <dgm:cxn modelId="{D3DEBC08-206A-46FE-AA68-CD9568CC843D}" srcId="{3B46C460-56F3-4ABE-A1E6-B8F6ECE57E57}" destId="{675686B8-A369-47AC-AFC2-182159D49D7D}" srcOrd="0" destOrd="0" parTransId="{6918FF11-F8E3-4A77-8F58-128CE83B9F8E}" sibTransId="{B6F9B370-B8F3-4223-9E32-2031B63CA979}"/>
    <dgm:cxn modelId="{EE0A3EB6-9BD0-45FD-BD3C-3E3D6EE7D7E3}" type="presOf" srcId="{675686B8-A369-47AC-AFC2-182159D49D7D}" destId="{434687C8-49AE-4C81-AF3E-38E372F1B165}" srcOrd="0" destOrd="0" presId="urn:microsoft.com/office/officeart/2005/8/layout/venn1"/>
    <dgm:cxn modelId="{F4CC9B6D-D46F-413E-A6E6-F76932C828F1}" type="presParOf" srcId="{10EDFB54-90AA-4FEC-AEF5-673FCAA3CC4F}" destId="{434687C8-49AE-4C81-AF3E-38E372F1B165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EA0FA9-06C1-4717-8F9B-9BE530F607B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403F170-418B-4223-A15D-C783BC8949D5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r" rtl="0"/>
          <a:r>
            <a:rPr lang="uk-UA" sz="1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Паразит (від </a:t>
          </a:r>
          <a:r>
            <a:rPr lang="uk-UA" sz="1800" b="1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грец</a:t>
          </a:r>
          <a:r>
            <a:rPr lang="uk-UA" sz="1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. </a:t>
          </a:r>
          <a:r>
            <a:rPr lang="uk-UA" sz="1800" b="1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паразітос</a:t>
          </a:r>
          <a:r>
            <a:rPr lang="uk-UA" sz="1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- нахлібник, дармоїд) - організм, який існує безпосередньо за рахунок особин іншого виду й тісно з ними пов'язаний у своєму життєвому циклі</a:t>
          </a:r>
          <a:r>
            <a:rPr lang="uk-UA" sz="1800" dirty="0" smtClean="0"/>
            <a:t>. </a:t>
          </a:r>
          <a:endParaRPr lang="uk-UA" sz="1800" dirty="0"/>
        </a:p>
      </dgm:t>
    </dgm:pt>
    <dgm:pt modelId="{97608AA6-BA66-4DA9-970A-34F093F9A2AE}" type="parTrans" cxnId="{84C24CC1-DD55-4648-9F24-094FD41B909F}">
      <dgm:prSet/>
      <dgm:spPr/>
      <dgm:t>
        <a:bodyPr/>
        <a:lstStyle/>
        <a:p>
          <a:endParaRPr lang="uk-UA"/>
        </a:p>
      </dgm:t>
    </dgm:pt>
    <dgm:pt modelId="{79CB537C-DDE1-4B1E-8637-828D2FF35920}" type="sibTrans" cxnId="{84C24CC1-DD55-4648-9F24-094FD41B909F}">
      <dgm:prSet/>
      <dgm:spPr/>
      <dgm:t>
        <a:bodyPr/>
        <a:lstStyle/>
        <a:p>
          <a:endParaRPr lang="uk-UA"/>
        </a:p>
      </dgm:t>
    </dgm:pt>
    <dgm:pt modelId="{B870C0EF-9824-47AE-839B-51B727F7D00D}" type="pres">
      <dgm:prSet presAssocID="{71EA0FA9-06C1-4717-8F9B-9BE530F607B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5F47C5C-7F69-4244-8116-40BA44B635D5}" type="pres">
      <dgm:prSet presAssocID="{4403F170-418B-4223-A15D-C783BC8949D5}" presName="composite" presStyleCnt="0"/>
      <dgm:spPr/>
    </dgm:pt>
    <dgm:pt modelId="{6756F4B0-4CA4-4B00-8557-CC2930FCC4E8}" type="pres">
      <dgm:prSet presAssocID="{4403F170-418B-4223-A15D-C783BC8949D5}" presName="imgShp" presStyleLbl="fgImgPlace1" presStyleIdx="0" presStyleCnt="1" custScaleX="115143" custScaleY="109060" custLinFactNeighborX="-11083" custLinFactNeighborY="169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A3C15F4E-5E54-4778-9CEF-B0FB9DD281D1}" type="pres">
      <dgm:prSet presAssocID="{4403F170-418B-4223-A15D-C783BC8949D5}" presName="txShp" presStyleLbl="node1" presStyleIdx="0" presStyleCnt="1" custScaleX="131060" custScaleY="118491" custLinFactNeighborX="3567" custLinFactNeighborY="112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CF033BD-379A-4CD5-ACF2-F739AE32FAEA}" type="presOf" srcId="{71EA0FA9-06C1-4717-8F9B-9BE530F607B9}" destId="{B870C0EF-9824-47AE-839B-51B727F7D00D}" srcOrd="0" destOrd="0" presId="urn:microsoft.com/office/officeart/2005/8/layout/vList3"/>
    <dgm:cxn modelId="{84C24CC1-DD55-4648-9F24-094FD41B909F}" srcId="{71EA0FA9-06C1-4717-8F9B-9BE530F607B9}" destId="{4403F170-418B-4223-A15D-C783BC8949D5}" srcOrd="0" destOrd="0" parTransId="{97608AA6-BA66-4DA9-970A-34F093F9A2AE}" sibTransId="{79CB537C-DDE1-4B1E-8637-828D2FF35920}"/>
    <dgm:cxn modelId="{18A41F04-0E2C-47A2-8444-1C7EC4F29CB7}" type="presOf" srcId="{4403F170-418B-4223-A15D-C783BC8949D5}" destId="{A3C15F4E-5E54-4778-9CEF-B0FB9DD281D1}" srcOrd="0" destOrd="0" presId="urn:microsoft.com/office/officeart/2005/8/layout/vList3"/>
    <dgm:cxn modelId="{36762C49-DDB2-4B22-A1A4-E193878B92A2}" type="presParOf" srcId="{B870C0EF-9824-47AE-839B-51B727F7D00D}" destId="{85F47C5C-7F69-4244-8116-40BA44B635D5}" srcOrd="0" destOrd="0" presId="urn:microsoft.com/office/officeart/2005/8/layout/vList3"/>
    <dgm:cxn modelId="{5B617093-FFB7-4068-B554-6AB7A911A4F2}" type="presParOf" srcId="{85F47C5C-7F69-4244-8116-40BA44B635D5}" destId="{6756F4B0-4CA4-4B00-8557-CC2930FCC4E8}" srcOrd="0" destOrd="0" presId="urn:microsoft.com/office/officeart/2005/8/layout/vList3"/>
    <dgm:cxn modelId="{A0A60A88-6128-4AA4-AEA9-CB9A9A921BB6}" type="presParOf" srcId="{85F47C5C-7F69-4244-8116-40BA44B635D5}" destId="{A3C15F4E-5E54-4778-9CEF-B0FB9DD281D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E40C16-F911-4048-84AA-3262851F381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81ADDCC0-6B74-423D-98F8-BE43DD05B8AD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uk-UA" dirty="0" smtClean="0"/>
            <a:t>Під паразитизмом розуміють антагоністичні міжвидові відносини - співіснування різних організмів, з яких один є паразитом, а інший - хазяїном.</a:t>
          </a:r>
          <a:endParaRPr lang="uk-UA" dirty="0"/>
        </a:p>
      </dgm:t>
    </dgm:pt>
    <dgm:pt modelId="{CC087D80-1866-40F1-B44D-5968203F8732}" type="parTrans" cxnId="{1F0FB899-12FE-4977-B677-7CFB9ED76051}">
      <dgm:prSet/>
      <dgm:spPr/>
      <dgm:t>
        <a:bodyPr/>
        <a:lstStyle/>
        <a:p>
          <a:endParaRPr lang="uk-UA"/>
        </a:p>
      </dgm:t>
    </dgm:pt>
    <dgm:pt modelId="{B66373DD-61CE-42E8-A786-05B0042989FA}" type="sibTrans" cxnId="{1F0FB899-12FE-4977-B677-7CFB9ED76051}">
      <dgm:prSet/>
      <dgm:spPr/>
      <dgm:t>
        <a:bodyPr/>
        <a:lstStyle/>
        <a:p>
          <a:endParaRPr lang="uk-UA"/>
        </a:p>
      </dgm:t>
    </dgm:pt>
    <dgm:pt modelId="{A4000682-02FE-407A-8FCB-4E2C02B3E97B}" type="pres">
      <dgm:prSet presAssocID="{66E40C16-F911-4048-84AA-3262851F38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15BC8B-F86F-4910-9F0B-516B83979A57}" type="pres">
      <dgm:prSet presAssocID="{81ADDCC0-6B74-423D-98F8-BE43DD05B8A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51EE130-F835-4F6C-BF0A-A87D4CED319C}" type="presOf" srcId="{81ADDCC0-6B74-423D-98F8-BE43DD05B8AD}" destId="{4E15BC8B-F86F-4910-9F0B-516B83979A57}" srcOrd="0" destOrd="0" presId="urn:microsoft.com/office/officeart/2005/8/layout/vList2"/>
    <dgm:cxn modelId="{544BFAE9-C519-4B53-8637-038897769AFC}" type="presOf" srcId="{66E40C16-F911-4048-84AA-3262851F381E}" destId="{A4000682-02FE-407A-8FCB-4E2C02B3E97B}" srcOrd="0" destOrd="0" presId="urn:microsoft.com/office/officeart/2005/8/layout/vList2"/>
    <dgm:cxn modelId="{1F0FB899-12FE-4977-B677-7CFB9ED76051}" srcId="{66E40C16-F911-4048-84AA-3262851F381E}" destId="{81ADDCC0-6B74-423D-98F8-BE43DD05B8AD}" srcOrd="0" destOrd="0" parTransId="{CC087D80-1866-40F1-B44D-5968203F8732}" sibTransId="{B66373DD-61CE-42E8-A786-05B0042989FA}"/>
    <dgm:cxn modelId="{054650C6-2DC9-445B-A186-405D350C5643}" type="presParOf" srcId="{A4000682-02FE-407A-8FCB-4E2C02B3E97B}" destId="{4E15BC8B-F86F-4910-9F0B-516B83979A5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CA7F89-74C2-4A74-8B4B-C85DBED67BB5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AB24521-4041-42A3-BB00-60C9D3C8559A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dirty="0" smtClean="0"/>
            <a:t>У </a:t>
          </a:r>
          <a:r>
            <a:rPr lang="ru-RU" dirty="0" err="1" smtClean="0"/>
            <a:t>визначенні</a:t>
          </a:r>
          <a:r>
            <a:rPr lang="ru-RU" dirty="0" smtClean="0"/>
            <a:t> паразитизму </a:t>
          </a:r>
          <a:r>
            <a:rPr lang="ru-RU" dirty="0" err="1" smtClean="0"/>
            <a:t>слід</a:t>
          </a:r>
          <a:r>
            <a:rPr lang="ru-RU" dirty="0" smtClean="0"/>
            <a:t> </a:t>
          </a:r>
          <a:r>
            <a:rPr lang="ru-RU" dirty="0" err="1" smtClean="0"/>
            <a:t>враховувати</a:t>
          </a:r>
          <a:r>
            <a:rPr lang="ru-RU" dirty="0" smtClean="0"/>
            <a:t>:</a:t>
          </a:r>
          <a:endParaRPr lang="uk-UA" dirty="0"/>
        </a:p>
      </dgm:t>
    </dgm:pt>
    <dgm:pt modelId="{8EB5C459-44C5-48EF-8867-C80AB0573D09}" type="parTrans" cxnId="{6811685B-9F04-4C80-8BAD-7EC306A2A112}">
      <dgm:prSet/>
      <dgm:spPr/>
      <dgm:t>
        <a:bodyPr/>
        <a:lstStyle/>
        <a:p>
          <a:endParaRPr lang="uk-UA"/>
        </a:p>
      </dgm:t>
    </dgm:pt>
    <dgm:pt modelId="{BBD273CA-A135-4214-8AD9-655828A6CE80}" type="sibTrans" cxnId="{6811685B-9F04-4C80-8BAD-7EC306A2A112}">
      <dgm:prSet/>
      <dgm:spPr/>
      <dgm:t>
        <a:bodyPr/>
        <a:lstStyle/>
        <a:p>
          <a:endParaRPr lang="uk-UA"/>
        </a:p>
      </dgm:t>
    </dgm:pt>
    <dgm:pt modelId="{770318DC-1EC7-43EC-B52D-971D1D586075}" type="pres">
      <dgm:prSet presAssocID="{55CA7F89-74C2-4A74-8B4B-C85DBED67BB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25A8272-0248-4947-B4C3-0545CF3F6999}" type="pres">
      <dgm:prSet presAssocID="{BAB24521-4041-42A3-BB00-60C9D3C8559A}" presName="hierRoot1" presStyleCnt="0">
        <dgm:presLayoutVars>
          <dgm:hierBranch val="init"/>
        </dgm:presLayoutVars>
      </dgm:prSet>
      <dgm:spPr/>
    </dgm:pt>
    <dgm:pt modelId="{CEE167D4-C5C7-428D-B266-17F9F81A1CC2}" type="pres">
      <dgm:prSet presAssocID="{BAB24521-4041-42A3-BB00-60C9D3C8559A}" presName="rootComposite1" presStyleCnt="0"/>
      <dgm:spPr/>
    </dgm:pt>
    <dgm:pt modelId="{B59663E7-0415-4F10-8C73-55695317E8E8}" type="pres">
      <dgm:prSet presAssocID="{BAB24521-4041-42A3-BB00-60C9D3C8559A}" presName="rootText1" presStyleLbl="node0" presStyleIdx="0" presStyleCnt="1" custLinFactNeighborX="995" custLinFactNeighborY="-80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B153AB-3EE6-4A7B-B69F-58CE8CE1CDAD}" type="pres">
      <dgm:prSet presAssocID="{BAB24521-4041-42A3-BB00-60C9D3C8559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F0AF8D5-0060-4197-AE32-7873D0C27FF0}" type="pres">
      <dgm:prSet presAssocID="{BAB24521-4041-42A3-BB00-60C9D3C8559A}" presName="hierChild2" presStyleCnt="0"/>
      <dgm:spPr/>
    </dgm:pt>
    <dgm:pt modelId="{C7BFE4B6-9C87-44DD-BEE1-AF3CF9DAF9EE}" type="pres">
      <dgm:prSet presAssocID="{BAB24521-4041-42A3-BB00-60C9D3C8559A}" presName="hierChild3" presStyleCnt="0"/>
      <dgm:spPr/>
    </dgm:pt>
  </dgm:ptLst>
  <dgm:cxnLst>
    <dgm:cxn modelId="{6811685B-9F04-4C80-8BAD-7EC306A2A112}" srcId="{55CA7F89-74C2-4A74-8B4B-C85DBED67BB5}" destId="{BAB24521-4041-42A3-BB00-60C9D3C8559A}" srcOrd="0" destOrd="0" parTransId="{8EB5C459-44C5-48EF-8867-C80AB0573D09}" sibTransId="{BBD273CA-A135-4214-8AD9-655828A6CE80}"/>
    <dgm:cxn modelId="{464FBCB0-D3A4-4EED-8388-625640B633C9}" type="presOf" srcId="{55CA7F89-74C2-4A74-8B4B-C85DBED67BB5}" destId="{770318DC-1EC7-43EC-B52D-971D1D586075}" srcOrd="0" destOrd="0" presId="urn:microsoft.com/office/officeart/2005/8/layout/orgChart1"/>
    <dgm:cxn modelId="{774D16AE-8A38-4DA6-AB66-29FE2D880CEF}" type="presOf" srcId="{BAB24521-4041-42A3-BB00-60C9D3C8559A}" destId="{B59663E7-0415-4F10-8C73-55695317E8E8}" srcOrd="0" destOrd="0" presId="urn:microsoft.com/office/officeart/2005/8/layout/orgChart1"/>
    <dgm:cxn modelId="{017E893A-8DB3-48D2-884F-27057A70CBEA}" type="presOf" srcId="{BAB24521-4041-42A3-BB00-60C9D3C8559A}" destId="{4EB153AB-3EE6-4A7B-B69F-58CE8CE1CDAD}" srcOrd="1" destOrd="0" presId="urn:microsoft.com/office/officeart/2005/8/layout/orgChart1"/>
    <dgm:cxn modelId="{3D001D0D-E919-4ADA-8D16-4D031007ACC8}" type="presParOf" srcId="{770318DC-1EC7-43EC-B52D-971D1D586075}" destId="{825A8272-0248-4947-B4C3-0545CF3F6999}" srcOrd="0" destOrd="0" presId="urn:microsoft.com/office/officeart/2005/8/layout/orgChart1"/>
    <dgm:cxn modelId="{529A42CD-914A-4FD1-A906-11551FADB3BF}" type="presParOf" srcId="{825A8272-0248-4947-B4C3-0545CF3F6999}" destId="{CEE167D4-C5C7-428D-B266-17F9F81A1CC2}" srcOrd="0" destOrd="0" presId="urn:microsoft.com/office/officeart/2005/8/layout/orgChart1"/>
    <dgm:cxn modelId="{5921551E-1AF0-4D54-82B5-60054CB75624}" type="presParOf" srcId="{CEE167D4-C5C7-428D-B266-17F9F81A1CC2}" destId="{B59663E7-0415-4F10-8C73-55695317E8E8}" srcOrd="0" destOrd="0" presId="urn:microsoft.com/office/officeart/2005/8/layout/orgChart1"/>
    <dgm:cxn modelId="{C7FDBE83-33CD-47E8-A0FB-A4B95ED1770E}" type="presParOf" srcId="{CEE167D4-C5C7-428D-B266-17F9F81A1CC2}" destId="{4EB153AB-3EE6-4A7B-B69F-58CE8CE1CDAD}" srcOrd="1" destOrd="0" presId="urn:microsoft.com/office/officeart/2005/8/layout/orgChart1"/>
    <dgm:cxn modelId="{0DD0AAE6-4710-4569-8CAE-53E6A66433BB}" type="presParOf" srcId="{825A8272-0248-4947-B4C3-0545CF3F6999}" destId="{3F0AF8D5-0060-4197-AE32-7873D0C27FF0}" srcOrd="1" destOrd="0" presId="urn:microsoft.com/office/officeart/2005/8/layout/orgChart1"/>
    <dgm:cxn modelId="{1D051023-6BB2-498A-8294-07E02C4397ED}" type="presParOf" srcId="{825A8272-0248-4947-B4C3-0545CF3F6999}" destId="{C7BFE4B6-9C87-44DD-BEE1-AF3CF9DAF9E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9EB8E7-E44C-4A1B-A9BB-BCCBC9008B9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FA5F8D9-7CB0-45BB-8B13-0D8151415B47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uk-UA" sz="2400" dirty="0" smtClean="0"/>
            <a:t>-</a:t>
          </a:r>
          <a:r>
            <a:rPr lang="uk-UA" sz="1400" dirty="0" smtClean="0"/>
            <a:t>	</a:t>
          </a:r>
          <a:r>
            <a:rPr lang="uk-UA" sz="2400" dirty="0" smtClean="0"/>
            <a:t>просторові взаємовідносини паразита та хазяїна;</a:t>
          </a:r>
          <a:endParaRPr lang="uk-UA" sz="2400" dirty="0"/>
        </a:p>
      </dgm:t>
    </dgm:pt>
    <dgm:pt modelId="{4E8DB54F-A793-416F-9564-2B3FEFA4BCB5}" type="parTrans" cxnId="{7DEE2B53-751D-4E64-985D-12EF26024D40}">
      <dgm:prSet/>
      <dgm:spPr/>
      <dgm:t>
        <a:bodyPr/>
        <a:lstStyle/>
        <a:p>
          <a:endParaRPr lang="uk-UA"/>
        </a:p>
      </dgm:t>
    </dgm:pt>
    <dgm:pt modelId="{7EEC5196-98A8-4199-B796-C8A422AD72A6}" type="sibTrans" cxnId="{7DEE2B53-751D-4E64-985D-12EF26024D40}">
      <dgm:prSet/>
      <dgm:spPr/>
      <dgm:t>
        <a:bodyPr/>
        <a:lstStyle/>
        <a:p>
          <a:endParaRPr lang="uk-UA"/>
        </a:p>
      </dgm:t>
    </dgm:pt>
    <dgm:pt modelId="{ECCBA953-07EB-46A7-8AE4-1AFFDF9233A8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uk-UA" sz="2400" dirty="0" smtClean="0"/>
            <a:t>-	живлення за рахунок соків, тканин, перетравленої їжі хазяїна;</a:t>
          </a:r>
          <a:endParaRPr lang="uk-UA" sz="2400" dirty="0"/>
        </a:p>
      </dgm:t>
    </dgm:pt>
    <dgm:pt modelId="{4943D310-62E3-43F1-821E-AA6722BFEAB1}" type="parTrans" cxnId="{8A3253E3-73F2-4341-9781-DCD10FB3F0D4}">
      <dgm:prSet/>
      <dgm:spPr/>
      <dgm:t>
        <a:bodyPr/>
        <a:lstStyle/>
        <a:p>
          <a:endParaRPr lang="uk-UA"/>
        </a:p>
      </dgm:t>
    </dgm:pt>
    <dgm:pt modelId="{97B45091-6139-4B75-9A70-A683B59487A1}" type="sibTrans" cxnId="{8A3253E3-73F2-4341-9781-DCD10FB3F0D4}">
      <dgm:prSet/>
      <dgm:spPr/>
      <dgm:t>
        <a:bodyPr/>
        <a:lstStyle/>
        <a:p>
          <a:endParaRPr lang="uk-UA"/>
        </a:p>
      </dgm:t>
    </dgm:pt>
    <dgm:pt modelId="{4CE6B1DD-8782-46A7-8686-0DD4B2917999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uk-UA" sz="2400" dirty="0" smtClean="0"/>
            <a:t>-	патогенний вплив паразита на хазяїна й відповідні реакції останнього;</a:t>
          </a:r>
          <a:endParaRPr lang="uk-UA" sz="2400" dirty="0"/>
        </a:p>
      </dgm:t>
    </dgm:pt>
    <dgm:pt modelId="{B91A8619-81DF-4750-B9AD-AA299DF3A667}" type="parTrans" cxnId="{B98AF576-1600-4B63-8983-55F59A9C2425}">
      <dgm:prSet/>
      <dgm:spPr/>
      <dgm:t>
        <a:bodyPr/>
        <a:lstStyle/>
        <a:p>
          <a:endParaRPr lang="uk-UA"/>
        </a:p>
      </dgm:t>
    </dgm:pt>
    <dgm:pt modelId="{44365437-0DFB-43E1-BD71-E05D0AB75D00}" type="sibTrans" cxnId="{B98AF576-1600-4B63-8983-55F59A9C2425}">
      <dgm:prSet/>
      <dgm:spPr/>
      <dgm:t>
        <a:bodyPr/>
        <a:lstStyle/>
        <a:p>
          <a:endParaRPr lang="uk-UA"/>
        </a:p>
      </dgm:t>
    </dgm:pt>
    <dgm:pt modelId="{938F8787-98AE-46C7-8286-6A774B515BF6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/>
            <a:t>-            </a:t>
          </a:r>
          <a:r>
            <a:rPr lang="ru-RU" sz="2400" dirty="0" err="1" smtClean="0"/>
            <a:t>регулювання</a:t>
          </a:r>
          <a:r>
            <a:rPr lang="ru-RU" sz="2400" dirty="0" smtClean="0"/>
            <a:t> </a:t>
          </a:r>
          <a:r>
            <a:rPr lang="ru-RU" sz="2400" dirty="0" err="1" smtClean="0"/>
            <a:t>відносин</a:t>
          </a:r>
          <a:r>
            <a:rPr lang="ru-RU" sz="2400" dirty="0" smtClean="0"/>
            <a:t> паразита з </a:t>
          </a:r>
          <a:r>
            <a:rPr lang="ru-RU" sz="2400" dirty="0" err="1" smtClean="0"/>
            <a:t>навколишнім</a:t>
          </a:r>
          <a:r>
            <a:rPr lang="ru-RU" sz="2400" dirty="0" smtClean="0"/>
            <a:t> </a:t>
          </a:r>
          <a:r>
            <a:rPr lang="ru-RU" sz="2400" dirty="0" err="1" smtClean="0"/>
            <a:t>середовищем</a:t>
          </a:r>
          <a:r>
            <a:rPr lang="ru-RU" sz="2400" dirty="0" smtClean="0"/>
            <a:t> за </a:t>
          </a:r>
          <a:r>
            <a:rPr lang="ru-RU" sz="2400" dirty="0" err="1" smtClean="0"/>
            <a:t>рахунок</a:t>
          </a:r>
          <a:r>
            <a:rPr lang="ru-RU" sz="2400" dirty="0" smtClean="0"/>
            <a:t> </a:t>
          </a:r>
          <a:r>
            <a:rPr lang="ru-RU" sz="2400" dirty="0" err="1" smtClean="0"/>
            <a:t>хазяїна</a:t>
          </a:r>
          <a:r>
            <a:rPr lang="ru-RU" sz="2400" dirty="0" smtClean="0"/>
            <a:t>.</a:t>
          </a:r>
          <a:endParaRPr lang="uk-UA" sz="2400" dirty="0"/>
        </a:p>
      </dgm:t>
    </dgm:pt>
    <dgm:pt modelId="{E2CF343A-1A77-4F03-B7BD-5F0D91A7385E}" type="parTrans" cxnId="{95D82348-17D7-4FAD-B5E5-8A0EDE21BC0B}">
      <dgm:prSet/>
      <dgm:spPr/>
      <dgm:t>
        <a:bodyPr/>
        <a:lstStyle/>
        <a:p>
          <a:endParaRPr lang="uk-UA"/>
        </a:p>
      </dgm:t>
    </dgm:pt>
    <dgm:pt modelId="{C05E1488-CFA6-4127-9BB2-C314D46D03EF}" type="sibTrans" cxnId="{95D82348-17D7-4FAD-B5E5-8A0EDE21BC0B}">
      <dgm:prSet/>
      <dgm:spPr/>
      <dgm:t>
        <a:bodyPr/>
        <a:lstStyle/>
        <a:p>
          <a:endParaRPr lang="uk-UA"/>
        </a:p>
      </dgm:t>
    </dgm:pt>
    <dgm:pt modelId="{5F530210-2BBA-4331-8B57-159366124254}" type="pres">
      <dgm:prSet presAssocID="{B79EB8E7-E44C-4A1B-A9BB-BCCBC9008B9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4937ED-F2CA-48F8-A733-009BB9DEB38B}" type="pres">
      <dgm:prSet presAssocID="{2FA5F8D9-7CB0-45BB-8B13-0D8151415B47}" presName="parentText" presStyleLbl="node1" presStyleIdx="0" presStyleCnt="4" custLinFactNeighborX="-1974" custLinFactNeighborY="259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424011-419F-48C1-978A-EB54D4C0EAE8}" type="pres">
      <dgm:prSet presAssocID="{7EEC5196-98A8-4199-B796-C8A422AD72A6}" presName="spacer" presStyleCnt="0"/>
      <dgm:spPr/>
    </dgm:pt>
    <dgm:pt modelId="{F268DF44-E476-4706-8604-3EF7A2B7418C}" type="pres">
      <dgm:prSet presAssocID="{ECCBA953-07EB-46A7-8AE4-1AFFDF9233A8}" presName="parentText" presStyleLbl="node1" presStyleIdx="1" presStyleCnt="4" custLinFactNeighborX="-1364" custLinFactNeighborY="-696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4C390C-896D-43DC-B485-155EE22665F8}" type="pres">
      <dgm:prSet presAssocID="{97B45091-6139-4B75-9A70-A683B59487A1}" presName="spacer" presStyleCnt="0"/>
      <dgm:spPr/>
    </dgm:pt>
    <dgm:pt modelId="{847B7616-D778-4089-8F11-0ECFD048D34C}" type="pres">
      <dgm:prSet presAssocID="{4CE6B1DD-8782-46A7-8686-0DD4B2917999}" presName="parentText" presStyleLbl="node1" presStyleIdx="2" presStyleCnt="4" custScaleY="96921" custLinFactY="-84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AE601-94C4-4E1D-8AC8-929A05B190DF}" type="pres">
      <dgm:prSet presAssocID="{44365437-0DFB-43E1-BD71-E05D0AB75D00}" presName="spacer" presStyleCnt="0"/>
      <dgm:spPr/>
    </dgm:pt>
    <dgm:pt modelId="{668EEE11-EB95-47B6-BAA1-0780C0854A9B}" type="pres">
      <dgm:prSet presAssocID="{938F8787-98AE-46C7-8286-6A774B515BF6}" presName="parentText" presStyleLbl="node1" presStyleIdx="3" presStyleCnt="4" custScaleY="12434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F29C768-2D3A-41A8-B4B1-40569A7C9FC3}" type="presOf" srcId="{2FA5F8D9-7CB0-45BB-8B13-0D8151415B47}" destId="{FA4937ED-F2CA-48F8-A733-009BB9DEB38B}" srcOrd="0" destOrd="0" presId="urn:microsoft.com/office/officeart/2005/8/layout/vList2"/>
    <dgm:cxn modelId="{167A4EBC-EE6C-47C0-9612-0779CD55E5CD}" type="presOf" srcId="{4CE6B1DD-8782-46A7-8686-0DD4B2917999}" destId="{847B7616-D778-4089-8F11-0ECFD048D34C}" srcOrd="0" destOrd="0" presId="urn:microsoft.com/office/officeart/2005/8/layout/vList2"/>
    <dgm:cxn modelId="{B98AF576-1600-4B63-8983-55F59A9C2425}" srcId="{B79EB8E7-E44C-4A1B-A9BB-BCCBC9008B9C}" destId="{4CE6B1DD-8782-46A7-8686-0DD4B2917999}" srcOrd="2" destOrd="0" parTransId="{B91A8619-81DF-4750-B9AD-AA299DF3A667}" sibTransId="{44365437-0DFB-43E1-BD71-E05D0AB75D00}"/>
    <dgm:cxn modelId="{95D82348-17D7-4FAD-B5E5-8A0EDE21BC0B}" srcId="{B79EB8E7-E44C-4A1B-A9BB-BCCBC9008B9C}" destId="{938F8787-98AE-46C7-8286-6A774B515BF6}" srcOrd="3" destOrd="0" parTransId="{E2CF343A-1A77-4F03-B7BD-5F0D91A7385E}" sibTransId="{C05E1488-CFA6-4127-9BB2-C314D46D03EF}"/>
    <dgm:cxn modelId="{45AD5F96-C720-496C-8E73-C5533F224FD0}" type="presOf" srcId="{938F8787-98AE-46C7-8286-6A774B515BF6}" destId="{668EEE11-EB95-47B6-BAA1-0780C0854A9B}" srcOrd="0" destOrd="0" presId="urn:microsoft.com/office/officeart/2005/8/layout/vList2"/>
    <dgm:cxn modelId="{6E3747FD-C83D-4563-BF55-BE51526F513D}" type="presOf" srcId="{ECCBA953-07EB-46A7-8AE4-1AFFDF9233A8}" destId="{F268DF44-E476-4706-8604-3EF7A2B7418C}" srcOrd="0" destOrd="0" presId="urn:microsoft.com/office/officeart/2005/8/layout/vList2"/>
    <dgm:cxn modelId="{8A3253E3-73F2-4341-9781-DCD10FB3F0D4}" srcId="{B79EB8E7-E44C-4A1B-A9BB-BCCBC9008B9C}" destId="{ECCBA953-07EB-46A7-8AE4-1AFFDF9233A8}" srcOrd="1" destOrd="0" parTransId="{4943D310-62E3-43F1-821E-AA6722BFEAB1}" sibTransId="{97B45091-6139-4B75-9A70-A683B59487A1}"/>
    <dgm:cxn modelId="{7DEE2B53-751D-4E64-985D-12EF26024D40}" srcId="{B79EB8E7-E44C-4A1B-A9BB-BCCBC9008B9C}" destId="{2FA5F8D9-7CB0-45BB-8B13-0D8151415B47}" srcOrd="0" destOrd="0" parTransId="{4E8DB54F-A793-416F-9564-2B3FEFA4BCB5}" sibTransId="{7EEC5196-98A8-4199-B796-C8A422AD72A6}"/>
    <dgm:cxn modelId="{18AD5C3C-5FD4-4DED-B8FD-E0C04CEE4390}" type="presOf" srcId="{B79EB8E7-E44C-4A1B-A9BB-BCCBC9008B9C}" destId="{5F530210-2BBA-4331-8B57-159366124254}" srcOrd="0" destOrd="0" presId="urn:microsoft.com/office/officeart/2005/8/layout/vList2"/>
    <dgm:cxn modelId="{6EC2A6C8-3FE5-4FE9-AF38-4FA8D55823E6}" type="presParOf" srcId="{5F530210-2BBA-4331-8B57-159366124254}" destId="{FA4937ED-F2CA-48F8-A733-009BB9DEB38B}" srcOrd="0" destOrd="0" presId="urn:microsoft.com/office/officeart/2005/8/layout/vList2"/>
    <dgm:cxn modelId="{ED0BF226-A16E-4515-B610-68595DCA03FA}" type="presParOf" srcId="{5F530210-2BBA-4331-8B57-159366124254}" destId="{59424011-419F-48C1-978A-EB54D4C0EAE8}" srcOrd="1" destOrd="0" presId="urn:microsoft.com/office/officeart/2005/8/layout/vList2"/>
    <dgm:cxn modelId="{CDF8BC06-1F47-436B-A143-F087555CF05F}" type="presParOf" srcId="{5F530210-2BBA-4331-8B57-159366124254}" destId="{F268DF44-E476-4706-8604-3EF7A2B7418C}" srcOrd="2" destOrd="0" presId="urn:microsoft.com/office/officeart/2005/8/layout/vList2"/>
    <dgm:cxn modelId="{0B26A58C-1E82-4681-BEB9-01D7FA4C8890}" type="presParOf" srcId="{5F530210-2BBA-4331-8B57-159366124254}" destId="{B14C390C-896D-43DC-B485-155EE22665F8}" srcOrd="3" destOrd="0" presId="urn:microsoft.com/office/officeart/2005/8/layout/vList2"/>
    <dgm:cxn modelId="{37991D5D-E675-4F96-B1D6-B83F86658C4A}" type="presParOf" srcId="{5F530210-2BBA-4331-8B57-159366124254}" destId="{847B7616-D778-4089-8F11-0ECFD048D34C}" srcOrd="4" destOrd="0" presId="urn:microsoft.com/office/officeart/2005/8/layout/vList2"/>
    <dgm:cxn modelId="{A66C413C-4595-4FD7-AB18-7FE7944841B1}" type="presParOf" srcId="{5F530210-2BBA-4331-8B57-159366124254}" destId="{2B7AE601-94C4-4E1D-8AC8-929A05B190DF}" srcOrd="5" destOrd="0" presId="urn:microsoft.com/office/officeart/2005/8/layout/vList2"/>
    <dgm:cxn modelId="{E7A6C112-0E4E-43B8-9C5E-8924007A6B33}" type="presParOf" srcId="{5F530210-2BBA-4331-8B57-159366124254}" destId="{668EEE11-EB95-47B6-BAA1-0780C0854A9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3C73912-45A8-4264-8DA3-BE0A8668F409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46A2401F-9ED4-4F19-ACA9-4C9550C683E2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uk-UA" sz="2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Збудники інфекційних хвороб </a:t>
          </a:r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- це патогенні бактерії, віруси, рикетсії, гриби тощо, які можуть паразитувати в організмі рослин, тварин і людини.</a:t>
          </a:r>
          <a:endParaRPr lang="uk-UA" sz="2400" dirty="0">
            <a:latin typeface="Times New Roman" pitchFamily="18" charset="0"/>
            <a:cs typeface="Times New Roman" pitchFamily="18" charset="0"/>
          </a:endParaRPr>
        </a:p>
      </dgm:t>
    </dgm:pt>
    <dgm:pt modelId="{51E1FB38-331F-4713-96DC-AB40876F65C5}" type="parTrans" cxnId="{F0FD96EF-79A1-4D8A-BFB5-8CA4D5EDB0CF}">
      <dgm:prSet/>
      <dgm:spPr/>
      <dgm:t>
        <a:bodyPr/>
        <a:lstStyle/>
        <a:p>
          <a:endParaRPr lang="uk-UA"/>
        </a:p>
      </dgm:t>
    </dgm:pt>
    <dgm:pt modelId="{E2A8D947-FB8F-41A6-8DCC-8059BBD516F5}" type="sibTrans" cxnId="{F0FD96EF-79A1-4D8A-BFB5-8CA4D5EDB0CF}">
      <dgm:prSet/>
      <dgm:spPr/>
      <dgm:t>
        <a:bodyPr/>
        <a:lstStyle/>
        <a:p>
          <a:endParaRPr lang="uk-UA"/>
        </a:p>
      </dgm:t>
    </dgm:pt>
    <dgm:pt modelId="{475BB192-C430-487D-A7F2-BAA78C6B139A}" type="pres">
      <dgm:prSet presAssocID="{F3C73912-45A8-4264-8DA3-BE0A8668F40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B00C1B-778A-4D43-A338-6D24F34348AF}" type="pres">
      <dgm:prSet presAssocID="{46A2401F-9ED4-4F19-ACA9-4C9550C683E2}" presName="circ1TxSh" presStyleLbl="vennNode1" presStyleIdx="0" presStyleCnt="1" custScaleX="112000" custLinFactNeighborX="-8986" custLinFactNeighborY="-6614"/>
      <dgm:spPr/>
      <dgm:t>
        <a:bodyPr/>
        <a:lstStyle/>
        <a:p>
          <a:endParaRPr lang="ru-RU"/>
        </a:p>
      </dgm:t>
    </dgm:pt>
  </dgm:ptLst>
  <dgm:cxnLst>
    <dgm:cxn modelId="{7CAC3825-EA60-4793-9CE9-E75D85B22CD8}" type="presOf" srcId="{F3C73912-45A8-4264-8DA3-BE0A8668F409}" destId="{475BB192-C430-487D-A7F2-BAA78C6B139A}" srcOrd="0" destOrd="0" presId="urn:microsoft.com/office/officeart/2005/8/layout/venn1"/>
    <dgm:cxn modelId="{838F8876-2FB2-403E-BD89-C16982855B6D}" type="presOf" srcId="{46A2401F-9ED4-4F19-ACA9-4C9550C683E2}" destId="{FEB00C1B-778A-4D43-A338-6D24F34348AF}" srcOrd="0" destOrd="0" presId="urn:microsoft.com/office/officeart/2005/8/layout/venn1"/>
    <dgm:cxn modelId="{F0FD96EF-79A1-4D8A-BFB5-8CA4D5EDB0CF}" srcId="{F3C73912-45A8-4264-8DA3-BE0A8668F409}" destId="{46A2401F-9ED4-4F19-ACA9-4C9550C683E2}" srcOrd="0" destOrd="0" parTransId="{51E1FB38-331F-4713-96DC-AB40876F65C5}" sibTransId="{E2A8D947-FB8F-41A6-8DCC-8059BBD516F5}"/>
    <dgm:cxn modelId="{D48B8475-8BB5-4282-9C82-A3420DFD0773}" type="presParOf" srcId="{475BB192-C430-487D-A7F2-BAA78C6B139A}" destId="{FEB00C1B-778A-4D43-A338-6D24F34348AF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E40ED9D-95C0-40EF-BE67-B1518F205D3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B22A424-9D71-4AA2-9E1A-CD9AF22D3DE8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uk-UA" sz="2400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Зоопаразит</a:t>
          </a:r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 -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за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своїм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систематичним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положенням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належать до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тварин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uk-UA" sz="2400" dirty="0">
            <a:latin typeface="Times New Roman" pitchFamily="18" charset="0"/>
            <a:cs typeface="Times New Roman" pitchFamily="18" charset="0"/>
          </a:endParaRPr>
        </a:p>
      </dgm:t>
    </dgm:pt>
    <dgm:pt modelId="{AEAEAEF5-F7FF-43C7-A5DC-BF86FCBBB76E}" type="parTrans" cxnId="{568033AF-3718-4026-A844-6406C3F7799B}">
      <dgm:prSet/>
      <dgm:spPr/>
      <dgm:t>
        <a:bodyPr/>
        <a:lstStyle/>
        <a:p>
          <a:endParaRPr lang="uk-UA"/>
        </a:p>
      </dgm:t>
    </dgm:pt>
    <dgm:pt modelId="{E1110EFE-FCDF-4ED1-AA9C-09E2383861E5}" type="sibTrans" cxnId="{568033AF-3718-4026-A844-6406C3F7799B}">
      <dgm:prSet/>
      <dgm:spPr/>
      <dgm:t>
        <a:bodyPr/>
        <a:lstStyle/>
        <a:p>
          <a:endParaRPr lang="uk-UA"/>
        </a:p>
      </dgm:t>
    </dgm:pt>
    <dgm:pt modelId="{5BE7EB12-3834-44FB-B681-773AA9CDD2B1}" type="pres">
      <dgm:prSet presAssocID="{CE40ED9D-95C0-40EF-BE67-B1518F205D3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599361-18C2-4A7C-B2CF-DF6BF38816D8}" type="pres">
      <dgm:prSet presAssocID="{9B22A424-9D71-4AA2-9E1A-CD9AF22D3DE8}" presName="circ1TxSh" presStyleLbl="vennNode1" presStyleIdx="0" presStyleCnt="1" custLinFactNeighborX="-40608" custLinFactNeighborY="6886"/>
      <dgm:spPr/>
      <dgm:t>
        <a:bodyPr/>
        <a:lstStyle/>
        <a:p>
          <a:endParaRPr lang="ru-RU"/>
        </a:p>
      </dgm:t>
    </dgm:pt>
  </dgm:ptLst>
  <dgm:cxnLst>
    <dgm:cxn modelId="{568033AF-3718-4026-A844-6406C3F7799B}" srcId="{CE40ED9D-95C0-40EF-BE67-B1518F205D36}" destId="{9B22A424-9D71-4AA2-9E1A-CD9AF22D3DE8}" srcOrd="0" destOrd="0" parTransId="{AEAEAEF5-F7FF-43C7-A5DC-BF86FCBBB76E}" sibTransId="{E1110EFE-FCDF-4ED1-AA9C-09E2383861E5}"/>
    <dgm:cxn modelId="{109E62EC-997C-4EF1-91E3-F560B2E36D2E}" type="presOf" srcId="{9B22A424-9D71-4AA2-9E1A-CD9AF22D3DE8}" destId="{82599361-18C2-4A7C-B2CF-DF6BF38816D8}" srcOrd="0" destOrd="0" presId="urn:microsoft.com/office/officeart/2005/8/layout/venn1"/>
    <dgm:cxn modelId="{9B06694D-ECA4-474C-8C36-C4F45226D2B2}" type="presOf" srcId="{CE40ED9D-95C0-40EF-BE67-B1518F205D36}" destId="{5BE7EB12-3834-44FB-B681-773AA9CDD2B1}" srcOrd="0" destOrd="0" presId="urn:microsoft.com/office/officeart/2005/8/layout/venn1"/>
    <dgm:cxn modelId="{E7839A3D-8949-4798-8F04-14119856DB91}" type="presParOf" srcId="{5BE7EB12-3834-44FB-B681-773AA9CDD2B1}" destId="{82599361-18C2-4A7C-B2CF-DF6BF38816D8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B9C73B1-9EEE-4051-9E35-75AC52AA995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AA6A8D5-7D64-4AB8-A354-F3CC9B2840C6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uk-UA" b="1" dirty="0" smtClean="0"/>
            <a:t>інвазійні</a:t>
          </a:r>
          <a:endParaRPr lang="uk-UA" b="1" dirty="0"/>
        </a:p>
      </dgm:t>
    </dgm:pt>
    <dgm:pt modelId="{0FD6A5E2-2065-429B-967B-E66B069919CC}" type="parTrans" cxnId="{68F516CE-EAE8-4FED-9D13-B3828A92DA39}">
      <dgm:prSet/>
      <dgm:spPr/>
      <dgm:t>
        <a:bodyPr/>
        <a:lstStyle/>
        <a:p>
          <a:endParaRPr lang="uk-UA"/>
        </a:p>
      </dgm:t>
    </dgm:pt>
    <dgm:pt modelId="{B6215CE0-DC69-4174-9818-229CCF1B365B}" type="sibTrans" cxnId="{68F516CE-EAE8-4FED-9D13-B3828A92DA39}">
      <dgm:prSet/>
      <dgm:spPr/>
      <dgm:t>
        <a:bodyPr/>
        <a:lstStyle/>
        <a:p>
          <a:endParaRPr lang="uk-UA"/>
        </a:p>
      </dgm:t>
    </dgm:pt>
    <dgm:pt modelId="{3DC76E32-6B3F-45D8-BFF6-780DE1198241}" type="pres">
      <dgm:prSet presAssocID="{2B9C73B1-9EEE-4051-9E35-75AC52AA995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90A333-0296-4D9E-B05A-27978AEB8298}" type="pres">
      <dgm:prSet presAssocID="{0AA6A8D5-7D64-4AB8-A354-F3CC9B2840C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EBFF32-8669-44B0-8034-01415DEB50DB}" type="presOf" srcId="{2B9C73B1-9EEE-4051-9E35-75AC52AA9959}" destId="{3DC76E32-6B3F-45D8-BFF6-780DE1198241}" srcOrd="0" destOrd="0" presId="urn:microsoft.com/office/officeart/2005/8/layout/vList2"/>
    <dgm:cxn modelId="{68F516CE-EAE8-4FED-9D13-B3828A92DA39}" srcId="{2B9C73B1-9EEE-4051-9E35-75AC52AA9959}" destId="{0AA6A8D5-7D64-4AB8-A354-F3CC9B2840C6}" srcOrd="0" destOrd="0" parTransId="{0FD6A5E2-2065-429B-967B-E66B069919CC}" sibTransId="{B6215CE0-DC69-4174-9818-229CCF1B365B}"/>
    <dgm:cxn modelId="{1398C44B-CAFE-4B3C-93FA-D58AD6AD5510}" type="presOf" srcId="{0AA6A8D5-7D64-4AB8-A354-F3CC9B2840C6}" destId="{2D90A333-0296-4D9E-B05A-27978AEB8298}" srcOrd="0" destOrd="0" presId="urn:microsoft.com/office/officeart/2005/8/layout/vList2"/>
    <dgm:cxn modelId="{8DD6E086-DFED-461B-A43B-DFF2CA193303}" type="presParOf" srcId="{3DC76E32-6B3F-45D8-BFF6-780DE1198241}" destId="{2D90A333-0296-4D9E-B05A-27978AEB829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7A4FFD4-3112-49C8-8A70-C2405F9A739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uk-UA"/>
        </a:p>
      </dgm:t>
    </dgm:pt>
    <dgm:pt modelId="{758434B9-8490-41E2-9048-9793172B59E2}">
      <dgm:prSet custT="1"/>
      <dgm:spPr/>
      <dgm:t>
        <a:bodyPr/>
        <a:lstStyle/>
        <a:p>
          <a:pPr algn="ctr" rtl="0"/>
          <a:r>
            <a:rPr lang="ru-RU" sz="24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Патогенність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паразитів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характеризується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специфічністю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дії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організм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хазяїна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тобто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здатністю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викликати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лише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певну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властиву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тому </a:t>
          </a:r>
          <a:r>
            <a:rPr lang="ru-RU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чи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іншому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збуднику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хворобу.</a:t>
          </a:r>
          <a:endParaRPr lang="uk-UA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27C05AF-58CE-4555-BFBD-7A716C53B91D}" type="parTrans" cxnId="{FEFD8377-0401-4B98-A375-14E603AB69FC}">
      <dgm:prSet/>
      <dgm:spPr/>
      <dgm:t>
        <a:bodyPr/>
        <a:lstStyle/>
        <a:p>
          <a:endParaRPr lang="uk-UA"/>
        </a:p>
      </dgm:t>
    </dgm:pt>
    <dgm:pt modelId="{C91236C7-14F7-4205-AD6A-3E8C52DFDDE8}" type="sibTrans" cxnId="{FEFD8377-0401-4B98-A375-14E603AB69FC}">
      <dgm:prSet/>
      <dgm:spPr/>
      <dgm:t>
        <a:bodyPr/>
        <a:lstStyle/>
        <a:p>
          <a:endParaRPr lang="uk-UA"/>
        </a:p>
      </dgm:t>
    </dgm:pt>
    <dgm:pt modelId="{CC77E24B-8DEC-4BA7-8E5B-0CE48830DDCC}" type="pres">
      <dgm:prSet presAssocID="{B7A4FFD4-3112-49C8-8A70-C2405F9A739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BE559A-FAEC-4934-B985-6BB6822925A6}" type="pres">
      <dgm:prSet presAssocID="{758434B9-8490-41E2-9048-9793172B59E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FD8377-0401-4B98-A375-14E603AB69FC}" srcId="{B7A4FFD4-3112-49C8-8A70-C2405F9A7399}" destId="{758434B9-8490-41E2-9048-9793172B59E2}" srcOrd="0" destOrd="0" parTransId="{827C05AF-58CE-4555-BFBD-7A716C53B91D}" sibTransId="{C91236C7-14F7-4205-AD6A-3E8C52DFDDE8}"/>
    <dgm:cxn modelId="{00382DC4-DC2F-41F2-91CE-9E12C523ED84}" type="presOf" srcId="{758434B9-8490-41E2-9048-9793172B59E2}" destId="{00BE559A-FAEC-4934-B985-6BB6822925A6}" srcOrd="0" destOrd="0" presId="urn:microsoft.com/office/officeart/2005/8/layout/vList2"/>
    <dgm:cxn modelId="{20FCAE28-BB00-46D5-B7E7-0505CD817059}" type="presOf" srcId="{B7A4FFD4-3112-49C8-8A70-C2405F9A7399}" destId="{CC77E24B-8DEC-4BA7-8E5B-0CE48830DDCC}" srcOrd="0" destOrd="0" presId="urn:microsoft.com/office/officeart/2005/8/layout/vList2"/>
    <dgm:cxn modelId="{B9438A74-A1FF-47B1-AF1A-17A93F88944D}" type="presParOf" srcId="{CC77E24B-8DEC-4BA7-8E5B-0CE48830DDCC}" destId="{00BE559A-FAEC-4934-B985-6BB6822925A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281D28-4831-4BDF-96B2-56966027D6EC}">
      <dsp:nvSpPr>
        <dsp:cNvPr id="0" name=""/>
        <dsp:cNvSpPr/>
      </dsp:nvSpPr>
      <dsp:spPr>
        <a:xfrm>
          <a:off x="0" y="0"/>
          <a:ext cx="7772400" cy="14320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err="1" smtClean="0"/>
            <a:t>Загальні</a:t>
          </a:r>
          <a:r>
            <a:rPr lang="ru-RU" sz="3600" b="1" kern="1200" dirty="0" smtClean="0"/>
            <a:t> </a:t>
          </a:r>
          <a:r>
            <a:rPr lang="ru-RU" sz="3600" b="1" kern="1200" dirty="0" err="1" smtClean="0"/>
            <a:t>поняття</a:t>
          </a:r>
          <a:r>
            <a:rPr lang="en-US" sz="3600" b="1" kern="1200" dirty="0" smtClean="0"/>
            <a:t> </a:t>
          </a:r>
          <a:r>
            <a:rPr lang="uk-UA" sz="3600" b="1" kern="1200" dirty="0" smtClean="0"/>
            <a:t>екологічної </a:t>
          </a:r>
          <a:r>
            <a:rPr lang="ru-RU" sz="3600" b="1" kern="1200" dirty="0" smtClean="0"/>
            <a:t> </a:t>
          </a:r>
          <a:r>
            <a:rPr lang="ru-RU" sz="3600" b="1" kern="1200" dirty="0" err="1" smtClean="0"/>
            <a:t>паразитології</a:t>
          </a:r>
          <a:endParaRPr lang="uk-UA" sz="3600" kern="1200" dirty="0"/>
        </a:p>
      </dsp:txBody>
      <dsp:txXfrm>
        <a:off x="69908" y="69908"/>
        <a:ext cx="7632584" cy="129226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42986-7A71-45B2-9092-E85053EF9259}">
      <dsp:nvSpPr>
        <dsp:cNvPr id="0" name=""/>
        <dsp:cNvSpPr/>
      </dsp:nvSpPr>
      <dsp:spPr>
        <a:xfrm>
          <a:off x="0" y="0"/>
          <a:ext cx="8470914" cy="1582628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Вірулентність</a:t>
          </a:r>
          <a:r>
            <a:rPr lang="uk-UA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-с</a:t>
          </a:r>
          <a:r>
            <a:rPr lang="ru-RU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тупінь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патогенності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при </a:t>
          </a:r>
          <a:r>
            <a:rPr lang="ru-RU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тривалому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впливі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різних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умов </a:t>
          </a:r>
          <a:r>
            <a:rPr lang="ru-RU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середовища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/>
            <a:t>- </a:t>
          </a:r>
          <a:r>
            <a:rPr lang="ru-RU" sz="2400" b="1" i="1" kern="1200" dirty="0" err="1" smtClean="0">
              <a:latin typeface="Times New Roman" pitchFamily="18" charset="0"/>
              <a:cs typeface="Times New Roman" pitchFamily="18" charset="0"/>
            </a:rPr>
            <a:t>мінімальна</a:t>
          </a:r>
          <a:r>
            <a:rPr lang="ru-RU" sz="2400" b="1" i="1" kern="1200" dirty="0" smtClean="0">
              <a:latin typeface="Times New Roman" pitchFamily="18" charset="0"/>
              <a:cs typeface="Times New Roman" pitchFamily="18" charset="0"/>
            </a:rPr>
            <a:t> летальна доза (</a:t>
          </a:r>
          <a:r>
            <a:rPr lang="en-US" sz="2400" b="1" i="1" kern="1200" dirty="0" smtClean="0">
              <a:latin typeface="Times New Roman" pitchFamily="18" charset="0"/>
              <a:cs typeface="Times New Roman" pitchFamily="18" charset="0"/>
            </a:rPr>
            <a:t>LD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uk-UA" sz="24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Times New Roman" pitchFamily="18" charset="0"/>
              <a:cs typeface="Times New Roman" pitchFamily="18" charset="0"/>
            </a:rPr>
            <a:t>- летальною до­зою (</a:t>
          </a:r>
          <a:r>
            <a:rPr lang="en-US" sz="2400" b="1" i="1" kern="1200" dirty="0" smtClean="0">
              <a:latin typeface="Times New Roman" pitchFamily="18" charset="0"/>
              <a:cs typeface="Times New Roman" pitchFamily="18" charset="0"/>
            </a:rPr>
            <a:t>LD</a:t>
          </a:r>
          <a:r>
            <a:rPr lang="ru-RU" sz="2400" b="1" i="1" kern="1200" baseline="-25000" dirty="0" smtClean="0">
              <a:latin typeface="Times New Roman" pitchFamily="18" charset="0"/>
              <a:cs typeface="Times New Roman" pitchFamily="18" charset="0"/>
            </a:rPr>
            <a:t>100</a:t>
          </a:r>
          <a:r>
            <a:rPr lang="ru-RU" sz="2400" b="1" i="1" kern="12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uk-UA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7258" y="77258"/>
        <a:ext cx="8316398" cy="142811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E4B5B9-C183-4CBC-A578-56A8723612D8}">
      <dsp:nvSpPr>
        <dsp:cNvPr id="0" name=""/>
        <dsp:cNvSpPr/>
      </dsp:nvSpPr>
      <dsp:spPr>
        <a:xfrm>
          <a:off x="72002" y="0"/>
          <a:ext cx="3096354" cy="2448272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Гіперпаразитизм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–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це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форма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життя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одного паразита в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іншому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чи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іншому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uk-UA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5453" y="358541"/>
        <a:ext cx="2189452" cy="173119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0CA5FB-67FA-4727-AB38-B50C64036A87}">
      <dsp:nvSpPr>
        <dsp:cNvPr id="0" name=""/>
        <dsp:cNvSpPr/>
      </dsp:nvSpPr>
      <dsp:spPr>
        <a:xfrm>
          <a:off x="0" y="146783"/>
          <a:ext cx="8892480" cy="121860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За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місцем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локалізації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паразитів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тілі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хазяїна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поділяють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чотири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основні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групи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:</a:t>
          </a:r>
          <a:endParaRPr lang="uk-UA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487" y="206270"/>
        <a:ext cx="8773506" cy="109962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31C04-8C31-474C-A51C-A86BD9ECF9CC}">
      <dsp:nvSpPr>
        <dsp:cNvPr id="0" name=""/>
        <dsp:cNvSpPr/>
      </dsp:nvSpPr>
      <dsp:spPr>
        <a:xfrm>
          <a:off x="288023" y="0"/>
          <a:ext cx="3037403" cy="3037403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Гніздовий паразитизм передбачає можливість існування одного виду суспільних комах в гніздах інших, їжу вони отримують шляхом крадіжок</a:t>
          </a:r>
          <a:endParaRPr lang="uk-UA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32840" y="444817"/>
        <a:ext cx="2147769" cy="214776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4687C8-49AE-4C81-AF3E-38E372F1B165}">
      <dsp:nvSpPr>
        <dsp:cNvPr id="0" name=""/>
        <dsp:cNvSpPr/>
      </dsp:nvSpPr>
      <dsp:spPr>
        <a:xfrm>
          <a:off x="734227" y="0"/>
          <a:ext cx="2722156" cy="2722156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Клептопаразитизм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клептобіоз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) -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це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існування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одного виду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соціальних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комах за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рахунок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обкрадання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інших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видів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uk-UA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32878" y="398651"/>
        <a:ext cx="1924854" cy="19248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C15F4E-5E54-4778-9CEF-B0FB9DD281D1}">
      <dsp:nvSpPr>
        <dsp:cNvPr id="0" name=""/>
        <dsp:cNvSpPr/>
      </dsp:nvSpPr>
      <dsp:spPr>
        <a:xfrm rot="10800000">
          <a:off x="1045193" y="144015"/>
          <a:ext cx="7091710" cy="3229902"/>
        </a:xfrm>
        <a:prstGeom prst="homePlat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02030" tIns="68580" rIns="128016" bIns="68580" numCol="1" spcCol="1270" anchor="ctr" anchorCtr="0">
          <a:noAutofit/>
        </a:bodyPr>
        <a:lstStyle/>
        <a:p>
          <a:pPr lvl="0" algn="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Паразит (від </a:t>
          </a:r>
          <a:r>
            <a:rPr lang="uk-UA" sz="1800" b="1" kern="1200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грец</a:t>
          </a:r>
          <a:r>
            <a:rPr lang="uk-UA" sz="18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. </a:t>
          </a:r>
          <a:r>
            <a:rPr lang="uk-UA" sz="1800" b="1" kern="1200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паразітос</a:t>
          </a:r>
          <a:r>
            <a:rPr lang="uk-UA" sz="18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- нахлібник, дармоїд) - організм, який існує безпосередньо за рахунок особин іншого виду й тісно з ними пов'язаний у своєму життєвому циклі</a:t>
          </a:r>
          <a:r>
            <a:rPr lang="uk-UA" sz="1800" kern="1200" dirty="0" smtClean="0"/>
            <a:t>. </a:t>
          </a:r>
          <a:endParaRPr lang="uk-UA" sz="1800" kern="1200" dirty="0"/>
        </a:p>
      </dsp:txBody>
      <dsp:txXfrm rot="10800000">
        <a:off x="1852668" y="144015"/>
        <a:ext cx="6284235" cy="3229902"/>
      </dsp:txXfrm>
    </dsp:sp>
    <dsp:sp modelId="{6756F4B0-4CA4-4B00-8557-CC2930FCC4E8}">
      <dsp:nvSpPr>
        <dsp:cNvPr id="0" name=""/>
        <dsp:cNvSpPr/>
      </dsp:nvSpPr>
      <dsp:spPr>
        <a:xfrm>
          <a:off x="0" y="288036"/>
          <a:ext cx="3138640" cy="297282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15BC8B-F86F-4910-9F0B-516B83979A57}">
      <dsp:nvSpPr>
        <dsp:cNvPr id="0" name=""/>
        <dsp:cNvSpPr/>
      </dsp:nvSpPr>
      <dsp:spPr>
        <a:xfrm>
          <a:off x="0" y="97455"/>
          <a:ext cx="7776864" cy="1374750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Під паразитизмом розуміють антагоністичні міжвидові відносини - співіснування різних організмів, з яких один є паразитом, а інший - хазяїном.</a:t>
          </a:r>
          <a:endParaRPr lang="uk-UA" sz="2500" kern="1200" dirty="0"/>
        </a:p>
      </dsp:txBody>
      <dsp:txXfrm>
        <a:off x="67110" y="164565"/>
        <a:ext cx="7642644" cy="12405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663E7-0415-4F10-8C73-55695317E8E8}">
      <dsp:nvSpPr>
        <dsp:cNvPr id="0" name=""/>
        <dsp:cNvSpPr/>
      </dsp:nvSpPr>
      <dsp:spPr>
        <a:xfrm>
          <a:off x="2157755" y="0"/>
          <a:ext cx="3164282" cy="1582141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У </a:t>
          </a:r>
          <a:r>
            <a:rPr lang="ru-RU" sz="3300" kern="1200" dirty="0" err="1" smtClean="0"/>
            <a:t>визначенні</a:t>
          </a:r>
          <a:r>
            <a:rPr lang="ru-RU" sz="3300" kern="1200" dirty="0" smtClean="0"/>
            <a:t> паразитизму </a:t>
          </a:r>
          <a:r>
            <a:rPr lang="ru-RU" sz="3300" kern="1200" dirty="0" err="1" smtClean="0"/>
            <a:t>слід</a:t>
          </a:r>
          <a:r>
            <a:rPr lang="ru-RU" sz="3300" kern="1200" dirty="0" smtClean="0"/>
            <a:t> </a:t>
          </a:r>
          <a:r>
            <a:rPr lang="ru-RU" sz="3300" kern="1200" dirty="0" err="1" smtClean="0"/>
            <a:t>враховувати</a:t>
          </a:r>
          <a:r>
            <a:rPr lang="ru-RU" sz="3300" kern="1200" dirty="0" smtClean="0"/>
            <a:t>:</a:t>
          </a:r>
          <a:endParaRPr lang="uk-UA" sz="3300" kern="1200" dirty="0"/>
        </a:p>
      </dsp:txBody>
      <dsp:txXfrm>
        <a:off x="2157755" y="0"/>
        <a:ext cx="3164282" cy="15821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937ED-F2CA-48F8-A733-009BB9DEB38B}">
      <dsp:nvSpPr>
        <dsp:cNvPr id="0" name=""/>
        <dsp:cNvSpPr/>
      </dsp:nvSpPr>
      <dsp:spPr>
        <a:xfrm>
          <a:off x="0" y="14213"/>
          <a:ext cx="7920880" cy="959217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-</a:t>
          </a:r>
          <a:r>
            <a:rPr lang="uk-UA" sz="1400" kern="1200" dirty="0" smtClean="0"/>
            <a:t>	</a:t>
          </a:r>
          <a:r>
            <a:rPr lang="uk-UA" sz="2400" kern="1200" dirty="0" smtClean="0"/>
            <a:t>просторові взаємовідносини паразита та хазяїна;</a:t>
          </a:r>
          <a:endParaRPr lang="uk-UA" sz="2400" kern="1200" dirty="0"/>
        </a:p>
      </dsp:txBody>
      <dsp:txXfrm>
        <a:off x="46825" y="61038"/>
        <a:ext cx="7827230" cy="865567"/>
      </dsp:txXfrm>
    </dsp:sp>
    <dsp:sp modelId="{F268DF44-E476-4706-8604-3EF7A2B7418C}">
      <dsp:nvSpPr>
        <dsp:cNvPr id="0" name=""/>
        <dsp:cNvSpPr/>
      </dsp:nvSpPr>
      <dsp:spPr>
        <a:xfrm>
          <a:off x="0" y="975335"/>
          <a:ext cx="7920880" cy="959217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-	живлення за рахунок соків, тканин, перетравленої їжі хазяїна;</a:t>
          </a:r>
          <a:endParaRPr lang="uk-UA" sz="2400" kern="1200" dirty="0"/>
        </a:p>
      </dsp:txBody>
      <dsp:txXfrm>
        <a:off x="46825" y="1022160"/>
        <a:ext cx="7827230" cy="865567"/>
      </dsp:txXfrm>
    </dsp:sp>
    <dsp:sp modelId="{847B7616-D778-4089-8F11-0ECFD048D34C}">
      <dsp:nvSpPr>
        <dsp:cNvPr id="0" name=""/>
        <dsp:cNvSpPr/>
      </dsp:nvSpPr>
      <dsp:spPr>
        <a:xfrm>
          <a:off x="0" y="1956533"/>
          <a:ext cx="7920880" cy="929682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-	патогенний вплив паразита на хазяїна й відповідні реакції останнього;</a:t>
          </a:r>
          <a:endParaRPr lang="uk-UA" sz="2400" kern="1200" dirty="0"/>
        </a:p>
      </dsp:txBody>
      <dsp:txXfrm>
        <a:off x="45383" y="2001916"/>
        <a:ext cx="7830114" cy="838916"/>
      </dsp:txXfrm>
    </dsp:sp>
    <dsp:sp modelId="{668EEE11-EB95-47B6-BAA1-0780C0854A9B}">
      <dsp:nvSpPr>
        <dsp:cNvPr id="0" name=""/>
        <dsp:cNvSpPr/>
      </dsp:nvSpPr>
      <dsp:spPr>
        <a:xfrm>
          <a:off x="0" y="2980730"/>
          <a:ext cx="7920880" cy="1192719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-            </a:t>
          </a:r>
          <a:r>
            <a:rPr lang="ru-RU" sz="2400" kern="1200" dirty="0" err="1" smtClean="0"/>
            <a:t>регулювання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відносин</a:t>
          </a:r>
          <a:r>
            <a:rPr lang="ru-RU" sz="2400" kern="1200" dirty="0" smtClean="0"/>
            <a:t> паразита з </a:t>
          </a:r>
          <a:r>
            <a:rPr lang="ru-RU" sz="2400" kern="1200" dirty="0" err="1" smtClean="0"/>
            <a:t>навколишнім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середовищем</a:t>
          </a:r>
          <a:r>
            <a:rPr lang="ru-RU" sz="2400" kern="1200" dirty="0" smtClean="0"/>
            <a:t> за </a:t>
          </a:r>
          <a:r>
            <a:rPr lang="ru-RU" sz="2400" kern="1200" dirty="0" err="1" smtClean="0"/>
            <a:t>рахунок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хазяїна</a:t>
          </a:r>
          <a:r>
            <a:rPr lang="ru-RU" sz="2400" kern="1200" dirty="0" smtClean="0"/>
            <a:t>.</a:t>
          </a:r>
          <a:endParaRPr lang="uk-UA" sz="2400" kern="1200" dirty="0"/>
        </a:p>
      </dsp:txBody>
      <dsp:txXfrm>
        <a:off x="58224" y="3038954"/>
        <a:ext cx="7804432" cy="10762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B00C1B-778A-4D43-A338-6D24F34348AF}">
      <dsp:nvSpPr>
        <dsp:cNvPr id="0" name=""/>
        <dsp:cNvSpPr/>
      </dsp:nvSpPr>
      <dsp:spPr>
        <a:xfrm>
          <a:off x="-72008" y="0"/>
          <a:ext cx="4032448" cy="3600400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Збудники інфекційних хвороб </a:t>
          </a:r>
          <a:r>
            <a:rPr lang="uk-UA" sz="2400" kern="1200" dirty="0" smtClean="0">
              <a:latin typeface="Times New Roman" pitchFamily="18" charset="0"/>
              <a:cs typeface="Times New Roman" pitchFamily="18" charset="0"/>
            </a:rPr>
            <a:t>- це патогенні бактерії, віруси, рикетсії, гриби тощо, які можуть паразитувати в організмі рослин, тварин і людини.</a:t>
          </a:r>
          <a:endParaRPr lang="uk-UA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18530" y="527266"/>
        <a:ext cx="2851372" cy="25458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599361-18C2-4A7C-B2CF-DF6BF38816D8}">
      <dsp:nvSpPr>
        <dsp:cNvPr id="0" name=""/>
        <dsp:cNvSpPr/>
      </dsp:nvSpPr>
      <dsp:spPr>
        <a:xfrm>
          <a:off x="0" y="0"/>
          <a:ext cx="3384376" cy="3384376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Зоопаразит</a:t>
          </a:r>
          <a:r>
            <a:rPr lang="uk-UA" sz="2400" kern="1200" dirty="0" smtClean="0">
              <a:latin typeface="Times New Roman" pitchFamily="18" charset="0"/>
              <a:cs typeface="Times New Roman" pitchFamily="18" charset="0"/>
            </a:rPr>
            <a:t> -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за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своїм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систематичним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положенням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належать до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тварин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uk-UA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uk-UA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5630" y="495630"/>
        <a:ext cx="2393116" cy="239311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90A333-0296-4D9E-B05A-27978AEB8298}">
      <dsp:nvSpPr>
        <dsp:cNvPr id="0" name=""/>
        <dsp:cNvSpPr/>
      </dsp:nvSpPr>
      <dsp:spPr>
        <a:xfrm>
          <a:off x="0" y="7145"/>
          <a:ext cx="2881538" cy="767520"/>
        </a:xfrm>
        <a:prstGeom prst="round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інвазійні</a:t>
          </a:r>
          <a:endParaRPr lang="uk-UA" sz="3200" b="1" kern="1200" dirty="0"/>
        </a:p>
      </dsp:txBody>
      <dsp:txXfrm>
        <a:off x="37467" y="44612"/>
        <a:ext cx="2806604" cy="69258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BE559A-FAEC-4934-B985-6BB6822925A6}">
      <dsp:nvSpPr>
        <dsp:cNvPr id="0" name=""/>
        <dsp:cNvSpPr/>
      </dsp:nvSpPr>
      <dsp:spPr>
        <a:xfrm>
          <a:off x="0" y="11"/>
          <a:ext cx="8496944" cy="122411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Патогенність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паразитів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характеризується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специфічністю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дії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організм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хазяїна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тобто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здатністю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викликати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лише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певну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властиву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тому </a:t>
          </a:r>
          <a:r>
            <a:rPr lang="ru-RU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чи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іншому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збуднику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хворобу.</a:t>
          </a:r>
          <a:endParaRPr lang="uk-UA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756" y="59767"/>
        <a:ext cx="8377432" cy="1104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3280-BDFA-401C-A943-4FF8B0CC0A68}" type="datetimeFigureOut">
              <a:rPr lang="uk-UA" smtClean="0"/>
              <a:t>07.09.2018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5E65-2B7E-46E5-B6B2-EC610D8A97E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8845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3280-BDFA-401C-A943-4FF8B0CC0A68}" type="datetimeFigureOut">
              <a:rPr lang="uk-UA" smtClean="0"/>
              <a:t>07.09.2018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5E65-2B7E-46E5-B6B2-EC610D8A97E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1847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3280-BDFA-401C-A943-4FF8B0CC0A68}" type="datetimeFigureOut">
              <a:rPr lang="uk-UA" smtClean="0"/>
              <a:t>07.09.2018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5E65-2B7E-46E5-B6B2-EC610D8A97E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8633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3280-BDFA-401C-A943-4FF8B0CC0A68}" type="datetimeFigureOut">
              <a:rPr lang="uk-UA" smtClean="0"/>
              <a:t>07.09.2018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5E65-2B7E-46E5-B6B2-EC610D8A97E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9184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3280-BDFA-401C-A943-4FF8B0CC0A68}" type="datetimeFigureOut">
              <a:rPr lang="uk-UA" smtClean="0"/>
              <a:t>07.09.2018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5E65-2B7E-46E5-B6B2-EC610D8A97E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7264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3280-BDFA-401C-A943-4FF8B0CC0A68}" type="datetimeFigureOut">
              <a:rPr lang="uk-UA" smtClean="0"/>
              <a:t>07.09.2018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5E65-2B7E-46E5-B6B2-EC610D8A97E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6187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3280-BDFA-401C-A943-4FF8B0CC0A68}" type="datetimeFigureOut">
              <a:rPr lang="uk-UA" smtClean="0"/>
              <a:t>07.09.2018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5E65-2B7E-46E5-B6B2-EC610D8A97E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055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3280-BDFA-401C-A943-4FF8B0CC0A68}" type="datetimeFigureOut">
              <a:rPr lang="uk-UA" smtClean="0"/>
              <a:t>07.09.2018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5E65-2B7E-46E5-B6B2-EC610D8A97E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1735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3280-BDFA-401C-A943-4FF8B0CC0A68}" type="datetimeFigureOut">
              <a:rPr lang="uk-UA" smtClean="0"/>
              <a:t>07.09.2018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5E65-2B7E-46E5-B6B2-EC610D8A97E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990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3280-BDFA-401C-A943-4FF8B0CC0A68}" type="datetimeFigureOut">
              <a:rPr lang="uk-UA" smtClean="0"/>
              <a:t>07.09.2018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5E65-2B7E-46E5-B6B2-EC610D8A97E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1922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3280-BDFA-401C-A943-4FF8B0CC0A68}" type="datetimeFigureOut">
              <a:rPr lang="uk-UA" smtClean="0"/>
              <a:t>07.09.2018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5E65-2B7E-46E5-B6B2-EC610D8A97E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905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D3280-BDFA-401C-A943-4FF8B0CC0A68}" type="datetimeFigureOut">
              <a:rPr lang="uk-UA" smtClean="0"/>
              <a:t>07.09.2018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25E65-2B7E-46E5-B6B2-EC610D8A97E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6647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9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13" Type="http://schemas.microsoft.com/office/2007/relationships/diagramDrawing" Target="../diagrams/drawing14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13.xml"/><Relationship Id="rId12" Type="http://schemas.openxmlformats.org/officeDocument/2006/relationships/diagramColors" Target="../diagrams/colors1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11" Type="http://schemas.openxmlformats.org/officeDocument/2006/relationships/diagramQuickStyle" Target="../diagrams/quickStyle14.xml"/><Relationship Id="rId5" Type="http://schemas.openxmlformats.org/officeDocument/2006/relationships/diagramLayout" Target="../diagrams/layout13.xml"/><Relationship Id="rId10" Type="http://schemas.openxmlformats.org/officeDocument/2006/relationships/diagramLayout" Target="../diagrams/layout14.xml"/><Relationship Id="rId4" Type="http://schemas.openxmlformats.org/officeDocument/2006/relationships/diagramData" Target="../diagrams/data13.xml"/><Relationship Id="rId9" Type="http://schemas.openxmlformats.org/officeDocument/2006/relationships/diagramData" Target="../diagrams/data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17" Type="http://schemas.openxmlformats.org/officeDocument/2006/relationships/image" Target="../media/image7.png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diagramLayout" Target="../diagrams/layout11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diagramData" Target="../diagrams/data11.xml"/><Relationship Id="rId17" Type="http://schemas.openxmlformats.org/officeDocument/2006/relationships/image" Target="../media/image8.png"/><Relationship Id="rId2" Type="http://schemas.openxmlformats.org/officeDocument/2006/relationships/diagramData" Target="../diagrams/data9.xml"/><Relationship Id="rId16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5" Type="http://schemas.openxmlformats.org/officeDocument/2006/relationships/diagramColors" Target="../diagrams/colors11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Relationship Id="rId14" Type="http://schemas.openxmlformats.org/officeDocument/2006/relationships/diagramQuickStyle" Target="../diagrams/quickStyl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28020279"/>
              </p:ext>
            </p:extLst>
          </p:nvPr>
        </p:nvGraphicFramePr>
        <p:xfrm>
          <a:off x="971600" y="836712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92896"/>
            <a:ext cx="2041384" cy="2041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759" y="2708920"/>
            <a:ext cx="285750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75958"/>
            <a:ext cx="280831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52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i="1" dirty="0" err="1"/>
              <a:t>заразністю</a:t>
            </a:r>
            <a:r>
              <a:rPr lang="ru-RU" i="1" dirty="0"/>
              <a:t> </a:t>
            </a:r>
            <a:r>
              <a:rPr lang="ru-RU" dirty="0" err="1"/>
              <a:t>збудника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 </a:t>
            </a:r>
            <a:r>
              <a:rPr lang="ru-RU" dirty="0" err="1"/>
              <a:t>розуміють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викликати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 при </a:t>
            </a:r>
            <a:r>
              <a:rPr lang="ru-RU" dirty="0" err="1"/>
              <a:t>потраплянні</a:t>
            </a:r>
            <a:r>
              <a:rPr lang="ru-RU" dirty="0"/>
              <a:t> до </a:t>
            </a:r>
            <a:r>
              <a:rPr lang="ru-RU" dirty="0" err="1"/>
              <a:t>організму</a:t>
            </a:r>
            <a:r>
              <a:rPr lang="ru-RU" dirty="0"/>
              <a:t> </a:t>
            </a:r>
            <a:r>
              <a:rPr lang="ru-RU" dirty="0" err="1"/>
              <a:t>хазяїна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у </a:t>
            </a:r>
            <a:r>
              <a:rPr lang="ru-RU" dirty="0" err="1"/>
              <a:t>найменших</a:t>
            </a:r>
            <a:r>
              <a:rPr lang="ru-RU" dirty="0"/>
              <a:t> дозах.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вірус</a:t>
            </a:r>
            <a:r>
              <a:rPr lang="ru-RU" dirty="0"/>
              <a:t> ящура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спри­чинити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рогатої</a:t>
            </a:r>
            <a:r>
              <a:rPr lang="ru-RU" dirty="0"/>
              <a:t> </a:t>
            </a:r>
            <a:r>
              <a:rPr lang="ru-RU" dirty="0" err="1"/>
              <a:t>худоби</a:t>
            </a:r>
            <a:r>
              <a:rPr lang="ru-RU" dirty="0"/>
              <a:t> у </a:t>
            </a:r>
            <a:r>
              <a:rPr lang="ru-RU" dirty="0" err="1"/>
              <a:t>розведенні</a:t>
            </a:r>
            <a:r>
              <a:rPr lang="ru-RU" dirty="0"/>
              <a:t> 1:100 000 000.</a:t>
            </a:r>
          </a:p>
          <a:p>
            <a:pPr algn="just"/>
            <a:r>
              <a:rPr lang="ru-RU" dirty="0"/>
              <a:t>Паразитизм </a:t>
            </a:r>
            <a:r>
              <a:rPr lang="ru-RU" dirty="0" err="1"/>
              <a:t>набуває</a:t>
            </a:r>
            <a:r>
              <a:rPr lang="ru-RU" dirty="0"/>
              <a:t> </a:t>
            </a:r>
            <a:r>
              <a:rPr lang="ru-RU" dirty="0" err="1"/>
              <a:t>значного</a:t>
            </a:r>
            <a:r>
              <a:rPr lang="ru-RU" dirty="0"/>
              <a:t> </a:t>
            </a:r>
            <a:r>
              <a:rPr lang="ru-RU" dirty="0" err="1"/>
              <a:t>поширення</a:t>
            </a:r>
            <a:r>
              <a:rPr lang="ru-RU" dirty="0"/>
              <a:t> в </a:t>
            </a:r>
            <a:r>
              <a:rPr lang="ru-RU" dirty="0" err="1"/>
              <a:t>природі</a:t>
            </a:r>
            <a:r>
              <a:rPr lang="ru-RU" dirty="0"/>
              <a:t>, але </a:t>
            </a:r>
            <a:r>
              <a:rPr lang="ru-RU" dirty="0" err="1"/>
              <a:t>інко­ли</a:t>
            </a:r>
            <a:r>
              <a:rPr lang="ru-RU" dirty="0"/>
              <a:t> </a:t>
            </a:r>
            <a:r>
              <a:rPr lang="ru-RU" dirty="0" err="1"/>
              <a:t>самі</a:t>
            </a:r>
            <a:r>
              <a:rPr lang="ru-RU" dirty="0"/>
              <a:t> </a:t>
            </a:r>
            <a:r>
              <a:rPr lang="ru-RU" dirty="0" err="1"/>
              <a:t>паразити</a:t>
            </a:r>
            <a:r>
              <a:rPr lang="ru-RU" dirty="0"/>
              <a:t> </a:t>
            </a:r>
            <a:r>
              <a:rPr lang="ru-RU" dirty="0" err="1"/>
              <a:t>стають</a:t>
            </a:r>
            <a:r>
              <a:rPr lang="ru-RU" dirty="0"/>
              <a:t> </a:t>
            </a:r>
            <a:r>
              <a:rPr lang="ru-RU" dirty="0" err="1"/>
              <a:t>джерелами</a:t>
            </a:r>
            <a:r>
              <a:rPr lang="ru-RU" dirty="0"/>
              <a:t> </a:t>
            </a:r>
            <a:r>
              <a:rPr lang="ru-RU" dirty="0" err="1"/>
              <a:t>їжі</a:t>
            </a:r>
            <a:r>
              <a:rPr lang="ru-RU" dirty="0"/>
              <a:t> для </a:t>
            </a:r>
            <a:r>
              <a:rPr lang="ru-RU" dirty="0" err="1"/>
              <a:t>дрібніших</a:t>
            </a:r>
            <a:r>
              <a:rPr lang="ru-RU" dirty="0"/>
              <a:t> </a:t>
            </a:r>
            <a:r>
              <a:rPr lang="ru-RU" dirty="0" err="1"/>
              <a:t>парази­тів</a:t>
            </a:r>
            <a:r>
              <a:rPr lang="ru-RU" dirty="0"/>
              <a:t> другого порядку.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явище</a:t>
            </a:r>
            <a:r>
              <a:rPr lang="ru-RU" dirty="0"/>
              <a:t> </a:t>
            </a:r>
            <a:r>
              <a:rPr lang="ru-RU" dirty="0" err="1"/>
              <a:t>називається</a:t>
            </a:r>
            <a:r>
              <a:rPr lang="ru-RU" dirty="0"/>
              <a:t> </a:t>
            </a:r>
            <a:r>
              <a:rPr lang="ru-RU" i="1" dirty="0" err="1"/>
              <a:t>гіперпаразитизмом</a:t>
            </a:r>
            <a:r>
              <a:rPr lang="ru-RU" i="1" dirty="0"/>
              <a:t>, </a:t>
            </a:r>
            <a:r>
              <a:rPr lang="ru-RU" dirty="0" err="1"/>
              <a:t>що</a:t>
            </a:r>
            <a:r>
              <a:rPr lang="ru-RU" dirty="0"/>
              <a:t> є формою </a:t>
            </a:r>
            <a:r>
              <a:rPr lang="ru-RU" dirty="0" err="1"/>
              <a:t>життя</a:t>
            </a:r>
            <a:r>
              <a:rPr lang="ru-RU" dirty="0"/>
              <a:t> одного паразита в </a:t>
            </a:r>
            <a:r>
              <a:rPr lang="ru-RU" dirty="0" err="1"/>
              <a:t>іншому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на </a:t>
            </a:r>
            <a:r>
              <a:rPr lang="ru-RU" dirty="0" err="1"/>
              <a:t>іншому</a:t>
            </a:r>
            <a:r>
              <a:rPr lang="ru-RU" dirty="0"/>
              <a:t>. Прикладом </a:t>
            </a:r>
            <a:r>
              <a:rPr lang="ru-RU" dirty="0" err="1"/>
              <a:t>подібного</a:t>
            </a:r>
            <a:r>
              <a:rPr lang="ru-RU" dirty="0"/>
              <a:t> </a:t>
            </a:r>
            <a:r>
              <a:rPr lang="ru-RU" dirty="0" err="1"/>
              <a:t>явища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вважати</a:t>
            </a:r>
            <a:r>
              <a:rPr lang="ru-RU" dirty="0"/>
              <a:t> </a:t>
            </a:r>
            <a:r>
              <a:rPr lang="ru-RU" dirty="0" err="1"/>
              <a:t>найпростішого</a:t>
            </a:r>
            <a:r>
              <a:rPr lang="ru-RU" dirty="0"/>
              <a:t> </a:t>
            </a:r>
            <a:r>
              <a:rPr lang="ru-RU" dirty="0" err="1"/>
              <a:t>джгутиконосця</a:t>
            </a:r>
            <a:r>
              <a:rPr lang="ru-RU" dirty="0"/>
              <a:t> </a:t>
            </a:r>
            <a:r>
              <a:rPr lang="en-US" i="1" dirty="0" err="1"/>
              <a:t>Histomonas</a:t>
            </a:r>
            <a:r>
              <a:rPr lang="en-US" i="1" dirty="0"/>
              <a:t> </a:t>
            </a:r>
            <a:r>
              <a:rPr lang="en-US" i="1" dirty="0" err="1"/>
              <a:t>mellagris</a:t>
            </a:r>
            <a:r>
              <a:rPr lang="ru-RU" i="1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паразитує</a:t>
            </a:r>
            <a:r>
              <a:rPr lang="ru-RU" dirty="0"/>
              <a:t> в </a:t>
            </a:r>
            <a:r>
              <a:rPr lang="ru-RU" dirty="0" err="1"/>
              <a:t>яйцях</a:t>
            </a:r>
            <a:r>
              <a:rPr lang="ru-RU" dirty="0"/>
              <a:t> </a:t>
            </a:r>
            <a:r>
              <a:rPr lang="ru-RU" dirty="0" err="1"/>
              <a:t>нематоди</a:t>
            </a:r>
            <a:r>
              <a:rPr lang="ru-RU" dirty="0"/>
              <a:t> </a:t>
            </a:r>
            <a:r>
              <a:rPr lang="en-US" i="1" dirty="0" err="1"/>
              <a:t>Heterakis</a:t>
            </a:r>
            <a:r>
              <a:rPr lang="en-US" i="1" dirty="0"/>
              <a:t> </a:t>
            </a:r>
            <a:r>
              <a:rPr lang="en-US" i="1" dirty="0" err="1"/>
              <a:t>gallinarum</a:t>
            </a:r>
            <a:r>
              <a:rPr lang="ru-RU" i="1" dirty="0"/>
              <a:t>. </a:t>
            </a:r>
            <a:r>
              <a:rPr lang="ru-RU" dirty="0" err="1"/>
              <a:t>Обидва</a:t>
            </a:r>
            <a:r>
              <a:rPr lang="ru-RU" dirty="0"/>
              <a:t> </a:t>
            </a:r>
            <a:r>
              <a:rPr lang="ru-RU" dirty="0" err="1"/>
              <a:t>паразити</a:t>
            </a:r>
            <a:r>
              <a:rPr lang="ru-RU" dirty="0"/>
              <a:t> </a:t>
            </a:r>
            <a:r>
              <a:rPr lang="ru-RU" dirty="0" err="1"/>
              <a:t>мешкають</a:t>
            </a:r>
            <a:r>
              <a:rPr lang="ru-RU" dirty="0"/>
              <a:t> у кишечнику </a:t>
            </a:r>
            <a:r>
              <a:rPr lang="ru-RU" dirty="0" err="1"/>
              <a:t>індиків</a:t>
            </a:r>
            <a:r>
              <a:rPr lang="ru-RU" dirty="0"/>
              <a:t> </a:t>
            </a:r>
            <a:r>
              <a:rPr lang="ru-RU" i="1" dirty="0"/>
              <a:t>(</a:t>
            </a:r>
            <a:r>
              <a:rPr lang="en-US" i="1" dirty="0" err="1"/>
              <a:t>Meleagris</a:t>
            </a:r>
            <a:r>
              <a:rPr lang="en-US" i="1" dirty="0"/>
              <a:t> </a:t>
            </a:r>
            <a:r>
              <a:rPr lang="en-US" i="1" dirty="0" err="1"/>
              <a:t>gallopavo</a:t>
            </a:r>
            <a:r>
              <a:rPr lang="ru-RU" i="1" dirty="0"/>
              <a:t>) і </a:t>
            </a:r>
            <a:r>
              <a:rPr lang="ru-RU" dirty="0"/>
              <a:t>при </a:t>
            </a:r>
            <a:r>
              <a:rPr lang="ru-RU" dirty="0" err="1"/>
              <a:t>ураженні</a:t>
            </a:r>
            <a:r>
              <a:rPr lang="ru-RU" dirty="0"/>
              <a:t> </a:t>
            </a:r>
            <a:r>
              <a:rPr lang="ru-RU" dirty="0" err="1"/>
              <a:t>птахів</a:t>
            </a:r>
            <a:r>
              <a:rPr lang="ru-RU" dirty="0"/>
              <a:t> </a:t>
            </a:r>
            <a:r>
              <a:rPr lang="ru-RU" dirty="0" err="1"/>
              <a:t>гетерокідозом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відбутись</a:t>
            </a:r>
            <a:r>
              <a:rPr lang="ru-RU" dirty="0"/>
              <a:t> </a:t>
            </a:r>
            <a:r>
              <a:rPr lang="ru-RU" dirty="0" err="1"/>
              <a:t>ураження</a:t>
            </a:r>
            <a:r>
              <a:rPr lang="ru-RU" dirty="0"/>
              <a:t> й </a:t>
            </a:r>
            <a:r>
              <a:rPr lang="ru-RU" dirty="0" err="1"/>
              <a:t>гістомонадозом</a:t>
            </a:r>
            <a:r>
              <a:rPr lang="ru-RU" dirty="0"/>
              <a:t>. </a:t>
            </a:r>
            <a:r>
              <a:rPr lang="ru-RU" dirty="0" err="1"/>
              <a:t>Гіперпаразити</a:t>
            </a:r>
            <a:r>
              <a:rPr lang="ru-RU" dirty="0"/>
              <a:t> </a:t>
            </a:r>
            <a:r>
              <a:rPr lang="ru-RU" dirty="0" err="1"/>
              <a:t>зустрічаються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гельмінтів</a:t>
            </a:r>
            <a:r>
              <a:rPr lang="ru-RU" dirty="0"/>
              <a:t>, </a:t>
            </a:r>
            <a:r>
              <a:rPr lang="ru-RU" dirty="0" err="1"/>
              <a:t>кліщів</a:t>
            </a:r>
            <a:r>
              <a:rPr lang="ru-RU" dirty="0"/>
              <a:t> і комах. 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6829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Є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прикладів</a:t>
            </a:r>
            <a:r>
              <a:rPr lang="ru-RU" dirty="0"/>
              <a:t> </a:t>
            </a:r>
            <a:r>
              <a:rPr lang="ru-RU" dirty="0" err="1"/>
              <a:t>паразитування</a:t>
            </a:r>
            <a:r>
              <a:rPr lang="ru-RU" dirty="0"/>
              <a:t> личинок </a:t>
            </a:r>
            <a:r>
              <a:rPr lang="ru-RU" dirty="0" err="1"/>
              <a:t>гельмін­тів</a:t>
            </a:r>
            <a:r>
              <a:rPr lang="ru-RU" dirty="0"/>
              <a:t> у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ектопаразитах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цистицеркоїди</a:t>
            </a:r>
            <a:r>
              <a:rPr lang="ru-RU" dirty="0"/>
              <a:t> </a:t>
            </a:r>
            <a:r>
              <a:rPr lang="ru-RU" dirty="0" err="1"/>
              <a:t>діпілідія</a:t>
            </a:r>
            <a:r>
              <a:rPr lang="ru-RU" dirty="0"/>
              <a:t> </a:t>
            </a:r>
            <a:r>
              <a:rPr lang="ru-RU" dirty="0" err="1"/>
              <a:t>собачого</a:t>
            </a:r>
            <a:r>
              <a:rPr lang="ru-RU" dirty="0"/>
              <a:t> </a:t>
            </a:r>
            <a:r>
              <a:rPr lang="ru-RU" i="1" dirty="0"/>
              <a:t>(</a:t>
            </a:r>
            <a:r>
              <a:rPr lang="en-US" i="1" dirty="0" err="1"/>
              <a:t>Dipilidium</a:t>
            </a:r>
            <a:r>
              <a:rPr lang="en-US" i="1" dirty="0"/>
              <a:t> </a:t>
            </a:r>
            <a:r>
              <a:rPr lang="en-US" i="1" dirty="0" err="1"/>
              <a:t>caninum</a:t>
            </a:r>
            <a:r>
              <a:rPr lang="ru-RU" i="1" dirty="0"/>
              <a:t>) </a:t>
            </a:r>
            <a:r>
              <a:rPr lang="ru-RU" dirty="0" err="1"/>
              <a:t>живуть</a:t>
            </a:r>
            <a:r>
              <a:rPr lang="ru-RU" dirty="0"/>
              <a:t> у </a:t>
            </a:r>
            <a:r>
              <a:rPr lang="ru-RU" dirty="0" err="1"/>
              <a:t>собачій</a:t>
            </a:r>
            <a:r>
              <a:rPr lang="ru-RU" dirty="0"/>
              <a:t> </a:t>
            </a:r>
            <a:r>
              <a:rPr lang="ru-RU" dirty="0" err="1"/>
              <a:t>блосі</a:t>
            </a:r>
            <a:r>
              <a:rPr lang="ru-RU" dirty="0"/>
              <a:t> </a:t>
            </a:r>
            <a:r>
              <a:rPr lang="ru-RU" i="1" dirty="0"/>
              <a:t>(</a:t>
            </a:r>
            <a:r>
              <a:rPr lang="en-US" i="1" dirty="0" err="1"/>
              <a:t>Ctenocephalus</a:t>
            </a:r>
            <a:r>
              <a:rPr lang="en-US" i="1" dirty="0"/>
              <a:t> </a:t>
            </a:r>
            <a:r>
              <a:rPr lang="en-US" i="1" dirty="0" err="1"/>
              <a:t>canis</a:t>
            </a:r>
            <a:r>
              <a:rPr lang="ru-RU" i="1" dirty="0"/>
              <a:t>) </a:t>
            </a:r>
            <a:r>
              <a:rPr lang="ru-RU" dirty="0"/>
              <a:t>й у </a:t>
            </a:r>
            <a:r>
              <a:rPr lang="ru-RU" dirty="0" err="1"/>
              <a:t>волосоїді</a:t>
            </a:r>
            <a:r>
              <a:rPr lang="ru-RU" dirty="0"/>
              <a:t> </a:t>
            </a:r>
            <a:r>
              <a:rPr lang="ru-RU" i="1" dirty="0"/>
              <a:t>(</a:t>
            </a:r>
            <a:r>
              <a:rPr lang="en-US" i="1" dirty="0" err="1"/>
              <a:t>Trichodectes</a:t>
            </a:r>
            <a:r>
              <a:rPr lang="en-US" i="1" dirty="0"/>
              <a:t> </a:t>
            </a:r>
            <a:r>
              <a:rPr lang="en-US" i="1" dirty="0" err="1"/>
              <a:t>canis</a:t>
            </a:r>
            <a:r>
              <a:rPr lang="ru-RU" i="1" dirty="0"/>
              <a:t>). </a:t>
            </a:r>
            <a:endParaRPr lang="en-US" i="1" dirty="0" smtClean="0"/>
          </a:p>
          <a:p>
            <a:pPr marL="0" indent="0" algn="just">
              <a:buNone/>
            </a:pPr>
            <a:r>
              <a:rPr lang="ru-RU" dirty="0" err="1" smtClean="0"/>
              <a:t>Загальна</a:t>
            </a:r>
            <a:r>
              <a:rPr lang="ru-RU" dirty="0" smtClean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наїзників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паразитують</a:t>
            </a:r>
            <a:r>
              <a:rPr lang="ru-RU" dirty="0"/>
              <a:t> на </a:t>
            </a:r>
            <a:r>
              <a:rPr lang="ru-RU" dirty="0" err="1"/>
              <a:t>шкідливих</a:t>
            </a:r>
            <a:r>
              <a:rPr lang="ru-RU" dirty="0"/>
              <a:t> </a:t>
            </a:r>
            <a:r>
              <a:rPr lang="ru-RU" dirty="0" err="1"/>
              <a:t>комахах</a:t>
            </a:r>
            <a:r>
              <a:rPr lang="ru-RU" dirty="0"/>
              <a:t>, </a:t>
            </a:r>
            <a:r>
              <a:rPr lang="ru-RU" dirty="0" err="1"/>
              <a:t>за­знає</a:t>
            </a:r>
            <a:r>
              <a:rPr lang="ru-RU" dirty="0"/>
              <a:t> нападу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вторинних</a:t>
            </a:r>
            <a:r>
              <a:rPr lang="ru-RU" dirty="0"/>
              <a:t> </a:t>
            </a:r>
            <a:r>
              <a:rPr lang="ru-RU" dirty="0" err="1"/>
              <a:t>паразитів</a:t>
            </a:r>
            <a:r>
              <a:rPr lang="ru-RU" dirty="0"/>
              <a:t>. Так, паразит </a:t>
            </a:r>
            <a:r>
              <a:rPr lang="ru-RU" dirty="0" err="1"/>
              <a:t>капус­тяної</a:t>
            </a:r>
            <a:r>
              <a:rPr lang="ru-RU" dirty="0"/>
              <a:t> </a:t>
            </a:r>
            <a:r>
              <a:rPr lang="ru-RU" dirty="0" err="1"/>
              <a:t>білянки</a:t>
            </a:r>
            <a:r>
              <a:rPr lang="ru-RU" dirty="0"/>
              <a:t> </a:t>
            </a:r>
            <a:r>
              <a:rPr lang="ru-RU" dirty="0" err="1"/>
              <a:t>наїзник</a:t>
            </a:r>
            <a:r>
              <a:rPr lang="ru-RU" dirty="0"/>
              <a:t> </a:t>
            </a:r>
            <a:r>
              <a:rPr lang="en-US" i="1" dirty="0" err="1"/>
              <a:t>Apanteles</a:t>
            </a:r>
            <a:r>
              <a:rPr lang="en-US" i="1" dirty="0"/>
              <a:t> </a:t>
            </a:r>
            <a:r>
              <a:rPr lang="en-US" i="1" dirty="0" err="1"/>
              <a:t>glomeratus</a:t>
            </a:r>
            <a:r>
              <a:rPr lang="en-US" i="1" dirty="0"/>
              <a:t> </a:t>
            </a:r>
            <a:r>
              <a:rPr lang="ru-RU" dirty="0" err="1"/>
              <a:t>страждає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нападу </a:t>
            </a:r>
            <a:r>
              <a:rPr lang="ru-RU" dirty="0" err="1"/>
              <a:t>близько</a:t>
            </a:r>
            <a:r>
              <a:rPr lang="ru-RU" dirty="0"/>
              <a:t> 20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гіперпаразитів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8218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683" y="548680"/>
            <a:ext cx="7977125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/>
              <a:t>Паразити</a:t>
            </a:r>
            <a:r>
              <a:rPr lang="ru-RU" dirty="0"/>
              <a:t>, </a:t>
            </a:r>
            <a:r>
              <a:rPr lang="ru-RU" dirty="0" err="1"/>
              <a:t>використовуючи</a:t>
            </a:r>
            <a:r>
              <a:rPr lang="ru-RU" dirty="0"/>
              <a:t> </a:t>
            </a:r>
            <a:r>
              <a:rPr lang="ru-RU" dirty="0" err="1"/>
              <a:t>хазяїна</a:t>
            </a:r>
            <a:r>
              <a:rPr lang="ru-RU" dirty="0"/>
              <a:t> як </a:t>
            </a:r>
            <a:r>
              <a:rPr lang="ru-RU" dirty="0" err="1"/>
              <a:t>джерело</a:t>
            </a:r>
            <a:r>
              <a:rPr lang="ru-RU" dirty="0"/>
              <a:t> </a:t>
            </a:r>
            <a:r>
              <a:rPr lang="ru-RU" dirty="0" err="1"/>
              <a:t>їжі</a:t>
            </a:r>
            <a:r>
              <a:rPr lang="ru-RU" dirty="0"/>
              <a:t> та </a:t>
            </a:r>
            <a:r>
              <a:rPr lang="ru-RU" dirty="0" err="1"/>
              <a:t>сере­довище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, не </a:t>
            </a:r>
            <a:r>
              <a:rPr lang="ru-RU" dirty="0" err="1"/>
              <a:t>вбивають</a:t>
            </a:r>
            <a:r>
              <a:rPr lang="ru-RU" dirty="0"/>
              <a:t> </a:t>
            </a:r>
            <a:r>
              <a:rPr lang="ru-RU" dirty="0" err="1"/>
              <a:t>останнього</a:t>
            </a:r>
            <a:r>
              <a:rPr lang="ru-RU" dirty="0"/>
              <a:t>. Але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парази­тичні</a:t>
            </a:r>
            <a:r>
              <a:rPr lang="ru-RU" dirty="0"/>
              <a:t> личинки комах (оси, </a:t>
            </a:r>
            <a:r>
              <a:rPr lang="ru-RU" dirty="0" err="1"/>
              <a:t>представники</a:t>
            </a:r>
            <a:r>
              <a:rPr lang="ru-RU" dirty="0"/>
              <a:t> </a:t>
            </a:r>
            <a:r>
              <a:rPr lang="ru-RU" dirty="0" err="1"/>
              <a:t>деяких</a:t>
            </a:r>
            <a:r>
              <a:rPr lang="ru-RU" dirty="0"/>
              <a:t> родин </a:t>
            </a:r>
            <a:r>
              <a:rPr lang="ru-RU" dirty="0" err="1"/>
              <a:t>двокри­лих</a:t>
            </a:r>
            <a:r>
              <a:rPr lang="ru-RU" dirty="0"/>
              <a:t> </a:t>
            </a:r>
            <a:r>
              <a:rPr lang="ru-RU" dirty="0" smtClean="0"/>
              <a:t>т</a:t>
            </a:r>
            <a:r>
              <a:rPr lang="en-US" dirty="0" smtClean="0"/>
              <a:t>o</a:t>
            </a:r>
            <a:r>
              <a:rPr lang="uk-UA" dirty="0" smtClean="0"/>
              <a:t>що</a:t>
            </a:r>
            <a:r>
              <a:rPr lang="ru-RU" dirty="0" smtClean="0"/>
              <a:t>), </a:t>
            </a:r>
            <a:r>
              <a:rPr lang="ru-RU" dirty="0" err="1"/>
              <a:t>розвиваючись</a:t>
            </a:r>
            <a:r>
              <a:rPr lang="ru-RU" dirty="0"/>
              <a:t> у </a:t>
            </a:r>
            <a:r>
              <a:rPr lang="ru-RU" dirty="0" err="1"/>
              <a:t>тілі</a:t>
            </a:r>
            <a:r>
              <a:rPr lang="ru-RU" dirty="0"/>
              <a:t> </a:t>
            </a:r>
            <a:r>
              <a:rPr lang="ru-RU" dirty="0" err="1"/>
              <a:t>хазяїна</a:t>
            </a:r>
            <a:r>
              <a:rPr lang="ru-RU" dirty="0"/>
              <a:t>, </a:t>
            </a:r>
            <a:r>
              <a:rPr lang="ru-RU" dirty="0" err="1"/>
              <a:t>призводять</a:t>
            </a:r>
            <a:r>
              <a:rPr lang="ru-RU" dirty="0"/>
              <a:t> до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за­гибелі</a:t>
            </a:r>
            <a:r>
              <a:rPr lang="ru-RU" dirty="0"/>
              <a:t>.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отримали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 </a:t>
            </a:r>
            <a:r>
              <a:rPr lang="ru-RU" i="1" dirty="0" err="1"/>
              <a:t>паразитоїди</a:t>
            </a:r>
            <a:r>
              <a:rPr lang="ru-RU" i="1" dirty="0"/>
              <a:t>.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445224"/>
            <a:ext cx="8097280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Паразитоїди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парази­тичні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личинки комах 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розвиваючись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тілі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хазяїна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призводять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за­гибелі</a:t>
            </a:r>
            <a:r>
              <a:rPr lang="ru-RU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0185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542002530"/>
              </p:ext>
            </p:extLst>
          </p:nvPr>
        </p:nvGraphicFramePr>
        <p:xfrm>
          <a:off x="107504" y="185637"/>
          <a:ext cx="8892480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55576" y="1676707"/>
            <a:ext cx="8064896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dirty="0"/>
              <a:t>зовнішні, або ектопаразити, що мешкають на зовнішніх покривах; вони можуть бути як тимчасовими (п'явки, кровосисні комахи), так і постійними (воші, пухоїди тощо);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3169" y="3304942"/>
            <a:ext cx="2958169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 smtClean="0"/>
              <a:t>шкірні</a:t>
            </a:r>
            <a:r>
              <a:rPr lang="ru-RU" sz="2000" dirty="0" smtClean="0"/>
              <a:t> </a:t>
            </a:r>
            <a:r>
              <a:rPr lang="ru-RU" sz="2000" dirty="0" err="1"/>
              <a:t>паразити</a:t>
            </a:r>
            <a:r>
              <a:rPr lang="ru-RU" sz="2000" dirty="0"/>
              <a:t> - </a:t>
            </a:r>
            <a:r>
              <a:rPr lang="ru-RU" sz="2000" dirty="0" err="1"/>
              <a:t>наприклад</a:t>
            </a:r>
            <a:r>
              <a:rPr lang="ru-RU" sz="2000" dirty="0"/>
              <a:t>, </a:t>
            </a:r>
            <a:r>
              <a:rPr lang="ru-RU" sz="2000" dirty="0" err="1"/>
              <a:t>коростяний</a:t>
            </a:r>
            <a:r>
              <a:rPr lang="ru-RU" sz="2000" dirty="0"/>
              <a:t> </a:t>
            </a:r>
            <a:r>
              <a:rPr lang="ru-RU" sz="2000" dirty="0" err="1"/>
              <a:t>свербун</a:t>
            </a:r>
            <a:r>
              <a:rPr lang="ru-RU" sz="2000" dirty="0"/>
              <a:t> (</a:t>
            </a:r>
            <a:r>
              <a:rPr lang="ru-RU" sz="2000" dirty="0" err="1"/>
              <a:t>Sarcoptes</a:t>
            </a:r>
            <a:endParaRPr lang="ru-RU" sz="2000" dirty="0"/>
          </a:p>
          <a:p>
            <a:pPr algn="ctr"/>
            <a:r>
              <a:rPr lang="ru-RU" sz="2000" dirty="0" err="1"/>
              <a:t>scabiei</a:t>
            </a:r>
            <a:r>
              <a:rPr lang="ru-RU" sz="2000" dirty="0"/>
              <a:t>);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12160" y="3047802"/>
            <a:ext cx="2912462" cy="22467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dirty="0"/>
              <a:t>внутрішні, або ендопаразити, — паразити </a:t>
            </a:r>
            <a:r>
              <a:rPr lang="uk-UA" sz="2000" dirty="0" smtClean="0"/>
              <a:t>крові, кишечнику та </a:t>
            </a:r>
            <a:r>
              <a:rPr lang="uk-UA" sz="2000" dirty="0"/>
              <a:t>інших органів (малярійні </a:t>
            </a:r>
            <a:r>
              <a:rPr lang="uk-UA" sz="2000" dirty="0" smtClean="0"/>
              <a:t>плазмодії, аскариди</a:t>
            </a:r>
            <a:r>
              <a:rPr lang="uk-UA" sz="2000" dirty="0"/>
              <a:t>, трихінели</a:t>
            </a:r>
            <a:r>
              <a:rPr lang="uk-UA" sz="2000" dirty="0" smtClean="0"/>
              <a:t>).</a:t>
            </a:r>
            <a:endParaRPr lang="uk-UA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91680" y="5085184"/>
            <a:ext cx="4104456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/>
              <a:t>порожнинні</a:t>
            </a:r>
            <a:r>
              <a:rPr lang="ru-RU" sz="2000" dirty="0"/>
              <a:t> </a:t>
            </a:r>
            <a:r>
              <a:rPr lang="ru-RU" sz="2000" dirty="0" err="1"/>
              <a:t>паразити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мешкають</a:t>
            </a:r>
            <a:r>
              <a:rPr lang="ru-RU" sz="2000" dirty="0"/>
              <a:t> у </a:t>
            </a:r>
            <a:r>
              <a:rPr lang="ru-RU" sz="2000" dirty="0" err="1"/>
              <a:t>порожнинах</a:t>
            </a:r>
            <a:r>
              <a:rPr lang="ru-RU" sz="2000" dirty="0"/>
              <a:t> </a:t>
            </a:r>
            <a:r>
              <a:rPr lang="ru-RU" sz="2000" dirty="0" err="1"/>
              <a:t>тіла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endParaRPr lang="ru-RU" sz="2000" dirty="0"/>
          </a:p>
          <a:p>
            <a:pPr algn="ctr"/>
            <a:r>
              <a:rPr lang="ru-RU" sz="2000" dirty="0" err="1"/>
              <a:t>контактують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зовнішнім</a:t>
            </a:r>
            <a:r>
              <a:rPr lang="ru-RU" sz="2000" dirty="0"/>
              <a:t> </a:t>
            </a:r>
            <a:r>
              <a:rPr lang="ru-RU" sz="2000" dirty="0" err="1"/>
              <a:t>середовищем</a:t>
            </a:r>
            <a:r>
              <a:rPr lang="ru-RU" sz="2000" dirty="0"/>
              <a:t> </a:t>
            </a:r>
          </a:p>
        </p:txBody>
      </p:sp>
      <p:sp>
        <p:nvSpPr>
          <p:cNvPr id="12" name="Выноска с четырьмя стрелками 11"/>
          <p:cNvSpPr/>
          <p:nvPr/>
        </p:nvSpPr>
        <p:spPr>
          <a:xfrm>
            <a:off x="3526879" y="2854460"/>
            <a:ext cx="2381131" cy="2119471"/>
          </a:xfrm>
          <a:prstGeom prst="quadArrowCallout">
            <a:avLst/>
          </a:prstGeom>
          <a:blipFill>
            <a:blip r:embed="rId7"/>
            <a:tile tx="0" ty="0" sx="100000" sy="100000" flip="none" algn="tl"/>
          </a:blip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400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err="1"/>
              <a:t>Справжніми</a:t>
            </a:r>
            <a:r>
              <a:rPr lang="ru-RU" dirty="0"/>
              <a:t> паразитами </a:t>
            </a:r>
            <a:r>
              <a:rPr lang="ru-RU" dirty="0" err="1"/>
              <a:t>вважаються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ті</a:t>
            </a:r>
            <a:r>
              <a:rPr lang="ru-RU" dirty="0"/>
              <a:t> </a:t>
            </a:r>
            <a:r>
              <a:rPr lang="ru-RU" dirty="0" err="1"/>
              <a:t>організми</a:t>
            </a:r>
            <a:r>
              <a:rPr lang="ru-RU" dirty="0"/>
              <a:t>, для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паразитичний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є </a:t>
            </a:r>
            <a:r>
              <a:rPr lang="ru-RU" dirty="0" err="1"/>
              <a:t>обов'язковою</a:t>
            </a:r>
            <a:r>
              <a:rPr lang="ru-RU" dirty="0"/>
              <a:t> формою </a:t>
            </a:r>
            <a:r>
              <a:rPr lang="ru-RU" dirty="0" err="1"/>
              <a:t>існу­вання</a:t>
            </a:r>
            <a:r>
              <a:rPr lang="ru-RU" dirty="0"/>
              <a:t>.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/>
              <a:t>справжніх</a:t>
            </a:r>
            <a:r>
              <a:rPr lang="ru-RU" dirty="0"/>
              <a:t> </a:t>
            </a:r>
            <a:r>
              <a:rPr lang="ru-RU" dirty="0" err="1"/>
              <a:t>паразитів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відрізняти</a:t>
            </a:r>
            <a:r>
              <a:rPr lang="ru-RU" dirty="0"/>
              <a:t> </a:t>
            </a:r>
            <a:r>
              <a:rPr lang="ru-RU" dirty="0" err="1"/>
              <a:t>несправжніх</a:t>
            </a:r>
            <a:r>
              <a:rPr lang="ru-RU" dirty="0"/>
              <a:t>, до </a:t>
            </a:r>
            <a:r>
              <a:rPr lang="ru-RU" dirty="0" err="1"/>
              <a:t>яких</a:t>
            </a:r>
            <a:r>
              <a:rPr lang="ru-RU" dirty="0"/>
              <a:t> належать </a:t>
            </a:r>
            <a:r>
              <a:rPr lang="ru-RU" dirty="0" err="1"/>
              <a:t>вільноіснуючі</a:t>
            </a:r>
            <a:r>
              <a:rPr lang="ru-RU" dirty="0"/>
              <a:t> </a:t>
            </a:r>
            <a:r>
              <a:rPr lang="ru-RU" dirty="0" err="1"/>
              <a:t>організми</a:t>
            </a:r>
            <a:r>
              <a:rPr lang="ru-RU" dirty="0"/>
              <a:t>, </a:t>
            </a:r>
            <a:r>
              <a:rPr lang="ru-RU" dirty="0" err="1"/>
              <a:t>здатні</a:t>
            </a:r>
            <a:r>
              <a:rPr lang="ru-RU" dirty="0"/>
              <a:t> </a:t>
            </a:r>
            <a:r>
              <a:rPr lang="ru-RU" dirty="0" err="1"/>
              <a:t>певний</a:t>
            </a:r>
            <a:r>
              <a:rPr lang="ru-RU" dirty="0"/>
              <a:t> час </a:t>
            </a:r>
            <a:r>
              <a:rPr lang="ru-RU" dirty="0" err="1"/>
              <a:t>за­лишатися</a:t>
            </a:r>
            <a:r>
              <a:rPr lang="ru-RU" dirty="0"/>
              <a:t> </a:t>
            </a:r>
            <a:r>
              <a:rPr lang="ru-RU" dirty="0" err="1"/>
              <a:t>живими</a:t>
            </a:r>
            <a:r>
              <a:rPr lang="ru-RU" dirty="0"/>
              <a:t>, </a:t>
            </a:r>
            <a:r>
              <a:rPr lang="ru-RU" dirty="0" err="1"/>
              <a:t>випадково</a:t>
            </a:r>
            <a:r>
              <a:rPr lang="ru-RU" dirty="0"/>
              <a:t> </a:t>
            </a:r>
            <a:r>
              <a:rPr lang="ru-RU" dirty="0" err="1"/>
              <a:t>потрапивши</a:t>
            </a:r>
            <a:r>
              <a:rPr lang="ru-RU" dirty="0"/>
              <a:t> в </a:t>
            </a:r>
            <a:r>
              <a:rPr lang="ru-RU" dirty="0" err="1"/>
              <a:t>інший</a:t>
            </a:r>
            <a:r>
              <a:rPr lang="ru-RU" dirty="0"/>
              <a:t> </a:t>
            </a:r>
            <a:r>
              <a:rPr lang="ru-RU" dirty="0" err="1"/>
              <a:t>організм</a:t>
            </a:r>
            <a:r>
              <a:rPr lang="ru-RU" dirty="0"/>
              <a:t>.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Такими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є личинки мух,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залишаються</a:t>
            </a:r>
            <a:r>
              <a:rPr lang="ru-RU" dirty="0"/>
              <a:t> </a:t>
            </a:r>
            <a:r>
              <a:rPr lang="ru-RU" dirty="0" err="1"/>
              <a:t>живими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того, як </a:t>
            </a:r>
            <a:r>
              <a:rPr lang="ru-RU" dirty="0" err="1"/>
              <a:t>пройдуть</a:t>
            </a:r>
            <a:r>
              <a:rPr lang="ru-RU" dirty="0"/>
              <a:t> через кишечник </a:t>
            </a:r>
            <a:r>
              <a:rPr lang="ru-RU" dirty="0" err="1"/>
              <a:t>людини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0340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76672"/>
            <a:ext cx="4572000" cy="193899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Факультативний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необов'язковий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) паразитизм, прикладом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стронгілоїд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людський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Strongyloides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stercoralis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).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092" y="188170"/>
            <a:ext cx="3816424" cy="28636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4132" y="2772181"/>
            <a:ext cx="8640960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вид переходить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вільноіснуючого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стану до паразитизму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нестачі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поживних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природному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середовищі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нормального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132" y="4005064"/>
            <a:ext cx="8640960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Тимчасовий</a:t>
            </a:r>
            <a:r>
              <a:rPr lang="ru-RU" sz="24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паразитизм -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відносини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пара­зитів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хазяїном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обмежені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переважно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часом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живлення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5157192"/>
            <a:ext cx="865357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/>
              <a:t>Стаціонарний</a:t>
            </a:r>
            <a:r>
              <a:rPr lang="ru-RU" dirty="0"/>
              <a:t> </a:t>
            </a:r>
            <a:r>
              <a:rPr lang="ru-RU" dirty="0" smtClean="0"/>
              <a:t>паразитизм -  </a:t>
            </a:r>
            <a:r>
              <a:rPr lang="ru-RU" dirty="0"/>
              <a:t>паразит </a:t>
            </a:r>
            <a:r>
              <a:rPr lang="ru-RU" dirty="0" err="1"/>
              <a:t>довго</a:t>
            </a:r>
            <a:r>
              <a:rPr lang="ru-RU" dirty="0"/>
              <a:t> (</a:t>
            </a:r>
            <a:r>
              <a:rPr lang="ru-RU" dirty="0" err="1"/>
              <a:t>інколи</a:t>
            </a:r>
            <a:r>
              <a:rPr lang="ru-RU" dirty="0"/>
              <a:t> все </a:t>
            </a:r>
            <a:r>
              <a:rPr lang="ru-RU" dirty="0" err="1"/>
              <a:t>життя</a:t>
            </a:r>
            <a:r>
              <a:rPr lang="ru-RU" dirty="0"/>
              <a:t>) </a:t>
            </a:r>
            <a:r>
              <a:rPr lang="ru-RU" dirty="0" err="1" smtClean="0"/>
              <a:t>пов'язаний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хазяїном</a:t>
            </a:r>
            <a:endParaRPr lang="uk-UA" dirty="0"/>
          </a:p>
        </p:txBody>
      </p:sp>
      <p:sp>
        <p:nvSpPr>
          <p:cNvPr id="11" name="Овал 10"/>
          <p:cNvSpPr/>
          <p:nvPr/>
        </p:nvSpPr>
        <p:spPr>
          <a:xfrm>
            <a:off x="1452403" y="5792857"/>
            <a:ext cx="2229112" cy="93610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періодичний</a:t>
            </a:r>
          </a:p>
        </p:txBody>
      </p:sp>
      <p:sp>
        <p:nvSpPr>
          <p:cNvPr id="12" name="Овал 11"/>
          <p:cNvSpPr/>
          <p:nvPr/>
        </p:nvSpPr>
        <p:spPr>
          <a:xfrm>
            <a:off x="5371586" y="5771956"/>
            <a:ext cx="2075826" cy="99442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постійний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6049459" y="5526524"/>
            <a:ext cx="720080" cy="188496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Стрелка вниз 12"/>
          <p:cNvSpPr/>
          <p:nvPr/>
        </p:nvSpPr>
        <p:spPr>
          <a:xfrm>
            <a:off x="2206919" y="5526524"/>
            <a:ext cx="720080" cy="188496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116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1" grpId="0" animBg="1"/>
      <p:bldP spid="12" grpId="0" animBg="1"/>
      <p:bldP spid="14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109677"/>
            <a:ext cx="3295253" cy="235061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7" name="Выгнутая вправо стрелка 6"/>
          <p:cNvSpPr/>
          <p:nvPr/>
        </p:nvSpPr>
        <p:spPr>
          <a:xfrm rot="556762">
            <a:off x="7380359" y="1465146"/>
            <a:ext cx="1080120" cy="1814716"/>
          </a:xfrm>
          <a:prstGeom prst="curved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24" y="1916832"/>
            <a:ext cx="3948425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5925" y="188640"/>
            <a:ext cx="8568952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Паразити, які здатні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інвазувати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тільки один вид хазяїна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Eimeria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stiedae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паразитує лише в кролів), називаються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гомоксенними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або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однохазяїними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. Якщо в життєвому циклі наявні два або кілька хазяїв, таких паразитів називають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гетероксенними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4485642" y="5229200"/>
            <a:ext cx="907137" cy="792088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53136"/>
            <a:ext cx="4244530" cy="19322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40917" y="4673166"/>
            <a:ext cx="3600400" cy="16312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Diphyllobothrium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latum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добре адаптований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до організму людини, у якої він паразитує тривалий час і сягає значних розмірів</a:t>
            </a:r>
          </a:p>
        </p:txBody>
      </p:sp>
    </p:spTree>
    <p:extLst>
      <p:ext uri="{BB962C8B-B14F-4D97-AF65-F5344CB8AC3E}">
        <p14:creationId xmlns:p14="http://schemas.microsoft.com/office/powerpoint/2010/main" val="55343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6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err="1"/>
              <a:t>Інколи</a:t>
            </a:r>
            <a:r>
              <a:rPr lang="ru-RU" dirty="0"/>
              <a:t> </a:t>
            </a:r>
            <a:r>
              <a:rPr lang="ru-RU" dirty="0" err="1"/>
              <a:t>спостерігається</a:t>
            </a:r>
            <a:r>
              <a:rPr lang="ru-RU" dirty="0"/>
              <a:t>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факультативних</a:t>
            </a:r>
            <a:r>
              <a:rPr lang="ru-RU" dirty="0"/>
              <a:t> </a:t>
            </a:r>
            <a:r>
              <a:rPr lang="ru-RU" dirty="0" err="1"/>
              <a:t>хазяїв</a:t>
            </a:r>
            <a:r>
              <a:rPr lang="ru-RU" dirty="0"/>
              <a:t>, у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паразити</a:t>
            </a:r>
            <a:r>
              <a:rPr lang="ru-RU" dirty="0"/>
              <a:t> </a:t>
            </a:r>
            <a:r>
              <a:rPr lang="ru-RU" dirty="0" err="1"/>
              <a:t>зустрічаються</a:t>
            </a:r>
            <a:r>
              <a:rPr lang="ru-RU" dirty="0"/>
              <a:t> не </a:t>
            </a:r>
            <a:r>
              <a:rPr lang="ru-RU" dirty="0" err="1"/>
              <a:t>завжди</a:t>
            </a:r>
            <a:r>
              <a:rPr lang="ru-RU" dirty="0"/>
              <a:t> та, як правило, в </a:t>
            </a:r>
            <a:r>
              <a:rPr lang="ru-RU" dirty="0" err="1"/>
              <a:t>незнач­ній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. В </a:t>
            </a:r>
            <a:r>
              <a:rPr lang="ru-RU" dirty="0" err="1"/>
              <a:t>організмі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хазяїна</a:t>
            </a:r>
            <a:r>
              <a:rPr lang="ru-RU" dirty="0"/>
              <a:t> </a:t>
            </a:r>
            <a:r>
              <a:rPr lang="ru-RU" dirty="0" err="1"/>
              <a:t>паразити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не </a:t>
            </a:r>
            <a:r>
              <a:rPr lang="ru-RU" dirty="0" err="1"/>
              <a:t>за­вершувати</a:t>
            </a:r>
            <a:r>
              <a:rPr lang="ru-RU" dirty="0"/>
              <a:t> циклу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та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гинути</a:t>
            </a:r>
            <a:r>
              <a:rPr lang="ru-RU" dirty="0"/>
              <a:t>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Так</a:t>
            </a:r>
            <a:r>
              <a:rPr lang="ru-RU" dirty="0"/>
              <a:t>, </a:t>
            </a:r>
            <a:r>
              <a:rPr lang="ru-RU" dirty="0" err="1"/>
              <a:t>напри­клад</a:t>
            </a:r>
            <a:r>
              <a:rPr lang="ru-RU" dirty="0"/>
              <a:t>, </a:t>
            </a:r>
            <a:r>
              <a:rPr lang="ru-RU" dirty="0" err="1"/>
              <a:t>стьожак</a:t>
            </a:r>
            <a:r>
              <a:rPr lang="ru-RU" dirty="0"/>
              <a:t> широкий </a:t>
            </a:r>
            <a:r>
              <a:rPr lang="ru-RU" i="1" dirty="0"/>
              <a:t>(</a:t>
            </a:r>
            <a:r>
              <a:rPr lang="en-US" i="1" dirty="0" err="1"/>
              <a:t>Diphyllobothrium</a:t>
            </a:r>
            <a:r>
              <a:rPr lang="en-US" i="1" dirty="0"/>
              <a:t> </a:t>
            </a:r>
            <a:r>
              <a:rPr lang="en-US" i="1" dirty="0" err="1"/>
              <a:t>latum</a:t>
            </a:r>
            <a:r>
              <a:rPr lang="ru-RU" i="1" dirty="0"/>
              <a:t>) </a:t>
            </a:r>
            <a:r>
              <a:rPr lang="ru-RU" dirty="0"/>
              <a:t>добре </a:t>
            </a:r>
            <a:r>
              <a:rPr lang="ru-RU" dirty="0" err="1"/>
              <a:t>адапто­ваний</a:t>
            </a:r>
            <a:r>
              <a:rPr lang="ru-RU" dirty="0"/>
              <a:t> до </a:t>
            </a:r>
            <a:r>
              <a:rPr lang="ru-RU" dirty="0" err="1"/>
              <a:t>організму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у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паразитує</a:t>
            </a:r>
            <a:r>
              <a:rPr lang="ru-RU" dirty="0"/>
              <a:t> </a:t>
            </a:r>
            <a:r>
              <a:rPr lang="ru-RU" dirty="0" err="1"/>
              <a:t>тривалий</a:t>
            </a:r>
            <a:r>
              <a:rPr lang="ru-RU" dirty="0"/>
              <a:t> час і </a:t>
            </a:r>
            <a:r>
              <a:rPr lang="ru-RU" dirty="0" err="1"/>
              <a:t>сягає</a:t>
            </a:r>
            <a:r>
              <a:rPr lang="ru-RU" dirty="0"/>
              <a:t> </a:t>
            </a:r>
            <a:r>
              <a:rPr lang="ru-RU" dirty="0" err="1"/>
              <a:t>значних</a:t>
            </a:r>
            <a:r>
              <a:rPr lang="ru-RU" dirty="0"/>
              <a:t> </a:t>
            </a:r>
            <a:r>
              <a:rPr lang="ru-RU" dirty="0" err="1"/>
              <a:t>розмірів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ця</a:t>
            </a:r>
            <a:r>
              <a:rPr lang="ru-RU" dirty="0"/>
              <a:t> цестода </a:t>
            </a:r>
            <a:r>
              <a:rPr lang="ru-RU" dirty="0" err="1"/>
              <a:t>потрапляє</a:t>
            </a:r>
            <a:r>
              <a:rPr lang="ru-RU" dirty="0"/>
              <a:t> до </a:t>
            </a:r>
            <a:r>
              <a:rPr lang="ru-RU" dirty="0" err="1"/>
              <a:t>організ­му</a:t>
            </a:r>
            <a:r>
              <a:rPr lang="ru-RU" dirty="0"/>
              <a:t> нехарактерного </a:t>
            </a:r>
            <a:r>
              <a:rPr lang="ru-RU" dirty="0" err="1"/>
              <a:t>хазяїна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лисиці</a:t>
            </a:r>
            <a:r>
              <a:rPr lang="ru-RU" dirty="0"/>
              <a:t>), то в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ви­падку</a:t>
            </a:r>
            <a:r>
              <a:rPr lang="ru-RU" dirty="0"/>
              <a:t> </a:t>
            </a:r>
            <a:r>
              <a:rPr lang="ru-RU" dirty="0" err="1"/>
              <a:t>розміри</a:t>
            </a:r>
            <a:r>
              <a:rPr lang="ru-RU" dirty="0"/>
              <a:t> паразита є невеликими, а строки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не </a:t>
            </a:r>
            <a:r>
              <a:rPr lang="ru-RU" dirty="0" err="1"/>
              <a:t>перевищують</a:t>
            </a:r>
            <a:r>
              <a:rPr lang="ru-RU" dirty="0"/>
              <a:t>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місяців</a:t>
            </a:r>
            <a:r>
              <a:rPr lang="ru-RU" dirty="0"/>
              <a:t>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769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У </a:t>
            </a:r>
            <a:r>
              <a:rPr lang="ru-RU" dirty="0" err="1"/>
              <a:t>гетероксенних</a:t>
            </a:r>
            <a:r>
              <a:rPr lang="ru-RU" dirty="0"/>
              <a:t> </a:t>
            </a:r>
            <a:r>
              <a:rPr lang="ru-RU" dirty="0" err="1"/>
              <a:t>паразитів</a:t>
            </a:r>
            <a:r>
              <a:rPr lang="ru-RU" dirty="0"/>
              <a:t> </a:t>
            </a:r>
            <a:r>
              <a:rPr lang="ru-RU" dirty="0" err="1"/>
              <a:t>життєвий</a:t>
            </a:r>
            <a:r>
              <a:rPr lang="ru-RU" dirty="0"/>
              <a:t> цикл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зміною</a:t>
            </a:r>
            <a:r>
              <a:rPr lang="ru-RU" dirty="0"/>
              <a:t> </a:t>
            </a:r>
            <a:r>
              <a:rPr lang="ru-RU" dirty="0" err="1"/>
              <a:t>хазяїв</a:t>
            </a:r>
            <a:r>
              <a:rPr lang="ru-RU" dirty="0"/>
              <a:t>. </a:t>
            </a:r>
            <a:endParaRPr lang="ru-RU" dirty="0" smtClean="0"/>
          </a:p>
          <a:p>
            <a:pPr marL="0" indent="0" algn="just">
              <a:buNone/>
            </a:pPr>
            <a:r>
              <a:rPr lang="ru-RU" i="1" dirty="0" err="1" smtClean="0"/>
              <a:t>Остаточним</a:t>
            </a:r>
            <a:r>
              <a:rPr lang="ru-RU" i="1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i="1" dirty="0" err="1"/>
              <a:t>дефінітивним</a:t>
            </a:r>
            <a:r>
              <a:rPr lang="ru-RU" i="1" dirty="0"/>
              <a:t>, </a:t>
            </a:r>
            <a:r>
              <a:rPr lang="ru-RU" i="1" dirty="0" err="1"/>
              <a:t>хазяїном</a:t>
            </a:r>
            <a:r>
              <a:rPr lang="ru-RU" i="1" dirty="0"/>
              <a:t> </a:t>
            </a:r>
            <a:r>
              <a:rPr lang="ru-RU" dirty="0" err="1"/>
              <a:t>вва­жається</a:t>
            </a:r>
            <a:r>
              <a:rPr lang="ru-RU" dirty="0"/>
              <a:t> </a:t>
            </a:r>
            <a:r>
              <a:rPr lang="ru-RU" dirty="0" err="1"/>
              <a:t>організм</a:t>
            </a:r>
            <a:r>
              <a:rPr lang="ru-RU" dirty="0"/>
              <a:t>, у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і </a:t>
            </a:r>
            <a:r>
              <a:rPr lang="ru-RU" dirty="0" err="1"/>
              <a:t>розмноження</a:t>
            </a:r>
            <a:r>
              <a:rPr lang="ru-RU" dirty="0"/>
              <a:t> </a:t>
            </a:r>
            <a:r>
              <a:rPr lang="ru-RU" dirty="0" err="1"/>
              <a:t>дорослої</a:t>
            </a:r>
            <a:r>
              <a:rPr lang="ru-RU" dirty="0"/>
              <a:t> </a:t>
            </a:r>
            <a:r>
              <a:rPr lang="ru-RU" dirty="0" err="1"/>
              <a:t>статевозрілої</a:t>
            </a:r>
            <a:r>
              <a:rPr lang="ru-RU" dirty="0"/>
              <a:t> </a:t>
            </a:r>
            <a:r>
              <a:rPr lang="ru-RU" dirty="0" err="1"/>
              <a:t>особини</a:t>
            </a:r>
            <a:r>
              <a:rPr lang="ru-RU" dirty="0"/>
              <a:t> паразита. </a:t>
            </a:r>
            <a:endParaRPr lang="ru-RU" dirty="0" smtClean="0"/>
          </a:p>
          <a:p>
            <a:pPr marL="0" indent="0" algn="just">
              <a:buNone/>
            </a:pPr>
            <a:r>
              <a:rPr lang="ru-RU" i="1" dirty="0" err="1" smtClean="0"/>
              <a:t>Проміжними</a:t>
            </a:r>
            <a:r>
              <a:rPr lang="ru-RU" i="1" dirty="0" smtClean="0"/>
              <a:t> </a:t>
            </a:r>
            <a:r>
              <a:rPr lang="ru-RU" i="1" dirty="0" err="1"/>
              <a:t>хазяями</a:t>
            </a:r>
            <a:r>
              <a:rPr lang="ru-RU" i="1" dirty="0"/>
              <a:t> </a:t>
            </a:r>
            <a:r>
              <a:rPr lang="ru-RU" dirty="0"/>
              <a:t>є </a:t>
            </a:r>
            <a:r>
              <a:rPr lang="ru-RU" dirty="0" err="1"/>
              <a:t>особини</a:t>
            </a:r>
            <a:r>
              <a:rPr lang="ru-RU" dirty="0"/>
              <a:t>, у </a:t>
            </a:r>
            <a:r>
              <a:rPr lang="ru-RU" dirty="0" err="1"/>
              <a:t>яких</a:t>
            </a:r>
            <a:r>
              <a:rPr lang="ru-RU" dirty="0"/>
              <a:t> паразит проходить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фази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.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перший і </a:t>
            </a:r>
            <a:r>
              <a:rPr lang="ru-RU" dirty="0" err="1"/>
              <a:t>другий</a:t>
            </a:r>
            <a:r>
              <a:rPr lang="ru-RU" dirty="0"/>
              <a:t> (</a:t>
            </a:r>
            <a:r>
              <a:rPr lang="ru-RU" dirty="0" err="1"/>
              <a:t>додатковий</a:t>
            </a:r>
            <a:r>
              <a:rPr lang="ru-RU" dirty="0"/>
              <a:t>) </a:t>
            </a:r>
            <a:r>
              <a:rPr lang="ru-RU" dirty="0" err="1"/>
              <a:t>проміжні</a:t>
            </a:r>
            <a:r>
              <a:rPr lang="ru-RU" dirty="0"/>
              <a:t> </a:t>
            </a:r>
            <a:r>
              <a:rPr lang="ru-RU" dirty="0" err="1"/>
              <a:t>хазяї</a:t>
            </a:r>
            <a:r>
              <a:rPr lang="ru-RU" dirty="0"/>
              <a:t>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559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08720"/>
            <a:ext cx="8003232" cy="540060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err="1"/>
              <a:t>Наприклад</a:t>
            </a:r>
            <a:r>
              <a:rPr lang="ru-RU" dirty="0"/>
              <a:t>, для </a:t>
            </a:r>
            <a:r>
              <a:rPr lang="ru-RU" dirty="0" err="1"/>
              <a:t>стьожака</a:t>
            </a:r>
            <a:r>
              <a:rPr lang="ru-RU" dirty="0"/>
              <a:t> широкого </a:t>
            </a:r>
            <a:r>
              <a:rPr lang="ru-RU" dirty="0" err="1"/>
              <a:t>це</a:t>
            </a:r>
            <a:r>
              <a:rPr lang="ru-RU" dirty="0"/>
              <a:t> циклоп і </a:t>
            </a:r>
            <a:r>
              <a:rPr lang="ru-RU" dirty="0" err="1"/>
              <a:t>коропова</a:t>
            </a:r>
            <a:r>
              <a:rPr lang="ru-RU" dirty="0"/>
              <a:t> </a:t>
            </a:r>
            <a:r>
              <a:rPr lang="ru-RU" dirty="0" err="1"/>
              <a:t>риба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. </a:t>
            </a:r>
            <a:r>
              <a:rPr lang="ru-RU" dirty="0" err="1"/>
              <a:t>Інколи</a:t>
            </a:r>
            <a:r>
              <a:rPr lang="ru-RU" dirty="0"/>
              <a:t> </a:t>
            </a:r>
            <a:r>
              <a:rPr lang="ru-RU" dirty="0" err="1"/>
              <a:t>спостерігається</a:t>
            </a:r>
            <a:r>
              <a:rPr lang="ru-RU" dirty="0"/>
              <a:t>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i="1" dirty="0"/>
              <a:t>резервуарного </a:t>
            </a:r>
            <a:r>
              <a:rPr lang="ru-RU" i="1" dirty="0" err="1"/>
              <a:t>хазяїна</a:t>
            </a:r>
            <a:r>
              <a:rPr lang="ru-RU" i="1" dirty="0"/>
              <a:t> </a:t>
            </a:r>
            <a:r>
              <a:rPr lang="ru-RU" dirty="0"/>
              <a:t>(на </a:t>
            </a:r>
            <a:r>
              <a:rPr lang="ru-RU" dirty="0" err="1"/>
              <a:t>цей</a:t>
            </a:r>
            <a:r>
              <a:rPr lang="ru-RU" dirty="0"/>
              <a:t> час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поширеною</a:t>
            </a:r>
            <a:r>
              <a:rPr lang="ru-RU" dirty="0"/>
              <a:t> є </a:t>
            </a:r>
            <a:r>
              <a:rPr lang="ru-RU" dirty="0" err="1"/>
              <a:t>назва</a:t>
            </a:r>
            <a:r>
              <a:rPr lang="ru-RU" dirty="0"/>
              <a:t> "</a:t>
            </a:r>
            <a:r>
              <a:rPr lang="ru-RU" dirty="0" err="1"/>
              <a:t>паратенічний</a:t>
            </a:r>
            <a:r>
              <a:rPr lang="ru-RU" dirty="0"/>
              <a:t> </a:t>
            </a:r>
            <a:r>
              <a:rPr lang="ru-RU" dirty="0" err="1"/>
              <a:t>хазяїн</a:t>
            </a:r>
            <a:r>
              <a:rPr lang="ru-RU" dirty="0"/>
              <a:t>"), </a:t>
            </a:r>
            <a:r>
              <a:rPr lang="ru-RU" dirty="0" err="1"/>
              <a:t>який</a:t>
            </a:r>
            <a:r>
              <a:rPr lang="ru-RU" dirty="0"/>
              <a:t> є </a:t>
            </a:r>
            <a:r>
              <a:rPr lang="ru-RU" dirty="0" err="1"/>
              <a:t>необов'язковим</a:t>
            </a:r>
            <a:r>
              <a:rPr lang="ru-RU" dirty="0"/>
              <a:t> для </a:t>
            </a:r>
            <a:r>
              <a:rPr lang="ru-RU" dirty="0" err="1"/>
              <a:t>продовження</a:t>
            </a:r>
            <a:r>
              <a:rPr lang="ru-RU" dirty="0"/>
              <a:t> </a:t>
            </a:r>
            <a:r>
              <a:rPr lang="ru-RU" dirty="0" err="1"/>
              <a:t>життєвого</a:t>
            </a:r>
            <a:r>
              <a:rPr lang="ru-RU" dirty="0"/>
              <a:t> ци­клу. У </a:t>
            </a:r>
            <a:r>
              <a:rPr lang="ru-RU" dirty="0" err="1"/>
              <a:t>ньому</a:t>
            </a:r>
            <a:r>
              <a:rPr lang="ru-RU" dirty="0"/>
              <a:t> паразит не </a:t>
            </a:r>
            <a:r>
              <a:rPr lang="ru-RU" dirty="0" err="1"/>
              <a:t>гине</a:t>
            </a:r>
            <a:r>
              <a:rPr lang="ru-RU" dirty="0"/>
              <a:t>, але й практично не </a:t>
            </a:r>
            <a:r>
              <a:rPr lang="ru-RU" dirty="0" err="1"/>
              <a:t>розвивається</a:t>
            </a:r>
            <a:r>
              <a:rPr lang="ru-RU" dirty="0"/>
              <a:t> (для </a:t>
            </a:r>
            <a:r>
              <a:rPr lang="ru-RU" dirty="0" err="1"/>
              <a:t>стьожака</a:t>
            </a:r>
            <a:r>
              <a:rPr lang="ru-RU" dirty="0"/>
              <a:t> широкого - </a:t>
            </a:r>
            <a:r>
              <a:rPr lang="ru-RU" dirty="0" err="1"/>
              <a:t>це</a:t>
            </a:r>
            <a:r>
              <a:rPr lang="ru-RU" dirty="0"/>
              <a:t> щука).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0550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Питання для розгляду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/>
          <a:lstStyle/>
          <a:p>
            <a:pPr lvl="0"/>
            <a:r>
              <a:rPr lang="ru-RU" dirty="0" err="1"/>
              <a:t>Поняття</a:t>
            </a:r>
            <a:r>
              <a:rPr lang="ru-RU" dirty="0"/>
              <a:t> паразитизму і </a:t>
            </a:r>
            <a:r>
              <a:rPr lang="ru-RU" dirty="0" err="1"/>
              <a:t>паразитів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Класифікація</a:t>
            </a:r>
            <a:r>
              <a:rPr lang="ru-RU" dirty="0"/>
              <a:t> </a:t>
            </a:r>
            <a:r>
              <a:rPr lang="ru-RU" dirty="0" err="1"/>
              <a:t>паразитів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Паразитарні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Паразитологія</a:t>
            </a:r>
            <a:r>
              <a:rPr lang="ru-RU" dirty="0"/>
              <a:t> та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відділи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8068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/>
              <a:t>Специфічність</a:t>
            </a:r>
            <a:r>
              <a:rPr lang="ru-RU" dirty="0"/>
              <a:t> паразита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історично</a:t>
            </a:r>
            <a:r>
              <a:rPr lang="ru-RU" dirty="0"/>
              <a:t> </a:t>
            </a:r>
            <a:r>
              <a:rPr lang="ru-RU" dirty="0" err="1"/>
              <a:t>зумовлений</a:t>
            </a:r>
            <a:r>
              <a:rPr lang="ru-RU" dirty="0"/>
              <a:t> </a:t>
            </a:r>
            <a:r>
              <a:rPr lang="ru-RU" dirty="0" err="1"/>
              <a:t>прояв</a:t>
            </a:r>
            <a:r>
              <a:rPr lang="ru-RU" dirty="0"/>
              <a:t> </a:t>
            </a:r>
            <a:r>
              <a:rPr lang="ru-RU" dirty="0" err="1"/>
              <a:t>сту­пеня</a:t>
            </a:r>
            <a:r>
              <a:rPr lang="ru-RU" dirty="0"/>
              <a:t> </a:t>
            </a:r>
            <a:r>
              <a:rPr lang="ru-RU" dirty="0" err="1"/>
              <a:t>адаптованості</a:t>
            </a:r>
            <a:r>
              <a:rPr lang="ru-RU" dirty="0"/>
              <a:t> паразита до </a:t>
            </a:r>
            <a:r>
              <a:rPr lang="ru-RU" dirty="0" err="1"/>
              <a:t>хазяїна</a:t>
            </a:r>
            <a:r>
              <a:rPr lang="ru-RU" dirty="0"/>
              <a:t>. За </a:t>
            </a:r>
            <a:r>
              <a:rPr lang="ru-RU" dirty="0" err="1"/>
              <a:t>гостальною</a:t>
            </a:r>
            <a:r>
              <a:rPr lang="ru-RU" dirty="0"/>
              <a:t> </a:t>
            </a:r>
            <a:r>
              <a:rPr lang="ru-RU" dirty="0" err="1"/>
              <a:t>специфіч­ністю</a:t>
            </a:r>
            <a:r>
              <a:rPr lang="ru-RU" dirty="0"/>
              <a:t> </a:t>
            </a:r>
            <a:r>
              <a:rPr lang="ru-RU" dirty="0" err="1"/>
              <a:t>розрізняють</a:t>
            </a:r>
            <a:r>
              <a:rPr lang="ru-RU" dirty="0"/>
              <a:t> </a:t>
            </a:r>
            <a:r>
              <a:rPr lang="ru-RU" i="1" dirty="0" err="1"/>
              <a:t>моногостальних</a:t>
            </a:r>
            <a:r>
              <a:rPr lang="ru-RU" i="1" dirty="0"/>
              <a:t> </a:t>
            </a:r>
            <a:r>
              <a:rPr lang="ru-RU" dirty="0"/>
              <a:t>(</a:t>
            </a:r>
            <a:r>
              <a:rPr lang="ru-RU" dirty="0" err="1"/>
              <a:t>здатних</a:t>
            </a:r>
            <a:r>
              <a:rPr lang="ru-RU" dirty="0"/>
              <a:t> </a:t>
            </a:r>
            <a:r>
              <a:rPr lang="ru-RU" dirty="0" err="1"/>
              <a:t>мешкати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в од­ному </a:t>
            </a:r>
            <a:r>
              <a:rPr lang="ru-RU" dirty="0" err="1"/>
              <a:t>виді</a:t>
            </a:r>
            <a:r>
              <a:rPr lang="ru-RU" dirty="0"/>
              <a:t> </a:t>
            </a:r>
            <a:r>
              <a:rPr lang="ru-RU" dirty="0" err="1"/>
              <a:t>хазяїна</a:t>
            </a:r>
            <a:r>
              <a:rPr lang="ru-RU" dirty="0"/>
              <a:t>, як </a:t>
            </a:r>
            <a:r>
              <a:rPr lang="ru-RU" dirty="0" err="1"/>
              <a:t>людська</a:t>
            </a:r>
            <a:r>
              <a:rPr lang="ru-RU" dirty="0"/>
              <a:t> аскарида) та </a:t>
            </a:r>
            <a:r>
              <a:rPr lang="ru-RU" i="1" dirty="0" err="1"/>
              <a:t>полігостальних</a:t>
            </a:r>
            <a:r>
              <a:rPr lang="ru-RU" i="1" dirty="0"/>
              <a:t> </a:t>
            </a:r>
            <a:r>
              <a:rPr lang="ru-RU" dirty="0"/>
              <a:t>(</a:t>
            </a:r>
            <a:r>
              <a:rPr lang="ru-RU" dirty="0" err="1"/>
              <a:t>здатних</a:t>
            </a:r>
            <a:r>
              <a:rPr lang="ru-RU" dirty="0"/>
              <a:t> </a:t>
            </a:r>
            <a:r>
              <a:rPr lang="ru-RU" dirty="0" err="1"/>
              <a:t>мешкати</a:t>
            </a:r>
            <a:r>
              <a:rPr lang="ru-RU" dirty="0"/>
              <a:t> в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хазяях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 - </a:t>
            </a:r>
            <a:r>
              <a:rPr lang="ru-RU" dirty="0" err="1"/>
              <a:t>ехінокок</a:t>
            </a:r>
            <a:r>
              <a:rPr lang="ru-RU" dirty="0"/>
              <a:t>, </a:t>
            </a:r>
            <a:r>
              <a:rPr lang="ru-RU" dirty="0" err="1"/>
              <a:t>здатний</a:t>
            </a:r>
            <a:r>
              <a:rPr lang="ru-RU" dirty="0"/>
              <a:t> на </a:t>
            </a:r>
            <a:r>
              <a:rPr lang="ru-RU" dirty="0" err="1"/>
              <a:t>личинковій</a:t>
            </a:r>
            <a:r>
              <a:rPr lang="ru-RU" dirty="0"/>
              <a:t> </a:t>
            </a:r>
            <a:r>
              <a:rPr lang="ru-RU" dirty="0" err="1"/>
              <a:t>стадії</a:t>
            </a:r>
            <a:r>
              <a:rPr lang="ru-RU" dirty="0"/>
              <a:t> </a:t>
            </a:r>
            <a:r>
              <a:rPr lang="ru-RU" dirty="0" err="1"/>
              <a:t>заражати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хазяїв</a:t>
            </a:r>
            <a:r>
              <a:rPr lang="ru-RU" dirty="0"/>
              <a:t>) </a:t>
            </a:r>
            <a:r>
              <a:rPr lang="ru-RU" dirty="0" err="1"/>
              <a:t>паразитів</a:t>
            </a:r>
            <a:r>
              <a:rPr lang="ru-RU" dirty="0"/>
              <a:t>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2925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7666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err="1"/>
              <a:t>Вікова</a:t>
            </a:r>
            <a:r>
              <a:rPr lang="ru-RU" dirty="0"/>
              <a:t> </a:t>
            </a:r>
            <a:r>
              <a:rPr lang="ru-RU" dirty="0" err="1"/>
              <a:t>специфічність</a:t>
            </a:r>
            <a:r>
              <a:rPr lang="ru-RU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паразитом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хазяїна</a:t>
            </a:r>
            <a:r>
              <a:rPr lang="ru-RU" dirty="0"/>
              <a:t> з </a:t>
            </a:r>
            <a:r>
              <a:rPr lang="ru-RU" dirty="0" err="1"/>
              <a:t>певними</a:t>
            </a:r>
            <a:r>
              <a:rPr lang="ru-RU" dirty="0"/>
              <a:t> </a:t>
            </a:r>
            <a:r>
              <a:rPr lang="ru-RU" dirty="0" err="1"/>
              <a:t>віковими</a:t>
            </a:r>
            <a:r>
              <a:rPr lang="ru-RU" dirty="0"/>
              <a:t> характеристиками. Так, дитячий </a:t>
            </a:r>
            <a:r>
              <a:rPr lang="ru-RU" dirty="0" err="1"/>
              <a:t>гострик</a:t>
            </a:r>
            <a:r>
              <a:rPr lang="ru-RU" dirty="0"/>
              <a:t> та </a:t>
            </a:r>
            <a:r>
              <a:rPr lang="ru-RU" dirty="0" err="1"/>
              <a:t>карликовий</a:t>
            </a:r>
            <a:r>
              <a:rPr lang="ru-RU" dirty="0"/>
              <a:t> </a:t>
            </a:r>
            <a:r>
              <a:rPr lang="ru-RU" dirty="0" err="1"/>
              <a:t>ціп'як</a:t>
            </a:r>
            <a:r>
              <a:rPr lang="ru-RU" dirty="0"/>
              <a:t> </a:t>
            </a:r>
            <a:r>
              <a:rPr lang="ru-RU" dirty="0" err="1"/>
              <a:t>уражають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ді­тей</a:t>
            </a:r>
            <a:r>
              <a:rPr lang="ru-RU" dirty="0"/>
              <a:t>. </a:t>
            </a:r>
            <a:endParaRPr lang="ru-RU" dirty="0" smtClean="0"/>
          </a:p>
          <a:p>
            <a:pPr marL="0" indent="0" algn="just">
              <a:buNone/>
            </a:pPr>
            <a:r>
              <a:rPr lang="ru-RU" b="1" i="1" dirty="0" err="1" smtClean="0"/>
              <a:t>Топічна</a:t>
            </a:r>
            <a:r>
              <a:rPr lang="ru-RU" b="1" i="1" dirty="0" smtClean="0"/>
              <a:t> </a:t>
            </a:r>
            <a:r>
              <a:rPr lang="ru-RU" b="1" i="1" dirty="0" err="1"/>
              <a:t>спеціалізація</a:t>
            </a:r>
            <a:r>
              <a:rPr lang="ru-RU" b="1" i="1" dirty="0"/>
              <a:t> </a:t>
            </a:r>
            <a:r>
              <a:rPr lang="ru-RU" dirty="0"/>
              <a:t>(за </a:t>
            </a:r>
            <a:r>
              <a:rPr lang="ru-RU" dirty="0" err="1"/>
              <a:t>місцем</a:t>
            </a:r>
            <a:r>
              <a:rPr lang="ru-RU" dirty="0"/>
              <a:t> </a:t>
            </a:r>
            <a:r>
              <a:rPr lang="ru-RU" dirty="0" err="1"/>
              <a:t>розташування</a:t>
            </a:r>
            <a:r>
              <a:rPr lang="ru-RU" dirty="0"/>
              <a:t>) </a:t>
            </a:r>
            <a:r>
              <a:rPr lang="ru-RU" dirty="0" err="1"/>
              <a:t>свідчить</a:t>
            </a:r>
            <a:r>
              <a:rPr lang="ru-RU" dirty="0"/>
              <a:t> про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локалізації</a:t>
            </a:r>
            <a:r>
              <a:rPr lang="ru-RU" dirty="0"/>
              <a:t> паразита в </a:t>
            </a:r>
            <a:r>
              <a:rPr lang="ru-RU" dirty="0" err="1"/>
              <a:t>хазяїні</a:t>
            </a:r>
            <a:r>
              <a:rPr lang="ru-RU" dirty="0"/>
              <a:t>. Так,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пухо­їдів</a:t>
            </a:r>
            <a:r>
              <a:rPr lang="ru-RU" dirty="0"/>
              <a:t> </a:t>
            </a:r>
            <a:r>
              <a:rPr lang="ru-RU" dirty="0" err="1"/>
              <a:t>жорстко</a:t>
            </a:r>
            <a:r>
              <a:rPr lang="ru-RU" dirty="0"/>
              <a:t> </a:t>
            </a:r>
            <a:r>
              <a:rPr lang="ru-RU" dirty="0" err="1"/>
              <a:t>дотримуються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місць</a:t>
            </a:r>
            <a:r>
              <a:rPr lang="ru-RU" dirty="0"/>
              <a:t> </a:t>
            </a:r>
            <a:r>
              <a:rPr lang="ru-RU" dirty="0" err="1"/>
              <a:t>локалізації</a:t>
            </a:r>
            <a:r>
              <a:rPr lang="ru-RU" dirty="0"/>
              <a:t> на </a:t>
            </a:r>
            <a:r>
              <a:rPr lang="ru-RU" dirty="0" err="1"/>
              <a:t>тілі</a:t>
            </a:r>
            <a:r>
              <a:rPr lang="ru-RU" dirty="0"/>
              <a:t> пта­ха, </a:t>
            </a:r>
            <a:r>
              <a:rPr lang="ru-RU" dirty="0" err="1"/>
              <a:t>печінкова</a:t>
            </a:r>
            <a:r>
              <a:rPr lang="ru-RU" dirty="0"/>
              <a:t> </a:t>
            </a:r>
            <a:r>
              <a:rPr lang="ru-RU" dirty="0" err="1"/>
              <a:t>двоустка</a:t>
            </a:r>
            <a:r>
              <a:rPr lang="ru-RU" dirty="0"/>
              <a:t> </a:t>
            </a:r>
            <a:r>
              <a:rPr lang="ru-RU" i="1" dirty="0"/>
              <a:t>(</a:t>
            </a:r>
            <a:r>
              <a:rPr lang="en-US" i="1" dirty="0" err="1"/>
              <a:t>Fasciola</a:t>
            </a:r>
            <a:r>
              <a:rPr lang="en-US" i="1" dirty="0"/>
              <a:t> hepatica</a:t>
            </a:r>
            <a:r>
              <a:rPr lang="ru-RU" i="1" dirty="0"/>
              <a:t>), </a:t>
            </a:r>
            <a:r>
              <a:rPr lang="ru-RU" dirty="0" err="1"/>
              <a:t>жаб'яча</a:t>
            </a:r>
            <a:r>
              <a:rPr lang="ru-RU" dirty="0"/>
              <a:t> </a:t>
            </a:r>
            <a:r>
              <a:rPr lang="ru-RU" dirty="0" err="1"/>
              <a:t>багатоустка</a:t>
            </a:r>
            <a:r>
              <a:rPr lang="ru-RU" dirty="0"/>
              <a:t> </a:t>
            </a:r>
            <a:r>
              <a:rPr lang="ru-RU" i="1" dirty="0"/>
              <a:t>(</a:t>
            </a:r>
            <a:r>
              <a:rPr lang="en-US" i="1" dirty="0" err="1"/>
              <a:t>Polystomum</a:t>
            </a:r>
            <a:r>
              <a:rPr lang="en-US" i="1" dirty="0"/>
              <a:t> </a:t>
            </a:r>
            <a:r>
              <a:rPr lang="en-US" i="1" dirty="0" err="1"/>
              <a:t>integerrimum</a:t>
            </a:r>
            <a:r>
              <a:rPr lang="ru-RU" i="1" dirty="0"/>
              <a:t>) </a:t>
            </a:r>
            <a:r>
              <a:rPr lang="ru-RU" dirty="0"/>
              <a:t>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розташовуються</a:t>
            </a:r>
            <a:r>
              <a:rPr lang="ru-RU" dirty="0"/>
              <a:t> в </a:t>
            </a:r>
            <a:r>
              <a:rPr lang="ru-RU" dirty="0" err="1"/>
              <a:t>типо­вих</a:t>
            </a:r>
            <a:r>
              <a:rPr lang="ru-RU" dirty="0"/>
              <a:t> для них </a:t>
            </a:r>
            <a:r>
              <a:rPr lang="ru-RU" dirty="0" err="1"/>
              <a:t>ділянках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</a:t>
            </a:r>
            <a:r>
              <a:rPr lang="ru-RU" dirty="0" err="1"/>
              <a:t>хазяїна</a:t>
            </a:r>
            <a:r>
              <a:rPr lang="ru-RU" dirty="0"/>
              <a:t>. </a:t>
            </a:r>
            <a:r>
              <a:rPr lang="ru-RU" b="1" i="1" dirty="0"/>
              <a:t>Сезонна </a:t>
            </a:r>
            <a:r>
              <a:rPr lang="ru-RU" b="1" i="1" dirty="0" err="1"/>
              <a:t>спеціалізація</a:t>
            </a:r>
            <a:r>
              <a:rPr lang="ru-RU" b="1" i="1" dirty="0"/>
              <a:t> </a:t>
            </a:r>
            <a:r>
              <a:rPr lang="ru-RU" dirty="0" err="1"/>
              <a:t>поля­гає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проникнення</a:t>
            </a:r>
            <a:r>
              <a:rPr lang="ru-RU" dirty="0"/>
              <a:t> паразита в </a:t>
            </a:r>
            <a:r>
              <a:rPr lang="ru-RU" dirty="0" err="1"/>
              <a:t>тіло</a:t>
            </a:r>
            <a:r>
              <a:rPr lang="ru-RU" dirty="0"/>
              <a:t> </a:t>
            </a:r>
            <a:r>
              <a:rPr lang="ru-RU" dirty="0" err="1"/>
              <a:t>хазяїна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в </a:t>
            </a:r>
            <a:r>
              <a:rPr lang="ru-RU" dirty="0" err="1"/>
              <a:t>певному</a:t>
            </a:r>
            <a:r>
              <a:rPr lang="ru-RU" dirty="0"/>
              <a:t> </a:t>
            </a:r>
            <a:r>
              <a:rPr lang="ru-RU" dirty="0" err="1"/>
              <a:t>сезоні</a:t>
            </a:r>
            <a:r>
              <a:rPr lang="ru-RU" dirty="0"/>
              <a:t> року.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значна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кишкових</a:t>
            </a:r>
            <a:r>
              <a:rPr lang="ru-RU" dirty="0"/>
              <a:t> </a:t>
            </a:r>
            <a:r>
              <a:rPr lang="ru-RU" dirty="0" err="1"/>
              <a:t>гельмінтів</a:t>
            </a:r>
            <a:r>
              <a:rPr lang="ru-RU" dirty="0"/>
              <a:t> </a:t>
            </a:r>
            <a:r>
              <a:rPr lang="ru-RU" dirty="0" err="1"/>
              <a:t>риб</a:t>
            </a:r>
            <a:r>
              <a:rPr lang="ru-RU" dirty="0"/>
              <a:t> </a:t>
            </a:r>
            <a:r>
              <a:rPr lang="ru-RU" dirty="0" err="1"/>
              <a:t>пристосувалася</a:t>
            </a:r>
            <a:r>
              <a:rPr lang="ru-RU" dirty="0"/>
              <a:t> до </a:t>
            </a:r>
            <a:r>
              <a:rPr lang="ru-RU" dirty="0" err="1"/>
              <a:t>паразитування</a:t>
            </a:r>
            <a:r>
              <a:rPr lang="ru-RU" dirty="0"/>
              <a:t> таким чином,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життєвий</a:t>
            </a:r>
            <a:r>
              <a:rPr lang="ru-RU" dirty="0"/>
              <a:t> цикл </a:t>
            </a:r>
            <a:r>
              <a:rPr lang="ru-RU" dirty="0" err="1"/>
              <a:t>завершувався</a:t>
            </a:r>
            <a:r>
              <a:rPr lang="ru-RU" dirty="0"/>
              <a:t> до </a:t>
            </a:r>
            <a:r>
              <a:rPr lang="ru-RU" dirty="0" err="1"/>
              <a:t>зимового</a:t>
            </a:r>
            <a:r>
              <a:rPr lang="ru-RU" dirty="0"/>
              <a:t> </a:t>
            </a:r>
            <a:r>
              <a:rPr lang="ru-RU" dirty="0" err="1"/>
              <a:t>періоду</a:t>
            </a:r>
            <a:r>
              <a:rPr lang="ru-RU" dirty="0"/>
              <a:t>, коли </a:t>
            </a:r>
            <a:r>
              <a:rPr lang="ru-RU" dirty="0" err="1"/>
              <a:t>риба</a:t>
            </a:r>
            <a:r>
              <a:rPr lang="ru-RU" dirty="0"/>
              <a:t> </a:t>
            </a:r>
            <a:r>
              <a:rPr lang="ru-RU" dirty="0" err="1"/>
              <a:t>голодує</a:t>
            </a:r>
            <a:r>
              <a:rPr lang="ru-RU" dirty="0"/>
              <a:t> й </a:t>
            </a:r>
            <a:r>
              <a:rPr lang="ru-RU" dirty="0" err="1"/>
              <a:t>залишає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паразитів</a:t>
            </a:r>
            <a:r>
              <a:rPr lang="ru-RU" dirty="0"/>
              <a:t> без </a:t>
            </a:r>
            <a:r>
              <a:rPr lang="ru-RU" dirty="0" err="1"/>
              <a:t>їжі</a:t>
            </a:r>
            <a:r>
              <a:rPr lang="ru-RU" dirty="0"/>
              <a:t>. 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останніх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в </a:t>
            </a:r>
            <a:r>
              <a:rPr lang="ru-RU" dirty="0" err="1"/>
              <a:t>теплий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0488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5112568" cy="10156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Поняття "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біогельмінти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" й "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геогельмікти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" було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сформульовано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К.І. Скрябіним і Р.С. Шульцем у 1931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році.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628800"/>
            <a:ext cx="4968552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Геогельмінтами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вважають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таких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паразитичних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черв'яків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хоча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 одна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активних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стадій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розвивається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навколишньому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середовищі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836712"/>
            <a:ext cx="3264793" cy="289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851920" y="4231832"/>
            <a:ext cx="4767157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Біогельмінт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характерним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є те,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жодна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активних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стадій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розвивається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зовнішньому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середовищі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але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певною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мірою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контактувати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ним.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604" y="6165304"/>
            <a:ext cx="229319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dirty="0"/>
              <a:t>Трихінела (</a:t>
            </a:r>
            <a:r>
              <a:rPr lang="en-US" dirty="0" err="1"/>
              <a:t>Trichinella</a:t>
            </a:r>
            <a:r>
              <a:rPr lang="en-US" dirty="0"/>
              <a:t>)</a:t>
            </a:r>
            <a:endParaRPr lang="uk-UA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4984"/>
            <a:ext cx="3278908" cy="265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220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895987"/>
            <a:ext cx="5040560" cy="3780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724139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31964660"/>
              </p:ext>
            </p:extLst>
          </p:nvPr>
        </p:nvGraphicFramePr>
        <p:xfrm>
          <a:off x="0" y="3501008"/>
          <a:ext cx="3654152" cy="303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37471806"/>
              </p:ext>
            </p:extLst>
          </p:nvPr>
        </p:nvGraphicFramePr>
        <p:xfrm>
          <a:off x="5004048" y="173831"/>
          <a:ext cx="3456384" cy="2722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67455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5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95172"/>
            <a:ext cx="8568952" cy="10156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Справжнім соціальним паразитизмом вважається явище спільного існування двох видів суспільних комах шляхом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утворення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змішаних колоній.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1827" y="1340768"/>
            <a:ext cx="8568952" cy="132343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Паразитарна система - це 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мікроекосистема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, компоненти якої пов'язані між собою різноманітними біологічними 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зв'язка¬ми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та забезпечують можливість теоретично нескінченно 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трива¬лого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здійснення паразитом своїх основних життєвих функцій - живлення, розмноження, розселення.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780928"/>
            <a:ext cx="8568952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Подвійні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паразитарні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передбачають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взаємодію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двома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популяціями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паразита й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хазяїна</a:t>
            </a:r>
            <a:r>
              <a:rPr lang="ru-RU" dirty="0">
                <a:solidFill>
                  <a:schemeClr val="tx1"/>
                </a:solidFill>
              </a:rPr>
              <a:t>.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3861048"/>
            <a:ext cx="4271345" cy="224676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Множинні паразитарні системи передбачають взаємодію популяцій паразитів із кількома видами хазяїв, при чому останні є </a:t>
            </a:r>
            <a:r>
              <a:rPr lang="uk-UA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взаємонезамінними</a:t>
            </a: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й мають різне значення для здійснення життєвого циклу паразита.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121" y="4048328"/>
            <a:ext cx="4216359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204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4752528" cy="22467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Трансмісивними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називаються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хвороби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збудники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передаються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одного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організму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іншого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через укус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кровосисних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членистоногих.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чення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природні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вогнища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трансмісивні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хвороби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розроблене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Є.Н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Павловським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5"/>
          <a:stretch/>
        </p:blipFill>
        <p:spPr bwMode="auto">
          <a:xfrm>
            <a:off x="4957638" y="3140968"/>
            <a:ext cx="3931988" cy="360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8640"/>
            <a:ext cx="406598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33" y="2717298"/>
            <a:ext cx="437548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7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6" y="307662"/>
            <a:ext cx="5616624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Паразитоло́гія—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наука про паразитичні організми, їх взаємостосунки з організмами, на яких вони паразитують, та довколишнім середовищем, структуру й динаміку паразитарних систем, значення паразитів у природних біосистемах і практичній діяльності людини.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4476"/>
            <a:ext cx="237626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2749368"/>
            <a:ext cx="8280920" cy="132343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Виходячи з рослинного або тваринного походження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паразитів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, паразитологію поділяють на </a:t>
            </a:r>
            <a:r>
              <a:rPr lang="uk-UA" sz="2000" b="1" i="1" dirty="0" err="1">
                <a:latin typeface="Times New Roman" pitchFamily="18" charset="0"/>
                <a:cs typeface="Times New Roman" pitchFamily="18" charset="0"/>
              </a:rPr>
              <a:t>фіто-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000" b="1" i="1" dirty="0" err="1">
                <a:latin typeface="Times New Roman" pitchFamily="18" charset="0"/>
                <a:cs typeface="Times New Roman" pitchFamily="18" charset="0"/>
              </a:rPr>
              <a:t>зоопаразитологію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Залежно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від належності "хазяїв" до рослинного чи тваринного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царства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розрізняють </a:t>
            </a:r>
            <a:r>
              <a:rPr lang="uk-UA" sz="2000" b="1" i="1" dirty="0" err="1">
                <a:latin typeface="Times New Roman" pitchFamily="18" charset="0"/>
                <a:cs typeface="Times New Roman" pitchFamily="18" charset="0"/>
              </a:rPr>
              <a:t>зоопаразитологію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 рослин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sz="2000" b="1" i="1" dirty="0" err="1">
                <a:latin typeface="Times New Roman" pitchFamily="18" charset="0"/>
                <a:cs typeface="Times New Roman" pitchFamily="18" charset="0"/>
              </a:rPr>
              <a:t>зоопиразитологію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 тварин.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4293096"/>
            <a:ext cx="7704856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Паразитологію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згідно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об'єктами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паразитування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збудників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поділяють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медичну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ветеринарну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агрономічну</a:t>
            </a:r>
            <a:r>
              <a:rPr lang="ru-RU" b="1" i="1" dirty="0"/>
              <a:t>.</a:t>
            </a:r>
            <a:endParaRPr lang="uk-UA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0094" y="5373216"/>
            <a:ext cx="8280920" cy="101566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Розділ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паразитології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вивчає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асоціації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паразитичних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умовно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паразитичних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організмів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належать до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систематичних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груп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називається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паразитоценологією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71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Дякую за увагу!</a:t>
            </a:r>
            <a:endParaRPr lang="uk-UA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333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37014 0.07215 L -0.09444 0.1036 " pathEditMode="relative" rAng="0" ptsTypes="AA">
                                      <p:cBhvr>
                                        <p:cTn id="6" dur="250" spd="-100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29" y="1573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45089432"/>
              </p:ext>
            </p:extLst>
          </p:nvPr>
        </p:nvGraphicFramePr>
        <p:xfrm>
          <a:off x="539552" y="332656"/>
          <a:ext cx="8136904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127713658"/>
              </p:ext>
            </p:extLst>
          </p:nvPr>
        </p:nvGraphicFramePr>
        <p:xfrm>
          <a:off x="683568" y="4221088"/>
          <a:ext cx="7776864" cy="1569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88346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0648"/>
            <a:ext cx="4680520" cy="4460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598020"/>
            <a:ext cx="2880320" cy="378565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Він отримує їжу від одного або дуже невеликої кількості особин організмів-хазяїв, завдаючи останнім певної шкоди, при цьому не викликаючи їх моментальної загибелі.</a:t>
            </a:r>
            <a:endParaRPr lang="uk-UA" sz="2400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3419872" y="1844824"/>
            <a:ext cx="720080" cy="108012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4735371"/>
            <a:ext cx="7272808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Значне поширення й різноманітність видів паразитизму свідчать про те, що ця життєва форма з </a:t>
            </a:r>
            <a:r>
              <a:rPr lang="uk-UA" sz="24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особливим </a:t>
            </a:r>
            <a:r>
              <a:rPr lang="uk-UA" sz="24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типом відносин до середовища (через організм хазяїна) виникла незалежно в різних систематичних групах організмів.</a:t>
            </a:r>
          </a:p>
        </p:txBody>
      </p:sp>
    </p:spTree>
    <p:extLst>
      <p:ext uri="{BB962C8B-B14F-4D97-AF65-F5344CB8AC3E}">
        <p14:creationId xmlns:p14="http://schemas.microsoft.com/office/powerpoint/2010/main" val="121305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148985442"/>
              </p:ext>
            </p:extLst>
          </p:nvPr>
        </p:nvGraphicFramePr>
        <p:xfrm>
          <a:off x="755576" y="260648"/>
          <a:ext cx="7416824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126335062"/>
              </p:ext>
            </p:extLst>
          </p:nvPr>
        </p:nvGraphicFramePr>
        <p:xfrm>
          <a:off x="611560" y="2420888"/>
          <a:ext cx="792088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Стрелка вниз 7"/>
          <p:cNvSpPr/>
          <p:nvPr/>
        </p:nvSpPr>
        <p:spPr>
          <a:xfrm>
            <a:off x="3779912" y="1916832"/>
            <a:ext cx="1368152" cy="504056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3012"/>
            <a:ext cx="2535948" cy="2217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57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2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7" grpId="0">
        <p:bldAsOne/>
      </p:bldGraphic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836712"/>
            <a:ext cx="7704856" cy="568863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/>
              <a:t>В</a:t>
            </a:r>
            <a:r>
              <a:rPr lang="ru-RU" dirty="0" err="1" smtClean="0"/>
              <a:t>важається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не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,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вільних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будь-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паразитів</a:t>
            </a:r>
            <a:r>
              <a:rPr lang="ru-RU" dirty="0"/>
              <a:t> (</a:t>
            </a:r>
            <a:r>
              <a:rPr lang="ru-RU" dirty="0" err="1"/>
              <a:t>принаймні</a:t>
            </a:r>
            <a:r>
              <a:rPr lang="ru-RU" dirty="0"/>
              <a:t>, у </a:t>
            </a:r>
            <a:r>
              <a:rPr lang="ru-RU" dirty="0" err="1"/>
              <a:t>незначній</a:t>
            </a:r>
            <a:r>
              <a:rPr lang="ru-RU" dirty="0"/>
              <a:t> </a:t>
            </a:r>
            <a:r>
              <a:rPr lang="ru-RU" dirty="0" err="1"/>
              <a:t>кіль­кості</a:t>
            </a:r>
            <a:r>
              <a:rPr lang="ru-RU" dirty="0"/>
              <a:t>).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З </a:t>
            </a:r>
            <a:r>
              <a:rPr lang="ru-RU" dirty="0" err="1"/>
              <a:t>іншого</a:t>
            </a:r>
            <a:r>
              <a:rPr lang="ru-RU" dirty="0"/>
              <a:t> боку,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паразитичних</a:t>
            </a:r>
            <a:r>
              <a:rPr lang="ru-RU" dirty="0"/>
              <a:t> форм є </a:t>
            </a:r>
            <a:r>
              <a:rPr lang="ru-RU" dirty="0" err="1"/>
              <a:t>специфіч­ними</a:t>
            </a:r>
            <a:r>
              <a:rPr lang="ru-RU" dirty="0"/>
              <a:t> для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хазяїв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обмеженої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. Таким чином, </a:t>
            </a:r>
            <a:r>
              <a:rPr lang="ru-RU" dirty="0" err="1"/>
              <a:t>імовірно</a:t>
            </a:r>
            <a:r>
              <a:rPr lang="ru-RU" dirty="0"/>
              <a:t>, </a:t>
            </a:r>
            <a:r>
              <a:rPr lang="ru-RU" b="1" dirty="0" err="1"/>
              <a:t>переважна</a:t>
            </a:r>
            <a:r>
              <a:rPr lang="ru-RU" b="1" dirty="0"/>
              <a:t> </a:t>
            </a:r>
            <a:r>
              <a:rPr lang="ru-RU" b="1" dirty="0" err="1"/>
              <a:t>більшість</a:t>
            </a:r>
            <a:r>
              <a:rPr lang="ru-RU" b="1" dirty="0"/>
              <a:t> </a:t>
            </a:r>
            <a:r>
              <a:rPr lang="ru-RU" b="1" dirty="0" err="1"/>
              <a:t>організмів</a:t>
            </a:r>
            <a:r>
              <a:rPr lang="ru-RU" b="1" dirty="0"/>
              <a:t> на </a:t>
            </a:r>
            <a:r>
              <a:rPr lang="ru-RU" b="1" dirty="0" err="1"/>
              <a:t>Землі</a:t>
            </a:r>
            <a:r>
              <a:rPr lang="ru-RU" b="1" dirty="0"/>
              <a:t> нале­жать </a:t>
            </a:r>
            <a:r>
              <a:rPr lang="ru-RU" b="1" dirty="0" err="1"/>
              <a:t>саме</a:t>
            </a:r>
            <a:r>
              <a:rPr lang="ru-RU" b="1" dirty="0"/>
              <a:t> до </a:t>
            </a:r>
            <a:r>
              <a:rPr lang="ru-RU" b="1" dirty="0" err="1"/>
              <a:t>паразитів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0160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147248" cy="572149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 </a:t>
            </a:r>
            <a:r>
              <a:rPr lang="ru-RU" dirty="0" err="1"/>
              <a:t>складаються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з </a:t>
            </a:r>
            <a:r>
              <a:rPr lang="ru-RU" dirty="0" err="1"/>
              <a:t>паразитів</a:t>
            </a:r>
            <a:r>
              <a:rPr lang="ru-RU" dirty="0"/>
              <a:t>, </a:t>
            </a:r>
            <a:r>
              <a:rPr lang="ru-RU" dirty="0" err="1"/>
              <a:t>зокре­ма</a:t>
            </a:r>
            <a:r>
              <a:rPr lang="ru-RU" dirty="0"/>
              <a:t>,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віруси</a:t>
            </a:r>
            <a:r>
              <a:rPr lang="ru-RU" dirty="0"/>
              <a:t>, </a:t>
            </a:r>
            <a:r>
              <a:rPr lang="ru-RU" dirty="0" err="1"/>
              <a:t>значна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бактерій</a:t>
            </a:r>
            <a:r>
              <a:rPr lang="ru-RU" dirty="0"/>
              <a:t>.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вони </a:t>
            </a:r>
            <a:r>
              <a:rPr lang="ru-RU" dirty="0" err="1"/>
              <a:t>розпо­ділені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нерівномірно</a:t>
            </a:r>
            <a:r>
              <a:rPr lang="ru-RU" dirty="0"/>
              <a:t>: </a:t>
            </a: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 err="1"/>
              <a:t>найпростіших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цілі</a:t>
            </a:r>
            <a:r>
              <a:rPr lang="ru-RU" dirty="0"/>
              <a:t> </a:t>
            </a:r>
            <a:r>
              <a:rPr lang="ru-RU" dirty="0" err="1"/>
              <a:t>типи</a:t>
            </a:r>
            <a:r>
              <a:rPr lang="ru-RU" dirty="0"/>
              <a:t> (</a:t>
            </a:r>
            <a:r>
              <a:rPr lang="ru-RU" dirty="0" err="1"/>
              <a:t>апікомплексні</a:t>
            </a:r>
            <a:r>
              <a:rPr lang="ru-RU" dirty="0"/>
              <a:t>, </a:t>
            </a:r>
            <a:r>
              <a:rPr lang="ru-RU" dirty="0" err="1"/>
              <a:t>кнідоспоридії</a:t>
            </a:r>
            <a:r>
              <a:rPr lang="ru-RU" dirty="0"/>
              <a:t>, </a:t>
            </a:r>
            <a:r>
              <a:rPr lang="ru-RU" dirty="0" err="1"/>
              <a:t>мікроспоридії</a:t>
            </a:r>
            <a:r>
              <a:rPr lang="ru-RU" dirty="0"/>
              <a:t>); </a:t>
            </a:r>
            <a:endParaRPr lang="ru-RU" dirty="0" smtClean="0"/>
          </a:p>
          <a:p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/>
              <a:t>багатоклітинних</a:t>
            </a:r>
            <a:r>
              <a:rPr lang="ru-RU" dirty="0"/>
              <a:t> - тип </a:t>
            </a:r>
            <a:r>
              <a:rPr lang="ru-RU" dirty="0" err="1"/>
              <a:t>скреблянки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 err="1"/>
              <a:t>типі</a:t>
            </a:r>
            <a:r>
              <a:rPr lang="ru-RU" dirty="0"/>
              <a:t> </a:t>
            </a:r>
            <a:r>
              <a:rPr lang="ru-RU" dirty="0" err="1"/>
              <a:t>плоскі</a:t>
            </a:r>
            <a:r>
              <a:rPr lang="ru-RU" dirty="0"/>
              <a:t> черви - </a:t>
            </a:r>
            <a:r>
              <a:rPr lang="ru-RU" dirty="0" err="1"/>
              <a:t>класи</a:t>
            </a:r>
            <a:r>
              <a:rPr lang="ru-RU" dirty="0"/>
              <a:t> </a:t>
            </a:r>
            <a:r>
              <a:rPr lang="ru-RU" dirty="0" err="1"/>
              <a:t>присисні</a:t>
            </a:r>
            <a:r>
              <a:rPr lang="ru-RU" dirty="0"/>
              <a:t> та </a:t>
            </a:r>
            <a:r>
              <a:rPr lang="ru-RU" dirty="0" err="1"/>
              <a:t>стьожкові</a:t>
            </a:r>
            <a:r>
              <a:rPr lang="ru-RU" dirty="0"/>
              <a:t> че­рви; </a:t>
            </a: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 err="1"/>
              <a:t>типі</a:t>
            </a:r>
            <a:r>
              <a:rPr lang="ru-RU" dirty="0"/>
              <a:t> </a:t>
            </a:r>
            <a:r>
              <a:rPr lang="ru-RU" dirty="0" err="1"/>
              <a:t>членистоногі</a:t>
            </a:r>
            <a:r>
              <a:rPr lang="ru-RU" dirty="0"/>
              <a:t> - в </a:t>
            </a:r>
            <a:r>
              <a:rPr lang="ru-RU" dirty="0" err="1"/>
              <a:t>класах</a:t>
            </a:r>
            <a:r>
              <a:rPr lang="ru-RU" dirty="0"/>
              <a:t> </a:t>
            </a:r>
            <a:r>
              <a:rPr lang="ru-RU" dirty="0" err="1"/>
              <a:t>павукоподібні</a:t>
            </a:r>
            <a:r>
              <a:rPr lang="ru-RU" dirty="0"/>
              <a:t> та </a:t>
            </a:r>
            <a:r>
              <a:rPr lang="ru-RU" dirty="0" err="1"/>
              <a:t>комахи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9643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167114270"/>
              </p:ext>
            </p:extLst>
          </p:nvPr>
        </p:nvGraphicFramePr>
        <p:xfrm>
          <a:off x="107504" y="188640"/>
          <a:ext cx="3888432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Выгнутая вправо стрелка 7"/>
          <p:cNvSpPr/>
          <p:nvPr/>
        </p:nvSpPr>
        <p:spPr>
          <a:xfrm>
            <a:off x="7380312" y="2027996"/>
            <a:ext cx="1296144" cy="2553131"/>
          </a:xfrm>
          <a:prstGeom prst="curvedLef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092516102"/>
              </p:ext>
            </p:extLst>
          </p:nvPr>
        </p:nvGraphicFramePr>
        <p:xfrm>
          <a:off x="4152554" y="396126"/>
          <a:ext cx="3456384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Выгнутая вверх стрелка 12"/>
          <p:cNvSpPr/>
          <p:nvPr/>
        </p:nvSpPr>
        <p:spPr>
          <a:xfrm rot="14043949">
            <a:off x="4849294" y="5166680"/>
            <a:ext cx="1174580" cy="513120"/>
          </a:xfrm>
          <a:prstGeom prst="curvedDownArrow">
            <a:avLst>
              <a:gd name="adj1" fmla="val 28859"/>
              <a:gd name="adj2" fmla="val 50000"/>
              <a:gd name="adj3" fmla="val 2919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105590984"/>
              </p:ext>
            </p:extLst>
          </p:nvPr>
        </p:nvGraphicFramePr>
        <p:xfrm>
          <a:off x="4355976" y="3886439"/>
          <a:ext cx="2881538" cy="781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4" name="Стрелка влево 13"/>
          <p:cNvSpPr/>
          <p:nvPr/>
        </p:nvSpPr>
        <p:spPr>
          <a:xfrm>
            <a:off x="4355977" y="6049328"/>
            <a:ext cx="1865252" cy="476016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Шестиугольник 11"/>
          <p:cNvSpPr/>
          <p:nvPr/>
        </p:nvSpPr>
        <p:spPr>
          <a:xfrm>
            <a:off x="5796136" y="4797152"/>
            <a:ext cx="3168351" cy="1872209"/>
          </a:xfrm>
          <a:prstGeom prst="hexag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dirty="0" smtClean="0">
                <a:solidFill>
                  <a:schemeClr val="tx1"/>
                </a:solidFill>
              </a:rPr>
              <a:t>Сибірська </a:t>
            </a:r>
            <a:r>
              <a:rPr lang="uk-UA" sz="2000" dirty="0">
                <a:solidFill>
                  <a:schemeClr val="tx1"/>
                </a:solidFill>
              </a:rPr>
              <a:t>виразка є інфекційною хворобою, оскільки її збудник </a:t>
            </a:r>
            <a:r>
              <a:rPr lang="en-US" sz="2000" i="1" u="sng" dirty="0">
                <a:solidFill>
                  <a:schemeClr val="tx1"/>
                </a:solidFill>
              </a:rPr>
              <a:t>Bacillus </a:t>
            </a:r>
            <a:r>
              <a:rPr lang="en-US" sz="2000" i="1" u="sng" dirty="0" err="1">
                <a:solidFill>
                  <a:schemeClr val="tx1"/>
                </a:solidFill>
              </a:rPr>
              <a:t>anthracis</a:t>
            </a:r>
            <a:r>
              <a:rPr lang="en-US" sz="2000" i="1" u="sng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– </a:t>
            </a:r>
            <a:r>
              <a:rPr lang="uk-UA" sz="2000" dirty="0" smtClean="0">
                <a:solidFill>
                  <a:schemeClr val="tx1"/>
                </a:solidFill>
              </a:rPr>
              <a:t>бактерія.</a:t>
            </a:r>
            <a:endParaRPr lang="uk-UA" sz="20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44833"/>
            <a:ext cx="2880807" cy="2504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8" grpId="0" animBg="1"/>
      <p:bldGraphic spid="7" grpId="0">
        <p:bldAsOne/>
      </p:bldGraphic>
      <p:bldGraphic spid="10" grpId="0">
        <p:bldAsOne/>
      </p:bldGraphic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4372591"/>
              </p:ext>
            </p:extLst>
          </p:nvPr>
        </p:nvGraphicFramePr>
        <p:xfrm>
          <a:off x="395536" y="188640"/>
          <a:ext cx="8496944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043720707"/>
              </p:ext>
            </p:extLst>
          </p:nvPr>
        </p:nvGraphicFramePr>
        <p:xfrm>
          <a:off x="395536" y="1556792"/>
          <a:ext cx="8470914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099262" y="3861048"/>
            <a:ext cx="2060110" cy="132343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зустрічаються серед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гельмінтів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кліщів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і комах</a:t>
            </a:r>
            <a:endParaRPr lang="uk-UA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78003887"/>
              </p:ext>
            </p:extLst>
          </p:nvPr>
        </p:nvGraphicFramePr>
        <p:xfrm>
          <a:off x="179512" y="3284984"/>
          <a:ext cx="3240360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03410"/>
            <a:ext cx="3250588" cy="21240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98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8" grpId="0">
        <p:bldAsOne/>
      </p:bldGraphic>
      <p:bldP spid="11" grpId="0" animBg="1"/>
      <p:bldGraphic spid="10" grpId="0">
        <p:bldAsOne/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32325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1651</Words>
  <Application>Microsoft Office PowerPoint</Application>
  <PresentationFormat>Экран (4:3)</PresentationFormat>
  <Paragraphs>83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Питання для розгляду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Alina</dc:creator>
  <cp:lastModifiedBy>user</cp:lastModifiedBy>
  <cp:revision>52</cp:revision>
  <dcterms:created xsi:type="dcterms:W3CDTF">2016-03-15T07:44:27Z</dcterms:created>
  <dcterms:modified xsi:type="dcterms:W3CDTF">2018-09-07T08:23:45Z</dcterms:modified>
</cp:coreProperties>
</file>