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21"/>
  </p:notes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9144000" cy="5143500" type="screen16x9"/>
  <p:notesSz cx="6858000" cy="9144000"/>
  <p:embeddedFontLst>
    <p:embeddedFont>
      <p:font typeface="Roboto Condensed" panose="020B0604020202020204" charset="0"/>
      <p:regular r:id="rId22"/>
      <p:bold r:id="rId23"/>
      <p:italic r:id="rId24"/>
      <p:boldItalic r:id="rId25"/>
    </p:embeddedFont>
    <p:embeddedFont>
      <p:font typeface="Arvo" panose="020B0604020202020204" charset="0"/>
      <p:regular r:id="rId26"/>
      <p:bold r:id="rId27"/>
      <p:italic r:id="rId28"/>
      <p:boldItalic r:id="rId29"/>
    </p:embeddedFont>
    <p:embeddedFont>
      <p:font typeface="Roboto Condensed Light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5D08E4-4CB9-4A25-91DF-C19B82DA8EF8}">
  <a:tblStyle styleId="{025D08E4-4CB9-4A25-91DF-C19B82DA8E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21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57259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4412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0652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2918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1834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7972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140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0635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8672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1349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98801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860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998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9375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036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9951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0838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8221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4109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303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Фокусовані групові дискусії Ч.2.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Функції модератора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49580" algn="just"/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Набуття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учасниками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фокус-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безсумнівно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найважливішим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чинником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модератора.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Неможливо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навчитись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мистецтву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модерування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спираючись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навіть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беручи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участь 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можна не стати хорошим модератором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різні вимоги до модераторів, є різні стилі </a:t>
            </a:r>
            <a:r>
              <a:rPr lang="uk-UA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модерування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фгд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багато в чому вони можуть залежати і від особистих якостей модератора, але є певні моменти які характерні для більшості.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69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Функції модератора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якісного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фокус-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для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наслідків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один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гайд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крім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того,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кожен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модератор повинен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рядом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асвоїти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майевтики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добування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прихованої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навідних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оволодіти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емпатичним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слуханням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стану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вираження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співпереживання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шаблонів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мислення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упередженого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ставлення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чудову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пам’ять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вміти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склалися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усередині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адекватно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управляти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груповою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178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Функції модератора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якісного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фокус-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для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наслідків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один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гайд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крім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того,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кожен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модератор повинен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рядом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асвоїти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майевтики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добування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прихованої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навідних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оволодіти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емпатичним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слуханням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стану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вираження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співпереживання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шаблонів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мислення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упередженого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ставлення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чудову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пам’ять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вміти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склалися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усередині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адекватно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управляти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груповою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4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Функції модератора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5434119" cy="3268098"/>
          </a:xfrm>
        </p:spPr>
        <p:txBody>
          <a:bodyPr/>
          <a:lstStyle/>
          <a:p>
            <a:pPr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итання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астосування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бейджів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іменами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є два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протилежні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підходи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«за» і «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939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Функції модератора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моментом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акцентувати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увагу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є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зручність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«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яке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скоротити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деяку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дистанцію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Досвідчений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модератор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відразу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здатний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склалися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всередині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18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Функції модератора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стереотип,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мовчазних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змусити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говорити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будь-яку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бути абсолютно не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результативним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відмітити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подібний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тип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зустрічається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рідко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більшості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мовчазних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пояснити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важливість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внеску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звернутися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вияснити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причини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мовчання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Крім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того,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модератора є контроль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занадто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намагаються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домінувати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над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оточуючими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такому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надавати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слово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кінці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мотивуючи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високим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ступенем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661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Функції модератора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Зрозуміло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довільний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дискусії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неприпустимий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повести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увагу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далеко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поставлених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зазначити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модерування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більшою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мірою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мистецтво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наука.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Набір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вищевказаних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правил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формує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фундамент,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проте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правила не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гарантують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відбуваються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кожної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окремий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бути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неупередженим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пам’ятати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будь-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правила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бувають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винятки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практиці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модератора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вимагають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індивідуального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кожної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але й до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окремо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взятих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учасників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59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err="1"/>
              <a:t>Сценарій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гайд</a:t>
            </a:r>
            <a:r>
              <a:rPr lang="ru-RU" dirty="0" smtClean="0"/>
              <a:t>) фокус-</a:t>
            </a:r>
            <a:r>
              <a:rPr lang="ru-RU" dirty="0" err="1" smtClean="0"/>
              <a:t>груп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Сценарій фокус-груп складається з трьох частин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Вступу модератора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де пояснюються загальні правила роботи на фокус-групі і пояснюється мета дослідження.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Вступної частини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ході якої йде обговорення загальних питань, пов'язаних з темою дослідження. Цю частину іноді називають стадією «розбивання льоду». Вона потрібна для того, щоб між модератором і учасниками групи встановився контакт.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Основної частини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де безпосередньо відбувається обговорення питань дослідження або тестування концепцій.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Заключної частини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де задаються питання зворотного зв’язку.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54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err="1"/>
              <a:t>Сценарій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гайд</a:t>
            </a:r>
            <a:r>
              <a:rPr lang="ru-RU" dirty="0" smtClean="0"/>
              <a:t>) фокус-</a:t>
            </a:r>
            <a:r>
              <a:rPr lang="ru-RU" dirty="0" err="1" smtClean="0"/>
              <a:t>груп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Тематичне обговорення в основній частині зазвичай будується по дворівневому принципу: укрупнені теми чи основні питання (вказується мета їх обговорення і тривалість) і конкретні питання, що до них входять. Ця структура є певною переробкою дослідником тих цілей і питань, які сформульовані в дизайні дослідження.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601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err="1"/>
              <a:t>Сценарій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гайд</a:t>
            </a:r>
            <a:r>
              <a:rPr lang="ru-RU" dirty="0" smtClean="0"/>
              <a:t>) фокус-</a:t>
            </a:r>
            <a:r>
              <a:rPr lang="ru-RU" dirty="0" err="1" smtClean="0"/>
              <a:t>груп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Існують два основні способи структурування обговорення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першому варіанті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дискусія може бути розпочата з найбільш широкої теми. Потім тематика поступово звужується, переходячи безпосередньо до більш конкретних питань. Такий тип структурування називається прямою послідовністю тем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Другий варіант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в тому, щоб почати відразу з чогось конкретного, а потім обговорювати суміжні теми, розширюючи рамки дискусії. Цей тип структурування носить назву зворотної послідовності. З точки зору кінцевих цілей дослідження обидва методи є в рівній мірі правомірними, і в рівній мірі застосовуються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Написаний сценарій обов'язково узгоджується із замовником дослідження, що дозволяє врахувати всі його побажання.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38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Особливості методу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420945"/>
            <a:ext cx="8580729" cy="3268098"/>
          </a:xfrm>
        </p:spPr>
        <p:txBody>
          <a:bodyPr/>
          <a:lstStyle/>
          <a:p>
            <a:pPr indent="450215" algn="just"/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сфокусованих групових інтерв’ю має спільні риси з деякими варіантами опитування, скажімо – з груповим інтерв’ю. Проте сфокусовані інтерв’ю є не просто чергування запитань і відповідей респондентів, а 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являють собою форму групової дискусії.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Респонденти мають більше свободи у виборі форми презентації своїх думок та вражень щодо заданої теми. Застосування сфокусованого групового інтерв’ю стимулює виникнення нових запитань. А предмет розмови може набувати несподіваних напрямів. 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Дискусія спроможна краще відобразити різноманітність думок, ніж масове опитування, оскільки тема сприймається </a:t>
            </a:r>
            <a:r>
              <a:rPr lang="uk-UA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динамічно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завдяки впливові людей один на одного в процесі спілкування. Але тут виникають інші ефекти групової роботи (</a:t>
            </a:r>
            <a:r>
              <a:rPr lang="uk-UA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конформність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вплив авторитетів, страхи і </a:t>
            </a:r>
            <a:r>
              <a:rPr lang="uk-UA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т.д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Особливості методу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uk-UA" sz="1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Однією</a:t>
            </a:r>
            <a:r>
              <a:rPr lang="uk-UA" sz="1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важливих умов для плідного використання сфокусованого групового інтерв’ю є </a:t>
            </a:r>
            <a:r>
              <a:rPr lang="uk-UA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комфортність ситуації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перебігу процесу. Важливо, щоб кожний учасник фокус-групи не був обмежений часом для спілкування, відчував увагу до себе, зумів налаштуватися на тему, що цікавить дослідника, мав можливість відпочити під час проведення дискусії. </a:t>
            </a:r>
            <a:r>
              <a:rPr lang="uk-UA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цього необхідне спеціальне приміщення і обладнання.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Особливості методу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uk-UA" sz="1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Другою </a:t>
            </a:r>
            <a:r>
              <a:rPr lang="uk-UA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особливістю методу є те, що дискусія має сфокусований характер.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означає, що тема дискусії, логіка і форма запитань визначаються заздалегідь і фіксуються в інструкції ведучого (</a:t>
            </a:r>
            <a:r>
              <a:rPr lang="uk-UA" sz="1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гайд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фокус-групи для модератора).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Більшість питань мають бути відкриті, окрім особливих випадків, наприклад коли ми просимо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проранжуйте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оцініть і </a:t>
            </a:r>
            <a:r>
              <a:rPr lang="uk-UA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т.д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., але тоді варто забезпечити учасників окремими бланками. 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8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Особливості методу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uk-UA" sz="1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Важливо, щоб ведучий проявляв майстерність та уміння спрямувати дискусію в русло необхідної теми.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Збирання інформації відбувається в процесі спостереження за обговоренням запропонованих запитань, а також за елементами невербальної поведінки.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цьому метод сфокусованого групового інтерв’ю близький до методу спостереження. Думки учасників взаємодії сприймаються не самі по собі, а у вербальному й невербальному контексті дискусії, адже учасники в ході обміну інформацією можуть не тільки змінювати власну думку, але й коригувати думки один одного.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3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Особливості методу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uk-UA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Третьою</a:t>
            </a:r>
            <a:r>
              <a:rPr lang="uk-UA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особливістю сфокусованого групового інтерв’ю є те, що </a:t>
            </a:r>
            <a:r>
              <a:rPr lang="uk-UA" sz="1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групова </a:t>
            </a:r>
            <a:r>
              <a:rPr lang="uk-UA" sz="16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інтеракція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(соціальна взаємодія), яка виникає </a:t>
            </a:r>
            <a:r>
              <a:rPr lang="uk-UA" sz="1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ході дискусії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дозволяє дослідникові одержати інформацію не просто про те, що думають з приводу тієї чи іншої проблеми, а й про те, чому вони так думають.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процесі дискусії ведучий пропонує підкріпити висловлювання фактами, виходячи з особистого досвіду. Завдяки цьому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висловлювання набувають більш-менш обґрунтованого характеру, і це дозволяє дослідникові робити висновки щодо мотивації суджень та дій респондентів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Така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особливість зробила метод популярним в маркетингу,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 виробникові важливо знати не тільки „що купується?”, але й „чому купується товар?” та „хто його купує?” –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 визначається мотивація дій та вчинків респондентів.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1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Особливості методу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uk-UA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Четверта</a:t>
            </a:r>
            <a:r>
              <a:rPr lang="uk-UA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особливість. Виникнення </a:t>
            </a:r>
            <a:r>
              <a:rPr lang="uk-UA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інтеракції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процесі сфокусованого групового інтерв’ю дозволяє також розкрити більш глибокі шари психіки учасників – досвід співпереживання та групового сподівання. Одержати такий результат шляхом масового (поштового, телефонного,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чи навіть, Ф2Ф інтерв'ю)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опитування майже неможливо. 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0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Особливості методу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uk-UA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П’ята</a:t>
            </a:r>
            <a:r>
              <a:rPr lang="uk-UA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особливість.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правило, мета сфокусованого групового інтерв’ю – не досягнення групового консенсусу, а з’ясування напрямків думок кожного із учасників. Тому такий метод відрізняється від експертних опитувань.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Адже у сфокусованому груповому інтерв’ю заохочується висловлювання різних кутів зору та будь-якого характеру – як позитивного, так і негативного. Потрібно зазначити, що опитування може проводитись як серед експертів, так і серед пересічних респондентів.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Зазвичай, з однієї теми проводять три-чотири фокус-групи. Практика свідчить, що учасники кожної із груп виявляють не зовсім подібне бачення проблеми, яка аналізується. При порівнянні результатів у всіх фокус-групах з’являється можливість говорити про більш або менш типові підходи, і зробити, з певними застереженнями, висновки щодо їх поширення в інших ситуаціях тощо.</a:t>
            </a:r>
            <a:endParaRPr lang="uk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33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/>
              <a:t>Функції модератора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3683" y="1420945"/>
            <a:ext cx="8287046" cy="3268098"/>
          </a:xfrm>
        </p:spPr>
        <p:txBody>
          <a:bodyPr/>
          <a:lstStyle/>
          <a:p>
            <a:pPr indent="450215" algn="just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Центральну роль в проведенні </a:t>
            </a:r>
            <a:r>
              <a:rPr lang="uk-UA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фгд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відіграє модератор. Якими є його функції в цьому методі. </a:t>
            </a: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роботи групи.</a:t>
            </a: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Слідування </a:t>
            </a:r>
            <a:r>
              <a:rPr lang="uk-UA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гайду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Таймінг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Керування дискусією.</a:t>
            </a: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6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Відстежування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реакцій учасників.</a:t>
            </a:r>
            <a:endParaRPr lang="uk-UA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11999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1458</Words>
  <Application>Microsoft Office PowerPoint</Application>
  <PresentationFormat>Экран (16:9)</PresentationFormat>
  <Paragraphs>86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Roboto Condensed</vt:lpstr>
      <vt:lpstr>Arvo</vt:lpstr>
      <vt:lpstr>Times New Roman</vt:lpstr>
      <vt:lpstr>Arial</vt:lpstr>
      <vt:lpstr>Symbol</vt:lpstr>
      <vt:lpstr>Roboto Condensed Light</vt:lpstr>
      <vt:lpstr>Salerio template</vt:lpstr>
      <vt:lpstr>Фокусовані групові дискусії Ч.2.</vt:lpstr>
      <vt:lpstr>Особливості методу</vt:lpstr>
      <vt:lpstr>Особливості методу</vt:lpstr>
      <vt:lpstr>Особливості методу</vt:lpstr>
      <vt:lpstr>Особливості методу</vt:lpstr>
      <vt:lpstr>Особливості методу</vt:lpstr>
      <vt:lpstr>Особливості методу</vt:lpstr>
      <vt:lpstr>Особливості методу</vt:lpstr>
      <vt:lpstr>Функції модератора</vt:lpstr>
      <vt:lpstr>Функції модератора</vt:lpstr>
      <vt:lpstr>Функції модератора</vt:lpstr>
      <vt:lpstr>Функції модератора</vt:lpstr>
      <vt:lpstr>Функції модератора</vt:lpstr>
      <vt:lpstr>Функції модератора</vt:lpstr>
      <vt:lpstr>Функції модератора</vt:lpstr>
      <vt:lpstr>Функції модератора</vt:lpstr>
      <vt:lpstr>Сценарій (гайд) фокус-груп</vt:lpstr>
      <vt:lpstr>Сценарій (гайд) фокус-груп</vt:lpstr>
      <vt:lpstr>Сценарій (гайд) фокус-груп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Фокусовані групові дискусії Ч.2.</dc:title>
  <cp:lastModifiedBy>Тая</cp:lastModifiedBy>
  <cp:revision>3</cp:revision>
  <dcterms:modified xsi:type="dcterms:W3CDTF">2021-11-03T10:55:58Z</dcterms:modified>
</cp:coreProperties>
</file>