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Lazydog" panose="020B0604020202020204" charset="0"/>
      <p:regular r:id="rId7"/>
    </p:embeddedFont>
    <p:embeddedFont>
      <p:font typeface="Proxima Nova" panose="020B0604020202020204" charset="0"/>
      <p:regular r:id="rId8"/>
    </p:embeddedFont>
    <p:embeddedFont>
      <p:font typeface="Proxima Nova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446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773782">
            <a:off x="-2636533" y="-3185942"/>
            <a:ext cx="7273962" cy="6996229"/>
          </a:xfrm>
          <a:custGeom>
            <a:avLst/>
            <a:gdLst/>
            <a:ahLst/>
            <a:cxnLst/>
            <a:rect l="l" t="t" r="r" b="b"/>
            <a:pathLst>
              <a:path w="7273962" h="6996229">
                <a:moveTo>
                  <a:pt x="0" y="0"/>
                </a:moveTo>
                <a:lnTo>
                  <a:pt x="7273961" y="0"/>
                </a:lnTo>
                <a:lnTo>
                  <a:pt x="7273961" y="6996229"/>
                </a:lnTo>
                <a:lnTo>
                  <a:pt x="0" y="69962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2500603">
            <a:off x="13721959" y="6774752"/>
            <a:ext cx="6462252" cy="6286009"/>
          </a:xfrm>
          <a:custGeom>
            <a:avLst/>
            <a:gdLst/>
            <a:ahLst/>
            <a:cxnLst/>
            <a:rect l="l" t="t" r="r" b="b"/>
            <a:pathLst>
              <a:path w="6462252" h="6286009">
                <a:moveTo>
                  <a:pt x="0" y="0"/>
                </a:moveTo>
                <a:lnTo>
                  <a:pt x="6462251" y="0"/>
                </a:lnTo>
                <a:lnTo>
                  <a:pt x="6462251" y="6286009"/>
                </a:lnTo>
                <a:lnTo>
                  <a:pt x="0" y="62860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4066419" y="1427137"/>
            <a:ext cx="12886665" cy="354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74"/>
              </a:lnSpc>
            </a:pPr>
            <a:r>
              <a:rPr lang="en-US" sz="7499" spc="74">
                <a:solidFill>
                  <a:srgbClr val="1C7378"/>
                </a:solidFill>
                <a:latin typeface="Lazydog"/>
              </a:rPr>
              <a:t>МІОФУНКЦІОНАЛЬНА ТЕРАПІЯ В СИСТЕМІ МОВЛЕННЄВИХ ПОРУШЕНЬ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134445" y="9109122"/>
            <a:ext cx="7342311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"/>
              </a:rPr>
              <a:t>Ірина Кучерак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107550" y="333375"/>
            <a:ext cx="11089504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"/>
              </a:rPr>
              <a:t>Запорізький національний університет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773782">
            <a:off x="-2636533" y="-3185942"/>
            <a:ext cx="7273962" cy="6996229"/>
          </a:xfrm>
          <a:custGeom>
            <a:avLst/>
            <a:gdLst/>
            <a:ahLst/>
            <a:cxnLst/>
            <a:rect l="l" t="t" r="r" b="b"/>
            <a:pathLst>
              <a:path w="7273962" h="6996229">
                <a:moveTo>
                  <a:pt x="0" y="0"/>
                </a:moveTo>
                <a:lnTo>
                  <a:pt x="7273961" y="0"/>
                </a:lnTo>
                <a:lnTo>
                  <a:pt x="7273961" y="6996229"/>
                </a:lnTo>
                <a:lnTo>
                  <a:pt x="0" y="69962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4066419" y="1427137"/>
            <a:ext cx="12886665" cy="1181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74"/>
              </a:lnSpc>
            </a:pPr>
            <a:r>
              <a:rPr lang="en-US" sz="7499" spc="74">
                <a:solidFill>
                  <a:srgbClr val="1C7378"/>
                </a:solidFill>
                <a:latin typeface="Lazydog"/>
              </a:rPr>
              <a:t>ПРО ЩО ЦЕЙ КУРС?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64123" y="4333875"/>
            <a:ext cx="16095177" cy="4924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 Bold"/>
              </a:rPr>
              <a:t>Що таке міофункціональні порушення?</a:t>
            </a:r>
          </a:p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 Bold"/>
              </a:rPr>
              <a:t>Якими є спеціальні методики роботи із дітьми, що мають міофункціональні порушення?</a:t>
            </a:r>
          </a:p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 Bold"/>
              </a:rPr>
              <a:t>Як здійснювати диференціальну діагностику та надавати ранню допомогу дітям, що мають міофункціональні порушення? </a:t>
            </a:r>
          </a:p>
          <a:p>
            <a:pPr algn="r">
              <a:lnSpc>
                <a:spcPts val="5624"/>
              </a:lnSpc>
            </a:pPr>
            <a:r>
              <a:rPr lang="en-US" sz="4499">
                <a:solidFill>
                  <a:srgbClr val="1C7378"/>
                </a:solidFill>
                <a:latin typeface="Proxima Nova Bold"/>
              </a:rPr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773782">
            <a:off x="-2636533" y="-3185942"/>
            <a:ext cx="7273962" cy="6996229"/>
          </a:xfrm>
          <a:custGeom>
            <a:avLst/>
            <a:gdLst/>
            <a:ahLst/>
            <a:cxnLst/>
            <a:rect l="l" t="t" r="r" b="b"/>
            <a:pathLst>
              <a:path w="7273962" h="6996229">
                <a:moveTo>
                  <a:pt x="0" y="0"/>
                </a:moveTo>
                <a:lnTo>
                  <a:pt x="7273961" y="0"/>
                </a:lnTo>
                <a:lnTo>
                  <a:pt x="7273961" y="6996229"/>
                </a:lnTo>
                <a:lnTo>
                  <a:pt x="0" y="69962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4066419" y="1427137"/>
            <a:ext cx="12886665" cy="1098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374"/>
              </a:lnSpc>
            </a:pPr>
            <a:r>
              <a:rPr lang="uk-UA" sz="7499" spc="74" dirty="0">
                <a:solidFill>
                  <a:srgbClr val="1C7378"/>
                </a:solidFill>
                <a:latin typeface="Lazydog"/>
              </a:rPr>
              <a:t>Структура курсу</a:t>
            </a:r>
            <a:endParaRPr lang="en-US" sz="7499" spc="74" dirty="0">
              <a:solidFill>
                <a:srgbClr val="1C7378"/>
              </a:solidFill>
              <a:latin typeface="Lazydog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64123" y="4333875"/>
            <a:ext cx="16095177" cy="2103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24"/>
              </a:lnSpc>
            </a:pPr>
            <a:r>
              <a:rPr lang="uk-UA" sz="4499" dirty="0">
                <a:solidFill>
                  <a:srgbClr val="1C7378"/>
                </a:solidFill>
                <a:latin typeface="Proxima Nova Bold"/>
              </a:rPr>
              <a:t>16 годин лекцій</a:t>
            </a:r>
          </a:p>
          <a:p>
            <a:pPr>
              <a:lnSpc>
                <a:spcPts val="5624"/>
              </a:lnSpc>
            </a:pPr>
            <a:r>
              <a:rPr lang="uk-UA" sz="4499" dirty="0">
                <a:solidFill>
                  <a:srgbClr val="1C7378"/>
                </a:solidFill>
                <a:latin typeface="Proxima Nova Bold"/>
              </a:rPr>
              <a:t>та 32 години практичних занять</a:t>
            </a:r>
          </a:p>
          <a:p>
            <a:pPr>
              <a:lnSpc>
                <a:spcPts val="5624"/>
              </a:lnSpc>
            </a:pPr>
            <a:r>
              <a:rPr lang="uk-UA" sz="4499" dirty="0">
                <a:solidFill>
                  <a:srgbClr val="1C7378"/>
                </a:solidFill>
                <a:latin typeface="Proxima Nova Bold"/>
              </a:rPr>
              <a:t>ЗАЛІК</a:t>
            </a:r>
            <a:endParaRPr lang="en-US" sz="4499" dirty="0">
              <a:solidFill>
                <a:srgbClr val="1C7378"/>
              </a:solidFill>
              <a:latin typeface="Proxima Nova Bold"/>
            </a:endParaRPr>
          </a:p>
        </p:txBody>
      </p:sp>
    </p:spTree>
    <p:extLst>
      <p:ext uri="{BB962C8B-B14F-4D97-AF65-F5344CB8AC3E}">
        <p14:creationId xmlns:p14="http://schemas.microsoft.com/office/powerpoint/2010/main" val="2334859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773782">
            <a:off x="-2636533" y="-3185942"/>
            <a:ext cx="7273962" cy="6996229"/>
          </a:xfrm>
          <a:custGeom>
            <a:avLst/>
            <a:gdLst/>
            <a:ahLst/>
            <a:cxnLst/>
            <a:rect l="l" t="t" r="r" b="b"/>
            <a:pathLst>
              <a:path w="7273962" h="6996229">
                <a:moveTo>
                  <a:pt x="0" y="0"/>
                </a:moveTo>
                <a:lnTo>
                  <a:pt x="7273961" y="0"/>
                </a:lnTo>
                <a:lnTo>
                  <a:pt x="7273961" y="6996229"/>
                </a:lnTo>
                <a:lnTo>
                  <a:pt x="0" y="69962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7D2024-2B1E-C13A-BF4F-90022DD61E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280" y="4045"/>
            <a:ext cx="13365440" cy="1027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76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65FCFC-0F2A-3616-DF63-170C6B3CB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6202" y="3409708"/>
            <a:ext cx="12155596" cy="346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252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Довільний</PresentationFormat>
  <Paragraphs>12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Proxima Nova</vt:lpstr>
      <vt:lpstr>Arial</vt:lpstr>
      <vt:lpstr>Calibri</vt:lpstr>
      <vt:lpstr>Proxima Nova Bold</vt:lpstr>
      <vt:lpstr>Lazydog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Діагностика та корекція порушень мовлення у дітей раннього віку</dc:title>
  <cp:lastModifiedBy>Iryna Kucherak</cp:lastModifiedBy>
  <cp:revision>2</cp:revision>
  <dcterms:created xsi:type="dcterms:W3CDTF">2006-08-16T00:00:00Z</dcterms:created>
  <dcterms:modified xsi:type="dcterms:W3CDTF">2025-10-31T18:36:43Z</dcterms:modified>
  <dc:identifier>DAF2ZMnZ31E</dc:identifier>
</cp:coreProperties>
</file>