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6" r:id="rId8"/>
    <p:sldId id="261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i="1" dirty="0" smtClean="0"/>
              <a:t>Тема 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Маркетингові дослідження товарного ринку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кон'юнктури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матеріального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пропозицію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на </a:t>
            </a:r>
            <a:r>
              <a:rPr lang="ru-RU" dirty="0" err="1" smtClean="0"/>
              <a:t>товари</a:t>
            </a:r>
            <a:r>
              <a:rPr lang="ru-RU" dirty="0" smtClean="0"/>
              <a:t>;</a:t>
            </a:r>
          </a:p>
          <a:p>
            <a:r>
              <a:rPr lang="ru-RU" smtClean="0"/>
              <a:t>ціни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57298"/>
            <a:ext cx="6286544" cy="1399032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Маркетингові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дослідження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                                 —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збирання</a:t>
            </a:r>
            <a:r>
              <a:rPr lang="ru-RU" dirty="0" smtClean="0"/>
              <a:t>, </a:t>
            </a:r>
            <a:r>
              <a:rPr lang="ru-RU" dirty="0" err="1" smtClean="0"/>
              <a:t>оброблення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невизначеності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супроводжує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. </a:t>
            </a:r>
            <a:r>
              <a:rPr lang="ru-RU" dirty="0" err="1" smtClean="0"/>
              <a:t>Дослідженням</a:t>
            </a:r>
            <a:r>
              <a:rPr lang="ru-RU" dirty="0" smtClean="0"/>
              <a:t>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, </a:t>
            </a:r>
            <a:r>
              <a:rPr lang="ru-RU" dirty="0" err="1" smtClean="0"/>
              <a:t>конкуренти</a:t>
            </a:r>
            <a:r>
              <a:rPr lang="ru-RU" dirty="0" smtClean="0"/>
              <a:t>, </a:t>
            </a:r>
            <a:r>
              <a:rPr lang="ru-RU" dirty="0" err="1" smtClean="0"/>
              <a:t>споживачі</a:t>
            </a:r>
            <a:r>
              <a:rPr lang="ru-RU" dirty="0" smtClean="0"/>
              <a:t>, </a:t>
            </a:r>
            <a:r>
              <a:rPr lang="ru-RU" dirty="0" err="1" smtClean="0"/>
              <a:t>ціни</a:t>
            </a:r>
            <a:r>
              <a:rPr lang="ru-RU" dirty="0" smtClean="0"/>
              <a:t>, </a:t>
            </a:r>
            <a:r>
              <a:rPr lang="ru-RU" dirty="0" err="1" smtClean="0"/>
              <a:t>внутрішній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. Основою </a:t>
            </a:r>
            <a:r>
              <a:rPr lang="ru-RU" dirty="0" err="1" smtClean="0"/>
              <a:t>досліджень</a:t>
            </a:r>
            <a:r>
              <a:rPr lang="ru-RU" dirty="0" smtClean="0"/>
              <a:t> маркетингу </a:t>
            </a:r>
            <a:r>
              <a:rPr lang="ru-RU" dirty="0" err="1" smtClean="0"/>
              <a:t>служать</a:t>
            </a:r>
            <a:r>
              <a:rPr lang="ru-RU" dirty="0" smtClean="0"/>
              <a:t> </a:t>
            </a:r>
            <a:r>
              <a:rPr lang="ru-RU" dirty="0" err="1" smtClean="0"/>
              <a:t>загальнонаукові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аналітико-прогностичні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Процес</a:t>
            </a:r>
            <a:r>
              <a:rPr lang="ru-RU" dirty="0" smtClean="0"/>
              <a:t> маркетингового </a:t>
            </a:r>
            <a:r>
              <a:rPr lang="ru-RU" dirty="0" err="1" smtClean="0"/>
              <a:t>дослідження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кабінетні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вторинної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польові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первинної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");</a:t>
            </a:r>
          </a:p>
          <a:p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рекомендації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454700"/>
          </a:xfrm>
        </p:spPr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формулювання</a:t>
            </a:r>
            <a:r>
              <a:rPr lang="ru-RU" dirty="0" smtClean="0"/>
              <a:t> предмета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, постановку мети, </a:t>
            </a:r>
            <a:r>
              <a:rPr lang="ru-RU" dirty="0" err="1" smtClean="0"/>
              <a:t>формулювання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.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err="1" smtClean="0"/>
              <a:t>Кабінетним</a:t>
            </a:r>
            <a:r>
              <a:rPr lang="ru-RU" dirty="0" smtClean="0"/>
              <a:t> </a:t>
            </a:r>
            <a:r>
              <a:rPr lang="ru-RU" dirty="0" err="1" smtClean="0"/>
              <a:t>дослідженням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робота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, яка </a:t>
            </a:r>
            <a:r>
              <a:rPr lang="ru-RU" dirty="0" err="1" smtClean="0"/>
              <a:t>збиралася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для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, не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вирішенням</a:t>
            </a:r>
            <a:r>
              <a:rPr lang="ru-RU" dirty="0" smtClean="0"/>
              <a:t> </a:t>
            </a:r>
            <a:r>
              <a:rPr lang="ru-RU" dirty="0" err="1" smtClean="0"/>
              <a:t>досліджуваної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.</a:t>
            </a:r>
          </a:p>
          <a:p>
            <a:pPr marL="578358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026204"/>
          </a:xfrm>
        </p:spPr>
        <p:txBody>
          <a:bodyPr/>
          <a:lstStyle/>
          <a:p>
            <a:pPr marL="578358" indent="-514350">
              <a:buFont typeface="+mj-lt"/>
              <a:buAutoNum type="arabicPeriod" startAt="3"/>
            </a:pPr>
            <a:r>
              <a:rPr lang="ru-RU" dirty="0" err="1" smtClean="0"/>
              <a:t>Польове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ринку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збиранням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обробленням</a:t>
            </a:r>
            <a:r>
              <a:rPr lang="ru-RU" dirty="0" smtClean="0"/>
              <a:t> </a:t>
            </a:r>
            <a:r>
              <a:rPr lang="ru-RU" dirty="0" err="1" smtClean="0"/>
              <a:t>первинної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котру</a:t>
            </a:r>
            <a:r>
              <a:rPr lang="ru-RU" dirty="0" smtClean="0"/>
              <a:t> </a:t>
            </a:r>
            <a:r>
              <a:rPr lang="ru-RU" dirty="0" err="1" smtClean="0"/>
              <a:t>збирали</a:t>
            </a:r>
            <a:r>
              <a:rPr lang="ru-RU" dirty="0" smtClean="0"/>
              <a:t> для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конкретної</a:t>
            </a:r>
            <a:r>
              <a:rPr lang="ru-RU" dirty="0" smtClean="0"/>
              <a:t> </a:t>
            </a:r>
            <a:r>
              <a:rPr lang="ru-RU" dirty="0" err="1" smtClean="0"/>
              <a:t>досліджуваної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.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збираються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п'яти</a:t>
            </a:r>
            <a:r>
              <a:rPr lang="ru-RU" dirty="0" smtClean="0"/>
              <a:t> </a:t>
            </a:r>
            <a:r>
              <a:rPr lang="ru-RU" dirty="0" err="1" smtClean="0"/>
              <a:t>базових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:</a:t>
            </a:r>
          </a:p>
          <a:p>
            <a:pPr lvl="1"/>
            <a:r>
              <a:rPr lang="ru-RU" dirty="0" err="1" smtClean="0"/>
              <a:t>опитування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фокусування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спостереження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експерименту</a:t>
            </a:r>
            <a:r>
              <a:rPr lang="ru-RU" dirty="0" smtClean="0"/>
              <a:t>;</a:t>
            </a:r>
          </a:p>
          <a:p>
            <a:pPr lvl="1"/>
            <a:r>
              <a:rPr lang="uk-UA" dirty="0" err="1" smtClean="0"/>
              <a:t>Інмітації</a:t>
            </a:r>
            <a:r>
              <a:rPr lang="uk-UA" dirty="0" smtClean="0"/>
              <a:t>.</a:t>
            </a:r>
            <a:endParaRPr lang="ru-RU" dirty="0" smtClean="0"/>
          </a:p>
          <a:p>
            <a:pPr marL="953262" lvl="1" indent="-514350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/>
          <a:lstStyle/>
          <a:p>
            <a:pPr marL="578358" indent="-514350">
              <a:buFont typeface="+mj-lt"/>
              <a:buAutoNum type="arabicPeriod" startAt="4"/>
            </a:pPr>
            <a:r>
              <a:rPr lang="ru-RU" dirty="0" smtClean="0"/>
              <a:t>У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кодують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підраховують</a:t>
            </a:r>
            <a:r>
              <a:rPr lang="ru-RU" dirty="0" smtClean="0"/>
              <a:t> бланки,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вивчають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видачі</a:t>
            </a:r>
            <a:r>
              <a:rPr lang="ru-RU" dirty="0" smtClean="0"/>
              <a:t> </a:t>
            </a:r>
            <a:r>
              <a:rPr lang="ru-RU" dirty="0" err="1" smtClean="0"/>
              <a:t>рекомендацій</a:t>
            </a:r>
            <a:r>
              <a:rPr lang="ru-RU" dirty="0" smtClean="0"/>
              <a:t>. </a:t>
            </a:r>
            <a:r>
              <a:rPr lang="ru-RU" dirty="0" err="1" smtClean="0"/>
              <a:t>Кодування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заповнений</a:t>
            </a:r>
            <a:r>
              <a:rPr lang="ru-RU" dirty="0" smtClean="0"/>
              <a:t> бланк </a:t>
            </a:r>
            <a:r>
              <a:rPr lang="ru-RU" dirty="0" err="1" smtClean="0"/>
              <a:t>нумерується</a:t>
            </a:r>
            <a:r>
              <a:rPr lang="ru-RU" dirty="0" smtClean="0"/>
              <a:t>,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 </a:t>
            </a:r>
            <a:r>
              <a:rPr lang="ru-RU" dirty="0" err="1" smtClean="0"/>
              <a:t>класифікуються</a:t>
            </a:r>
            <a:r>
              <a:rPr lang="ru-RU" dirty="0" smtClean="0"/>
              <a:t>.</a:t>
            </a:r>
          </a:p>
          <a:p>
            <a:pPr marL="578358" indent="-514350">
              <a:buFont typeface="+mj-lt"/>
              <a:buAutoNum type="arabicPeriod" startAt="4"/>
            </a:pPr>
            <a:r>
              <a:rPr lang="ru-RU" dirty="0" err="1" smtClean="0"/>
              <a:t>Рекомендації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 про </a:t>
            </a:r>
            <a:r>
              <a:rPr lang="ru-RU" dirty="0" err="1" smtClean="0"/>
              <a:t>майбутні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грунтуються</a:t>
            </a:r>
            <a:r>
              <a:rPr lang="ru-RU" dirty="0" smtClean="0"/>
              <a:t> на </a:t>
            </a:r>
            <a:r>
              <a:rPr lang="ru-RU" dirty="0" err="1" smtClean="0"/>
              <a:t>зібраних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представлені</a:t>
            </a:r>
            <a:r>
              <a:rPr lang="ru-RU" dirty="0" smtClean="0"/>
              <a:t> </a:t>
            </a:r>
            <a:r>
              <a:rPr lang="ru-RU" dirty="0" err="1" smtClean="0"/>
              <a:t>керівництву</a:t>
            </a:r>
            <a:r>
              <a:rPr lang="ru-RU" dirty="0" smtClean="0"/>
              <a:t> в </a:t>
            </a:r>
            <a:r>
              <a:rPr lang="ru-RU" dirty="0" err="1" smtClean="0"/>
              <a:t>письмовій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три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кон'юнктурних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поточне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- </a:t>
            </a:r>
            <a:r>
              <a:rPr lang="ru-RU" dirty="0" err="1" smtClean="0"/>
              <a:t>збір</a:t>
            </a:r>
            <a:r>
              <a:rPr lang="ru-RU" dirty="0" smtClean="0"/>
              <a:t>, </a:t>
            </a:r>
            <a:r>
              <a:rPr lang="ru-RU" dirty="0" err="1" smtClean="0"/>
              <a:t>оброблення</a:t>
            </a:r>
            <a:r>
              <a:rPr lang="ru-RU" dirty="0" smtClean="0"/>
              <a:t> </a:t>
            </a:r>
            <a:r>
              <a:rPr lang="ru-RU" dirty="0" err="1" smtClean="0"/>
              <a:t>необхідної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кон'юнктури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прогнозування</a:t>
            </a:r>
            <a:r>
              <a:rPr lang="ru-RU" dirty="0" smtClean="0"/>
              <a:t> </a:t>
            </a:r>
            <a:r>
              <a:rPr lang="ru-RU" dirty="0" err="1" smtClean="0"/>
              <a:t>кон'юнктури</a:t>
            </a:r>
            <a:r>
              <a:rPr lang="ru-RU" dirty="0" smtClean="0"/>
              <a:t> для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ru-RU" dirty="0" err="1" smtClean="0"/>
              <a:t>Кон’юнктурними</a:t>
            </a:r>
            <a:r>
              <a:rPr lang="ru-RU" dirty="0" smtClean="0"/>
              <a:t> </a:t>
            </a:r>
            <a:r>
              <a:rPr lang="ru-RU" dirty="0" err="1" smtClean="0"/>
              <a:t>дослідженнями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займаються</a:t>
            </a:r>
            <a:r>
              <a:rPr lang="ru-RU" dirty="0" smtClean="0"/>
              <a:t> </a:t>
            </a:r>
            <a:r>
              <a:rPr lang="ru-RU" dirty="0" err="1" smtClean="0"/>
              <a:t>кон’юнктурні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кон’юнктурних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товарного ринку</a:t>
            </a:r>
            <a:r>
              <a:rPr lang="uk-UA" dirty="0" smtClean="0"/>
              <a:t>:</a:t>
            </a:r>
          </a:p>
          <a:p>
            <a:pPr marL="962406" indent="-514350">
              <a:buAutoNum type="arabicParenR"/>
            </a:pPr>
            <a:r>
              <a:rPr lang="ru-RU" dirty="0" err="1" smtClean="0"/>
              <a:t>збір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обробка</a:t>
            </a:r>
            <a:r>
              <a:rPr lang="ru-RU" dirty="0" smtClean="0"/>
              <a:t> </a:t>
            </a:r>
            <a:r>
              <a:rPr lang="ru-RU" dirty="0" err="1" smtClean="0"/>
              <a:t>кон’юнктурної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; </a:t>
            </a:r>
          </a:p>
          <a:p>
            <a:pPr marL="962406" indent="-514350">
              <a:buAutoNum type="arabicParenR"/>
            </a:pPr>
            <a:r>
              <a:rPr lang="ru-RU" dirty="0" err="1" smtClean="0"/>
              <a:t>інтегральні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диференціальні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стану ринку, </a:t>
            </a:r>
            <a:r>
              <a:rPr lang="ru-RU" dirty="0" err="1" smtClean="0"/>
              <a:t>типологія</a:t>
            </a:r>
            <a:r>
              <a:rPr lang="ru-RU" dirty="0" smtClean="0"/>
              <a:t> </a:t>
            </a:r>
            <a:r>
              <a:rPr lang="ru-RU" dirty="0" err="1" smtClean="0"/>
              <a:t>ринкової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; </a:t>
            </a:r>
          </a:p>
          <a:p>
            <a:pPr marL="962406" indent="-514350">
              <a:buAutoNum type="arabicParenR"/>
            </a:pPr>
            <a:r>
              <a:rPr lang="ru-RU" dirty="0" smtClean="0"/>
              <a:t>характеристика масштабу (</a:t>
            </a:r>
            <a:r>
              <a:rPr lang="ru-RU" dirty="0" err="1" smtClean="0"/>
              <a:t>обсягу</a:t>
            </a:r>
            <a:r>
              <a:rPr lang="ru-RU" dirty="0" smtClean="0"/>
              <a:t>) ринку; </a:t>
            </a:r>
          </a:p>
          <a:p>
            <a:pPr marL="962406" indent="-514350">
              <a:buAutoNum type="arabicParenR"/>
            </a:pPr>
            <a:r>
              <a:rPr lang="ru-RU" dirty="0" err="1" smtClean="0"/>
              <a:t>виявлення</a:t>
            </a:r>
            <a:r>
              <a:rPr lang="ru-RU" dirty="0" smtClean="0"/>
              <a:t>,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прогнозування</a:t>
            </a:r>
            <a:r>
              <a:rPr lang="ru-RU" dirty="0" smtClean="0"/>
              <a:t> </a:t>
            </a:r>
            <a:r>
              <a:rPr lang="ru-RU" dirty="0" err="1" smtClean="0"/>
              <a:t>тенденцій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ринку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динамічної</a:t>
            </a:r>
            <a:r>
              <a:rPr lang="ru-RU" dirty="0" smtClean="0"/>
              <a:t> </a:t>
            </a:r>
            <a:r>
              <a:rPr lang="ru-RU" dirty="0" err="1" smtClean="0"/>
              <a:t>стійкості</a:t>
            </a:r>
            <a:r>
              <a:rPr lang="ru-RU" dirty="0" smtClean="0"/>
              <a:t>; </a:t>
            </a:r>
          </a:p>
          <a:p>
            <a:pPr marL="962406" indent="-514350">
              <a:buAutoNum type="arabicParenR"/>
            </a:pP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коливання</a:t>
            </a:r>
            <a:r>
              <a:rPr lang="ru-RU" dirty="0" smtClean="0"/>
              <a:t>, </a:t>
            </a:r>
            <a:r>
              <a:rPr lang="ru-RU" dirty="0" err="1" smtClean="0"/>
              <a:t>сезонності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циклічності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ринку; </a:t>
            </a:r>
          </a:p>
          <a:p>
            <a:pPr marL="962406" indent="-514350">
              <a:buAutoNum type="arabicParenR"/>
            </a:pP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регіональних</a:t>
            </a:r>
            <a:r>
              <a:rPr lang="ru-RU" dirty="0" smtClean="0"/>
              <a:t> </a:t>
            </a:r>
            <a:r>
              <a:rPr lang="ru-RU" dirty="0" err="1" smtClean="0"/>
              <a:t>відмінностей</a:t>
            </a:r>
            <a:r>
              <a:rPr lang="ru-RU" dirty="0" smtClean="0"/>
              <a:t> ринку; </a:t>
            </a:r>
          </a:p>
          <a:p>
            <a:pPr marL="962406" indent="-514350">
              <a:buAutoNum type="arabicParenR"/>
            </a:pP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ділової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; </a:t>
            </a:r>
          </a:p>
          <a:p>
            <a:pPr marL="962406" indent="-514350">
              <a:buAutoNum type="arabicParenR"/>
            </a:pP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комерційного</a:t>
            </a:r>
            <a:r>
              <a:rPr lang="ru-RU" dirty="0" smtClean="0"/>
              <a:t> (</a:t>
            </a:r>
            <a:r>
              <a:rPr lang="ru-RU" dirty="0" err="1" smtClean="0"/>
              <a:t>ринкового</a:t>
            </a:r>
            <a:r>
              <a:rPr lang="ru-RU" dirty="0" smtClean="0"/>
              <a:t>) </a:t>
            </a:r>
            <a:r>
              <a:rPr lang="ru-RU" dirty="0" err="1" smtClean="0"/>
              <a:t>ризику</a:t>
            </a:r>
            <a:r>
              <a:rPr lang="ru-RU" dirty="0" smtClean="0"/>
              <a:t>; </a:t>
            </a:r>
          </a:p>
          <a:p>
            <a:pPr marL="962406" indent="-514350">
              <a:buAutoNum type="arabicParenR"/>
            </a:pPr>
            <a:r>
              <a:rPr lang="ru-RU" dirty="0" smtClean="0"/>
              <a:t>характеристика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монополізації</a:t>
            </a:r>
            <a:r>
              <a:rPr lang="ru-RU" dirty="0" smtClean="0"/>
              <a:t> та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  <a:r>
              <a:rPr lang="ru-RU" dirty="0" err="1" smtClean="0"/>
              <a:t>конкуренції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 fontScale="90000"/>
          </a:bodyPr>
          <a:lstStyle/>
          <a:p>
            <a:r>
              <a:rPr lang="ru-RU" sz="4000" dirty="0" err="1" smtClean="0"/>
              <a:t>Кон'юнктуроутворювальні</a:t>
            </a:r>
            <a:r>
              <a:rPr lang="ru-RU" sz="4000" dirty="0" smtClean="0"/>
              <a:t> </a:t>
            </a:r>
            <a:r>
              <a:rPr lang="ru-RU" sz="4000" dirty="0" err="1" smtClean="0"/>
              <a:t>фактори</a:t>
            </a:r>
            <a:r>
              <a:rPr lang="ru-RU" sz="4000" dirty="0" smtClean="0"/>
              <a:t>, </a:t>
            </a:r>
            <a:r>
              <a:rPr lang="ru-RU" sz="4000" dirty="0" err="1" smtClean="0"/>
              <a:t>які</a:t>
            </a:r>
            <a:r>
              <a:rPr lang="ru-RU" sz="4000" dirty="0" smtClean="0"/>
              <a:t> </a:t>
            </a:r>
            <a:r>
              <a:rPr lang="ru-RU" sz="4000" dirty="0" err="1" smtClean="0"/>
              <a:t>можна</a:t>
            </a:r>
            <a:r>
              <a:rPr lang="ru-RU" sz="4000" dirty="0" smtClean="0"/>
              <a:t> </a:t>
            </a:r>
            <a:r>
              <a:rPr lang="ru-RU" sz="4000" dirty="0" err="1" smtClean="0"/>
              <a:t>поділити</a:t>
            </a:r>
            <a:r>
              <a:rPr lang="ru-RU" sz="4000" dirty="0" smtClean="0"/>
              <a:t> на </a:t>
            </a:r>
            <a:r>
              <a:rPr lang="ru-RU" sz="4000" dirty="0" err="1" smtClean="0"/>
              <a:t>дві</a:t>
            </a:r>
            <a:r>
              <a:rPr lang="ru-RU" sz="4000" dirty="0" smtClean="0"/>
              <a:t> </a:t>
            </a:r>
            <a:r>
              <a:rPr lang="ru-RU" sz="4000" dirty="0" err="1" smtClean="0"/>
              <a:t>групи</a:t>
            </a:r>
            <a:r>
              <a:rPr lang="ru-RU" sz="40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фактори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, - </a:t>
            </a:r>
            <a:r>
              <a:rPr lang="ru-RU" dirty="0" err="1" smtClean="0"/>
              <a:t>науково-технічний</a:t>
            </a:r>
            <a:r>
              <a:rPr lang="ru-RU" dirty="0" smtClean="0"/>
              <a:t> </a:t>
            </a:r>
            <a:r>
              <a:rPr lang="ru-RU" dirty="0" err="1" smtClean="0"/>
              <a:t>прогрес</a:t>
            </a:r>
            <a:r>
              <a:rPr lang="ru-RU" dirty="0" smtClean="0"/>
              <a:t>,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монополізації</a:t>
            </a:r>
            <a:r>
              <a:rPr lang="ru-RU" dirty="0" smtClean="0"/>
              <a:t>, </a:t>
            </a:r>
            <a:r>
              <a:rPr lang="ru-RU" dirty="0" err="1" smtClean="0"/>
              <a:t>державне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міждержавне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, стан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систем, </a:t>
            </a:r>
            <a:r>
              <a:rPr lang="ru-RU" dirty="0" err="1" smtClean="0"/>
              <a:t>валютна</a:t>
            </a:r>
            <a:r>
              <a:rPr lang="ru-RU" dirty="0" smtClean="0"/>
              <a:t> та </a:t>
            </a:r>
            <a:r>
              <a:rPr lang="ru-RU" dirty="0" err="1" smtClean="0"/>
              <a:t>кредитно-грошова</a:t>
            </a:r>
            <a:r>
              <a:rPr lang="ru-RU" dirty="0" smtClean="0"/>
              <a:t> система, </a:t>
            </a:r>
            <a:r>
              <a:rPr lang="ru-RU" dirty="0" err="1" smtClean="0"/>
              <a:t>енергетичні</a:t>
            </a:r>
            <a:r>
              <a:rPr lang="ru-RU" dirty="0" smtClean="0"/>
              <a:t> та </a:t>
            </a:r>
            <a:r>
              <a:rPr lang="ru-RU" dirty="0" err="1" smtClean="0"/>
              <a:t>екологічні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фактори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</a:t>
            </a:r>
            <a:r>
              <a:rPr lang="ru-RU" dirty="0" err="1" smtClean="0"/>
              <a:t>тимчасово</a:t>
            </a:r>
            <a:r>
              <a:rPr lang="ru-RU" dirty="0" smtClean="0"/>
              <a:t>, </a:t>
            </a:r>
            <a:r>
              <a:rPr lang="ru-RU" dirty="0" err="1" smtClean="0"/>
              <a:t>випадково</a:t>
            </a:r>
            <a:r>
              <a:rPr lang="ru-RU" dirty="0" smtClean="0"/>
              <a:t>, -</a:t>
            </a:r>
            <a:r>
              <a:rPr lang="ru-RU" dirty="0" err="1" smtClean="0"/>
              <a:t>сезонність</a:t>
            </a:r>
            <a:r>
              <a:rPr lang="ru-RU" dirty="0" smtClean="0"/>
              <a:t>, </a:t>
            </a:r>
            <a:r>
              <a:rPr lang="ru-RU" dirty="0" err="1" smtClean="0"/>
              <a:t>політичні</a:t>
            </a:r>
            <a:r>
              <a:rPr lang="ru-RU" dirty="0" smtClean="0"/>
              <a:t> та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конфлікти</a:t>
            </a:r>
            <a:r>
              <a:rPr lang="ru-RU" dirty="0" smtClean="0"/>
              <a:t>, </a:t>
            </a:r>
            <a:r>
              <a:rPr lang="ru-RU" dirty="0" err="1" smtClean="0"/>
              <a:t>стихійні</a:t>
            </a:r>
            <a:r>
              <a:rPr lang="ru-RU" dirty="0" smtClean="0"/>
              <a:t> лиха.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</TotalTime>
  <Words>371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Тема 8</vt:lpstr>
      <vt:lpstr>Маркетингові дослідження</vt:lpstr>
      <vt:lpstr>Процес маркетингового дослідження</vt:lpstr>
      <vt:lpstr>Презентация PowerPoint</vt:lpstr>
      <vt:lpstr>Презентация PowerPoint</vt:lpstr>
      <vt:lpstr>Презентация PowerPoint</vt:lpstr>
      <vt:lpstr>Можна виділити три етапи кон'юнктурних досліджень:</vt:lpstr>
      <vt:lpstr>Презентация PowerPoint</vt:lpstr>
      <vt:lpstr>Кон'юнктуроутворювальні фактори, які можна поділити на дві групи: </vt:lpstr>
      <vt:lpstr>Показники кон'юнктури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</dc:title>
  <dc:creator>User</dc:creator>
  <cp:lastModifiedBy>RePack by Diakov</cp:lastModifiedBy>
  <cp:revision>9</cp:revision>
  <dcterms:created xsi:type="dcterms:W3CDTF">2021-10-12T11:09:56Z</dcterms:created>
  <dcterms:modified xsi:type="dcterms:W3CDTF">2021-10-17T08:22:19Z</dcterms:modified>
</cp:coreProperties>
</file>