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298" r:id="rId44"/>
    <p:sldId id="299" r:id="rId45"/>
    <p:sldId id="300" r:id="rId46"/>
    <p:sldId id="301" r:id="rId47"/>
    <p:sldId id="302" r:id="rId48"/>
    <p:sldId id="305" r:id="rId49"/>
    <p:sldId id="303" r:id="rId50"/>
    <p:sldId id="304"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18.10.2022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endPar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70C0"/>
                </a:solidFill>
                <a:effectLst>
                  <a:outerShdw blurRad="76200" dist="50800" dir="5400000" algn="tl" rotWithShape="0">
                    <a:srgbClr val="000000">
                      <a:alpha val="65000"/>
                    </a:srgbClr>
                  </a:outerShdw>
                </a:effectLst>
              </a:rPr>
              <a:t>Влада</a:t>
            </a:r>
            <a:endParaRPr lang="ru-RU" sz="5400" b="1" cap="none" spc="50" dirty="0">
              <a:ln w="11430"/>
              <a:solidFill>
                <a:srgbClr val="0070C0"/>
              </a:solidFill>
              <a:effectLst>
                <a:outerShdw blurRad="76200" dist="50800" dir="5400000" algn="tl" rotWithShape="0">
                  <a:srgbClr val="000000">
                    <a:alpha val="65000"/>
                  </a:srgbClr>
                </a:outerShdw>
              </a:effectLst>
            </a:endParaRP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smtClean="0">
                <a:ln w="11430"/>
                <a:solidFill>
                  <a:srgbClr val="FFFF00"/>
                </a:solidFill>
                <a:effectLst>
                  <a:outerShdw blurRad="76200" dist="50800" dir="5400000" algn="tl" rotWithShape="0">
                    <a:srgbClr val="000000">
                      <a:alpha val="65000"/>
                    </a:srgbClr>
                  </a:outerShdw>
                </a:effectLst>
              </a:rPr>
              <a:t>РЕСУРСИ</a:t>
            </a:r>
            <a:endParaRPr lang="uk-UA" sz="9600" b="1" cap="none" spc="50" dirty="0">
              <a:ln w="11430"/>
              <a:solidFill>
                <a:srgbClr val="FFFF00"/>
              </a:solidFill>
              <a:effectLst>
                <a:outerShdw blurRad="76200" dist="50800" dir="5400000" algn="tl" rotWithShape="0">
                  <a:srgbClr val="000000">
                    <a:alpha val="65000"/>
                  </a:srgbClr>
                </a:outerShdw>
              </a:effectLst>
            </a:endParaRP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smtClean="0">
                <a:solidFill>
                  <a:srgbClr val="FF0000"/>
                </a:solidFill>
              </a:rPr>
              <a:t>адміністрування</a:t>
            </a:r>
            <a:endParaRPr lang="uk-UA" b="1" dirty="0">
              <a:solidFill>
                <a:srgbClr val="FF0000"/>
              </a:solidFill>
            </a:endParaRP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smtClean="0">
                <a:solidFill>
                  <a:srgbClr val="FF0000"/>
                </a:solidFill>
              </a:rPr>
              <a:t>Бюджетна 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smtClean="0">
                <a:solidFill>
                  <a:srgbClr val="FF0000"/>
                </a:solidFill>
              </a:rPr>
              <a:t>Фінансова 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smtClean="0">
                <a:solidFill>
                  <a:srgbClr val="FF0000"/>
                </a:solidFill>
              </a:rPr>
              <a:t>Податкова 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smtClean="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smtClean="0">
                <a:latin typeface="Times New Roman" panose="02020603050405020304" pitchFamily="18" charset="0"/>
                <a:cs typeface="Times New Roman" panose="02020603050405020304" pitchFamily="18" charset="0"/>
              </a:rPr>
              <a:t>,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smtClean="0">
                <a:solidFill>
                  <a:srgbClr val="FF0000"/>
                </a:solidFill>
              </a:rPr>
              <a:t>Управління </a:t>
            </a:r>
            <a:r>
              <a:rPr lang="uk-UA" sz="2800" dirty="0">
                <a:solidFill>
                  <a:srgbClr val="FF0000"/>
                </a:solidFill>
              </a:rPr>
              <a:t>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Гуманітарна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Економічна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ПД в політичних аспектів</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b="1"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082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smtClean="0">
                <a:solidFill>
                  <a:srgbClr val="FF0000"/>
                </a:solidFill>
              </a:rPr>
              <a:t>Державна регіональна політика здійснюється у напрямах</a:t>
            </a:r>
            <a:r>
              <a:rPr lang="uk-UA" sz="2600" dirty="0" smtClean="0"/>
              <a:t>: - створення ефективної системи публічної влади в регіонах, спроможної забезпечити сталий розвиток територій, надання якісних публічних послуг людям; - 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a:t>
            </a:r>
            <a:r>
              <a:rPr lang="uk-UA" sz="2600" dirty="0" err="1" smtClean="0"/>
              <a:t>інтересів</a:t>
            </a:r>
            <a:r>
              <a:rPr lang="uk-UA" sz="2600" dirty="0" smtClean="0"/>
              <a:t> регіонів, а на регіональному - територіальних громад, урахування самобутності регіонів та їх конкурентних </a:t>
            </a:r>
            <a:r>
              <a:rPr lang="uk-UA" sz="2600" dirty="0" err="1" smtClean="0"/>
              <a:t>перевагпід</a:t>
            </a:r>
            <a:r>
              <a:rPr lang="uk-UA" sz="2600" dirty="0" smtClean="0"/>
              <a:t> час формування та реалізації державної регіональної політики.</a:t>
            </a:r>
            <a:endParaRPr lang="uk-UA" sz="2600" dirty="0"/>
          </a:p>
        </p:txBody>
      </p:sp>
    </p:spTree>
    <p:extLst>
      <p:ext uri="{BB962C8B-B14F-4D97-AF65-F5344CB8AC3E}">
        <p14:creationId xmlns:p14="http://schemas.microsoft.com/office/powerpoint/2010/main" val="2613874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036496" cy="6617196"/>
          </a:xfrm>
          <a:prstGeom prst="rect">
            <a:avLst/>
          </a:prstGeom>
        </p:spPr>
        <p:txBody>
          <a:bodyPr wrap="square">
            <a:spAutoFit/>
          </a:bodyPr>
          <a:lstStyle/>
          <a:p>
            <a:r>
              <a:rPr lang="uk-UA" sz="2800" b="1" dirty="0" smtClean="0">
                <a:solidFill>
                  <a:srgbClr val="FF0000"/>
                </a:solidFill>
              </a:rPr>
              <a:t>Пріоритетами державної регіональної політики </a:t>
            </a:r>
            <a:r>
              <a:rPr lang="uk-UA" sz="2200" dirty="0" smtClean="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200" dirty="0" err="1" smtClean="0"/>
              <a:t>політики</a:t>
            </a:r>
            <a:r>
              <a:rPr lang="uk-UA" sz="2200" dirty="0" smtClean="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200" dirty="0" err="1" smtClean="0"/>
              <a:t>Європейського</a:t>
            </a:r>
            <a:r>
              <a:rPr lang="uk-UA" sz="2200" dirty="0" smtClean="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200" dirty="0" err="1" smtClean="0"/>
              <a:t>адміністративно-територіальних</a:t>
            </a:r>
            <a:r>
              <a:rPr lang="uk-UA" sz="2200" dirty="0" smtClean="0"/>
              <a:t> одиниць, чітким розподілом сфери повноважень між місцевими </a:t>
            </a:r>
            <a:r>
              <a:rPr lang="uk-UA" sz="2200" dirty="0" err="1" smtClean="0"/>
              <a:t>органами</a:t>
            </a:r>
            <a:r>
              <a:rPr lang="uk-UA" sz="2200" dirty="0" smtClean="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200" dirty="0" err="1" smtClean="0"/>
              <a:t>формування</a:t>
            </a:r>
            <a:r>
              <a:rPr lang="uk-UA" sz="2200" dirty="0" smtClean="0"/>
              <a:t> поліцентричної системи розвитку території держави;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endParaRPr lang="uk-UA" sz="2200" dirty="0"/>
          </a:p>
        </p:txBody>
      </p:sp>
    </p:spTree>
    <p:extLst>
      <p:ext uri="{BB962C8B-B14F-4D97-AF65-F5344CB8AC3E}">
        <p14:creationId xmlns:p14="http://schemas.microsoft.com/office/powerpoint/2010/main" val="3387793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smtClean="0">
                <a:solidFill>
                  <a:srgbClr val="FF0000"/>
                </a:solidFill>
              </a:rPr>
              <a:t>Мета державної регіональної політики досягається шляхом</a:t>
            </a:r>
            <a:r>
              <a:rPr lang="uk-UA" sz="2400" dirty="0" smtClean="0"/>
              <a:t>: </a:t>
            </a:r>
          </a:p>
          <a:p>
            <a:pPr marL="457200" indent="-457200">
              <a:buAutoNum type="arabicParenR"/>
            </a:pPr>
            <a:r>
              <a:rPr lang="uk-UA" sz="2400" dirty="0" smtClean="0"/>
              <a:t>створення умов для збалансованого розвитку регіонів; </a:t>
            </a:r>
          </a:p>
          <a:p>
            <a:pPr marL="457200" indent="-457200">
              <a:buAutoNum type="arabicParenR"/>
            </a:pPr>
            <a:r>
              <a:rPr lang="uk-UA" sz="2400" dirty="0" smtClean="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smtClean="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smtClean="0"/>
              <a:t>підвищення конкурентоспроможності регіонів</a:t>
            </a:r>
            <a:endParaRPr lang="uk-UA" sz="2400" dirty="0"/>
          </a:p>
        </p:txBody>
      </p:sp>
    </p:spTree>
    <p:extLst>
      <p:ext uri="{BB962C8B-B14F-4D97-AF65-F5344CB8AC3E}">
        <p14:creationId xmlns:p14="http://schemas.microsoft.com/office/powerpoint/2010/main" val="247261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294305"/>
          </a:xfrm>
          <a:prstGeom prst="rect">
            <a:avLst/>
          </a:prstGeom>
        </p:spPr>
        <p:txBody>
          <a:bodyPr wrap="square">
            <a:spAutoFit/>
          </a:bodyPr>
          <a:lstStyle/>
          <a:p>
            <a:r>
              <a:rPr lang="uk-UA" dirty="0" smtClean="0"/>
              <a:t>Державна регіональна політика базується на низці принципів. Принципи політики регіонального розвитку - це </a:t>
            </a:r>
            <a:r>
              <a:rPr lang="uk-UA" dirty="0" err="1" smtClean="0"/>
              <a:t>науково</a:t>
            </a:r>
            <a:r>
              <a:rPr lang="uk-UA" dirty="0" smtClean="0"/>
              <a:t> обґрунтовані ідеї і положення, якими керуються в </a:t>
            </a:r>
            <a:r>
              <a:rPr lang="uk-UA" dirty="0" err="1" smtClean="0"/>
              <a:t>практичній</a:t>
            </a:r>
            <a:r>
              <a:rPr lang="uk-UA" dirty="0" smtClean="0"/>
              <a:t> діяльності при формуванні політики та її реалізації. Згідно з чинною нормативно-правовою базою принципами державної регіональної </a:t>
            </a:r>
            <a:r>
              <a:rPr lang="uk-UA" dirty="0" err="1" smtClean="0"/>
              <a:t>політики</a:t>
            </a:r>
            <a:r>
              <a:rPr lang="uk-UA" dirty="0" smtClean="0"/>
              <a:t> є такі: 1) конституційності та законності - відповідності Конституції та законам України, актам Верховної Ради України, Президента України та Кабінету Міністрів України; 2) координації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єдності - неодмінності забезпечення просторової, політичної, економічної, </a:t>
            </a:r>
            <a:r>
              <a:rPr lang="uk-UA" dirty="0" err="1" smtClean="0"/>
              <a:t>інформаційної</a:t>
            </a:r>
            <a:r>
              <a:rPr lang="uk-UA" dirty="0" smtClean="0"/>
              <a:t>, соціальної, гуманітарної цілісності України; 4) децентралізації - збалансованого розподілу владних повноважень з управління </a:t>
            </a:r>
            <a:r>
              <a:rPr lang="uk-UA" dirty="0" err="1" smtClean="0"/>
              <a:t>розвитком</a:t>
            </a:r>
            <a:r>
              <a:rPr lang="uk-UA" dirty="0" smtClean="0"/>
              <a:t> територій між центральними і місцевими органами виконавчої влади та органами </a:t>
            </a:r>
            <a:r>
              <a:rPr lang="uk-UA" dirty="0" err="1" smtClean="0"/>
              <a:t>місцевого</a:t>
            </a:r>
            <a:r>
              <a:rPr lang="uk-UA" dirty="0" smtClean="0"/>
              <a:t> самоврядування з передачею відповідних ресурсів; 5) </a:t>
            </a:r>
            <a:r>
              <a:rPr lang="uk-UA" dirty="0" err="1" smtClean="0"/>
              <a:t>деконцентрації</a:t>
            </a:r>
            <a:r>
              <a:rPr lang="uk-UA" dirty="0" smtClean="0"/>
              <a:t> - перерозподілу владних повноважень у межах системи органів </a:t>
            </a:r>
            <a:r>
              <a:rPr lang="uk-UA" dirty="0" err="1" smtClean="0"/>
              <a:t>виконавчої</a:t>
            </a:r>
            <a:r>
              <a:rPr lang="uk-UA" dirty="0" smtClean="0"/>
              <a:t> влади - від центральних до місцевих; 6) </a:t>
            </a:r>
            <a:r>
              <a:rPr lang="uk-UA" dirty="0" err="1" smtClean="0"/>
              <a:t>субсидіарності</a:t>
            </a:r>
            <a:r>
              <a:rPr lang="uk-UA" dirty="0" smtClean="0"/>
              <a:t> - прийняття рішень та надання публічних </a:t>
            </a:r>
            <a:r>
              <a:rPr lang="uk-UA" dirty="0" err="1" smtClean="0"/>
              <a:t>послугна</a:t>
            </a:r>
            <a:r>
              <a:rPr lang="uk-UA" dirty="0" smtClean="0"/>
              <a:t> найближчому до громадянина рівні (відповідні повноваження можуть передаватись на вищий рівень </a:t>
            </a:r>
            <a:r>
              <a:rPr lang="uk-UA" dirty="0" err="1" smtClean="0"/>
              <a:t>управління</a:t>
            </a:r>
            <a:r>
              <a:rPr lang="uk-UA" dirty="0" smtClean="0"/>
              <a:t> лише з міркувань ефективності та економії); 7) партнерства -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a:t>
            </a:r>
            <a:r>
              <a:rPr lang="uk-UA" dirty="0" err="1" smtClean="0"/>
              <a:t>державної</a:t>
            </a:r>
            <a:r>
              <a:rPr lang="uk-UA" dirty="0" smtClean="0"/>
              <a:t> регіональної політики; 8) відкритості - прозорості, прогнозованості, передбачуваності діяльності органів </a:t>
            </a:r>
            <a:r>
              <a:rPr lang="uk-UA" dirty="0" err="1" smtClean="0"/>
              <a:t>державної</a:t>
            </a:r>
            <a:r>
              <a:rPr lang="uk-UA" dirty="0" smtClean="0"/>
              <a:t> влади та органів місцевого самоврядування у сфері формування та реалізації </a:t>
            </a:r>
            <a:r>
              <a:rPr lang="uk-UA" dirty="0" err="1" smtClean="0"/>
              <a:t>державної</a:t>
            </a:r>
            <a:r>
              <a:rPr lang="uk-UA" dirty="0" smtClean="0"/>
              <a:t> регіональної політики; 9) сталого розвитку - розвитку суспільства, що дає змогу задовольняти потреби нинішнього покоління з урахуванням інтересів майбутніх поколінь; 10) історичної спадкоємності - врахування та збереження позитивних надбань попереднього розвитку регіонів.</a:t>
            </a:r>
            <a:endParaRPr lang="uk-UA" dirty="0"/>
          </a:p>
        </p:txBody>
      </p:sp>
    </p:spTree>
    <p:extLst>
      <p:ext uri="{BB962C8B-B14F-4D97-AF65-F5344CB8AC3E}">
        <p14:creationId xmlns:p14="http://schemas.microsoft.com/office/powerpoint/2010/main" val="72646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9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1683</Words>
  <Application>Microsoft Office PowerPoint</Application>
  <PresentationFormat>Экран (4:3)</PresentationFormat>
  <Paragraphs>96</Paragraphs>
  <Slides>50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104</cp:revision>
  <dcterms:created xsi:type="dcterms:W3CDTF">2022-09-01T08:21:12Z</dcterms:created>
  <dcterms:modified xsi:type="dcterms:W3CDTF">2022-10-18T06:34:20Z</dcterms:modified>
</cp:coreProperties>
</file>