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395" r:id="rId3"/>
    <p:sldId id="402" r:id="rId4"/>
    <p:sldId id="403" r:id="rId5"/>
    <p:sldId id="404" r:id="rId6"/>
    <p:sldId id="405" r:id="rId7"/>
    <p:sldId id="406" r:id="rId8"/>
    <p:sldId id="394" r:id="rId9"/>
    <p:sldId id="407" r:id="rId10"/>
    <p:sldId id="408" r:id="rId11"/>
    <p:sldId id="409" r:id="rId12"/>
    <p:sldId id="398" r:id="rId13"/>
    <p:sldId id="401" r:id="rId14"/>
    <p:sldId id="400" r:id="rId15"/>
    <p:sldId id="410" r:id="rId16"/>
    <p:sldId id="411" r:id="rId17"/>
    <p:sldId id="412" r:id="rId18"/>
    <p:sldId id="413" r:id="rId19"/>
    <p:sldId id="414" r:id="rId20"/>
    <p:sldId id="397" r:id="rId21"/>
    <p:sldId id="421" r:id="rId22"/>
    <p:sldId id="399" r:id="rId23"/>
    <p:sldId id="415" r:id="rId24"/>
    <p:sldId id="416" r:id="rId25"/>
    <p:sldId id="417" r:id="rId26"/>
    <p:sldId id="418" r:id="rId27"/>
    <p:sldId id="396" r:id="rId28"/>
    <p:sldId id="419" r:id="rId29"/>
    <p:sldId id="420" r:id="rId30"/>
    <p:sldId id="373" r:id="rId31"/>
    <p:sldId id="422" r:id="rId32"/>
    <p:sldId id="423" r:id="rId33"/>
    <p:sldId id="424" r:id="rId34"/>
    <p:sldId id="425" r:id="rId35"/>
    <p:sldId id="426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86597B-3280-442C-ADCC-ED31D503F5A8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8705FC-664E-4169-9D83-3CBB87F95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DA172-7D5A-4D8B-90EF-2EAAFDF3D2C1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7295-F0E2-49F4-95DA-4859BA5C2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8A6A-B607-4320-9AE6-6C89497FFA2A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B145-0BB4-4245-9F72-8F77A89A3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5ABE-F039-4488-BC39-F5E6E6FD00A9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95BD-5F02-4284-965D-903A4DDBB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ACBD-6F38-4D00-AE32-00C6B617AD0C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95CB-05E4-49E6-B814-93A987C21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5563-0587-48E5-AA84-875B50111613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8173-A9AA-471D-B8A8-D9FA013D5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2DD0-49B8-4E90-8E13-5A8AEA34EC39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58E6-63A2-4ABD-9FFD-05621E3F1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0F77-E74E-4F6B-84E7-F23949C778FB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590-FD90-450D-9A4F-55FE5F742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F950-99B5-4827-A5D4-BC25BE59A045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C2F-8AA8-41D1-A07C-0A2F3F886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1BB2-61C6-45D8-92D4-954B543BF001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FEAC-13ED-48EA-83CD-B87BF147D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8459-B2A2-439C-BC29-6BBB808956BB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B4B3-DBE1-48D1-A514-24C04639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40C1-AA40-45C2-988F-E9E981030C0D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88D6-FB62-4CCD-AD56-C64D7066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6CF45-6ACD-4393-A83B-D74A86BF4EB6}" type="datetimeFigureOut">
              <a:rPr lang="ru-RU"/>
              <a:pPr>
                <a:defRPr/>
              </a:pPr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108092-C91A-49E7-AD54-51BC89230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84395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 sz="4000" b="1" dirty="0">
                <a:latin typeface="Cambria" pitchFamily="18" charset="0"/>
                <a:cs typeface="Times New Roman" pitchFamily="18" charset="0"/>
              </a:rPr>
              <a:t>ЦІНОУТВОРЕННЯ ТА ЦІНОВА ПОЛІТИКА В УПРАВЛІНСЬКОМУ ОБЛІКУ</a:t>
            </a:r>
          </a:p>
          <a:p>
            <a:pPr algn="ctr" eaLnBrk="0" hangingPunct="0"/>
            <a:endParaRPr lang="uk-UA" sz="4000" b="1" dirty="0"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>
                <a:latin typeface="Cambria" pitchFamily="18" charset="0"/>
                <a:cs typeface="Times New Roman" pitchFamily="18" charset="0"/>
              </a:rPr>
              <a:t>Тема </a:t>
            </a:r>
            <a:r>
              <a:rPr lang="uk-UA" sz="4000" b="1" dirty="0" smtClean="0">
                <a:latin typeface="Cambria" pitchFamily="18" charset="0"/>
                <a:cs typeface="Times New Roman" pitchFamily="18" charset="0"/>
              </a:rPr>
              <a:t>6. </a:t>
            </a:r>
            <a:r>
              <a:rPr lang="uk-UA" sz="4000" b="1" dirty="0" smtClean="0">
                <a:latin typeface="Cambria" pitchFamily="18" charset="0"/>
              </a:rPr>
              <a:t>Цінові стратегії</a:t>
            </a:r>
            <a:endParaRPr lang="uk-UA" sz="4000" b="1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3584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Рівень цін сильно </a:t>
            </a:r>
            <a:r>
              <a:rPr lang="uk-UA" sz="4400" b="1" dirty="0" smtClean="0">
                <a:latin typeface="Cambria" pitchFamily="18" charset="0"/>
              </a:rPr>
              <a:t>впливає</a:t>
            </a:r>
            <a:r>
              <a:rPr lang="uk-UA" sz="4400" dirty="0" smtClean="0">
                <a:latin typeface="Cambria" pitchFamily="18" charset="0"/>
              </a:rPr>
              <a:t> на загальний </a:t>
            </a:r>
            <a:r>
              <a:rPr lang="uk-UA" sz="4400" b="1" dirty="0" smtClean="0">
                <a:latin typeface="Cambria" pitchFamily="18" charset="0"/>
              </a:rPr>
              <a:t>виторг</a:t>
            </a:r>
            <a:r>
              <a:rPr lang="uk-UA" sz="4400" dirty="0" smtClean="0">
                <a:latin typeface="Cambria" pitchFamily="18" charset="0"/>
              </a:rPr>
              <a:t> фірми, тому ціни можуть визначати асортиментну структуру виробництва. </a:t>
            </a:r>
          </a:p>
          <a:p>
            <a:pPr algn="ctr"/>
            <a:endParaRPr lang="uk-UA" sz="4400" dirty="0" smtClean="0">
              <a:latin typeface="Cambria" pitchFamily="18" charset="0"/>
            </a:endParaRPr>
          </a:p>
          <a:p>
            <a:pPr algn="ctr"/>
            <a:r>
              <a:rPr lang="uk-UA" sz="4400" dirty="0" smtClean="0">
                <a:latin typeface="Cambria" pitchFamily="18" charset="0"/>
              </a:rPr>
              <a:t>Рівні цін, витрат, обсягів продаж </a:t>
            </a:r>
            <a:r>
              <a:rPr lang="uk-UA" sz="4400" b="1" dirty="0" smtClean="0">
                <a:latin typeface="Cambria" pitchFamily="18" charset="0"/>
              </a:rPr>
              <a:t>визначають прибутковість </a:t>
            </a:r>
            <a:r>
              <a:rPr lang="uk-UA" sz="4400" dirty="0" smtClean="0">
                <a:latin typeface="Cambria" pitchFamily="18" charset="0"/>
              </a:rPr>
              <a:t>фірми, її життєздатність. 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6744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Ціни є сильним </a:t>
            </a:r>
            <a:r>
              <a:rPr lang="uk-UA" sz="4400" b="1" dirty="0" smtClean="0">
                <a:latin typeface="Cambria" pitchFamily="18" charset="0"/>
              </a:rPr>
              <a:t>засобом боротьби з конкурентами </a:t>
            </a:r>
            <a:r>
              <a:rPr lang="uk-UA" sz="4400" dirty="0" smtClean="0">
                <a:latin typeface="Cambria" pitchFamily="18" charset="0"/>
              </a:rPr>
              <a:t>на ринку. </a:t>
            </a:r>
          </a:p>
          <a:p>
            <a:pPr algn="ctr"/>
            <a:r>
              <a:rPr lang="uk-UA" sz="4400" dirty="0" smtClean="0">
                <a:latin typeface="Cambria" pitchFamily="18" charset="0"/>
              </a:rPr>
              <a:t>Роль ціни в досягненні фірмою поставлених цілей залежить від ряду факторів: структури ринку, типу товару, еластичності попиту, мети фірми, розміру фірми, конкретної ринкової ситуації.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9783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latin typeface="Cambria" pitchFamily="18" charset="0"/>
              </a:rPr>
              <a:t>6.3 Фактори, що впливають на цінову стратегію фірми</a:t>
            </a:r>
            <a:endParaRPr lang="ru-RU" sz="6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6744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При проведенні тієї чи іншої цінової стратегії фірма повинна брати до уваги і </a:t>
            </a:r>
            <a:r>
              <a:rPr lang="uk-UA" sz="4400" b="1" dirty="0" smtClean="0">
                <a:latin typeface="Cambria" pitchFamily="18" charset="0"/>
              </a:rPr>
              <a:t>перехресну еластичність попиту</a:t>
            </a:r>
            <a:r>
              <a:rPr lang="uk-UA" sz="4400" dirty="0" smtClean="0">
                <a:latin typeface="Cambria" pitchFamily="18" charset="0"/>
              </a:rPr>
              <a:t>, що може бути позитивною, негативною, нульовою і показувати відносну зміну попиту на даний товар при зміні ціни іншого товару. 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18195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3200" dirty="0" smtClean="0">
                <a:latin typeface="Cambria" pitchFamily="18" charset="0"/>
              </a:rPr>
              <a:t>1. Якщо перехресна еластичність </a:t>
            </a:r>
            <a:r>
              <a:rPr lang="uk-UA" sz="3200" b="1" dirty="0" smtClean="0">
                <a:latin typeface="Cambria" pitchFamily="18" charset="0"/>
              </a:rPr>
              <a:t>більша від нуля</a:t>
            </a:r>
            <a:r>
              <a:rPr lang="uk-UA" sz="3200" dirty="0" smtClean="0">
                <a:latin typeface="Cambria" pitchFamily="18" charset="0"/>
              </a:rPr>
              <a:t>, то товари </a:t>
            </a:r>
            <a:r>
              <a:rPr lang="uk-UA" sz="3200" b="1" dirty="0" smtClean="0">
                <a:latin typeface="Cambria" pitchFamily="18" charset="0"/>
              </a:rPr>
              <a:t>взаємозамінні</a:t>
            </a:r>
            <a:r>
              <a:rPr lang="uk-UA" sz="3200" dirty="0" smtClean="0">
                <a:latin typeface="Cambria" pitchFamily="18" charset="0"/>
              </a:rPr>
              <a:t>, і підвищення ціни на один товар веде до збільшення попиту на інший. </a:t>
            </a:r>
          </a:p>
          <a:p>
            <a:pPr marL="542925" indent="-361950"/>
            <a:r>
              <a:rPr lang="uk-UA" sz="3200" dirty="0" smtClean="0">
                <a:latin typeface="Cambria" pitchFamily="18" charset="0"/>
              </a:rPr>
              <a:t>2. Якщо перехресна еластичність </a:t>
            </a:r>
            <a:r>
              <a:rPr lang="uk-UA" sz="3200" b="1" dirty="0" smtClean="0">
                <a:latin typeface="Cambria" pitchFamily="18" charset="0"/>
              </a:rPr>
              <a:t>менша від нуля</a:t>
            </a:r>
            <a:r>
              <a:rPr lang="uk-UA" sz="3200" dirty="0" smtClean="0">
                <a:latin typeface="Cambria" pitchFamily="18" charset="0"/>
              </a:rPr>
              <a:t>, то такі товари є </a:t>
            </a:r>
            <a:r>
              <a:rPr lang="uk-UA" sz="3200" b="1" dirty="0" smtClean="0">
                <a:latin typeface="Cambria" pitchFamily="18" charset="0"/>
              </a:rPr>
              <a:t>взаємодоповнюючими</a:t>
            </a:r>
            <a:r>
              <a:rPr lang="uk-UA" sz="3200" dirty="0" smtClean="0">
                <a:latin typeface="Cambria" pitchFamily="18" charset="0"/>
              </a:rPr>
              <a:t>, і при підвищенні ціни одного товару попит на інший товар падає при незмінності його ціни. </a:t>
            </a:r>
          </a:p>
          <a:p>
            <a:pPr marL="542925" indent="-361950"/>
            <a:r>
              <a:rPr lang="uk-UA" sz="3200" dirty="0" smtClean="0">
                <a:latin typeface="Cambria" pitchFamily="18" charset="0"/>
              </a:rPr>
              <a:t>3. Якщо перехресна еластичність </a:t>
            </a:r>
            <a:r>
              <a:rPr lang="uk-UA" sz="3200" b="1" dirty="0" smtClean="0">
                <a:latin typeface="Cambria" pitchFamily="18" charset="0"/>
              </a:rPr>
              <a:t>дорівнює нулю</a:t>
            </a:r>
            <a:r>
              <a:rPr lang="uk-UA" sz="3200" dirty="0" smtClean="0">
                <a:latin typeface="Cambria" pitchFamily="18" charset="0"/>
              </a:rPr>
              <a:t>, то товари називають </a:t>
            </a:r>
            <a:r>
              <a:rPr lang="uk-UA" sz="3200" b="1" dirty="0" smtClean="0">
                <a:latin typeface="Cambria" pitchFamily="18" charset="0"/>
              </a:rPr>
              <a:t>незалежними</a:t>
            </a:r>
            <a:r>
              <a:rPr lang="uk-UA" sz="3200" dirty="0" smtClean="0">
                <a:latin typeface="Cambria" pitchFamily="18" charset="0"/>
              </a:rPr>
              <a:t>, і зміна ціни одного товару не впливає на обсяг попиту на інший товар.</a:t>
            </a:r>
            <a:endParaRPr lang="ru-RU" sz="3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61284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dirty="0" smtClean="0">
                <a:latin typeface="Cambria" pitchFamily="18" charset="0"/>
              </a:rPr>
              <a:t>На вибір фірмою тієї чи іншої цінової стратегії </a:t>
            </a:r>
            <a:r>
              <a:rPr lang="uk-UA" sz="4000" b="1" dirty="0" smtClean="0">
                <a:latin typeface="Cambria" pitchFamily="18" charset="0"/>
              </a:rPr>
              <a:t>впливає мета</a:t>
            </a:r>
            <a:r>
              <a:rPr lang="uk-UA" sz="4000" dirty="0" smtClean="0">
                <a:latin typeface="Cambria" pitchFamily="18" charset="0"/>
              </a:rPr>
              <a:t>, яку вона ставить у зв’язку з випуском того чи іншого товару. </a:t>
            </a:r>
          </a:p>
          <a:p>
            <a:pPr algn="ctr"/>
            <a:endParaRPr lang="uk-UA" sz="4000" dirty="0" smtClean="0">
              <a:latin typeface="Cambria" pitchFamily="18" charset="0"/>
            </a:endParaRPr>
          </a:p>
          <a:p>
            <a:pPr algn="ctr"/>
            <a:r>
              <a:rPr lang="uk-UA" sz="4000" dirty="0" smtClean="0">
                <a:latin typeface="Cambria" pitchFamily="18" charset="0"/>
              </a:rPr>
              <a:t>Якщо фірма поставила за мету </a:t>
            </a:r>
            <a:r>
              <a:rPr lang="uk-UA" sz="4000" b="1" dirty="0" smtClean="0">
                <a:latin typeface="Cambria" pitchFamily="18" charset="0"/>
              </a:rPr>
              <a:t>вийти на закордонний ринок</a:t>
            </a:r>
            <a:r>
              <a:rPr lang="uk-UA" sz="4000" dirty="0" smtClean="0">
                <a:latin typeface="Cambria" pitchFamily="18" charset="0"/>
              </a:rPr>
              <a:t>, то роль ціни в цьому випадку (поряд з якістю) значна. 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dirty="0" smtClean="0">
                <a:latin typeface="Cambria" pitchFamily="18" charset="0"/>
              </a:rPr>
              <a:t>Роль ціни є значною, якщо існує </a:t>
            </a:r>
            <a:r>
              <a:rPr lang="uk-UA" sz="4000" b="1" dirty="0" smtClean="0">
                <a:latin typeface="Cambria" pitchFamily="18" charset="0"/>
              </a:rPr>
              <a:t>незадоволений попит</a:t>
            </a:r>
            <a:r>
              <a:rPr lang="uk-UA" sz="4000" dirty="0" smtClean="0">
                <a:latin typeface="Cambria" pitchFamily="18" charset="0"/>
              </a:rPr>
              <a:t>, якщо якість товару фірми вища від якості аналогічних товарів інших фірм. </a:t>
            </a:r>
          </a:p>
          <a:p>
            <a:pPr algn="ctr"/>
            <a:endParaRPr lang="uk-UA" sz="4000" dirty="0" smtClean="0">
              <a:latin typeface="Cambria" pitchFamily="18" charset="0"/>
            </a:endParaRPr>
          </a:p>
          <a:p>
            <a:pPr algn="ctr"/>
            <a:r>
              <a:rPr lang="uk-UA" sz="4000" dirty="0" smtClean="0">
                <a:latin typeface="Cambria" pitchFamily="18" charset="0"/>
              </a:rPr>
              <a:t>На більш якісний товар фірма може встановити </a:t>
            </a:r>
            <a:r>
              <a:rPr lang="uk-UA" sz="4000" b="1" dirty="0" smtClean="0">
                <a:latin typeface="Cambria" pitchFamily="18" charset="0"/>
              </a:rPr>
              <a:t>підвищену ціну</a:t>
            </a:r>
            <a:r>
              <a:rPr lang="uk-UA" sz="4000" dirty="0" smtClean="0">
                <a:latin typeface="Cambria" pitchFamily="18" charset="0"/>
              </a:rPr>
              <a:t>. Якщо ж фірма призначить ціну на такий товар на рівні цін конкурентів, якість товарів яких нижча, то в неї є шанс залучити покупців до свого товару.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На вибір фірмою цінової стратегії впливає розмір фірми. Безперечними ціновими </a:t>
            </a:r>
            <a:r>
              <a:rPr lang="uk-UA" sz="4400" b="1" dirty="0" smtClean="0">
                <a:latin typeface="Cambria" pitchFamily="18" charset="0"/>
              </a:rPr>
              <a:t>лідерами є великі фірми</a:t>
            </a:r>
            <a:r>
              <a:rPr lang="uk-UA" sz="4400" dirty="0" smtClean="0">
                <a:latin typeface="Cambria" pitchFamily="18" charset="0"/>
              </a:rPr>
              <a:t>. </a:t>
            </a:r>
          </a:p>
          <a:p>
            <a:pPr algn="ctr"/>
            <a:endParaRPr lang="uk-UA" sz="4400" dirty="0" smtClean="0">
              <a:latin typeface="Cambria" pitchFamily="18" charset="0"/>
            </a:endParaRPr>
          </a:p>
          <a:p>
            <a:pPr algn="ctr"/>
            <a:r>
              <a:rPr lang="uk-UA" sz="4400" dirty="0" smtClean="0">
                <a:latin typeface="Cambria" pitchFamily="18" charset="0"/>
              </a:rPr>
              <a:t>Малі підприємства через обмеженість фінансових можливостей, залежності в межах олігополії часто є скутими в цінових рішеннях. 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6744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Чим вищий ступінь диференціації продукції за якістю, тим вища роль цін, але при цьому ускладнюється ціноутворення. </a:t>
            </a:r>
          </a:p>
          <a:p>
            <a:pPr algn="ctr"/>
            <a:endParaRPr lang="uk-UA" sz="4400" dirty="0" smtClean="0">
              <a:latin typeface="Cambria" pitchFamily="18" charset="0"/>
            </a:endParaRPr>
          </a:p>
          <a:p>
            <a:pPr algn="ctr"/>
            <a:r>
              <a:rPr lang="uk-UA" sz="4400" dirty="0" smtClean="0">
                <a:latin typeface="Cambria" pitchFamily="18" charset="0"/>
              </a:rPr>
              <a:t>Ціна – </a:t>
            </a:r>
            <a:r>
              <a:rPr lang="uk-UA" sz="4400" b="1" dirty="0" smtClean="0">
                <a:latin typeface="Cambria" pitchFamily="18" charset="0"/>
              </a:rPr>
              <a:t>більш важливий елемент </a:t>
            </a:r>
            <a:r>
              <a:rPr lang="uk-UA" sz="4400" dirty="0" smtClean="0">
                <a:latin typeface="Cambria" pitchFamily="18" charset="0"/>
              </a:rPr>
              <a:t>маркетингу для </a:t>
            </a:r>
            <a:r>
              <a:rPr lang="uk-UA" sz="4400" b="1" dirty="0" smtClean="0">
                <a:latin typeface="Cambria" pitchFamily="18" charset="0"/>
              </a:rPr>
              <a:t>фірм-продавців</a:t>
            </a:r>
            <a:r>
              <a:rPr lang="uk-UA" sz="4400" dirty="0" smtClean="0">
                <a:latin typeface="Cambria" pitchFamily="18" charset="0"/>
              </a:rPr>
              <a:t>, ніж для фірм-виробників.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 dirty="0" smtClean="0">
                <a:latin typeface="Cambria" pitchFamily="18" charset="0"/>
              </a:rPr>
              <a:t>Для фірм-продавців </a:t>
            </a:r>
            <a:r>
              <a:rPr lang="uk-UA" sz="4000" dirty="0" smtClean="0">
                <a:latin typeface="Cambria" pitchFamily="18" charset="0"/>
              </a:rPr>
              <a:t>цінові стратегії є більш значними, різноманітними і повинні бути швидкими і точними. Свобода дії фірми в галузі цін залежить від ступеня прямого чи непрямого втручання держави, профспілок, споживачів. </a:t>
            </a:r>
          </a:p>
          <a:p>
            <a:pPr algn="ctr"/>
            <a:r>
              <a:rPr lang="uk-UA" sz="4000" dirty="0" smtClean="0">
                <a:latin typeface="Cambria" pitchFamily="18" charset="0"/>
              </a:rPr>
              <a:t>Роль маркетингових стратегій цін залежить від ступеня взаємозв’язку цін з іншими елементами комплексу маркетингу.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4595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latin typeface="Cambria" pitchFamily="18" charset="0"/>
              </a:rPr>
              <a:t>6.1 Поняття про цінову стратегію фірми </a:t>
            </a:r>
            <a:endParaRPr lang="ru-RU" sz="6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9783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latin typeface="Cambria" pitchFamily="18" charset="0"/>
              </a:rPr>
              <a:t>6.4 Цінова стратегія фірми в ринковій ситуації </a:t>
            </a:r>
            <a:endParaRPr lang="ru-RU" sz="6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Роль ціни в забезпеченні ринкового успіху залежить від того, в якій ринковій ситуації реалізується та чи інша цінова стратегія. </a:t>
            </a:r>
          </a:p>
          <a:p>
            <a:pPr algn="ctr"/>
            <a:endParaRPr lang="uk-UA" sz="4400" dirty="0" smtClean="0">
              <a:latin typeface="Cambria" pitchFamily="18" charset="0"/>
            </a:endParaRPr>
          </a:p>
          <a:p>
            <a:pPr algn="ctr"/>
            <a:r>
              <a:rPr lang="uk-UA" sz="4400" dirty="0" smtClean="0">
                <a:latin typeface="Cambria" pitchFamily="18" charset="0"/>
              </a:rPr>
              <a:t>Будь-яка фірма знаходиться і діє в конкретних ринкових ситуаціях, серед яких можна назвати </a:t>
            </a:r>
            <a:r>
              <a:rPr lang="uk-UA" sz="4400" b="1" dirty="0" smtClean="0">
                <a:latin typeface="Cambria" pitchFamily="18" charset="0"/>
              </a:rPr>
              <a:t>чотири найбільш важливі</a:t>
            </a:r>
            <a:r>
              <a:rPr lang="uk-UA" sz="4400" dirty="0" smtClean="0">
                <a:latin typeface="Cambria" pitchFamily="18" charset="0"/>
              </a:rPr>
              <a:t>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 dirty="0" smtClean="0">
                <a:latin typeface="Cambria" pitchFamily="18" charset="0"/>
              </a:rPr>
              <a:t>Перша ситуація</a:t>
            </a:r>
            <a:r>
              <a:rPr lang="uk-UA" sz="4400" dirty="0" smtClean="0">
                <a:latin typeface="Cambria" pitchFamily="18" charset="0"/>
              </a:rPr>
              <a:t>. Фірма повинна встановити ціну на товар вперше. </a:t>
            </a:r>
          </a:p>
          <a:p>
            <a:pPr algn="ctr"/>
            <a:endParaRPr lang="uk-UA" sz="4400" dirty="0" smtClean="0">
              <a:latin typeface="Cambria" pitchFamily="18" charset="0"/>
            </a:endParaRPr>
          </a:p>
          <a:p>
            <a:pPr algn="ctr"/>
            <a:r>
              <a:rPr lang="uk-UA" sz="4400" dirty="0" smtClean="0">
                <a:latin typeface="Cambria" pitchFamily="18" charset="0"/>
              </a:rPr>
              <a:t>Це відбувається тоді, коли фірма вводить свій новий товар вперше на внутрішній ринок або вводить традиційний товар на зовнішній ринок, чи використовує новий канал або опановує новий сегмент ринку.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18195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 dirty="0" smtClean="0">
                <a:latin typeface="Cambria" pitchFamily="18" charset="0"/>
              </a:rPr>
              <a:t>Друга ситуація</a:t>
            </a:r>
            <a:r>
              <a:rPr lang="uk-UA" sz="4000" dirty="0" smtClean="0">
                <a:latin typeface="Cambria" pitchFamily="18" charset="0"/>
              </a:rPr>
              <a:t>. </a:t>
            </a:r>
            <a:r>
              <a:rPr lang="uk-UA" sz="3600" dirty="0" smtClean="0">
                <a:latin typeface="Cambria" pitchFamily="18" charset="0"/>
              </a:rPr>
              <a:t>Конкурент змінює ціну свого товару. Ця ситуація змушує фірму відреагувати на такий крок конкурента і прийняти відповідне рішення на основі аналізу таких проблем:</a:t>
            </a:r>
            <a:endParaRPr lang="ru-RU" sz="4000" dirty="0" smtClean="0">
              <a:latin typeface="Cambria" pitchFamily="18" charset="0"/>
            </a:endParaRPr>
          </a:p>
          <a:p>
            <a:pPr marL="542925" indent="-361950"/>
            <a:r>
              <a:rPr lang="uk-UA" sz="4000" dirty="0" smtClean="0">
                <a:latin typeface="Cambria" pitchFamily="18" charset="0"/>
              </a:rPr>
              <a:t>а</a:t>
            </a:r>
            <a:r>
              <a:rPr lang="uk-UA" sz="3200" dirty="0" smtClean="0">
                <a:latin typeface="Cambria" pitchFamily="18" charset="0"/>
              </a:rPr>
              <a:t>) відповісти також зміною ціни свого товару;</a:t>
            </a:r>
            <a:endParaRPr lang="ru-RU" sz="3200" dirty="0" smtClean="0">
              <a:latin typeface="Cambria" pitchFamily="18" charset="0"/>
            </a:endParaRPr>
          </a:p>
          <a:p>
            <a:pPr marL="542925" indent="-361950"/>
            <a:r>
              <a:rPr lang="uk-UA" sz="3200" dirty="0" smtClean="0">
                <a:latin typeface="Cambria" pitchFamily="18" charset="0"/>
              </a:rPr>
              <a:t>б) якщо так, то на якому рівні встановити свою ціну;</a:t>
            </a:r>
            <a:endParaRPr lang="ru-RU" sz="3200" dirty="0" smtClean="0">
              <a:latin typeface="Cambria" pitchFamily="18" charset="0"/>
            </a:endParaRPr>
          </a:p>
          <a:p>
            <a:pPr marL="542925" indent="-361950"/>
            <a:r>
              <a:rPr lang="uk-UA" sz="3200" dirty="0" smtClean="0">
                <a:latin typeface="Cambria" pitchFamily="18" charset="0"/>
              </a:rPr>
              <a:t>в) ввести в дію замість нової ціни (або паралельно їй) будь-яку нецінову стратегію, що могла б нейтралізувати наслідки зміни ціни конкурентом.</a:t>
            </a:r>
            <a:endParaRPr lang="ru-RU" sz="3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1012954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smtClean="0">
                <a:latin typeface="Cambria" pitchFamily="18" charset="0"/>
              </a:rPr>
              <a:t>В умовах сильної конкуренції реакція фірми на зміну ціни конкурентом повинна бути швидкою. Тому фірмам слід мати у своєму розпорядженні заздалегідь підготовлені програми прийняття цінових рішень.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3584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 dirty="0" smtClean="0">
                <a:latin typeface="Cambria" pitchFamily="18" charset="0"/>
              </a:rPr>
              <a:t>Третя ситуація</a:t>
            </a:r>
            <a:r>
              <a:rPr lang="uk-UA" sz="4400" dirty="0" smtClean="0">
                <a:latin typeface="Cambria" pitchFamily="18" charset="0"/>
              </a:rPr>
              <a:t>. Фірма сумнівається, що поточна ціна на її товар знаходиться на правильному рівні з боку попиту або з боку витрат виробництва (наприклад, залежно від життєвого циклу виробу під тиском сильної інфляції, під тиском політичних факторів і </a:t>
            </a:r>
            <a:r>
              <a:rPr lang="uk-UA" sz="4400" dirty="0" err="1" smtClean="0">
                <a:latin typeface="Cambria" pitchFamily="18" charset="0"/>
              </a:rPr>
              <a:t>т.н</a:t>
            </a:r>
            <a:r>
              <a:rPr lang="uk-UA" sz="4400" dirty="0" smtClean="0">
                <a:latin typeface="Cambria" pitchFamily="18" charset="0"/>
              </a:rPr>
              <a:t>.).</a:t>
            </a:r>
            <a:endParaRPr lang="ru-RU" sz="4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5884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dirty="0" smtClean="0">
                <a:latin typeface="Cambria" pitchFamily="18" charset="0"/>
              </a:rPr>
              <a:t>Четверта ситуація</a:t>
            </a:r>
            <a:r>
              <a:rPr lang="uk-UA" sz="3600" dirty="0" smtClean="0">
                <a:latin typeface="Cambria" pitchFamily="18" charset="0"/>
              </a:rPr>
              <a:t>. Фірма виготовляє товар, що диференціюється за показниками якості (наприклад, копіювальні машини малої, середньої, високої швидкості). Між цими товарами є зв’язок і за попитом, і за витратами виробництва. Тут виникає проблема визначення таких оптимальних цін для кожного виду товару, щоб кожний з них продавався, приносив прибуток, а покупці не переключалися з менш досконалих на більш досконалі вироби.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9783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latin typeface="Cambria" pitchFamily="18" charset="0"/>
              </a:rPr>
              <a:t>6.5 Маркетингова інформація при виборі цінової політики</a:t>
            </a:r>
            <a:endParaRPr lang="ru-RU" sz="6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18195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dirty="0" smtClean="0">
                <a:latin typeface="Cambria" pitchFamily="18" charset="0"/>
              </a:rPr>
              <a:t>Для формування цінової політики і прийняття рішень за ціна ми необхідна велика </a:t>
            </a:r>
            <a:r>
              <a:rPr lang="uk-UA" sz="3200" b="1" dirty="0" smtClean="0">
                <a:latin typeface="Cambria" pitchFamily="18" charset="0"/>
              </a:rPr>
              <a:t>маркетингова інформація </a:t>
            </a:r>
            <a:r>
              <a:rPr lang="uk-UA" sz="3200" dirty="0" smtClean="0">
                <a:latin typeface="Cambria" pitchFamily="18" charset="0"/>
              </a:rPr>
              <a:t>такого змісту:</a:t>
            </a:r>
            <a:endParaRPr lang="ru-RU" sz="3200" dirty="0" smtClean="0">
              <a:latin typeface="Cambria" pitchFamily="18" charset="0"/>
            </a:endParaRPr>
          </a:p>
          <a:p>
            <a:pPr marL="542925" indent="-361950"/>
            <a:r>
              <a:rPr lang="uk-UA" sz="3200" dirty="0" smtClean="0">
                <a:latin typeface="Cambria" pitchFamily="18" charset="0"/>
              </a:rPr>
              <a:t>1. Яка місткість ринку? Які перспективи продаж? Якими є сегменти ринку, на якому продається товар; як саме відбувається їх взаємодія? Які критерії сегментування ринку? Як здійснюється більшість угод – прямо чи посередньо? Які форми посередницьких угод типові на цьому ринку? Які форми торгівлі використовуються? Хто є покупцями на конкретному ринку, їх типи, групи?</a:t>
            </a:r>
            <a:endParaRPr lang="ru-RU" sz="3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3600" dirty="0" smtClean="0">
                <a:latin typeface="Cambria" pitchFamily="18" charset="0"/>
              </a:rPr>
              <a:t>2. Які вимоги покупців до товару і до відповідного набору супутніх продажу і споживанню послуг? Хто є основними конкурентами? Які конкуруючі товари продаються? Яка частка ринку товару, фірми і товарів конкурентів? Чи змінюється частка ринку окремих товарів? Яке фінансове становище конкурентів? Які передбачувані дії конкурентів у випадку зміни умов ринку? Які існують можливості для зміни цін?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5884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dirty="0" smtClean="0">
                <a:latin typeface="Cambria" pitchFamily="18" charset="0"/>
              </a:rPr>
              <a:t>Цінові стратегії фірми </a:t>
            </a:r>
            <a:r>
              <a:rPr lang="uk-UA" sz="3600" dirty="0" smtClean="0">
                <a:latin typeface="Cambria" pitchFamily="18" charset="0"/>
              </a:rPr>
              <a:t>– це визначення (вибір) фірмою з усіх можливих напрямів дій в галузі ціноутворення головної, що забезпечує досягнення поставленої мети в кожному конкретному місці і в конкретний часовий відрізок. Наприклад, якщо фірма поставила мету – відбити бажання у конкурентів створювати подібний новий товар, і умови виробництва її товару дають змогу це зробити, то вона скористається стратегією щодо низьких цін. 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05068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4000" dirty="0" smtClean="0">
                <a:latin typeface="Cambria" pitchFamily="18" charset="0"/>
              </a:rPr>
              <a:t>3. Яка оцінка покупцем ціни товару фірми, цін товарів-конкурентів, цін товарів-замінників? Якими є ціни конкурентних товарів? Чи існує товар, який займає лідируюче місце за ціною? Яка еластичність попиту за ціною? Які особливості ринку відносно цін і їх структури: знижки, можливості надання кредиту, заходи щодо стимулювання збуту?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243513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3400" dirty="0" smtClean="0">
                <a:latin typeface="Cambria" pitchFamily="18" charset="0"/>
              </a:rPr>
              <a:t>4. Якими є обсяги виробництва і складські запаси фірми на цей час? Які витрати відповідають цим рівням виробництва і складських запасів? Який вплив матиме зміна обсягу виробництва і складських запасів на вже сформовані витрати? Які витрати мають відношення до прийняття рішень за цінами? Якщо методи визначення структури витрат не є придатними для прийняття рішень за цінами, чи можливо одержати іншу інформацію, що задовольняє вимоги?</a:t>
            </a:r>
            <a:endParaRPr lang="ru-RU" sz="3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61284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3600" dirty="0" smtClean="0">
                <a:latin typeface="Cambria" pitchFamily="18" charset="0"/>
              </a:rPr>
              <a:t>5. Яке співвідношення між виторгом від продажу, прибутком, витратами і його впливом на інші товари? Який вплив обсягу виробництва на виторг від продажу і прибуток? Який вплив мають на виторг від продажу прибуток і витрати по стимулюванню збуту? Яка у фірми частка прибутку в ціні одиниці товару, чи відрізняється вона від аналогічного показника у конкурентів?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3584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361950"/>
            <a:r>
              <a:rPr lang="uk-UA" sz="3600" dirty="0" smtClean="0">
                <a:latin typeface="Cambria" pitchFamily="18" charset="0"/>
              </a:rPr>
              <a:t>6. Який вплив на ринок у цілому, на окремі фірми здійснює уряд? Які фірми є основними постачальниками урядових організацій? Для одержання інформації необхідно використовувати книги, газети, спеціалізовані галузеві видання і довідкову літературу, міжнародні і національні статистичні видання, розмовляти з клієнтами, постачальниками, з управляючими і співробітниками фірм, продавцями. 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05068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dirty="0" smtClean="0">
                <a:latin typeface="Cambria" pitchFamily="18" charset="0"/>
              </a:rPr>
              <a:t>Про конкурентів можна довідатися, придбавши їх товари, відвідуючи «дні відкритих дверей», спеціалізовані виставки, ознайомлюючись із їх звітами, розмовляючи з колишніми і нинішніми службовцями конкуруючих організацій, їх дилерами, дистриб`юторами, постачальниками, агентами, переглядаючи їх рекламу.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33584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dirty="0" smtClean="0">
                <a:latin typeface="Cambria" pitchFamily="18" charset="0"/>
              </a:rPr>
              <a:t>Інформацію про частку ринку конкретного товару, цінах, огляди про щотижневі зміни частки ринку і цін, добірки реклами конкурентів, зведення про витрати на рекламу можна одержати у госпрозрахункових організацій-постачальників цієї інформації. Значну частину інформації фірма може формувати сама. Необхідно користуватися також документами, що регламентують ціноутворення з боку держави.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dirty="0" smtClean="0">
                <a:latin typeface="Cambria" pitchFamily="18" charset="0"/>
              </a:rPr>
              <a:t>Цінові стратегії не є одноразовою дією, треба постійно перевіряти їх ефективність і за необхідності переглядати їх. </a:t>
            </a:r>
          </a:p>
          <a:p>
            <a:pPr algn="ctr"/>
            <a:r>
              <a:rPr lang="uk-UA" sz="4000" dirty="0" smtClean="0">
                <a:latin typeface="Cambria" pitchFamily="18" charset="0"/>
              </a:rPr>
              <a:t>Цінові стратегії є </a:t>
            </a:r>
            <a:r>
              <a:rPr lang="uk-UA" sz="4000" b="1" dirty="0" smtClean="0">
                <a:latin typeface="Cambria" pitchFamily="18" charset="0"/>
              </a:rPr>
              <a:t>невід’ємною частиною стратегій </a:t>
            </a:r>
            <a:r>
              <a:rPr lang="uk-UA" sz="4000" dirty="0" smtClean="0">
                <a:latin typeface="Cambria" pitchFamily="18" charset="0"/>
              </a:rPr>
              <a:t>у сфері </a:t>
            </a:r>
            <a:r>
              <a:rPr lang="uk-UA" sz="4000" b="1" dirty="0" smtClean="0">
                <a:latin typeface="Cambria" pitchFamily="18" charset="0"/>
              </a:rPr>
              <a:t>розроблення</a:t>
            </a:r>
            <a:r>
              <a:rPr lang="uk-UA" sz="4000" dirty="0" smtClean="0">
                <a:latin typeface="Cambria" pitchFamily="18" charset="0"/>
              </a:rPr>
              <a:t> товару, його якості, </a:t>
            </a:r>
            <a:r>
              <a:rPr lang="uk-UA" sz="4000" b="1" dirty="0" smtClean="0">
                <a:latin typeface="Cambria" pitchFamily="18" charset="0"/>
              </a:rPr>
              <a:t>поширення</a:t>
            </a:r>
            <a:r>
              <a:rPr lang="uk-UA" sz="4000" dirty="0" smtClean="0">
                <a:latin typeface="Cambria" pitchFamily="18" charset="0"/>
              </a:rPr>
              <a:t> і </a:t>
            </a:r>
            <a:r>
              <a:rPr lang="uk-UA" sz="4000" b="1" dirty="0" smtClean="0">
                <a:latin typeface="Cambria" pitchFamily="18" charset="0"/>
              </a:rPr>
              <a:t>просування</a:t>
            </a:r>
            <a:r>
              <a:rPr lang="uk-UA" sz="4000" dirty="0" smtClean="0">
                <a:latin typeface="Cambria" pitchFamily="18" charset="0"/>
              </a:rPr>
              <a:t>. </a:t>
            </a:r>
          </a:p>
          <a:p>
            <a:pPr algn="ctr"/>
            <a:r>
              <a:rPr lang="uk-UA" sz="4000" dirty="0" smtClean="0">
                <a:latin typeface="Cambria" pitchFamily="18" charset="0"/>
              </a:rPr>
              <a:t>Це випливає з того, що всі елементи комплексу маркетингу пов’язані між собою. 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0506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latin typeface="Cambria" pitchFamily="18" charset="0"/>
              </a:rPr>
              <a:t>Цінові стратегії не є засобом досягнення лише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uk-UA" sz="4000" dirty="0" smtClean="0">
                <a:latin typeface="Cambria" pitchFamily="18" charset="0"/>
              </a:rPr>
              <a:t>якоїсь визначеної мети фірми. Вони слугують інструментом досягнення різних цілей, сформульованих фірмою в кожному конкретному випадку. </a:t>
            </a:r>
          </a:p>
          <a:p>
            <a:pPr algn="ctr"/>
            <a:endParaRPr lang="uk-UA" sz="4000" dirty="0" smtClean="0">
              <a:latin typeface="Cambria" pitchFamily="18" charset="0"/>
            </a:endParaRPr>
          </a:p>
          <a:p>
            <a:pPr algn="ctr"/>
            <a:r>
              <a:rPr lang="uk-UA" sz="4000" dirty="0" smtClean="0">
                <a:latin typeface="Cambria" pitchFamily="18" charset="0"/>
              </a:rPr>
              <a:t>Правильно обрана цінова стратегія є однією з </a:t>
            </a:r>
            <a:r>
              <a:rPr lang="uk-UA" sz="4000" b="1" dirty="0" smtClean="0">
                <a:latin typeface="Cambria" pitchFamily="18" charset="0"/>
              </a:rPr>
              <a:t>гарантій успіху </a:t>
            </a:r>
            <a:r>
              <a:rPr lang="uk-UA" sz="4000" dirty="0" smtClean="0">
                <a:latin typeface="Cambria" pitchFamily="18" charset="0"/>
              </a:rPr>
              <a:t>фірми на ринку.</a:t>
            </a:r>
            <a:endParaRPr lang="ru-RU" sz="4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18195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dirty="0" smtClean="0">
                <a:latin typeface="Cambria" pitchFamily="18" charset="0"/>
              </a:rPr>
              <a:t>Цілі фірми </a:t>
            </a:r>
            <a:r>
              <a:rPr lang="uk-UA" sz="3200" b="1" dirty="0" smtClean="0">
                <a:latin typeface="Cambria" pitchFamily="18" charset="0"/>
              </a:rPr>
              <a:t>різноманітні</a:t>
            </a:r>
            <a:r>
              <a:rPr lang="uk-UA" sz="3200" dirty="0" smtClean="0">
                <a:latin typeface="Cambria" pitchFamily="18" charset="0"/>
              </a:rPr>
              <a:t> і </a:t>
            </a:r>
            <a:r>
              <a:rPr lang="uk-UA" sz="3200" b="1" dirty="0" smtClean="0">
                <a:latin typeface="Cambria" pitchFamily="18" charset="0"/>
              </a:rPr>
              <a:t>залежать від тимчасових завдань</a:t>
            </a:r>
            <a:r>
              <a:rPr lang="uk-UA" sz="3200" dirty="0" smtClean="0">
                <a:latin typeface="Cambria" pitchFamily="18" charset="0"/>
              </a:rPr>
              <a:t> та положення на ринку. </a:t>
            </a:r>
          </a:p>
          <a:p>
            <a:pPr algn="ctr"/>
            <a:r>
              <a:rPr lang="uk-UA" sz="3200" dirty="0" smtClean="0">
                <a:latin typeface="Cambria" pitchFamily="18" charset="0"/>
              </a:rPr>
              <a:t>До них можна віднести: одержання задовільного прибутку (наприклад, середньої норми прибутку); одержання надприбутку шляхом «зняття вершків» з ринку; компенсація всіх витрат, що зазнала фірма; проникнення на ринок; витиснення конкурентів; збереження або збільшення своєї частки ринку; просування на ринок усіх товарів, виготовлених фірмою; забезпечення життєздатності фірми на даному етапі; завоювання лідерства за показниками якості товарів та ін. </a:t>
            </a:r>
            <a:endParaRPr lang="ru-RU" sz="3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8193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300" dirty="0" smtClean="0">
                <a:latin typeface="Cambria" pitchFamily="18" charset="0"/>
              </a:rPr>
              <a:t>Керівництво фірми може визначити одночасно </a:t>
            </a:r>
            <a:r>
              <a:rPr lang="uk-UA" sz="3300" b="1" dirty="0" smtClean="0">
                <a:latin typeface="Cambria" pitchFamily="18" charset="0"/>
              </a:rPr>
              <a:t>декілька пріоритетів</a:t>
            </a:r>
            <a:r>
              <a:rPr lang="uk-UA" sz="3300" dirty="0" smtClean="0">
                <a:latin typeface="Cambria" pitchFamily="18" charset="0"/>
              </a:rPr>
              <a:t>, наприклад, щорічне збільшення обсягу збуту на 5%, збереження цін на рівні конкурентів і одержання 20% віддачі від капіталовкладень. </a:t>
            </a:r>
          </a:p>
          <a:p>
            <a:pPr algn="ctr"/>
            <a:endParaRPr lang="uk-UA" sz="3300" dirty="0" smtClean="0">
              <a:latin typeface="Cambria" pitchFamily="18" charset="0"/>
            </a:endParaRPr>
          </a:p>
          <a:p>
            <a:pPr algn="ctr"/>
            <a:r>
              <a:rPr lang="uk-UA" sz="3300" dirty="0" smtClean="0">
                <a:latin typeface="Cambria" pitchFamily="18" charset="0"/>
              </a:rPr>
              <a:t>Фірма може встановити </a:t>
            </a:r>
            <a:r>
              <a:rPr lang="uk-UA" sz="3300" b="1" dirty="0" smtClean="0">
                <a:latin typeface="Cambria" pitchFamily="18" charset="0"/>
              </a:rPr>
              <a:t>чіткі </a:t>
            </a:r>
            <a:r>
              <a:rPr lang="uk-UA" sz="3300" b="1" dirty="0" err="1" smtClean="0">
                <a:latin typeface="Cambria" pitchFamily="18" charset="0"/>
              </a:rPr>
              <a:t>коротко-</a:t>
            </a:r>
            <a:r>
              <a:rPr lang="uk-UA" sz="3300" b="1" dirty="0" smtClean="0">
                <a:latin typeface="Cambria" pitchFamily="18" charset="0"/>
              </a:rPr>
              <a:t> і довгострокові цілі</a:t>
            </a:r>
            <a:r>
              <a:rPr lang="uk-UA" sz="3300" dirty="0" smtClean="0">
                <a:latin typeface="Cambria" pitchFamily="18" charset="0"/>
              </a:rPr>
              <a:t>. Наприклад, у короткому періоді фірма може прагнути до високої частки прибутку від нових товарів, у довгостроковому періоді ця частка може упасти для протидії потенційним конкурентам.</a:t>
            </a:r>
            <a:endParaRPr lang="ru-RU" sz="33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9783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latin typeface="Cambria" pitchFamily="18" charset="0"/>
              </a:rPr>
              <a:t>6.2 Значення цінових стратегій в економіці країни</a:t>
            </a:r>
            <a:endParaRPr lang="ru-RU" sz="6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5884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dirty="0" smtClean="0">
                <a:latin typeface="Cambria" pitchFamily="18" charset="0"/>
              </a:rPr>
              <a:t>Постійним і важливим елементом </a:t>
            </a:r>
            <a:r>
              <a:rPr lang="uk-UA" sz="3600" dirty="0" smtClean="0">
                <a:latin typeface="Cambria" pitchFamily="18" charset="0"/>
              </a:rPr>
              <a:t>комплексу </a:t>
            </a:r>
            <a:r>
              <a:rPr lang="uk-UA" sz="3600" b="1" dirty="0" smtClean="0">
                <a:latin typeface="Cambria" pitchFamily="18" charset="0"/>
              </a:rPr>
              <a:t>маркетингу є ціна</a:t>
            </a:r>
            <a:r>
              <a:rPr lang="uk-UA" sz="3600" dirty="0" smtClean="0">
                <a:latin typeface="Cambria" pitchFamily="18" charset="0"/>
              </a:rPr>
              <a:t>, а в період сильної інфляції цінові стратегії набувають пріоритетного значення. </a:t>
            </a:r>
          </a:p>
          <a:p>
            <a:pPr algn="ctr"/>
            <a:r>
              <a:rPr lang="uk-UA" sz="3600" dirty="0" smtClean="0">
                <a:latin typeface="Cambria" pitchFamily="18" charset="0"/>
              </a:rPr>
              <a:t>На початку розвитку ринкової економіки ціна була головним засобом забезпечення ринкового успіху продавця. У наш час поряд з ціновими фірми розробляють і нецінові стратегії, роль яких частіше є більш значною, ніж роль цінових стратегій. Рівень цін може призводити до найрізноманітніших наслідків.</a:t>
            </a:r>
            <a:endParaRPr lang="ru-RU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1644</Words>
  <Application>Microsoft Office PowerPoint</Application>
  <PresentationFormat>Экран (4:3)</PresentationFormat>
  <Paragraphs>67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Феофанов Л.К.</dc:creator>
  <cp:lastModifiedBy>Феофанов Л. К.</cp:lastModifiedBy>
  <cp:revision>78</cp:revision>
  <dcterms:created xsi:type="dcterms:W3CDTF">2020-02-14T08:16:41Z</dcterms:created>
  <dcterms:modified xsi:type="dcterms:W3CDTF">2021-10-23T11:22:24Z</dcterms:modified>
</cp:coreProperties>
</file>