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8" r:id="rId2"/>
    <p:sldId id="259" r:id="rId3"/>
    <p:sldId id="260" r:id="rId4"/>
    <p:sldId id="261" r:id="rId5"/>
    <p:sldId id="27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9" r:id="rId18"/>
    <p:sldId id="273" r:id="rId19"/>
    <p:sldId id="274" r:id="rId20"/>
    <p:sldId id="275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05.10.2023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05.10.2023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ИСТЕМНИЙ АНАЛІЗ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1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1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1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1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1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7" name="Rectangle 1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1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19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5" name="Rectangle 2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2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2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2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2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2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2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2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0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2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6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7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1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3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5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7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9" name="Rectangle 1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1" name="Rectangle 1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3" name="Rectangle 1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5" name="Rectangle 1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7" name="Rectangle 1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9" name="Rectangle 1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8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1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3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5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7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5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Гамільтона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розв'язку цих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рівняння, необхідно знайти 2n шуканих функцій: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1.9.8)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Відмінною рисою рівнянь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є їхня зовнішня простота і симетричність. Завдяки цьому них називають канонічними.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Простір 2n вимірів q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p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називається фазовим простором. У цьому просторі усі величини рівноправні і незалежні між собою. Один з важливих наслідків цієї рівноправності полягає в збільшених можливостях заміни вихідних функцій на якісь інші, більш зручні для рішення рівнянь.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871228"/>
              </p:ext>
            </p:extLst>
          </p:nvPr>
        </p:nvGraphicFramePr>
        <p:xfrm>
          <a:off x="2267744" y="2276872"/>
          <a:ext cx="316835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Формула" r:id="rId3" imgW="2362200" imgH="241300" progId="Equation.3">
                  <p:embed/>
                </p:oleObj>
              </mc:Choice>
              <mc:Fallback>
                <p:oleObj name="Формула" r:id="rId3" imgW="2362200" imgH="241300" progId="Equation.3">
                  <p:embed/>
                  <p:pic>
                    <p:nvPicPr>
                      <p:cNvPr id="0" name="Объект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276872"/>
                        <a:ext cx="3168352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4910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введенні поняття узагальнених координат було підкреслено, що їх можна вибирати нескінченно великою кількістю способів. Практика показує, що найчастіше перехід до нових координат значно спрощує рівняння і полегшує рішення задач. Але зміна узагальнених координат приводить до однозначної зміни відповідних узагальнених швидкостей.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дозволяють перетворювати не тільки узагальнені координати, але й узагальнені імпульси, що значно збільшує можливості як теоретичних досліджень, так і практичних додатків цих рівнянь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33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Гамільтона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рамках викладених вище підходів важливо те, що мовою рівнянь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найбільше природно вводиться поняття фазового простору (фазової площини при n=1). Крім того, рівняння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у силу своєї форми, дуже зручні для чисельного інтегрування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Розглянемо, як приклад застосування рівнянь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задачу про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колесо, що  котиться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 вантажем на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ободі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(приклад 3 з параграфа 1.5). Тут єдиною узагальненою координатою є кут повороту колеса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Відповідно до (1.5.20), знаходимо єдиний узагальнений імпульс: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1.9.9)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022957"/>
              </p:ext>
            </p:extLst>
          </p:nvPr>
        </p:nvGraphicFramePr>
        <p:xfrm>
          <a:off x="3275856" y="5157192"/>
          <a:ext cx="1584176" cy="701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Формула" r:id="rId3" imgW="1117115" imgH="482391" progId="Equation.3">
                  <p:embed/>
                </p:oleObj>
              </mc:Choice>
              <mc:Fallback>
                <p:oleObj name="Формула" r:id="rId3" imgW="1117115" imgH="482391" progId="Equation.3">
                  <p:embed/>
                  <p:pic>
                    <p:nvPicPr>
                      <p:cNvPr id="0" name="Объект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157192"/>
                        <a:ext cx="1584176" cy="7017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3593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Гамільтона. Приклад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Величина p у даному випадку є кінетичним моментом колеса з вантажем щодо точки торкання колеса з дорогою (точки К на мал. 1.5.3).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 (1.9.9) одержуємо: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</a:t>
            </a: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Звідси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</a:t>
            </a: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Функція Гамільтона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буде (з урахуванням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виразу для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потенційної енергії (1.5.16)):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1.9.12)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335902"/>
              </p:ext>
            </p:extLst>
          </p:nvPr>
        </p:nvGraphicFramePr>
        <p:xfrm>
          <a:off x="3706539" y="2603376"/>
          <a:ext cx="22336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Формула" r:id="rId3" imgW="1434960" imgH="419040" progId="Equation.3">
                  <p:embed/>
                </p:oleObj>
              </mc:Choice>
              <mc:Fallback>
                <p:oleObj name="Формула" r:id="rId3" imgW="1434960" imgH="419040" progId="Equation.3">
                  <p:embed/>
                  <p:pic>
                    <p:nvPicPr>
                      <p:cNvPr id="0" name="Объект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6539" y="2603376"/>
                        <a:ext cx="22336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859550"/>
              </p:ext>
            </p:extLst>
          </p:nvPr>
        </p:nvGraphicFramePr>
        <p:xfrm>
          <a:off x="1947862" y="3356992"/>
          <a:ext cx="5720481" cy="671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Формула" r:id="rId5" imgW="4254480" imgH="444240" progId="Equation.3">
                  <p:embed/>
                </p:oleObj>
              </mc:Choice>
              <mc:Fallback>
                <p:oleObj name="Формула" r:id="rId5" imgW="4254480" imgH="444240" progId="Equation.3">
                  <p:embed/>
                  <p:pic>
                    <p:nvPicPr>
                      <p:cNvPr id="0" name="Объект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2" y="3356992"/>
                        <a:ext cx="5720481" cy="6718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705196"/>
              </p:ext>
            </p:extLst>
          </p:nvPr>
        </p:nvGraphicFramePr>
        <p:xfrm>
          <a:off x="2267744" y="5013176"/>
          <a:ext cx="3887837" cy="740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Формула" r:id="rId7" imgW="2590800" imgH="520700" progId="Equation.3">
                  <p:embed/>
                </p:oleObj>
              </mc:Choice>
              <mc:Fallback>
                <p:oleObj name="Формула" r:id="rId7" imgW="2590800" imgH="520700" progId="Equation.3">
                  <p:embed/>
                  <p:pic>
                    <p:nvPicPr>
                      <p:cNvPr id="0" name="Объект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013176"/>
                        <a:ext cx="3887837" cy="740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0318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Гамільтона.Приклад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Звідси відразу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отримаємо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формулу для фазових кривих: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1.9.13)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Фазовий портрет системи, побудований відповідно до цієї формули (при m=1, m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=1, R=1, I=1) приведений на рис. 1.9.1. На тому же рисунку приведений і фазовий портрет на площині , який неважко було побудувати з використанням формули (1.9.10). Результати, приведені на рис. 1, нагадують фазовий портрет математичного маятника, але з помітними відмінностями, викликаними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змінною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приведеною масою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а=а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), графік якої також приведений на рис. 1.9.1.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308964"/>
              </p:ext>
            </p:extLst>
          </p:nvPr>
        </p:nvGraphicFramePr>
        <p:xfrm>
          <a:off x="1907704" y="2276872"/>
          <a:ext cx="396044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Формула" r:id="rId3" imgW="2387600" imgH="292100" progId="Equation.3">
                  <p:embed/>
                </p:oleObj>
              </mc:Choice>
              <mc:Fallback>
                <p:oleObj name="Формула" r:id="rId3" imgW="2387600" imgH="292100" progId="Equation.3">
                  <p:embed/>
                  <p:pic>
                    <p:nvPicPr>
                      <p:cNvPr id="0" name="Объект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276872"/>
                        <a:ext cx="3960440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025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Гамільтона.Приклад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628800"/>
            <a:ext cx="3744416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4413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Гамільтона.Приклад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Перейдемо до побудови рівнянь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у даному випадку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їх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буде два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Обчислюємо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відповідні похідні: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(1.9.15)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 отримаємо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1.9.16)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957179"/>
              </p:ext>
            </p:extLst>
          </p:nvPr>
        </p:nvGraphicFramePr>
        <p:xfrm>
          <a:off x="2771800" y="2348880"/>
          <a:ext cx="3528392" cy="61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2" name="Формула" r:id="rId3" imgW="2260440" imgH="419040" progId="Equation.3">
                  <p:embed/>
                </p:oleObj>
              </mc:Choice>
              <mc:Fallback>
                <p:oleObj name="Формула" r:id="rId3" imgW="2260440" imgH="419040" progId="Equation.3">
                  <p:embed/>
                  <p:pic>
                    <p:nvPicPr>
                      <p:cNvPr id="0" name="Объект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348880"/>
                        <a:ext cx="3528392" cy="6165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019718"/>
              </p:ext>
            </p:extLst>
          </p:nvPr>
        </p:nvGraphicFramePr>
        <p:xfrm>
          <a:off x="755576" y="3789040"/>
          <a:ext cx="2592288" cy="701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3" name="Формула" r:id="rId5" imgW="2159000" imgH="482600" progId="Equation.3">
                  <p:embed/>
                </p:oleObj>
              </mc:Choice>
              <mc:Fallback>
                <p:oleObj name="Формула" r:id="rId5" imgW="2159000" imgH="482600" progId="Equation.3">
                  <p:embed/>
                  <p:pic>
                    <p:nvPicPr>
                      <p:cNvPr id="0" name="Объект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789040"/>
                        <a:ext cx="2592288" cy="7017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773333"/>
              </p:ext>
            </p:extLst>
          </p:nvPr>
        </p:nvGraphicFramePr>
        <p:xfrm>
          <a:off x="3635896" y="3717032"/>
          <a:ext cx="2664296" cy="758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" name="Формула" r:id="rId7" imgW="2197100" imgH="546100" progId="Equation.3">
                  <p:embed/>
                </p:oleObj>
              </mc:Choice>
              <mc:Fallback>
                <p:oleObj name="Формула" r:id="rId7" imgW="2197100" imgH="546100" progId="Equation.3">
                  <p:embed/>
                  <p:pic>
                    <p:nvPicPr>
                      <p:cNvPr id="0" name="Объект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717032"/>
                        <a:ext cx="2664296" cy="7589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277928"/>
              </p:ext>
            </p:extLst>
          </p:nvPr>
        </p:nvGraphicFramePr>
        <p:xfrm>
          <a:off x="1619672" y="5229200"/>
          <a:ext cx="108012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" name="Формула" r:id="rId9" imgW="761669" imgH="482391" progId="Equation.3">
                  <p:embed/>
                </p:oleObj>
              </mc:Choice>
              <mc:Fallback>
                <p:oleObj name="Формула" r:id="rId9" imgW="761669" imgH="482391" progId="Equation.3">
                  <p:embed/>
                  <p:pic>
                    <p:nvPicPr>
                      <p:cNvPr id="0" name="Объект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229200"/>
                        <a:ext cx="1080120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432525"/>
              </p:ext>
            </p:extLst>
          </p:nvPr>
        </p:nvGraphicFramePr>
        <p:xfrm>
          <a:off x="3275856" y="5157192"/>
          <a:ext cx="2236465" cy="787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" name="Формула" r:id="rId11" imgW="1879600" imgH="571500" progId="Equation.3">
                  <p:embed/>
                </p:oleObj>
              </mc:Choice>
              <mc:Fallback>
                <p:oleObj name="Формула" r:id="rId11" imgW="1879600" imgH="571500" progId="Equation.3">
                  <p:embed/>
                  <p:pic>
                    <p:nvPicPr>
                      <p:cNvPr id="0" name="Объект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157192"/>
                        <a:ext cx="2236465" cy="7875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310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270427"/>
              </p:ext>
            </p:extLst>
          </p:nvPr>
        </p:nvGraphicFramePr>
        <p:xfrm>
          <a:off x="1547664" y="2132856"/>
          <a:ext cx="4760168" cy="722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Формула" r:id="rId3" imgW="2895480" imgH="431640" progId="Equation.3">
                  <p:embed/>
                </p:oleObj>
              </mc:Choice>
              <mc:Fallback>
                <p:oleObj name="Формула" r:id="rId3" imgW="2895480" imgH="4316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132856"/>
                        <a:ext cx="4760168" cy="722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6889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Гамільтона.Приклад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Розв'язуємо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цю систему рівнянь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методом Рунге-Кутта при наступних початкових умовах: при t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 дані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=0.99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p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=0. Це відповідає початку руху з нерухомого стану, у якому точковий вантаж є близьким до найвищого положення.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Отримані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залежності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(t) і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p=p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(t) зображені на рис. 1.9.2. Там же зображена і залежність , знайдена за допомогою (1.9.10).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110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Розв'язок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рівнянь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134100" cy="451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167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Гамільтона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Недоліки диференціальних рівнянь Лагранжа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Узагальнені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імпульси</a:t>
            </a: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Гамільтона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Розв'язок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рівнянь Гамільтона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Розв'язок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рівнянь Гамільтона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рис. 1.9.2 графіки зображені для двох періодів коливань колеса. Розгляд цього і попереднього рисунків дозволяє побачити характерні риси поводження колеса з вантажем на ободу. Особливо яскраво ці особливості виявляються при обраних початкових умовах Перебуваючи досить довго поблизу стану нестійкої рівноваги, колесо потім швидке розганяється і проходить стан з нижнім положенням вантажу з різким стрибком швидкості – ривком, після чого знову «зависає» поблизу стану з верхнім положенням вантажу. Такій різкій зміні швидкості сприяє значна зміна приведеної маси за час одного періоду коливань.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9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Розв'язок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рівнянь Гамільтона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Відзначимо особливості зміни узагальненого імпульсу p. У той момент часу, коли кутова швидкість колеса досягає максимуму, на графіку для узагальненого імпульсу спостерігається «провал».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зв'язано з тим, що узагальнений імпульс дорівнює добутку кутової швидкості і приведеної маси (1.9.9), а приведена маса в даний момент часу різко зменшується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37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Недоліки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диференціальних рівнянь Лагранжа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Матеріал, викладений у двох попередніх параграфах, показує не тільки достоїнства, але і недоліки диференціальних рівнянь Лагранжа. І метод фазової площини, і чисельне інтегрування рівнянь вимагають рівноправності узагальненої координати q 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узагальне-ної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швидкості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. Тим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часом, у випадку одного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ступеня свободи,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Лагранжа – це одне диференціальне рівняння другого порядку щодо однієї шуканої функції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q=q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(t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uk-UA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Функції         і    приходиться вводити в розгляд штучними прийомами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06223"/>
              </p:ext>
            </p:extLst>
          </p:nvPr>
        </p:nvGraphicFramePr>
        <p:xfrm>
          <a:off x="6084540" y="4581128"/>
          <a:ext cx="6477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Формула" r:id="rId3" imgW="507780" imgH="203112" progId="Equation.3">
                  <p:embed/>
                </p:oleObj>
              </mc:Choice>
              <mc:Fallback>
                <p:oleObj name="Формула" r:id="rId3" imgW="507780" imgH="203112" progId="Equation.3">
                  <p:embed/>
                  <p:pic>
                    <p:nvPicPr>
                      <p:cNvPr id="0" name="Объект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540" y="4581128"/>
                        <a:ext cx="6477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002768"/>
              </p:ext>
            </p:extLst>
          </p:nvPr>
        </p:nvGraphicFramePr>
        <p:xfrm>
          <a:off x="7020272" y="4581128"/>
          <a:ext cx="720080" cy="291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Формула" r:id="rId5" imgW="622030" imgH="215806" progId="Equation.3">
                  <p:embed/>
                </p:oleObj>
              </mc:Choice>
              <mc:Fallback>
                <p:oleObj name="Формула" r:id="rId5" imgW="622030" imgH="215806" progId="Equation.3">
                  <p:embed/>
                  <p:pic>
                    <p:nvPicPr>
                      <p:cNvPr id="0" name="Объект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4581128"/>
                        <a:ext cx="720080" cy="291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797051"/>
              </p:ext>
            </p:extLst>
          </p:nvPr>
        </p:nvGraphicFramePr>
        <p:xfrm>
          <a:off x="2771800" y="3501008"/>
          <a:ext cx="288032" cy="291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Формула" r:id="rId7" imgW="139579" imgH="215713" progId="Equation.3">
                  <p:embed/>
                </p:oleObj>
              </mc:Choice>
              <mc:Fallback>
                <p:oleObj name="Формула" r:id="rId7" imgW="139579" imgH="215713" progId="Equation.3">
                  <p:embed/>
                  <p:pic>
                    <p:nvPicPr>
                      <p:cNvPr id="0" name="Объект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501008"/>
                        <a:ext cx="288032" cy="291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9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Недоліки диференціальних рівнянь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Наприклад, для цілей чисельного інтегрування одне диференціальне рівняння (1.8.3) замінено на два рівняння (1.8.4) з явно несиметричною формою запису рівнянь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Існують і важливі теоретичні питання, відповіді на який утруднені в рамках рівнянь Лагранжа.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загальному випадку проблема полягає в тому, що для рівнянь Лагранжа полем дії є n-вимірний простір конфігурацій q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у той час як для рішення теоретичних і практичних задач необхідно розглядати фазовий простір 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удвічі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більшої розмірності.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090289"/>
              </p:ext>
            </p:extLst>
          </p:nvPr>
        </p:nvGraphicFramePr>
        <p:xfrm>
          <a:off x="3275856" y="5013176"/>
          <a:ext cx="1872208" cy="4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Формула" r:id="rId3" imgW="1054100" imgH="228600" progId="Equation.3">
                  <p:embed/>
                </p:oleObj>
              </mc:Choice>
              <mc:Fallback>
                <p:oleObj name="Формула" r:id="rId3" imgW="1054100" imgH="228600" progId="Equation.3">
                  <p:embed/>
                  <p:pic>
                    <p:nvPicPr>
                      <p:cNvPr id="0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013176"/>
                        <a:ext cx="1872208" cy="444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519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891966"/>
              </p:ext>
            </p:extLst>
          </p:nvPr>
        </p:nvGraphicFramePr>
        <p:xfrm>
          <a:off x="2555776" y="1628800"/>
          <a:ext cx="4104456" cy="779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Формула" r:id="rId3" imgW="2336760" imgH="419040" progId="Equation.3">
                  <p:embed/>
                </p:oleObj>
              </mc:Choice>
              <mc:Fallback>
                <p:oleObj name="Формула" r:id="rId3" imgW="2336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628800"/>
                        <a:ext cx="4104456" cy="7791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277378"/>
              </p:ext>
            </p:extLst>
          </p:nvPr>
        </p:nvGraphicFramePr>
        <p:xfrm>
          <a:off x="2411760" y="3140968"/>
          <a:ext cx="4392612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Формула" r:id="rId5" imgW="2705040" imgH="914400" progId="Equation.3">
                  <p:embed/>
                </p:oleObj>
              </mc:Choice>
              <mc:Fallback>
                <p:oleObj name="Формула" r:id="rId5" imgW="270504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140968"/>
                        <a:ext cx="4392612" cy="151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539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Недоліки диференціальних рівнянь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Той спосіб, яким вводився в розгляд такий простір вище (при n=1), незадовільний, зокрема, і тому, що незалежними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змінними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є тільки узагальнені координати, а узагальнені швидкості визначаються однозначно як похідні за часом від узагальнених координат.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запропонував інший варіант диференціальних рівнянь руху, у якому усунуті всі зазначені недоліки. Замість узагальнених координат він запропонував використовувати так називані узагальнені імпульси: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1.9.1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563853"/>
              </p:ext>
            </p:extLst>
          </p:nvPr>
        </p:nvGraphicFramePr>
        <p:xfrm>
          <a:off x="2915816" y="5013176"/>
          <a:ext cx="2520280" cy="711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Формула" r:id="rId3" imgW="1968500" imgH="495300" progId="Equation.3">
                  <p:embed/>
                </p:oleObj>
              </mc:Choice>
              <mc:Fallback>
                <p:oleObj name="Формула" r:id="rId3" imgW="1968500" imgH="495300" progId="Equation.3">
                  <p:embed/>
                  <p:pic>
                    <p:nvPicPr>
                      <p:cNvPr id="0" name="Объект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013176"/>
                        <a:ext cx="2520280" cy="711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7409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Узагальнені імпульси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Зміст назви стає зрозумілим, якщо розглянути прямолінійний рух матеріальної точки уздовж прямої Ох, коли: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(1.9.2)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тобто узагальнений імпульс збігається зі звичайним імпульсом.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загальному випадку, відповідно до (1.6.16), з (1.9.1) одержуємо: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1.9.3)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988623"/>
              </p:ext>
            </p:extLst>
          </p:nvPr>
        </p:nvGraphicFramePr>
        <p:xfrm>
          <a:off x="2699792" y="2492896"/>
          <a:ext cx="2232248" cy="629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Формула" r:id="rId3" imgW="1790700" imgH="482600" progId="Equation.3">
                  <p:embed/>
                </p:oleObj>
              </mc:Choice>
              <mc:Fallback>
                <p:oleObj name="Формула" r:id="rId3" imgW="1790700" imgH="482600" progId="Equation.3">
                  <p:embed/>
                  <p:pic>
                    <p:nvPicPr>
                      <p:cNvPr id="0" name="Объект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492896"/>
                        <a:ext cx="2232248" cy="629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93168"/>
              </p:ext>
            </p:extLst>
          </p:nvPr>
        </p:nvGraphicFramePr>
        <p:xfrm>
          <a:off x="2555776" y="4509120"/>
          <a:ext cx="2376264" cy="720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Формула" r:id="rId5" imgW="1727200" imgH="508000" progId="Equation.3">
                  <p:embed/>
                </p:oleObj>
              </mc:Choice>
              <mc:Fallback>
                <p:oleObj name="Формула" r:id="rId5" imgW="1727200" imgH="508000" progId="Equation.3">
                  <p:embed/>
                  <p:pic>
                    <p:nvPicPr>
                      <p:cNvPr id="0" name="Объект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509120"/>
                        <a:ext cx="2376264" cy="7208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1240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Узагальнені імпульси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Розв'язавши систему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лінійних алгебраїчних рівнянь (1.9.3) знаходимо узагальнені швидкості як лінійні комбінації узагальнених імпульсів: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1.9.4)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Підставляючи (1.9.4) у (1.5.6) одержуємо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вираз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кінетичної енергії вже у виді квадратичної форми узагальнених імпульсів: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1.9.5)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040779"/>
              </p:ext>
            </p:extLst>
          </p:nvPr>
        </p:nvGraphicFramePr>
        <p:xfrm>
          <a:off x="2627784" y="2708920"/>
          <a:ext cx="2520280" cy="739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Формула" r:id="rId3" imgW="1905000" imgH="520700" progId="Equation.3">
                  <p:embed/>
                </p:oleObj>
              </mc:Choice>
              <mc:Fallback>
                <p:oleObj name="Формула" r:id="rId3" imgW="1905000" imgH="520700" progId="Equation.3">
                  <p:embed/>
                  <p:pic>
                    <p:nvPicPr>
                      <p:cNvPr id="0" name="Объект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708920"/>
                        <a:ext cx="2520280" cy="7398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569267"/>
              </p:ext>
            </p:extLst>
          </p:nvPr>
        </p:nvGraphicFramePr>
        <p:xfrm>
          <a:off x="2555776" y="4725144"/>
          <a:ext cx="302433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Формула" r:id="rId5" imgW="1828800" imgH="444500" progId="Equation.3">
                  <p:embed/>
                </p:oleObj>
              </mc:Choice>
              <mc:Fallback>
                <p:oleObj name="Формула" r:id="rId5" imgW="1828800" imgH="444500" progId="Equation.3">
                  <p:embed/>
                  <p:pic>
                    <p:nvPicPr>
                      <p:cNvPr id="0" name="Объект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725144"/>
                        <a:ext cx="3024336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34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Гамільтона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Виходячи з цього, будуємо функцію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1.9.6)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є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вираз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повної енергії системи як функції узагальнених координат і узагальнених імпульсів.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Опускаючи відповідні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викладки, що називаються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перетвореннями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Лежандра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приведемо остаточний результат. З використанням функції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будуються 2n диференціальних рівнянь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що мають вид: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1.9.7)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093502"/>
              </p:ext>
            </p:extLst>
          </p:nvPr>
        </p:nvGraphicFramePr>
        <p:xfrm>
          <a:off x="2195736" y="2276872"/>
          <a:ext cx="338437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Формула" r:id="rId3" imgW="2438400" imgH="241300" progId="Equation.3">
                  <p:embed/>
                </p:oleObj>
              </mc:Choice>
              <mc:Fallback>
                <p:oleObj name="Формула" r:id="rId3" imgW="2438400" imgH="241300" progId="Equation.3">
                  <p:embed/>
                  <p:pic>
                    <p:nvPicPr>
                      <p:cNvPr id="0" name="Объект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276872"/>
                        <a:ext cx="3384376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697722"/>
              </p:ext>
            </p:extLst>
          </p:nvPr>
        </p:nvGraphicFramePr>
        <p:xfrm>
          <a:off x="2476500" y="5270500"/>
          <a:ext cx="4111724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Формула" r:id="rId5" imgW="2895480" imgH="431640" progId="Equation.3">
                  <p:embed/>
                </p:oleObj>
              </mc:Choice>
              <mc:Fallback>
                <p:oleObj name="Формула" r:id="rId5" imgW="2895480" imgH="431640" progId="Equation.3">
                  <p:embed/>
                  <p:pic>
                    <p:nvPicPr>
                      <p:cNvPr id="0" name="Объект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5270500"/>
                        <a:ext cx="4111724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5062350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2939</TotalTime>
  <Words>802</Words>
  <Application>Microsoft Office PowerPoint</Application>
  <PresentationFormat>Экран (4:3)</PresentationFormat>
  <Paragraphs>105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Паркет</vt:lpstr>
      <vt:lpstr>Формула</vt:lpstr>
      <vt:lpstr>CИСТЕМНИЙ АНАЛІЗ</vt:lpstr>
      <vt:lpstr>ЛЕКЦІЯ Рівняння Гамільтона </vt:lpstr>
      <vt:lpstr>Недоліки диференціальних рівнянь Лагранжа.</vt:lpstr>
      <vt:lpstr>Недоліки диференціальних рівнянь Лагранжа</vt:lpstr>
      <vt:lpstr>Презентация PowerPoint</vt:lpstr>
      <vt:lpstr>Недоліки диференціальних рівнянь Лагранжа</vt:lpstr>
      <vt:lpstr>Узагальнені імпульси</vt:lpstr>
      <vt:lpstr>Узагальнені імпульси</vt:lpstr>
      <vt:lpstr>Рівняння Гамільтона</vt:lpstr>
      <vt:lpstr>Рівняння Гамільтона</vt:lpstr>
      <vt:lpstr>Рівняння Гамільтона</vt:lpstr>
      <vt:lpstr>Рівняння Гамільтона</vt:lpstr>
      <vt:lpstr>Рівняння Гамільтона. Приклад</vt:lpstr>
      <vt:lpstr>Рівняння Гамільтона.Приклад</vt:lpstr>
      <vt:lpstr>Рівняння Гамільтона.Приклад</vt:lpstr>
      <vt:lpstr>Рівняння Гамільтона.Приклад</vt:lpstr>
      <vt:lpstr>Презентация PowerPoint</vt:lpstr>
      <vt:lpstr>Рівняння Гамільтона.Приклад</vt:lpstr>
      <vt:lpstr>Розв'язок рівнянь Гамільтона</vt:lpstr>
      <vt:lpstr>Розв'язок рівнянь Гамільтона</vt:lpstr>
      <vt:lpstr>Розв'язок рівнянь Гамільтона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user</cp:lastModifiedBy>
  <cp:revision>256</cp:revision>
  <dcterms:created xsi:type="dcterms:W3CDTF">2018-09-10T07:12:08Z</dcterms:created>
  <dcterms:modified xsi:type="dcterms:W3CDTF">2023-10-05T13:35:28Z</dcterms:modified>
</cp:coreProperties>
</file>