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entury Gothic" panose="020B0502020202020204" pitchFamily="34" charset="0"/>
      <p:regular r:id="rId13"/>
      <p:bold r:id="rId14"/>
      <p:italic r:id="rId15"/>
      <p:boldItalic r:id="rId16"/>
    </p:embeddedFont>
    <p:embeddedFont>
      <p:font typeface="Nunito Semi Bold" panose="020B0604020202020204" charset="-52"/>
      <p:regular r:id="rId17"/>
    </p:embeddedFont>
    <p:embeddedFont>
      <p:font typeface="PT Sans" panose="020B0503020203020204" pitchFamily="34" charset="-52"/>
      <p:regular r:id="rId18"/>
    </p:embeddedFont>
    <p:embeddedFont>
      <p:font typeface="Wingdings 3" panose="05040102010807070707" pitchFamily="18" charset="2"/>
      <p:regular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5" d="100"/>
          <a:sy n="35" d="100"/>
        </p:scale>
        <p:origin x="19" y="6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559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1054" y="822960"/>
            <a:ext cx="9601200" cy="3566161"/>
          </a:xfrm>
        </p:spPr>
        <p:txBody>
          <a:bodyPr anchor="b">
            <a:normAutofit/>
          </a:bodyPr>
          <a:lstStyle>
            <a:lvl1pPr algn="l">
              <a:defRPr sz="5760">
                <a:effectLst/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1054" y="4612641"/>
            <a:ext cx="7680960" cy="2336800"/>
          </a:xfrm>
        </p:spPr>
        <p:txBody>
          <a:bodyPr anchor="t">
            <a:normAutofit/>
          </a:bodyPr>
          <a:lstStyle>
            <a:lvl1pPr marL="0" indent="0" algn="l">
              <a:buNone/>
              <a:defRPr sz="252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9873614" y="10160"/>
            <a:ext cx="4572000" cy="4572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329805" y="109855"/>
            <a:ext cx="7296786" cy="72967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682990" y="274320"/>
            <a:ext cx="5943600" cy="5943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803005" y="38734"/>
            <a:ext cx="5823587" cy="582358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414512" y="731522"/>
            <a:ext cx="5212079" cy="521207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94477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2960" y="640080"/>
            <a:ext cx="12982574" cy="374904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97282" y="4612640"/>
            <a:ext cx="9965052" cy="54864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920"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76815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56" y="822960"/>
            <a:ext cx="12070080" cy="3291840"/>
          </a:xfrm>
        </p:spPr>
        <p:txBody>
          <a:bodyPr anchor="ctr">
            <a:normAutofit/>
          </a:bodyPr>
          <a:lstStyle>
            <a:lvl1pPr algn="l">
              <a:defRPr sz="384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4" y="4937760"/>
            <a:ext cx="10243186" cy="225552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67633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694" y="822960"/>
            <a:ext cx="10972801" cy="3291840"/>
          </a:xfrm>
        </p:spPr>
        <p:txBody>
          <a:bodyPr anchor="ctr">
            <a:normAutofit/>
          </a:bodyPr>
          <a:lstStyle>
            <a:lvl1pPr algn="l">
              <a:defRPr sz="3840" b="0" cap="all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35454" y="4114800"/>
            <a:ext cx="10241280" cy="4572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6" y="5161281"/>
            <a:ext cx="10241280" cy="2021838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8174" y="9746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342494" y="3322321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 algn="r"/>
            <a:r>
              <a:rPr lang="en-US" sz="96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105113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54" y="4114800"/>
            <a:ext cx="10241280" cy="2036880"/>
          </a:xfrm>
        </p:spPr>
        <p:txBody>
          <a:bodyPr anchor="b">
            <a:normAutofit/>
          </a:bodyPr>
          <a:lstStyle>
            <a:lvl1pPr algn="l">
              <a:defRPr sz="384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3" y="6159577"/>
            <a:ext cx="10243188" cy="103248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44495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696" y="822960"/>
            <a:ext cx="10972800" cy="3291840"/>
          </a:xfrm>
        </p:spPr>
        <p:txBody>
          <a:bodyPr anchor="ctr">
            <a:normAutofit/>
          </a:bodyPr>
          <a:lstStyle>
            <a:lvl1pPr algn="l">
              <a:defRPr sz="3840" b="0" cap="all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1055" y="4714241"/>
            <a:ext cx="10241281" cy="125983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8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4" y="5974080"/>
            <a:ext cx="10241281" cy="1219200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8174" y="9746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342494" y="3322321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 algn="r"/>
            <a:r>
              <a:rPr lang="en-US" sz="96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176180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56" y="822960"/>
            <a:ext cx="12070080" cy="329184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1054" y="4714241"/>
            <a:ext cx="10241280" cy="100584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8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4" y="5720079"/>
            <a:ext cx="10241281" cy="1473200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26930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4220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22254" y="822960"/>
            <a:ext cx="2468880" cy="5486400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960" y="822960"/>
            <a:ext cx="9387840" cy="6370320"/>
          </a:xfrm>
        </p:spPr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40218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820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293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04018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923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0535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323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386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450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803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845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291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54" y="2407920"/>
            <a:ext cx="10241281" cy="2737920"/>
          </a:xfrm>
        </p:spPr>
        <p:txBody>
          <a:bodyPr anchor="b">
            <a:normAutofit/>
          </a:bodyPr>
          <a:lstStyle>
            <a:lvl1pPr algn="l">
              <a:defRPr sz="432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6" y="5394960"/>
            <a:ext cx="10241280" cy="1798320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1563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054" y="822961"/>
            <a:ext cx="5925186" cy="4338320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69760" y="822961"/>
            <a:ext cx="5921375" cy="4338319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37906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6497" y="822960"/>
            <a:ext cx="5579744" cy="691514"/>
          </a:xfrm>
        </p:spPr>
        <p:txBody>
          <a:bodyPr anchor="b">
            <a:noAutofit/>
          </a:bodyPr>
          <a:lstStyle>
            <a:lvl1pPr marL="0" indent="0">
              <a:buNone/>
              <a:defRPr sz="336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1054" y="1524635"/>
            <a:ext cx="5925186" cy="3636646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4879" y="822960"/>
            <a:ext cx="5598161" cy="691514"/>
          </a:xfrm>
        </p:spPr>
        <p:txBody>
          <a:bodyPr anchor="b">
            <a:noAutofit/>
          </a:bodyPr>
          <a:lstStyle>
            <a:lvl1pPr marL="0" indent="0">
              <a:buNone/>
              <a:defRPr sz="336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854" y="1514474"/>
            <a:ext cx="5915026" cy="3636646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10748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5613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0514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2014" y="822960"/>
            <a:ext cx="4389120" cy="1645920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055" y="822960"/>
            <a:ext cx="7132321" cy="6370320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2014" y="2651760"/>
            <a:ext cx="4389120" cy="2509520"/>
          </a:xfrm>
        </p:spPr>
        <p:txBody>
          <a:bodyPr anchor="t">
            <a:normAutofit/>
          </a:bodyPr>
          <a:lstStyle>
            <a:lvl1pPr marL="0" indent="0">
              <a:buNone/>
              <a:defRPr sz="192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79381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7374" y="1737360"/>
            <a:ext cx="7223760" cy="1371600"/>
          </a:xfrm>
        </p:spPr>
        <p:txBody>
          <a:bodyPr anchor="b">
            <a:normAutofit/>
          </a:bodyPr>
          <a:lstStyle>
            <a:lvl1pPr algn="l">
              <a:defRPr sz="336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6814" y="1097280"/>
            <a:ext cx="3937169" cy="54864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7374" y="3332480"/>
            <a:ext cx="7225666" cy="2458720"/>
          </a:xfrm>
        </p:spPr>
        <p:txBody>
          <a:bodyPr anchor="t">
            <a:normAutofit/>
          </a:bodyPr>
          <a:lstStyle>
            <a:lvl1pPr marL="0" indent="0">
              <a:buNone/>
              <a:defRPr sz="216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43118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chemeClr val="tx2">
                <a:lumMod val="40000"/>
                <a:lumOff val="60000"/>
              </a:schemeClr>
            </a:gs>
            <a:gs pos="9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048363" y="3556000"/>
            <a:ext cx="3578230" cy="3850640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1054" y="5384799"/>
            <a:ext cx="10241280" cy="18084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4" y="822961"/>
            <a:ext cx="10241280" cy="4338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885294" y="7406641"/>
            <a:ext cx="1920240" cy="4381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1054" y="7406641"/>
            <a:ext cx="9052560" cy="4381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35841" y="6694171"/>
            <a:ext cx="1370694" cy="8039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84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71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440180" indent="-34290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2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851660" indent="-20574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400300" indent="-20574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304693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Розробка STEM-кейсу з використанням AI: Інновації для майбутнього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775716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Інтеграція штучного інтелекту у STEM-освіту відкриває безмежні можливості для розвитку критичного мислення та підготовки молоді до викликів майбутнього в умовах технологічної революції.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8045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0451" y="3489246"/>
            <a:ext cx="13027938" cy="630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Заклик до дії: Створюй майбутнє з STEM і AI сьогодні!</a:t>
            </a:r>
            <a:endParaRPr lang="en-US" sz="3950" dirty="0"/>
          </a:p>
        </p:txBody>
      </p:sp>
      <p:sp>
        <p:nvSpPr>
          <p:cNvPr id="4" name="Text 1"/>
          <p:cNvSpPr/>
          <p:nvPr/>
        </p:nvSpPr>
        <p:spPr>
          <a:xfrm>
            <a:off x="930473" y="4655939"/>
            <a:ext cx="3622000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dirty="0">
                <a:solidFill>
                  <a:srgbClr val="2D4DF2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Навчайся на реальних кейсах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50451" y="5185648"/>
            <a:ext cx="3982164" cy="1372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Використовуйте приклади з передової інноваційної практики України для натхнення та формування практичних навичок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5263396" y="4655939"/>
            <a:ext cx="3982164" cy="6305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dirty="0">
                <a:solidFill>
                  <a:srgbClr val="018CE1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Розвивай трансформаційні навички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5263396" y="5500926"/>
            <a:ext cx="3982164" cy="10290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Оволодівай технологіями, що змінюють світ та визначають майбутнє глобальної економіки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10167699" y="4655939"/>
            <a:ext cx="3336012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dirty="0">
                <a:solidFill>
                  <a:srgbClr val="DA33B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Будуй Україну майбутнього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9776341" y="5185648"/>
            <a:ext cx="4118729" cy="10290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Долучайся до створення потужного технологічного хабу та центру інноваційної AI-освіти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750451" y="6991945"/>
            <a:ext cx="13129498" cy="428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21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Майбутнє за тими, хто його створює!</a:t>
            </a:r>
            <a:endParaRPr lang="en-US" sz="2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98327"/>
            <a:ext cx="1026378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2D4DF2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Чому STEM і AI — це майбутнє освіти?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176701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STEM-підхід забезпечує розвиток необхідних навичок для успішної кар'єри в сучасному світі: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7724" y="3158133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Критичне мислення та розв'язання комплексних проблем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3624858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Інженерні навички та технічна грамотність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091583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Системний науковий підхід до аналізу та експериментів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4689991"/>
            <a:ext cx="753939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Інтеграція AI у STEM-кейси створює інноваційне освітнє середовище, що готує учнів до роботи з технологіями майбутнього та вирішення глобальних викликів.</a:t>
            </a:r>
            <a:endParaRPr lang="en-US" sz="18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621" y="2230517"/>
            <a:ext cx="4831556" cy="48315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38288"/>
            <a:ext cx="1210806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Війна в Україні як лабораторія AI-технологій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721054"/>
            <a:ext cx="4158734" cy="2935010"/>
          </a:xfrm>
          <a:prstGeom prst="roundRect">
            <a:avLst>
              <a:gd name="adj" fmla="val 12234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99899" y="2983230"/>
            <a:ext cx="288143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Українські дрони з AI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99899" y="3478768"/>
            <a:ext cx="363438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Понад 70% втрат противника на полі бою завдяки інтелектуальним безпілотникам, що автономно визначають цілі та оптимізують маршрути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35773" y="2721054"/>
            <a:ext cx="4158734" cy="2935010"/>
          </a:xfrm>
          <a:prstGeom prst="roundRect">
            <a:avLst>
              <a:gd name="adj" fmla="val 12234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97949" y="298323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Платформа Palantir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97949" y="3478768"/>
            <a:ext cx="363438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Передова AI-аналітика для військового планування та розвідки, що обробляє величезні масиви даних у реальному часі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33823" y="2721054"/>
            <a:ext cx="4158853" cy="2935010"/>
          </a:xfrm>
          <a:prstGeom prst="roundRect">
            <a:avLst>
              <a:gd name="adj" fmla="val 12234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5999" y="2983230"/>
            <a:ext cx="338685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Сили безпілотних систем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5999" y="3478768"/>
            <a:ext cx="363450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Створення нової військової гілки в 2024 році — історичний крок, що підтверджує стратегічну роль AI-технологій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837724" y="5925264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Україна стала унікальним технологічним полігоном, де інновації впроваджуються з безпрецедентною швидкістю, створюючи багатий матеріал для навчальних STEM-кейсів.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4076819"/>
            <a:ext cx="12954952" cy="1943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50"/>
              </a:lnSpc>
              <a:buNone/>
            </a:pPr>
            <a:r>
              <a:rPr lang="en-US" sz="6100" dirty="0">
                <a:solidFill>
                  <a:srgbClr val="018CE1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Майбутнє бойових операцій — автономні системи</a:t>
            </a:r>
            <a:endParaRPr lang="en-US" sz="6100" dirty="0"/>
          </a:p>
        </p:txBody>
      </p:sp>
      <p:sp>
        <p:nvSpPr>
          <p:cNvPr id="4" name="Text 1"/>
          <p:cNvSpPr/>
          <p:nvPr/>
        </p:nvSpPr>
        <p:spPr>
          <a:xfrm>
            <a:off x="837724" y="6378893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Українські безпілотники з елементами штучного інтелекту змінюють підходи до ведення війни та рятують життя військових, виконуючи найнебезпечніші завдання.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36953"/>
            <a:ext cx="1203317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Як створити STEM-кейс на основі AI-дронів?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878693"/>
            <a:ext cx="4158734" cy="4013835"/>
          </a:xfrm>
          <a:prstGeom prst="roundRect">
            <a:avLst>
              <a:gd name="adj" fmla="val 3645"/>
            </a:avLst>
          </a:prstGeom>
          <a:solidFill>
            <a:srgbClr val="F3F3FF">
              <a:alpha val="7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837724" y="2848213"/>
            <a:ext cx="4158734" cy="121920"/>
          </a:xfrm>
          <a:prstGeom prst="roundRect">
            <a:avLst>
              <a:gd name="adj" fmla="val 294514"/>
            </a:avLst>
          </a:prstGeom>
          <a:solidFill>
            <a:srgbClr val="2D4DF2"/>
          </a:solidFill>
          <a:ln/>
        </p:spPr>
      </p:sp>
      <p:sp>
        <p:nvSpPr>
          <p:cNvPr id="5" name="Shape 3"/>
          <p:cNvSpPr/>
          <p:nvPr/>
        </p:nvSpPr>
        <p:spPr>
          <a:xfrm>
            <a:off x="2557998" y="2519720"/>
            <a:ext cx="718066" cy="718066"/>
          </a:xfrm>
          <a:prstGeom prst="roundRect">
            <a:avLst>
              <a:gd name="adj" fmla="val 127342"/>
            </a:avLst>
          </a:prstGeom>
          <a:solidFill>
            <a:srgbClr val="2D4DF2"/>
          </a:solidFill>
          <a:ln/>
        </p:spPr>
      </p:sp>
      <p:sp>
        <p:nvSpPr>
          <p:cNvPr id="6" name="Text 4"/>
          <p:cNvSpPr/>
          <p:nvPr/>
        </p:nvSpPr>
        <p:spPr>
          <a:xfrm>
            <a:off x="2773382" y="2699266"/>
            <a:ext cx="287179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</a:t>
            </a:r>
            <a:endParaRPr lang="en-US" sz="2250" dirty="0"/>
          </a:p>
        </p:txBody>
      </p:sp>
      <p:sp>
        <p:nvSpPr>
          <p:cNvPr id="7" name="Text 5"/>
          <p:cNvSpPr/>
          <p:nvPr/>
        </p:nvSpPr>
        <p:spPr>
          <a:xfrm>
            <a:off x="1107519" y="3477101"/>
            <a:ext cx="361914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Вивчення принципів роботи БПЛА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107519" y="4324588"/>
            <a:ext cx="3619143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Дослідження аеродинаміки, електроніки та систем управління безпілотними літальними апаратами. Проєктування власних моделей з урахуванням законів фізики.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5235773" y="2878693"/>
            <a:ext cx="4158734" cy="4013835"/>
          </a:xfrm>
          <a:prstGeom prst="roundRect">
            <a:avLst>
              <a:gd name="adj" fmla="val 3645"/>
            </a:avLst>
          </a:prstGeom>
          <a:solidFill>
            <a:srgbClr val="F3F3FF">
              <a:alpha val="75000"/>
            </a:srgbClr>
          </a:solidFill>
          <a:ln/>
        </p:spPr>
      </p:sp>
      <p:sp>
        <p:nvSpPr>
          <p:cNvPr id="10" name="Shape 8"/>
          <p:cNvSpPr/>
          <p:nvPr/>
        </p:nvSpPr>
        <p:spPr>
          <a:xfrm>
            <a:off x="5235773" y="2848213"/>
            <a:ext cx="4158734" cy="121920"/>
          </a:xfrm>
          <a:prstGeom prst="roundRect">
            <a:avLst>
              <a:gd name="adj" fmla="val 294514"/>
            </a:avLst>
          </a:prstGeom>
          <a:solidFill>
            <a:srgbClr val="018CE1"/>
          </a:solidFill>
          <a:ln/>
        </p:spPr>
      </p:sp>
      <p:sp>
        <p:nvSpPr>
          <p:cNvPr id="11" name="Shape 9"/>
          <p:cNvSpPr/>
          <p:nvPr/>
        </p:nvSpPr>
        <p:spPr>
          <a:xfrm>
            <a:off x="6956048" y="2519720"/>
            <a:ext cx="718066" cy="718066"/>
          </a:xfrm>
          <a:prstGeom prst="roundRect">
            <a:avLst>
              <a:gd name="adj" fmla="val 127342"/>
            </a:avLst>
          </a:prstGeom>
          <a:solidFill>
            <a:srgbClr val="2D4DF2"/>
          </a:solidFill>
          <a:ln/>
        </p:spPr>
      </p:sp>
      <p:sp>
        <p:nvSpPr>
          <p:cNvPr id="12" name="Text 10"/>
          <p:cNvSpPr/>
          <p:nvPr/>
        </p:nvSpPr>
        <p:spPr>
          <a:xfrm>
            <a:off x="7171432" y="2699266"/>
            <a:ext cx="287179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2</a:t>
            </a:r>
            <a:endParaRPr lang="en-US" sz="2250" dirty="0"/>
          </a:p>
        </p:txBody>
      </p:sp>
      <p:sp>
        <p:nvSpPr>
          <p:cNvPr id="13" name="Text 11"/>
          <p:cNvSpPr/>
          <p:nvPr/>
        </p:nvSpPr>
        <p:spPr>
          <a:xfrm>
            <a:off x="5505569" y="3477101"/>
            <a:ext cx="361914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Моделювання алгоритмів розпізнавання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5505569" y="4324588"/>
            <a:ext cx="361914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Створення та навчання нейронних мереж для ідентифікації об'єктів. Використання комп'ютерного зору для аналізу зображень та відеопотоку з камер дронів.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9633823" y="2878693"/>
            <a:ext cx="4158853" cy="4013835"/>
          </a:xfrm>
          <a:prstGeom prst="roundRect">
            <a:avLst>
              <a:gd name="adj" fmla="val 3645"/>
            </a:avLst>
          </a:prstGeom>
          <a:solidFill>
            <a:srgbClr val="F3F3FF">
              <a:alpha val="75000"/>
            </a:srgbClr>
          </a:solidFill>
          <a:ln/>
        </p:spPr>
      </p:sp>
      <p:sp>
        <p:nvSpPr>
          <p:cNvPr id="16" name="Shape 14"/>
          <p:cNvSpPr/>
          <p:nvPr/>
        </p:nvSpPr>
        <p:spPr>
          <a:xfrm>
            <a:off x="9633823" y="2848213"/>
            <a:ext cx="4158853" cy="121920"/>
          </a:xfrm>
          <a:prstGeom prst="roundRect">
            <a:avLst>
              <a:gd name="adj" fmla="val 294514"/>
            </a:avLst>
          </a:prstGeom>
          <a:solidFill>
            <a:srgbClr val="DA33BF"/>
          </a:solidFill>
          <a:ln/>
        </p:spPr>
      </p:sp>
      <p:sp>
        <p:nvSpPr>
          <p:cNvPr id="17" name="Shape 15"/>
          <p:cNvSpPr/>
          <p:nvPr/>
        </p:nvSpPr>
        <p:spPr>
          <a:xfrm>
            <a:off x="11354217" y="2519720"/>
            <a:ext cx="718066" cy="718066"/>
          </a:xfrm>
          <a:prstGeom prst="roundRect">
            <a:avLst>
              <a:gd name="adj" fmla="val 127342"/>
            </a:avLst>
          </a:prstGeom>
          <a:solidFill>
            <a:srgbClr val="2D4DF2"/>
          </a:solidFill>
          <a:ln/>
        </p:spPr>
      </p:sp>
      <p:sp>
        <p:nvSpPr>
          <p:cNvPr id="18" name="Text 16"/>
          <p:cNvSpPr/>
          <p:nvPr/>
        </p:nvSpPr>
        <p:spPr>
          <a:xfrm>
            <a:off x="11569601" y="2699266"/>
            <a:ext cx="287179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3</a:t>
            </a:r>
            <a:endParaRPr lang="en-US" sz="2250" dirty="0"/>
          </a:p>
        </p:txBody>
      </p:sp>
      <p:sp>
        <p:nvSpPr>
          <p:cNvPr id="19" name="Text 17"/>
          <p:cNvSpPr/>
          <p:nvPr/>
        </p:nvSpPr>
        <p:spPr>
          <a:xfrm>
            <a:off x="9903619" y="3477101"/>
            <a:ext cx="3619262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Програмування AI-модулів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9903619" y="4324588"/>
            <a:ext cx="3619262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Розробка програмного забезпечення для автономної навігації, обходження перешкод та аналізу даних. Інтеграція з наявними платформами для STEM-освіти.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0792" y="487799"/>
            <a:ext cx="8234958" cy="521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dirty="0">
                <a:solidFill>
                  <a:srgbClr val="DA33B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Приклад кейсу: Українська система Delta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620792" y="1435060"/>
            <a:ext cx="6478072" cy="851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Інноваційна система ситуаційної обізнаності Delta, створена українськими волонтерами та IT-фахівцями, стала прикладом успішного застосування AI у військовій сфері: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620792" y="2446139"/>
            <a:ext cx="6478072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Інтеграція даних з різноманітних джерел (дрони, супутники, наземні датчики)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620792" y="2792016"/>
            <a:ext cx="6478072" cy="567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Обробка інформації у реальному часі з використанням алгоритмів машинного навчання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620792" y="3421737"/>
            <a:ext cx="6478072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Автоматизоване виявлення змін на території та позиціях противника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620792" y="3767614"/>
            <a:ext cx="6478072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Підтримка прийняття рішень командирами на всіх рівнях</a:t>
            </a:r>
            <a:endParaRPr lang="en-US" sz="13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157" y="1475065"/>
            <a:ext cx="6478072" cy="6478072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539157" y="8152686"/>
            <a:ext cx="6478072" cy="567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Система Delta демонструє, як поєднання STEM-дисциплін та AI створює революційні рішення для захисту країни.</a:t>
            </a:r>
            <a:endParaRPr lang="en-US" sz="13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3317" y="834985"/>
            <a:ext cx="12539543" cy="691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Виклики та етичні питання AI у STEM-проєктах</a:t>
            </a:r>
            <a:endParaRPr lang="en-US" sz="4350" dirty="0"/>
          </a:p>
        </p:txBody>
      </p:sp>
      <p:sp>
        <p:nvSpPr>
          <p:cNvPr id="3" name="Shape 1"/>
          <p:cNvSpPr/>
          <p:nvPr/>
        </p:nvSpPr>
        <p:spPr>
          <a:xfrm>
            <a:off x="7299960" y="1997273"/>
            <a:ext cx="30480" cy="4756428"/>
          </a:xfrm>
          <a:prstGeom prst="roundRect">
            <a:avLst>
              <a:gd name="adj" fmla="val 1157688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6375380" y="2246590"/>
            <a:ext cx="705683" cy="30480"/>
          </a:xfrm>
          <a:prstGeom prst="roundRect">
            <a:avLst>
              <a:gd name="adj" fmla="val 1157688"/>
            </a:avLst>
          </a:prstGeom>
          <a:solidFill>
            <a:srgbClr val="2D4DF2"/>
          </a:solidFill>
          <a:ln/>
        </p:spPr>
      </p:sp>
      <p:sp>
        <p:nvSpPr>
          <p:cNvPr id="5" name="Shape 3"/>
          <p:cNvSpPr/>
          <p:nvPr/>
        </p:nvSpPr>
        <p:spPr>
          <a:xfrm>
            <a:off x="7050584" y="1997273"/>
            <a:ext cx="529233" cy="529233"/>
          </a:xfrm>
          <a:prstGeom prst="roundRect">
            <a:avLst>
              <a:gd name="adj" fmla="val 66674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49108" y="2054304"/>
            <a:ext cx="332065" cy="415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</a:t>
            </a:r>
            <a:endParaRPr lang="en-US" sz="2600" dirty="0"/>
          </a:p>
        </p:txBody>
      </p:sp>
      <p:sp>
        <p:nvSpPr>
          <p:cNvPr id="7" name="Text 5"/>
          <p:cNvSpPr/>
          <p:nvPr/>
        </p:nvSpPr>
        <p:spPr>
          <a:xfrm>
            <a:off x="3371612" y="2078117"/>
            <a:ext cx="2767489" cy="345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1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Межі автономії</a:t>
            </a:r>
            <a:endParaRPr lang="en-US" sz="2150" dirty="0"/>
          </a:p>
        </p:txBody>
      </p:sp>
      <p:sp>
        <p:nvSpPr>
          <p:cNvPr id="8" name="Text 6"/>
          <p:cNvSpPr/>
          <p:nvPr/>
        </p:nvSpPr>
        <p:spPr>
          <a:xfrm>
            <a:off x="823317" y="2565083"/>
            <a:ext cx="5315783" cy="15054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95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AI повинен залишатися інструментом, а не заміняти людське судження. Вирішальні рішення мають приймати люди, особливо у критичних ситуаціях.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7549336" y="3657957"/>
            <a:ext cx="705683" cy="30480"/>
          </a:xfrm>
          <a:prstGeom prst="roundRect">
            <a:avLst>
              <a:gd name="adj" fmla="val 1157688"/>
            </a:avLst>
          </a:prstGeom>
          <a:solidFill>
            <a:srgbClr val="018CE1"/>
          </a:solidFill>
          <a:ln/>
        </p:spPr>
      </p:sp>
      <p:sp>
        <p:nvSpPr>
          <p:cNvPr id="10" name="Shape 8"/>
          <p:cNvSpPr/>
          <p:nvPr/>
        </p:nvSpPr>
        <p:spPr>
          <a:xfrm>
            <a:off x="7050584" y="3408640"/>
            <a:ext cx="529233" cy="529233"/>
          </a:xfrm>
          <a:prstGeom prst="roundRect">
            <a:avLst>
              <a:gd name="adj" fmla="val 66674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49108" y="3465671"/>
            <a:ext cx="332065" cy="415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2</a:t>
            </a:r>
            <a:endParaRPr lang="en-US" sz="2600" dirty="0"/>
          </a:p>
        </p:txBody>
      </p:sp>
      <p:sp>
        <p:nvSpPr>
          <p:cNvPr id="12" name="Text 10"/>
          <p:cNvSpPr/>
          <p:nvPr/>
        </p:nvSpPr>
        <p:spPr>
          <a:xfrm>
            <a:off x="8491299" y="3489484"/>
            <a:ext cx="2767489" cy="345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Етичні дилеми</a:t>
            </a:r>
            <a:endParaRPr lang="en-US" sz="2150" dirty="0"/>
          </a:p>
        </p:txBody>
      </p:sp>
      <p:sp>
        <p:nvSpPr>
          <p:cNvPr id="13" name="Text 11"/>
          <p:cNvSpPr/>
          <p:nvPr/>
        </p:nvSpPr>
        <p:spPr>
          <a:xfrm>
            <a:off x="8491299" y="3976449"/>
            <a:ext cx="5315783" cy="15054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Використання AI у військових цілях піднімає серйозні питання відповідальності та потенційних наслідків. Хто несе відповідальність за помилки автономних систем?</a:t>
            </a:r>
            <a:endParaRPr lang="en-US" sz="1850" dirty="0"/>
          </a:p>
        </p:txBody>
      </p:sp>
      <p:sp>
        <p:nvSpPr>
          <p:cNvPr id="14" name="Shape 12"/>
          <p:cNvSpPr/>
          <p:nvPr/>
        </p:nvSpPr>
        <p:spPr>
          <a:xfrm>
            <a:off x="6375380" y="4929783"/>
            <a:ext cx="705683" cy="30480"/>
          </a:xfrm>
          <a:prstGeom prst="roundRect">
            <a:avLst>
              <a:gd name="adj" fmla="val 1157688"/>
            </a:avLst>
          </a:prstGeom>
          <a:solidFill>
            <a:srgbClr val="DA33BF"/>
          </a:solidFill>
          <a:ln/>
        </p:spPr>
      </p:sp>
      <p:sp>
        <p:nvSpPr>
          <p:cNvPr id="15" name="Shape 13"/>
          <p:cNvSpPr/>
          <p:nvPr/>
        </p:nvSpPr>
        <p:spPr>
          <a:xfrm>
            <a:off x="7050584" y="4680466"/>
            <a:ext cx="529233" cy="529233"/>
          </a:xfrm>
          <a:prstGeom prst="roundRect">
            <a:avLst>
              <a:gd name="adj" fmla="val 66674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49108" y="4737497"/>
            <a:ext cx="332065" cy="415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3</a:t>
            </a:r>
            <a:endParaRPr lang="en-US" sz="2600" dirty="0"/>
          </a:p>
        </p:txBody>
      </p:sp>
      <p:sp>
        <p:nvSpPr>
          <p:cNvPr id="17" name="Text 15"/>
          <p:cNvSpPr/>
          <p:nvPr/>
        </p:nvSpPr>
        <p:spPr>
          <a:xfrm>
            <a:off x="3196233" y="4761309"/>
            <a:ext cx="2942868" cy="345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1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Безпека застосування</a:t>
            </a:r>
            <a:endParaRPr lang="en-US" sz="2150" dirty="0"/>
          </a:p>
        </p:txBody>
      </p:sp>
      <p:sp>
        <p:nvSpPr>
          <p:cNvPr id="18" name="Text 16"/>
          <p:cNvSpPr/>
          <p:nvPr/>
        </p:nvSpPr>
        <p:spPr>
          <a:xfrm>
            <a:off x="823317" y="5248275"/>
            <a:ext cx="5315783" cy="15054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95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Важливість навчання критичного мислення та відповідального ставлення до технологій. Необхідність розробки етичних принципів використання AI у різних сферах.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823317" y="7018258"/>
            <a:ext cx="12983766" cy="3763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STEM-кейси повинні включати дискусії про етичні аспекти AI, сприяючи формуванню відповідального покоління інноваторів.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7704" y="532448"/>
            <a:ext cx="11653480" cy="569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Інструменти та ресурси для розробки AI-STEM кейсів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04" y="1610082"/>
            <a:ext cx="4064198" cy="406419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76062" y="5892046"/>
            <a:ext cx="3667482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Платформи машинного навчання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77704" y="6370320"/>
            <a:ext cx="406419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TensorFlow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677704" y="6747748"/>
            <a:ext cx="406419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PyTorch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677704" y="7125176"/>
            <a:ext cx="406419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Google Colab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677704" y="7502604"/>
            <a:ext cx="406419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Kaggle</a:t>
            </a:r>
            <a:endParaRPr lang="en-US" sz="15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962" y="1610082"/>
            <a:ext cx="4064198" cy="406419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816084" y="5892046"/>
            <a:ext cx="2875955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Симулятори та тренажери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5221962" y="6370320"/>
            <a:ext cx="406419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AirSim</a:t>
            </a:r>
            <a:endParaRPr lang="en-US" sz="1500" dirty="0"/>
          </a:p>
        </p:txBody>
      </p:sp>
      <p:sp>
        <p:nvSpPr>
          <p:cNvPr id="12" name="Text 8"/>
          <p:cNvSpPr/>
          <p:nvPr/>
        </p:nvSpPr>
        <p:spPr>
          <a:xfrm>
            <a:off x="5221962" y="6747748"/>
            <a:ext cx="406419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Gazebo</a:t>
            </a:r>
            <a:endParaRPr lang="en-US" sz="1500" dirty="0"/>
          </a:p>
        </p:txBody>
      </p:sp>
      <p:sp>
        <p:nvSpPr>
          <p:cNvPr id="13" name="Text 9"/>
          <p:cNvSpPr/>
          <p:nvPr/>
        </p:nvSpPr>
        <p:spPr>
          <a:xfrm>
            <a:off x="5221962" y="7125176"/>
            <a:ext cx="406419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ROS (Robot Operating System)</a:t>
            </a:r>
            <a:endParaRPr lang="en-US" sz="1500" dirty="0"/>
          </a:p>
        </p:txBody>
      </p:sp>
      <p:sp>
        <p:nvSpPr>
          <p:cNvPr id="14" name="Text 10"/>
          <p:cNvSpPr/>
          <p:nvPr/>
        </p:nvSpPr>
        <p:spPr>
          <a:xfrm>
            <a:off x="5221962" y="7502604"/>
            <a:ext cx="406419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Unity ML-Agents</a:t>
            </a:r>
            <a:endParaRPr lang="en-US" sz="1500" dirty="0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6221" y="1610082"/>
            <a:ext cx="4201597" cy="420159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728008" y="6029444"/>
            <a:ext cx="2278023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Відкриті дані та API</a:t>
            </a:r>
            <a:endParaRPr lang="en-US" sz="1750" dirty="0"/>
          </a:p>
        </p:txBody>
      </p:sp>
      <p:sp>
        <p:nvSpPr>
          <p:cNvPr id="17" name="Text 12"/>
          <p:cNvSpPr/>
          <p:nvPr/>
        </p:nvSpPr>
        <p:spPr>
          <a:xfrm>
            <a:off x="9766221" y="6507718"/>
            <a:ext cx="4201597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Computer Vision API</a:t>
            </a:r>
            <a:endParaRPr lang="en-US" sz="1500" dirty="0"/>
          </a:p>
        </p:txBody>
      </p:sp>
      <p:sp>
        <p:nvSpPr>
          <p:cNvPr id="18" name="Text 13"/>
          <p:cNvSpPr/>
          <p:nvPr/>
        </p:nvSpPr>
        <p:spPr>
          <a:xfrm>
            <a:off x="9766221" y="6885146"/>
            <a:ext cx="4201597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Natural Language Processing</a:t>
            </a:r>
            <a:endParaRPr lang="en-US" sz="1500" dirty="0"/>
          </a:p>
        </p:txBody>
      </p:sp>
      <p:sp>
        <p:nvSpPr>
          <p:cNvPr id="19" name="Text 14"/>
          <p:cNvSpPr/>
          <p:nvPr/>
        </p:nvSpPr>
        <p:spPr>
          <a:xfrm>
            <a:off x="9766221" y="7262574"/>
            <a:ext cx="4201597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OpenCV</a:t>
            </a:r>
            <a:endParaRPr lang="en-US" sz="1500" dirty="0"/>
          </a:p>
        </p:txBody>
      </p:sp>
      <p:sp>
        <p:nvSpPr>
          <p:cNvPr id="20" name="Text 15"/>
          <p:cNvSpPr/>
          <p:nvPr/>
        </p:nvSpPr>
        <p:spPr>
          <a:xfrm>
            <a:off x="9766221" y="7640003"/>
            <a:ext cx="4201597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Microsoft Cognitive Services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87673"/>
            <a:ext cx="1148417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2D4DF2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Вплив STEM-кейсів з AI на освіту в Україні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690098"/>
            <a:ext cx="41188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78%</a:t>
            </a:r>
            <a:endParaRPr lang="en-US" sz="6200" dirty="0"/>
          </a:p>
        </p:txBody>
      </p:sp>
      <p:sp>
        <p:nvSpPr>
          <p:cNvPr id="4" name="Text 2"/>
          <p:cNvSpPr/>
          <p:nvPr/>
        </p:nvSpPr>
        <p:spPr>
          <a:xfrm>
            <a:off x="1393984" y="3779044"/>
            <a:ext cx="300632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Підвищення мотивації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37724" y="4274582"/>
            <a:ext cx="411884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Частка учнів, що демонструють зростання зацікавленості у навчанні після впровадження реальних AI-кейсів у програму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5255776" y="2690098"/>
            <a:ext cx="41188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67%</a:t>
            </a:r>
            <a:endParaRPr lang="en-US" sz="6200" dirty="0"/>
          </a:p>
        </p:txBody>
      </p:sp>
      <p:sp>
        <p:nvSpPr>
          <p:cNvPr id="7" name="Text 5"/>
          <p:cNvSpPr/>
          <p:nvPr/>
        </p:nvSpPr>
        <p:spPr>
          <a:xfrm>
            <a:off x="5857399" y="3779044"/>
            <a:ext cx="291548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Кар'єрні перспективи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255776" y="4274582"/>
            <a:ext cx="411884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Збільшення кількості випускників, що обирають IT та інженерні спеціальності після участі у STEM-проєктах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9673828" y="2690098"/>
            <a:ext cx="41188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3x</a:t>
            </a:r>
            <a:endParaRPr lang="en-US" sz="6200" dirty="0"/>
          </a:p>
        </p:txBody>
      </p:sp>
      <p:sp>
        <p:nvSpPr>
          <p:cNvPr id="10" name="Text 8"/>
          <p:cNvSpPr/>
          <p:nvPr/>
        </p:nvSpPr>
        <p:spPr>
          <a:xfrm>
            <a:off x="10010061" y="3779044"/>
            <a:ext cx="344626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Технологічна грамотність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673828" y="4274582"/>
            <a:ext cx="41188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Зростання показників технологічної грамотності серед учнів, які пройшли навчання за AI-STEM методикою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837724" y="6075878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Інтеграція реальних кейсів з використання AI у військовій сфері не лише підвищує якість освіти, але й сприяє зміцненню національної безпеки через підготовку висококваліфікованих фахівців.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Скибка">
  <a:themeElements>
    <a:clrScheme name="Скибка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кибка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кибка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662</Words>
  <Application>Microsoft Office PowerPoint</Application>
  <PresentationFormat>Довільний</PresentationFormat>
  <Paragraphs>91</Paragraphs>
  <Slides>10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5" baseType="lpstr">
      <vt:lpstr>Century Gothic</vt:lpstr>
      <vt:lpstr>Nunito Semi Bold</vt:lpstr>
      <vt:lpstr>PT Sans</vt:lpstr>
      <vt:lpstr>Wingdings 3</vt:lpstr>
      <vt:lpstr>Скибка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User</cp:lastModifiedBy>
  <cp:revision>2</cp:revision>
  <dcterms:created xsi:type="dcterms:W3CDTF">2025-09-06T05:46:04Z</dcterms:created>
  <dcterms:modified xsi:type="dcterms:W3CDTF">2025-09-06T05:58:52Z</dcterms:modified>
</cp:coreProperties>
</file>