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5" r:id="rId8"/>
    <p:sldId id="262" r:id="rId9"/>
    <p:sldId id="266" r:id="rId10"/>
    <p:sldId id="267" r:id="rId11"/>
    <p:sldId id="269" r:id="rId12"/>
    <p:sldId id="272" r:id="rId13"/>
    <p:sldId id="274" r:id="rId14"/>
    <p:sldId id="273" r:id="rId15"/>
    <p:sldId id="275" r:id="rId16"/>
    <p:sldId id="276" r:id="rId17"/>
    <p:sldId id="278" r:id="rId18"/>
    <p:sldId id="279" r:id="rId19"/>
    <p:sldId id="285" r:id="rId20"/>
    <p:sldId id="277" r:id="rId21"/>
    <p:sldId id="270" r:id="rId22"/>
    <p:sldId id="271" r:id="rId23"/>
    <p:sldId id="268" r:id="rId24"/>
    <p:sldId id="286" r:id="rId25"/>
    <p:sldId id="281" r:id="rId26"/>
    <p:sldId id="282" r:id="rId27"/>
    <p:sldId id="283" r:id="rId28"/>
    <p:sldId id="287" r:id="rId29"/>
    <p:sldId id="288" r:id="rId30"/>
    <p:sldId id="289" r:id="rId31"/>
    <p:sldId id="290" r:id="rId32"/>
    <p:sldId id="284" r:id="rId33"/>
    <p:sldId id="291" r:id="rId34"/>
    <p:sldId id="280" r:id="rId35"/>
    <p:sldId id="292" r:id="rId36"/>
    <p:sldId id="293" r:id="rId37"/>
    <p:sldId id="294" r:id="rId38"/>
    <p:sldId id="295" r:id="rId39"/>
    <p:sldId id="257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66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18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B8EB-8C76-4940-BC10-9A374590187D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B547-A35C-48C5-86E9-CC845F96C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555D-855B-4889-B19E-E757C32AF150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FC1A-B13B-4955-A81F-B84D43FCD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B68F-1455-4868-8250-D6783BC16991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CD91-346A-47D1-B9F2-59B169FAA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C972-3A76-45BC-9606-3459F23FC3AD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4E9E8-6C21-4887-8287-FBC63E17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D6A4-357E-41FC-9F80-0740B83E04AE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4FCD-451F-40FA-9EB9-5127710B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239F-28B9-4C31-95C7-081A693C32FB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594C-BA35-4B98-9B49-02D620DDB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37FB-8910-4756-ACAD-69EB849AA927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B9EF-362E-46EF-845F-813615FDB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263E-D834-4FF0-B72C-13F13E68E7FE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5A27-E884-4E55-A49C-66F667396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217AD-CDCE-4FEC-A005-50EF32ECEDD6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EEAF-75E1-4E53-B272-CB09893AE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8190-CDC4-4B3A-91FA-52E0D49A31D8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7D80-76F4-421A-9A14-500A1C995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3D34-F42D-40D0-BB95-FCD8A2FCC3A2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E0F4-DD29-4A30-9160-FB642D828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FE8A-F297-4C6D-A7A0-172B5F436E99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8AFD-03CD-4326-A74C-FF4AFD66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FB65F8-3FF9-42DF-9076-75018F27A69A}" type="datetimeFigureOut">
              <a:rPr lang="ru-RU"/>
              <a:pPr>
                <a:defRPr/>
              </a:pPr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D3C40D-4964-4D51-AB03-A0BD85ECA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1"/>
          <p:cNvPicPr>
            <a:picLocks noChangeAspect="1"/>
          </p:cNvPicPr>
          <p:nvPr userDrawn="1"/>
        </p:nvPicPr>
        <p:blipFill>
          <a:blip r:embed="rId14"/>
          <a:srcRect t="32367" r="66248"/>
          <a:stretch>
            <a:fillRect/>
          </a:stretch>
        </p:blipFill>
        <p:spPr bwMode="auto">
          <a:xfrm>
            <a:off x="0" y="0"/>
            <a:ext cx="173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1925638"/>
            <a:ext cx="9144000" cy="2092325"/>
          </a:xfrm>
        </p:spPr>
        <p:txBody>
          <a:bodyPr/>
          <a:lstStyle/>
          <a:p>
            <a:pPr eaLnBrk="1" hangingPunct="1"/>
            <a:r>
              <a:rPr lang="uk-UA" sz="3300" b="1" smtClean="0"/>
              <a:t>ЛЕКЦІЯ № 6</a:t>
            </a:r>
            <a:br>
              <a:rPr lang="uk-UA" sz="3300" b="1" smtClean="0"/>
            </a:br>
            <a:r>
              <a:rPr lang="uk-UA" sz="3300" b="1" smtClean="0"/>
              <a:t> з курсу “Гематологія”</a:t>
            </a:r>
            <a:r>
              <a:rPr lang="en-US" sz="3300" b="1" smtClean="0"/>
              <a:t> </a:t>
            </a:r>
            <a:r>
              <a:rPr lang="uk-UA" sz="3300" b="1" smtClean="0"/>
              <a:t>на тему</a:t>
            </a:r>
            <a:r>
              <a:rPr lang="uk-UA" sz="3300" b="1" smtClean="0">
                <a:solidFill>
                  <a:srgbClr val="C0C0C0"/>
                </a:solidFill>
              </a:rPr>
              <a:t> </a:t>
            </a:r>
            <a:r>
              <a:rPr lang="en-US" sz="3300" b="1" smtClean="0">
                <a:solidFill>
                  <a:srgbClr val="C0C0C0"/>
                </a:solidFill>
              </a:rPr>
              <a:t>                 </a:t>
            </a:r>
            <a:r>
              <a:rPr lang="en-US" sz="3600" b="1" smtClean="0">
                <a:solidFill>
                  <a:schemeClr val="hlink"/>
                </a:solidFill>
              </a:rPr>
              <a:t>“</a:t>
            </a:r>
            <a:r>
              <a:rPr lang="uk-UA" sz="3600" b="1" smtClean="0">
                <a:solidFill>
                  <a:schemeClr val="hlink"/>
                </a:solidFill>
              </a:rPr>
              <a:t>Лейкози. Лейкемоїдні реакції </a:t>
            </a:r>
            <a:r>
              <a:rPr lang="en-US" sz="3600" b="1" smtClean="0">
                <a:solidFill>
                  <a:schemeClr val="hlink"/>
                </a:solidFill>
              </a:rPr>
              <a:t>”</a:t>
            </a:r>
            <a:r>
              <a:rPr lang="en-US" altLang="ko-KR" sz="3300" b="1" smtClean="0">
                <a:solidFill>
                  <a:srgbClr val="CD516F"/>
                </a:solidFill>
                <a:ea typeface="굴림"/>
                <a:cs typeface="굴림"/>
              </a:rPr>
              <a:t/>
            </a:r>
            <a:br>
              <a:rPr lang="en-US" altLang="ko-KR" sz="3300" b="1" smtClean="0">
                <a:solidFill>
                  <a:srgbClr val="CD516F"/>
                </a:solidFill>
                <a:ea typeface="굴림"/>
                <a:cs typeface="굴림"/>
              </a:rPr>
            </a:br>
            <a:endParaRPr lang="ru-RU" sz="3300" b="1" smtClean="0">
              <a:solidFill>
                <a:srgbClr val="CD516F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2450" y="3857625"/>
            <a:ext cx="5060950" cy="2593975"/>
          </a:xfrm>
        </p:spPr>
        <p:txBody>
          <a:bodyPr/>
          <a:lstStyle/>
          <a:p>
            <a:pPr eaLnBrk="1" hangingPunct="1"/>
            <a:r>
              <a:rPr lang="uk-UA" sz="2100" b="1" smtClean="0"/>
              <a:t>Викладач курсу: доцент кафедри</a:t>
            </a:r>
            <a:r>
              <a:rPr lang="en-US" sz="2100" b="1" smtClean="0"/>
              <a:t>                        </a:t>
            </a:r>
            <a:r>
              <a:rPr lang="uk-UA" sz="2100" b="1" smtClean="0"/>
              <a:t>фізіології, імунології і біохімії                                                  з курсом цивільного захисту</a:t>
            </a:r>
            <a:r>
              <a:rPr lang="en-US" sz="2100" b="1" smtClean="0"/>
              <a:t> </a:t>
            </a:r>
            <a:r>
              <a:rPr lang="uk-UA" sz="2100" b="1" smtClean="0"/>
              <a:t>                               та медицини</a:t>
            </a:r>
          </a:p>
          <a:p>
            <a:pPr eaLnBrk="1" hangingPunct="1"/>
            <a:r>
              <a:rPr lang="en-US" sz="2100" b="1" smtClean="0"/>
              <a:t>  </a:t>
            </a:r>
            <a:r>
              <a:rPr lang="uk-UA" sz="2100" b="1" smtClean="0"/>
              <a:t>   Григорова Наталя Володимирівна</a:t>
            </a:r>
            <a:endParaRPr lang="ru-RU" sz="2100" b="1" smtClean="0"/>
          </a:p>
          <a:p>
            <a:pPr eaLnBrk="1" hangingPunct="1"/>
            <a:endParaRPr lang="ru-RU" sz="2100" b="1" smtClean="0"/>
          </a:p>
          <a:p>
            <a:pPr algn="l" eaLnBrk="1" hangingPunct="1">
              <a:lnSpc>
                <a:spcPct val="80000"/>
              </a:lnSpc>
              <a:spcBef>
                <a:spcPct val="50000"/>
              </a:spcBef>
              <a:buFont typeface="Arial" charset="0"/>
              <a:buChar char="•"/>
            </a:pPr>
            <a:endParaRPr lang="ru-RU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628650" y="233363"/>
            <a:ext cx="7886700" cy="5943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/>
              <a:t> </a:t>
            </a:r>
            <a:r>
              <a:rPr lang="ru-RU" sz="3600" b="1" smtClean="0">
                <a:solidFill>
                  <a:schemeClr val="accent1"/>
                </a:solidFill>
              </a:rPr>
              <a:t>2. Гострі лейкози</a:t>
            </a:r>
            <a:endParaRPr lang="ru-RU" sz="360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/>
              <a:t>  Гематологічна картина в розгорнутій стадії хвороби характеризується класичною тріадою – лейкоцитозом, появою в крові великої кількості бластних клітин і так званим </a:t>
            </a:r>
            <a:r>
              <a:rPr lang="ru-RU" b="1" i="1" smtClean="0">
                <a:solidFill>
                  <a:srgbClr val="FF0000"/>
                </a:solidFill>
              </a:rPr>
              <a:t>лейкемічним зяянням</a:t>
            </a:r>
            <a:r>
              <a:rPr lang="ru-RU" smtClean="0"/>
              <a:t>, коли в периферичній крові переважають бластні клітини, є невеликий відсоток зрілих лейкоцитів і практично відсутні проміжні форми дозрівання. Вже на ранніх стадіях хвороби відмічаються нормохромна анемія та тромбоцитопенія, розвиток яких обумовлено пригніченням нормального гемопоезу внаслідок лейкемічної трансформації кровотворення.</a:t>
            </a:r>
          </a:p>
        </p:txBody>
      </p:sp>
      <p:sp>
        <p:nvSpPr>
          <p:cNvPr id="23554" name="AutoShape 5" descr="Картинки по запросу гострий лейкоз у периферичній кроів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AutoShape 7" descr="Гострий лейкоз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AutoShape 9" descr="Картинки по запросу Лейкоз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AutoShape 11" descr="Картинки по запросу Лейкоз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8" name="Picture 17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213" y="3954463"/>
            <a:ext cx="3863975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8" descr="Картинки по запросу Лейко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3903663"/>
            <a:ext cx="36893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body" idx="1"/>
          </p:nvPr>
        </p:nvSpPr>
        <p:spPr>
          <a:xfrm>
            <a:off x="628650" y="568325"/>
            <a:ext cx="8064500" cy="5608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</a:t>
            </a:r>
            <a:r>
              <a:rPr lang="ru-RU" sz="2800" b="1" i="1" smtClean="0">
                <a:solidFill>
                  <a:schemeClr val="accent1"/>
                </a:solidFill>
              </a:rPr>
              <a:t>Гострі лейкози поділяють на: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2800" b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1) лімфобластний;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2) мієлобластний;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3)</a:t>
            </a:r>
            <a:r>
              <a:rPr lang="ru-RU" smtClean="0"/>
              <a:t> </a:t>
            </a:r>
            <a:r>
              <a:rPr lang="ru-RU" i="1" smtClean="0"/>
              <a:t>промієлоцитарний;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4) монобластний;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5) еритромієлоз;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6) мегакаріобластний;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i="1" smtClean="0"/>
              <a:t>  7) недиференційований.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i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У дорослих частіше зустрічаються мієлобластний і</a:t>
            </a:r>
            <a:r>
              <a:rPr lang="ru-RU" i="1" smtClean="0"/>
              <a:t> </a:t>
            </a:r>
            <a:r>
              <a:rPr lang="ru-RU" smtClean="0"/>
              <a:t>лімфобластний,   у дітей – лімфобластний і недиференційований гострі лейкози.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У 50% дорослих хворих з гострим мієлобластним лейкозом і у 80% дітей з </a:t>
            </a:r>
            <a:r>
              <a:rPr lang="ru-RU" smtClean="0"/>
              <a:t>гострим лімфобластним лейкозом виявляються бластні клітини з аномальним каріотипом (анеуплоїдія, зміни структури хромосом).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image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63" y="1443038"/>
            <a:ext cx="60674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2222500" y="5080000"/>
            <a:ext cx="5295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лімфобластний лейкоз (кров). Лімфоцити (2) і лімфобласти (1).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image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633538"/>
            <a:ext cx="60579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514600" y="5257800"/>
            <a:ext cx="474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лімфобластний лейкоз </a:t>
            </a:r>
          </a:p>
          <a:p>
            <a:pPr algn="ctr">
              <a:spcBef>
                <a:spcPct val="50000"/>
              </a:spcBef>
            </a:pPr>
            <a:r>
              <a:rPr lang="ru-RU"/>
              <a:t>(кістковий мозок)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image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1125538"/>
            <a:ext cx="60579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565400" y="4953000"/>
            <a:ext cx="506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Гострий лімфобластний лейкоз (кров)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image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1392238"/>
            <a:ext cx="60388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752600" y="54737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лімфобластний лейкоз (кістковий мозок). Початкова стадія.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image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481138"/>
            <a:ext cx="5867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625600" y="5308600"/>
            <a:ext cx="635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лімфобластний лейкоз (кістковий мозок). Тотальна лімфобластна метаплазія.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363" y="998538"/>
            <a:ext cx="60388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171700" y="5067300"/>
            <a:ext cx="561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 мієлобластний лейкоз без дозрівання           (до 3 % промієлоцитів). Кістковий мозок. Початкова стадія. Зернистий мієлобласт,             паличка Ауера.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5" descr="image015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6" name="Picture 7" descr="image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963" y="998538"/>
            <a:ext cx="60579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1828800" y="5016500"/>
            <a:ext cx="601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мієлобластний лейкоз з дозріванням                 (понад 3 % промієлоцитів). Кістковий мозок.            Тотальна мієлобластна метаплазія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3166_html_m44a03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971550"/>
            <a:ext cx="558165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2273300" y="53721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еритромієлоз (кістковий мозок).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Arial" charset="0"/>
              </a:rPr>
              <a:t>ПЛАН</a:t>
            </a:r>
            <a:endParaRPr lang="ru-RU" sz="4800" smtClean="0">
              <a:solidFill>
                <a:srgbClr val="4F81BD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1187450" y="1825625"/>
            <a:ext cx="7648575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uk-UA" sz="2800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1.</a:t>
            </a: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Лейкози: етіологія, патогенез, класифікація.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uk-UA" sz="2800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맑은 고딕"/>
              </a:rPr>
              <a:t>2.</a:t>
            </a: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Гострі лейкози.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2800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맑은 고딕"/>
              </a:rPr>
              <a:t>3.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Хронічні лейкози.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uk-UA" sz="2800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맑은 고딕"/>
              </a:rPr>
              <a:t>4.</a:t>
            </a: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Лейкемоїдні реакції.</a:t>
            </a:r>
            <a:endParaRPr lang="uk-UA" sz="2800" smtClean="0">
              <a:solidFill>
                <a:srgbClr val="000000"/>
              </a:solidFill>
              <a:latin typeface="Times New Roman" pitchFamily="18" charset="0"/>
              <a:ea typeface="맑은 고딕"/>
              <a:cs typeface="맑은 고딕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image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1112838"/>
            <a:ext cx="60071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803400" y="5080000"/>
            <a:ext cx="5943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  еритробластний лейкоз. </a:t>
            </a:r>
          </a:p>
          <a:p>
            <a:pPr algn="ctr">
              <a:spcBef>
                <a:spcPct val="50000"/>
              </a:spcBef>
            </a:pPr>
            <a:r>
              <a:rPr lang="ru-RU"/>
              <a:t>Кістковий мозок. Еритробласт дворосткової форми. Мієлобласт з паличкою Ауера.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image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439863"/>
            <a:ext cx="5864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854200" y="5384800"/>
            <a:ext cx="5105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 мегакаріобластний лейкоз, </a:t>
            </a:r>
          </a:p>
          <a:p>
            <a:pPr algn="ctr">
              <a:spcBef>
                <a:spcPct val="50000"/>
              </a:spcBef>
            </a:pPr>
            <a:r>
              <a:rPr lang="ru-RU"/>
              <a:t>кістковий мозок.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5" descr="image01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2" name="AutoShape 7" descr="image011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3" name="Text Box 12"/>
          <p:cNvSpPr txBox="1">
            <a:spLocks noChangeArrowheads="1"/>
          </p:cNvSpPr>
          <p:nvPr/>
        </p:nvSpPr>
        <p:spPr bwMode="auto">
          <a:xfrm>
            <a:off x="2908300" y="4965700"/>
            <a:ext cx="401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недиференційований лейкоз. </a:t>
            </a:r>
          </a:p>
        </p:txBody>
      </p:sp>
      <p:sp>
        <p:nvSpPr>
          <p:cNvPr id="35844" name="AutoShape 14" descr="image01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5" name="Picture 16" descr="image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136650"/>
            <a:ext cx="3975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7" descr="image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863" y="1138238"/>
            <a:ext cx="41275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8"/>
          <p:cNvSpPr txBox="1">
            <a:spLocks noChangeArrowheads="1"/>
          </p:cNvSpPr>
          <p:nvPr/>
        </p:nvSpPr>
        <p:spPr bwMode="auto">
          <a:xfrm>
            <a:off x="4902200" y="4533900"/>
            <a:ext cx="302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Кров</a:t>
            </a:r>
            <a:r>
              <a:rPr lang="ru-RU" sz="1600"/>
              <a:t> </a:t>
            </a:r>
          </a:p>
        </p:txBody>
      </p:sp>
      <p:sp>
        <p:nvSpPr>
          <p:cNvPr id="35848" name="Text Box 19"/>
          <p:cNvSpPr txBox="1">
            <a:spLocks noChangeArrowheads="1"/>
          </p:cNvSpPr>
          <p:nvPr/>
        </p:nvSpPr>
        <p:spPr bwMode="auto">
          <a:xfrm>
            <a:off x="1371600" y="458470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Кістковий мозок </a:t>
            </a:r>
          </a:p>
        </p:txBody>
      </p:sp>
      <p:sp>
        <p:nvSpPr>
          <p:cNvPr id="35849" name="Text Box 20"/>
          <p:cNvSpPr txBox="1">
            <a:spLocks noChangeArrowheads="1"/>
          </p:cNvSpPr>
          <p:nvPr/>
        </p:nvSpPr>
        <p:spPr bwMode="auto">
          <a:xfrm>
            <a:off x="876300" y="5626100"/>
            <a:ext cx="786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Морфологічним субстратом гострого недиференційованого лейкозу            є клітини ІІ-ІІІ класів за сучасною схемою кровотворення, морфологічно вони нагадують лімфобласти, але відрізняються цитохімічною інтактністю.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image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1316038"/>
            <a:ext cx="49212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2387600" y="5334000"/>
            <a:ext cx="494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Гострий недиференційований лейкоз. Кістковий мозок, атипові клітини.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3166_html_m7d7499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1312863"/>
            <a:ext cx="6559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1625600" y="5232400"/>
            <a:ext cx="674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Морфологічний варіант гострого недиференційованого лейкозу (кістковий мозок). 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1555750" y="619125"/>
            <a:ext cx="7264400" cy="5557838"/>
          </a:xfrm>
        </p:spPr>
        <p:txBody>
          <a:bodyPr/>
          <a:lstStyle/>
          <a:p>
            <a:pPr marL="400050" indent="-40005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 smtClean="0">
                <a:solidFill>
                  <a:schemeClr val="accent1"/>
                </a:solidFill>
              </a:rPr>
              <a:t>3</a:t>
            </a:r>
            <a:r>
              <a:rPr lang="ru-RU" sz="3600" b="1" smtClean="0">
                <a:solidFill>
                  <a:schemeClr val="accent1"/>
                </a:solidFill>
              </a:rPr>
              <a:t>. Хронічні лейкози</a:t>
            </a:r>
          </a:p>
          <a:p>
            <a:pPr marL="400050" indent="-40005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800" i="1" smtClean="0">
              <a:solidFill>
                <a:schemeClr val="hlink"/>
              </a:solidFill>
            </a:endParaRPr>
          </a:p>
          <a:p>
            <a:pPr marL="400050" indent="-400050"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sz="2400" smtClean="0"/>
              <a:t>Класифікацію хронічних лейкозів можна представити наступним чином: 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хронічний мієлолейкоз;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хронічний моноцитарний лейкоз;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еритремія;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хронічний лімфолейкоз;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мієломна хвороба;</a:t>
            </a:r>
          </a:p>
          <a:p>
            <a:pPr marL="400050" indent="-400050" eaLnBrk="1" hangingPunct="1">
              <a:buFont typeface="Arial" charset="0"/>
              <a:buAutoNum type="arabicParenR"/>
            </a:pPr>
            <a:r>
              <a:rPr lang="ru-RU" sz="2400" i="1" smtClean="0"/>
              <a:t>макроглобулінемія Вальденстрема.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idx="1"/>
          </p:nvPr>
        </p:nvSpPr>
        <p:spPr>
          <a:xfrm>
            <a:off x="1149350" y="517525"/>
            <a:ext cx="7620000" cy="56594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При </a:t>
            </a:r>
            <a:r>
              <a:rPr lang="ru-RU" sz="2400" b="1" smtClean="0">
                <a:solidFill>
                  <a:srgbClr val="FF0066"/>
                </a:solidFill>
              </a:rPr>
              <a:t>хронічному мієлолейкозі</a:t>
            </a:r>
            <a:r>
              <a:rPr lang="ru-RU" smtClean="0"/>
              <a:t> в лейкограмі збільшується кількість нейтрофільних гранулоцитів – метамієлоцитів, паличкоядерних, сегментоядерних – із зрушенням уліво до мієлоцитів та одиничних мієлобластів. Можливе підвищення кількості еозинофілів і базофілів (еозинофільний і базофільний лейкоцитоз). У типових випадках виявляється аномальна                      (із вкороченим довгим плечем) так звана </a:t>
            </a:r>
            <a:r>
              <a:rPr lang="ru-RU" i="1" smtClean="0"/>
              <a:t>філадельфійська (Ph’)</a:t>
            </a:r>
            <a:r>
              <a:rPr lang="ru-RU" smtClean="0"/>
              <a:t> </a:t>
            </a:r>
            <a:r>
              <a:rPr lang="ru-RU" i="1" smtClean="0"/>
              <a:t>хромосома </a:t>
            </a:r>
            <a:r>
              <a:rPr lang="ru-RU" smtClean="0"/>
              <a:t>у всіх мієлоїдних клітинах, за виключенням                           Т-лімфоцитів. У термінальній стадії настає </a:t>
            </a:r>
            <a:r>
              <a:rPr lang="ru-RU" b="1" i="1" smtClean="0">
                <a:solidFill>
                  <a:srgbClr val="FF0000"/>
                </a:solidFill>
              </a:rPr>
              <a:t>бластна криза</a:t>
            </a:r>
            <a:r>
              <a:rPr lang="ru-RU" i="1" smtClean="0"/>
              <a:t>,</a:t>
            </a:r>
            <a:r>
              <a:rPr lang="ru-RU" smtClean="0"/>
              <a:t> коли різко зростає вміст бластних клітин мієлобластів, потім недиференційованих бластів.</a:t>
            </a:r>
          </a:p>
        </p:txBody>
      </p:sp>
      <p:pic>
        <p:nvPicPr>
          <p:cNvPr id="39938" name="Picture 5" descr="3166_html_347006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62413"/>
            <a:ext cx="39465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6426200" y="5486400"/>
            <a:ext cx="2209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Хронічний мієлолейкоз: бластна криза.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3166_html_m7aed44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038" y="1060450"/>
            <a:ext cx="5789612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828800" y="5461000"/>
            <a:ext cx="627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Хронічний мієлолейкоз: мазки крові (А, Б).          Мієлобласт, промієлоцити, мієлоцити, метамієлоцити, сегментоядерні и паличкоядерні нейтрофіли.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image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1138238"/>
            <a:ext cx="6019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2044700" y="4927600"/>
            <a:ext cx="598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мієлоцитарний лейкоз (кров).            Нейтрофіли на різних стадіях дозрівання.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image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2463" y="1011238"/>
            <a:ext cx="58959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2235200" y="47625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мієлоцитарний лейкоз, еозинофільний варіант (кістковий мозок).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2163"/>
          </a:xfrm>
        </p:spPr>
        <p:txBody>
          <a:bodyPr/>
          <a:lstStyle/>
          <a:p>
            <a:pPr algn="ctr" eaLnBrk="1" hangingPunct="1"/>
            <a:r>
              <a:rPr lang="uk-UA" sz="3200" b="1" smtClean="0">
                <a:solidFill>
                  <a:srgbClr val="4F81BD"/>
                </a:solidFill>
                <a:latin typeface="Times New Roman" pitchFamily="18" charset="0"/>
                <a:cs typeface="Arial" charset="0"/>
              </a:rPr>
              <a:t>           </a:t>
            </a:r>
            <a:r>
              <a:rPr lang="uk-UA" sz="2800" b="1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Arial" charset="0"/>
              </a:rPr>
              <a:t>РЕКОМЕНДОВАНА ЛІТЕРАТУРА</a:t>
            </a:r>
            <a:endParaRPr lang="ru-RU" sz="2800" b="1" smtClean="0">
              <a:solidFill>
                <a:srgbClr val="4F81BD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1157288" y="663575"/>
            <a:ext cx="7986712" cy="6194425"/>
          </a:xfrm>
        </p:spPr>
        <p:txBody>
          <a:bodyPr/>
          <a:lstStyle/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1.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Абдулкадыров К. М. Клиническая гематология: справочник. Санкт-Петербург :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             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Питер,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2006. 448с.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2.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Бейн Б. Дж.,  Матутес Э. Хронические миелоидные лейкозы / пер. с англ.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                               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С. В. Кузнецова; под ред.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А. Г. Туркиной. Москва : Гранат, 2014. 64 с. 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3.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Богданов А. Н., Волошин С. В., Кулибаба. Т. Г. Изменения в системе крови в клинической практике. Москва : Фолиант, 2017. 172 с. 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4.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Воробель А. В. Основи гематології : монографія. Івано-Франківськ : Вид-во «Плай» ЦІТ Прикарпатського університету імені Василя Стефаника, 2009. 148 с.</a:t>
            </a:r>
            <a:endParaRPr lang="uk-UA" sz="1400" b="1" smtClean="0">
              <a:solidFill>
                <a:srgbClr val="000000"/>
              </a:solidFill>
              <a:latin typeface="Times New Roman" pitchFamily="18" charset="0"/>
              <a:ea typeface="맑은 고딕"/>
              <a:cs typeface="맑은 고딕"/>
            </a:endParaRP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5.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Гематологія : посібник / за ред. А. Ф. Романової. Київ : Медицина, 2006. 456 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6.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Гематология. Национальное руководство / под ред. О. Я. Рукавицына. Москва : ГЭОТАР-Медиа, 2017.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784 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7. </a:t>
            </a:r>
            <a:r>
              <a:rPr lang="en-US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Гематологические методы исследования. Клиническое значение показателей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            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крови /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В. Н. Блиндарь, Г. Н. Зубрихина, И. И. Матвеева, Н. Е. Кушлинский. Москва : МИА, 2013. 96 с.</a:t>
            </a:r>
            <a:endParaRPr lang="en-US" sz="1400" b="1" smtClean="0">
              <a:solidFill>
                <a:srgbClr val="000000"/>
              </a:solidFill>
              <a:latin typeface="Times New Roman" pitchFamily="18" charset="0"/>
              <a:ea typeface="맑은 고딕"/>
              <a:cs typeface="맑은 고딕"/>
            </a:endParaRP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en-US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8</a:t>
            </a: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Гребеник Л.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І., Висоцький І.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Ю.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Курс лекцій з біохімії. Розділ  «Біохімія крові»</a:t>
            </a:r>
            <a:r>
              <a:rPr lang="uk-UA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.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Суми: Сумський державний університет, 2011.  80 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en-US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9</a:t>
            </a: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.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 Козинец Г. И., Высоцкий В.В. Кровь как индикатор состояния здоровья. Москва : Практическая медицина, 2014. 208 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</a:t>
            </a:r>
            <a:r>
              <a:rPr lang="en-US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0</a:t>
            </a: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Лабораторная гематология / С. А. Луговская, В. Т. Морозова,  М. Е. Почтарь, </a:t>
            </a: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                             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В. В. Долгов. Москва : Триада, 2014. 218 с. </a:t>
            </a:r>
            <a:endParaRPr lang="en-US" sz="1400" b="1" smtClean="0">
              <a:solidFill>
                <a:srgbClr val="000000"/>
              </a:solidFill>
              <a:latin typeface="Times New Roman" pitchFamily="18" charset="0"/>
              <a:ea typeface="맑은 고딕"/>
              <a:cs typeface="맑은 고딕"/>
            </a:endParaRP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</a:t>
            </a:r>
            <a:r>
              <a:rPr lang="en-US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</a:t>
            </a: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Патофизиология системы крови. Часть II. Нарушения в системе лейкоцитов /                         О. В. Николаева, М. А. Кучерявченко, Н. А. Шутова и др. Харьков : Мадрид, 2016. 128 с.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12.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Фиясь А. Т., Ерш И. Р.  Основы клинической гематологии. Минск: Вышэйшая школа, 2013. 271 с. </a:t>
            </a:r>
          </a:p>
          <a:p>
            <a:pPr marL="247650" indent="-247650" eaLnBrk="1" hangingPunct="1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ru-RU" sz="1400" b="1" smtClean="0">
                <a:solidFill>
                  <a:srgbClr val="007CCE"/>
                </a:solidFill>
                <a:latin typeface="Times New Roman" pitchFamily="18" charset="0"/>
                <a:ea typeface="맑은 고딕"/>
                <a:cs typeface="맑은 고딕"/>
              </a:rPr>
              <a:t>13. </a:t>
            </a:r>
            <a:r>
              <a:rPr lang="ru-RU" sz="1400" b="1" smtClean="0">
                <a:solidFill>
                  <a:srgbClr val="000000"/>
                </a:solidFill>
                <a:latin typeface="Times New Roman" pitchFamily="18" charset="0"/>
                <a:ea typeface="맑은 고딕"/>
                <a:cs typeface="맑은 고딕"/>
              </a:rPr>
              <a:t>Шиффман Ф. Дж. Патофизиология крови / пер. с англ. Н. Б. Серебряной, В. И. Соловьева. Москва : Санкт-Петербург : Бином, 2016. 448с.</a:t>
            </a:r>
          </a:p>
          <a:p>
            <a:pPr marL="247650" indent="-247650" eaLnBrk="1" hangingPunct="1">
              <a:lnSpc>
                <a:spcPct val="70000"/>
              </a:lnSpc>
              <a:buFont typeface="Arial" charset="0"/>
              <a:buNone/>
            </a:pPr>
            <a:endParaRPr lang="ru-RU" sz="1400" smtClean="0">
              <a:latin typeface="Times New Roman" pitchFamily="18" charset="0"/>
            </a:endParaRPr>
          </a:p>
          <a:p>
            <a:pPr marL="247650" indent="-247650" eaLnBrk="1" hangingPunct="1">
              <a:lnSpc>
                <a:spcPct val="70000"/>
              </a:lnSpc>
              <a:buFont typeface="Arial" charset="0"/>
              <a:buNone/>
            </a:pPr>
            <a:endParaRPr lang="ru-RU" sz="1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image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763" y="1354138"/>
            <a:ext cx="60102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2197100" y="5156200"/>
            <a:ext cx="599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мієлоцитарний лейкоз, базофільний варіант (кістковий мозок). Розгорнута стадія</a:t>
            </a:r>
            <a:r>
              <a:rPr lang="ru-RU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image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138238"/>
            <a:ext cx="608965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1993900" y="5194300"/>
            <a:ext cx="591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мієлоцитарний лейкоз, базофільний варіант (кістковий мозок). Стадія кризу бластних клітин.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628650" y="657225"/>
            <a:ext cx="8191500" cy="5519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FF0066"/>
                </a:solidFill>
              </a:rPr>
              <a:t>Хронічний лімфолейкоз</a:t>
            </a:r>
            <a:r>
              <a:rPr lang="ru-RU" smtClean="0"/>
              <a:t> характеризується лімфоцитозом                    80-98% лімфоцитів переважно зрілих (найчастіше трапляється                                   В-лімфоцитарний варіант лейкозу), але є одиничні пролімфоцити                 і лімфобласти. Важлива ознака - поява </a:t>
            </a:r>
            <a:r>
              <a:rPr lang="ru-RU" b="1" i="1" smtClean="0">
                <a:solidFill>
                  <a:srgbClr val="FF0000"/>
                </a:solidFill>
              </a:rPr>
              <a:t>тіней Гумпрехта</a:t>
            </a:r>
            <a:r>
              <a:rPr lang="ru-RU" smtClean="0"/>
              <a:t> (роздавлення при приготуванні мазків неповноцінних лімфоцитів).</a:t>
            </a:r>
          </a:p>
        </p:txBody>
      </p:sp>
      <p:pic>
        <p:nvPicPr>
          <p:cNvPr id="46082" name="Picture 5" descr="image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2444750"/>
            <a:ext cx="56292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1739900" y="5854700"/>
            <a:ext cx="585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лімфоцитарний лейкоз (кров).               Тіні Гумпрехта.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image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263" y="1392238"/>
            <a:ext cx="6096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1714500" y="5168900"/>
            <a:ext cx="666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Хронічний лімфоцитарний лейкоз (кістковий мозок). Тотальна лімфоїдна метаплазія.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3166_html_440eb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1285875"/>
            <a:ext cx="681037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1968500" y="5232400"/>
            <a:ext cx="5981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Хронічний миєломоноцитарний лейкоз.                       Мазки крові (А, Б)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>
          <a:xfrm>
            <a:off x="1035050" y="593725"/>
            <a:ext cx="7823200" cy="55832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FF0066"/>
                </a:solidFill>
              </a:rPr>
              <a:t>Еритремія </a:t>
            </a:r>
            <a:r>
              <a:rPr lang="ru-RU" b="1" smtClean="0"/>
              <a:t>(справжня	поліцитемія</a:t>
            </a:r>
            <a:r>
              <a:rPr lang="ru-RU" smtClean="0"/>
              <a:t>, </a:t>
            </a:r>
            <a:r>
              <a:rPr lang="ru-RU" b="1" smtClean="0"/>
              <a:t>хвороба Вакеза)</a:t>
            </a:r>
            <a:r>
              <a:rPr lang="ru-RU" smtClean="0"/>
              <a:t> має відносно доброякісний перебіг. Основний субстрат пухлини – еритроцити.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Картина периферичної крові: кількість еритроцитів – 6-12 х 10</a:t>
            </a:r>
            <a:r>
              <a:rPr lang="ru-RU" sz="1700" smtClean="0"/>
              <a:t>12</a:t>
            </a:r>
            <a:r>
              <a:rPr lang="ru-RU" smtClean="0"/>
              <a:t>/л, рівень гемоглобіну – 160-200 г/л, показник гематокриту –                 60-80%, рівень еритропоетину в крові та сечі понижений,                     є лейко- і тромбоцитоз, зменшується ШОЕ, підвищується в’язкість крові. Важлива діагностична ознака – збільшення                 маси циркулюючих еритроцитів. 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9154" name="Picture 5" descr="166_0_300_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75" y="3727450"/>
            <a:ext cx="3638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type="body" idx="1"/>
          </p:nvPr>
        </p:nvSpPr>
        <p:spPr>
          <a:xfrm>
            <a:off x="628650" y="479425"/>
            <a:ext cx="7886700" cy="5697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b="1" smtClean="0"/>
              <a:t>  </a:t>
            </a:r>
            <a:r>
              <a:rPr lang="ru-RU" sz="2400" b="1" smtClean="0">
                <a:solidFill>
                  <a:srgbClr val="FF0066"/>
                </a:solidFill>
              </a:rPr>
              <a:t>Мієломна хвороба</a:t>
            </a:r>
            <a:r>
              <a:rPr lang="ru-RU" smtClean="0"/>
              <a:t>, або </a:t>
            </a:r>
            <a:r>
              <a:rPr lang="ru-RU" b="1" smtClean="0"/>
              <a:t>множинна мієлома</a:t>
            </a:r>
            <a:r>
              <a:rPr lang="ru-RU" smtClean="0"/>
              <a:t>, застаріле  </a:t>
            </a:r>
            <a:r>
              <a:rPr lang="ru-RU" sz="2500" smtClean="0"/>
              <a:t>–</a:t>
            </a:r>
            <a:r>
              <a:rPr lang="ru-RU" smtClean="0"/>
              <a:t> </a:t>
            </a:r>
            <a:r>
              <a:rPr lang="ru-RU" b="1" smtClean="0"/>
              <a:t>хвороба Рустицького-Калера</a:t>
            </a:r>
            <a:r>
              <a:rPr lang="ru-RU" smtClean="0"/>
              <a:t>, </a:t>
            </a:r>
            <a:r>
              <a:rPr lang="ru-RU" b="1" smtClean="0"/>
              <a:t>плазмоцитома</a:t>
            </a:r>
            <a:r>
              <a:rPr lang="ru-RU" smtClean="0"/>
              <a:t>, </a:t>
            </a:r>
            <a:r>
              <a:rPr lang="ru-RU" b="1" smtClean="0"/>
              <a:t>плазмоклітинна мієлома </a:t>
            </a:r>
            <a:r>
              <a:rPr lang="ru-RU" sz="2500" smtClean="0"/>
              <a:t>–</a:t>
            </a:r>
            <a:r>
              <a:rPr lang="ru-RU" smtClean="0"/>
              <a:t> захворювання, що характеризується пухлинним розростанням плазматичних клітин (В-клітин) кісткового мозку. Захворювання тривалий час може не викликати скарг, супроводжуючись упродовж років лише підвищеним ШОЕ.                         У подальшому можуть з'явитися скарги на загальну слабкість, схуднення, біль у кістках. Рентгенологічно виявляють обмежені ділянки розрідження кісткової тканини, особливо у плоских кістках черепа, груднини, ребрах та тазу. У пізнішій стадії ураження кісток може ускладнитися переломами ребер, хребта. У всіх хворих по мірі прогресування хвороби розвивається анемія, причому прямої залежності між її ступенем та величиною кісткових уражень немає. Можлива лейкопенія.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У сироватці крові збільшений вміст загального білка до                      100-120 г/л за рахунок появи крупнодисперсного парапротеїну,          який виробляється плазматичними клітинами. Цей білок може виділятися із сечею (</a:t>
            </a:r>
            <a:r>
              <a:rPr lang="ru-RU" b="1" i="1" smtClean="0">
                <a:solidFill>
                  <a:srgbClr val="FF0000"/>
                </a:solidFill>
              </a:rPr>
              <a:t>білок Бенс-Джонса</a:t>
            </a:r>
            <a:r>
              <a:rPr lang="ru-RU" smtClean="0"/>
              <a:t>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  Серйозне ускладнення хвороби </a:t>
            </a:r>
            <a:r>
              <a:rPr lang="ru-RU" sz="2500" smtClean="0"/>
              <a:t>–</a:t>
            </a:r>
            <a:r>
              <a:rPr lang="ru-RU" smtClean="0"/>
              <a:t> ураження нирок (мієломна нирка, амілоїдоз).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b039bacd61771dc5f1940036eacdccf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1375" y="1266825"/>
            <a:ext cx="5605463" cy="3195638"/>
          </a:xfrm>
        </p:spPr>
      </p:pic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1955800" y="4953000"/>
            <a:ext cx="572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Мієломна хвороба</a:t>
            </a:r>
            <a:endParaRPr lang="ru-RU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/>
          </p:cNvSpPr>
          <p:nvPr>
            <p:ph type="body" idx="1"/>
          </p:nvPr>
        </p:nvSpPr>
        <p:spPr>
          <a:xfrm>
            <a:off x="628650" y="593725"/>
            <a:ext cx="7886700" cy="55832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r>
              <a:rPr lang="uk-UA" sz="2400" b="1" smtClean="0">
                <a:solidFill>
                  <a:srgbClr val="FF0066"/>
                </a:solidFill>
              </a:rPr>
              <a:t>Макроглобулінемія Вальденстрема</a:t>
            </a:r>
            <a:r>
              <a:rPr lang="uk-UA" smtClean="0"/>
              <a:t> </a:t>
            </a:r>
            <a:r>
              <a:rPr lang="uk-UA" sz="2000" smtClean="0"/>
              <a:t> – одна з форм злоякісних моноклональних гаммапатій, що супроводжується секрецією злоякісними плазматичними клітинами високомолекулярного і дуже вузького білка, так званого макроглобуліна Вальденстрема, що відноситься до імуноглобулінів класу M (IgM).</a:t>
            </a:r>
            <a:r>
              <a:rPr lang="ru-RU" sz="20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uk-UA" sz="2000" smtClean="0"/>
              <a:t>  При макроглобулінемії Вальденстрема характерні: значне підвищення в'язкості крові зі схильністю до утворення тромбозів порушення обміну кальцію і фосфору внаслідок зв'язування іонів кальцію з макроглобуліном розвиток остеопорозу і схильність до переломів кісток болю в м'язах, кістках парапротеїнурії (виділення аномального парапротеина з сечею) і розвиток канальцевої нефропатії і ниркової недостатності зниження імунітету</a:t>
            </a:r>
            <a:r>
              <a:rPr lang="ru-RU" sz="2000" smtClean="0"/>
              <a:t> </a:t>
            </a:r>
          </a:p>
        </p:txBody>
      </p:sp>
      <p:pic>
        <p:nvPicPr>
          <p:cNvPr id="52226" name="Picture 5" descr="фото Макроглобулинемия Вальденстр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4613275"/>
            <a:ext cx="33147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7" descr="Картинки по запросу макроглобулінемія вальденстрем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4541838"/>
            <a:ext cx="32162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57175"/>
            <a:ext cx="7886700" cy="8985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Загальні порушення в організмі при лейкозах проявляються у вигляді ряду синдромів:</a:t>
            </a:r>
            <a:r>
              <a:rPr lang="ru-RU" sz="2900" smtClean="0"/>
              <a:t> </a:t>
            </a:r>
          </a:p>
        </p:txBody>
      </p:sp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35000" y="4178300"/>
            <a:ext cx="7799388" cy="982663"/>
            <a:chOff x="1248" y="1440"/>
            <a:chExt cx="4913" cy="619"/>
          </a:xfrm>
        </p:grpSpPr>
        <p:sp>
          <p:nvSpPr>
            <p:cNvPr id="53271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2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73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90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ru-RU" b="1"/>
                <a:t>  Метастатичний синдром. </a:t>
              </a:r>
              <a:r>
                <a:rPr lang="ru-RU"/>
                <a:t>Проявляється порушенням </a:t>
              </a:r>
            </a:p>
            <a:p>
              <a:pPr marL="342900" indent="-342900"/>
              <a:r>
                <a:rPr lang="ru-RU"/>
                <a:t>  функції різних</a:t>
              </a:r>
              <a:r>
                <a:rPr lang="ru-RU" b="1"/>
                <a:t> </a:t>
              </a:r>
              <a:r>
                <a:rPr lang="ru-RU"/>
                <a:t>органів і систем внаслідок появи в них </a:t>
              </a:r>
            </a:p>
            <a:p>
              <a:pPr marL="342900" indent="-342900"/>
              <a:r>
                <a:rPr lang="ru-RU"/>
                <a:t>  лейкемічних інфільтратів.</a:t>
              </a:r>
              <a:endParaRPr lang="en-US"/>
            </a:p>
          </p:txBody>
        </p:sp>
        <p:sp>
          <p:nvSpPr>
            <p:cNvPr id="53274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838200" y="1219200"/>
            <a:ext cx="12207875" cy="722313"/>
            <a:chOff x="1248" y="2030"/>
            <a:chExt cx="7162" cy="374"/>
          </a:xfrm>
        </p:grpSpPr>
        <p:sp>
          <p:nvSpPr>
            <p:cNvPr id="5326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6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615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 b="1"/>
                <a:t>Анемічний синдром. </a:t>
              </a:r>
              <a:r>
                <a:rPr lang="ru-RU"/>
                <a:t>Пов'язаний з пригніченням                                                                                    еритроїдного</a:t>
              </a:r>
              <a:r>
                <a:rPr lang="ru-RU" b="1"/>
                <a:t> </a:t>
              </a:r>
              <a:r>
                <a:rPr lang="ru-RU"/>
                <a:t>паростка кісткового мозку.</a:t>
              </a:r>
              <a:endParaRPr lang="en-US"/>
            </a:p>
          </p:txBody>
        </p:sp>
        <p:sp>
          <p:nvSpPr>
            <p:cNvPr id="5327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9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3252" name="Group 12"/>
          <p:cNvGrpSpPr>
            <a:grpSpLocks/>
          </p:cNvGrpSpPr>
          <p:nvPr/>
        </p:nvGrpSpPr>
        <p:grpSpPr bwMode="auto">
          <a:xfrm>
            <a:off x="787400" y="2095500"/>
            <a:ext cx="7291388" cy="708025"/>
            <a:chOff x="1248" y="2640"/>
            <a:chExt cx="4593" cy="446"/>
          </a:xfrm>
        </p:grpSpPr>
        <p:sp>
          <p:nvSpPr>
            <p:cNvPr id="5326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65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358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ru-RU" b="1"/>
                <a:t>Геморагічний синдром. </a:t>
              </a:r>
              <a:r>
                <a:rPr lang="ru-RU"/>
                <a:t>Обумовлений зниженням </a:t>
              </a:r>
            </a:p>
            <a:p>
              <a:pPr marL="342900" indent="-342900"/>
              <a:r>
                <a:rPr lang="ru-RU"/>
                <a:t>продукції</a:t>
              </a:r>
              <a:r>
                <a:rPr lang="ru-RU" b="1"/>
                <a:t> </a:t>
              </a:r>
              <a:r>
                <a:rPr lang="ru-RU"/>
                <a:t>тромбоцитів.</a:t>
              </a:r>
              <a:endParaRPr lang="en-US"/>
            </a:p>
          </p:txBody>
        </p:sp>
        <p:sp>
          <p:nvSpPr>
            <p:cNvPr id="5326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53253" name="Group 17"/>
          <p:cNvGrpSpPr>
            <a:grpSpLocks/>
          </p:cNvGrpSpPr>
          <p:nvPr/>
        </p:nvGrpSpPr>
        <p:grpSpPr bwMode="auto">
          <a:xfrm>
            <a:off x="685800" y="2895600"/>
            <a:ext cx="8145463" cy="1268413"/>
            <a:chOff x="1248" y="3230"/>
            <a:chExt cx="4547" cy="688"/>
          </a:xfrm>
        </p:grpSpPr>
        <p:sp>
          <p:nvSpPr>
            <p:cNvPr id="5325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61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3539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ru-RU" b="1"/>
                <a:t>Інфекційний синдром. </a:t>
              </a:r>
              <a:r>
                <a:rPr lang="ru-RU"/>
                <a:t>Причина – функціональна </a:t>
              </a:r>
            </a:p>
            <a:p>
              <a:pPr marL="342900" indent="-342900"/>
              <a:r>
                <a:rPr lang="ru-RU"/>
                <a:t>неповноцінність</a:t>
              </a:r>
              <a:r>
                <a:rPr lang="ru-RU" b="1"/>
                <a:t> </a:t>
              </a:r>
              <a:r>
                <a:rPr lang="ru-RU"/>
                <a:t>лейкемічних лейкоцитів </a:t>
              </a:r>
            </a:p>
            <a:p>
              <a:pPr marL="342900" indent="-342900"/>
              <a:r>
                <a:rPr lang="ru-RU"/>
                <a:t>(зниження здібності до фагоцитозу, порушення </a:t>
              </a:r>
            </a:p>
            <a:p>
              <a:pPr marL="342900" indent="-342900"/>
              <a:r>
                <a:rPr lang="ru-RU"/>
                <a:t>ферментативного гомеостазу та ін.).</a:t>
              </a:r>
              <a:endParaRPr lang="en-US"/>
            </a:p>
          </p:txBody>
        </p:sp>
        <p:sp>
          <p:nvSpPr>
            <p:cNvPr id="5326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8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53254" name="Group 22"/>
          <p:cNvGrpSpPr>
            <a:grpSpLocks/>
          </p:cNvGrpSpPr>
          <p:nvPr/>
        </p:nvGrpSpPr>
        <p:grpSpPr bwMode="auto">
          <a:xfrm>
            <a:off x="698500" y="5305425"/>
            <a:ext cx="7785100" cy="982663"/>
            <a:chOff x="1248" y="3230"/>
            <a:chExt cx="4904" cy="619"/>
          </a:xfrm>
        </p:grpSpPr>
        <p:sp>
          <p:nvSpPr>
            <p:cNvPr id="5325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25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38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ru-RU" b="1"/>
                <a:t>Інтоксикаційний синдром. </a:t>
              </a:r>
              <a:r>
                <a:rPr lang="ru-RU"/>
                <a:t>Пов'язаний із наводненням </a:t>
              </a:r>
            </a:p>
            <a:p>
              <a:pPr marL="342900" indent="-342900"/>
              <a:r>
                <a:rPr lang="ru-RU"/>
                <a:t>організму</a:t>
              </a:r>
              <a:r>
                <a:rPr lang="ru-RU" b="1"/>
                <a:t> </a:t>
              </a:r>
              <a:r>
                <a:rPr lang="ru-RU"/>
                <a:t>нуклеопротеїдами – токсичними продуктами, </a:t>
              </a:r>
            </a:p>
            <a:p>
              <a:pPr marL="342900" indent="-342900"/>
              <a:r>
                <a:rPr lang="ru-RU"/>
                <a:t>що утворюються при загибелі лейкемічних клітин.</a:t>
              </a:r>
              <a:endParaRPr lang="en-US"/>
            </a:p>
          </p:txBody>
        </p:sp>
        <p:sp>
          <p:nvSpPr>
            <p:cNvPr id="532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Calibri" pitchFamily="34" charset="0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28650" y="176213"/>
            <a:ext cx="7886700" cy="1335087"/>
          </a:xfrm>
        </p:spPr>
        <p:txBody>
          <a:bodyPr/>
          <a:lstStyle/>
          <a:p>
            <a:pPr algn="ctr" eaLnBrk="1" hangingPunct="1"/>
            <a:r>
              <a:rPr lang="uk-UA" sz="3200" b="1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Arial" charset="0"/>
              </a:rPr>
              <a:t>1. Лейкози: етіологія, патогенез, класифікація</a:t>
            </a:r>
            <a:endParaRPr lang="ru-RU" sz="3200" b="1" smtClean="0">
              <a:solidFill>
                <a:srgbClr val="4F81BD"/>
              </a:solidFill>
              <a:latin typeface="Times New Roman" pitchFamily="18" charset="0"/>
              <a:ea typeface="맑은 고딕"/>
              <a:cs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sz="half" idx="2"/>
          </p:nvPr>
        </p:nvSpPr>
        <p:spPr>
          <a:xfrm>
            <a:off x="4459288" y="1468438"/>
            <a:ext cx="4364037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900" b="1" smtClean="0"/>
              <a:t> </a:t>
            </a:r>
            <a:r>
              <a:rPr lang="ru-RU" sz="2000" b="1" smtClean="0">
                <a:solidFill>
                  <a:srgbClr val="FF0066"/>
                </a:solidFill>
              </a:rPr>
              <a:t>Лейкози</a:t>
            </a:r>
            <a:r>
              <a:rPr lang="ru-RU" sz="1900" b="1" smtClean="0"/>
              <a:t> </a:t>
            </a:r>
            <a:r>
              <a:rPr lang="ru-RU" sz="1900" smtClean="0"/>
              <a:t>- пухлина, що починається          від родоначальних (стовбурових)</a:t>
            </a:r>
            <a:r>
              <a:rPr lang="ru-RU" sz="1900" b="1" smtClean="0"/>
              <a:t> </a:t>
            </a:r>
            <a:r>
              <a:rPr lang="ru-RU" sz="1900" smtClean="0"/>
              <a:t>кровотворних клітин із первинним ураженням кісткового мозку. В основі лейкозів лежить неконтролюєма (безмежна) проліферація клітин із порушенням здібності їх до диференціювання та дозрівання.</a:t>
            </a:r>
          </a:p>
          <a:p>
            <a:pPr eaLnBrk="1" hangingPunct="1">
              <a:buFont typeface="Arial" charset="0"/>
              <a:buNone/>
            </a:pPr>
            <a:r>
              <a:rPr lang="ru-RU" sz="1900" smtClean="0"/>
              <a:t> До можливих етіологічних факторів лейкозів відносять іонізуючу радіацію, ряд хімічних речовин, віруси. Певне значення в розвитку лейкозів надається генетичним факторам, спадковій і надбаній імунній недостатності, дії бластомогенних метаболітів триптофана та тирозина.</a:t>
            </a:r>
          </a:p>
        </p:txBody>
      </p:sp>
      <p:pic>
        <p:nvPicPr>
          <p:cNvPr id="17411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1506538"/>
            <a:ext cx="35242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9" descr="Картинки по запросу Лейкоз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11" descr="Картинки по запросу Лейкоз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AutoShape 13" descr="Картинки по запросу Лейкози картинки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5" name="Picture 10" descr="Картинки по запросу лейкози картинки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6288" y="4681538"/>
            <a:ext cx="3333750" cy="200977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96963"/>
          </a:xfrm>
        </p:spPr>
        <p:txBody>
          <a:bodyPr/>
          <a:lstStyle/>
          <a:p>
            <a:pPr algn="ctr"/>
            <a:r>
              <a:rPr lang="uk-UA" sz="3200" b="1" smtClean="0">
                <a:solidFill>
                  <a:srgbClr val="4F81BD"/>
                </a:solidFill>
                <a:latin typeface="Times New Roman" pitchFamily="18" charset="0"/>
                <a:cs typeface="Arial" charset="0"/>
              </a:rPr>
              <a:t>4</a:t>
            </a:r>
            <a:r>
              <a:rPr lang="uk-UA" sz="3200" b="1" smtClean="0">
                <a:solidFill>
                  <a:srgbClr val="4F81BD"/>
                </a:solidFill>
                <a:latin typeface="Times New Roman" pitchFamily="18" charset="0"/>
                <a:ea typeface="맑은 고딕"/>
                <a:cs typeface="Arial" charset="0"/>
              </a:rPr>
              <a:t>. Лейк</a:t>
            </a:r>
            <a:r>
              <a:rPr lang="uk-UA" sz="3200" b="1" smtClean="0">
                <a:solidFill>
                  <a:srgbClr val="4F81BD"/>
                </a:solidFill>
                <a:latin typeface="Times New Roman" pitchFamily="18" charset="0"/>
                <a:cs typeface="Arial" charset="0"/>
              </a:rPr>
              <a:t>емоїдні реакції</a:t>
            </a:r>
            <a:endParaRPr lang="ru-RU" sz="3200" b="1" smtClean="0">
              <a:solidFill>
                <a:srgbClr val="4F81BD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1289050" y="1241425"/>
            <a:ext cx="7505700" cy="4935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rgbClr val="FF0066"/>
                </a:solidFill>
              </a:rPr>
              <a:t> </a:t>
            </a:r>
            <a:r>
              <a:rPr lang="ru-RU" sz="2800" b="1" smtClean="0">
                <a:solidFill>
                  <a:srgbClr val="FF0066"/>
                </a:solidFill>
              </a:rPr>
              <a:t>Лейкемоїдні реакції</a:t>
            </a:r>
            <a:r>
              <a:rPr lang="ru-RU" sz="2400" b="1" smtClean="0"/>
              <a:t> </a:t>
            </a:r>
            <a:r>
              <a:rPr lang="ru-RU" sz="2400" smtClean="0"/>
              <a:t>– патологічні реакції системи крові,  що</a:t>
            </a:r>
            <a:r>
              <a:rPr lang="ru-RU" sz="2400" b="1" smtClean="0"/>
              <a:t> </a:t>
            </a:r>
            <a:r>
              <a:rPr lang="ru-RU" sz="2400" smtClean="0"/>
              <a:t>характеризуються змінами в периферичній крові (високим лейкоцитозом, появою незрілих форм лейкоцитів), схожими, як при лейкозах, і такими,             що зникають після припинення первинного процесу, що їх викликають. Розрізняють дві великі групи лейкемоїдних реакцій: </a:t>
            </a:r>
            <a:r>
              <a:rPr lang="ru-RU" sz="2400" b="1" i="1" smtClean="0">
                <a:solidFill>
                  <a:srgbClr val="FF0000"/>
                </a:solidFill>
              </a:rPr>
              <a:t>мієлоїдного типу</a:t>
            </a:r>
            <a:r>
              <a:rPr lang="ru-RU" sz="2400" smtClean="0"/>
              <a:t> та </a:t>
            </a:r>
            <a:r>
              <a:rPr lang="ru-RU" sz="2400" b="1" i="1" smtClean="0">
                <a:solidFill>
                  <a:srgbClr val="FF0000"/>
                </a:solidFill>
              </a:rPr>
              <a:t>лімфатичного (моноцитарно-лімфатичного)</a:t>
            </a:r>
            <a:r>
              <a:rPr lang="ru-RU" sz="2400" smtClean="0"/>
              <a:t> типу. </a:t>
            </a:r>
          </a:p>
        </p:txBody>
      </p:sp>
      <p:pic>
        <p:nvPicPr>
          <p:cNvPr id="54275" name="Picture 5" descr="becd96f013d9c8118ba2b759e72600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4213225"/>
            <a:ext cx="3632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/>
          </p:cNvSpPr>
          <p:nvPr>
            <p:ph type="body" idx="1"/>
          </p:nvPr>
        </p:nvSpPr>
        <p:spPr>
          <a:xfrm>
            <a:off x="1047750" y="809625"/>
            <a:ext cx="7708900" cy="5367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</a:rPr>
              <a:t>Лейкемоїдні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i="1" smtClean="0">
                <a:solidFill>
                  <a:srgbClr val="FF0000"/>
                </a:solidFill>
              </a:rPr>
              <a:t>реакції мієлоїдного типу</a:t>
            </a:r>
            <a:r>
              <a:rPr lang="ru-RU" i="1" smtClean="0"/>
              <a:t> </a:t>
            </a:r>
            <a:r>
              <a:rPr lang="ru-RU" smtClean="0"/>
              <a:t>поділяють на реакції                     з картиною крові, що</a:t>
            </a:r>
            <a:r>
              <a:rPr lang="ru-RU" i="1" smtClean="0"/>
              <a:t> </a:t>
            </a:r>
            <a:r>
              <a:rPr lang="ru-RU" smtClean="0"/>
              <a:t>відповідає хронічному мієлолейкозу                  (при інфекційно-запальних хворобах, інтоксикаціях, лімфогранулематозі), і так звані великі еозинофілії крові              (при паразитарних інвазіях, алергічних хворобах, колагенозах). </a:t>
            </a:r>
          </a:p>
        </p:txBody>
      </p:sp>
      <p:pic>
        <p:nvPicPr>
          <p:cNvPr id="55298" name="Picture 5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2987675"/>
            <a:ext cx="3384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AutoShape 7" descr="Лейкемоїдні реакції в діте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00" name="Picture 9" descr="89b66f9724381013cc4a2f347e02d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2976563"/>
            <a:ext cx="3225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2019300" y="508000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body" idx="1"/>
          </p:nvPr>
        </p:nvSpPr>
        <p:spPr>
          <a:xfrm>
            <a:off x="1174750" y="771525"/>
            <a:ext cx="7658100" cy="5405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</a:t>
            </a:r>
            <a:r>
              <a:rPr lang="ru-RU" smtClean="0"/>
              <a:t>Серед </a:t>
            </a:r>
            <a:r>
              <a:rPr lang="ru-RU" b="1" i="1" smtClean="0">
                <a:solidFill>
                  <a:srgbClr val="FF0000"/>
                </a:solidFill>
              </a:rPr>
              <a:t>лейкемоїдних реакцій лімфатичного типу</a:t>
            </a:r>
            <a:r>
              <a:rPr lang="ru-RU" i="1" smtClean="0"/>
              <a:t> </a:t>
            </a:r>
            <a:r>
              <a:rPr lang="ru-RU" smtClean="0"/>
              <a:t>найбільш важливою в практичному</a:t>
            </a:r>
            <a:r>
              <a:rPr lang="ru-RU" i="1" smtClean="0"/>
              <a:t> </a:t>
            </a:r>
            <a:r>
              <a:rPr lang="ru-RU" smtClean="0"/>
              <a:t>відношейні є монолімфатична реакція крові при інфекційному мононуклеозі, при якій                  у периферичній крові виявляються атипові мононуклеари («лімфомоноцити»), подібні за морфологією до бластних клітин.</a:t>
            </a:r>
          </a:p>
        </p:txBody>
      </p:sp>
      <p:pic>
        <p:nvPicPr>
          <p:cNvPr id="56322" name="Picture 5" descr="cc280a7932b2e4e4c10495f0a081e6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350" y="2919413"/>
            <a:ext cx="44704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628650" y="2105025"/>
            <a:ext cx="7886700" cy="40719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5400" i="1" smtClean="0">
                <a:solidFill>
                  <a:schemeClr val="hlink"/>
                </a:solidFill>
              </a:rPr>
              <a:t>ДЯКУЮ ЗА УВАГУ!</a:t>
            </a:r>
            <a:endParaRPr lang="ru-RU" sz="54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628650" y="293688"/>
            <a:ext cx="8243888" cy="5883275"/>
          </a:xfrm>
        </p:spPr>
        <p:txBody>
          <a:bodyPr/>
          <a:lstStyle/>
          <a:p>
            <a:pPr marL="400050" indent="-400050" algn="ctr" eaLnBrk="1" hangingPunct="1">
              <a:buFont typeface="Arial" charset="0"/>
              <a:buNone/>
            </a:pPr>
            <a:r>
              <a:rPr lang="ru-RU" i="1" smtClean="0"/>
              <a:t>  </a:t>
            </a:r>
            <a:r>
              <a:rPr lang="ru-RU" b="1" i="1" smtClean="0">
                <a:solidFill>
                  <a:schemeClr val="hlink"/>
                </a:solidFill>
              </a:rPr>
              <a:t>Теорії походження лейкозів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ru-RU" b="1" smtClean="0"/>
              <a:t>      </a:t>
            </a:r>
            <a:r>
              <a:rPr lang="uk-UA" sz="1800" smtClean="0">
                <a:solidFill>
                  <a:srgbClr val="FF0066"/>
                </a:solidFill>
              </a:rPr>
              <a:t>Радіаційна теорія.</a:t>
            </a:r>
            <a:r>
              <a:rPr lang="uk-UA" sz="1800" smtClean="0"/>
              <a:t> Роль іонізуючих випромінювань у виникненні лейкозів доведена в експерименті. Як одноразове (в дозі 2 Гр і вище), так і хронічне (протягом 2-3 місяців) опромінення променями Рентгена в малих дозах може індукувати лейкоз у лабораторних тварин (миші, щури). Захворюваність на мієлолейкоз підвищувалась у мешканців Хіросіми та Нагасаки після атомного вибуху, у рентгенологів і радіологів.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uk-UA" sz="1800" smtClean="0"/>
              <a:t>       </a:t>
            </a:r>
            <a:r>
              <a:rPr lang="uk-UA" sz="2000" smtClean="0">
                <a:solidFill>
                  <a:srgbClr val="FF0066"/>
                </a:solidFill>
              </a:rPr>
              <a:t>Теорія хімічного лейкозогенезу.</a:t>
            </a:r>
            <a:r>
              <a:rPr lang="uk-UA" sz="1800" smtClean="0"/>
              <a:t> Експериментально доведена   можливість індукування лейкозів у тварин уведенням канцерогенних речовин (диметилбензантрацен, метилхолантрен та ін.), а також метаболітів триптофана та тирозина. Збільшення ризику захворювання на лейкози відмічається у людей після тривалого контакту з бензолом і летючими органічними розчинниками, лікування цитостатичними препаратами (циклофосфан, хлорбутин, метотрексат).</a:t>
            </a:r>
          </a:p>
        </p:txBody>
      </p:sp>
      <p:pic>
        <p:nvPicPr>
          <p:cNvPr id="18434" name="Picture 8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25" y="4187825"/>
            <a:ext cx="26685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8" descr="Картинки по запросу хімічні канцерогенні речовин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738" y="4508500"/>
            <a:ext cx="2428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90" descr="Картинки по запросу радіоактивні речовин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92" descr="Картинки по запросу радіоактивні речовин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94" descr="20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" y="4479925"/>
            <a:ext cx="24082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628650" y="603250"/>
            <a:ext cx="7886700" cy="5573713"/>
          </a:xfrm>
        </p:spPr>
        <p:txBody>
          <a:bodyPr/>
          <a:lstStyle/>
          <a:p>
            <a:pPr marL="400050" indent="-400050" eaLnBrk="1" hangingPunct="1">
              <a:buFont typeface="Arial" charset="0"/>
              <a:buNone/>
            </a:pPr>
            <a:r>
              <a:rPr lang="ru-RU" b="1" smtClean="0"/>
              <a:t>      </a:t>
            </a:r>
            <a:r>
              <a:rPr lang="uk-UA" b="1" smtClean="0">
                <a:solidFill>
                  <a:srgbClr val="FF0066"/>
                </a:solidFill>
              </a:rPr>
              <a:t>Вірусна теорія</a:t>
            </a:r>
            <a:r>
              <a:rPr lang="uk-UA" b="1" smtClean="0"/>
              <a:t> </a:t>
            </a:r>
            <a:r>
              <a:rPr lang="uk-UA" smtClean="0"/>
              <a:t>пов’язує виникнення лейкозів із активацією            (під дією</a:t>
            </a:r>
            <a:r>
              <a:rPr lang="uk-UA" b="1" smtClean="0"/>
              <a:t> </a:t>
            </a:r>
            <a:r>
              <a:rPr lang="uk-UA" smtClean="0"/>
              <a:t>радіації і хімічних факторів) латентних лейкозогенних вірусів. У тварин лейкози викликають РНК-вмісні віруси,           ДНК-вмісні віруси, що відносять до герпес-вірусів. Питання  про роль вірусів у походженні лейкозів у людини залишається відкритим.</a:t>
            </a:r>
            <a:endParaRPr lang="uk-UA" b="1" smtClean="0"/>
          </a:p>
          <a:p>
            <a:pPr marL="400050" indent="-400050" eaLnBrk="1" hangingPunct="1">
              <a:buFont typeface="Arial" charset="0"/>
              <a:buNone/>
            </a:pPr>
            <a:r>
              <a:rPr lang="uk-UA" b="1" smtClean="0"/>
              <a:t>      </a:t>
            </a:r>
            <a:r>
              <a:rPr lang="uk-UA" b="1" smtClean="0">
                <a:solidFill>
                  <a:srgbClr val="FF0066"/>
                </a:solidFill>
              </a:rPr>
              <a:t>Генетична теорія.</a:t>
            </a:r>
            <a:r>
              <a:rPr lang="uk-UA" b="1" smtClean="0"/>
              <a:t> </a:t>
            </a:r>
            <a:r>
              <a:rPr lang="uk-UA" smtClean="0"/>
              <a:t>До виникнення лейкозів схиляють хвороби, що</a:t>
            </a:r>
            <a:r>
              <a:rPr lang="uk-UA" b="1" smtClean="0"/>
              <a:t> </a:t>
            </a:r>
            <a:r>
              <a:rPr lang="uk-UA" smtClean="0"/>
              <a:t>характеризуються спонтанними розривами хромосом і нерозходженням соматичних або статевих хромосом (хвороба Дауна, анемія Фанконі, синдроми Кляйнфельтера, Тернера). Відомі випадки сімейних лейкозів, доведена роль етнічних особливостей у розвитку лімфолейкозу. Отримані лінії мишей, у яких частота спонтанних лейкозів - 100%.</a:t>
            </a:r>
          </a:p>
        </p:txBody>
      </p:sp>
      <p:pic>
        <p:nvPicPr>
          <p:cNvPr id="19458" name="Picture 5" descr="Картинки по запросу ген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4714875"/>
            <a:ext cx="3556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Картинки по запросу вірус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4694238"/>
            <a:ext cx="33813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body" idx="1"/>
          </p:nvPr>
        </p:nvSpPr>
        <p:spPr>
          <a:xfrm>
            <a:off x="628650" y="423863"/>
            <a:ext cx="8243888" cy="5753100"/>
          </a:xfrm>
        </p:spPr>
        <p:txBody>
          <a:bodyPr/>
          <a:lstStyle/>
          <a:p>
            <a:pPr marL="400050" indent="-400050" algn="ctr" eaLnBrk="1" hangingPunct="1">
              <a:buFont typeface="Arial" charset="0"/>
              <a:buNone/>
            </a:pPr>
            <a:r>
              <a:rPr lang="ru-RU" i="1" smtClean="0"/>
              <a:t> </a:t>
            </a:r>
            <a:r>
              <a:rPr lang="ru-RU" sz="2400" b="1" i="1" smtClean="0">
                <a:solidFill>
                  <a:schemeClr val="hlink"/>
                </a:solidFill>
              </a:rPr>
              <a:t>Патогенез лейкозів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ru-RU" smtClean="0"/>
              <a:t>      Згідно мутаційно-клонової теорії походження</a:t>
            </a:r>
            <a:r>
              <a:rPr lang="ru-RU" b="1" smtClean="0"/>
              <a:t> </a:t>
            </a:r>
            <a:r>
              <a:rPr lang="ru-RU" smtClean="0"/>
              <a:t>лейкозів, лейкозогенний фактор викликає мутацію (ушкодження ДНК, порушення генетичного коду) однією із клітин-попередниць гемопоезу ІІ-ІІІ класів. У результаті порушується інформація ділення та диференціювання клітин, спостерігається вихід їх           з-під контролю регулюючих систем організму. Це призводить               до нестримного розмноження певних різновидів клітин. Таким чином, лейкозні клітини, що складають субстрат пухлини, являють собою моноклональне потомство початково мутувавшої клітини           і зберігають усі притаманні їй ознаки.</a:t>
            </a:r>
          </a:p>
        </p:txBody>
      </p:sp>
      <p:pic>
        <p:nvPicPr>
          <p:cNvPr id="20482" name="Picture 3" descr="Dduj_xpEsMf_PORSCZy1CpjDaqVg5cDOQS8YshxwP_06XazyrGJkihhJfylpzTywXQJOBA=s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4554538"/>
            <a:ext cx="35321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30325" y="4264025"/>
            <a:ext cx="985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Ініціатор</a:t>
            </a:r>
            <a:r>
              <a:rPr lang="ru-RU" sz="1200"/>
              <a:t>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266950" y="4276725"/>
            <a:ext cx="974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Промотор</a:t>
            </a:r>
            <a:r>
              <a:rPr lang="ru-RU" sz="1200"/>
              <a:t> 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89000" y="5724525"/>
            <a:ext cx="1058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Нормальна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клітина</a:t>
            </a:r>
            <a:r>
              <a:rPr lang="ru-RU" sz="1200"/>
              <a:t> 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900238" y="5794375"/>
            <a:ext cx="9636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/>
              <a:t>Ініційо-вана</a:t>
            </a:r>
            <a:endParaRPr lang="ru-RU" sz="1200" b="1"/>
          </a:p>
          <a:p>
            <a:r>
              <a:rPr lang="ru-RU" sz="1200" b="1"/>
              <a:t>клітина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660650" y="5878513"/>
            <a:ext cx="9588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/>
              <a:t>Ріст змінених клітин</a:t>
            </a:r>
            <a:endParaRPr lang="ru-RU" sz="1200" b="1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514725" y="5878513"/>
            <a:ext cx="9271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/>
              <a:t>Утворен-ня пухлин</a:t>
            </a:r>
            <a:endParaRPr lang="ru-RU" sz="1200" b="1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4441825" y="5830888"/>
            <a:ext cx="842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4370388" y="5902325"/>
            <a:ext cx="1127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/>
              <a:t>Ріст пухлин</a:t>
            </a:r>
            <a:endParaRPr lang="ru-RU" sz="1200" b="1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5759450" y="5438775"/>
            <a:ext cx="2398713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Стадії онкогенезу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:\Users\User\Desktop\зробити\2 рік навчання\Матеріали для підготовки до практичних занять\ревматичні хвороби\все\4\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828675"/>
            <a:ext cx="66262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628650" y="403225"/>
            <a:ext cx="7886700" cy="57737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i="1" smtClean="0">
                <a:solidFill>
                  <a:schemeClr val="hlink"/>
                </a:solidFill>
              </a:rPr>
              <a:t>Класифікація лейкозів</a:t>
            </a:r>
          </a:p>
          <a:p>
            <a:pPr eaLnBrk="1" hangingPunct="1">
              <a:buFont typeface="Arial" charset="0"/>
              <a:buNone/>
            </a:pPr>
            <a:r>
              <a:rPr lang="ru-RU" i="1" smtClean="0"/>
              <a:t>  </a:t>
            </a:r>
            <a:r>
              <a:rPr lang="ru-RU" b="1" i="1" smtClean="0">
                <a:solidFill>
                  <a:srgbClr val="FF0000"/>
                </a:solidFill>
              </a:rPr>
              <a:t>За патогенетичним принципом</a:t>
            </a:r>
            <a:r>
              <a:rPr lang="ru-RU" i="1" smtClean="0"/>
              <a:t>,</a:t>
            </a:r>
            <a:r>
              <a:rPr lang="ru-RU" b="1" smtClean="0"/>
              <a:t> </a:t>
            </a:r>
            <a:r>
              <a:rPr lang="ru-RU" smtClean="0"/>
              <a:t>виходячи з</a:t>
            </a:r>
            <a:r>
              <a:rPr lang="ru-RU" b="1" smtClean="0"/>
              <a:t> </a:t>
            </a:r>
            <a:r>
              <a:rPr lang="ru-RU" smtClean="0"/>
              <a:t>особливостей морфологічної характеристики лейкозних клітин, лейкози поділяють на гострі та хронічні. До </a:t>
            </a:r>
            <a:r>
              <a:rPr lang="ru-RU" b="1" smtClean="0">
                <a:solidFill>
                  <a:srgbClr val="FF0066"/>
                </a:solidFill>
              </a:rPr>
              <a:t>гострих лейкозів</a:t>
            </a:r>
            <a:r>
              <a:rPr lang="ru-RU" smtClean="0"/>
              <a:t> відносять пухлини з повною зупинкою диференційовки родоначальних кровотворних клітин на якомусь рівні дозрівання; субстрат пухлини складають клітини II, III і IV класів за сучасною схемою кровотворення. У групу </a:t>
            </a:r>
            <a:r>
              <a:rPr lang="ru-RU" b="1" smtClean="0">
                <a:solidFill>
                  <a:srgbClr val="FF0066"/>
                </a:solidFill>
              </a:rPr>
              <a:t>хронічних лейкозів</a:t>
            </a:r>
            <a:r>
              <a:rPr lang="ru-RU" smtClean="0"/>
              <a:t> входять пухлини з частковою затримкою дозрівання клітин і накопиченням клітин певного ступеня зрілості.</a:t>
            </a:r>
          </a:p>
        </p:txBody>
      </p:sp>
      <p:sp>
        <p:nvSpPr>
          <p:cNvPr id="22530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AutoShape 7" descr="Картинки по запросу гострі та хронічні лейкоз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9" descr="Картинки по запросу гострі та хронічні лейкози картин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11" descr="C:\Users\User\Desktop\зробити\2 рік навчання\Матеріали для підготовки до практичних занять\ревматичні хвороби\все\4\загруженное (4)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13" descr="що таке гострий лейкоз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6" name="Picture 17" descr="Картинки по запросу гострі та хронічні лейкоз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75" y="4090988"/>
            <a:ext cx="21685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9" descr="Картинки по запросу гострі лейкози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4068763"/>
            <a:ext cx="2157412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1839913" y="6376988"/>
            <a:ext cx="275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/>
              <a:t>Гострий лейкоз</a:t>
            </a:r>
            <a:endParaRPr lang="ru-RU" sz="1600" b="1"/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5414963" y="6353175"/>
            <a:ext cx="2078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b="1"/>
              <a:t>Хронічний лейкоз</a:t>
            </a:r>
            <a:endParaRPr lang="ru-RU" sz="1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1591</Words>
  <Application>Microsoft Office PowerPoint</Application>
  <PresentationFormat>Экран (4:3)</PresentationFormat>
  <Paragraphs>131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 Light</vt:lpstr>
      <vt:lpstr>Calibri</vt:lpstr>
      <vt:lpstr>굴림</vt:lpstr>
      <vt:lpstr>Times New Roman</vt:lpstr>
      <vt:lpstr>맑은 고딕</vt:lpstr>
      <vt:lpstr>Тема Office</vt:lpstr>
      <vt:lpstr>ЛЕКЦІЯ № 6  з курсу “Гематологія” на тему                  “Лейкози. Лейкемоїдні реакції ” </vt:lpstr>
      <vt:lpstr>ПЛАН</vt:lpstr>
      <vt:lpstr>           РЕКОМЕНДОВАНА ЛІТЕРАТУРА</vt:lpstr>
      <vt:lpstr>1. Лейкози: етіологія, патогенез, класифікація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Загальні порушення в організмі при лейкозах проявляються у вигляді ряду синдромів: </vt:lpstr>
      <vt:lpstr>4. Лейкемоїдні реакції</vt:lpstr>
      <vt:lpstr>Слайд 41</vt:lpstr>
      <vt:lpstr>Слайд 42</vt:lpstr>
      <vt:lpstr>Слайд 43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27</cp:revision>
  <dcterms:created xsi:type="dcterms:W3CDTF">2014-11-21T11:00:06Z</dcterms:created>
  <dcterms:modified xsi:type="dcterms:W3CDTF">2019-09-17T09:17:05Z</dcterms:modified>
</cp:coreProperties>
</file>