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sldIdLst>
    <p:sldId id="299" r:id="rId2"/>
    <p:sldId id="256" r:id="rId3"/>
    <p:sldId id="257" r:id="rId4"/>
    <p:sldId id="259" r:id="rId5"/>
    <p:sldId id="258" r:id="rId6"/>
    <p:sldId id="260" r:id="rId7"/>
    <p:sldId id="261" r:id="rId8"/>
    <p:sldId id="263" r:id="rId9"/>
    <p:sldId id="265" r:id="rId10"/>
    <p:sldId id="266" r:id="rId11"/>
    <p:sldId id="267" r:id="rId12"/>
    <p:sldId id="268" r:id="rId13"/>
    <p:sldId id="269" r:id="rId14"/>
    <p:sldId id="270" r:id="rId15"/>
    <p:sldId id="271" r:id="rId16"/>
    <p:sldId id="262" r:id="rId17"/>
    <p:sldId id="298" r:id="rId18"/>
    <p:sldId id="272" r:id="rId19"/>
    <p:sldId id="292" r:id="rId20"/>
    <p:sldId id="293" r:id="rId21"/>
    <p:sldId id="291" r:id="rId22"/>
    <p:sldId id="294" r:id="rId23"/>
    <p:sldId id="264" r:id="rId24"/>
    <p:sldId id="283" r:id="rId25"/>
    <p:sldId id="273" r:id="rId26"/>
    <p:sldId id="295" r:id="rId27"/>
    <p:sldId id="296" r:id="rId28"/>
    <p:sldId id="297" r:id="rId29"/>
    <p:sldId id="274" r:id="rId30"/>
    <p:sldId id="275" r:id="rId31"/>
    <p:sldId id="284" r:id="rId32"/>
    <p:sldId id="276" r:id="rId33"/>
    <p:sldId id="277" r:id="rId34"/>
    <p:sldId id="278" r:id="rId35"/>
    <p:sldId id="279" r:id="rId36"/>
    <p:sldId id="280" r:id="rId37"/>
    <p:sldId id="281" r:id="rId38"/>
    <p:sldId id="282" r:id="rId39"/>
    <p:sldId id="286" r:id="rId40"/>
    <p:sldId id="287" r:id="rId41"/>
    <p:sldId id="288" r:id="rId42"/>
    <p:sldId id="289" r:id="rId43"/>
    <p:sldId id="290" r:id="rId44"/>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43" y="38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19:00:41.871"/>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19:00:02.402"/>
    </inkml:context>
    <inkml:brush xml:id="br0">
      <inkml:brushProperty name="width" value="0.05" units="cm"/>
      <inkml:brushProperty name="height" value="0.05" units="cm"/>
      <inkml:brushProperty name="color" value="#E71224"/>
    </inkml:brush>
  </inkml:definitions>
  <inkml:trace contextRef="#ctx0" brushRef="#br0">0 0 24575,'0'1'0,"1"0"0,-1 0 0,0 0 0,1 0 0,-1 0 0,1 0 0,-1 0 0,1 0 0,-1 0 0,1 0 0,0 0 0,-1-1 0,1 1 0,0 0 0,0 0 0,-1-1 0,1 1 0,0-1 0,0 1 0,0 0 0,0-1 0,0 0 0,0 1 0,0-1 0,0 0 0,2 1 0,31 5 0,-31-5 0,76 4 0,105-5 0,-69-3 0,606 3-1365,-691 0-5461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19:00:09.528"/>
    </inkml:context>
    <inkml:brush xml:id="br0">
      <inkml:brushProperty name="width" value="0.05" units="cm"/>
      <inkml:brushProperty name="height" value="0.05" units="cm"/>
      <inkml:brushProperty name="color" value="#E71224"/>
    </inkml:brush>
  </inkml:definitions>
  <inkml:trace contextRef="#ctx0" brushRef="#br0">1318 443 24575,'1'0'0,"0"0"0,0 0 0,0-1 0,0 1 0,0-1 0,0 1 0,0-1 0,0 1 0,0-1 0,0 1 0,-1-1 0,1 0 0,0 1 0,0-1 0,-1 0 0,1 0 0,0 0 0,-1 0 0,1 1 0,-1-1 0,1 0 0,-1 0 0,0 0 0,1 0 0,-1 0 0,1-2 0,5-31 0,-6 31 0,2-6 0,-1 0 0,0 1 0,-1-1 0,1 0 0,-2 0 0,1 1 0,-1-1 0,-1 0 0,0 1 0,0-1 0,0 1 0,-1-1 0,0 1 0,-1 0 0,0 0 0,0 1 0,-10-14 0,-2 3 0,0 0 0,-1 1 0,-1 0 0,-31-21 0,-4-4 0,48 37 0,-1 1 0,0 0 0,0 1 0,0-1 0,0 1 0,-1 1 0,1-1 0,-1 1 0,0 0 0,-11-2 0,-4 2 0,0 0 0,-23 2 0,27 1 0,0-1 0,0-1 0,0-1 0,-17-4 0,-14-3 0,0 3 0,0 1 0,0 3 0,-72 5 0,17-1 0,94-2 0,-98 4 0,94-2 0,-1 1 0,1 0 0,0 1 0,1 0 0,-21 10 0,26-9 0,0 0 0,0 0 0,0 1 0,1 0 0,0 0 0,0 0 0,0 1 0,1 0 0,0 1 0,1 0 0,-1-1 0,1 2 0,-7 16 0,0 4 0,1 1 0,-12 58 0,15-53 0,-3 17 0,-21 57 0,27-92 0,0 0 0,1 1 0,1-1 0,-2 36 0,7 76 0,1-48 0,-5 17 0,5 95 0,-2-185 0,1 0 0,-1-1 0,2 1 0,-1 0 0,1-1 0,0 1 0,1-1 0,0 0 0,0 0 0,0-1 0,1 1 0,5 5 0,11 10 0,44 38 0,-14-15 0,-31-29 0,0 0 0,41 24 0,28 0 0,-77-33 0,1-1 0,0 0 0,0-1 0,1-1 0,-1 0 0,1 0 0,0-1 0,24 1 0,11-2 0,59-5 0,-23 0 0,-66 3 0,1 1 0,0-2 0,0 0 0,21-5 0,-35 5 0,0 0 0,0-1 0,0 0 0,-1-1 0,1 1 0,-1-1 0,1 0 0,-1 0 0,0-1 0,0 1 0,0-1 0,-1-1 0,1 1 0,4-7 0,6-6 0,33-29 0,-35 35 0,-1 0 0,0-1 0,-1-1 0,0 0 0,11-18 0,-4-1 0,-1 0 0,-2-2 0,21-64 0,-31 79 0,3-6 0,-2 1 0,-1-2 0,-1 1 0,2-32 0,-9-99 0,5-97 0,1 234 3,1 0-1,1 0 0,0 1 1,9-19-1,1-8-1379,-9 26-5449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1T05:28:57.109"/>
    </inkml:context>
    <inkml:brush xml:id="br0">
      <inkml:brushProperty name="width" value="0.05" units="cm"/>
      <inkml:brushProperty name="height" value="0.05" units="cm"/>
      <inkml:brushProperty name="color" value="#E71224"/>
    </inkml:brush>
  </inkml:definitions>
  <inkml:trace contextRef="#ctx0" brushRef="#br0">0 0 24575,'0'786'-1365,"0"-763"-5461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1T05:28:59.211"/>
    </inkml:context>
    <inkml:brush xml:id="br0">
      <inkml:brushProperty name="width" value="0.05" units="cm"/>
      <inkml:brushProperty name="height" value="0.05" units="cm"/>
      <inkml:brushProperty name="color" value="#E71224"/>
    </inkml:brush>
  </inkml:definitions>
  <inkml:trace contextRef="#ctx0" brushRef="#br0">10 5 24575,'-4'0'0,"-2"-4"0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1T05:29:02.471"/>
    </inkml:context>
    <inkml:brush xml:id="br0">
      <inkml:brushProperty name="width" value="0.05" units="cm"/>
      <inkml:brushProperty name="height" value="0.05" units="cm"/>
      <inkml:brushProperty name="color" value="#E71224"/>
    </inkml:brush>
  </inkml:definitions>
  <inkml:trace contextRef="#ctx0" brushRef="#br0">1 0 24575,'0'838'-1365,"0"-815"-5461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1T05:29:04.309"/>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1T05:29:28.562"/>
    </inkml:context>
    <inkml:brush xml:id="br0">
      <inkml:brushProperty name="width" value="0.05" units="cm"/>
      <inkml:brushProperty name="height" value="0.05" units="cm"/>
      <inkml:brushProperty name="color" value="#E71224"/>
    </inkml:brush>
  </inkml:definitions>
  <inkml:trace contextRef="#ctx0" brushRef="#br0">377 762 24575,'6189'0'0,"-6142"-2"0,53-9 0,-52 4 0,51 0 0,752 8 0,-811-3 0,47-8 0,17-1 0,429 7 0,-68 3 0,-4-41 0,-348 26 0,1 4 0,124 4 0,425 9 0,-579-5 0,93-16 0,19-2 0,536 14 0,-432 10 0,4957-2 0,-5185-2 0,125-21 0,69-31 0,139-18 0,29 24 0,-307 38 0,180 8 0,-148 4 0,1834-2 0,-1933-1 0,64-8 0,-96 5 0,-1-1 0,0-2 0,-1 0 0,44-19 0,-49 17 0,9-6 0,0 3 0,2 0 0,40-9 0,-40 14 0,1-1 0,-1-1 0,61-28 0,-76 31 0,0 0 0,0 1 0,1 1 0,0 1 0,-1 0 0,24 0 0,3-1 0,282-26 0,-227 24 0,-66 5 0,1-1 0,-1-1 0,0-2 0,0-1 0,36-12 0,-41 7 0,0 2 0,0 1 0,1 2 0,43-5 0,52-3 0,60-1 0,-110 13 0,170 5 0,-231-1 0,0 1 0,1 0 0,-1 1 0,23 10 0,-24-8 0,1-1 0,-1-1 0,1 0 0,1-1 0,16 2 0,263-3 0,-141-4 0,356 0 0,501 4 0,-847 4-443,0 6 0,209 43 0,-338-46 758,0 2 1,44 20 0,0-1 66,325 90-382,-353-112 0,0-2 0,0-2 0,1-2 0,57-5 0,-9 0 0,-42 3 0,11-2 0,0 4 0,98 14 0,-99-8 0,0-3 0,124-6 0,-69-1 0,-47 1 0,85 3 0,-133 2 0,-1 1 0,0 1 0,0 2 0,0 0 0,-1 2 0,-1 0 0,1 2 0,40 28 0,-26-12 0,-30-20 0,1-1 0,0-1 0,0 1 0,1-2 0,16 8 0,-8-4 0,-1 0 0,1 1 0,-2 0 0,0 1 0,24 22 0,-31-23 0,1 1 0,-2 1 0,1 0 0,-2 0 0,0 1 0,0-1 0,-1 2 0,-1-1 0,6 19 0,1 1 0,-7-18 0,-1 0 0,0 0 0,-2 0 0,1 0 0,-1 20 0,-4 82 0,0-44 0,3-3 0,-3 70 0,1-132 0,-1 1 0,0-1 0,0 0 0,-1 0 0,0 0 0,0 0 0,-1-1 0,0 1 0,0-1 0,-1 0 0,0 0 0,0 0 0,-1-1 0,-12 12 0,-6 2 0,0-1 0,-45 26 0,45-28 0,-27 23 0,34-26 0,1-1 0,-2 0 0,0-1 0,-20 9 0,-128 63 0,113-58 0,29-14 0,-1 0 0,-28 7 0,-4-2 0,-231 61 0,136-32 0,-1 1 0,100-36 0,0 2 0,0 3 0,-66 29 0,106-40 0,0-1 0,0 0 0,-1 0 0,0-1 0,-23 1 0,21-2 0,-1 0 0,1 1 0,-23 8 0,12-2 0,-1-2 0,0-1 0,-46 4 0,58-7 0,1 1 0,0 0 0,-22 9 0,-27 8 0,5-9 0,0-3 0,-95 4 0,138-12 0,0 1 0,0 1 0,1 1 0,-1 0 0,1 1 0,-19 8 0,-47 14 0,-102 7 0,-204 11 0,0-2 0,222-10 0,91-16 0,-81 7 0,36-19 0,81-5 0,1 1 0,-1 2 0,1 2 0,-43 10 0,-61 15 0,-6 1 0,121-25 0,-1 0 0,0-1 0,-47 1 0,-84-7 0,54-2 0,-3561 3 0,3637-1 0,-1-2 0,1-1 0,-52-15 0,1 1 0,-88-1 0,-69-12 0,197 25 0,-79-14 0,79 13 0,1 3 0,-1 1 0,-75 5 0,38 0 0,-36-2 0,-118-15 0,134 0 0,40 5 0,-78-3 0,114 12 0,0-2 0,0 0 0,0-2 0,-28-9 0,28 7 0,0 1 0,-1 1 0,1 1 0,-31-1 0,-488 4 0,241 3 0,-4674-2 0,4758 14 0,19 0 0,-484-13 0,323-3 0,338 4 0,-1 0 0,1 1 0,0 0 0,0 2 0,-25 9 0,-35 9 0,-261 38 0,254-50 0,-1-3 0,-171-7 0,110-4 0,-1036 3 0,1169 1 0,0 0 0,1 1 0,-1 0 0,1 1 0,0 1 0,0 0 0,0 0 0,1 1 0,-1 1 0,1 0 0,-12 9 0,15-10 0,-1 0 0,0-1 0,0 0 0,0-1 0,-1 0 0,1-1 0,-1 0 0,-18 1 0,-93-4 0,61-1 0,-1749-1 0,968 4 0,817-2 0,-1-1 0,-30-8 0,28 5 0,-45-3 0,-144 9 0,-64-2 0,161-14 0,46 4 0,45 6 0,1-1 0,-28-10 0,28 8 0,-1 0 0,-32-3 0,18 6 0,-222-16 0,235 22 0,0-2 0,0-1 0,-49-10 0,38 5 0,0 2 0,-1 2 0,-80 5 0,45 0 0,-1172-2 0,1220-1 0,-55-11 0,-11 0 0,-8-2 0,72 9 0,-59-4 0,-1035 10 0,1105-2 0,0-1 0,-36-8 0,35 5 0,0 1 0,-29-1 0,-451 4 0,239 2 0,260-1 0,-6 0 0,-1 0 0,0 0 0,1-1 0,-1 0 0,-10-3 0,17 3 0,0 0 0,-1 0 0,1 0 0,0 0 0,0 0 0,0 0 0,0-1 0,1 1 0,-1-1 0,0 1 0,0-1 0,1 0 0,-1 1 0,1-1 0,0 0 0,-1 0 0,1 0 0,0 0 0,0 0 0,0-1 0,1 1 0,-1 0 0,0 0 0,0-4 0,-1-19 0,1 1 0,0 0 0,2 0 0,1-1 0,1 1 0,1 0 0,13-43 0,-13 58 0,-1 0 0,1 1 0,1-1 0,0 1 0,0 0 0,1 1 0,8-11 0,7-8 0,-14 14 0,0 0 0,-1 0 0,0-1 0,5-18 0,6-11 0,-7 16 0,-9 21 0,1-1 0,0 0 0,1 1 0,-1 0 0,1 0 0,0-1 0,6-6 0,-5 7 0,0 0 0,0 0 0,-1 0 0,0-1 0,0 1 0,0-1 0,-1 0 0,0 0 0,3-9 0,4-56 0,-2 9 0,-4 47 0,0-1 0,1 1 0,1 0 0,1 0 0,0 0 0,12-22 0,-13 28 0,-2 0 0,1 0 0,-1-1 0,0 0 0,-1 1 0,-1-1 0,1 0 0,-1 0 0,-1-10 0,1 3 0,0 1 0,6-21 0,23-94 0,25-88 0,-44 188-228,2 0 0,25-43 0,-31 60-453,1 0-6145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1T05:29:39.655"/>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1T05:29:46.453"/>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1T05:31:10.907"/>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19:00:42.916"/>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1T05:29:43.429"/>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1T05:29:43.808"/>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1T05:29:45.884"/>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1T05:31:16.206"/>
    </inkml:context>
    <inkml:brush xml:id="br0">
      <inkml:brushProperty name="width" value="0.05" units="cm"/>
      <inkml:brushProperty name="height" value="0.05" units="cm"/>
      <inkml:brushProperty name="color" value="#E71224"/>
    </inkml:brush>
  </inkml:definitions>
  <inkml:trace contextRef="#ctx0" brushRef="#br0">1 1944 24575,'0'3'0,"0"1"0,0-1 0,0 0 0,0 1 0,1-1 0,0 1 0,-1-1 0,1 0 0,0 1 0,1-1 0,-1 0 0,0 0 0,1 0 0,0 0 0,4 5 0,-3-5 0,0-1 0,0 0 0,1 0 0,-1 0 0,0 0 0,1 0 0,0-1 0,-1 0 0,1 1 0,0-1 0,0-1 0,0 1 0,-1-1 0,6 1 0,227 1 0,-119-5 0,438 18 0,-323-1 0,35 3 0,-203-10 0,0 2 0,91 26 0,-110-24 0,1-1 0,92 6 0,-52-5 0,18 0 0,168 20 0,-169-8 0,-72-15 0,1-1 0,-1-2 0,40 3 0,434-8 0,-218-2 0,23 18 0,-214-9 0,87 12 0,66 7 0,-173-18 0,122-3 0,34 3 0,-177-2-15,349 27-142,339 20-702,-650-39 1375,190 1-1,1375-18-515,-876 5 0,-646 0 0,145-5 0,-271 2 0,0-1 0,-1 0 0,1-1 0,-1 0 0,0 0 0,12-7 0,-10 5 0,-1 0 0,1 1 0,0 1 0,16-4 0,-14 5 0,1-1 0,0 0 0,0-1 0,-1-1 0,0 0 0,16-9 0,-19 10 0,-1 0 0,1 1 0,-1 0 0,1 0 0,0 1 0,0 0 0,13 0 0,77 2 0,-54 1 0,38-3 0,0-4 0,124-25 0,116-7 0,-270 32 0,55-14 0,-63 10 0,1 2 0,60-2 0,-37 8 0,0-3 0,85-17 0,138-21 0,-211 36 0,66-11 0,-77 5 0,116-4 0,71 15 0,-158 3 0,49-7 0,147-26 0,-222 22 0,-38 4 0,-1-2 0,0-1 0,42-18 0,-18 6 0,-33 15 0,0 1 0,1 1 0,-1 1 0,1 2 0,0 1 0,36 4 0,16-1 0,1992-3 0,-2020 2 0,0 3 0,58 13 0,60 7 0,257-21 0,-228-6 0,-185 2 0,57-1 0,134 17 0,-79 0 0,128-2 0,-212-12 0,92 2-373,273 16 106,-286-9 280,162 36 0,-198-28 140,1-5 1,1-3 0,119 0-1,1525-12-153,-1704 2 0,0 1 0,30 8 0,-27-5 0,38 2 0,538-4 0,-308-5 0,-214 2-13,1009 31-909,-493-9 1857,930-22-935,-1465-3 0,115-21 0,33-3 0,-178 25 0,0-2 0,0-2 0,-1-1 0,38-13 0,-45 14 0,1 1 0,0 1 0,48 0 0,17-2 0,162-33 0,-122 17 0,-101 16 0,52-18 0,8-2 0,-67 20 0,-1-1 0,0-1 0,0 0 0,-1-2 0,0-1 0,32-20 0,-41 23 0,0 1 0,1 1 0,0 0 0,0 0 0,25-5 0,79-10 0,-75 15 0,45-12 0,-51 8 0,361-88 0,-3 18 0,-307 58 0,-1-4 0,-2-4 0,135-67 0,-209 90 0,-1 0 0,0-1 0,-1-1 0,0 0 0,0 0 0,-1 0 0,0-1 0,-1-1 0,8-12 0,-3 4 0,25-29 0,41-29 0,20-22 0,-84 83 0,-1-1 0,-1 0 0,0-2 0,14-28 0,-3 3 0,2 2 0,2 1 0,47-55 0,-36 47 0,-27 34 0,-2 1 0,1-1 0,-2-1 0,0 0 0,-1 0 0,0 0 0,5-22 0,-7 12 0,0 1 0,-2-1 0,-1 1 0,-1-34 0,0-4 0,-4-58 0,2 115 0,0 0 0,-1 1 0,1-1 0,-1 1 0,0-1 0,-1 1 0,1 0 0,-1-1 0,0 1 0,-1 1 0,1-1 0,-1 0 0,0 1 0,0 0 0,0 0 0,-1 0 0,1 0 0,-1 1 0,-10-6 0,-8-3 0,0 0 0,0 2 0,-30-8 0,43 15 0,-99-28 0,-171-26 0,142 32 0,78 15 0,-107-3 0,-61 15 0,83 1 0,-1111-3 0,1156 5 0,-159 28 0,170-19 0,-71 23 0,114-24 0,0-2 0,-67 7 0,48-14 0,-92 9 0,123-9-1365,6-1-5461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1T05:31:20.152"/>
    </inkml:context>
    <inkml:brush xml:id="br0">
      <inkml:brushProperty name="width" value="0.05" units="cm"/>
      <inkml:brushProperty name="height" value="0.05" units="cm"/>
      <inkml:brushProperty name="color" value="#E71224"/>
    </inkml:brush>
  </inkml:definitions>
  <inkml:trace contextRef="#ctx0" brushRef="#br0">320 0 24575,'-14'0'0,"0"1"0,0 0 0,1 1 0,-1 0 0,0 1 0,1 0 0,-26 11 0,34-12 0,0 1 0,0 0 0,1 0 0,-1 0 0,1 0 0,-1 1 0,1-1 0,0 1 0,1 0 0,-1 0 0,0 1 0,1-1 0,0 1 0,0 0 0,1 0 0,-1 0 0,1 0 0,0 0 0,0 0 0,1 1 0,0-1 0,-1 10 0,1-8 0,0 0 0,0 0 0,-1-1 0,0 1 0,0 0 0,0 0 0,-1-1 0,0 1 0,-6 9 0,4-5 0,0-1 0,2 1 0,-1-1 0,1 1 0,1 0 0,0 0 0,0 0 0,1 1 0,1-1 0,0 0 0,2 17 0,-3 33 0,0-55 0,0 0 0,0-1 0,-1 0 0,0 1 0,0-1 0,0 0 0,-1 0 0,0 0 0,-4 6 0,3-6 0,1 1 0,0 0 0,0 0 0,0 0 0,0 0 0,-2 10 0,1 21 0,1 1 0,1-1 0,5 50 0,0-1 0,-3 490 0,0-563 0,2-1 0,-1 0 0,1 1 0,1-1 0,0 0 0,1 0 0,0 0 0,8 15 0,1-3 0,1-2 0,31 41 0,-24-39 0,37 32 0,-56-55 0,64 65 0,-46-45 0,0-1 0,1-1 0,0 0 0,2-2 0,27 16 0,-8-12-170,1-3-1,0-1 0,1-2 1,1-2-1,0-2 0,1-2 1,57 4-1,-64-10-6655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1T05:31:46.677"/>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1T05:31:47.177"/>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1T05:31:47.562"/>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1T05:31:48.042"/>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1T05:31:48.394"/>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19:00:43.292"/>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1T05:31:48.732"/>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19:01:56.198"/>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19:13:10.795"/>
    </inkml:context>
    <inkml:brush xml:id="br0">
      <inkml:brushProperty name="width" value="0.05" units="cm"/>
      <inkml:brushProperty name="height" value="0.05" units="cm"/>
      <inkml:brushProperty name="color" value="#E71224"/>
    </inkml:brush>
  </inkml:definitions>
  <inkml:trace contextRef="#ctx0" brushRef="#br0">151 996 24575,'6'1'0,"1"-1"0,-1 2 0,1-1 0,-1 1 0,0 0 0,7 3 0,17 5 0,47 3 0,1-2 0,153-1 0,-98-6 0,-99-1 0,-1 2 0,1 2 0,-1 0 0,39 16 0,17 3 0,-26-13 0,2-2 0,90 2 0,-3-1 0,-54 1 0,116 32 0,-176-36 0,1-2 0,77 4 0,81-12 0,-77-2 0,729 3 0,-800 1 0,0 1 0,-1 3 0,94 22 0,30 17 0,-137-38 0,0-1 0,0-3 0,0 0 0,51-5 0,-5 0 0,2533 3 0,-2449 14 0,-37-2 0,522-6 0,-359-9 0,1261 3 0,-1520-2 0,0-1 0,-1-2 0,53-14 0,-52 10 0,0 2 0,1 1 0,42-2 0,-15 4 0,91-18 0,-70 8 0,321-62 0,-381 72 0,0-1 0,0-2 0,0 0 0,-1-1 0,32-17 0,-4 4 0,-39 18 0,-1 0 0,0 0 0,0 0 0,0-1 0,0 0 0,-1-1 0,1 0 0,-1 0 0,0-1 0,-1 1 0,1-1 0,-1-1 0,0 1 0,5-9 0,6-11 0,1 1 0,1 1 0,1 1 0,25-23 0,-41 41 0,1 0 0,-2-1 0,1 1 0,0-1 0,-1 0 0,0 0 0,-1 0 0,1 0 0,-1 0 0,0-1 0,-1 1 0,0-1 0,2-11 0,-2-10 0,-3-56 0,-1 37 0,4-40 0,-3-61 0,0 142 0,1 0 0,0 0 0,-1 1 0,0-1 0,-1 0 0,1 1 0,-1-1 0,0 1 0,0 0 0,-1 0 0,1 0 0,-1 1 0,0-1 0,-6-4 0,-3-2 0,1 0 0,-1 2 0,-1-1 0,-17-8 0,4 5 0,0 1 0,-1 1 0,-41-9 0,-89-13 0,132 27 0,-41-15 0,48 14 0,0 1 0,-1 0 0,-38-4 0,-23 8 0,59 2 0,-1 0 0,0-1 0,1-2 0,-26-5 0,10 0 0,-57-5 0,27 5 0,-238-28 0,214 26 0,0 5 0,-107 6 0,56 2 0,34-2 0,-124-3 0,125-12 0,71 8 0,-60-3 0,-1568 8 0,771 3 0,-3990-2 0,4866 1 0,0 2 0,0-1 0,0 2 0,1 1 0,0 0 0,0 1 0,-19 9 0,13-5 0,0-1 0,-46 10 0,-119 25 0,158-36 0,-49 8 0,56-13 0,1 2 0,-1 0 0,1 1 0,-36 16 0,51-17 0,0 0 0,0 0 0,1 1 0,0 0 0,0 0 0,0 1 0,1-1 0,-7 12 0,5-8 0,1-1 0,-2-1 0,1 1 0,-12 9 0,15-15 0,0 1 0,0 0 0,1 0 0,-1 0 0,1 0 0,0 0 0,0 1 0,0 0 0,0-1 0,1 1 0,0 0 0,0 0 0,-2 9 0,1 2 0,0 1 0,2-1 0,0 19 0,1-18 0,-1 1 0,-6 31 0,0-18 0,1 0 0,-1 45 0,6-60 0,1 1 0,1 0 0,0-1 0,1 1 0,1-1 0,6 21 0,-6-30 0,0 0 0,1-1 0,-1 0 0,1 1 0,0-1 0,1 0 0,-1-1 0,1 1 0,1-1 0,-1 0 0,1 0 0,-1-1 0,1 0 0,0 0 0,7 3 0,14 7 0,0-3 0,42 14 0,-4-2 0,-38-11-115,93 33-1135,-89-36-5576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0T19:22:22.2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91,'3'2,"1"-1,-1 1,1 0,-1 0,0 0,0 0,0 0,0 1,0 0,0-1,-1 1,3 4,15 12,-11-14,0 0,1 0,-1-1,1 0,0-1,0 0,0 0,1-1,15 1,14 0,46-4,-44 0,988-2,-767 3,-244 1,-1 2,1 0,-1 0,0 2,25 9,-23-7,0-1,0 0,1-2,25 3,328-6,-179-3,3091 2,-2892-15,37 1,772 15,-629-2,-418-6,0-6,196-43,-288 48,1 2,127 7,-70 1,1949-2,-2030-2,61-11,-58 6,44 0,-69 6,15 1,1-1,-1-2,1-2,37-9,5-13,-57 19,0 1,1 1,0 0,0 1,25-1,-18 5,-2 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0T19:22:25.8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0,'213'14,"-41"-2,576-7,-415-7,-300 4,63 12,-51-6,29 4,-21-3,109 6,-136-14,0 2,-1 1,0 1,31 10,-26-6,0-2,43 5,35-7,-59-4,-2 2,61 12,-30 3,-14-3,1-2,96 6,-104-14,92 19,-89-12,75 4,-101-14,-16-2,-1 0,1 2,0 0,34 10,-21-2,0-1,1-1,0-2,1-1,60 1,2456-6,-1012-2,-1518 0,0 0,0-1,0-1,-1-1,27-10,-25 8,1 1,0 0,41-4,16 9,-63 3,0-1,1-1,-1-1,0 0,1-1,-1-1,0 0,0-1,15-6,-12 2,0 1,1 1,0 1,0 0,0 2,31-2,123 5,-75 3,439-3,-507-2,0-2,0-1,0-1,-1-2,0-1,30-14,35-9,39-3,2 6,214-19,-19 43,-180 7,564-2,-678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0T19:22:52.4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10210 237,'-118'1,"-132"-3,184-4,-65-16,0-1,-272-38,132 18,-130-12,311 43,-105-1,-92 14,101 1,-1438-2,1596 1,1 2,-36 8,33-5,-50 3,53-7,0 2,0 1,0 1,1 1,-44 18,13-4,37-16,0 0,-1-2,0 0,0-1,-37-2,-16 1,66 1,0-1,0 1,0 0,1 1,-1 0,1 0,-10 6,-33 13,-30-8,18-5,7-1,0-3,-1-1,-70-6,-62 3,79 13,68-8,-61 3,-125-11,-152 4,236 12,-46 2,-285-15,217-3,201 5,-55 9,-57 4,133-15,-57 12,55-7,-47 2,-652-7,355-3,-557 2,908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0T19:22:54.8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7238 1,'-7212'0,"7187"0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0T19:22:59.69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11710 241,'-78'0,"-20"2,1-5,-122-19,72-4,-294-16,379 43,0-4,1-2,-93-19,110 14,-1 2,-77-2,-92 11,83 2,-1635-3,1721 2,1 3,-75 17,-11 1,109-19,1 0,0 2,0 0,-34 16,38-16,-1-1,1-1,-1-1,0 0,0-1,0-1,-26-1,-21 1,52 1,0 0,0 1,0 0,0 1,-13 6,10-3,0-2,-23 6,-289 28,196-28,-180 7,-1770-19,2042 3,-64 11,-14 2,-342-13,237-4,-1295 2,1482 3,1 0,-1 3,1 1,-55 19,52-15,0-1,0-1,-59 5,-244-13,154-4,-578 3,759 0,0 0,0 0,0-1,0 0,0 0,0 0,0-1,0 1,0-1,1 0,-7-4,9 5,0-1,0 1,1-1,-1 1,1-1,0 0,-1 0,1 1,0-1,0 0,0 0,0 0,0 0,0 0,1-1,-1 1,1 0,-1 0,1 0,0 0,0-1,0 1,0 0,0 0,1 0,-1-1,1 1,-1 0,2-3,0-2,1 1,0-1,0 1,1 0,-1 0,1 0,0 0,1 0,7-6,4-3,31-21,-32 26,0-1,-1-1,15-14,-26 21,0 0,0 0,0 0,-1-1,1 1,-1-1,0 1,-1-1,0 0,0 1,1-7,-1 5,0 0,0 0,1 1,0-1,5-10,-6 15,1 0,-1 0,1 0,-1 0,1 0,0 0,0 0,0 0,0 1,0-1,1 1,-1 0,0 0,1-1,-1 1,1 1,-1-1,6-1,0 1,-1 0,1 1,0 0,0 0,0 1,0-1,0 2,-1-1,1 1,0 1,-1-1,13 7,5 4,0 2,25 18,-41-27,11 7,2-1,25 11,17 8,-41-21,0-1,0-2,0 0,1-1,1-1,-1-1,29 0,14 4,28 1,171-6,-133-5,3077 2,-3010-15,-20 0,35 14,85-2,-210-2,120-23,105-22,-249 43,263-17,1320 26,-1585-6,-1-2,1-3,62-18,68-10,-161 34,-25 3,0 0,0-1,0 0,0 0,0-1,0 0,0 0,0-1,-1 0,15-8,-9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1T06:28:21.6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11710 241,'-78'0,"-20"2,1-5,-122-19,72-4,-294-16,379 43,0-4,1-2,-93-19,110 14,-1 2,-77-2,-92 11,83 2,-1635-3,1721 2,1 3,-75 17,-11 1,109-19,1 0,0 2,0 0,-34 16,38-16,-1-1,1-1,-1-1,0 0,0-1,0-1,-26-1,-21 1,52 1,0 0,0 1,0 0,0 1,-13 6,10-3,0-2,-23 6,-289 28,196-28,-180 7,-1770-19,2042 3,-64 11,-14 2,-342-13,237-4,-1295 2,1482 3,1 0,-1 3,1 1,-55 19,52-15,0-1,0-1,-59 5,-244-13,154-4,-578 3,759 0,0 0,0 0,0-1,0 0,0 0,0 0,0-1,0 1,0-1,1 0,-7-4,9 5,0-1,0 1,1-1,-1 1,1-1,0 0,-1 0,1 1,0-1,0 0,0 0,0 0,0 0,0 0,1-1,-1 1,1 0,-1 0,1 0,0 0,0-1,0 1,0 0,0 0,1 0,-1-1,1 1,-1 0,2-3,0-2,1 1,0-1,0 1,1 0,-1 0,1 0,0 0,1 0,7-6,4-3,31-21,-32 26,0-1,-1-1,15-14,-26 21,0 0,0 0,0 0,-1-1,1 1,-1-1,0 1,-1-1,0 0,0 1,1-7,-1 5,0 0,0 0,1 1,0-1,5-10,-6 15,1 0,-1 0,1 0,-1 0,1 0,0 0,0 0,0 0,0 1,0-1,1 1,-1 0,0 0,1-1,-1 1,1 1,-1-1,6-1,0 1,-1 0,1 1,0 0,0 0,0 1,0-1,0 2,-1-1,1 1,0 1,-1-1,13 7,5 4,0 2,25 18,-41-27,11 7,2-1,25 11,17 8,-41-21,0-1,0-2,0 0,1-1,1-1,-1-1,29 0,14 4,28 1,171-6,-133-5,3077 2,-3010-15,-20 0,35 14,85-2,-210-2,120-23,105-22,-249 43,263-17,1320 26,-1585-6,-1-2,1-3,62-18,68-10,-161 34,-25 3,0 0,0-1,0 0,0 0,0-1,0 0,0 0,0-1,-1 0,15-8,-9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4T17:58:13.06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11 1,'-4'0,"-2"0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19:00:44.229"/>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4T17:58:14.51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151 0,'-5'0,"-5"0,-6 0,-4 0,-4 0,-2 0,-1 0,4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4T17:58:19.31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4T17:58:20.96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138 0,'0'4,"-4"1,-1 4,-4 4,-4 0,-4 1,-2-1,-3-3,3 1,4 2,6 3,3-1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4T17:58:26.18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0,'0'4,"0"1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4T17:59:08.75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10 1,'-4'4,"-2"1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4T17:59:16.73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4T17:59:18.76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1,'940'0,"-921"0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4T17:59:19.20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1,'0'4,"4"5,1 5,0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4T17:59:19.54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4T17:59:19.90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1,'0'4,"0"1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0T19:22:38.0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0,'1712'0,"-1639"4,130 23,-11 1,294 37,-435-53,2 1,1-3,103 8,-119-15,64 11,-40-3,119 20,-98-19,-39-5,59 3,-23-5,148 32,18 1,307-30,-318-10,2473 2,-1892-46,448-114,-1134 135,149-49,-254 68,1 0,1 2,44-2,81 8,-53 1,2025-2,-1061-2,-1026 3,64 12,-61-7,48 1,-58-5,47 8,20 3,135 15,0-1,248-24,-261-6,-95 0,137 4,-246 0,0 1,-1 0,1 1,-1 0,0 2,20 9,-1-1,-30-12,0-1,0 1,-1-1,1 1,0 0,-1 0,1 0,-1 0,0 0,0 1,3 4,-4-7,-1 1,1 0,-1 0,0 0,0 0,1-1,-1 1,0 0,0 0,0 0,0 0,0 0,0 0,0-1,0 1,0 0,0 0,-1 0,1 0,0 0,-1-1,1 1,0 0,-1 0,1 0,-1-1,1 1,-1 0,0-1,1 1,-1-1,0 1,1 0,-1-1,0 1,0-1,1 0,-1 1,0-1,0 0,0 1,0-1,1 0,-1 0,0 0,-2 0,-20 5,0-1,0-1,-1-1,1-1,-47-4,12 1,-2030-2,1125 6,-10952-2,11909 0,1 0,-1 0,1 1,-1-1,1 1,-1 1,1-1,0 1,-1 0,1 0,0 0,0 1,1 0,-1 0,-4 4,-1-2,-1 0,0 0,1-1,-1-1,-1 0,-16 3,26-6,727-3,-519 4,-444 0,-445 62,618-52,-1-3,-100-1,158-7,-1 0,1 1,0 0,0 1,0 0,0 0,0 0,1 1,-1 1,1-1,-13 9,12-8,1-1,-1 0,0 0,1 0,-1-1,-11 2,-3-1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05:39:25.53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05:39:33.72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0,'24'0,"0"2,0 0,0 1,0 2,34 10,-34-8,0-2,1 0,0-2,25 1,104-6,-56 0,4699 1,-2398 2,-2331 3,-1 3,1 3,82 24,-48-11,-81-18,58 13,0-3,149 8,-150-19,79 14,78 4,501-23,-713 3,-1 0,0 1,0 1,0 1,36 14,-58-19,25 5,1 0,0-2,0 0,0-2,51-4,-11 1,2815-1,-1498 5,4270-2,-5602-3,98-17,-92 10,66-3,454 11,-287 4,-236-1,-25 1,0-2,-1-1,55-10,-41 4,-1 2,1 2,77 3,-68 1,97-9,-62-9,-53 10,1 1,64-3,-6 9,133-17,-57-9,119-17,-209 37,116 6,-76 2,3931-2,-4029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05:39:41.28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72,'6'-4,"-1"1,0 1,1-1,0 1,-1-1,1 2,0-1,0 1,0 0,0 0,0 0,12 1,11-3,68-14,-43 7,108-7,682 17,-373 2,1506-2,-1916 3,102 18,-100-11,88 4,705-14,-379-2,826 2,-1164 11,-21 0,389-9,-262-3,-226 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05:39:45.82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0,'502'0,"-483"1,0 1,28 6,-27-3,38 1,657-3,-362-5,2907 2,-3220 2,0 2,55 13,-49-8,60 4,222-12,-4 0,-227 10,16 1,885-11,-487-3,-427 0,-38 0,0 2,62 8,-26 9,-52-9,1-2,34 3,430-5,-260-7,1700 3,-1916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05:40:05.42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0,'3333'0,"-3305"2,50 8,-48-5,39 2,741-6,-391-3,2068 2,-2468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05:40:11.23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0,'665'0,"-622"3,0 1,43 11,-58-10,53 12,-45-9,0-1,50 3,391-8,-232-5,2558 3,-2764 3,-1 1,0 2,39 11,-4-2,1-3,122 4,77-17,-103-1,734 2,-876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05:40:17.77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10,'992'0,"-702"23,-8 0,1534-22,-839-3,4659 2,-5614 1,0 1,0 1,0 0,0 2,-1 1,0 0,25 12,-25-11,0-2,0 0,0-1,0-1,1-2,22 0,63 8,90 23,-136-27,115-4,-77-3,1004 2,-1073-2,50-8,-49 5,39-1,130 7,83-3,-243-2,51-13,-51 8,52-5,166 13,-2 0,-233-2,1-1,37-11,-39 8,0 2,1 0,27-1,378 4,-208 4,252-2,-450-1,1-1,26-6,-24 3,38-2,554 6,-301 3,11319-2,-11498-12,-19 1,584 9,-359 4,64-2,-362-4,-29-2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05:40:21.61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0,'6613'0,"-6578"0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05:41:05.48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05:42:00.22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0T19:22:41.6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9310 1,'-9285'0,"9260"0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05:42:03.33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0,'0'1,"1"0,-1 0,1 0,-1-1,0 1,1 0,0 0,-1-1,1 1,-1 0,1-1,0 1,0 0,-1-1,1 1,0-1,0 1,0-1,-1 0,1 1,0-1,0 0,2 1,28 6,-20-4,52 11,0-2,0-3,1-3,85-2,1371-7,-787 5,5251-2,-5963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05:42:10.86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0 161,'11'-1,"0"0,-1-1,19-4,22-5,288 7,-188 6,9147-2,-9230-3,0-4,82-18,-82 12,2 3,69-2,967 12,-471 2,1126-2,-1685-3,97-18,63-3,520 24,-339 2,-307-4,125 4,5 32,-169-20,142 8,685-23,-850 2,-1 3,1 1,-1 3,83 24,-97-25,0 0,1-3,-1-1,1-1,60-5,-13 1,-59 2,14-1,-1 1,1 3,0 0,36 10,-29-3,-1-3,1-1,1-1,51-3,-57-1,48 9,27 1,877-10,-480-3,1143 2,-1592-3,-1-3,91-21,-90 15,0 2,80-3,-127 13,1 0,-1-1,1-1,-1 0,0-1,0 0,17-7,7-3,1 2,0 2,73-8,47-10,-113 17,63-4,-36 5,7 2,23-5,-45 7,64 2,-145 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05:57:14.90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05:57:16.97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1,'261'13,"-204"-7,-19-3,54 12,-57-9,0-2,1-1,-1-2,44-4,-1 1,1605 2,-1665 1,0 1,29 6,24 3,285-8,-186-5,-138 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05:57:19.55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26,'0'-1,"0"0,0 1,1-1,-1 0,1 1,-1-1,1 0,-1 1,1-1,-1 0,1 1,-1-1,1 1,0-1,-1 1,1 0,0-1,-1 1,1 0,0-1,0 1,-1 0,1 0,0-1,1 1,24-4,-22 3,91-6,131 7,-103 2,2459-2,-2527 3,61 11,-62-7,3 3,-36-5,43 2,512-4,-289-5,-258 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0T19:22:46.6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6888 32,'-1'-1,"1"0,0 0,0 0,-1 0,1 0,-1 0,1 0,-1 0,0 1,1-1,-1 0,0 0,1 0,-1 1,0-1,0 0,0 1,0-1,1 1,-1-1,0 1,0-1,0 1,0 0,0-1,-2 1,-32-7,32 7,-74-5,-101 5,62 2,-6317-2,6408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18:59:53.498"/>
    </inkml:context>
    <inkml:brush xml:id="br0">
      <inkml:brushProperty name="width" value="0.05" units="cm"/>
      <inkml:brushProperty name="height" value="0.05" units="cm"/>
      <inkml:brushProperty name="color" value="#E71224"/>
    </inkml:brush>
  </inkml:definitions>
  <inkml:trace contextRef="#ctx0" brushRef="#br0">2863 383 24575,'0'-5'0,"-1"-1"0,0 1 0,0 0 0,-1-1 0,0 1 0,0 0 0,0 0 0,0 0 0,-1 0 0,0 1 0,0-1 0,0 1 0,-5-5 0,-8-10 0,-29-25 0,34 35 0,-5-6 0,0 1 0,-2 1 0,1 0 0,-2 1 0,0 1 0,0 1 0,-1 0 0,-23-7 0,26 11 0,0-1 0,0-1 0,-16-10 0,20 10 0,0 1 0,-1 0 0,0 1 0,-29-9 0,-27 1 0,-1 3 0,0 3 0,-83 2 0,-789 7 0,922 1 0,0 0 0,-41 9 0,38-5 0,-42 3 0,-76 9 0,58-6 0,6 2 0,50-9 0,-1 0 0,-30 1 0,40-6 0,0 0 0,0 0 0,0 1 0,0 1 0,0 1 0,0 1 0,-22 8 0,32-9 0,-10 4 0,0 1 0,-34 19 0,46-23 0,1 1 0,0 0 0,1 0 0,-1 0 0,1 1 0,0 0 0,0 0 0,1 0 0,-1 0 0,1 1 0,-4 8 0,0 7 0,1-1 0,0 1 0,2 0 0,0 0 0,1 1 0,2-1 0,0 1 0,2 37 0,0-42 0,-2 1 0,-1 0 0,-5 21 0,-5 40 0,12-70 0,0 0 0,-1 1 0,0-1 0,-1 0 0,0 0 0,-1 0 0,0 0 0,0-1 0,-7 11 0,6-11 0,1 0 0,1 1 0,0-1 0,0 1 0,0 0 0,2 0 0,-1 0 0,1 0 0,0 0 0,1 0 0,0 0 0,1 0 0,0 0 0,1 0 0,0 0 0,0 0 0,1-1 0,0 1 0,1-1 0,0 0 0,0 0 0,1 0 0,1 0 0,-1-1 0,1 0 0,0 0 0,8 7 0,81 77 0,-27-28 0,-47-45 0,1-2 0,1-1 0,27 15 0,-42-27 0,0 0 0,0-1 0,1 0 0,-1 0 0,1-1 0,0 0 0,-1 0 0,16 0 0,77-3 0,-53-1 0,-28 2 0,-1 1 0,1 1 0,0 1 0,-1 0 0,1 2 0,-1 0 0,20 9 0,108 27 0,-136-38 0,9 0 0,1 0 0,40 1 0,-41-4 0,0 1 0,0 1 0,27 6 0,-17-1 0,1-2 0,-1-1 0,35 1 0,95-7 0,-54 0 0,475 2 0,-537-4 0,0-1 0,-1-2 0,0-2 0,60-21 0,-1 2 0,-75 20 0,40-18 0,-7 2 0,-55 22 0,0 0 0,0-1 0,0 0 0,0 1 0,-1-2 0,1 1 0,-1 0 0,0-1 0,0 0 0,3-4 0,34-49 0,-12 14 0,-18 27 0,-1-1 0,-1 0 0,-1 0 0,0-1 0,-1 0 0,6-27 0,7-13 0,-15 39 0,0 1 0,-1-1 0,3-38 0,2-17 0,27-114 0,-30 155 0,-1-1 0,-2 0 0,-2 0 0,0 0 0,-7-46 0,6 75-151,-1 0-1,0 0 0,0 1 0,-1-1 1,0 1-1,1-1 0,-1 1 1,-4-7-1,-7-7-6674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18:59:58.542"/>
    </inkml:context>
    <inkml:brush xml:id="br0">
      <inkml:brushProperty name="width" value="0.05" units="cm"/>
      <inkml:brushProperty name="height" value="0.05" units="cm"/>
      <inkml:brushProperty name="color" value="#E71224"/>
    </inkml:brush>
  </inkml:definitions>
  <inkml:trace contextRef="#ctx0" brushRef="#br0">1 1 24575,'1755'0'0,"-1746"0"0,-1 1 0,1 0 0,0 0 0,-1 1 0,1 0 0,-1 0 0,1 1 0,-1 1 0,0-1 0,0 1 0,10 7 0,-9-7 0,0 1 0,1-2 0,-1 1 0,1-1 0,0-1 0,0 1 0,0-2 0,14 2 0,87-5 0,-56 0 0,28 3 0,67-3 0,-79-12 0,-53 10 0,1 0 0,21-2 0,96 6 0,18-1 0,-130-3-1365,-5-3-5461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16A8EF-EB5D-060F-90B2-63EB750C1E0C}"/>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endParaRPr lang="ru-UA"/>
          </a:p>
        </p:txBody>
      </p:sp>
      <p:sp>
        <p:nvSpPr>
          <p:cNvPr id="3" name="Підзаголовок 2">
            <a:extLst>
              <a:ext uri="{FF2B5EF4-FFF2-40B4-BE49-F238E27FC236}">
                <a16:creationId xmlns:a16="http://schemas.microsoft.com/office/drawing/2014/main" id="{77256BB5-80BE-B10D-2622-F4B30E77B5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ru-UA"/>
          </a:p>
        </p:txBody>
      </p:sp>
      <p:sp>
        <p:nvSpPr>
          <p:cNvPr id="4" name="Місце для дати 3">
            <a:extLst>
              <a:ext uri="{FF2B5EF4-FFF2-40B4-BE49-F238E27FC236}">
                <a16:creationId xmlns:a16="http://schemas.microsoft.com/office/drawing/2014/main" id="{9F019DBF-6FA3-0333-FDAB-9673852C8BCB}"/>
              </a:ext>
            </a:extLst>
          </p:cNvPr>
          <p:cNvSpPr>
            <a:spLocks noGrp="1"/>
          </p:cNvSpPr>
          <p:nvPr>
            <p:ph type="dt" sz="half" idx="10"/>
          </p:nvPr>
        </p:nvSpPr>
        <p:spPr/>
        <p:txBody>
          <a:bodyPr/>
          <a:lstStyle/>
          <a:p>
            <a:fld id="{10D757A4-595C-4A65-BC74-D14412F72725}" type="datetimeFigureOut">
              <a:rPr lang="ru-UA" smtClean="0"/>
              <a:t>28.09.2023</a:t>
            </a:fld>
            <a:endParaRPr lang="ru-UA"/>
          </a:p>
        </p:txBody>
      </p:sp>
      <p:sp>
        <p:nvSpPr>
          <p:cNvPr id="5" name="Місце для нижнього колонтитула 4">
            <a:extLst>
              <a:ext uri="{FF2B5EF4-FFF2-40B4-BE49-F238E27FC236}">
                <a16:creationId xmlns:a16="http://schemas.microsoft.com/office/drawing/2014/main" id="{58DF0924-EFB2-258E-B65E-F62860078FE8}"/>
              </a:ext>
            </a:extLst>
          </p:cNvPr>
          <p:cNvSpPr>
            <a:spLocks noGrp="1"/>
          </p:cNvSpPr>
          <p:nvPr>
            <p:ph type="ftr" sz="quarter" idx="11"/>
          </p:nvPr>
        </p:nvSpPr>
        <p:spPr/>
        <p:txBody>
          <a:bodyPr/>
          <a:lstStyle/>
          <a:p>
            <a:endParaRPr lang="ru-UA"/>
          </a:p>
        </p:txBody>
      </p:sp>
      <p:sp>
        <p:nvSpPr>
          <p:cNvPr id="6" name="Місце для номера слайда 5">
            <a:extLst>
              <a:ext uri="{FF2B5EF4-FFF2-40B4-BE49-F238E27FC236}">
                <a16:creationId xmlns:a16="http://schemas.microsoft.com/office/drawing/2014/main" id="{80A1A08C-A2B8-60D8-4AA1-BC5359EE6EB1}"/>
              </a:ext>
            </a:extLst>
          </p:cNvPr>
          <p:cNvSpPr>
            <a:spLocks noGrp="1"/>
          </p:cNvSpPr>
          <p:nvPr>
            <p:ph type="sldNum" sz="quarter" idx="12"/>
          </p:nvPr>
        </p:nvSpPr>
        <p:spPr/>
        <p:txBody>
          <a:bodyPr/>
          <a:lstStyle/>
          <a:p>
            <a:fld id="{EC27AA31-8E73-42A7-B3CF-F477D06A0111}" type="slidenum">
              <a:rPr lang="ru-UA" smtClean="0"/>
              <a:t>‹№›</a:t>
            </a:fld>
            <a:endParaRPr lang="ru-UA"/>
          </a:p>
        </p:txBody>
      </p:sp>
    </p:spTree>
    <p:extLst>
      <p:ext uri="{BB962C8B-B14F-4D97-AF65-F5344CB8AC3E}">
        <p14:creationId xmlns:p14="http://schemas.microsoft.com/office/powerpoint/2010/main" val="3394222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4FAA07-BBC2-E8D8-81B8-9132ECA28A10}"/>
              </a:ext>
            </a:extLst>
          </p:cNvPr>
          <p:cNvSpPr>
            <a:spLocks noGrp="1"/>
          </p:cNvSpPr>
          <p:nvPr>
            <p:ph type="title"/>
          </p:nvPr>
        </p:nvSpPr>
        <p:spPr/>
        <p:txBody>
          <a:bodyPr/>
          <a:lstStyle/>
          <a:p>
            <a:r>
              <a:rPr lang="uk-UA"/>
              <a:t>Клацніть, щоб редагувати стиль зразка заголовка</a:t>
            </a:r>
            <a:endParaRPr lang="ru-UA"/>
          </a:p>
        </p:txBody>
      </p:sp>
      <p:sp>
        <p:nvSpPr>
          <p:cNvPr id="3" name="Місце для вертикального тексту 2">
            <a:extLst>
              <a:ext uri="{FF2B5EF4-FFF2-40B4-BE49-F238E27FC236}">
                <a16:creationId xmlns:a16="http://schemas.microsoft.com/office/drawing/2014/main" id="{99B0E044-AB47-BCDA-2348-8ED7A5E06C5D}"/>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UA"/>
          </a:p>
        </p:txBody>
      </p:sp>
      <p:sp>
        <p:nvSpPr>
          <p:cNvPr id="4" name="Місце для дати 3">
            <a:extLst>
              <a:ext uri="{FF2B5EF4-FFF2-40B4-BE49-F238E27FC236}">
                <a16:creationId xmlns:a16="http://schemas.microsoft.com/office/drawing/2014/main" id="{558BAB1B-0D94-5A4D-3D5F-96993829A824}"/>
              </a:ext>
            </a:extLst>
          </p:cNvPr>
          <p:cNvSpPr>
            <a:spLocks noGrp="1"/>
          </p:cNvSpPr>
          <p:nvPr>
            <p:ph type="dt" sz="half" idx="10"/>
          </p:nvPr>
        </p:nvSpPr>
        <p:spPr/>
        <p:txBody>
          <a:bodyPr/>
          <a:lstStyle/>
          <a:p>
            <a:fld id="{10D757A4-595C-4A65-BC74-D14412F72725}" type="datetimeFigureOut">
              <a:rPr lang="ru-UA" smtClean="0"/>
              <a:t>28.09.2023</a:t>
            </a:fld>
            <a:endParaRPr lang="ru-UA"/>
          </a:p>
        </p:txBody>
      </p:sp>
      <p:sp>
        <p:nvSpPr>
          <p:cNvPr id="5" name="Місце для нижнього колонтитула 4">
            <a:extLst>
              <a:ext uri="{FF2B5EF4-FFF2-40B4-BE49-F238E27FC236}">
                <a16:creationId xmlns:a16="http://schemas.microsoft.com/office/drawing/2014/main" id="{45114780-B757-BE1D-B988-EAE87C8AEECC}"/>
              </a:ext>
            </a:extLst>
          </p:cNvPr>
          <p:cNvSpPr>
            <a:spLocks noGrp="1"/>
          </p:cNvSpPr>
          <p:nvPr>
            <p:ph type="ftr" sz="quarter" idx="11"/>
          </p:nvPr>
        </p:nvSpPr>
        <p:spPr/>
        <p:txBody>
          <a:bodyPr/>
          <a:lstStyle/>
          <a:p>
            <a:endParaRPr lang="ru-UA"/>
          </a:p>
        </p:txBody>
      </p:sp>
      <p:sp>
        <p:nvSpPr>
          <p:cNvPr id="6" name="Місце для номера слайда 5">
            <a:extLst>
              <a:ext uri="{FF2B5EF4-FFF2-40B4-BE49-F238E27FC236}">
                <a16:creationId xmlns:a16="http://schemas.microsoft.com/office/drawing/2014/main" id="{877B28FE-F904-E1D6-ABBF-3CA89522673D}"/>
              </a:ext>
            </a:extLst>
          </p:cNvPr>
          <p:cNvSpPr>
            <a:spLocks noGrp="1"/>
          </p:cNvSpPr>
          <p:nvPr>
            <p:ph type="sldNum" sz="quarter" idx="12"/>
          </p:nvPr>
        </p:nvSpPr>
        <p:spPr/>
        <p:txBody>
          <a:bodyPr/>
          <a:lstStyle/>
          <a:p>
            <a:fld id="{EC27AA31-8E73-42A7-B3CF-F477D06A0111}" type="slidenum">
              <a:rPr lang="ru-UA" smtClean="0"/>
              <a:t>‹№›</a:t>
            </a:fld>
            <a:endParaRPr lang="ru-UA"/>
          </a:p>
        </p:txBody>
      </p:sp>
    </p:spTree>
    <p:extLst>
      <p:ext uri="{BB962C8B-B14F-4D97-AF65-F5344CB8AC3E}">
        <p14:creationId xmlns:p14="http://schemas.microsoft.com/office/powerpoint/2010/main" val="566102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B4D74EBF-6CCA-2236-4A14-7FB23562EE05}"/>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endParaRPr lang="ru-UA"/>
          </a:p>
        </p:txBody>
      </p:sp>
      <p:sp>
        <p:nvSpPr>
          <p:cNvPr id="3" name="Місце для вертикального тексту 2">
            <a:extLst>
              <a:ext uri="{FF2B5EF4-FFF2-40B4-BE49-F238E27FC236}">
                <a16:creationId xmlns:a16="http://schemas.microsoft.com/office/drawing/2014/main" id="{7F307C4F-2D04-0710-7AED-F45503D7E1E5}"/>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UA"/>
          </a:p>
        </p:txBody>
      </p:sp>
      <p:sp>
        <p:nvSpPr>
          <p:cNvPr id="4" name="Місце для дати 3">
            <a:extLst>
              <a:ext uri="{FF2B5EF4-FFF2-40B4-BE49-F238E27FC236}">
                <a16:creationId xmlns:a16="http://schemas.microsoft.com/office/drawing/2014/main" id="{562787CF-7063-E8BB-EB09-587FD5B25883}"/>
              </a:ext>
            </a:extLst>
          </p:cNvPr>
          <p:cNvSpPr>
            <a:spLocks noGrp="1"/>
          </p:cNvSpPr>
          <p:nvPr>
            <p:ph type="dt" sz="half" idx="10"/>
          </p:nvPr>
        </p:nvSpPr>
        <p:spPr/>
        <p:txBody>
          <a:bodyPr/>
          <a:lstStyle/>
          <a:p>
            <a:fld id="{10D757A4-595C-4A65-BC74-D14412F72725}" type="datetimeFigureOut">
              <a:rPr lang="ru-UA" smtClean="0"/>
              <a:t>28.09.2023</a:t>
            </a:fld>
            <a:endParaRPr lang="ru-UA"/>
          </a:p>
        </p:txBody>
      </p:sp>
      <p:sp>
        <p:nvSpPr>
          <p:cNvPr id="5" name="Місце для нижнього колонтитула 4">
            <a:extLst>
              <a:ext uri="{FF2B5EF4-FFF2-40B4-BE49-F238E27FC236}">
                <a16:creationId xmlns:a16="http://schemas.microsoft.com/office/drawing/2014/main" id="{47CCB77F-3C94-F750-C9CC-B95582DB4298}"/>
              </a:ext>
            </a:extLst>
          </p:cNvPr>
          <p:cNvSpPr>
            <a:spLocks noGrp="1"/>
          </p:cNvSpPr>
          <p:nvPr>
            <p:ph type="ftr" sz="quarter" idx="11"/>
          </p:nvPr>
        </p:nvSpPr>
        <p:spPr/>
        <p:txBody>
          <a:bodyPr/>
          <a:lstStyle/>
          <a:p>
            <a:endParaRPr lang="ru-UA"/>
          </a:p>
        </p:txBody>
      </p:sp>
      <p:sp>
        <p:nvSpPr>
          <p:cNvPr id="6" name="Місце для номера слайда 5">
            <a:extLst>
              <a:ext uri="{FF2B5EF4-FFF2-40B4-BE49-F238E27FC236}">
                <a16:creationId xmlns:a16="http://schemas.microsoft.com/office/drawing/2014/main" id="{13921368-16AF-2E47-2092-3BF56804397F}"/>
              </a:ext>
            </a:extLst>
          </p:cNvPr>
          <p:cNvSpPr>
            <a:spLocks noGrp="1"/>
          </p:cNvSpPr>
          <p:nvPr>
            <p:ph type="sldNum" sz="quarter" idx="12"/>
          </p:nvPr>
        </p:nvSpPr>
        <p:spPr/>
        <p:txBody>
          <a:bodyPr/>
          <a:lstStyle/>
          <a:p>
            <a:fld id="{EC27AA31-8E73-42A7-B3CF-F477D06A0111}" type="slidenum">
              <a:rPr lang="ru-UA" smtClean="0"/>
              <a:t>‹№›</a:t>
            </a:fld>
            <a:endParaRPr lang="ru-UA"/>
          </a:p>
        </p:txBody>
      </p:sp>
    </p:spTree>
    <p:extLst>
      <p:ext uri="{BB962C8B-B14F-4D97-AF65-F5344CB8AC3E}">
        <p14:creationId xmlns:p14="http://schemas.microsoft.com/office/powerpoint/2010/main" val="1310607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14CA0A-27EB-5E7C-30EA-B0CAFC4EFBFC}"/>
              </a:ext>
            </a:extLst>
          </p:cNvPr>
          <p:cNvSpPr>
            <a:spLocks noGrp="1"/>
          </p:cNvSpPr>
          <p:nvPr>
            <p:ph type="title"/>
          </p:nvPr>
        </p:nvSpPr>
        <p:spPr/>
        <p:txBody>
          <a:bodyPr/>
          <a:lstStyle/>
          <a:p>
            <a:r>
              <a:rPr lang="uk-UA"/>
              <a:t>Клацніть, щоб редагувати стиль зразка заголовка</a:t>
            </a:r>
            <a:endParaRPr lang="ru-UA"/>
          </a:p>
        </p:txBody>
      </p:sp>
      <p:sp>
        <p:nvSpPr>
          <p:cNvPr id="3" name="Місце для вмісту 2">
            <a:extLst>
              <a:ext uri="{FF2B5EF4-FFF2-40B4-BE49-F238E27FC236}">
                <a16:creationId xmlns:a16="http://schemas.microsoft.com/office/drawing/2014/main" id="{819299D1-9CE9-3CCE-99C5-B9BB322E703C}"/>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UA"/>
          </a:p>
        </p:txBody>
      </p:sp>
      <p:sp>
        <p:nvSpPr>
          <p:cNvPr id="4" name="Місце для дати 3">
            <a:extLst>
              <a:ext uri="{FF2B5EF4-FFF2-40B4-BE49-F238E27FC236}">
                <a16:creationId xmlns:a16="http://schemas.microsoft.com/office/drawing/2014/main" id="{C194113A-A723-46D8-176B-4341FA601E96}"/>
              </a:ext>
            </a:extLst>
          </p:cNvPr>
          <p:cNvSpPr>
            <a:spLocks noGrp="1"/>
          </p:cNvSpPr>
          <p:nvPr>
            <p:ph type="dt" sz="half" idx="10"/>
          </p:nvPr>
        </p:nvSpPr>
        <p:spPr/>
        <p:txBody>
          <a:bodyPr/>
          <a:lstStyle/>
          <a:p>
            <a:fld id="{10D757A4-595C-4A65-BC74-D14412F72725}" type="datetimeFigureOut">
              <a:rPr lang="ru-UA" smtClean="0"/>
              <a:t>28.09.2023</a:t>
            </a:fld>
            <a:endParaRPr lang="ru-UA"/>
          </a:p>
        </p:txBody>
      </p:sp>
      <p:sp>
        <p:nvSpPr>
          <p:cNvPr id="5" name="Місце для нижнього колонтитула 4">
            <a:extLst>
              <a:ext uri="{FF2B5EF4-FFF2-40B4-BE49-F238E27FC236}">
                <a16:creationId xmlns:a16="http://schemas.microsoft.com/office/drawing/2014/main" id="{11292229-C1C7-6035-BBEA-3E9F16C34E31}"/>
              </a:ext>
            </a:extLst>
          </p:cNvPr>
          <p:cNvSpPr>
            <a:spLocks noGrp="1"/>
          </p:cNvSpPr>
          <p:nvPr>
            <p:ph type="ftr" sz="quarter" idx="11"/>
          </p:nvPr>
        </p:nvSpPr>
        <p:spPr/>
        <p:txBody>
          <a:bodyPr/>
          <a:lstStyle/>
          <a:p>
            <a:endParaRPr lang="ru-UA"/>
          </a:p>
        </p:txBody>
      </p:sp>
      <p:sp>
        <p:nvSpPr>
          <p:cNvPr id="6" name="Місце для номера слайда 5">
            <a:extLst>
              <a:ext uri="{FF2B5EF4-FFF2-40B4-BE49-F238E27FC236}">
                <a16:creationId xmlns:a16="http://schemas.microsoft.com/office/drawing/2014/main" id="{B0DF8F75-9078-ABE7-CFBF-AD5B31086CAB}"/>
              </a:ext>
            </a:extLst>
          </p:cNvPr>
          <p:cNvSpPr>
            <a:spLocks noGrp="1"/>
          </p:cNvSpPr>
          <p:nvPr>
            <p:ph type="sldNum" sz="quarter" idx="12"/>
          </p:nvPr>
        </p:nvSpPr>
        <p:spPr/>
        <p:txBody>
          <a:bodyPr/>
          <a:lstStyle/>
          <a:p>
            <a:fld id="{EC27AA31-8E73-42A7-B3CF-F477D06A0111}" type="slidenum">
              <a:rPr lang="ru-UA" smtClean="0"/>
              <a:t>‹№›</a:t>
            </a:fld>
            <a:endParaRPr lang="ru-UA"/>
          </a:p>
        </p:txBody>
      </p:sp>
    </p:spTree>
    <p:extLst>
      <p:ext uri="{BB962C8B-B14F-4D97-AF65-F5344CB8AC3E}">
        <p14:creationId xmlns:p14="http://schemas.microsoft.com/office/powerpoint/2010/main" val="3500541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4C4B27-A976-6A14-ED44-94DBD949CB1B}"/>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endParaRPr lang="ru-UA"/>
          </a:p>
        </p:txBody>
      </p:sp>
      <p:sp>
        <p:nvSpPr>
          <p:cNvPr id="3" name="Місце для тексту 2">
            <a:extLst>
              <a:ext uri="{FF2B5EF4-FFF2-40B4-BE49-F238E27FC236}">
                <a16:creationId xmlns:a16="http://schemas.microsoft.com/office/drawing/2014/main" id="{DB2263AD-2104-2FCD-CEBC-F4B30619F5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E3D205BB-EC20-6D3D-2D8C-1C8948CA9131}"/>
              </a:ext>
            </a:extLst>
          </p:cNvPr>
          <p:cNvSpPr>
            <a:spLocks noGrp="1"/>
          </p:cNvSpPr>
          <p:nvPr>
            <p:ph type="dt" sz="half" idx="10"/>
          </p:nvPr>
        </p:nvSpPr>
        <p:spPr/>
        <p:txBody>
          <a:bodyPr/>
          <a:lstStyle/>
          <a:p>
            <a:fld id="{10D757A4-595C-4A65-BC74-D14412F72725}" type="datetimeFigureOut">
              <a:rPr lang="ru-UA" smtClean="0"/>
              <a:t>28.09.2023</a:t>
            </a:fld>
            <a:endParaRPr lang="ru-UA"/>
          </a:p>
        </p:txBody>
      </p:sp>
      <p:sp>
        <p:nvSpPr>
          <p:cNvPr id="5" name="Місце для нижнього колонтитула 4">
            <a:extLst>
              <a:ext uri="{FF2B5EF4-FFF2-40B4-BE49-F238E27FC236}">
                <a16:creationId xmlns:a16="http://schemas.microsoft.com/office/drawing/2014/main" id="{93AFD506-C9CE-92EA-2795-908E0C5BC604}"/>
              </a:ext>
            </a:extLst>
          </p:cNvPr>
          <p:cNvSpPr>
            <a:spLocks noGrp="1"/>
          </p:cNvSpPr>
          <p:nvPr>
            <p:ph type="ftr" sz="quarter" idx="11"/>
          </p:nvPr>
        </p:nvSpPr>
        <p:spPr/>
        <p:txBody>
          <a:bodyPr/>
          <a:lstStyle/>
          <a:p>
            <a:endParaRPr lang="ru-UA"/>
          </a:p>
        </p:txBody>
      </p:sp>
      <p:sp>
        <p:nvSpPr>
          <p:cNvPr id="6" name="Місце для номера слайда 5">
            <a:extLst>
              <a:ext uri="{FF2B5EF4-FFF2-40B4-BE49-F238E27FC236}">
                <a16:creationId xmlns:a16="http://schemas.microsoft.com/office/drawing/2014/main" id="{48D304A7-0C54-8F03-83B8-4799BCF4911C}"/>
              </a:ext>
            </a:extLst>
          </p:cNvPr>
          <p:cNvSpPr>
            <a:spLocks noGrp="1"/>
          </p:cNvSpPr>
          <p:nvPr>
            <p:ph type="sldNum" sz="quarter" idx="12"/>
          </p:nvPr>
        </p:nvSpPr>
        <p:spPr/>
        <p:txBody>
          <a:bodyPr/>
          <a:lstStyle/>
          <a:p>
            <a:fld id="{EC27AA31-8E73-42A7-B3CF-F477D06A0111}" type="slidenum">
              <a:rPr lang="ru-UA" smtClean="0"/>
              <a:t>‹№›</a:t>
            </a:fld>
            <a:endParaRPr lang="ru-UA"/>
          </a:p>
        </p:txBody>
      </p:sp>
    </p:spTree>
    <p:extLst>
      <p:ext uri="{BB962C8B-B14F-4D97-AF65-F5344CB8AC3E}">
        <p14:creationId xmlns:p14="http://schemas.microsoft.com/office/powerpoint/2010/main" val="895786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6523E5-60B1-1287-3E88-E8174D01D3B4}"/>
              </a:ext>
            </a:extLst>
          </p:cNvPr>
          <p:cNvSpPr>
            <a:spLocks noGrp="1"/>
          </p:cNvSpPr>
          <p:nvPr>
            <p:ph type="title"/>
          </p:nvPr>
        </p:nvSpPr>
        <p:spPr/>
        <p:txBody>
          <a:bodyPr/>
          <a:lstStyle/>
          <a:p>
            <a:r>
              <a:rPr lang="uk-UA"/>
              <a:t>Клацніть, щоб редагувати стиль зразка заголовка</a:t>
            </a:r>
            <a:endParaRPr lang="ru-UA"/>
          </a:p>
        </p:txBody>
      </p:sp>
      <p:sp>
        <p:nvSpPr>
          <p:cNvPr id="3" name="Місце для вмісту 2">
            <a:extLst>
              <a:ext uri="{FF2B5EF4-FFF2-40B4-BE49-F238E27FC236}">
                <a16:creationId xmlns:a16="http://schemas.microsoft.com/office/drawing/2014/main" id="{551D5A03-AA66-FEC5-19ED-8517171FBFDE}"/>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UA"/>
          </a:p>
        </p:txBody>
      </p:sp>
      <p:sp>
        <p:nvSpPr>
          <p:cNvPr id="4" name="Місце для вмісту 3">
            <a:extLst>
              <a:ext uri="{FF2B5EF4-FFF2-40B4-BE49-F238E27FC236}">
                <a16:creationId xmlns:a16="http://schemas.microsoft.com/office/drawing/2014/main" id="{4C3A9E93-5853-9DDD-A1A5-E3F2BA87F21E}"/>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UA"/>
          </a:p>
        </p:txBody>
      </p:sp>
      <p:sp>
        <p:nvSpPr>
          <p:cNvPr id="5" name="Місце для дати 4">
            <a:extLst>
              <a:ext uri="{FF2B5EF4-FFF2-40B4-BE49-F238E27FC236}">
                <a16:creationId xmlns:a16="http://schemas.microsoft.com/office/drawing/2014/main" id="{4478E304-5F8D-DAC7-1DFC-6FE8C3BA2A52}"/>
              </a:ext>
            </a:extLst>
          </p:cNvPr>
          <p:cNvSpPr>
            <a:spLocks noGrp="1"/>
          </p:cNvSpPr>
          <p:nvPr>
            <p:ph type="dt" sz="half" idx="10"/>
          </p:nvPr>
        </p:nvSpPr>
        <p:spPr/>
        <p:txBody>
          <a:bodyPr/>
          <a:lstStyle/>
          <a:p>
            <a:fld id="{10D757A4-595C-4A65-BC74-D14412F72725}" type="datetimeFigureOut">
              <a:rPr lang="ru-UA" smtClean="0"/>
              <a:t>28.09.2023</a:t>
            </a:fld>
            <a:endParaRPr lang="ru-UA"/>
          </a:p>
        </p:txBody>
      </p:sp>
      <p:sp>
        <p:nvSpPr>
          <p:cNvPr id="6" name="Місце для нижнього колонтитула 5">
            <a:extLst>
              <a:ext uri="{FF2B5EF4-FFF2-40B4-BE49-F238E27FC236}">
                <a16:creationId xmlns:a16="http://schemas.microsoft.com/office/drawing/2014/main" id="{CCA27461-6129-E0B6-C09E-8340835C56CB}"/>
              </a:ext>
            </a:extLst>
          </p:cNvPr>
          <p:cNvSpPr>
            <a:spLocks noGrp="1"/>
          </p:cNvSpPr>
          <p:nvPr>
            <p:ph type="ftr" sz="quarter" idx="11"/>
          </p:nvPr>
        </p:nvSpPr>
        <p:spPr/>
        <p:txBody>
          <a:bodyPr/>
          <a:lstStyle/>
          <a:p>
            <a:endParaRPr lang="ru-UA"/>
          </a:p>
        </p:txBody>
      </p:sp>
      <p:sp>
        <p:nvSpPr>
          <p:cNvPr id="7" name="Місце для номера слайда 6">
            <a:extLst>
              <a:ext uri="{FF2B5EF4-FFF2-40B4-BE49-F238E27FC236}">
                <a16:creationId xmlns:a16="http://schemas.microsoft.com/office/drawing/2014/main" id="{7844F994-7575-642C-9E09-793F66BF98C1}"/>
              </a:ext>
            </a:extLst>
          </p:cNvPr>
          <p:cNvSpPr>
            <a:spLocks noGrp="1"/>
          </p:cNvSpPr>
          <p:nvPr>
            <p:ph type="sldNum" sz="quarter" idx="12"/>
          </p:nvPr>
        </p:nvSpPr>
        <p:spPr/>
        <p:txBody>
          <a:bodyPr/>
          <a:lstStyle/>
          <a:p>
            <a:fld id="{EC27AA31-8E73-42A7-B3CF-F477D06A0111}" type="slidenum">
              <a:rPr lang="ru-UA" smtClean="0"/>
              <a:t>‹№›</a:t>
            </a:fld>
            <a:endParaRPr lang="ru-UA"/>
          </a:p>
        </p:txBody>
      </p:sp>
    </p:spTree>
    <p:extLst>
      <p:ext uri="{BB962C8B-B14F-4D97-AF65-F5344CB8AC3E}">
        <p14:creationId xmlns:p14="http://schemas.microsoft.com/office/powerpoint/2010/main" val="313502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24DACB-A891-CEB3-510A-F56B9EF68835}"/>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endParaRPr lang="ru-UA"/>
          </a:p>
        </p:txBody>
      </p:sp>
      <p:sp>
        <p:nvSpPr>
          <p:cNvPr id="3" name="Місце для тексту 2">
            <a:extLst>
              <a:ext uri="{FF2B5EF4-FFF2-40B4-BE49-F238E27FC236}">
                <a16:creationId xmlns:a16="http://schemas.microsoft.com/office/drawing/2014/main" id="{4CBBB378-790F-EE57-72B2-266A71D2E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570E8016-2ED0-0201-9023-4749CCF95BEE}"/>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UA"/>
          </a:p>
        </p:txBody>
      </p:sp>
      <p:sp>
        <p:nvSpPr>
          <p:cNvPr id="5" name="Місце для тексту 4">
            <a:extLst>
              <a:ext uri="{FF2B5EF4-FFF2-40B4-BE49-F238E27FC236}">
                <a16:creationId xmlns:a16="http://schemas.microsoft.com/office/drawing/2014/main" id="{DB9C58CA-E057-B1A5-A510-3BE06A4465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E12C4457-38D7-4EDF-65FB-6555301B75C8}"/>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UA"/>
          </a:p>
        </p:txBody>
      </p:sp>
      <p:sp>
        <p:nvSpPr>
          <p:cNvPr id="7" name="Місце для дати 6">
            <a:extLst>
              <a:ext uri="{FF2B5EF4-FFF2-40B4-BE49-F238E27FC236}">
                <a16:creationId xmlns:a16="http://schemas.microsoft.com/office/drawing/2014/main" id="{25495FAE-88E5-9117-4623-E3347D6DE299}"/>
              </a:ext>
            </a:extLst>
          </p:cNvPr>
          <p:cNvSpPr>
            <a:spLocks noGrp="1"/>
          </p:cNvSpPr>
          <p:nvPr>
            <p:ph type="dt" sz="half" idx="10"/>
          </p:nvPr>
        </p:nvSpPr>
        <p:spPr/>
        <p:txBody>
          <a:bodyPr/>
          <a:lstStyle/>
          <a:p>
            <a:fld id="{10D757A4-595C-4A65-BC74-D14412F72725}" type="datetimeFigureOut">
              <a:rPr lang="ru-UA" smtClean="0"/>
              <a:t>28.09.2023</a:t>
            </a:fld>
            <a:endParaRPr lang="ru-UA"/>
          </a:p>
        </p:txBody>
      </p:sp>
      <p:sp>
        <p:nvSpPr>
          <p:cNvPr id="8" name="Місце для нижнього колонтитула 7">
            <a:extLst>
              <a:ext uri="{FF2B5EF4-FFF2-40B4-BE49-F238E27FC236}">
                <a16:creationId xmlns:a16="http://schemas.microsoft.com/office/drawing/2014/main" id="{2B8BEAF4-5549-A4C9-9D7D-9A9CF5E758FF}"/>
              </a:ext>
            </a:extLst>
          </p:cNvPr>
          <p:cNvSpPr>
            <a:spLocks noGrp="1"/>
          </p:cNvSpPr>
          <p:nvPr>
            <p:ph type="ftr" sz="quarter" idx="11"/>
          </p:nvPr>
        </p:nvSpPr>
        <p:spPr/>
        <p:txBody>
          <a:bodyPr/>
          <a:lstStyle/>
          <a:p>
            <a:endParaRPr lang="ru-UA"/>
          </a:p>
        </p:txBody>
      </p:sp>
      <p:sp>
        <p:nvSpPr>
          <p:cNvPr id="9" name="Місце для номера слайда 8">
            <a:extLst>
              <a:ext uri="{FF2B5EF4-FFF2-40B4-BE49-F238E27FC236}">
                <a16:creationId xmlns:a16="http://schemas.microsoft.com/office/drawing/2014/main" id="{26F58A9F-390A-54C1-49BF-45F4766AFD3C}"/>
              </a:ext>
            </a:extLst>
          </p:cNvPr>
          <p:cNvSpPr>
            <a:spLocks noGrp="1"/>
          </p:cNvSpPr>
          <p:nvPr>
            <p:ph type="sldNum" sz="quarter" idx="12"/>
          </p:nvPr>
        </p:nvSpPr>
        <p:spPr/>
        <p:txBody>
          <a:bodyPr/>
          <a:lstStyle/>
          <a:p>
            <a:fld id="{EC27AA31-8E73-42A7-B3CF-F477D06A0111}" type="slidenum">
              <a:rPr lang="ru-UA" smtClean="0"/>
              <a:t>‹№›</a:t>
            </a:fld>
            <a:endParaRPr lang="ru-UA"/>
          </a:p>
        </p:txBody>
      </p:sp>
    </p:spTree>
    <p:extLst>
      <p:ext uri="{BB962C8B-B14F-4D97-AF65-F5344CB8AC3E}">
        <p14:creationId xmlns:p14="http://schemas.microsoft.com/office/powerpoint/2010/main" val="2842219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383437-9B23-E9B7-D355-395A8A4C9DEF}"/>
              </a:ext>
            </a:extLst>
          </p:cNvPr>
          <p:cNvSpPr>
            <a:spLocks noGrp="1"/>
          </p:cNvSpPr>
          <p:nvPr>
            <p:ph type="title"/>
          </p:nvPr>
        </p:nvSpPr>
        <p:spPr/>
        <p:txBody>
          <a:bodyPr/>
          <a:lstStyle/>
          <a:p>
            <a:r>
              <a:rPr lang="uk-UA"/>
              <a:t>Клацніть, щоб редагувати стиль зразка заголовка</a:t>
            </a:r>
            <a:endParaRPr lang="ru-UA"/>
          </a:p>
        </p:txBody>
      </p:sp>
      <p:sp>
        <p:nvSpPr>
          <p:cNvPr id="3" name="Місце для дати 2">
            <a:extLst>
              <a:ext uri="{FF2B5EF4-FFF2-40B4-BE49-F238E27FC236}">
                <a16:creationId xmlns:a16="http://schemas.microsoft.com/office/drawing/2014/main" id="{6CCCBA4E-70A8-1801-98A2-340D814C0AF5}"/>
              </a:ext>
            </a:extLst>
          </p:cNvPr>
          <p:cNvSpPr>
            <a:spLocks noGrp="1"/>
          </p:cNvSpPr>
          <p:nvPr>
            <p:ph type="dt" sz="half" idx="10"/>
          </p:nvPr>
        </p:nvSpPr>
        <p:spPr/>
        <p:txBody>
          <a:bodyPr/>
          <a:lstStyle/>
          <a:p>
            <a:fld id="{10D757A4-595C-4A65-BC74-D14412F72725}" type="datetimeFigureOut">
              <a:rPr lang="ru-UA" smtClean="0"/>
              <a:t>28.09.2023</a:t>
            </a:fld>
            <a:endParaRPr lang="ru-UA"/>
          </a:p>
        </p:txBody>
      </p:sp>
      <p:sp>
        <p:nvSpPr>
          <p:cNvPr id="4" name="Місце для нижнього колонтитула 3">
            <a:extLst>
              <a:ext uri="{FF2B5EF4-FFF2-40B4-BE49-F238E27FC236}">
                <a16:creationId xmlns:a16="http://schemas.microsoft.com/office/drawing/2014/main" id="{AE7F9DD0-31D7-DC5F-5F23-8CCB899169E6}"/>
              </a:ext>
            </a:extLst>
          </p:cNvPr>
          <p:cNvSpPr>
            <a:spLocks noGrp="1"/>
          </p:cNvSpPr>
          <p:nvPr>
            <p:ph type="ftr" sz="quarter" idx="11"/>
          </p:nvPr>
        </p:nvSpPr>
        <p:spPr/>
        <p:txBody>
          <a:bodyPr/>
          <a:lstStyle/>
          <a:p>
            <a:endParaRPr lang="ru-UA"/>
          </a:p>
        </p:txBody>
      </p:sp>
      <p:sp>
        <p:nvSpPr>
          <p:cNvPr id="5" name="Місце для номера слайда 4">
            <a:extLst>
              <a:ext uri="{FF2B5EF4-FFF2-40B4-BE49-F238E27FC236}">
                <a16:creationId xmlns:a16="http://schemas.microsoft.com/office/drawing/2014/main" id="{03D3F9B9-E683-1265-F569-4F0275B87D71}"/>
              </a:ext>
            </a:extLst>
          </p:cNvPr>
          <p:cNvSpPr>
            <a:spLocks noGrp="1"/>
          </p:cNvSpPr>
          <p:nvPr>
            <p:ph type="sldNum" sz="quarter" idx="12"/>
          </p:nvPr>
        </p:nvSpPr>
        <p:spPr/>
        <p:txBody>
          <a:bodyPr/>
          <a:lstStyle/>
          <a:p>
            <a:fld id="{EC27AA31-8E73-42A7-B3CF-F477D06A0111}" type="slidenum">
              <a:rPr lang="ru-UA" smtClean="0"/>
              <a:t>‹№›</a:t>
            </a:fld>
            <a:endParaRPr lang="ru-UA"/>
          </a:p>
        </p:txBody>
      </p:sp>
    </p:spTree>
    <p:extLst>
      <p:ext uri="{BB962C8B-B14F-4D97-AF65-F5344CB8AC3E}">
        <p14:creationId xmlns:p14="http://schemas.microsoft.com/office/powerpoint/2010/main" val="1994499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89F32ADC-6A19-E4E7-7969-6BE7CDA844AD}"/>
              </a:ext>
            </a:extLst>
          </p:cNvPr>
          <p:cNvSpPr>
            <a:spLocks noGrp="1"/>
          </p:cNvSpPr>
          <p:nvPr>
            <p:ph type="dt" sz="half" idx="10"/>
          </p:nvPr>
        </p:nvSpPr>
        <p:spPr/>
        <p:txBody>
          <a:bodyPr/>
          <a:lstStyle/>
          <a:p>
            <a:fld id="{10D757A4-595C-4A65-BC74-D14412F72725}" type="datetimeFigureOut">
              <a:rPr lang="ru-UA" smtClean="0"/>
              <a:t>28.09.2023</a:t>
            </a:fld>
            <a:endParaRPr lang="ru-UA"/>
          </a:p>
        </p:txBody>
      </p:sp>
      <p:sp>
        <p:nvSpPr>
          <p:cNvPr id="3" name="Місце для нижнього колонтитула 2">
            <a:extLst>
              <a:ext uri="{FF2B5EF4-FFF2-40B4-BE49-F238E27FC236}">
                <a16:creationId xmlns:a16="http://schemas.microsoft.com/office/drawing/2014/main" id="{36C506E0-884B-26B2-AD79-F14E6C3CBAFF}"/>
              </a:ext>
            </a:extLst>
          </p:cNvPr>
          <p:cNvSpPr>
            <a:spLocks noGrp="1"/>
          </p:cNvSpPr>
          <p:nvPr>
            <p:ph type="ftr" sz="quarter" idx="11"/>
          </p:nvPr>
        </p:nvSpPr>
        <p:spPr/>
        <p:txBody>
          <a:bodyPr/>
          <a:lstStyle/>
          <a:p>
            <a:endParaRPr lang="ru-UA"/>
          </a:p>
        </p:txBody>
      </p:sp>
      <p:sp>
        <p:nvSpPr>
          <p:cNvPr id="4" name="Місце для номера слайда 3">
            <a:extLst>
              <a:ext uri="{FF2B5EF4-FFF2-40B4-BE49-F238E27FC236}">
                <a16:creationId xmlns:a16="http://schemas.microsoft.com/office/drawing/2014/main" id="{E83AB58C-6036-0A32-6037-96A742F76C7A}"/>
              </a:ext>
            </a:extLst>
          </p:cNvPr>
          <p:cNvSpPr>
            <a:spLocks noGrp="1"/>
          </p:cNvSpPr>
          <p:nvPr>
            <p:ph type="sldNum" sz="quarter" idx="12"/>
          </p:nvPr>
        </p:nvSpPr>
        <p:spPr/>
        <p:txBody>
          <a:bodyPr/>
          <a:lstStyle/>
          <a:p>
            <a:fld id="{EC27AA31-8E73-42A7-B3CF-F477D06A0111}" type="slidenum">
              <a:rPr lang="ru-UA" smtClean="0"/>
              <a:t>‹№›</a:t>
            </a:fld>
            <a:endParaRPr lang="ru-UA"/>
          </a:p>
        </p:txBody>
      </p:sp>
    </p:spTree>
    <p:extLst>
      <p:ext uri="{BB962C8B-B14F-4D97-AF65-F5344CB8AC3E}">
        <p14:creationId xmlns:p14="http://schemas.microsoft.com/office/powerpoint/2010/main" val="2135785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290089-E569-682F-B2A2-B8B32F9D898A}"/>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ru-UA"/>
          </a:p>
        </p:txBody>
      </p:sp>
      <p:sp>
        <p:nvSpPr>
          <p:cNvPr id="3" name="Місце для вмісту 2">
            <a:extLst>
              <a:ext uri="{FF2B5EF4-FFF2-40B4-BE49-F238E27FC236}">
                <a16:creationId xmlns:a16="http://schemas.microsoft.com/office/drawing/2014/main" id="{9C441888-1D6B-72EE-BDEE-0ED07BCA33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UA"/>
          </a:p>
        </p:txBody>
      </p:sp>
      <p:sp>
        <p:nvSpPr>
          <p:cNvPr id="4" name="Місце для тексту 3">
            <a:extLst>
              <a:ext uri="{FF2B5EF4-FFF2-40B4-BE49-F238E27FC236}">
                <a16:creationId xmlns:a16="http://schemas.microsoft.com/office/drawing/2014/main" id="{1B78D965-9FF9-81E5-A933-E7F952682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DFA1E40B-4521-CCB4-2615-58EF8F07303C}"/>
              </a:ext>
            </a:extLst>
          </p:cNvPr>
          <p:cNvSpPr>
            <a:spLocks noGrp="1"/>
          </p:cNvSpPr>
          <p:nvPr>
            <p:ph type="dt" sz="half" idx="10"/>
          </p:nvPr>
        </p:nvSpPr>
        <p:spPr/>
        <p:txBody>
          <a:bodyPr/>
          <a:lstStyle/>
          <a:p>
            <a:fld id="{10D757A4-595C-4A65-BC74-D14412F72725}" type="datetimeFigureOut">
              <a:rPr lang="ru-UA" smtClean="0"/>
              <a:t>28.09.2023</a:t>
            </a:fld>
            <a:endParaRPr lang="ru-UA"/>
          </a:p>
        </p:txBody>
      </p:sp>
      <p:sp>
        <p:nvSpPr>
          <p:cNvPr id="6" name="Місце для нижнього колонтитула 5">
            <a:extLst>
              <a:ext uri="{FF2B5EF4-FFF2-40B4-BE49-F238E27FC236}">
                <a16:creationId xmlns:a16="http://schemas.microsoft.com/office/drawing/2014/main" id="{5BFF3269-F458-C31E-3410-C9996A258C2F}"/>
              </a:ext>
            </a:extLst>
          </p:cNvPr>
          <p:cNvSpPr>
            <a:spLocks noGrp="1"/>
          </p:cNvSpPr>
          <p:nvPr>
            <p:ph type="ftr" sz="quarter" idx="11"/>
          </p:nvPr>
        </p:nvSpPr>
        <p:spPr/>
        <p:txBody>
          <a:bodyPr/>
          <a:lstStyle/>
          <a:p>
            <a:endParaRPr lang="ru-UA"/>
          </a:p>
        </p:txBody>
      </p:sp>
      <p:sp>
        <p:nvSpPr>
          <p:cNvPr id="7" name="Місце для номера слайда 6">
            <a:extLst>
              <a:ext uri="{FF2B5EF4-FFF2-40B4-BE49-F238E27FC236}">
                <a16:creationId xmlns:a16="http://schemas.microsoft.com/office/drawing/2014/main" id="{55DD7283-ABA2-4897-D454-B071D2E7BBDC}"/>
              </a:ext>
            </a:extLst>
          </p:cNvPr>
          <p:cNvSpPr>
            <a:spLocks noGrp="1"/>
          </p:cNvSpPr>
          <p:nvPr>
            <p:ph type="sldNum" sz="quarter" idx="12"/>
          </p:nvPr>
        </p:nvSpPr>
        <p:spPr/>
        <p:txBody>
          <a:bodyPr/>
          <a:lstStyle/>
          <a:p>
            <a:fld id="{EC27AA31-8E73-42A7-B3CF-F477D06A0111}" type="slidenum">
              <a:rPr lang="ru-UA" smtClean="0"/>
              <a:t>‹№›</a:t>
            </a:fld>
            <a:endParaRPr lang="ru-UA"/>
          </a:p>
        </p:txBody>
      </p:sp>
    </p:spTree>
    <p:extLst>
      <p:ext uri="{BB962C8B-B14F-4D97-AF65-F5344CB8AC3E}">
        <p14:creationId xmlns:p14="http://schemas.microsoft.com/office/powerpoint/2010/main" val="3643294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88BE8A-6C32-37A2-58E4-D4653576D375}"/>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ru-UA"/>
          </a:p>
        </p:txBody>
      </p:sp>
      <p:sp>
        <p:nvSpPr>
          <p:cNvPr id="3" name="Місце для зображення 2">
            <a:extLst>
              <a:ext uri="{FF2B5EF4-FFF2-40B4-BE49-F238E27FC236}">
                <a16:creationId xmlns:a16="http://schemas.microsoft.com/office/drawing/2014/main" id="{A4EE4A63-434A-CB53-4706-BB21D50868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UA"/>
          </a:p>
        </p:txBody>
      </p:sp>
      <p:sp>
        <p:nvSpPr>
          <p:cNvPr id="4" name="Місце для тексту 3">
            <a:extLst>
              <a:ext uri="{FF2B5EF4-FFF2-40B4-BE49-F238E27FC236}">
                <a16:creationId xmlns:a16="http://schemas.microsoft.com/office/drawing/2014/main" id="{4678419F-DE76-EF95-9403-D547E4E69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1F422E2F-38B2-46B3-B545-CA8AFE31843F}"/>
              </a:ext>
            </a:extLst>
          </p:cNvPr>
          <p:cNvSpPr>
            <a:spLocks noGrp="1"/>
          </p:cNvSpPr>
          <p:nvPr>
            <p:ph type="dt" sz="half" idx="10"/>
          </p:nvPr>
        </p:nvSpPr>
        <p:spPr/>
        <p:txBody>
          <a:bodyPr/>
          <a:lstStyle/>
          <a:p>
            <a:fld id="{10D757A4-595C-4A65-BC74-D14412F72725}" type="datetimeFigureOut">
              <a:rPr lang="ru-UA" smtClean="0"/>
              <a:t>28.09.2023</a:t>
            </a:fld>
            <a:endParaRPr lang="ru-UA"/>
          </a:p>
        </p:txBody>
      </p:sp>
      <p:sp>
        <p:nvSpPr>
          <p:cNvPr id="6" name="Місце для нижнього колонтитула 5">
            <a:extLst>
              <a:ext uri="{FF2B5EF4-FFF2-40B4-BE49-F238E27FC236}">
                <a16:creationId xmlns:a16="http://schemas.microsoft.com/office/drawing/2014/main" id="{7D8C1BA5-810D-DB6D-1F12-8FB69A10D919}"/>
              </a:ext>
            </a:extLst>
          </p:cNvPr>
          <p:cNvSpPr>
            <a:spLocks noGrp="1"/>
          </p:cNvSpPr>
          <p:nvPr>
            <p:ph type="ftr" sz="quarter" idx="11"/>
          </p:nvPr>
        </p:nvSpPr>
        <p:spPr/>
        <p:txBody>
          <a:bodyPr/>
          <a:lstStyle/>
          <a:p>
            <a:endParaRPr lang="ru-UA"/>
          </a:p>
        </p:txBody>
      </p:sp>
      <p:sp>
        <p:nvSpPr>
          <p:cNvPr id="7" name="Місце для номера слайда 6">
            <a:extLst>
              <a:ext uri="{FF2B5EF4-FFF2-40B4-BE49-F238E27FC236}">
                <a16:creationId xmlns:a16="http://schemas.microsoft.com/office/drawing/2014/main" id="{94936403-0503-CE33-4ECF-FF5466BD69C5}"/>
              </a:ext>
            </a:extLst>
          </p:cNvPr>
          <p:cNvSpPr>
            <a:spLocks noGrp="1"/>
          </p:cNvSpPr>
          <p:nvPr>
            <p:ph type="sldNum" sz="quarter" idx="12"/>
          </p:nvPr>
        </p:nvSpPr>
        <p:spPr/>
        <p:txBody>
          <a:bodyPr/>
          <a:lstStyle/>
          <a:p>
            <a:fld id="{EC27AA31-8E73-42A7-B3CF-F477D06A0111}" type="slidenum">
              <a:rPr lang="ru-UA" smtClean="0"/>
              <a:t>‹№›</a:t>
            </a:fld>
            <a:endParaRPr lang="ru-UA"/>
          </a:p>
        </p:txBody>
      </p:sp>
    </p:spTree>
    <p:extLst>
      <p:ext uri="{BB962C8B-B14F-4D97-AF65-F5344CB8AC3E}">
        <p14:creationId xmlns:p14="http://schemas.microsoft.com/office/powerpoint/2010/main" val="3474776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37FE4630-8D51-6EE7-824E-184F86B0F0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ru-UA"/>
          </a:p>
        </p:txBody>
      </p:sp>
      <p:sp>
        <p:nvSpPr>
          <p:cNvPr id="3" name="Місце для тексту 2">
            <a:extLst>
              <a:ext uri="{FF2B5EF4-FFF2-40B4-BE49-F238E27FC236}">
                <a16:creationId xmlns:a16="http://schemas.microsoft.com/office/drawing/2014/main" id="{8828B23E-19BE-2BF3-4B69-81C97EB027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ru-UA"/>
          </a:p>
        </p:txBody>
      </p:sp>
      <p:sp>
        <p:nvSpPr>
          <p:cNvPr id="4" name="Місце для дати 3">
            <a:extLst>
              <a:ext uri="{FF2B5EF4-FFF2-40B4-BE49-F238E27FC236}">
                <a16:creationId xmlns:a16="http://schemas.microsoft.com/office/drawing/2014/main" id="{2B89F8E6-548F-15C5-45CF-F94A704B6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757A4-595C-4A65-BC74-D14412F72725}" type="datetimeFigureOut">
              <a:rPr lang="ru-UA" smtClean="0"/>
              <a:t>28.09.2023</a:t>
            </a:fld>
            <a:endParaRPr lang="ru-UA"/>
          </a:p>
        </p:txBody>
      </p:sp>
      <p:sp>
        <p:nvSpPr>
          <p:cNvPr id="5" name="Місце для нижнього колонтитула 4">
            <a:extLst>
              <a:ext uri="{FF2B5EF4-FFF2-40B4-BE49-F238E27FC236}">
                <a16:creationId xmlns:a16="http://schemas.microsoft.com/office/drawing/2014/main" id="{64B90714-114B-7A3F-4861-2E2C40242C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UA"/>
          </a:p>
        </p:txBody>
      </p:sp>
      <p:sp>
        <p:nvSpPr>
          <p:cNvPr id="6" name="Місце для номера слайда 5">
            <a:extLst>
              <a:ext uri="{FF2B5EF4-FFF2-40B4-BE49-F238E27FC236}">
                <a16:creationId xmlns:a16="http://schemas.microsoft.com/office/drawing/2014/main" id="{45387765-C7D4-352E-D852-F7A2BFA104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7AA31-8E73-42A7-B3CF-F477D06A0111}" type="slidenum">
              <a:rPr lang="ru-UA" smtClean="0"/>
              <a:t>‹№›</a:t>
            </a:fld>
            <a:endParaRPr lang="ru-UA"/>
          </a:p>
        </p:txBody>
      </p:sp>
    </p:spTree>
    <p:extLst>
      <p:ext uri="{BB962C8B-B14F-4D97-AF65-F5344CB8AC3E}">
        <p14:creationId xmlns:p14="http://schemas.microsoft.com/office/powerpoint/2010/main" val="489794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zakon.rada.gov.ua/laws/show/z0100-06"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zakon.rada.gov.ua/laws/show/z0472-14#n20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zakon.rada.gov.ua/laws/show/z0472-14#n20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zakon.rada.gov.ua/laws/show/z0472-14#n20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zakon.rada.gov.ua/laws/show/z0472-14#n21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customXml" Target="../ink/ink34.xml"/><Relationship Id="rId13" Type="http://schemas.openxmlformats.org/officeDocument/2006/relationships/image" Target="../media/image240.png"/><Relationship Id="rId18" Type="http://schemas.openxmlformats.org/officeDocument/2006/relationships/customXml" Target="../ink/ink39.xml"/><Relationship Id="rId26" Type="http://schemas.openxmlformats.org/officeDocument/2006/relationships/customXml" Target="../ink/ink43.xml"/><Relationship Id="rId3" Type="http://schemas.openxmlformats.org/officeDocument/2006/relationships/image" Target="../media/image8.png"/><Relationship Id="rId21" Type="http://schemas.openxmlformats.org/officeDocument/2006/relationships/image" Target="../media/image33.png"/><Relationship Id="rId34" Type="http://schemas.openxmlformats.org/officeDocument/2006/relationships/image" Target="../media/image39.png"/><Relationship Id="rId7" Type="http://schemas.openxmlformats.org/officeDocument/2006/relationships/image" Target="../media/image210.png"/><Relationship Id="rId12" Type="http://schemas.openxmlformats.org/officeDocument/2006/relationships/customXml" Target="../ink/ink36.xml"/><Relationship Id="rId17" Type="http://schemas.openxmlformats.org/officeDocument/2006/relationships/image" Target="../media/image31.png"/><Relationship Id="rId25" Type="http://schemas.openxmlformats.org/officeDocument/2006/relationships/image" Target="../media/image35.png"/><Relationship Id="rId33" Type="http://schemas.openxmlformats.org/officeDocument/2006/relationships/customXml" Target="../ink/ink47.xml"/><Relationship Id="rId2" Type="http://schemas.openxmlformats.org/officeDocument/2006/relationships/customXml" Target="../ink/ink31.xml"/><Relationship Id="rId16" Type="http://schemas.openxmlformats.org/officeDocument/2006/relationships/customXml" Target="../ink/ink38.xml"/><Relationship Id="rId20" Type="http://schemas.openxmlformats.org/officeDocument/2006/relationships/customXml" Target="../ink/ink40.xml"/><Relationship Id="rId29"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customXml" Target="../ink/ink33.xml"/><Relationship Id="rId11" Type="http://schemas.openxmlformats.org/officeDocument/2006/relationships/image" Target="../media/image230.png"/><Relationship Id="rId24" Type="http://schemas.openxmlformats.org/officeDocument/2006/relationships/customXml" Target="../ink/ink42.xml"/><Relationship Id="rId32" Type="http://schemas.openxmlformats.org/officeDocument/2006/relationships/image" Target="../media/image38.png"/><Relationship Id="rId5" Type="http://schemas.openxmlformats.org/officeDocument/2006/relationships/image" Target="../media/image200.png"/><Relationship Id="rId15" Type="http://schemas.openxmlformats.org/officeDocument/2006/relationships/image" Target="../media/image250.png"/><Relationship Id="rId23" Type="http://schemas.openxmlformats.org/officeDocument/2006/relationships/image" Target="../media/image34.png"/><Relationship Id="rId28" Type="http://schemas.openxmlformats.org/officeDocument/2006/relationships/customXml" Target="../ink/ink44.xml"/><Relationship Id="rId36" Type="http://schemas.openxmlformats.org/officeDocument/2006/relationships/customXml" Target="../ink/ink49.xml"/><Relationship Id="rId10" Type="http://schemas.openxmlformats.org/officeDocument/2006/relationships/customXml" Target="../ink/ink35.xml"/><Relationship Id="rId19" Type="http://schemas.openxmlformats.org/officeDocument/2006/relationships/image" Target="../media/image32.png"/><Relationship Id="rId31" Type="http://schemas.openxmlformats.org/officeDocument/2006/relationships/customXml" Target="../ink/ink46.xml"/><Relationship Id="rId4" Type="http://schemas.openxmlformats.org/officeDocument/2006/relationships/customXml" Target="../ink/ink32.xml"/><Relationship Id="rId9" Type="http://schemas.openxmlformats.org/officeDocument/2006/relationships/image" Target="../media/image220.png"/><Relationship Id="rId14" Type="http://schemas.openxmlformats.org/officeDocument/2006/relationships/customXml" Target="../ink/ink37.xml"/><Relationship Id="rId22" Type="http://schemas.openxmlformats.org/officeDocument/2006/relationships/customXml" Target="../ink/ink41.xml"/><Relationship Id="rId27" Type="http://schemas.openxmlformats.org/officeDocument/2006/relationships/image" Target="../media/image36.png"/><Relationship Id="rId30" Type="http://schemas.openxmlformats.org/officeDocument/2006/relationships/customXml" Target="../ink/ink45.xml"/><Relationship Id="rId35" Type="http://schemas.openxmlformats.org/officeDocument/2006/relationships/customXml" Target="../ink/ink48.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zakon.rada.gov.ua/laws/show/z0472-14#n216" TargetMode="External"/><Relationship Id="rId2" Type="http://schemas.openxmlformats.org/officeDocument/2006/relationships/hyperlink" Target="https://zakon.rada.gov.ua/laws/show/va039282-99"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zakon.rada.gov.ua/laws/show/va039282-99" TargetMode="Externa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8" Type="http://schemas.openxmlformats.org/officeDocument/2006/relationships/customXml" Target="../ink/ink53.xml"/><Relationship Id="rId13" Type="http://schemas.openxmlformats.org/officeDocument/2006/relationships/image" Target="../media/image53.png"/><Relationship Id="rId18" Type="http://schemas.openxmlformats.org/officeDocument/2006/relationships/customXml" Target="../ink/ink58.xml"/><Relationship Id="rId3" Type="http://schemas.openxmlformats.org/officeDocument/2006/relationships/image" Target="../media/image48.png"/><Relationship Id="rId21" Type="http://schemas.openxmlformats.org/officeDocument/2006/relationships/image" Target="../media/image56.png"/><Relationship Id="rId7" Type="http://schemas.openxmlformats.org/officeDocument/2006/relationships/image" Target="../media/image50.png"/><Relationship Id="rId12" Type="http://schemas.openxmlformats.org/officeDocument/2006/relationships/customXml" Target="../ink/ink55.xml"/><Relationship Id="rId17" Type="http://schemas.openxmlformats.org/officeDocument/2006/relationships/image" Target="../media/image55.png"/><Relationship Id="rId2" Type="http://schemas.openxmlformats.org/officeDocument/2006/relationships/customXml" Target="../ink/ink50.xml"/><Relationship Id="rId16" Type="http://schemas.openxmlformats.org/officeDocument/2006/relationships/customXml" Target="../ink/ink57.xml"/><Relationship Id="rId20" Type="http://schemas.openxmlformats.org/officeDocument/2006/relationships/customXml" Target="../ink/ink60.xml"/><Relationship Id="rId1" Type="http://schemas.openxmlformats.org/officeDocument/2006/relationships/slideLayout" Target="../slideLayouts/slideLayout2.xml"/><Relationship Id="rId6" Type="http://schemas.openxmlformats.org/officeDocument/2006/relationships/customXml" Target="../ink/ink52.xml"/><Relationship Id="rId11" Type="http://schemas.openxmlformats.org/officeDocument/2006/relationships/image" Target="../media/image52.png"/><Relationship Id="rId5" Type="http://schemas.openxmlformats.org/officeDocument/2006/relationships/image" Target="../media/image49.png"/><Relationship Id="rId15" Type="http://schemas.openxmlformats.org/officeDocument/2006/relationships/image" Target="../media/image54.png"/><Relationship Id="rId23" Type="http://schemas.openxmlformats.org/officeDocument/2006/relationships/image" Target="../media/image57.png"/><Relationship Id="rId10" Type="http://schemas.openxmlformats.org/officeDocument/2006/relationships/customXml" Target="../ink/ink54.xml"/><Relationship Id="rId19" Type="http://schemas.openxmlformats.org/officeDocument/2006/relationships/customXml" Target="../ink/ink59.xml"/><Relationship Id="rId4" Type="http://schemas.openxmlformats.org/officeDocument/2006/relationships/customXml" Target="../ink/ink51.xml"/><Relationship Id="rId9" Type="http://schemas.openxmlformats.org/officeDocument/2006/relationships/image" Target="../media/image51.png"/><Relationship Id="rId14" Type="http://schemas.openxmlformats.org/officeDocument/2006/relationships/customXml" Target="../ink/ink56.xml"/><Relationship Id="rId22" Type="http://schemas.openxmlformats.org/officeDocument/2006/relationships/customXml" Target="../ink/ink6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customXml" Target="../ink/ink64.xml"/><Relationship Id="rId3" Type="http://schemas.openxmlformats.org/officeDocument/2006/relationships/image" Target="../media/image59.png"/><Relationship Id="rId7" Type="http://schemas.openxmlformats.org/officeDocument/2006/relationships/image" Target="../media/image62.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customXml" Target="../ink/ink63.xml"/><Relationship Id="rId5" Type="http://schemas.openxmlformats.org/officeDocument/2006/relationships/image" Target="../media/image48.png"/><Relationship Id="rId4" Type="http://schemas.openxmlformats.org/officeDocument/2006/relationships/customXml" Target="../ink/ink62.xml"/><Relationship Id="rId9" Type="http://schemas.openxmlformats.org/officeDocument/2006/relationships/image" Target="../media/image63.png"/></Relationships>
</file>

<file path=ppt/slides/_rels/slide2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s://ips.ligazakon.net/document/FIN5940J" TargetMode="External"/><Relationship Id="rId4" Type="http://schemas.openxmlformats.org/officeDocument/2006/relationships/hyperlink" Target="http://kved.ukrstat.gov.ua/KVED2010/kv10_i.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8.emf"/><Relationship Id="rId7" Type="http://schemas.openxmlformats.org/officeDocument/2006/relationships/customXml" Target="../ink/ink3.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8.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ustomXml" Target="../ink/ink5.xml"/><Relationship Id="rId7" Type="http://schemas.openxmlformats.org/officeDocument/2006/relationships/customXml" Target="../ink/ink7.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customXml" Target="../ink/ink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customXml" Target="../ink/ink9.xml"/><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customXml" Target="../ink/ink11.xml"/><Relationship Id="rId4" Type="http://schemas.openxmlformats.org/officeDocument/2006/relationships/customXml" Target="../ink/ink8.xml"/><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customXml" Target="../ink/ink15.xml"/><Relationship Id="rId13" Type="http://schemas.openxmlformats.org/officeDocument/2006/relationships/customXml" Target="../ink/ink18.xml"/><Relationship Id="rId18" Type="http://schemas.openxmlformats.org/officeDocument/2006/relationships/customXml" Target="../ink/ink23.xml"/><Relationship Id="rId26" Type="http://schemas.openxmlformats.org/officeDocument/2006/relationships/customXml" Target="../ink/ink29.xml"/><Relationship Id="rId3" Type="http://schemas.openxmlformats.org/officeDocument/2006/relationships/image" Target="../media/image20.png"/><Relationship Id="rId21" Type="http://schemas.openxmlformats.org/officeDocument/2006/relationships/image" Target="../media/image26.png"/><Relationship Id="rId7" Type="http://schemas.openxmlformats.org/officeDocument/2006/relationships/image" Target="../media/image22.png"/><Relationship Id="rId12" Type="http://schemas.openxmlformats.org/officeDocument/2006/relationships/customXml" Target="../ink/ink17.xml"/><Relationship Id="rId17" Type="http://schemas.openxmlformats.org/officeDocument/2006/relationships/customXml" Target="../ink/ink22.xml"/><Relationship Id="rId25" Type="http://schemas.openxmlformats.org/officeDocument/2006/relationships/customXml" Target="../ink/ink28.xml"/><Relationship Id="rId2" Type="http://schemas.openxmlformats.org/officeDocument/2006/relationships/customXml" Target="../ink/ink12.xml"/><Relationship Id="rId16" Type="http://schemas.openxmlformats.org/officeDocument/2006/relationships/customXml" Target="../ink/ink21.xml"/><Relationship Id="rId20" Type="http://schemas.openxmlformats.org/officeDocument/2006/relationships/customXml" Target="../ink/ink24.xml"/><Relationship Id="rId1" Type="http://schemas.openxmlformats.org/officeDocument/2006/relationships/slideLayout" Target="../slideLayouts/slideLayout2.xml"/><Relationship Id="rId6" Type="http://schemas.openxmlformats.org/officeDocument/2006/relationships/customXml" Target="../ink/ink14.xml"/><Relationship Id="rId11" Type="http://schemas.openxmlformats.org/officeDocument/2006/relationships/image" Target="../media/image24.png"/><Relationship Id="rId24" Type="http://schemas.openxmlformats.org/officeDocument/2006/relationships/customXml" Target="../ink/ink27.xml"/><Relationship Id="rId5" Type="http://schemas.openxmlformats.org/officeDocument/2006/relationships/image" Target="../media/image21.png"/><Relationship Id="rId15" Type="http://schemas.openxmlformats.org/officeDocument/2006/relationships/customXml" Target="../ink/ink20.xml"/><Relationship Id="rId23" Type="http://schemas.openxmlformats.org/officeDocument/2006/relationships/customXml" Target="../ink/ink26.xml"/><Relationship Id="rId10" Type="http://schemas.openxmlformats.org/officeDocument/2006/relationships/customXml" Target="../ink/ink16.xml"/><Relationship Id="rId19" Type="http://schemas.openxmlformats.org/officeDocument/2006/relationships/image" Target="../media/image25.png"/><Relationship Id="rId4" Type="http://schemas.openxmlformats.org/officeDocument/2006/relationships/customXml" Target="../ink/ink13.xml"/><Relationship Id="rId9" Type="http://schemas.openxmlformats.org/officeDocument/2006/relationships/image" Target="../media/image23.png"/><Relationship Id="rId14" Type="http://schemas.openxmlformats.org/officeDocument/2006/relationships/customXml" Target="../ink/ink19.xml"/><Relationship Id="rId22" Type="http://schemas.openxmlformats.org/officeDocument/2006/relationships/customXml" Target="../ink/ink25.xml"/><Relationship Id="rId27" Type="http://schemas.openxmlformats.org/officeDocument/2006/relationships/customXml" Target="../ink/ink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Витрати на охорону праці: яка відповідальність за невиконання нормативу?">
            <a:extLst>
              <a:ext uri="{FF2B5EF4-FFF2-40B4-BE49-F238E27FC236}">
                <a16:creationId xmlns:a16="http://schemas.microsoft.com/office/drawing/2014/main" id="{4FC56035-E709-1003-28DB-093BF6C5D4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728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9F2304C0-20AD-7FBB-6082-540404AE7690}"/>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КАРТА УМОВ ПРАЦІ</a:t>
            </a:r>
          </a:p>
        </p:txBody>
      </p:sp>
      <p:cxnSp>
        <p:nvCxnSpPr>
          <p:cNvPr id="1033" name="Straight Connector 103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24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182746E4-55C0-AB1E-7662-AF456F6CB890}"/>
              </a:ext>
            </a:extLst>
          </p:cNvPr>
          <p:cNvPicPr>
            <a:picLocks noGrp="1" noChangeAspect="1"/>
          </p:cNvPicPr>
          <p:nvPr>
            <p:ph idx="1"/>
          </p:nvPr>
        </p:nvPicPr>
        <p:blipFill>
          <a:blip r:embed="rId2"/>
          <a:stretch>
            <a:fillRect/>
          </a:stretch>
        </p:blipFill>
        <p:spPr>
          <a:xfrm>
            <a:off x="480768" y="291413"/>
            <a:ext cx="5816013" cy="6275173"/>
          </a:xfrm>
        </p:spPr>
      </p:pic>
      <p:sp>
        <p:nvSpPr>
          <p:cNvPr id="6" name="TextBox 5">
            <a:extLst>
              <a:ext uri="{FF2B5EF4-FFF2-40B4-BE49-F238E27FC236}">
                <a16:creationId xmlns:a16="http://schemas.microsoft.com/office/drawing/2014/main" id="{51B727F0-00F6-9FEF-4155-DB7F21FFC738}"/>
              </a:ext>
            </a:extLst>
          </p:cNvPr>
          <p:cNvSpPr txBox="1"/>
          <p:nvPr/>
        </p:nvSpPr>
        <p:spPr>
          <a:xfrm>
            <a:off x="6468894" y="1038654"/>
            <a:ext cx="5097293" cy="5262979"/>
          </a:xfrm>
          <a:prstGeom prst="rect">
            <a:avLst/>
          </a:prstGeom>
          <a:noFill/>
        </p:spPr>
        <p:txBody>
          <a:bodyPr wrap="square" rtlCol="0">
            <a:spAutoFit/>
          </a:bodyPr>
          <a:lstStyle/>
          <a:p>
            <a:r>
              <a:rPr lang="ru-RU" sz="1200" b="1" i="0" u="none" strike="noStrike" baseline="30000" dirty="0">
                <a:solidFill>
                  <a:srgbClr val="333333"/>
                </a:solidFill>
                <a:effectLst/>
                <a:latin typeface="Times New Roman" panose="02020603050405020304" pitchFamily="18" charset="0"/>
              </a:rPr>
              <a:t>1</a:t>
            </a:r>
            <a:r>
              <a:rPr lang="ru-RU" sz="1200" b="1" i="0" u="none" strike="noStrike" dirty="0">
                <a:solidFill>
                  <a:srgbClr val="333333"/>
                </a:solidFill>
                <a:effectLst/>
                <a:latin typeface="Times New Roman" panose="02020603050405020304" pitchFamily="18" charset="0"/>
              </a:rPr>
              <a:t>Якщо </a:t>
            </a:r>
            <a:r>
              <a:rPr lang="ru-RU" sz="1200" b="1" i="0" u="none" strike="noStrike" dirty="0" err="1">
                <a:solidFill>
                  <a:srgbClr val="333333"/>
                </a:solidFill>
                <a:effectLst/>
                <a:latin typeface="Times New Roman" panose="02020603050405020304" pitchFamily="18" charset="0"/>
              </a:rPr>
              <a:t>речовина</a:t>
            </a:r>
            <a:r>
              <a:rPr lang="ru-RU" sz="1200" b="1" i="0" u="none" strike="noStrike" dirty="0">
                <a:solidFill>
                  <a:srgbClr val="333333"/>
                </a:solidFill>
                <a:effectLst/>
                <a:latin typeface="Times New Roman" panose="02020603050405020304" pitchFamily="18" charset="0"/>
              </a:rPr>
              <a:t> </a:t>
            </a:r>
            <a:r>
              <a:rPr lang="ru-RU" sz="1200" b="0" i="0" u="none" strike="noStrike" dirty="0">
                <a:solidFill>
                  <a:srgbClr val="333333"/>
                </a:solidFill>
                <a:effectLst/>
                <a:latin typeface="Times New Roman" panose="02020603050405020304" pitchFamily="18" charset="0"/>
              </a:rPr>
              <a:t>чинить два і </a:t>
            </a:r>
            <a:r>
              <a:rPr lang="ru-RU" sz="1200" b="0" i="0" u="none" strike="noStrike" dirty="0" err="1">
                <a:solidFill>
                  <a:srgbClr val="333333"/>
                </a:solidFill>
                <a:effectLst/>
                <a:latin typeface="Times New Roman" panose="02020603050405020304" pitchFamily="18" charset="0"/>
              </a:rPr>
              <a:t>більше</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ефектів</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які</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підпадають</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під</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різні</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групи</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щодо</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особливостей</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біологічної</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дії</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клас</a:t>
            </a:r>
            <a:r>
              <a:rPr lang="ru-RU" sz="1200" b="0" i="0" u="none" strike="noStrike" dirty="0">
                <a:solidFill>
                  <a:srgbClr val="333333"/>
                </a:solidFill>
                <a:effectLst/>
                <a:latin typeface="Times New Roman" panose="02020603050405020304" pitchFamily="18" charset="0"/>
              </a:rPr>
              <a:t> умов </a:t>
            </a:r>
            <a:r>
              <a:rPr lang="ru-RU" sz="1200" b="0" i="0" u="none" strike="noStrike" dirty="0" err="1">
                <a:solidFill>
                  <a:srgbClr val="333333"/>
                </a:solidFill>
                <a:effectLst/>
                <a:latin typeface="Times New Roman" panose="02020603050405020304" pitchFamily="18" charset="0"/>
              </a:rPr>
              <a:t>праці</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визначається</a:t>
            </a:r>
            <a:r>
              <a:rPr lang="ru-RU" sz="1200" b="0" i="0" u="none" strike="noStrike" dirty="0">
                <a:solidFill>
                  <a:srgbClr val="333333"/>
                </a:solidFill>
                <a:effectLst/>
                <a:latin typeface="Times New Roman" panose="02020603050405020304" pitchFamily="18" charset="0"/>
              </a:rPr>
              <a:t> за </a:t>
            </a:r>
            <a:r>
              <a:rPr lang="ru-RU" sz="1200" b="0" i="0" u="none" strike="noStrike" dirty="0" err="1">
                <a:solidFill>
                  <a:srgbClr val="333333"/>
                </a:solidFill>
                <a:effectLst/>
                <a:latin typeface="Times New Roman" panose="02020603050405020304" pitchFamily="18" charset="0"/>
              </a:rPr>
              <a:t>ефектом</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який</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оцінюється</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більш</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жорстко</a:t>
            </a:r>
            <a:r>
              <a:rPr lang="ru-RU" sz="1200" b="0" i="0" u="none" strike="noStrike" dirty="0">
                <a:solidFill>
                  <a:srgbClr val="333333"/>
                </a:solidFill>
                <a:effectLst/>
                <a:latin typeface="Times New Roman" panose="02020603050405020304" pitchFamily="18" charset="0"/>
              </a:rPr>
              <a:t>.</a:t>
            </a:r>
            <a:br>
              <a:rPr lang="ru-RU" sz="1200" dirty="0"/>
            </a:br>
            <a:r>
              <a:rPr lang="ru-RU" sz="1200" b="1" i="0" u="none" strike="noStrike" baseline="30000" dirty="0">
                <a:solidFill>
                  <a:srgbClr val="333333"/>
                </a:solidFill>
                <a:effectLst/>
                <a:latin typeface="Times New Roman" panose="02020603050405020304" pitchFamily="18" charset="0"/>
              </a:rPr>
              <a:t>-2</a:t>
            </a:r>
            <a:r>
              <a:rPr lang="ru-RU" sz="1200" b="1" i="0" u="none" strike="noStrike" dirty="0">
                <a:solidFill>
                  <a:srgbClr val="333333"/>
                </a:solidFill>
                <a:effectLst/>
                <a:latin typeface="Times New Roman" panose="02020603050405020304" pitchFamily="18" charset="0"/>
              </a:rPr>
              <a:t>Значення </a:t>
            </a:r>
            <a:r>
              <a:rPr lang="ru-RU" sz="1200" b="1" i="0" u="none" strike="noStrike" dirty="0" err="1">
                <a:solidFill>
                  <a:srgbClr val="333333"/>
                </a:solidFill>
                <a:effectLst/>
                <a:latin typeface="Times New Roman" panose="02020603050405020304" pitchFamily="18" charset="0"/>
              </a:rPr>
              <a:t>граничнодопустимих</a:t>
            </a:r>
            <a:r>
              <a:rPr lang="ru-RU" sz="1200" b="1" i="0" u="none" strike="noStrike" dirty="0">
                <a:solidFill>
                  <a:srgbClr val="333333"/>
                </a:solidFill>
                <a:effectLst/>
                <a:latin typeface="Times New Roman" panose="02020603050405020304" pitchFamily="18" charset="0"/>
              </a:rPr>
              <a:t> </a:t>
            </a:r>
            <a:r>
              <a:rPr lang="ru-RU" sz="1200" b="1" i="0" u="none" strike="noStrike" dirty="0" err="1">
                <a:solidFill>
                  <a:srgbClr val="333333"/>
                </a:solidFill>
                <a:effectLst/>
                <a:latin typeface="Times New Roman" panose="02020603050405020304" pitchFamily="18" charset="0"/>
              </a:rPr>
              <a:t>концентрацій</a:t>
            </a:r>
            <a:r>
              <a:rPr lang="ru-RU" sz="1200" b="1" i="0" u="none" strike="noStrike" dirty="0">
                <a:solidFill>
                  <a:srgbClr val="333333"/>
                </a:solidFill>
                <a:effectLst/>
                <a:latin typeface="Times New Roman" panose="02020603050405020304" pitchFamily="18" charset="0"/>
              </a:rPr>
              <a:t> </a:t>
            </a:r>
            <a:r>
              <a:rPr lang="ru-RU" sz="1200" b="0" i="0" u="none" strike="noStrike" dirty="0">
                <a:solidFill>
                  <a:srgbClr val="333333"/>
                </a:solidFill>
                <a:effectLst/>
                <a:latin typeface="Times New Roman" panose="02020603050405020304" pitchFamily="18" charset="0"/>
              </a:rPr>
              <a:t>(ГДК) </a:t>
            </a:r>
            <a:r>
              <a:rPr lang="ru-RU" sz="1200" b="0" i="0" u="none" strike="noStrike" dirty="0" err="1">
                <a:solidFill>
                  <a:srgbClr val="333333"/>
                </a:solidFill>
                <a:effectLst/>
                <a:latin typeface="Times New Roman" panose="02020603050405020304" pitchFamily="18" charset="0"/>
              </a:rPr>
              <a:t>шкідливих</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речовин</a:t>
            </a:r>
            <a:r>
              <a:rPr lang="ru-RU" sz="1200" b="0" i="0" u="none" strike="noStrike" dirty="0">
                <a:solidFill>
                  <a:srgbClr val="333333"/>
                </a:solidFill>
                <a:effectLst/>
                <a:latin typeface="Times New Roman" panose="02020603050405020304" pitchFamily="18" charset="0"/>
              </a:rPr>
              <a:t> у </a:t>
            </a:r>
            <a:r>
              <a:rPr lang="ru-RU" sz="1200" b="0" i="0" u="none" strike="noStrike" dirty="0" err="1">
                <a:solidFill>
                  <a:srgbClr val="333333"/>
                </a:solidFill>
                <a:effectLst/>
                <a:latin typeface="Times New Roman" panose="02020603050405020304" pitchFamily="18" charset="0"/>
              </a:rPr>
              <a:t>повітрі</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робочої</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зони</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що</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наведені</a:t>
            </a:r>
            <a:r>
              <a:rPr lang="ru-RU" sz="1200" b="0" i="0" u="none" strike="noStrike" dirty="0">
                <a:solidFill>
                  <a:srgbClr val="333333"/>
                </a:solidFill>
                <a:effectLst/>
                <a:latin typeface="Times New Roman" panose="02020603050405020304" pitchFamily="18" charset="0"/>
              </a:rPr>
              <a:t> в </a:t>
            </a:r>
            <a:r>
              <a:rPr lang="ru-RU" sz="1200" b="0" i="0" u="none" strike="noStrike" dirty="0" err="1">
                <a:solidFill>
                  <a:srgbClr val="333333"/>
                </a:solidFill>
                <a:effectLst/>
                <a:latin typeface="Times New Roman" panose="02020603050405020304" pitchFamily="18" charset="0"/>
              </a:rPr>
              <a:t>додатках</a:t>
            </a:r>
            <a:r>
              <a:rPr lang="ru-RU" sz="1200" b="0" i="0" u="none" strike="noStrike" dirty="0">
                <a:solidFill>
                  <a:srgbClr val="333333"/>
                </a:solidFill>
                <a:effectLst/>
                <a:latin typeface="Times New Roman" panose="02020603050405020304" pitchFamily="18" charset="0"/>
              </a:rPr>
              <a:t> 1-7 до «Перечня Общесоюзных санитарно-противоэпидемических правил и норм «Предельно допустимые концентрации (ПДК) вредных веществ в воздухе рабочей зоны», </a:t>
            </a:r>
            <a:r>
              <a:rPr lang="ru-RU" sz="1200" b="0" i="0" u="none" strike="noStrike" dirty="0" err="1">
                <a:solidFill>
                  <a:srgbClr val="333333"/>
                </a:solidFill>
                <a:effectLst/>
                <a:latin typeface="Times New Roman" panose="02020603050405020304" pitchFamily="18" charset="0"/>
              </a:rPr>
              <a:t>затвердженого</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Головним</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державним</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санітарним</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лікарем</a:t>
            </a:r>
            <a:r>
              <a:rPr lang="ru-RU" sz="1200" b="0" i="0" u="none" strike="noStrike" dirty="0">
                <a:solidFill>
                  <a:srgbClr val="333333"/>
                </a:solidFill>
                <a:effectLst/>
                <a:latin typeface="Times New Roman" panose="02020603050405020304" pitchFamily="18" charset="0"/>
              </a:rPr>
              <a:t> СРСР </a:t>
            </a:r>
            <a:r>
              <a:rPr lang="ru-RU" sz="1200" b="0" i="0" u="none" strike="noStrike" dirty="0" err="1">
                <a:solidFill>
                  <a:srgbClr val="333333"/>
                </a:solidFill>
                <a:effectLst/>
                <a:latin typeface="Times New Roman" panose="02020603050405020304" pitchFamily="18" charset="0"/>
              </a:rPr>
              <a:t>від</a:t>
            </a:r>
            <a:r>
              <a:rPr lang="ru-RU" sz="1200" b="0" i="0" u="none" strike="noStrike" dirty="0">
                <a:solidFill>
                  <a:srgbClr val="333333"/>
                </a:solidFill>
                <a:effectLst/>
                <a:latin typeface="Times New Roman" panose="02020603050405020304" pitchFamily="18" charset="0"/>
              </a:rPr>
              <a:t> 26 </a:t>
            </a:r>
            <a:r>
              <a:rPr lang="ru-RU" sz="1200" b="0" i="0" u="none" strike="noStrike" dirty="0" err="1">
                <a:solidFill>
                  <a:srgbClr val="333333"/>
                </a:solidFill>
                <a:effectLst/>
                <a:latin typeface="Times New Roman" panose="02020603050405020304" pitchFamily="18" charset="0"/>
              </a:rPr>
              <a:t>травня</a:t>
            </a:r>
            <a:r>
              <a:rPr lang="ru-RU" sz="1200" b="0" i="0" u="none" strike="noStrike" dirty="0">
                <a:solidFill>
                  <a:srgbClr val="333333"/>
                </a:solidFill>
                <a:effectLst/>
                <a:latin typeface="Times New Roman" panose="02020603050405020304" pitchFamily="18" charset="0"/>
              </a:rPr>
              <a:t> 1988 року № 4617-88.</a:t>
            </a:r>
            <a:br>
              <a:rPr lang="ru-RU" sz="1200" dirty="0"/>
            </a:br>
            <a:r>
              <a:rPr lang="ru-RU" sz="1200" b="1" i="0" u="none" strike="noStrike" baseline="30000" dirty="0">
                <a:solidFill>
                  <a:srgbClr val="333333"/>
                </a:solidFill>
                <a:effectLst/>
                <a:latin typeface="Times New Roman" panose="02020603050405020304" pitchFamily="18" charset="0"/>
              </a:rPr>
              <a:t>-3</a:t>
            </a:r>
            <a:r>
              <a:rPr lang="ru-RU" sz="1200" b="1" i="0" u="none" strike="noStrike" dirty="0">
                <a:solidFill>
                  <a:srgbClr val="333333"/>
                </a:solidFill>
                <a:effectLst/>
                <a:latin typeface="Times New Roman" panose="02020603050405020304" pitchFamily="18" charset="0"/>
              </a:rPr>
              <a:t>Відповідно до </a:t>
            </a:r>
            <a:r>
              <a:rPr lang="ru-RU" sz="1200" b="1" i="0" u="none" strike="noStrike" dirty="0" err="1">
                <a:solidFill>
                  <a:srgbClr val="333333"/>
                </a:solidFill>
                <a:effectLst/>
                <a:latin typeface="Times New Roman" panose="02020603050405020304" pitchFamily="18" charset="0"/>
              </a:rPr>
              <a:t>значень</a:t>
            </a:r>
            <a:r>
              <a:rPr lang="ru-RU" sz="1200" b="1" i="0" u="none" strike="noStrike" dirty="0">
                <a:solidFill>
                  <a:srgbClr val="333333"/>
                </a:solidFill>
                <a:effectLst/>
                <a:latin typeface="Times New Roman" panose="02020603050405020304" pitchFamily="18" charset="0"/>
              </a:rPr>
              <a:t> ГДК </a:t>
            </a:r>
            <a:r>
              <a:rPr lang="ru-RU" sz="1200" b="0" i="0" u="none" strike="noStrike" dirty="0">
                <a:solidFill>
                  <a:srgbClr val="333333"/>
                </a:solidFill>
                <a:effectLst/>
                <a:latin typeface="Times New Roman" panose="02020603050405020304" pitchFamily="18" charset="0"/>
              </a:rPr>
              <a:t>та </a:t>
            </a:r>
            <a:r>
              <a:rPr lang="ru-RU" sz="1200" b="0" i="0" u="none" strike="noStrike" dirty="0" err="1">
                <a:solidFill>
                  <a:srgbClr val="333333"/>
                </a:solidFill>
                <a:effectLst/>
                <a:latin typeface="Times New Roman" panose="02020603050405020304" pitchFamily="18" charset="0"/>
              </a:rPr>
              <a:t>орієнтовно</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безпечних</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рівнів</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впливу</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шкідливих</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речовин</a:t>
            </a:r>
            <a:r>
              <a:rPr lang="ru-RU" sz="1200" b="0" i="0" u="none" strike="noStrike" dirty="0">
                <a:solidFill>
                  <a:srgbClr val="333333"/>
                </a:solidFill>
                <a:effectLst/>
                <a:latin typeface="Times New Roman" panose="02020603050405020304" pitchFamily="18" charset="0"/>
              </a:rPr>
              <a:t> у </a:t>
            </a:r>
            <a:r>
              <a:rPr lang="ru-RU" sz="1200" b="0" i="0" u="none" strike="noStrike" dirty="0" err="1">
                <a:solidFill>
                  <a:srgbClr val="333333"/>
                </a:solidFill>
                <a:effectLst/>
                <a:latin typeface="Times New Roman" panose="02020603050405020304" pitchFamily="18" charset="0"/>
              </a:rPr>
              <a:t>повітрі</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робочої</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зони</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особливістю</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яких</a:t>
            </a:r>
            <a:r>
              <a:rPr lang="ru-RU" sz="1200" b="0" i="0" u="none" strike="noStrike" dirty="0">
                <a:solidFill>
                  <a:srgbClr val="333333"/>
                </a:solidFill>
                <a:effectLst/>
                <a:latin typeface="Times New Roman" panose="02020603050405020304" pitchFamily="18" charset="0"/>
              </a:rPr>
              <a:t> є </a:t>
            </a:r>
            <a:r>
              <a:rPr lang="ru-RU" sz="1200" b="0" i="0" u="none" strike="noStrike" dirty="0" err="1">
                <a:solidFill>
                  <a:srgbClr val="333333"/>
                </a:solidFill>
                <a:effectLst/>
                <a:latin typeface="Times New Roman" panose="02020603050405020304" pitchFamily="18" charset="0"/>
              </a:rPr>
              <a:t>гостроспрямована</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дія</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позначка</a:t>
            </a:r>
            <a:r>
              <a:rPr lang="ru-RU" sz="1200" b="0" i="0" u="none" strike="noStrike" dirty="0">
                <a:solidFill>
                  <a:srgbClr val="333333"/>
                </a:solidFill>
                <a:effectLst/>
                <a:latin typeface="Times New Roman" panose="02020603050405020304" pitchFamily="18" charset="0"/>
              </a:rPr>
              <a:t> «Г»).</a:t>
            </a:r>
            <a:br>
              <a:rPr lang="ru-RU" sz="1200" dirty="0"/>
            </a:br>
            <a:r>
              <a:rPr lang="ru-RU" sz="1200" b="1" i="0" u="none" strike="noStrike" baseline="30000" dirty="0">
                <a:solidFill>
                  <a:srgbClr val="333333"/>
                </a:solidFill>
                <a:effectLst/>
                <a:latin typeface="Times New Roman" panose="02020603050405020304" pitchFamily="18" charset="0"/>
              </a:rPr>
              <a:t>-4</a:t>
            </a:r>
            <a:r>
              <a:rPr lang="ru-RU" sz="1200" b="1" i="0" u="none" strike="noStrike" dirty="0">
                <a:solidFill>
                  <a:srgbClr val="333333"/>
                </a:solidFill>
                <a:effectLst/>
                <a:latin typeface="Times New Roman" panose="02020603050405020304" pitchFamily="18" charset="0"/>
              </a:rPr>
              <a:t>Відповідно до </a:t>
            </a:r>
            <a:r>
              <a:rPr lang="ru-RU" sz="1200" b="1" i="0" u="none" strike="noStrike" dirty="0" err="1">
                <a:solidFill>
                  <a:srgbClr val="333333"/>
                </a:solidFill>
                <a:effectLst/>
                <a:latin typeface="Times New Roman" panose="02020603050405020304" pitchFamily="18" charset="0"/>
              </a:rPr>
              <a:t>значень</a:t>
            </a:r>
            <a:r>
              <a:rPr lang="ru-RU" sz="1200" b="1" i="0" u="none" strike="noStrike" dirty="0">
                <a:solidFill>
                  <a:srgbClr val="333333"/>
                </a:solidFill>
                <a:effectLst/>
                <a:latin typeface="Times New Roman" panose="02020603050405020304" pitchFamily="18" charset="0"/>
              </a:rPr>
              <a:t> ГДК </a:t>
            </a:r>
            <a:r>
              <a:rPr lang="ru-RU" sz="1200" b="0" i="0" u="none" strike="noStrike" dirty="0" err="1">
                <a:solidFill>
                  <a:srgbClr val="333333"/>
                </a:solidFill>
                <a:effectLst/>
                <a:latin typeface="Times New Roman" panose="02020603050405020304" pitchFamily="18" charset="0"/>
              </a:rPr>
              <a:t>шкідливих</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речовин</a:t>
            </a:r>
            <a:r>
              <a:rPr lang="ru-RU" sz="1200" b="0" i="0" u="none" strike="noStrike" dirty="0">
                <a:solidFill>
                  <a:srgbClr val="333333"/>
                </a:solidFill>
                <a:effectLst/>
                <a:latin typeface="Times New Roman" panose="02020603050405020304" pitchFamily="18" charset="0"/>
              </a:rPr>
              <a:t> у </a:t>
            </a:r>
            <a:r>
              <a:rPr lang="ru-RU" sz="1200" b="0" i="0" u="none" strike="noStrike" dirty="0" err="1">
                <a:solidFill>
                  <a:srgbClr val="333333"/>
                </a:solidFill>
                <a:effectLst/>
                <a:latin typeface="Times New Roman" panose="02020603050405020304" pitchFamily="18" charset="0"/>
              </a:rPr>
              <a:t>повітрі</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робочої</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зони</a:t>
            </a:r>
            <a:r>
              <a:rPr lang="ru-RU" sz="1200" b="0" i="0" u="none" strike="noStrike" dirty="0">
                <a:solidFill>
                  <a:srgbClr val="333333"/>
                </a:solidFill>
                <a:effectLst/>
                <a:latin typeface="Times New Roman" panose="02020603050405020304" pitchFamily="18" charset="0"/>
              </a:rPr>
              <a:t>.</a:t>
            </a:r>
            <a:br>
              <a:rPr lang="ru-RU" sz="1200" dirty="0"/>
            </a:br>
            <a:r>
              <a:rPr lang="ru-RU" sz="1200" b="1" i="0" u="none" strike="noStrike" baseline="30000" dirty="0">
                <a:solidFill>
                  <a:srgbClr val="333333"/>
                </a:solidFill>
                <a:effectLst/>
                <a:latin typeface="Times New Roman" panose="02020603050405020304" pitchFamily="18" charset="0"/>
              </a:rPr>
              <a:t>-5</a:t>
            </a:r>
            <a:r>
              <a:rPr lang="ru-RU" sz="1200" b="1" i="0" u="none" strike="noStrike" dirty="0">
                <a:solidFill>
                  <a:srgbClr val="333333"/>
                </a:solidFill>
                <a:effectLst/>
                <a:latin typeface="Times New Roman" panose="02020603050405020304" pitchFamily="18" charset="0"/>
              </a:rPr>
              <a:t>Відповідно до </a:t>
            </a:r>
            <a:r>
              <a:rPr lang="ru-RU" sz="1200" b="1" i="0" u="none" strike="noStrike" dirty="0" err="1">
                <a:solidFill>
                  <a:srgbClr val="333333"/>
                </a:solidFill>
                <a:effectLst/>
                <a:latin typeface="Times New Roman" panose="02020603050405020304" pitchFamily="18" charset="0"/>
              </a:rPr>
              <a:t>значень</a:t>
            </a:r>
            <a:r>
              <a:rPr lang="ru-RU" sz="1200" b="1" i="0" u="none" strike="noStrike" dirty="0">
                <a:solidFill>
                  <a:srgbClr val="333333"/>
                </a:solidFill>
                <a:effectLst/>
                <a:latin typeface="Times New Roman" panose="02020603050405020304" pitchFamily="18" charset="0"/>
              </a:rPr>
              <a:t> ГДК </a:t>
            </a:r>
            <a:r>
              <a:rPr lang="ru-RU" sz="1200" b="0" i="0" u="none" strike="noStrike" dirty="0" err="1">
                <a:solidFill>
                  <a:srgbClr val="333333"/>
                </a:solidFill>
                <a:effectLst/>
                <a:latin typeface="Times New Roman" panose="02020603050405020304" pitchFamily="18" charset="0"/>
              </a:rPr>
              <a:t>шкідливих</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речовин</a:t>
            </a:r>
            <a:r>
              <a:rPr lang="ru-RU" sz="1200" b="0" i="0" u="none" strike="noStrike" dirty="0">
                <a:solidFill>
                  <a:srgbClr val="333333"/>
                </a:solidFill>
                <a:effectLst/>
                <a:latin typeface="Times New Roman" panose="02020603050405020304" pitchFamily="18" charset="0"/>
              </a:rPr>
              <a:t> у </a:t>
            </a:r>
            <a:r>
              <a:rPr lang="ru-RU" sz="1200" b="0" i="0" u="none" strike="noStrike" dirty="0" err="1">
                <a:solidFill>
                  <a:srgbClr val="333333"/>
                </a:solidFill>
                <a:effectLst/>
                <a:latin typeface="Times New Roman" panose="02020603050405020304" pitchFamily="18" charset="0"/>
              </a:rPr>
              <a:t>повітрі</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робочої</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зони</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особливістю</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яких</a:t>
            </a:r>
            <a:r>
              <a:rPr lang="ru-RU" sz="1200" b="0" i="0" u="none" strike="noStrike" dirty="0">
                <a:solidFill>
                  <a:srgbClr val="333333"/>
                </a:solidFill>
                <a:effectLst/>
                <a:latin typeface="Times New Roman" panose="02020603050405020304" pitchFamily="18" charset="0"/>
              </a:rPr>
              <a:t> є канцерогенна </a:t>
            </a:r>
            <a:r>
              <a:rPr lang="ru-RU" sz="1200" b="0" i="0" u="none" strike="noStrike" dirty="0" err="1">
                <a:solidFill>
                  <a:srgbClr val="333333"/>
                </a:solidFill>
                <a:effectLst/>
                <a:latin typeface="Times New Roman" panose="02020603050405020304" pitchFamily="18" charset="0"/>
              </a:rPr>
              <a:t>дія</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позначка</a:t>
            </a:r>
            <a:r>
              <a:rPr lang="ru-RU" sz="1200" b="0" i="0" u="none" strike="noStrike" dirty="0">
                <a:solidFill>
                  <a:srgbClr val="333333"/>
                </a:solidFill>
                <a:effectLst/>
                <a:latin typeface="Times New Roman" panose="02020603050405020304" pitchFamily="18" charset="0"/>
              </a:rPr>
              <a:t> «К»), та </a:t>
            </a:r>
            <a:r>
              <a:rPr lang="ru-RU" sz="1200" b="0" i="0" u="sng" dirty="0" err="1">
                <a:solidFill>
                  <a:srgbClr val="000099"/>
                </a:solidFill>
                <a:effectLst/>
                <a:latin typeface="Times New Roman" panose="02020603050405020304" pitchFamily="18" charset="0"/>
                <a:hlinkClick r:id="rId3"/>
              </a:rPr>
              <a:t>Гігієнічного</a:t>
            </a:r>
            <a:r>
              <a:rPr lang="ru-RU" sz="1200" b="0" i="0" u="sng" dirty="0">
                <a:solidFill>
                  <a:srgbClr val="000099"/>
                </a:solidFill>
                <a:effectLst/>
                <a:latin typeface="Times New Roman" panose="02020603050405020304" pitchFamily="18" charset="0"/>
                <a:hlinkClick r:id="rId3"/>
              </a:rPr>
              <a:t> нормативу </a:t>
            </a:r>
            <a:r>
              <a:rPr lang="ru-RU" sz="1200" b="0" i="0" u="sng" dirty="0" err="1">
                <a:solidFill>
                  <a:srgbClr val="000099"/>
                </a:solidFill>
                <a:effectLst/>
                <a:latin typeface="Times New Roman" panose="02020603050405020304" pitchFamily="18" charset="0"/>
                <a:hlinkClick r:id="rId3"/>
              </a:rPr>
              <a:t>України</a:t>
            </a:r>
            <a:r>
              <a:rPr lang="ru-RU" sz="1200" b="0" i="0" u="sng" dirty="0">
                <a:solidFill>
                  <a:srgbClr val="000099"/>
                </a:solidFill>
                <a:effectLst/>
                <a:latin typeface="Times New Roman" panose="02020603050405020304" pitchFamily="18" charset="0"/>
                <a:hlinkClick r:id="rId3"/>
              </a:rPr>
              <a:t> «</a:t>
            </a:r>
            <a:r>
              <a:rPr lang="ru-RU" sz="1200" b="0" i="0" u="sng" dirty="0" err="1">
                <a:solidFill>
                  <a:srgbClr val="000099"/>
                </a:solidFill>
                <a:effectLst/>
                <a:latin typeface="Times New Roman" panose="02020603050405020304" pitchFamily="18" charset="0"/>
                <a:hlinkClick r:id="rId3"/>
              </a:rPr>
              <a:t>Перелік</a:t>
            </a:r>
            <a:r>
              <a:rPr lang="ru-RU" sz="1200" b="0" i="0" u="sng" dirty="0">
                <a:solidFill>
                  <a:srgbClr val="000099"/>
                </a:solidFill>
                <a:effectLst/>
                <a:latin typeface="Times New Roman" panose="02020603050405020304" pitchFamily="18" charset="0"/>
                <a:hlinkClick r:id="rId3"/>
              </a:rPr>
              <a:t> </a:t>
            </a:r>
            <a:r>
              <a:rPr lang="ru-RU" sz="1200" b="0" i="0" u="sng" dirty="0" err="1">
                <a:solidFill>
                  <a:srgbClr val="000099"/>
                </a:solidFill>
                <a:effectLst/>
                <a:latin typeface="Times New Roman" panose="02020603050405020304" pitchFamily="18" charset="0"/>
                <a:hlinkClick r:id="rId3"/>
              </a:rPr>
              <a:t>речовин</a:t>
            </a:r>
            <a:r>
              <a:rPr lang="ru-RU" sz="1200" b="0" i="0" u="sng" dirty="0">
                <a:solidFill>
                  <a:srgbClr val="000099"/>
                </a:solidFill>
                <a:effectLst/>
                <a:latin typeface="Times New Roman" panose="02020603050405020304" pitchFamily="18" charset="0"/>
                <a:hlinkClick r:id="rId3"/>
              </a:rPr>
              <a:t>, </a:t>
            </a:r>
            <a:r>
              <a:rPr lang="ru-RU" sz="1200" b="0" i="0" u="sng" dirty="0" err="1">
                <a:solidFill>
                  <a:srgbClr val="000099"/>
                </a:solidFill>
                <a:effectLst/>
                <a:latin typeface="Times New Roman" panose="02020603050405020304" pitchFamily="18" charset="0"/>
                <a:hlinkClick r:id="rId3"/>
              </a:rPr>
              <a:t>продуктів</a:t>
            </a:r>
            <a:r>
              <a:rPr lang="ru-RU" sz="1200" b="0" i="0" u="sng" dirty="0">
                <a:solidFill>
                  <a:srgbClr val="000099"/>
                </a:solidFill>
                <a:effectLst/>
                <a:latin typeface="Times New Roman" panose="02020603050405020304" pitchFamily="18" charset="0"/>
                <a:hlinkClick r:id="rId3"/>
              </a:rPr>
              <a:t>, </a:t>
            </a:r>
            <a:r>
              <a:rPr lang="ru-RU" sz="1200" b="0" i="0" u="sng" dirty="0" err="1">
                <a:solidFill>
                  <a:srgbClr val="000099"/>
                </a:solidFill>
                <a:effectLst/>
                <a:latin typeface="Times New Roman" panose="02020603050405020304" pitchFamily="18" charset="0"/>
                <a:hlinkClick r:id="rId3"/>
              </a:rPr>
              <a:t>виробничих</a:t>
            </a:r>
            <a:r>
              <a:rPr lang="ru-RU" sz="1200" b="0" i="0" u="sng" dirty="0">
                <a:solidFill>
                  <a:srgbClr val="000099"/>
                </a:solidFill>
                <a:effectLst/>
                <a:latin typeface="Times New Roman" panose="02020603050405020304" pitchFamily="18" charset="0"/>
                <a:hlinkClick r:id="rId3"/>
              </a:rPr>
              <a:t> </a:t>
            </a:r>
            <a:r>
              <a:rPr lang="ru-RU" sz="1200" b="0" i="0" u="sng" dirty="0" err="1">
                <a:solidFill>
                  <a:srgbClr val="000099"/>
                </a:solidFill>
                <a:effectLst/>
                <a:latin typeface="Times New Roman" panose="02020603050405020304" pitchFamily="18" charset="0"/>
                <a:hlinkClick r:id="rId3"/>
              </a:rPr>
              <a:t>процесів</a:t>
            </a:r>
            <a:r>
              <a:rPr lang="ru-RU" sz="1200" b="0" i="0" u="sng" dirty="0">
                <a:solidFill>
                  <a:srgbClr val="000099"/>
                </a:solidFill>
                <a:effectLst/>
                <a:latin typeface="Times New Roman" panose="02020603050405020304" pitchFamily="18" charset="0"/>
                <a:hlinkClick r:id="rId3"/>
              </a:rPr>
              <a:t>, </a:t>
            </a:r>
            <a:r>
              <a:rPr lang="ru-RU" sz="1200" b="0" i="0" u="sng" dirty="0" err="1">
                <a:solidFill>
                  <a:srgbClr val="000099"/>
                </a:solidFill>
                <a:effectLst/>
                <a:latin typeface="Times New Roman" panose="02020603050405020304" pitchFamily="18" charset="0"/>
                <a:hlinkClick r:id="rId3"/>
              </a:rPr>
              <a:t>побутових</a:t>
            </a:r>
            <a:r>
              <a:rPr lang="ru-RU" sz="1200" b="0" i="0" u="sng" dirty="0">
                <a:solidFill>
                  <a:srgbClr val="000099"/>
                </a:solidFill>
                <a:effectLst/>
                <a:latin typeface="Times New Roman" panose="02020603050405020304" pitchFamily="18" charset="0"/>
                <a:hlinkClick r:id="rId3"/>
              </a:rPr>
              <a:t> та </a:t>
            </a:r>
            <a:r>
              <a:rPr lang="ru-RU" sz="1200" b="0" i="0" u="sng" dirty="0" err="1">
                <a:solidFill>
                  <a:srgbClr val="000099"/>
                </a:solidFill>
                <a:effectLst/>
                <a:latin typeface="Times New Roman" panose="02020603050405020304" pitchFamily="18" charset="0"/>
                <a:hlinkClick r:id="rId3"/>
              </a:rPr>
              <a:t>природних</a:t>
            </a:r>
            <a:r>
              <a:rPr lang="ru-RU" sz="1200" b="0" i="0" u="sng" dirty="0">
                <a:solidFill>
                  <a:srgbClr val="000099"/>
                </a:solidFill>
                <a:effectLst/>
                <a:latin typeface="Times New Roman" panose="02020603050405020304" pitchFamily="18" charset="0"/>
                <a:hlinkClick r:id="rId3"/>
              </a:rPr>
              <a:t> </a:t>
            </a:r>
            <a:r>
              <a:rPr lang="ru-RU" sz="1200" b="0" i="0" u="sng" dirty="0" err="1">
                <a:solidFill>
                  <a:srgbClr val="000099"/>
                </a:solidFill>
                <a:effectLst/>
                <a:latin typeface="Times New Roman" panose="02020603050405020304" pitchFamily="18" charset="0"/>
                <a:hlinkClick r:id="rId3"/>
              </a:rPr>
              <a:t>факторів</a:t>
            </a:r>
            <a:r>
              <a:rPr lang="ru-RU" sz="1200" b="0" i="0" u="sng" dirty="0">
                <a:solidFill>
                  <a:srgbClr val="000099"/>
                </a:solidFill>
                <a:effectLst/>
                <a:latin typeface="Times New Roman" panose="02020603050405020304" pitchFamily="18" charset="0"/>
                <a:hlinkClick r:id="rId3"/>
              </a:rPr>
              <a:t>, </a:t>
            </a:r>
            <a:r>
              <a:rPr lang="ru-RU" sz="1200" b="0" i="0" u="sng" dirty="0" err="1">
                <a:solidFill>
                  <a:srgbClr val="000099"/>
                </a:solidFill>
                <a:effectLst/>
                <a:latin typeface="Times New Roman" panose="02020603050405020304" pitchFamily="18" charset="0"/>
                <a:hlinkClick r:id="rId3"/>
              </a:rPr>
              <a:t>канцерогенних</a:t>
            </a:r>
            <a:r>
              <a:rPr lang="ru-RU" sz="1200" b="0" i="0" u="sng" dirty="0">
                <a:solidFill>
                  <a:srgbClr val="000099"/>
                </a:solidFill>
                <a:effectLst/>
                <a:latin typeface="Times New Roman" panose="02020603050405020304" pitchFamily="18" charset="0"/>
                <a:hlinkClick r:id="rId3"/>
              </a:rPr>
              <a:t> для </a:t>
            </a:r>
            <a:r>
              <a:rPr lang="ru-RU" sz="1200" b="0" i="0" u="sng" dirty="0" err="1">
                <a:solidFill>
                  <a:srgbClr val="000099"/>
                </a:solidFill>
                <a:effectLst/>
                <a:latin typeface="Times New Roman" panose="02020603050405020304" pitchFamily="18" charset="0"/>
                <a:hlinkClick r:id="rId3"/>
              </a:rPr>
              <a:t>людини</a:t>
            </a:r>
            <a:r>
              <a:rPr lang="ru-RU" sz="1200" b="0" i="0" u="sng" dirty="0">
                <a:solidFill>
                  <a:srgbClr val="000099"/>
                </a:solidFill>
                <a:effectLst/>
                <a:latin typeface="Times New Roman" panose="02020603050405020304" pitchFamily="18" charset="0"/>
                <a:hlinkClick r:id="rId3"/>
              </a:rPr>
              <a:t>»</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затвердженого</a:t>
            </a:r>
            <a:r>
              <a:rPr lang="ru-RU" sz="1200" b="0" i="0" u="none" strike="noStrike" dirty="0">
                <a:solidFill>
                  <a:srgbClr val="333333"/>
                </a:solidFill>
                <a:effectLst/>
                <a:latin typeface="Times New Roman" panose="02020603050405020304" pitchFamily="18" charset="0"/>
              </a:rPr>
              <a:t> наказом </a:t>
            </a:r>
            <a:r>
              <a:rPr lang="ru-RU" sz="1200" b="0" i="0" u="none" strike="noStrike" dirty="0" err="1">
                <a:solidFill>
                  <a:srgbClr val="333333"/>
                </a:solidFill>
                <a:effectLst/>
                <a:latin typeface="Times New Roman" panose="02020603050405020304" pitchFamily="18" charset="0"/>
              </a:rPr>
              <a:t>Міністерства</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охорони</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здоров'я</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України</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від</a:t>
            </a:r>
            <a:r>
              <a:rPr lang="ru-RU" sz="1200" b="0" i="0" u="none" strike="noStrike" dirty="0">
                <a:solidFill>
                  <a:srgbClr val="333333"/>
                </a:solidFill>
                <a:effectLst/>
                <a:latin typeface="Times New Roman" panose="02020603050405020304" pitchFamily="18" charset="0"/>
              </a:rPr>
              <a:t> 13 </a:t>
            </a:r>
            <a:r>
              <a:rPr lang="ru-RU" sz="1200" b="0" i="0" u="none" strike="noStrike" dirty="0" err="1">
                <a:solidFill>
                  <a:srgbClr val="333333"/>
                </a:solidFill>
                <a:effectLst/>
                <a:latin typeface="Times New Roman" panose="02020603050405020304" pitchFamily="18" charset="0"/>
              </a:rPr>
              <a:t>січня</a:t>
            </a:r>
            <a:r>
              <a:rPr lang="ru-RU" sz="1200" b="0" i="0" u="none" strike="noStrike" dirty="0">
                <a:solidFill>
                  <a:srgbClr val="333333"/>
                </a:solidFill>
                <a:effectLst/>
                <a:latin typeface="Times New Roman" panose="02020603050405020304" pitchFamily="18" charset="0"/>
              </a:rPr>
              <a:t> 2006 року № 7.</a:t>
            </a:r>
            <a:br>
              <a:rPr lang="ru-RU" sz="1200" dirty="0"/>
            </a:br>
            <a:r>
              <a:rPr lang="ru-RU" sz="1200" b="1" i="0" u="none" strike="noStrike" baseline="30000" dirty="0">
                <a:solidFill>
                  <a:srgbClr val="333333"/>
                </a:solidFill>
                <a:effectLst/>
                <a:latin typeface="Times New Roman" panose="02020603050405020304" pitchFamily="18" charset="0"/>
              </a:rPr>
              <a:t>-6</a:t>
            </a:r>
            <a:r>
              <a:rPr lang="ru-RU" sz="1200" b="1" i="0" u="none" strike="noStrike" dirty="0">
                <a:solidFill>
                  <a:srgbClr val="333333"/>
                </a:solidFill>
                <a:effectLst/>
                <a:latin typeface="Times New Roman" panose="02020603050405020304" pitchFamily="18" charset="0"/>
              </a:rPr>
              <a:t>Відповідно до </a:t>
            </a:r>
            <a:r>
              <a:rPr lang="ru-RU" sz="1200" b="1" i="0" u="none" strike="noStrike" dirty="0" err="1">
                <a:solidFill>
                  <a:srgbClr val="333333"/>
                </a:solidFill>
                <a:effectLst/>
                <a:latin typeface="Times New Roman" panose="02020603050405020304" pitchFamily="18" charset="0"/>
              </a:rPr>
              <a:t>значень</a:t>
            </a:r>
            <a:r>
              <a:rPr lang="ru-RU" sz="1200" b="1" i="0" u="none" strike="noStrike" dirty="0">
                <a:solidFill>
                  <a:srgbClr val="333333"/>
                </a:solidFill>
                <a:effectLst/>
                <a:latin typeface="Times New Roman" panose="02020603050405020304" pitchFamily="18" charset="0"/>
              </a:rPr>
              <a:t> ГДК </a:t>
            </a:r>
            <a:r>
              <a:rPr lang="ru-RU" sz="1200" b="0" i="0" u="none" strike="noStrike" dirty="0" err="1">
                <a:solidFill>
                  <a:srgbClr val="333333"/>
                </a:solidFill>
                <a:effectLst/>
                <a:latin typeface="Times New Roman" panose="02020603050405020304" pitchFamily="18" charset="0"/>
              </a:rPr>
              <a:t>шкідливих</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речовин</a:t>
            </a:r>
            <a:r>
              <a:rPr lang="ru-RU" sz="1200" b="0" i="0" u="none" strike="noStrike" dirty="0">
                <a:solidFill>
                  <a:srgbClr val="333333"/>
                </a:solidFill>
                <a:effectLst/>
                <a:latin typeface="Times New Roman" panose="02020603050405020304" pitchFamily="18" charset="0"/>
              </a:rPr>
              <a:t> у </a:t>
            </a:r>
            <a:r>
              <a:rPr lang="ru-RU" sz="1200" b="0" i="0" u="none" strike="noStrike" dirty="0" err="1">
                <a:solidFill>
                  <a:srgbClr val="333333"/>
                </a:solidFill>
                <a:effectLst/>
                <a:latin typeface="Times New Roman" panose="02020603050405020304" pitchFamily="18" charset="0"/>
              </a:rPr>
              <a:t>повітрі</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робочої</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зони</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особливістю</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яких</a:t>
            </a:r>
            <a:r>
              <a:rPr lang="ru-RU" sz="1200" b="0" i="0" u="none" strike="noStrike" dirty="0">
                <a:solidFill>
                  <a:srgbClr val="333333"/>
                </a:solidFill>
                <a:effectLst/>
                <a:latin typeface="Times New Roman" panose="02020603050405020304" pitchFamily="18" charset="0"/>
              </a:rPr>
              <a:t> є </a:t>
            </a:r>
            <a:r>
              <a:rPr lang="ru-RU" sz="1200" b="0" i="0" u="none" strike="noStrike" dirty="0" err="1">
                <a:solidFill>
                  <a:srgbClr val="333333"/>
                </a:solidFill>
                <a:effectLst/>
                <a:latin typeface="Times New Roman" panose="02020603050405020304" pitchFamily="18" charset="0"/>
              </a:rPr>
              <a:t>алергенна</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дія</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позначка</a:t>
            </a:r>
            <a:r>
              <a:rPr lang="ru-RU" sz="1200" b="0" i="0" u="none" strike="noStrike" dirty="0">
                <a:solidFill>
                  <a:srgbClr val="333333"/>
                </a:solidFill>
                <a:effectLst/>
                <a:latin typeface="Times New Roman" panose="02020603050405020304" pitchFamily="18" charset="0"/>
              </a:rPr>
              <a:t> «А»).</a:t>
            </a:r>
            <a:br>
              <a:rPr lang="ru-RU" sz="1200" dirty="0"/>
            </a:br>
            <a:r>
              <a:rPr lang="ru-RU" sz="1200" b="1" i="0" u="none" strike="noStrike" baseline="30000" dirty="0">
                <a:solidFill>
                  <a:srgbClr val="333333"/>
                </a:solidFill>
                <a:effectLst/>
                <a:latin typeface="Times New Roman" panose="02020603050405020304" pitchFamily="18" charset="0"/>
              </a:rPr>
              <a:t>-7</a:t>
            </a:r>
            <a:r>
              <a:rPr lang="ru-RU" sz="1200" b="1" i="0" u="none" strike="noStrike" dirty="0">
                <a:solidFill>
                  <a:srgbClr val="333333"/>
                </a:solidFill>
                <a:effectLst/>
                <a:latin typeface="Times New Roman" panose="02020603050405020304" pitchFamily="18" charset="0"/>
              </a:rPr>
              <a:t>Відповідно до </a:t>
            </a:r>
            <a:r>
              <a:rPr lang="ru-RU" sz="1200" b="1" i="0" u="none" strike="noStrike" dirty="0" err="1">
                <a:solidFill>
                  <a:srgbClr val="333333"/>
                </a:solidFill>
                <a:effectLst/>
                <a:latin typeface="Times New Roman" panose="02020603050405020304" pitchFamily="18" charset="0"/>
              </a:rPr>
              <a:t>значень</a:t>
            </a:r>
            <a:r>
              <a:rPr lang="ru-RU" sz="1200" b="1" i="0" u="none" strike="noStrike" dirty="0">
                <a:solidFill>
                  <a:srgbClr val="333333"/>
                </a:solidFill>
                <a:effectLst/>
                <a:latin typeface="Times New Roman" panose="02020603050405020304" pitchFamily="18" charset="0"/>
              </a:rPr>
              <a:t> ГДК </a:t>
            </a:r>
            <a:r>
              <a:rPr lang="ru-RU" sz="1200" b="0" i="0" u="none" strike="noStrike" dirty="0" err="1">
                <a:solidFill>
                  <a:srgbClr val="333333"/>
                </a:solidFill>
                <a:effectLst/>
                <a:latin typeface="Times New Roman" panose="02020603050405020304" pitchFamily="18" charset="0"/>
              </a:rPr>
              <a:t>шкідливих</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речовин</a:t>
            </a:r>
            <a:r>
              <a:rPr lang="ru-RU" sz="1200" b="0" i="0" u="none" strike="noStrike" dirty="0">
                <a:solidFill>
                  <a:srgbClr val="333333"/>
                </a:solidFill>
                <a:effectLst/>
                <a:latin typeface="Times New Roman" panose="02020603050405020304" pitchFamily="18" charset="0"/>
              </a:rPr>
              <a:t> у </a:t>
            </a:r>
            <a:r>
              <a:rPr lang="ru-RU" sz="1200" b="0" i="0" u="none" strike="noStrike" dirty="0" err="1">
                <a:solidFill>
                  <a:srgbClr val="333333"/>
                </a:solidFill>
                <a:effectLst/>
                <a:latin typeface="Times New Roman" panose="02020603050405020304" pitchFamily="18" charset="0"/>
              </a:rPr>
              <a:t>повітрі</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робочої</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зони</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особливістю</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яких</a:t>
            </a:r>
            <a:r>
              <a:rPr lang="ru-RU" sz="1200" b="0" i="0" u="none" strike="noStrike" dirty="0">
                <a:solidFill>
                  <a:srgbClr val="333333"/>
                </a:solidFill>
                <a:effectLst/>
                <a:latin typeface="Times New Roman" panose="02020603050405020304" pitchFamily="18" charset="0"/>
              </a:rPr>
              <a:t> є </a:t>
            </a:r>
            <a:r>
              <a:rPr lang="ru-RU" sz="1200" b="0" i="0" u="none" strike="noStrike" dirty="0" err="1">
                <a:solidFill>
                  <a:srgbClr val="333333"/>
                </a:solidFill>
                <a:effectLst/>
                <a:latin typeface="Times New Roman" panose="02020603050405020304" pitchFamily="18" charset="0"/>
              </a:rPr>
              <a:t>фіброгенна</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дія</a:t>
            </a:r>
            <a:r>
              <a:rPr lang="ru-RU" sz="1200" b="0" i="0" u="none" strike="noStrike" dirty="0">
                <a:solidFill>
                  <a:srgbClr val="333333"/>
                </a:solidFill>
                <a:effectLst/>
                <a:latin typeface="Times New Roman" panose="02020603050405020304" pitchFamily="18" charset="0"/>
              </a:rPr>
              <a:t> (</a:t>
            </a:r>
            <a:r>
              <a:rPr lang="ru-RU" sz="1200" b="0" i="0" u="none" strike="noStrike" dirty="0" err="1">
                <a:solidFill>
                  <a:srgbClr val="333333"/>
                </a:solidFill>
                <a:effectLst/>
                <a:latin typeface="Times New Roman" panose="02020603050405020304" pitchFamily="18" charset="0"/>
              </a:rPr>
              <a:t>позначка</a:t>
            </a:r>
            <a:r>
              <a:rPr lang="ru-RU" sz="1200" b="0" i="0" u="none" strike="noStrike" dirty="0">
                <a:solidFill>
                  <a:srgbClr val="333333"/>
                </a:solidFill>
                <a:effectLst/>
                <a:latin typeface="Times New Roman" panose="02020603050405020304" pitchFamily="18" charset="0"/>
              </a:rPr>
              <a:t> «Ф»).</a:t>
            </a:r>
            <a:br>
              <a:rPr lang="ru-RU" sz="1200" dirty="0"/>
            </a:br>
            <a:r>
              <a:rPr lang="ru-RU" sz="1200" b="0" i="0" u="none" strike="noStrike" dirty="0">
                <a:solidFill>
                  <a:srgbClr val="333333"/>
                </a:solidFill>
                <a:effectLst/>
                <a:latin typeface="Times New Roman" panose="02020603050405020304" pitchFamily="18" charset="0"/>
              </a:rPr>
              <a:t>*</a:t>
            </a:r>
            <a:r>
              <a:rPr lang="ru-RU" sz="1200" b="1" i="0" u="none" strike="noStrike" dirty="0" err="1">
                <a:solidFill>
                  <a:srgbClr val="333333"/>
                </a:solidFill>
                <a:effectLst/>
                <a:latin typeface="Times New Roman" panose="02020603050405020304" pitchFamily="18" charset="0"/>
              </a:rPr>
              <a:t>Незалежно</a:t>
            </a:r>
            <a:r>
              <a:rPr lang="ru-RU" sz="1200" b="1" i="0" u="none" strike="noStrike" dirty="0">
                <a:solidFill>
                  <a:srgbClr val="333333"/>
                </a:solidFill>
                <a:effectLst/>
                <a:latin typeface="Times New Roman" panose="02020603050405020304" pitchFamily="18" charset="0"/>
              </a:rPr>
              <a:t> </a:t>
            </a:r>
            <a:r>
              <a:rPr lang="ru-RU" sz="1200" b="1" i="0" u="none" strike="noStrike" dirty="0" err="1">
                <a:solidFill>
                  <a:srgbClr val="333333"/>
                </a:solidFill>
                <a:effectLst/>
                <a:latin typeface="Times New Roman" panose="02020603050405020304" pitchFamily="18" charset="0"/>
              </a:rPr>
              <a:t>від</a:t>
            </a:r>
            <a:r>
              <a:rPr lang="ru-RU" sz="1200" b="1" i="0" u="none" strike="noStrike" dirty="0">
                <a:solidFill>
                  <a:srgbClr val="333333"/>
                </a:solidFill>
                <a:effectLst/>
                <a:latin typeface="Times New Roman" panose="02020603050405020304" pitchFamily="18" charset="0"/>
              </a:rPr>
              <a:t> </a:t>
            </a:r>
            <a:r>
              <a:rPr lang="ru-RU" sz="1200" b="1" i="0" u="none" strike="noStrike" dirty="0" err="1">
                <a:solidFill>
                  <a:srgbClr val="333333"/>
                </a:solidFill>
                <a:effectLst/>
                <a:latin typeface="Times New Roman" panose="02020603050405020304" pitchFamily="18" charset="0"/>
              </a:rPr>
              <a:t>концентрації</a:t>
            </a:r>
            <a:r>
              <a:rPr lang="ru-RU" sz="1200" b="1" i="0" u="none" strike="noStrike" dirty="0">
                <a:solidFill>
                  <a:srgbClr val="333333"/>
                </a:solidFill>
                <a:effectLst/>
                <a:latin typeface="Times New Roman" panose="02020603050405020304" pitchFamily="18" charset="0"/>
              </a:rPr>
              <a:t> </a:t>
            </a:r>
            <a:r>
              <a:rPr lang="ru-RU" sz="1200" b="1" i="0" u="none" strike="noStrike" dirty="0" err="1">
                <a:solidFill>
                  <a:srgbClr val="333333"/>
                </a:solidFill>
                <a:effectLst/>
                <a:latin typeface="Times New Roman" panose="02020603050405020304" pitchFamily="18" charset="0"/>
              </a:rPr>
              <a:t>шкідливої</a:t>
            </a:r>
            <a:r>
              <a:rPr lang="ru-RU" sz="1200" b="1" i="0" u="none" strike="noStrike" dirty="0">
                <a:solidFill>
                  <a:srgbClr val="333333"/>
                </a:solidFill>
                <a:effectLst/>
                <a:latin typeface="Times New Roman" panose="02020603050405020304" pitchFamily="18" charset="0"/>
              </a:rPr>
              <a:t> </a:t>
            </a:r>
            <a:r>
              <a:rPr lang="ru-RU" sz="1200" b="1" i="0" u="none" strike="noStrike" dirty="0" err="1">
                <a:solidFill>
                  <a:srgbClr val="333333"/>
                </a:solidFill>
                <a:effectLst/>
                <a:latin typeface="Times New Roman" panose="02020603050405020304" pitchFamily="18" charset="0"/>
              </a:rPr>
              <a:t>речовини</a:t>
            </a:r>
            <a:r>
              <a:rPr lang="ru-RU" sz="1200" b="1" i="0" u="none" strike="noStrike" dirty="0">
                <a:solidFill>
                  <a:srgbClr val="333333"/>
                </a:solidFill>
                <a:effectLst/>
                <a:latin typeface="Times New Roman" panose="02020603050405020304" pitchFamily="18" charset="0"/>
              </a:rPr>
              <a:t> в </a:t>
            </a:r>
            <a:r>
              <a:rPr lang="ru-RU" sz="1200" b="1" i="0" u="none" strike="noStrike" dirty="0" err="1">
                <a:solidFill>
                  <a:srgbClr val="333333"/>
                </a:solidFill>
                <a:effectLst/>
                <a:latin typeface="Times New Roman" panose="02020603050405020304" pitchFamily="18" charset="0"/>
              </a:rPr>
              <a:t>повітрі</a:t>
            </a:r>
            <a:r>
              <a:rPr lang="ru-RU" sz="1200" b="1" i="0" u="none" strike="noStrike" dirty="0">
                <a:solidFill>
                  <a:srgbClr val="333333"/>
                </a:solidFill>
                <a:effectLst/>
                <a:latin typeface="Times New Roman" panose="02020603050405020304" pitchFamily="18" charset="0"/>
              </a:rPr>
              <a:t> </a:t>
            </a:r>
            <a:r>
              <a:rPr lang="ru-RU" sz="1200" b="1" i="0" u="none" strike="noStrike" dirty="0" err="1">
                <a:solidFill>
                  <a:srgbClr val="333333"/>
                </a:solidFill>
                <a:effectLst/>
                <a:latin typeface="Times New Roman" panose="02020603050405020304" pitchFamily="18" charset="0"/>
              </a:rPr>
              <a:t>робочої</a:t>
            </a:r>
            <a:r>
              <a:rPr lang="ru-RU" sz="1200" b="1" i="0" u="none" strike="noStrike" dirty="0">
                <a:solidFill>
                  <a:srgbClr val="333333"/>
                </a:solidFill>
                <a:effectLst/>
                <a:latin typeface="Times New Roman" panose="02020603050405020304" pitchFamily="18" charset="0"/>
              </a:rPr>
              <a:t> </a:t>
            </a:r>
            <a:r>
              <a:rPr lang="ru-RU" sz="1200" b="1" i="0" u="none" strike="noStrike" dirty="0" err="1">
                <a:solidFill>
                  <a:srgbClr val="333333"/>
                </a:solidFill>
                <a:effectLst/>
                <a:latin typeface="Times New Roman" panose="02020603050405020304" pitchFamily="18" charset="0"/>
              </a:rPr>
              <a:t>зони</a:t>
            </a:r>
            <a:r>
              <a:rPr lang="ru-RU" sz="1200" b="1" i="0" u="none" strike="noStrike" dirty="0">
                <a:solidFill>
                  <a:srgbClr val="333333"/>
                </a:solidFill>
                <a:effectLst/>
                <a:latin typeface="Times New Roman" panose="02020603050405020304" pitchFamily="18" charset="0"/>
              </a:rPr>
              <a:t> </a:t>
            </a:r>
            <a:r>
              <a:rPr lang="ru-RU" sz="1200" b="1" i="0" u="none" strike="noStrike" dirty="0" err="1">
                <a:solidFill>
                  <a:srgbClr val="333333"/>
                </a:solidFill>
                <a:effectLst/>
                <a:latin typeface="Times New Roman" panose="02020603050405020304" pitchFamily="18" charset="0"/>
              </a:rPr>
              <a:t>умови</a:t>
            </a:r>
            <a:r>
              <a:rPr lang="ru-RU" sz="1200" b="1" i="0" u="none" strike="noStrike" dirty="0">
                <a:solidFill>
                  <a:srgbClr val="333333"/>
                </a:solidFill>
                <a:effectLst/>
                <a:latin typeface="Times New Roman" panose="02020603050405020304" pitchFamily="18" charset="0"/>
              </a:rPr>
              <a:t> </a:t>
            </a:r>
            <a:r>
              <a:rPr lang="ru-RU" sz="1200" b="1" i="0" u="none" strike="noStrike" dirty="0" err="1">
                <a:solidFill>
                  <a:srgbClr val="333333"/>
                </a:solidFill>
                <a:effectLst/>
                <a:latin typeface="Times New Roman" panose="02020603050405020304" pitchFamily="18" charset="0"/>
              </a:rPr>
              <a:t>праці</a:t>
            </a:r>
            <a:r>
              <a:rPr lang="ru-RU" sz="1200" b="1" i="0" u="none" strike="noStrike" dirty="0">
                <a:solidFill>
                  <a:srgbClr val="333333"/>
                </a:solidFill>
                <a:effectLst/>
                <a:latin typeface="Times New Roman" panose="02020603050405020304" pitchFamily="18" charset="0"/>
              </a:rPr>
              <a:t> </a:t>
            </a:r>
            <a:r>
              <a:rPr lang="ru-RU" sz="1200" b="1" i="0" u="none" strike="noStrike" dirty="0" err="1">
                <a:solidFill>
                  <a:srgbClr val="333333"/>
                </a:solidFill>
                <a:effectLst/>
                <a:latin typeface="Times New Roman" panose="02020603050405020304" pitchFamily="18" charset="0"/>
              </a:rPr>
              <a:t>мають</a:t>
            </a:r>
            <a:r>
              <a:rPr lang="ru-RU" sz="1200" b="1" i="0" u="none" strike="noStrike" dirty="0">
                <a:solidFill>
                  <a:srgbClr val="333333"/>
                </a:solidFill>
                <a:effectLst/>
                <a:latin typeface="Times New Roman" panose="02020603050405020304" pitchFamily="18" charset="0"/>
              </a:rPr>
              <a:t> бути </a:t>
            </a:r>
            <a:r>
              <a:rPr lang="ru-RU" sz="1200" b="1" i="0" u="none" strike="noStrike" dirty="0" err="1">
                <a:solidFill>
                  <a:srgbClr val="333333"/>
                </a:solidFill>
                <a:effectLst/>
                <a:latin typeface="Times New Roman" panose="02020603050405020304" pitchFamily="18" charset="0"/>
              </a:rPr>
              <a:t>віднесені</a:t>
            </a:r>
            <a:r>
              <a:rPr lang="ru-RU" sz="1200" b="1" i="0" u="none" strike="noStrike" dirty="0">
                <a:solidFill>
                  <a:srgbClr val="333333"/>
                </a:solidFill>
                <a:effectLst/>
                <a:latin typeface="Times New Roman" panose="02020603050405020304" pitchFamily="18" charset="0"/>
              </a:rPr>
              <a:t> до </a:t>
            </a:r>
            <a:r>
              <a:rPr lang="ru-RU" sz="1200" b="1" i="0" u="none" strike="noStrike" dirty="0" err="1">
                <a:solidFill>
                  <a:srgbClr val="333333"/>
                </a:solidFill>
                <a:effectLst/>
                <a:latin typeface="Times New Roman" panose="02020603050405020304" pitchFamily="18" charset="0"/>
              </a:rPr>
              <a:t>цього</a:t>
            </a:r>
            <a:r>
              <a:rPr lang="ru-RU" sz="1200" b="1" i="0" u="none" strike="noStrike" dirty="0">
                <a:solidFill>
                  <a:srgbClr val="333333"/>
                </a:solidFill>
                <a:effectLst/>
                <a:latin typeface="Times New Roman" panose="02020603050405020304" pitchFamily="18" charset="0"/>
              </a:rPr>
              <a:t> </a:t>
            </a:r>
            <a:r>
              <a:rPr lang="ru-RU" sz="1200" b="1" i="0" u="none" strike="noStrike" dirty="0" err="1">
                <a:solidFill>
                  <a:srgbClr val="333333"/>
                </a:solidFill>
                <a:effectLst/>
                <a:latin typeface="Times New Roman" panose="02020603050405020304" pitchFamily="18" charset="0"/>
              </a:rPr>
              <a:t>класу</a:t>
            </a:r>
            <a:r>
              <a:rPr lang="ru-RU" sz="1200" b="0" i="0" u="none" strike="noStrike" dirty="0">
                <a:solidFill>
                  <a:srgbClr val="333333"/>
                </a:solidFill>
                <a:effectLst/>
                <a:latin typeface="Times New Roman" panose="02020603050405020304" pitchFamily="18" charset="0"/>
              </a:rPr>
              <a:t>.</a:t>
            </a:r>
            <a:br>
              <a:rPr lang="ru-RU" sz="1200" dirty="0"/>
            </a:br>
            <a:r>
              <a:rPr lang="ru-RU" sz="1200" b="0" i="0" u="none" strike="noStrike" dirty="0">
                <a:solidFill>
                  <a:srgbClr val="333333"/>
                </a:solidFill>
                <a:effectLst/>
                <a:latin typeface="Times New Roman" panose="02020603050405020304" pitchFamily="18" charset="0"/>
              </a:rPr>
              <a:t>**</a:t>
            </a:r>
            <a:r>
              <a:rPr lang="ru-RU" sz="1200" b="1" i="0" u="none" strike="noStrike" dirty="0" err="1">
                <a:solidFill>
                  <a:srgbClr val="333333"/>
                </a:solidFill>
                <a:effectLst/>
                <a:latin typeface="Times New Roman" panose="02020603050405020304" pitchFamily="18" charset="0"/>
              </a:rPr>
              <a:t>Перевищення</a:t>
            </a:r>
            <a:r>
              <a:rPr lang="ru-RU" sz="1200" b="1" i="0" u="none" strike="noStrike" dirty="0">
                <a:solidFill>
                  <a:srgbClr val="333333"/>
                </a:solidFill>
                <a:effectLst/>
                <a:latin typeface="Times New Roman" panose="02020603050405020304" pitchFamily="18" charset="0"/>
              </a:rPr>
              <a:t> </a:t>
            </a:r>
            <a:r>
              <a:rPr lang="ru-RU" sz="1200" b="1" i="0" u="none" strike="noStrike" dirty="0" err="1">
                <a:solidFill>
                  <a:srgbClr val="333333"/>
                </a:solidFill>
                <a:effectLst/>
                <a:latin typeface="Times New Roman" panose="02020603050405020304" pitchFamily="18" charset="0"/>
              </a:rPr>
              <a:t>вказаного</a:t>
            </a:r>
            <a:r>
              <a:rPr lang="ru-RU" sz="1200" b="1" i="0" u="none" strike="noStrike" dirty="0">
                <a:solidFill>
                  <a:srgbClr val="333333"/>
                </a:solidFill>
                <a:effectLst/>
                <a:latin typeface="Times New Roman" panose="02020603050405020304" pitchFamily="18" charset="0"/>
              </a:rPr>
              <a:t> </a:t>
            </a:r>
            <a:r>
              <a:rPr lang="ru-RU" sz="1200" b="1" i="0" u="none" strike="noStrike" dirty="0" err="1">
                <a:solidFill>
                  <a:srgbClr val="333333"/>
                </a:solidFill>
                <a:effectLst/>
                <a:latin typeface="Times New Roman" panose="02020603050405020304" pitchFamily="18" charset="0"/>
              </a:rPr>
              <a:t>рівня</a:t>
            </a:r>
            <a:r>
              <a:rPr lang="ru-RU" sz="1200" b="1" i="0" u="none" strike="noStrike" dirty="0">
                <a:solidFill>
                  <a:srgbClr val="333333"/>
                </a:solidFill>
                <a:effectLst/>
                <a:latin typeface="Times New Roman" panose="02020603050405020304" pitchFamily="18" charset="0"/>
              </a:rPr>
              <a:t> для </a:t>
            </a:r>
            <a:r>
              <a:rPr lang="ru-RU" sz="1200" b="1" i="0" u="none" strike="noStrike" dirty="0" err="1">
                <a:solidFill>
                  <a:srgbClr val="333333"/>
                </a:solidFill>
                <a:effectLst/>
                <a:latin typeface="Times New Roman" panose="02020603050405020304" pitchFamily="18" charset="0"/>
              </a:rPr>
              <a:t>речовин</a:t>
            </a:r>
            <a:r>
              <a:rPr lang="ru-RU" sz="1200" b="1" i="0" u="none" strike="noStrike" dirty="0">
                <a:solidFill>
                  <a:srgbClr val="333333"/>
                </a:solidFill>
                <a:effectLst/>
                <a:latin typeface="Times New Roman" panose="02020603050405020304" pitchFamily="18" charset="0"/>
              </a:rPr>
              <a:t> з </a:t>
            </a:r>
            <a:r>
              <a:rPr lang="ru-RU" sz="1200" b="1" i="0" u="none" strike="noStrike" dirty="0" err="1">
                <a:solidFill>
                  <a:srgbClr val="333333"/>
                </a:solidFill>
                <a:effectLst/>
                <a:latin typeface="Times New Roman" panose="02020603050405020304" pitchFamily="18" charset="0"/>
              </a:rPr>
              <a:t>гостроспрямованим</a:t>
            </a:r>
            <a:r>
              <a:rPr lang="ru-RU" sz="1200" b="1" i="0" u="none" strike="noStrike" dirty="0">
                <a:solidFill>
                  <a:srgbClr val="333333"/>
                </a:solidFill>
                <a:effectLst/>
                <a:latin typeface="Times New Roman" panose="02020603050405020304" pitchFamily="18" charset="0"/>
              </a:rPr>
              <a:t> </a:t>
            </a:r>
            <a:r>
              <a:rPr lang="ru-RU" sz="1200" b="1" i="0" u="none" strike="noStrike" dirty="0" err="1">
                <a:solidFill>
                  <a:srgbClr val="333333"/>
                </a:solidFill>
                <a:effectLst/>
                <a:latin typeface="Times New Roman" panose="02020603050405020304" pitchFamily="18" charset="0"/>
              </a:rPr>
              <a:t>механізмом</a:t>
            </a:r>
            <a:r>
              <a:rPr lang="ru-RU" sz="1200" b="1" i="0" u="none" strike="noStrike" dirty="0">
                <a:solidFill>
                  <a:srgbClr val="333333"/>
                </a:solidFill>
                <a:effectLst/>
                <a:latin typeface="Times New Roman" panose="02020603050405020304" pitchFamily="18" charset="0"/>
              </a:rPr>
              <a:t> </a:t>
            </a:r>
            <a:r>
              <a:rPr lang="ru-RU" sz="1200" b="1" i="0" u="none" strike="noStrike" dirty="0" err="1">
                <a:solidFill>
                  <a:srgbClr val="333333"/>
                </a:solidFill>
                <a:effectLst/>
                <a:latin typeface="Times New Roman" panose="02020603050405020304" pitchFamily="18" charset="0"/>
              </a:rPr>
              <a:t>дії</a:t>
            </a:r>
            <a:r>
              <a:rPr lang="ru-RU" sz="1200" b="1" i="0" u="none" strike="noStrike" dirty="0">
                <a:solidFill>
                  <a:srgbClr val="333333"/>
                </a:solidFill>
                <a:effectLst/>
                <a:latin typeface="Times New Roman" panose="02020603050405020304" pitchFamily="18" charset="0"/>
              </a:rPr>
              <a:t> </a:t>
            </a:r>
            <a:r>
              <a:rPr lang="ru-RU" sz="1200" b="1" i="0" u="none" strike="noStrike" dirty="0" err="1">
                <a:solidFill>
                  <a:srgbClr val="333333"/>
                </a:solidFill>
                <a:effectLst/>
                <a:latin typeface="Times New Roman" panose="02020603050405020304" pitchFamily="18" charset="0"/>
              </a:rPr>
              <a:t>може</a:t>
            </a:r>
            <a:r>
              <a:rPr lang="ru-RU" sz="1200" b="1" i="0" u="none" strike="noStrike" dirty="0">
                <a:solidFill>
                  <a:srgbClr val="333333"/>
                </a:solidFill>
                <a:effectLst/>
                <a:latin typeface="Times New Roman" panose="02020603050405020304" pitchFamily="18" charset="0"/>
              </a:rPr>
              <a:t> </a:t>
            </a:r>
            <a:r>
              <a:rPr lang="ru-RU" sz="1200" b="1" i="0" u="none" strike="noStrike" dirty="0" err="1">
                <a:solidFill>
                  <a:srgbClr val="333333"/>
                </a:solidFill>
                <a:effectLst/>
                <a:latin typeface="Times New Roman" panose="02020603050405020304" pitchFamily="18" charset="0"/>
              </a:rPr>
              <a:t>призвести</a:t>
            </a:r>
            <a:r>
              <a:rPr lang="ru-RU" sz="1200" b="1" i="0" u="none" strike="noStrike" dirty="0">
                <a:solidFill>
                  <a:srgbClr val="333333"/>
                </a:solidFill>
                <a:effectLst/>
                <a:latin typeface="Times New Roman" panose="02020603050405020304" pitchFamily="18" charset="0"/>
              </a:rPr>
              <a:t> до </a:t>
            </a:r>
            <a:r>
              <a:rPr lang="ru-RU" sz="1200" b="1" i="0" u="none" strike="noStrike" dirty="0" err="1">
                <a:solidFill>
                  <a:srgbClr val="333333"/>
                </a:solidFill>
                <a:effectLst/>
                <a:latin typeface="Times New Roman" panose="02020603050405020304" pitchFamily="18" charset="0"/>
              </a:rPr>
              <a:t>гострого</a:t>
            </a:r>
            <a:r>
              <a:rPr lang="ru-RU" sz="1200" b="1" i="0" u="none" strike="noStrike" dirty="0">
                <a:solidFill>
                  <a:srgbClr val="333333"/>
                </a:solidFill>
                <a:effectLst/>
                <a:latin typeface="Times New Roman" panose="02020603050405020304" pitchFamily="18" charset="0"/>
              </a:rPr>
              <a:t> </a:t>
            </a:r>
            <a:r>
              <a:rPr lang="ru-RU" sz="1200" b="1" i="0" u="none" strike="noStrike" dirty="0" err="1">
                <a:solidFill>
                  <a:srgbClr val="333333"/>
                </a:solidFill>
                <a:effectLst/>
                <a:latin typeface="Times New Roman" panose="02020603050405020304" pitchFamily="18" charset="0"/>
              </a:rPr>
              <a:t>отруєння</a:t>
            </a:r>
            <a:r>
              <a:rPr lang="ru-RU" sz="1200" b="1" i="0" u="none" strike="noStrike" dirty="0">
                <a:solidFill>
                  <a:srgbClr val="333333"/>
                </a:solidFill>
                <a:effectLst/>
                <a:latin typeface="Times New Roman" panose="02020603050405020304" pitchFamily="18" charset="0"/>
              </a:rPr>
              <a:t> </a:t>
            </a:r>
            <a:r>
              <a:rPr lang="ru-RU" sz="1200" b="1" i="0" u="none" strike="noStrike" dirty="0" err="1">
                <a:solidFill>
                  <a:srgbClr val="333333"/>
                </a:solidFill>
                <a:effectLst/>
                <a:latin typeface="Times New Roman" panose="02020603050405020304" pitchFamily="18" charset="0"/>
              </a:rPr>
              <a:t>працюючих</a:t>
            </a:r>
            <a:r>
              <a:rPr lang="ru-RU" sz="1200" b="1" i="0" u="none" strike="noStrike" dirty="0">
                <a:solidFill>
                  <a:srgbClr val="333333"/>
                </a:solidFill>
                <a:effectLst/>
                <a:latin typeface="Times New Roman" panose="02020603050405020304" pitchFamily="18" charset="0"/>
              </a:rPr>
              <a:t>, у тому </a:t>
            </a:r>
            <a:r>
              <a:rPr lang="ru-RU" sz="1200" b="1" i="0" u="none" strike="noStrike" dirty="0" err="1">
                <a:solidFill>
                  <a:srgbClr val="333333"/>
                </a:solidFill>
                <a:effectLst/>
                <a:latin typeface="Times New Roman" panose="02020603050405020304" pitchFamily="18" charset="0"/>
              </a:rPr>
              <a:t>числі</a:t>
            </a:r>
            <a:r>
              <a:rPr lang="ru-RU" sz="1200" b="1" i="0" u="none" strike="noStrike" dirty="0">
                <a:solidFill>
                  <a:srgbClr val="333333"/>
                </a:solidFill>
                <a:effectLst/>
                <a:latin typeface="Times New Roman" panose="02020603050405020304" pitchFamily="18" charset="0"/>
              </a:rPr>
              <a:t> й смертельного.</a:t>
            </a:r>
            <a:endParaRPr lang="ru-UA" sz="1200" b="1" dirty="0"/>
          </a:p>
        </p:txBody>
      </p:sp>
    </p:spTree>
    <p:extLst>
      <p:ext uri="{BB962C8B-B14F-4D97-AF65-F5344CB8AC3E}">
        <p14:creationId xmlns:p14="http://schemas.microsoft.com/office/powerpoint/2010/main" val="376072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4F7AC83A-E619-E2A2-E5B0-2814B5972FF1}"/>
              </a:ext>
            </a:extLst>
          </p:cNvPr>
          <p:cNvSpPr>
            <a:spLocks noGrp="1"/>
          </p:cNvSpPr>
          <p:nvPr>
            <p:ph idx="1"/>
          </p:nvPr>
        </p:nvSpPr>
        <p:spPr>
          <a:xfrm>
            <a:off x="791852" y="443060"/>
            <a:ext cx="10561948" cy="5733903"/>
          </a:xfrm>
        </p:spPr>
        <p:txBody>
          <a:bodyPr/>
          <a:lstStyle/>
          <a:p>
            <a:pPr indent="285750" algn="just">
              <a:spcAft>
                <a:spcPts val="750"/>
              </a:spcAft>
            </a:pPr>
            <a:r>
              <a:rPr lang="uk-UA" sz="1800" b="1" dirty="0">
                <a:solidFill>
                  <a:srgbClr val="333333"/>
                </a:solidFill>
                <a:effectLst/>
                <a:latin typeface="Times New Roman" panose="02020603050405020304" pitchFamily="18" charset="0"/>
                <a:ea typeface="Times New Roman" panose="02020603050405020304" pitchFamily="18" charset="0"/>
              </a:rPr>
              <a:t>При послідовній дії хімічних речовин умови праці оцінюються за наведеним нижче алгоритмом.</a:t>
            </a:r>
            <a:endParaRPr lang="ru-UA" sz="1800" dirty="0">
              <a:effectLst/>
              <a:latin typeface="Times New Roman" panose="02020603050405020304" pitchFamily="18" charset="0"/>
              <a:ea typeface="Times New Roman" panose="02020603050405020304" pitchFamily="18" charset="0"/>
            </a:endParaRPr>
          </a:p>
          <a:p>
            <a:pPr indent="285750" algn="just">
              <a:spcAft>
                <a:spcPts val="750"/>
              </a:spcAft>
            </a:pPr>
            <a:r>
              <a:rPr lang="uk-UA" sz="1800" dirty="0">
                <a:solidFill>
                  <a:srgbClr val="333333"/>
                </a:solidFill>
                <a:effectLst/>
                <a:latin typeface="Times New Roman" panose="02020603050405020304" pitchFamily="18" charset="0"/>
                <a:ea typeface="Times New Roman" panose="02020603050405020304" pitchFamily="18" charset="0"/>
              </a:rPr>
              <a:t>Спочатку визначається ступінь шкідливості за кожною речовиною окремо шляхом розрахунку відношення фактичної концентрації до її ГДК й оцінки класу та ступеня шкідливості відповідно </a:t>
            </a:r>
            <a:r>
              <a:rPr lang="uk-UA" sz="1800" u="sng" dirty="0">
                <a:solidFill>
                  <a:srgbClr val="006600"/>
                </a:solidFill>
                <a:effectLst/>
                <a:latin typeface="Times New Roman" panose="02020603050405020304" pitchFamily="18" charset="0"/>
                <a:ea typeface="Times New Roman" panose="02020603050405020304" pitchFamily="18" charset="0"/>
                <a:hlinkClick r:id="rId2"/>
              </a:rPr>
              <a:t>до додатка 1</a:t>
            </a:r>
            <a:r>
              <a:rPr lang="uk-UA" sz="1800" dirty="0">
                <a:solidFill>
                  <a:srgbClr val="333333"/>
                </a:solidFill>
                <a:effectLst/>
                <a:latin typeface="Times New Roman" panose="02020603050405020304" pitchFamily="18" charset="0"/>
                <a:ea typeface="Times New Roman" panose="02020603050405020304" pitchFamily="18" charset="0"/>
              </a:rPr>
              <a:t> до цієї Гігієнічної класифікації праці.</a:t>
            </a:r>
            <a:endParaRPr lang="ru-UA" sz="1800" dirty="0">
              <a:effectLst/>
              <a:latin typeface="Times New Roman" panose="02020603050405020304" pitchFamily="18" charset="0"/>
              <a:ea typeface="Times New Roman" panose="02020603050405020304" pitchFamily="18" charset="0"/>
            </a:endParaRPr>
          </a:p>
          <a:p>
            <a:pPr indent="285750" algn="just">
              <a:spcAft>
                <a:spcPts val="750"/>
              </a:spcAft>
            </a:pPr>
            <a:r>
              <a:rPr lang="uk-UA" sz="1800" b="1" dirty="0">
                <a:solidFill>
                  <a:srgbClr val="333333"/>
                </a:solidFill>
                <a:effectLst/>
                <a:latin typeface="Times New Roman" panose="02020603050405020304" pitchFamily="18" charset="0"/>
                <a:ea typeface="Times New Roman" panose="02020603050405020304" pitchFamily="18" charset="0"/>
              </a:rPr>
              <a:t>Якщо концентрація декількох речовин віднесена до 3 класу</a:t>
            </a:r>
            <a:r>
              <a:rPr lang="uk-UA" sz="1800" dirty="0">
                <a:solidFill>
                  <a:srgbClr val="333333"/>
                </a:solidFill>
                <a:effectLst/>
                <a:latin typeface="Times New Roman" panose="02020603050405020304" pitchFamily="18" charset="0"/>
                <a:ea typeface="Times New Roman" panose="02020603050405020304" pitchFamily="18" charset="0"/>
              </a:rPr>
              <a:t>, ступінь шкідливості умов праці (С) за зміну визначається за формулою</a:t>
            </a:r>
            <a:endParaRPr lang="ru-UA" sz="1800" dirty="0">
              <a:effectLst/>
              <a:latin typeface="Times New Roman" panose="02020603050405020304" pitchFamily="18" charset="0"/>
              <a:ea typeface="Times New Roman" panose="02020603050405020304" pitchFamily="18" charset="0"/>
            </a:endParaRPr>
          </a:p>
          <a:p>
            <a:endParaRPr lang="ru-UA" dirty="0"/>
          </a:p>
        </p:txBody>
      </p:sp>
      <p:pic>
        <p:nvPicPr>
          <p:cNvPr id="6" name="Рисунок 5">
            <a:extLst>
              <a:ext uri="{FF2B5EF4-FFF2-40B4-BE49-F238E27FC236}">
                <a16:creationId xmlns:a16="http://schemas.microsoft.com/office/drawing/2014/main" id="{2108F88A-071C-A333-F973-9942501197F9}"/>
              </a:ext>
            </a:extLst>
          </p:cNvPr>
          <p:cNvPicPr>
            <a:picLocks noChangeAspect="1"/>
          </p:cNvPicPr>
          <p:nvPr/>
        </p:nvPicPr>
        <p:blipFill>
          <a:blip r:embed="rId3"/>
          <a:stretch>
            <a:fillRect/>
          </a:stretch>
        </p:blipFill>
        <p:spPr>
          <a:xfrm>
            <a:off x="2274963" y="2845464"/>
            <a:ext cx="5892557" cy="2427382"/>
          </a:xfrm>
          <a:prstGeom prst="rect">
            <a:avLst/>
          </a:prstGeom>
        </p:spPr>
      </p:pic>
      <p:sp>
        <p:nvSpPr>
          <p:cNvPr id="7" name="TextBox 6">
            <a:extLst>
              <a:ext uri="{FF2B5EF4-FFF2-40B4-BE49-F238E27FC236}">
                <a16:creationId xmlns:a16="http://schemas.microsoft.com/office/drawing/2014/main" id="{45B0226E-87B1-DE23-6B83-CFED0120C390}"/>
              </a:ext>
            </a:extLst>
          </p:cNvPr>
          <p:cNvSpPr txBox="1"/>
          <p:nvPr/>
        </p:nvSpPr>
        <p:spPr>
          <a:xfrm>
            <a:off x="1130167" y="5272846"/>
            <a:ext cx="8374793" cy="646331"/>
          </a:xfrm>
          <a:prstGeom prst="rect">
            <a:avLst/>
          </a:prstGeom>
          <a:noFill/>
        </p:spPr>
        <p:txBody>
          <a:bodyPr wrap="none" rtlCol="0">
            <a:spAutoFit/>
          </a:bodyPr>
          <a:lstStyle/>
          <a:p>
            <a:r>
              <a:rPr lang="ru-UA" sz="1800" u="sng" dirty="0" err="1">
                <a:solidFill>
                  <a:srgbClr val="333333"/>
                </a:solidFill>
                <a:effectLst/>
                <a:latin typeface="Times New Roman" panose="02020603050405020304" pitchFamily="18" charset="0"/>
                <a:ea typeface="Times New Roman" panose="02020603050405020304" pitchFamily="18" charset="0"/>
              </a:rPr>
              <a:t>Тривалість</a:t>
            </a:r>
            <a:r>
              <a:rPr lang="ru-UA" sz="1800" u="sng" dirty="0">
                <a:solidFill>
                  <a:srgbClr val="333333"/>
                </a:solidFill>
                <a:effectLst/>
                <a:latin typeface="Times New Roman" panose="02020603050405020304" pitchFamily="18" charset="0"/>
                <a:ea typeface="Times New Roman" panose="02020603050405020304" pitchFamily="18" charset="0"/>
              </a:rPr>
              <a:t> </a:t>
            </a:r>
            <a:r>
              <a:rPr lang="ru-UA" sz="1800" u="sng" dirty="0" err="1">
                <a:solidFill>
                  <a:srgbClr val="333333"/>
                </a:solidFill>
                <a:effectLst/>
                <a:latin typeface="Times New Roman" panose="02020603050405020304" pitchFamily="18" charset="0"/>
                <a:ea typeface="Times New Roman" panose="02020603050405020304" pitchFamily="18" charset="0"/>
              </a:rPr>
              <a:t>робочої</a:t>
            </a:r>
            <a:r>
              <a:rPr lang="ru-UA" sz="1800" u="sng" dirty="0">
                <a:solidFill>
                  <a:srgbClr val="333333"/>
                </a:solidFill>
                <a:effectLst/>
                <a:latin typeface="Times New Roman" panose="02020603050405020304" pitchFamily="18" charset="0"/>
                <a:ea typeface="Times New Roman" panose="02020603050405020304" pitchFamily="18" charset="0"/>
              </a:rPr>
              <a:t> </a:t>
            </a:r>
            <a:r>
              <a:rPr lang="ru-UA" sz="1800" u="sng" dirty="0" err="1">
                <a:solidFill>
                  <a:srgbClr val="333333"/>
                </a:solidFill>
                <a:effectLst/>
                <a:latin typeface="Times New Roman" panose="02020603050405020304" pitchFamily="18" charset="0"/>
                <a:ea typeface="Times New Roman" panose="02020603050405020304" pitchFamily="18" charset="0"/>
              </a:rPr>
              <a:t>зміни</a:t>
            </a:r>
            <a:r>
              <a:rPr lang="ru-UA" sz="1800" u="sng" dirty="0">
                <a:solidFill>
                  <a:srgbClr val="333333"/>
                </a:solidFill>
                <a:effectLst/>
                <a:latin typeface="Times New Roman" panose="02020603050405020304" pitchFamily="18" charset="0"/>
                <a:ea typeface="Times New Roman" panose="02020603050405020304" pitchFamily="18" charset="0"/>
              </a:rPr>
              <a:t> </a:t>
            </a:r>
            <a:r>
              <a:rPr lang="ru-UA" sz="1800" u="sng" dirty="0" err="1">
                <a:solidFill>
                  <a:srgbClr val="333333"/>
                </a:solidFill>
                <a:effectLst/>
                <a:latin typeface="Times New Roman" panose="02020603050405020304" pitchFamily="18" charset="0"/>
                <a:ea typeface="Times New Roman" panose="02020603050405020304" pitchFamily="18" charset="0"/>
              </a:rPr>
              <a:t>береться</a:t>
            </a:r>
            <a:r>
              <a:rPr lang="ru-UA" sz="1800" u="sng" dirty="0">
                <a:solidFill>
                  <a:srgbClr val="333333"/>
                </a:solidFill>
                <a:effectLst/>
                <a:latin typeface="Times New Roman" panose="02020603050405020304" pitchFamily="18" charset="0"/>
                <a:ea typeface="Times New Roman" panose="02020603050405020304" pitchFamily="18" charset="0"/>
              </a:rPr>
              <a:t> з </a:t>
            </a:r>
            <a:r>
              <a:rPr lang="ru-UA" sz="1800" u="sng" dirty="0" err="1">
                <a:solidFill>
                  <a:srgbClr val="333333"/>
                </a:solidFill>
                <a:effectLst/>
                <a:latin typeface="Times New Roman" panose="02020603050405020304" pitchFamily="18" charset="0"/>
                <a:ea typeface="Times New Roman" panose="02020603050405020304" pitchFamily="18" charset="0"/>
              </a:rPr>
              <a:t>розрахунку</a:t>
            </a:r>
            <a:r>
              <a:rPr lang="ru-UA" sz="1800" u="sng" dirty="0">
                <a:solidFill>
                  <a:srgbClr val="333333"/>
                </a:solidFill>
                <a:effectLst/>
                <a:latin typeface="Times New Roman" panose="02020603050405020304" pitchFamily="18" charset="0"/>
                <a:ea typeface="Times New Roman" panose="02020603050405020304" pitchFamily="18" charset="0"/>
              </a:rPr>
              <a:t> 8-годинної </a:t>
            </a:r>
            <a:r>
              <a:rPr lang="ru-UA" sz="1800" u="sng" dirty="0" err="1">
                <a:solidFill>
                  <a:srgbClr val="333333"/>
                </a:solidFill>
                <a:effectLst/>
                <a:latin typeface="Times New Roman" panose="02020603050405020304" pitchFamily="18" charset="0"/>
                <a:ea typeface="Times New Roman" panose="02020603050405020304" pitchFamily="18" charset="0"/>
              </a:rPr>
              <a:t>робочої</a:t>
            </a:r>
            <a:r>
              <a:rPr lang="ru-UA" sz="1800" u="sng" dirty="0">
                <a:solidFill>
                  <a:srgbClr val="333333"/>
                </a:solidFill>
                <a:effectLst/>
                <a:latin typeface="Times New Roman" panose="02020603050405020304" pitchFamily="18" charset="0"/>
                <a:ea typeface="Times New Roman" panose="02020603050405020304" pitchFamily="18" charset="0"/>
              </a:rPr>
              <a:t> </a:t>
            </a:r>
            <a:r>
              <a:rPr lang="ru-UA" sz="1800" u="sng" dirty="0" err="1">
                <a:solidFill>
                  <a:srgbClr val="333333"/>
                </a:solidFill>
                <a:effectLst/>
                <a:latin typeface="Times New Roman" panose="02020603050405020304" pitchFamily="18" charset="0"/>
                <a:ea typeface="Times New Roman" panose="02020603050405020304" pitchFamily="18" charset="0"/>
              </a:rPr>
              <a:t>зміни</a:t>
            </a:r>
            <a:r>
              <a:rPr lang="ru-UA" sz="1800" u="sng" dirty="0">
                <a:solidFill>
                  <a:srgbClr val="333333"/>
                </a:solidFill>
                <a:effectLst/>
                <a:latin typeface="Times New Roman" panose="02020603050405020304" pitchFamily="18" charset="0"/>
                <a:ea typeface="Times New Roman" panose="02020603050405020304" pitchFamily="18" charset="0"/>
              </a:rPr>
              <a:t> (480 </a:t>
            </a:r>
            <a:r>
              <a:rPr lang="ru-UA" sz="1800" u="sng" dirty="0" err="1">
                <a:solidFill>
                  <a:srgbClr val="333333"/>
                </a:solidFill>
                <a:effectLst/>
                <a:latin typeface="Times New Roman" panose="02020603050405020304" pitchFamily="18" charset="0"/>
                <a:ea typeface="Times New Roman" panose="02020603050405020304" pitchFamily="18" charset="0"/>
              </a:rPr>
              <a:t>хв</a:t>
            </a:r>
            <a:r>
              <a:rPr lang="ru-UA" sz="1800" u="sng" dirty="0">
                <a:solidFill>
                  <a:srgbClr val="333333"/>
                </a:solidFill>
                <a:effectLst/>
                <a:latin typeface="Times New Roman" panose="02020603050405020304" pitchFamily="18" charset="0"/>
                <a:ea typeface="Times New Roman" panose="02020603050405020304" pitchFamily="18" charset="0"/>
              </a:rPr>
              <a:t>.).</a:t>
            </a:r>
            <a:endParaRPr lang="ru-UA" sz="1800" dirty="0">
              <a:effectLst/>
              <a:latin typeface="Times New Roman" panose="02020603050405020304" pitchFamily="18" charset="0"/>
              <a:ea typeface="Times New Roman" panose="02020603050405020304" pitchFamily="18" charset="0"/>
            </a:endParaRPr>
          </a:p>
          <a:p>
            <a:endParaRPr lang="ru-UA" dirty="0"/>
          </a:p>
        </p:txBody>
      </p:sp>
      <p:pic>
        <p:nvPicPr>
          <p:cNvPr id="2" name="Рисунок 1">
            <a:extLst>
              <a:ext uri="{FF2B5EF4-FFF2-40B4-BE49-F238E27FC236}">
                <a16:creationId xmlns:a16="http://schemas.microsoft.com/office/drawing/2014/main" id="{CF1475A4-11EA-0AC8-596D-42409809D5CB}"/>
              </a:ext>
            </a:extLst>
          </p:cNvPr>
          <p:cNvPicPr>
            <a:picLocks noChangeAspect="1"/>
          </p:cNvPicPr>
          <p:nvPr/>
        </p:nvPicPr>
        <p:blipFill>
          <a:blip r:embed="rId3"/>
          <a:stretch>
            <a:fillRect/>
          </a:stretch>
        </p:blipFill>
        <p:spPr>
          <a:xfrm>
            <a:off x="2427363" y="2997864"/>
            <a:ext cx="5892557" cy="2427382"/>
          </a:xfrm>
          <a:prstGeom prst="rect">
            <a:avLst/>
          </a:prstGeom>
        </p:spPr>
      </p:pic>
    </p:spTree>
    <p:extLst>
      <p:ext uri="{BB962C8B-B14F-4D97-AF65-F5344CB8AC3E}">
        <p14:creationId xmlns:p14="http://schemas.microsoft.com/office/powerpoint/2010/main" val="2331615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C2F9A5E-0D09-F9FD-11AA-9DDD43BD4DBD}"/>
              </a:ext>
            </a:extLst>
          </p:cNvPr>
          <p:cNvSpPr>
            <a:spLocks noGrp="1"/>
          </p:cNvSpPr>
          <p:nvPr>
            <p:ph idx="1"/>
          </p:nvPr>
        </p:nvSpPr>
        <p:spPr>
          <a:xfrm>
            <a:off x="583660" y="340468"/>
            <a:ext cx="10770140" cy="5836495"/>
          </a:xfrm>
        </p:spPr>
        <p:txBody>
          <a:bodyPr>
            <a:normAutofit/>
          </a:bodyPr>
          <a:lstStyle/>
          <a:p>
            <a:r>
              <a:rPr lang="uk-UA" sz="2000" b="0" i="0" dirty="0">
                <a:solidFill>
                  <a:srgbClr val="333333"/>
                </a:solidFill>
                <a:effectLst/>
                <a:latin typeface="Times New Roman" panose="02020603050405020304" pitchFamily="18" charset="0"/>
              </a:rPr>
              <a:t>За розрахованим значенням визначається ступінь шкідливості за зміну за критеріями, що наведені у </a:t>
            </a:r>
            <a:r>
              <a:rPr lang="uk-UA" sz="2000" b="0" i="0" u="sng" dirty="0">
                <a:solidFill>
                  <a:srgbClr val="006600"/>
                </a:solidFill>
                <a:effectLst/>
                <a:latin typeface="Times New Roman" panose="02020603050405020304" pitchFamily="18" charset="0"/>
                <a:hlinkClick r:id="rId2"/>
              </a:rPr>
              <a:t>додатку 2</a:t>
            </a:r>
            <a:r>
              <a:rPr lang="uk-UA" sz="2000" b="0" i="0" dirty="0">
                <a:solidFill>
                  <a:srgbClr val="333333"/>
                </a:solidFill>
                <a:effectLst/>
                <a:latin typeface="Times New Roman" panose="02020603050405020304" pitchFamily="18" charset="0"/>
              </a:rPr>
              <a:t> до цієї Гігієнічної класифікації праці. Послідовна дія кількох хімічних речовин оцінюється як один фактор.</a:t>
            </a:r>
            <a:endParaRPr lang="uk-UA" sz="2000" dirty="0"/>
          </a:p>
        </p:txBody>
      </p:sp>
      <p:pic>
        <p:nvPicPr>
          <p:cNvPr id="5" name="Рисунок 4">
            <a:extLst>
              <a:ext uri="{FF2B5EF4-FFF2-40B4-BE49-F238E27FC236}">
                <a16:creationId xmlns:a16="http://schemas.microsoft.com/office/drawing/2014/main" id="{00513E74-0F96-8C12-4E59-82CEA1FDFD15}"/>
              </a:ext>
            </a:extLst>
          </p:cNvPr>
          <p:cNvPicPr>
            <a:picLocks noChangeAspect="1"/>
          </p:cNvPicPr>
          <p:nvPr/>
        </p:nvPicPr>
        <p:blipFill>
          <a:blip r:embed="rId3"/>
          <a:stretch>
            <a:fillRect/>
          </a:stretch>
        </p:blipFill>
        <p:spPr>
          <a:xfrm>
            <a:off x="1566152" y="1231146"/>
            <a:ext cx="8381057" cy="5451755"/>
          </a:xfrm>
          <a:prstGeom prst="rect">
            <a:avLst/>
          </a:prstGeom>
        </p:spPr>
      </p:pic>
    </p:spTree>
    <p:extLst>
      <p:ext uri="{BB962C8B-B14F-4D97-AF65-F5344CB8AC3E}">
        <p14:creationId xmlns:p14="http://schemas.microsoft.com/office/powerpoint/2010/main" val="144266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7DA2208-6BEB-FA6B-16A7-4D674AD2A4A5}"/>
              </a:ext>
            </a:extLst>
          </p:cNvPr>
          <p:cNvSpPr>
            <a:spLocks noGrp="1"/>
          </p:cNvSpPr>
          <p:nvPr>
            <p:ph idx="1"/>
          </p:nvPr>
        </p:nvSpPr>
        <p:spPr>
          <a:xfrm>
            <a:off x="725864" y="424206"/>
            <a:ext cx="10627936" cy="5752757"/>
          </a:xfrm>
        </p:spPr>
        <p:txBody>
          <a:bodyPr/>
          <a:lstStyle/>
          <a:p>
            <a:pPr marL="342900" lvl="0" indent="-342900" algn="just">
              <a:spcAft>
                <a:spcPts val="750"/>
              </a:spcAft>
              <a:buFont typeface="Wingdings" panose="05000000000000000000" pitchFamily="2" charset="2"/>
              <a:buChar char=""/>
            </a:pPr>
            <a:r>
              <a:rPr lang="uk-UA" sz="1800" b="1" dirty="0">
                <a:solidFill>
                  <a:srgbClr val="333333"/>
                </a:solidFill>
                <a:effectLst/>
                <a:latin typeface="Times New Roman" panose="02020603050405020304" pitchFamily="18" charset="0"/>
                <a:ea typeface="Times New Roman" panose="02020603050405020304" pitchFamily="18" charset="0"/>
              </a:rPr>
              <a:t>Якщо одна речовина має декілька специфічних ефектів </a:t>
            </a:r>
            <a:r>
              <a:rPr lang="uk-UA" sz="1800" dirty="0">
                <a:solidFill>
                  <a:srgbClr val="333333"/>
                </a:solidFill>
                <a:effectLst/>
                <a:latin typeface="Times New Roman" panose="02020603050405020304" pitchFamily="18" charset="0"/>
                <a:ea typeface="Times New Roman" panose="02020603050405020304" pitchFamily="18" charset="0"/>
              </a:rPr>
              <a:t>(канцерогенний, алергенний, </a:t>
            </a:r>
            <a:r>
              <a:rPr lang="uk-UA" sz="1800" dirty="0" err="1">
                <a:solidFill>
                  <a:srgbClr val="333333"/>
                </a:solidFill>
                <a:effectLst/>
                <a:latin typeface="Times New Roman" panose="02020603050405020304" pitchFamily="18" charset="0"/>
                <a:ea typeface="Times New Roman" panose="02020603050405020304" pitchFamily="18" charset="0"/>
              </a:rPr>
              <a:t>фіброгенний</a:t>
            </a:r>
            <a:r>
              <a:rPr lang="uk-UA" sz="1800" dirty="0">
                <a:solidFill>
                  <a:srgbClr val="333333"/>
                </a:solidFill>
                <a:effectLst/>
                <a:latin typeface="Times New Roman" panose="02020603050405020304" pitchFamily="18" charset="0"/>
                <a:ea typeface="Times New Roman" panose="02020603050405020304" pitchFamily="18" charset="0"/>
              </a:rPr>
              <a:t>, гостроспрямований механізм дії тощо), </a:t>
            </a:r>
            <a:r>
              <a:rPr lang="uk-UA" sz="1800" u="sng" dirty="0">
                <a:solidFill>
                  <a:srgbClr val="333333"/>
                </a:solidFill>
                <a:effectLst/>
                <a:latin typeface="Times New Roman" panose="02020603050405020304" pitchFamily="18" charset="0"/>
                <a:ea typeface="Times New Roman" panose="02020603050405020304" pitchFamily="18" charset="0"/>
              </a:rPr>
              <a:t>гігієнічна оцінка умов праці проводиться </a:t>
            </a:r>
            <a:r>
              <a:rPr lang="uk-UA" sz="1800" dirty="0">
                <a:solidFill>
                  <a:srgbClr val="333333"/>
                </a:solidFill>
                <a:effectLst/>
                <a:latin typeface="Times New Roman" panose="02020603050405020304" pitchFamily="18" charset="0"/>
                <a:ea typeface="Times New Roman" panose="02020603050405020304" pitchFamily="18" charset="0"/>
              </a:rPr>
              <a:t>за тим з них, </a:t>
            </a:r>
            <a:r>
              <a:rPr lang="uk-UA" sz="1800" b="1" dirty="0">
                <a:solidFill>
                  <a:srgbClr val="333333"/>
                </a:solidFill>
                <a:effectLst/>
                <a:latin typeface="Times New Roman" panose="02020603050405020304" pitchFamily="18" charset="0"/>
                <a:ea typeface="Times New Roman" panose="02020603050405020304" pitchFamily="18" charset="0"/>
              </a:rPr>
              <a:t>який відповідає вищому ступеню та класу шкідливості</a:t>
            </a:r>
            <a:r>
              <a:rPr lang="uk-UA" sz="1800" dirty="0">
                <a:solidFill>
                  <a:srgbClr val="333333"/>
                </a:solidFill>
                <a:effectLst/>
                <a:latin typeface="Times New Roman" panose="02020603050405020304" pitchFamily="18" charset="0"/>
                <a:ea typeface="Times New Roman" panose="02020603050405020304" pitchFamily="18" charset="0"/>
              </a:rPr>
              <a:t> (наприклад, якщо концентрація шкідливої речовини, яка є і канцерогеном, і алергеном, перевищує ГДК в 1,1-3,0 рази, умови праці повинні бути віднесені до ступеня 3.2, виходячи з алергенних властивостей речовини).</a:t>
            </a:r>
            <a:endParaRPr lang="ru-UA" sz="1800" dirty="0">
              <a:solidFill>
                <a:srgbClr val="000000"/>
              </a:solidFill>
              <a:effectLst/>
              <a:latin typeface="Arial Unicode MS" panose="020B0604020202020204" pitchFamily="34" charset="-128"/>
              <a:ea typeface="Arial Unicode MS" panose="020B0604020202020204" pitchFamily="34" charset="-128"/>
            </a:endParaRPr>
          </a:p>
          <a:p>
            <a:pPr marL="342900" lvl="0" indent="-342900" algn="just">
              <a:spcAft>
                <a:spcPts val="750"/>
              </a:spcAft>
              <a:buFont typeface="Wingdings" panose="05000000000000000000" pitchFamily="2" charset="2"/>
              <a:buChar char=""/>
            </a:pPr>
            <a:r>
              <a:rPr lang="uk-UA" sz="1800" b="1" dirty="0">
                <a:solidFill>
                  <a:srgbClr val="333333"/>
                </a:solidFill>
                <a:effectLst/>
                <a:latin typeface="Times New Roman" panose="02020603050405020304" pitchFamily="18" charset="0"/>
                <a:ea typeface="Times New Roman" panose="02020603050405020304" pitchFamily="18" charset="0"/>
              </a:rPr>
              <a:t>При роботі з речовинами, що можуть потрапляти в організм через шкіру </a:t>
            </a:r>
            <a:r>
              <a:rPr lang="uk-UA" sz="1800" dirty="0">
                <a:solidFill>
                  <a:srgbClr val="333333"/>
                </a:solidFill>
                <a:effectLst/>
                <a:latin typeface="Times New Roman" panose="02020603050405020304" pitchFamily="18" charset="0"/>
                <a:ea typeface="Times New Roman" panose="02020603050405020304" pitchFamily="18" charset="0"/>
              </a:rPr>
              <a:t>і мають відповідний гігієнічний норматив - граничнодопустимий рівень, клас умов праці встановлюється відповідно до </a:t>
            </a:r>
            <a:r>
              <a:rPr lang="uk-UA" sz="1800" u="sng" dirty="0">
                <a:solidFill>
                  <a:srgbClr val="006600"/>
                </a:solidFill>
                <a:effectLst/>
                <a:latin typeface="Times New Roman" panose="02020603050405020304" pitchFamily="18" charset="0"/>
                <a:ea typeface="Times New Roman" panose="02020603050405020304" pitchFamily="18" charset="0"/>
                <a:hlinkClick r:id="rId2"/>
              </a:rPr>
              <a:t>додатка 1</a:t>
            </a:r>
            <a:r>
              <a:rPr lang="uk-UA" sz="1800" dirty="0">
                <a:solidFill>
                  <a:srgbClr val="333333"/>
                </a:solidFill>
                <a:effectLst/>
                <a:latin typeface="Times New Roman" panose="02020603050405020304" pitchFamily="18" charset="0"/>
                <a:ea typeface="Times New Roman" panose="02020603050405020304" pitchFamily="18" charset="0"/>
              </a:rPr>
              <a:t> до цієї Гігієнічної класифікації прац</a:t>
            </a:r>
            <a:r>
              <a:rPr lang="uk-UA" sz="1800" u="sng" dirty="0">
                <a:solidFill>
                  <a:srgbClr val="333333"/>
                </a:solidFill>
                <a:effectLst/>
                <a:latin typeface="Times New Roman" panose="02020603050405020304" pitchFamily="18" charset="0"/>
                <a:ea typeface="Times New Roman" panose="02020603050405020304" pitchFamily="18" charset="0"/>
              </a:rPr>
              <a:t>і за рядками «Шкідливі речовини переважно </a:t>
            </a:r>
            <a:r>
              <a:rPr lang="uk-UA" sz="1800" u="sng" dirty="0" err="1">
                <a:solidFill>
                  <a:srgbClr val="333333"/>
                </a:solidFill>
                <a:effectLst/>
                <a:latin typeface="Times New Roman" panose="02020603050405020304" pitchFamily="18" charset="0"/>
                <a:ea typeface="Times New Roman" panose="02020603050405020304" pitchFamily="18" charset="0"/>
              </a:rPr>
              <a:t>загальнотоксичної</a:t>
            </a:r>
            <a:r>
              <a:rPr lang="uk-UA" sz="1800" u="sng" dirty="0">
                <a:solidFill>
                  <a:srgbClr val="333333"/>
                </a:solidFill>
                <a:effectLst/>
                <a:latin typeface="Times New Roman" panose="02020603050405020304" pitchFamily="18" charset="0"/>
                <a:ea typeface="Times New Roman" panose="02020603050405020304" pitchFamily="18" charset="0"/>
              </a:rPr>
              <a:t> дії 1, 2 класів небезпечності» </a:t>
            </a:r>
            <a:r>
              <a:rPr lang="uk-UA" sz="1800" dirty="0">
                <a:solidFill>
                  <a:srgbClr val="333333"/>
                </a:solidFill>
                <a:effectLst/>
                <a:latin typeface="Times New Roman" panose="02020603050405020304" pitchFamily="18" charset="0"/>
                <a:ea typeface="Times New Roman" panose="02020603050405020304" pitchFamily="18" charset="0"/>
              </a:rPr>
              <a:t>та «</a:t>
            </a:r>
            <a:r>
              <a:rPr lang="uk-UA" sz="1800" u="sng" dirty="0">
                <a:solidFill>
                  <a:srgbClr val="333333"/>
                </a:solidFill>
                <a:effectLst/>
                <a:latin typeface="Times New Roman" panose="02020603050405020304" pitchFamily="18" charset="0"/>
                <a:ea typeface="Times New Roman" panose="02020603050405020304" pitchFamily="18" charset="0"/>
              </a:rPr>
              <a:t>Шкідливі речовини переважно </a:t>
            </a:r>
            <a:r>
              <a:rPr lang="uk-UA" sz="1800" u="sng" dirty="0" err="1">
                <a:solidFill>
                  <a:srgbClr val="333333"/>
                </a:solidFill>
                <a:effectLst/>
                <a:latin typeface="Times New Roman" panose="02020603050405020304" pitchFamily="18" charset="0"/>
                <a:ea typeface="Times New Roman" panose="02020603050405020304" pitchFamily="18" charset="0"/>
              </a:rPr>
              <a:t>загальнотоксичної</a:t>
            </a:r>
            <a:r>
              <a:rPr lang="uk-UA" sz="1800" u="sng" dirty="0">
                <a:solidFill>
                  <a:srgbClr val="333333"/>
                </a:solidFill>
                <a:effectLst/>
                <a:latin typeface="Times New Roman" panose="02020603050405020304" pitchFamily="18" charset="0"/>
                <a:ea typeface="Times New Roman" panose="02020603050405020304" pitchFamily="18" charset="0"/>
              </a:rPr>
              <a:t> дії 3, 4 класів небезпечності».</a:t>
            </a:r>
            <a:r>
              <a:rPr lang="uk-UA" sz="1800" dirty="0">
                <a:solidFill>
                  <a:srgbClr val="333333"/>
                </a:solidFill>
                <a:effectLst/>
                <a:latin typeface="Times New Roman" panose="02020603050405020304" pitchFamily="18" charset="0"/>
                <a:ea typeface="Times New Roman" panose="02020603050405020304" pitchFamily="18" charset="0"/>
              </a:rPr>
              <a:t> Гігієнічна оцінка поєднаної дії речовин при інгаляційному та </a:t>
            </a:r>
            <a:r>
              <a:rPr lang="uk-UA" sz="1800" dirty="0" err="1">
                <a:solidFill>
                  <a:srgbClr val="333333"/>
                </a:solidFill>
                <a:effectLst/>
                <a:latin typeface="Times New Roman" panose="02020603050405020304" pitchFamily="18" charset="0"/>
                <a:ea typeface="Times New Roman" panose="02020603050405020304" pitchFamily="18" charset="0"/>
              </a:rPr>
              <a:t>крізьшкірному</a:t>
            </a:r>
            <a:r>
              <a:rPr lang="uk-UA" sz="1800" dirty="0">
                <a:solidFill>
                  <a:srgbClr val="333333"/>
                </a:solidFill>
                <a:effectLst/>
                <a:latin typeface="Times New Roman" panose="02020603050405020304" pitchFamily="18" charset="0"/>
                <a:ea typeface="Times New Roman" panose="02020603050405020304" pitchFamily="18" charset="0"/>
              </a:rPr>
              <a:t> надходженні (одночасна або послідовна дія) проводиться відповідно до </a:t>
            </a:r>
            <a:r>
              <a:rPr lang="uk-UA" sz="1800" u="sng" dirty="0">
                <a:solidFill>
                  <a:srgbClr val="006600"/>
                </a:solidFill>
                <a:effectLst/>
                <a:highlight>
                  <a:srgbClr val="00FF00"/>
                </a:highlight>
                <a:latin typeface="Times New Roman" panose="02020603050405020304" pitchFamily="18" charset="0"/>
                <a:ea typeface="Times New Roman" panose="02020603050405020304" pitchFamily="18" charset="0"/>
              </a:rPr>
              <a:t>****</a:t>
            </a:r>
            <a:r>
              <a:rPr lang="uk-UA" sz="1800" dirty="0">
                <a:solidFill>
                  <a:srgbClr val="333333"/>
                </a:solidFill>
                <a:effectLst/>
                <a:latin typeface="Times New Roman" panose="02020603050405020304" pitchFamily="18" charset="0"/>
                <a:ea typeface="Times New Roman" panose="02020603050405020304" pitchFamily="18" charset="0"/>
              </a:rPr>
              <a:t>цього розділу.</a:t>
            </a:r>
            <a:endParaRPr lang="ru-UA" sz="1800" dirty="0">
              <a:solidFill>
                <a:srgbClr val="000000"/>
              </a:solidFill>
              <a:effectLst/>
              <a:latin typeface="Arial Unicode MS" panose="020B0604020202020204" pitchFamily="34" charset="-128"/>
              <a:ea typeface="Arial Unicode MS" panose="020B0604020202020204" pitchFamily="34" charset="-128"/>
            </a:endParaRPr>
          </a:p>
          <a:p>
            <a:pPr marL="342900" lvl="0" indent="-342900" algn="just">
              <a:spcAft>
                <a:spcPts val="750"/>
              </a:spcAft>
              <a:buFont typeface="Wingdings" panose="05000000000000000000" pitchFamily="2" charset="2"/>
              <a:buChar char=""/>
            </a:pPr>
            <a:r>
              <a:rPr lang="uk-UA" sz="1800" b="1" dirty="0">
                <a:solidFill>
                  <a:srgbClr val="333333"/>
                </a:solidFill>
                <a:effectLst/>
                <a:latin typeface="Times New Roman" panose="02020603050405020304" pitchFamily="18" charset="0"/>
                <a:ea typeface="Times New Roman" panose="02020603050405020304" pitchFamily="18" charset="0"/>
              </a:rPr>
              <a:t>Умови праці під час робіт з протипухлинними лікарськими засобами</a:t>
            </a:r>
            <a:r>
              <a:rPr lang="uk-UA" sz="1800" dirty="0">
                <a:solidFill>
                  <a:srgbClr val="333333"/>
                </a:solidFill>
                <a:effectLst/>
                <a:latin typeface="Times New Roman" panose="02020603050405020304" pitchFamily="18" charset="0"/>
                <a:ea typeface="Times New Roman" panose="02020603050405020304" pitchFamily="18" charset="0"/>
              </a:rPr>
              <a:t>, гормонами (</a:t>
            </a:r>
            <a:r>
              <a:rPr lang="uk-UA" sz="1800" dirty="0" err="1">
                <a:solidFill>
                  <a:srgbClr val="333333"/>
                </a:solidFill>
                <a:effectLst/>
                <a:latin typeface="Times New Roman" panose="02020603050405020304" pitchFamily="18" charset="0"/>
                <a:ea typeface="Times New Roman" panose="02020603050405020304" pitchFamily="18" charset="0"/>
              </a:rPr>
              <a:t>естрогенами</a:t>
            </a:r>
            <a:r>
              <a:rPr lang="uk-UA" sz="1800" dirty="0">
                <a:solidFill>
                  <a:srgbClr val="333333"/>
                </a:solidFill>
                <a:effectLst/>
                <a:latin typeface="Times New Roman" panose="02020603050405020304" pitchFamily="18" charset="0"/>
                <a:ea typeface="Times New Roman" panose="02020603050405020304" pitchFamily="18" charset="0"/>
              </a:rPr>
              <a:t>) та наркотичними анальгетиками у разі сумісної (одночасної чи послідовної) дії з іншими хімічними речовинами </a:t>
            </a:r>
            <a:r>
              <a:rPr lang="uk-UA" sz="1800" u="sng" dirty="0">
                <a:solidFill>
                  <a:srgbClr val="006600"/>
                </a:solidFill>
                <a:effectLst/>
                <a:highlight>
                  <a:srgbClr val="00FF00"/>
                </a:highlight>
                <a:latin typeface="Times New Roman" panose="02020603050405020304" pitchFamily="18" charset="0"/>
                <a:ea typeface="Times New Roman" panose="02020603050405020304" pitchFamily="18" charset="0"/>
              </a:rPr>
              <a:t>****</a:t>
            </a:r>
            <a:r>
              <a:rPr lang="uk-UA" sz="1800" dirty="0">
                <a:solidFill>
                  <a:srgbClr val="333333"/>
                </a:solidFill>
                <a:effectLst/>
                <a:latin typeface="Times New Roman" panose="02020603050405020304" pitchFamily="18" charset="0"/>
                <a:ea typeface="Times New Roman" panose="02020603050405020304" pitchFamily="18" charset="0"/>
              </a:rPr>
              <a:t>цього розділу. </a:t>
            </a:r>
          </a:p>
          <a:p>
            <a:pPr marL="342900" lvl="0" indent="-342900" algn="just">
              <a:spcAft>
                <a:spcPts val="750"/>
              </a:spcAft>
              <a:buFont typeface="Wingdings" panose="05000000000000000000" pitchFamily="2" charset="2"/>
              <a:buChar char=""/>
            </a:pPr>
            <a:r>
              <a:rPr lang="uk-UA" sz="1800" b="1" dirty="0">
                <a:solidFill>
                  <a:srgbClr val="333333"/>
                </a:solidFill>
                <a:effectLst/>
                <a:latin typeface="Times New Roman" panose="02020603050405020304" pitchFamily="18" charset="0"/>
                <a:ea typeface="Times New Roman" panose="02020603050405020304" pitchFamily="18" charset="0"/>
              </a:rPr>
              <a:t>Умови праці при роботі з речовинами, відповідно до яких затверджено значення орієнтовно безпечного рівня впливу (ОБРВ), </a:t>
            </a:r>
            <a:r>
              <a:rPr lang="uk-UA" sz="1800" dirty="0">
                <a:solidFill>
                  <a:srgbClr val="333333"/>
                </a:solidFill>
                <a:effectLst/>
                <a:latin typeface="Times New Roman" panose="02020603050405020304" pitchFamily="18" charset="0"/>
                <a:ea typeface="Times New Roman" panose="02020603050405020304" pitchFamily="18" charset="0"/>
              </a:rPr>
              <a:t>оцінюються за </a:t>
            </a:r>
            <a:r>
              <a:rPr lang="uk-UA" sz="1800" b="1" dirty="0">
                <a:solidFill>
                  <a:srgbClr val="333333"/>
                </a:solidFill>
                <a:effectLst/>
                <a:latin typeface="Times New Roman" panose="02020603050405020304" pitchFamily="18" charset="0"/>
                <a:ea typeface="Times New Roman" panose="02020603050405020304" pitchFamily="18" charset="0"/>
              </a:rPr>
              <a:t>критеріями </a:t>
            </a:r>
            <a:r>
              <a:rPr lang="uk-UA" sz="1800" b="1" dirty="0" err="1">
                <a:solidFill>
                  <a:srgbClr val="333333"/>
                </a:solidFill>
                <a:effectLst/>
                <a:latin typeface="Times New Roman" panose="02020603050405020304" pitchFamily="18" charset="0"/>
                <a:ea typeface="Times New Roman" panose="02020603050405020304" pitchFamily="18" charset="0"/>
              </a:rPr>
              <a:t>ГДКр.з.м.р</a:t>
            </a:r>
            <a:r>
              <a:rPr lang="uk-UA" sz="1800" b="1" dirty="0">
                <a:solidFill>
                  <a:srgbClr val="333333"/>
                </a:solidFill>
                <a:effectLst/>
                <a:latin typeface="Times New Roman" panose="02020603050405020304" pitchFamily="18" charset="0"/>
                <a:ea typeface="Times New Roman" panose="02020603050405020304" pitchFamily="18" charset="0"/>
              </a:rPr>
              <a:t>. </a:t>
            </a:r>
            <a:r>
              <a:rPr lang="uk-UA" sz="1800" dirty="0">
                <a:solidFill>
                  <a:srgbClr val="333333"/>
                </a:solidFill>
                <a:effectLst/>
                <a:latin typeface="Times New Roman" panose="02020603050405020304" pitchFamily="18" charset="0"/>
                <a:ea typeface="Times New Roman" panose="02020603050405020304" pitchFamily="18" charset="0"/>
              </a:rPr>
              <a:t>групи «Шкідливі речовини переважно </a:t>
            </a:r>
            <a:r>
              <a:rPr lang="uk-UA" sz="1800" dirty="0" err="1">
                <a:solidFill>
                  <a:srgbClr val="333333"/>
                </a:solidFill>
                <a:effectLst/>
                <a:latin typeface="Times New Roman" panose="02020603050405020304" pitchFamily="18" charset="0"/>
                <a:ea typeface="Times New Roman" panose="02020603050405020304" pitchFamily="18" charset="0"/>
              </a:rPr>
              <a:t>загальнотоксичної</a:t>
            </a:r>
            <a:r>
              <a:rPr lang="uk-UA" sz="1800" dirty="0">
                <a:solidFill>
                  <a:srgbClr val="333333"/>
                </a:solidFill>
                <a:effectLst/>
                <a:latin typeface="Times New Roman" panose="02020603050405020304" pitchFamily="18" charset="0"/>
                <a:ea typeface="Times New Roman" panose="02020603050405020304" pitchFamily="18" charset="0"/>
              </a:rPr>
              <a:t> дії 1, 2 та 3, 4 класів небезпечності».</a:t>
            </a:r>
            <a:endParaRPr lang="ru-UA" sz="1800" dirty="0">
              <a:solidFill>
                <a:srgbClr val="000000"/>
              </a:solidFill>
              <a:effectLst/>
              <a:latin typeface="Arial Unicode MS" panose="020B0604020202020204" pitchFamily="34" charset="-128"/>
              <a:ea typeface="Arial Unicode MS" panose="020B0604020202020204" pitchFamily="34" charset="-128"/>
            </a:endParaRPr>
          </a:p>
          <a:p>
            <a:endParaRPr lang="ru-UA" dirty="0"/>
          </a:p>
        </p:txBody>
      </p:sp>
    </p:spTree>
    <p:extLst>
      <p:ext uri="{BB962C8B-B14F-4D97-AF65-F5344CB8AC3E}">
        <p14:creationId xmlns:p14="http://schemas.microsoft.com/office/powerpoint/2010/main" val="1924522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2DBF01B-E97A-FE3B-A0DB-4BD1CFD13122}"/>
              </a:ext>
            </a:extLst>
          </p:cNvPr>
          <p:cNvSpPr>
            <a:spLocks noGrp="1"/>
          </p:cNvSpPr>
          <p:nvPr>
            <p:ph idx="1"/>
          </p:nvPr>
        </p:nvSpPr>
        <p:spPr>
          <a:xfrm>
            <a:off x="735291" y="631596"/>
            <a:ext cx="10618509" cy="5545367"/>
          </a:xfrm>
        </p:spPr>
        <p:txBody>
          <a:bodyPr>
            <a:normAutofit/>
          </a:bodyPr>
          <a:lstStyle/>
          <a:p>
            <a:pPr algn="just"/>
            <a:r>
              <a:rPr lang="uk-UA" sz="1800" b="1" i="0" dirty="0">
                <a:solidFill>
                  <a:srgbClr val="333333"/>
                </a:solidFill>
                <a:effectLst/>
                <a:latin typeface="Times New Roman" panose="02020603050405020304" pitchFamily="18" charset="0"/>
              </a:rPr>
              <a:t>Граничнодопустима максимальна разова концентрація шкідливої речовини у повітрі робочої зони </a:t>
            </a:r>
            <a:r>
              <a:rPr lang="uk-UA" sz="1800" b="0" i="0" dirty="0">
                <a:solidFill>
                  <a:srgbClr val="333333"/>
                </a:solidFill>
                <a:effectLst/>
                <a:latin typeface="Times New Roman" panose="02020603050405020304" pitchFamily="18" charset="0"/>
              </a:rPr>
              <a:t>(</a:t>
            </a:r>
            <a:r>
              <a:rPr lang="uk-UA" sz="1800" b="0" i="0" dirty="0" err="1">
                <a:solidFill>
                  <a:srgbClr val="333333"/>
                </a:solidFill>
                <a:effectLst/>
                <a:latin typeface="Times New Roman" panose="02020603050405020304" pitchFamily="18" charset="0"/>
              </a:rPr>
              <a:t>ГДКр.з.м.р</a:t>
            </a:r>
            <a:r>
              <a:rPr lang="uk-UA" sz="1800" b="0" i="0" dirty="0">
                <a:solidFill>
                  <a:srgbClr val="333333"/>
                </a:solidFill>
                <a:effectLst/>
                <a:latin typeface="Times New Roman" panose="02020603050405020304" pitchFamily="18" charset="0"/>
              </a:rPr>
              <a:t>.) - максимальне регламентоване значення концентрації речовини у повітрі робочої зони для будь-якого 15-хвилинного (30-хвилинного для аерозолів речовин переважно </a:t>
            </a:r>
            <a:r>
              <a:rPr lang="uk-UA" sz="1800" b="0" i="0" dirty="0" err="1">
                <a:solidFill>
                  <a:srgbClr val="333333"/>
                </a:solidFill>
                <a:effectLst/>
                <a:latin typeface="Times New Roman" panose="02020603050405020304" pitchFamily="18" charset="0"/>
              </a:rPr>
              <a:t>фіброгенної</a:t>
            </a:r>
            <a:r>
              <a:rPr lang="uk-UA" sz="1800" b="0" i="0" dirty="0">
                <a:solidFill>
                  <a:srgbClr val="333333"/>
                </a:solidFill>
                <a:effectLst/>
                <a:latin typeface="Times New Roman" panose="02020603050405020304" pitchFamily="18" charset="0"/>
              </a:rPr>
              <a:t> дії) відрізку часу робочої зміни. Концентрація речовини, що дорівнює </a:t>
            </a:r>
            <a:r>
              <a:rPr lang="uk-UA" sz="1800" b="0" i="0" dirty="0" err="1">
                <a:solidFill>
                  <a:srgbClr val="333333"/>
                </a:solidFill>
                <a:effectLst/>
                <a:latin typeface="Times New Roman" panose="02020603050405020304" pitchFamily="18" charset="0"/>
              </a:rPr>
              <a:t>ГДКр.з.м.р</a:t>
            </a:r>
            <a:r>
              <a:rPr lang="uk-UA" sz="1800" b="0" i="0" dirty="0">
                <a:solidFill>
                  <a:srgbClr val="333333"/>
                </a:solidFill>
                <a:effectLst/>
                <a:latin typeface="Times New Roman" panose="02020603050405020304" pitchFamily="18" charset="0"/>
              </a:rPr>
              <a:t>., не повинна діяти безперервно більше 15 хвилин та повторюватись на цьому рівні протягом робочої зміни більше ніж 4 рази з інтервалами не менше 1 години</a:t>
            </a:r>
          </a:p>
          <a:p>
            <a:pPr marL="285750" marR="285750" algn="ctr">
              <a:spcBef>
                <a:spcPts val="750"/>
              </a:spcBef>
              <a:spcAft>
                <a:spcPts val="750"/>
              </a:spcAft>
            </a:pPr>
            <a:r>
              <a:rPr lang="ru-UA" sz="1800" b="1" dirty="0" err="1">
                <a:solidFill>
                  <a:srgbClr val="333333"/>
                </a:solidFill>
                <a:effectLst/>
                <a:highlight>
                  <a:srgbClr val="FFFF00"/>
                </a:highlight>
                <a:latin typeface="Times New Roman" panose="02020603050405020304" pitchFamily="18" charset="0"/>
                <a:ea typeface="Times New Roman" panose="02020603050405020304" pitchFamily="18" charset="0"/>
              </a:rPr>
              <a:t>Гігієнічна</a:t>
            </a:r>
            <a:r>
              <a:rPr lang="ru-UA" sz="1800" b="1" dirty="0">
                <a:solidFill>
                  <a:srgbClr val="333333"/>
                </a:solidFill>
                <a:effectLst/>
                <a:highlight>
                  <a:srgbClr val="FFFF00"/>
                </a:highlight>
                <a:latin typeface="Times New Roman" panose="02020603050405020304" pitchFamily="18" charset="0"/>
                <a:ea typeface="Times New Roman" panose="02020603050405020304" pitchFamily="18" charset="0"/>
              </a:rPr>
              <a:t> </a:t>
            </a:r>
            <a:r>
              <a:rPr lang="ru-UA" sz="1800" b="1" dirty="0" err="1">
                <a:solidFill>
                  <a:srgbClr val="333333"/>
                </a:solidFill>
                <a:effectLst/>
                <a:highlight>
                  <a:srgbClr val="FFFF00"/>
                </a:highlight>
                <a:latin typeface="Times New Roman" panose="02020603050405020304" pitchFamily="18" charset="0"/>
                <a:ea typeface="Times New Roman" panose="02020603050405020304" pitchFamily="18" charset="0"/>
              </a:rPr>
              <a:t>оцінка</a:t>
            </a:r>
            <a:r>
              <a:rPr lang="ru-UA" sz="1800" b="1" dirty="0">
                <a:solidFill>
                  <a:srgbClr val="333333"/>
                </a:solidFill>
                <a:effectLst/>
                <a:highlight>
                  <a:srgbClr val="FFFF00"/>
                </a:highlight>
                <a:latin typeface="Times New Roman" panose="02020603050405020304" pitchFamily="18" charset="0"/>
                <a:ea typeface="Times New Roman" panose="02020603050405020304" pitchFamily="18" charset="0"/>
              </a:rPr>
              <a:t> умов </a:t>
            </a:r>
            <a:r>
              <a:rPr lang="ru-UA" sz="1800" b="1" dirty="0" err="1">
                <a:solidFill>
                  <a:srgbClr val="333333"/>
                </a:solidFill>
                <a:effectLst/>
                <a:highlight>
                  <a:srgbClr val="FFFF00"/>
                </a:highlight>
                <a:latin typeface="Times New Roman" panose="02020603050405020304" pitchFamily="18" charset="0"/>
                <a:ea typeface="Times New Roman" panose="02020603050405020304" pitchFamily="18" charset="0"/>
              </a:rPr>
              <a:t>праці</a:t>
            </a:r>
            <a:r>
              <a:rPr lang="ru-UA" sz="1800" b="1" dirty="0">
                <a:solidFill>
                  <a:srgbClr val="333333"/>
                </a:solidFill>
                <a:effectLst/>
                <a:highlight>
                  <a:srgbClr val="FFFF00"/>
                </a:highlight>
                <a:latin typeface="Times New Roman" panose="02020603050405020304" pitchFamily="18" charset="0"/>
                <a:ea typeface="Times New Roman" panose="02020603050405020304" pitchFamily="18" charset="0"/>
              </a:rPr>
              <a:t> у </a:t>
            </a:r>
            <a:r>
              <a:rPr lang="ru-UA" sz="1800" b="1" dirty="0" err="1">
                <a:solidFill>
                  <a:srgbClr val="333333"/>
                </a:solidFill>
                <a:effectLst/>
                <a:highlight>
                  <a:srgbClr val="FFFF00"/>
                </a:highlight>
                <a:latin typeface="Times New Roman" panose="02020603050405020304" pitchFamily="18" charset="0"/>
                <a:ea typeface="Times New Roman" panose="02020603050405020304" pitchFamily="18" charset="0"/>
              </a:rPr>
              <a:t>разі</a:t>
            </a:r>
            <a:r>
              <a:rPr lang="ru-UA" sz="1800" b="1" dirty="0">
                <a:solidFill>
                  <a:srgbClr val="333333"/>
                </a:solidFill>
                <a:effectLst/>
                <a:highlight>
                  <a:srgbClr val="FFFF00"/>
                </a:highlight>
                <a:latin typeface="Times New Roman" panose="02020603050405020304" pitchFamily="18" charset="0"/>
                <a:ea typeface="Times New Roman" panose="02020603050405020304" pitchFamily="18" charset="0"/>
              </a:rPr>
              <a:t> </a:t>
            </a:r>
            <a:r>
              <a:rPr lang="ru-UA" sz="1800" b="1" dirty="0" err="1">
                <a:solidFill>
                  <a:srgbClr val="333333"/>
                </a:solidFill>
                <a:effectLst/>
                <a:highlight>
                  <a:srgbClr val="FFFF00"/>
                </a:highlight>
                <a:latin typeface="Times New Roman" panose="02020603050405020304" pitchFamily="18" charset="0"/>
                <a:ea typeface="Times New Roman" panose="02020603050405020304" pitchFamily="18" charset="0"/>
              </a:rPr>
              <a:t>дії</a:t>
            </a:r>
            <a:r>
              <a:rPr lang="ru-UA" sz="1800" b="1" dirty="0">
                <a:solidFill>
                  <a:srgbClr val="333333"/>
                </a:solidFill>
                <a:effectLst/>
                <a:highlight>
                  <a:srgbClr val="FFFF00"/>
                </a:highlight>
                <a:latin typeface="Times New Roman" panose="02020603050405020304" pitchFamily="18" charset="0"/>
                <a:ea typeface="Times New Roman" panose="02020603050405020304" pitchFamily="18" charset="0"/>
              </a:rPr>
              <a:t> </a:t>
            </a:r>
            <a:r>
              <a:rPr lang="ru-UA" sz="1800" b="1" dirty="0" err="1">
                <a:solidFill>
                  <a:srgbClr val="333333"/>
                </a:solidFill>
                <a:effectLst/>
                <a:highlight>
                  <a:srgbClr val="FFFF00"/>
                </a:highlight>
                <a:latin typeface="Times New Roman" panose="02020603050405020304" pitchFamily="18" charset="0"/>
                <a:ea typeface="Times New Roman" panose="02020603050405020304" pitchFamily="18" charset="0"/>
              </a:rPr>
              <a:t>біологічного</a:t>
            </a:r>
            <a:r>
              <a:rPr lang="ru-UA" sz="1800" b="1" dirty="0">
                <a:solidFill>
                  <a:srgbClr val="333333"/>
                </a:solidFill>
                <a:effectLst/>
                <a:highlight>
                  <a:srgbClr val="FFFF00"/>
                </a:highlight>
                <a:latin typeface="Times New Roman" panose="02020603050405020304" pitchFamily="18" charset="0"/>
                <a:ea typeface="Times New Roman" panose="02020603050405020304" pitchFamily="18" charset="0"/>
              </a:rPr>
              <a:t> фактора</a:t>
            </a:r>
            <a:endParaRPr lang="ru-UA" sz="1600" dirty="0">
              <a:effectLst/>
              <a:highlight>
                <a:srgbClr val="FFFF00"/>
              </a:highlight>
              <a:latin typeface="Times New Roman" panose="02020603050405020304" pitchFamily="18" charset="0"/>
              <a:ea typeface="Times New Roman" panose="02020603050405020304" pitchFamily="18" charset="0"/>
            </a:endParaRPr>
          </a:p>
          <a:p>
            <a:pPr indent="284480" algn="just"/>
            <a:r>
              <a:rPr lang="uk-UA" sz="1800" dirty="0">
                <a:solidFill>
                  <a:srgbClr val="333333"/>
                </a:solidFill>
                <a:effectLst/>
                <a:latin typeface="Times New Roman" panose="02020603050405020304" pitchFamily="18" charset="0"/>
                <a:ea typeface="Times New Roman" panose="02020603050405020304" pitchFamily="18" charset="0"/>
              </a:rPr>
              <a:t>Ступінь шкідливості умов праці при дії факторів біологічного походження встановлюється відповідно до </a:t>
            </a:r>
            <a:r>
              <a:rPr lang="uk-UA" sz="1800" u="sng" dirty="0">
                <a:solidFill>
                  <a:srgbClr val="006600"/>
                </a:solidFill>
                <a:effectLst/>
                <a:latin typeface="Times New Roman" panose="02020603050405020304" pitchFamily="18" charset="0"/>
                <a:ea typeface="Times New Roman" panose="02020603050405020304" pitchFamily="18" charset="0"/>
                <a:hlinkClick r:id="rId2"/>
              </a:rPr>
              <a:t>додатка 3</a:t>
            </a:r>
            <a:r>
              <a:rPr lang="uk-UA" sz="1800" dirty="0">
                <a:solidFill>
                  <a:srgbClr val="333333"/>
                </a:solidFill>
                <a:effectLst/>
                <a:latin typeface="Times New Roman" panose="02020603050405020304" pitchFamily="18" charset="0"/>
                <a:ea typeface="Times New Roman" panose="02020603050405020304" pitchFamily="18" charset="0"/>
              </a:rPr>
              <a:t> до цієї Гігієнічної класифікації праці.</a:t>
            </a:r>
            <a:endParaRPr lang="ru-UA" sz="1800" dirty="0">
              <a:effectLst/>
              <a:latin typeface="Times New Roman" panose="02020603050405020304" pitchFamily="18" charset="0"/>
              <a:ea typeface="Times New Roman" panose="02020603050405020304" pitchFamily="18" charset="0"/>
            </a:endParaRPr>
          </a:p>
          <a:p>
            <a:pPr indent="284480" algn="just"/>
            <a:r>
              <a:rPr lang="uk-UA" sz="1800" dirty="0">
                <a:solidFill>
                  <a:srgbClr val="333333"/>
                </a:solidFill>
                <a:effectLst/>
                <a:latin typeface="Times New Roman" panose="02020603050405020304" pitchFamily="18" charset="0"/>
                <a:ea typeface="Times New Roman" panose="02020603050405020304" pitchFamily="18" charset="0"/>
              </a:rPr>
              <a:t>Гігієнічну оцінку умов праці за наявності в повітрі робочої зони одночасно двох або більше шкідливих чинників біологічного походження (мікроорганізми - продуценти, препарати, що містять живі клітини та спори мікроорганізмів, білкові препарати) або за наявності ризику професійного контакту з патогенними мікроорганізмами здійснюють за найвищим класом та ступенем шкідливості.</a:t>
            </a:r>
            <a:endParaRPr lang="ru-UA" sz="1800" dirty="0">
              <a:effectLst/>
              <a:latin typeface="Times New Roman" panose="02020603050405020304" pitchFamily="18" charset="0"/>
              <a:ea typeface="Times New Roman" panose="02020603050405020304" pitchFamily="18" charset="0"/>
            </a:endParaRPr>
          </a:p>
          <a:p>
            <a:pPr indent="284480" algn="just"/>
            <a:r>
              <a:rPr lang="uk-UA" sz="1800" dirty="0">
                <a:solidFill>
                  <a:srgbClr val="333333"/>
                </a:solidFill>
                <a:effectLst/>
                <a:latin typeface="Times New Roman" panose="02020603050405020304" pitchFamily="18" charset="0"/>
                <a:ea typeface="Times New Roman" panose="02020603050405020304" pitchFamily="18" charset="0"/>
              </a:rPr>
              <a:t>Біологічний фактор у загальній оцінці умов праці за ступенем шкідливості або небезпечності незалежно від кількості шкідливих чинників біологічного походження враховується як один самостійний фактор.</a:t>
            </a:r>
            <a:endParaRPr lang="ru-UA" sz="1800" dirty="0">
              <a:effectLst/>
              <a:latin typeface="Times New Roman" panose="02020603050405020304" pitchFamily="18" charset="0"/>
              <a:ea typeface="Times New Roman" panose="02020603050405020304" pitchFamily="18" charset="0"/>
            </a:endParaRPr>
          </a:p>
          <a:p>
            <a:pPr algn="just"/>
            <a:endParaRPr lang="uk-UA" sz="1800" dirty="0"/>
          </a:p>
        </p:txBody>
      </p:sp>
    </p:spTree>
    <p:extLst>
      <p:ext uri="{BB962C8B-B14F-4D97-AF65-F5344CB8AC3E}">
        <p14:creationId xmlns:p14="http://schemas.microsoft.com/office/powerpoint/2010/main" val="703385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8951B8CF-1563-0202-112E-FFCA4EE72497}"/>
              </a:ext>
            </a:extLst>
          </p:cNvPr>
          <p:cNvPicPr>
            <a:picLocks noGrp="1" noChangeAspect="1"/>
          </p:cNvPicPr>
          <p:nvPr>
            <p:ph idx="1"/>
          </p:nvPr>
        </p:nvPicPr>
        <p:blipFill>
          <a:blip r:embed="rId2"/>
          <a:stretch>
            <a:fillRect/>
          </a:stretch>
        </p:blipFill>
        <p:spPr>
          <a:xfrm>
            <a:off x="481699" y="396482"/>
            <a:ext cx="6204457" cy="5818188"/>
          </a:xfrm>
        </p:spPr>
      </p:pic>
      <p:sp>
        <p:nvSpPr>
          <p:cNvPr id="6" name="TextBox 5">
            <a:extLst>
              <a:ext uri="{FF2B5EF4-FFF2-40B4-BE49-F238E27FC236}">
                <a16:creationId xmlns:a16="http://schemas.microsoft.com/office/drawing/2014/main" id="{E8CA5353-69C4-E0C8-9884-E2229AB0A6DE}"/>
              </a:ext>
            </a:extLst>
          </p:cNvPr>
          <p:cNvSpPr txBox="1"/>
          <p:nvPr/>
        </p:nvSpPr>
        <p:spPr>
          <a:xfrm>
            <a:off x="6575898" y="643329"/>
            <a:ext cx="5134403" cy="4708981"/>
          </a:xfrm>
          <a:prstGeom prst="rect">
            <a:avLst/>
          </a:prstGeom>
          <a:noFill/>
        </p:spPr>
        <p:txBody>
          <a:bodyPr wrap="square" rtlCol="0">
            <a:spAutoFit/>
          </a:bodyPr>
          <a:lstStyle/>
          <a:p>
            <a:pPr marL="171450" indent="-171450">
              <a:buFont typeface="Arial" panose="020B0604020202020204" pitchFamily="34" charset="0"/>
              <a:buChar char="•"/>
            </a:pPr>
            <a:r>
              <a:rPr lang="uk-UA" sz="1200" b="1" i="0" u="none" strike="noStrike" dirty="0">
                <a:solidFill>
                  <a:srgbClr val="333333"/>
                </a:solidFill>
                <a:effectLst/>
                <a:latin typeface="Times New Roman" panose="02020603050405020304" pitchFamily="18" charset="0"/>
              </a:rPr>
              <a:t>Значення граничнодопустимих концентрацій </a:t>
            </a:r>
            <a:r>
              <a:rPr lang="uk-UA" sz="1200" b="0" i="0" u="none" strike="noStrike" dirty="0">
                <a:solidFill>
                  <a:srgbClr val="333333"/>
                </a:solidFill>
                <a:effectLst/>
                <a:latin typeface="Times New Roman" panose="02020603050405020304" pitchFamily="18" charset="0"/>
              </a:rPr>
              <a:t>(ГДК) шкідливих речовин у повітрі робочої зони, що </a:t>
            </a:r>
            <a:r>
              <a:rPr lang="uk-UA" sz="1200" b="1" i="0" u="none" strike="noStrike" dirty="0">
                <a:solidFill>
                  <a:srgbClr val="333333"/>
                </a:solidFill>
                <a:effectLst/>
                <a:latin typeface="Times New Roman" panose="02020603050405020304" pitchFamily="18" charset="0"/>
              </a:rPr>
              <a:t>наведені в додатках 1-7 до </a:t>
            </a:r>
            <a:r>
              <a:rPr lang="uk-UA" sz="1200" b="0" i="0" u="none" strike="noStrike" dirty="0">
                <a:solidFill>
                  <a:srgbClr val="333333"/>
                </a:solidFill>
                <a:effectLst/>
                <a:latin typeface="Times New Roman" panose="02020603050405020304" pitchFamily="18" charset="0"/>
              </a:rPr>
              <a:t>«</a:t>
            </a:r>
            <a:r>
              <a:rPr lang="uk-UA" sz="1200" b="0" i="0" u="none" strike="noStrike" dirty="0" err="1">
                <a:solidFill>
                  <a:srgbClr val="333333"/>
                </a:solidFill>
                <a:effectLst/>
                <a:latin typeface="Times New Roman" panose="02020603050405020304" pitchFamily="18" charset="0"/>
              </a:rPr>
              <a:t>Перечня</a:t>
            </a:r>
            <a:r>
              <a:rPr lang="uk-UA" sz="1200" b="0" i="0" u="none" strike="noStrike" dirty="0">
                <a:solidFill>
                  <a:srgbClr val="333333"/>
                </a:solidFill>
                <a:effectLst/>
                <a:latin typeface="Times New Roman" panose="02020603050405020304" pitchFamily="18" charset="0"/>
              </a:rPr>
              <a:t> </a:t>
            </a:r>
            <a:r>
              <a:rPr lang="uk-UA" sz="1200" b="0" i="0" u="none" strike="noStrike" dirty="0" err="1">
                <a:solidFill>
                  <a:srgbClr val="333333"/>
                </a:solidFill>
                <a:effectLst/>
                <a:latin typeface="Times New Roman" panose="02020603050405020304" pitchFamily="18" charset="0"/>
              </a:rPr>
              <a:t>Общесоюзных</a:t>
            </a:r>
            <a:r>
              <a:rPr lang="uk-UA" sz="1200" b="0" i="0" u="none" strike="noStrike" dirty="0">
                <a:solidFill>
                  <a:srgbClr val="333333"/>
                </a:solidFill>
                <a:effectLst/>
                <a:latin typeface="Times New Roman" panose="02020603050405020304" pitchFamily="18" charset="0"/>
              </a:rPr>
              <a:t> </a:t>
            </a:r>
            <a:r>
              <a:rPr lang="uk-UA" sz="1200" b="0" i="0" u="none" strike="noStrike" dirty="0" err="1">
                <a:solidFill>
                  <a:srgbClr val="333333"/>
                </a:solidFill>
                <a:effectLst/>
                <a:latin typeface="Times New Roman" panose="02020603050405020304" pitchFamily="18" charset="0"/>
              </a:rPr>
              <a:t>санитарно-противоэпидемических</a:t>
            </a:r>
            <a:r>
              <a:rPr lang="uk-UA" sz="1200" b="0" i="0" u="none" strike="noStrike" dirty="0">
                <a:solidFill>
                  <a:srgbClr val="333333"/>
                </a:solidFill>
                <a:effectLst/>
                <a:latin typeface="Times New Roman" panose="02020603050405020304" pitchFamily="18" charset="0"/>
              </a:rPr>
              <a:t> правил и норм «</a:t>
            </a:r>
            <a:r>
              <a:rPr lang="uk-UA" sz="1200" b="0" i="0" u="none" strike="noStrike" dirty="0" err="1">
                <a:solidFill>
                  <a:srgbClr val="333333"/>
                </a:solidFill>
                <a:effectLst/>
                <a:latin typeface="Times New Roman" panose="02020603050405020304" pitchFamily="18" charset="0"/>
              </a:rPr>
              <a:t>Предельно</a:t>
            </a:r>
            <a:r>
              <a:rPr lang="uk-UA" sz="1200" b="0" i="0" u="none" strike="noStrike" dirty="0">
                <a:solidFill>
                  <a:srgbClr val="333333"/>
                </a:solidFill>
                <a:effectLst/>
                <a:latin typeface="Times New Roman" panose="02020603050405020304" pitchFamily="18" charset="0"/>
              </a:rPr>
              <a:t> </a:t>
            </a:r>
            <a:r>
              <a:rPr lang="uk-UA" sz="1200" b="0" i="0" u="none" strike="noStrike" dirty="0" err="1">
                <a:solidFill>
                  <a:srgbClr val="333333"/>
                </a:solidFill>
                <a:effectLst/>
                <a:latin typeface="Times New Roman" panose="02020603050405020304" pitchFamily="18" charset="0"/>
              </a:rPr>
              <a:t>допустимые</a:t>
            </a:r>
            <a:r>
              <a:rPr lang="uk-UA" sz="1200" b="0" i="0" u="none" strike="noStrike" dirty="0">
                <a:solidFill>
                  <a:srgbClr val="333333"/>
                </a:solidFill>
                <a:effectLst/>
                <a:latin typeface="Times New Roman" panose="02020603050405020304" pitchFamily="18" charset="0"/>
              </a:rPr>
              <a:t> </a:t>
            </a:r>
            <a:r>
              <a:rPr lang="uk-UA" sz="1200" b="0" i="0" u="none" strike="noStrike" dirty="0" err="1">
                <a:solidFill>
                  <a:srgbClr val="333333"/>
                </a:solidFill>
                <a:effectLst/>
                <a:latin typeface="Times New Roman" panose="02020603050405020304" pitchFamily="18" charset="0"/>
              </a:rPr>
              <a:t>концентрации</a:t>
            </a:r>
            <a:r>
              <a:rPr lang="uk-UA" sz="1200" b="0" i="0" u="none" strike="noStrike" dirty="0">
                <a:solidFill>
                  <a:srgbClr val="333333"/>
                </a:solidFill>
                <a:effectLst/>
                <a:latin typeface="Times New Roman" panose="02020603050405020304" pitchFamily="18" charset="0"/>
              </a:rPr>
              <a:t> (ПДК) </a:t>
            </a:r>
            <a:r>
              <a:rPr lang="uk-UA" sz="1200" b="0" i="0" u="none" strike="noStrike" dirty="0" err="1">
                <a:solidFill>
                  <a:srgbClr val="333333"/>
                </a:solidFill>
                <a:effectLst/>
                <a:latin typeface="Times New Roman" panose="02020603050405020304" pitchFamily="18" charset="0"/>
              </a:rPr>
              <a:t>вредных</a:t>
            </a:r>
            <a:r>
              <a:rPr lang="uk-UA" sz="1200" b="0" i="0" u="none" strike="noStrike" dirty="0">
                <a:solidFill>
                  <a:srgbClr val="333333"/>
                </a:solidFill>
                <a:effectLst/>
                <a:latin typeface="Times New Roman" panose="02020603050405020304" pitchFamily="18" charset="0"/>
              </a:rPr>
              <a:t> </a:t>
            </a:r>
            <a:r>
              <a:rPr lang="uk-UA" sz="1200" b="0" i="0" u="none" strike="noStrike" dirty="0" err="1">
                <a:solidFill>
                  <a:srgbClr val="333333"/>
                </a:solidFill>
                <a:effectLst/>
                <a:latin typeface="Times New Roman" panose="02020603050405020304" pitchFamily="18" charset="0"/>
              </a:rPr>
              <a:t>веществ</a:t>
            </a:r>
            <a:r>
              <a:rPr lang="uk-UA" sz="1200" b="0" i="0" u="none" strike="noStrike" dirty="0">
                <a:solidFill>
                  <a:srgbClr val="333333"/>
                </a:solidFill>
                <a:effectLst/>
                <a:latin typeface="Times New Roman" panose="02020603050405020304" pitchFamily="18" charset="0"/>
              </a:rPr>
              <a:t> в </a:t>
            </a:r>
            <a:r>
              <a:rPr lang="uk-UA" sz="1200" b="0" i="0" u="none" strike="noStrike" dirty="0" err="1">
                <a:solidFill>
                  <a:srgbClr val="333333"/>
                </a:solidFill>
                <a:effectLst/>
                <a:latin typeface="Times New Roman" panose="02020603050405020304" pitchFamily="18" charset="0"/>
              </a:rPr>
              <a:t>воздухе</a:t>
            </a:r>
            <a:r>
              <a:rPr lang="uk-UA" sz="1200" b="0" i="0" u="none" strike="noStrike" dirty="0">
                <a:solidFill>
                  <a:srgbClr val="333333"/>
                </a:solidFill>
                <a:effectLst/>
                <a:latin typeface="Times New Roman" panose="02020603050405020304" pitchFamily="18" charset="0"/>
              </a:rPr>
              <a:t> </a:t>
            </a:r>
            <a:r>
              <a:rPr lang="uk-UA" sz="1200" b="0" i="0" u="none" strike="noStrike" dirty="0" err="1">
                <a:solidFill>
                  <a:srgbClr val="333333"/>
                </a:solidFill>
                <a:effectLst/>
                <a:latin typeface="Times New Roman" panose="02020603050405020304" pitchFamily="18" charset="0"/>
              </a:rPr>
              <a:t>рабочей</a:t>
            </a:r>
            <a:r>
              <a:rPr lang="uk-UA" sz="1200" b="0" i="0" u="none" strike="noStrike" dirty="0">
                <a:solidFill>
                  <a:srgbClr val="333333"/>
                </a:solidFill>
                <a:effectLst/>
                <a:latin typeface="Times New Roman" panose="02020603050405020304" pitchFamily="18" charset="0"/>
              </a:rPr>
              <a:t> </a:t>
            </a:r>
            <a:r>
              <a:rPr lang="uk-UA" sz="1200" b="0" i="0" u="none" strike="noStrike" dirty="0" err="1">
                <a:solidFill>
                  <a:srgbClr val="333333"/>
                </a:solidFill>
                <a:effectLst/>
                <a:latin typeface="Times New Roman" panose="02020603050405020304" pitchFamily="18" charset="0"/>
              </a:rPr>
              <a:t>зоны</a:t>
            </a:r>
            <a:r>
              <a:rPr lang="uk-UA" sz="1200" b="0" i="0" u="none" strike="noStrike" dirty="0">
                <a:solidFill>
                  <a:srgbClr val="333333"/>
                </a:solidFill>
                <a:effectLst/>
                <a:latin typeface="Times New Roman" panose="02020603050405020304" pitchFamily="18" charset="0"/>
              </a:rPr>
              <a:t>», затвердженого Головним державним санітарним лікарем СРСР від 26 травня 1988 року № 4617-88.</a:t>
            </a:r>
            <a:br>
              <a:rPr lang="uk-UA" sz="1200" dirty="0"/>
            </a:br>
            <a:r>
              <a:rPr lang="uk-UA" sz="1200" b="0" i="0" u="none" strike="noStrike" dirty="0">
                <a:solidFill>
                  <a:srgbClr val="333333"/>
                </a:solidFill>
                <a:effectLst/>
                <a:latin typeface="Times New Roman" panose="02020603050405020304" pitchFamily="18" charset="0"/>
              </a:rPr>
              <a:t>**</a:t>
            </a:r>
            <a:r>
              <a:rPr lang="uk-UA" sz="1200" b="1" i="0" u="none" strike="noStrike" dirty="0">
                <a:solidFill>
                  <a:srgbClr val="333333"/>
                </a:solidFill>
                <a:effectLst/>
                <a:latin typeface="Times New Roman" panose="02020603050405020304" pitchFamily="18" charset="0"/>
              </a:rPr>
              <a:t>Умови праці </a:t>
            </a:r>
            <a:r>
              <a:rPr lang="uk-UA" sz="1200" b="1" i="0" u="none" strike="noStrike" dirty="0" err="1">
                <a:solidFill>
                  <a:srgbClr val="333333"/>
                </a:solidFill>
                <a:effectLst/>
                <a:latin typeface="Times New Roman" panose="02020603050405020304" pitchFamily="18" charset="0"/>
              </a:rPr>
              <a:t>нижчевказаних</a:t>
            </a:r>
            <a:r>
              <a:rPr lang="uk-UA" sz="1200" b="1" i="0" u="none" strike="noStrike" dirty="0">
                <a:solidFill>
                  <a:srgbClr val="333333"/>
                </a:solidFill>
                <a:effectLst/>
                <a:latin typeface="Times New Roman" panose="02020603050405020304" pitchFamily="18" charset="0"/>
              </a:rPr>
              <a:t> категорій працівників відносять до відповідного класу без проведення досліджень</a:t>
            </a:r>
            <a:r>
              <a:rPr lang="uk-UA" sz="1200" b="0" i="0" u="none" strike="noStrike" dirty="0">
                <a:solidFill>
                  <a:srgbClr val="333333"/>
                </a:solidFill>
                <a:effectLst/>
                <a:latin typeface="Times New Roman" panose="02020603050405020304" pitchFamily="18" charset="0"/>
              </a:rPr>
              <a:t>. </a:t>
            </a:r>
          </a:p>
          <a:p>
            <a:pPr marL="171450" indent="-171450">
              <a:buFont typeface="Arial" panose="020B0604020202020204" pitchFamily="34" charset="0"/>
              <a:buChar char="•"/>
            </a:pPr>
            <a:r>
              <a:rPr lang="uk-UA" sz="1200" b="0" i="0" u="none" strike="noStrike" dirty="0">
                <a:solidFill>
                  <a:srgbClr val="333333"/>
                </a:solidFill>
                <a:effectLst/>
                <a:highlight>
                  <a:srgbClr val="FFFF00"/>
                </a:highlight>
                <a:latin typeface="Times New Roman" panose="02020603050405020304" pitchFamily="18" charset="0"/>
              </a:rPr>
              <a:t>Роботу в спеціалізованих медичних, інфекційних, туберкульозних, ветеринарних установах та підрозділах, спеціалізованих господарствах для хворих тварин відносять:</a:t>
            </a:r>
            <a:br>
              <a:rPr lang="uk-UA" sz="1200" dirty="0"/>
            </a:br>
            <a:r>
              <a:rPr lang="uk-UA" sz="1200" b="1" i="0" u="none" strike="noStrike" dirty="0">
                <a:effectLst/>
                <a:latin typeface="Times New Roman" panose="02020603050405020304" pitchFamily="18" charset="0"/>
              </a:rPr>
              <a:t>до 4 класу небезпечних умов, </a:t>
            </a:r>
            <a:r>
              <a:rPr lang="uk-UA" sz="1200" b="0" i="0" u="none" strike="noStrike" dirty="0">
                <a:solidFill>
                  <a:srgbClr val="333333"/>
                </a:solidFill>
                <a:effectLst/>
                <a:latin typeface="Times New Roman" panose="02020603050405020304" pitchFamily="18" charset="0"/>
              </a:rPr>
              <a:t>якщо працівники проводять роботи зі збудниками (або мають контакт з хворими) особливо небезпечних </a:t>
            </a:r>
            <a:r>
              <a:rPr lang="uk-UA" sz="1200" b="0" i="0" u="none" strike="noStrike" dirty="0" err="1">
                <a:solidFill>
                  <a:srgbClr val="333333"/>
                </a:solidFill>
                <a:effectLst/>
                <a:latin typeface="Times New Roman" panose="02020603050405020304" pitchFamily="18" charset="0"/>
              </a:rPr>
              <a:t>хвороб</a:t>
            </a:r>
            <a:r>
              <a:rPr lang="uk-UA" sz="1200" b="0" i="0" u="none" strike="noStrike" dirty="0">
                <a:solidFill>
                  <a:srgbClr val="333333"/>
                </a:solidFill>
                <a:effectLst/>
                <a:latin typeface="Times New Roman" panose="02020603050405020304" pitchFamily="18" charset="0"/>
              </a:rPr>
              <a:t>;</a:t>
            </a:r>
            <a:br>
              <a:rPr lang="uk-UA" sz="1200" dirty="0"/>
            </a:br>
            <a:r>
              <a:rPr lang="uk-UA" sz="1200" b="1" i="0" u="none" strike="noStrike" dirty="0">
                <a:solidFill>
                  <a:srgbClr val="333333"/>
                </a:solidFill>
                <a:effectLst/>
                <a:latin typeface="Times New Roman" panose="02020603050405020304" pitchFamily="18" charset="0"/>
              </a:rPr>
              <a:t>до ступеня 3.2 - </a:t>
            </a:r>
            <a:r>
              <a:rPr lang="uk-UA" sz="1200" b="0" i="0" u="none" strike="noStrike" dirty="0">
                <a:solidFill>
                  <a:srgbClr val="333333"/>
                </a:solidFill>
                <a:effectLst/>
                <a:latin typeface="Times New Roman" panose="02020603050405020304" pitchFamily="18" charset="0"/>
              </a:rPr>
              <a:t>умови праці працівників підприємств м’ясної та шкіряної промисловості, робітників, зайнятих ремонтом та обслуговуванням каналізаційних систем;</a:t>
            </a:r>
            <a:br>
              <a:rPr lang="uk-UA" sz="1200" dirty="0"/>
            </a:br>
            <a:r>
              <a:rPr lang="uk-UA" sz="1200" b="1" i="0" u="none" strike="noStrike" dirty="0">
                <a:solidFill>
                  <a:srgbClr val="333333"/>
                </a:solidFill>
                <a:effectLst/>
                <a:latin typeface="Times New Roman" panose="02020603050405020304" pitchFamily="18" charset="0"/>
              </a:rPr>
              <a:t>до ступеня 3.3 </a:t>
            </a:r>
            <a:r>
              <a:rPr lang="uk-UA" sz="1200" b="0" i="0" u="none" strike="noStrike" dirty="0">
                <a:solidFill>
                  <a:srgbClr val="333333"/>
                </a:solidFill>
                <a:effectLst/>
                <a:latin typeface="Times New Roman" panose="02020603050405020304" pitchFamily="18" charset="0"/>
              </a:rPr>
              <a:t>- умови праці працівників, які мають контакт зі збудниками інших інфекційних </a:t>
            </a:r>
            <a:r>
              <a:rPr lang="uk-UA" sz="1200" b="0" i="0" u="none" strike="noStrike" dirty="0" err="1">
                <a:solidFill>
                  <a:srgbClr val="333333"/>
                </a:solidFill>
                <a:effectLst/>
                <a:latin typeface="Times New Roman" panose="02020603050405020304" pitchFamily="18" charset="0"/>
              </a:rPr>
              <a:t>хвороб</a:t>
            </a:r>
            <a:r>
              <a:rPr lang="uk-UA" sz="1200" b="0" i="0" u="none" strike="noStrike" dirty="0">
                <a:solidFill>
                  <a:srgbClr val="333333"/>
                </a:solidFill>
                <a:effectLst/>
                <a:latin typeface="Times New Roman" panose="02020603050405020304" pitchFamily="18" charset="0"/>
              </a:rPr>
              <a:t>, а також працівників </a:t>
            </a:r>
            <a:r>
              <a:rPr lang="uk-UA" sz="1200" b="0" i="0" u="none" strike="noStrike" dirty="0" err="1">
                <a:solidFill>
                  <a:srgbClr val="333333"/>
                </a:solidFill>
                <a:effectLst/>
                <a:latin typeface="Times New Roman" panose="02020603050405020304" pitchFamily="18" charset="0"/>
              </a:rPr>
              <a:t>патоморфологічних</a:t>
            </a:r>
            <a:r>
              <a:rPr lang="uk-UA" sz="1200" b="0" i="0" u="none" strike="noStrike" dirty="0">
                <a:solidFill>
                  <a:srgbClr val="333333"/>
                </a:solidFill>
                <a:effectLst/>
                <a:latin typeface="Times New Roman" panose="02020603050405020304" pitchFamily="18" charset="0"/>
              </a:rPr>
              <a:t> відділень, прозекторських, моргів.</a:t>
            </a:r>
            <a:br>
              <a:rPr lang="uk-UA" sz="1200" dirty="0"/>
            </a:br>
            <a:r>
              <a:rPr lang="uk-UA" sz="1200" b="0" i="0" u="none" strike="noStrike" dirty="0">
                <a:solidFill>
                  <a:srgbClr val="333333"/>
                </a:solidFill>
                <a:effectLst/>
                <a:latin typeface="Times New Roman" panose="02020603050405020304" pitchFamily="18" charset="0"/>
              </a:rPr>
              <a:t>***Відповідно до Державних санітарних правил 9. Епідеміологія. 9.5. Стан здоров’я населення у зв’язку з впливом мікробіологічного </a:t>
            </a:r>
            <a:r>
              <a:rPr lang="uk-UA" sz="1200" b="0" i="0" u="none" strike="noStrike" dirty="0" err="1">
                <a:solidFill>
                  <a:srgbClr val="333333"/>
                </a:solidFill>
                <a:effectLst/>
                <a:latin typeface="Times New Roman" panose="02020603050405020304" pitchFamily="18" charset="0"/>
              </a:rPr>
              <a:t>фактора</a:t>
            </a:r>
            <a:r>
              <a:rPr lang="uk-UA" sz="1200" b="0" i="0" u="none" strike="noStrike" dirty="0">
                <a:solidFill>
                  <a:srgbClr val="333333"/>
                </a:solidFill>
                <a:effectLst/>
                <a:latin typeface="Times New Roman" panose="02020603050405020304" pitchFamily="18" charset="0"/>
              </a:rPr>
              <a:t>. Безпека роботи з мікроорганізмами І-ІІ групи патогенності, затверджених постановою Головного державного санітарного лікаря України від 01 липня 1999 року № 35.</a:t>
            </a:r>
            <a:endParaRPr lang="uk-UA" sz="1200" dirty="0"/>
          </a:p>
        </p:txBody>
      </p:sp>
    </p:spTree>
    <p:extLst>
      <p:ext uri="{BB962C8B-B14F-4D97-AF65-F5344CB8AC3E}">
        <p14:creationId xmlns:p14="http://schemas.microsoft.com/office/powerpoint/2010/main" val="346974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B4BA61-4108-2A57-B400-83535E043A6D}"/>
              </a:ext>
            </a:extLst>
          </p:cNvPr>
          <p:cNvSpPr txBox="1"/>
          <p:nvPr/>
        </p:nvSpPr>
        <p:spPr>
          <a:xfrm>
            <a:off x="714704" y="683173"/>
            <a:ext cx="4334713" cy="923330"/>
          </a:xfrm>
          <a:prstGeom prst="rect">
            <a:avLst/>
          </a:prstGeom>
          <a:noFill/>
        </p:spPr>
        <p:txBody>
          <a:bodyPr wrap="none" rtlCol="0">
            <a:spAutoFit/>
          </a:bodyPr>
          <a:lstStyle/>
          <a:p>
            <a:r>
              <a:rPr lang="uk-UA" sz="1800" b="1" i="0" u="none" strike="noStrike" spc="0" dirty="0">
                <a:effectLst/>
                <a:latin typeface="Times New Roman" panose="02020603050405020304" pitchFamily="18" charset="0"/>
                <a:ea typeface="Calibri" panose="020F0502020204030204" pitchFamily="34" charset="0"/>
                <a:cs typeface="Calibri" panose="020F0502020204030204" pitchFamily="34" charset="0"/>
              </a:rPr>
              <a:t>Пункт 2.</a:t>
            </a:r>
            <a:r>
              <a:rPr lang="uk-UA" sz="1800" dirty="0">
                <a:effectLst/>
                <a:latin typeface="Times New Roman" panose="02020603050405020304" pitchFamily="18" charset="0"/>
                <a:ea typeface="Times New Roman" panose="02020603050405020304" pitchFamily="18" charset="0"/>
              </a:rPr>
              <a:t> Зазначаємо конкретні види пилу</a:t>
            </a:r>
          </a:p>
          <a:p>
            <a:endParaRPr lang="ru-UA" sz="1800" dirty="0">
              <a:effectLst/>
              <a:latin typeface="Times New Roman" panose="02020603050405020304" pitchFamily="18" charset="0"/>
              <a:ea typeface="Times New Roman" panose="02020603050405020304" pitchFamily="18" charset="0"/>
            </a:endParaRPr>
          </a:p>
          <a:p>
            <a:endParaRPr lang="ru-UA" dirty="0"/>
          </a:p>
        </p:txBody>
      </p:sp>
      <mc:AlternateContent xmlns:mc="http://schemas.openxmlformats.org/markup-compatibility/2006" xmlns:p14="http://schemas.microsoft.com/office/powerpoint/2010/main">
        <mc:Choice Requires="p14">
          <p:contentPart p14:bwMode="auto" r:id="rId2">
            <p14:nvContentPartPr>
              <p14:cNvPr id="5" name="Рукописні дані 4">
                <a:extLst>
                  <a:ext uri="{FF2B5EF4-FFF2-40B4-BE49-F238E27FC236}">
                    <a16:creationId xmlns:a16="http://schemas.microsoft.com/office/drawing/2014/main" id="{E82BF62E-C967-E0CE-638A-554C48F51950}"/>
                  </a:ext>
                </a:extLst>
              </p14:cNvPr>
              <p14:cNvContentPartPr/>
              <p14:nvPr/>
            </p14:nvContentPartPr>
            <p14:xfrm>
              <a:off x="1040255" y="1744283"/>
              <a:ext cx="360" cy="360"/>
            </p14:xfrm>
          </p:contentPart>
        </mc:Choice>
        <mc:Fallback xmlns="">
          <p:pic>
            <p:nvPicPr>
              <p:cNvPr id="5" name="Рукописні дані 4">
                <a:extLst>
                  <a:ext uri="{FF2B5EF4-FFF2-40B4-BE49-F238E27FC236}">
                    <a16:creationId xmlns:a16="http://schemas.microsoft.com/office/drawing/2014/main" id="{E82BF62E-C967-E0CE-638A-554C48F51950}"/>
                  </a:ext>
                </a:extLst>
              </p:cNvPr>
              <p:cNvPicPr/>
              <p:nvPr/>
            </p:nvPicPr>
            <p:blipFill>
              <a:blip r:embed="rId3"/>
              <a:stretch>
                <a:fillRect/>
              </a:stretch>
            </p:blipFill>
            <p:spPr>
              <a:xfrm>
                <a:off x="1031255" y="1735643"/>
                <a:ext cx="18000" cy="18000"/>
              </a:xfrm>
              <a:prstGeom prst="rect">
                <a:avLst/>
              </a:prstGeom>
            </p:spPr>
          </p:pic>
        </mc:Fallback>
      </mc:AlternateContent>
      <p:sp>
        <p:nvSpPr>
          <p:cNvPr id="6" name="TextBox 5">
            <a:extLst>
              <a:ext uri="{FF2B5EF4-FFF2-40B4-BE49-F238E27FC236}">
                <a16:creationId xmlns:a16="http://schemas.microsoft.com/office/drawing/2014/main" id="{586E6B8D-29CD-1199-03D7-2A6D0EA60E3A}"/>
              </a:ext>
            </a:extLst>
          </p:cNvPr>
          <p:cNvSpPr txBox="1"/>
          <p:nvPr/>
        </p:nvSpPr>
        <p:spPr>
          <a:xfrm>
            <a:off x="57003" y="1005619"/>
            <a:ext cx="12189684" cy="830997"/>
          </a:xfrm>
          <a:prstGeom prst="rect">
            <a:avLst/>
          </a:prstGeom>
          <a:noFill/>
        </p:spPr>
        <p:txBody>
          <a:bodyPr wrap="none" rtlCol="0">
            <a:spAutoFit/>
          </a:bodyPr>
          <a:lstStyle/>
          <a:p>
            <a:r>
              <a:rPr lang="uk-UA" sz="1600" b="0" i="0" dirty="0">
                <a:solidFill>
                  <a:srgbClr val="202124"/>
                </a:solidFill>
                <a:effectLst/>
                <a:latin typeface="Times New Roman" panose="02020603050405020304" pitchFamily="18" charset="0"/>
                <a:cs typeface="Times New Roman" panose="02020603050405020304" pitchFamily="18" charset="0"/>
              </a:rPr>
              <a:t>Вплив нетоксичного пилу на організм людини зводиться до </a:t>
            </a:r>
            <a:r>
              <a:rPr lang="uk-UA" sz="1600" b="1" i="0" dirty="0" err="1">
                <a:solidFill>
                  <a:srgbClr val="202124"/>
                </a:solidFill>
                <a:effectLst/>
                <a:latin typeface="Times New Roman" panose="02020603050405020304" pitchFamily="18" charset="0"/>
                <a:cs typeface="Times New Roman" panose="02020603050405020304" pitchFamily="18" charset="0"/>
              </a:rPr>
              <a:t>фіброгенної</a:t>
            </a:r>
            <a:r>
              <a:rPr lang="uk-UA" sz="1600" b="1" i="0" dirty="0">
                <a:solidFill>
                  <a:srgbClr val="202124"/>
                </a:solidFill>
                <a:effectLst/>
                <a:latin typeface="Times New Roman" panose="02020603050405020304" pitchFamily="18" charset="0"/>
                <a:cs typeface="Times New Roman" panose="02020603050405020304" pitchFamily="18" charset="0"/>
              </a:rPr>
              <a:t> дії, </a:t>
            </a:r>
            <a:r>
              <a:rPr lang="uk-UA" sz="1600" b="0" i="0" dirty="0">
                <a:solidFill>
                  <a:srgbClr val="202124"/>
                </a:solidFill>
                <a:effectLst/>
                <a:latin typeface="Times New Roman" panose="02020603050405020304" pitchFamily="18" charset="0"/>
                <a:cs typeface="Times New Roman" panose="02020603050405020304" pitchFamily="18" charset="0"/>
              </a:rPr>
              <a:t>тобто </a:t>
            </a:r>
            <a:r>
              <a:rPr lang="uk-UA" sz="1600" b="1" i="0" dirty="0">
                <a:solidFill>
                  <a:srgbClr val="202124"/>
                </a:solidFill>
                <a:effectLst/>
                <a:latin typeface="Times New Roman" panose="02020603050405020304" pitchFamily="18" charset="0"/>
                <a:cs typeface="Times New Roman" panose="02020603050405020304" pitchFamily="18" charset="0"/>
              </a:rPr>
              <a:t>викликає подразнення слизових оболонок, верхніх</a:t>
            </a:r>
          </a:p>
          <a:p>
            <a:r>
              <a:rPr lang="uk-UA" sz="1600" b="1" i="0" dirty="0">
                <a:solidFill>
                  <a:srgbClr val="202124"/>
                </a:solidFill>
                <a:effectLst/>
                <a:latin typeface="Times New Roman" panose="02020603050405020304" pitchFamily="18" charset="0"/>
                <a:cs typeface="Times New Roman" panose="02020603050405020304" pitchFamily="18" charset="0"/>
              </a:rPr>
              <a:t> дихальних шляхів,  а потрапляючи в легені викликає </a:t>
            </a:r>
            <a:r>
              <a:rPr lang="uk-UA" sz="1600" b="1" i="0" dirty="0" err="1">
                <a:solidFill>
                  <a:srgbClr val="202124"/>
                </a:solidFill>
                <a:effectLst/>
                <a:latin typeface="Times New Roman" panose="02020603050405020304" pitchFamily="18" charset="0"/>
                <a:cs typeface="Times New Roman" panose="02020603050405020304" pitchFamily="18" charset="0"/>
              </a:rPr>
              <a:t>пневмоконіоз</a:t>
            </a:r>
            <a:r>
              <a:rPr lang="uk-UA" sz="1600" b="0" i="0" dirty="0">
                <a:solidFill>
                  <a:srgbClr val="202124"/>
                </a:solidFill>
                <a:effectLst/>
                <a:latin typeface="Times New Roman" panose="02020603050405020304" pitchFamily="18" charset="0"/>
                <a:cs typeface="Times New Roman" panose="02020603050405020304" pitchFamily="18" charset="0"/>
              </a:rPr>
              <a:t>. </a:t>
            </a:r>
          </a:p>
          <a:p>
            <a:r>
              <a:rPr lang="uk-UA" sz="1600" b="0" i="0" dirty="0">
                <a:solidFill>
                  <a:srgbClr val="202124"/>
                </a:solidFill>
                <a:effectLst/>
                <a:latin typeface="Times New Roman" panose="02020603050405020304" pitchFamily="18" charset="0"/>
                <a:cs typeface="Times New Roman" panose="02020603050405020304" pitchFamily="18" charset="0"/>
              </a:rPr>
              <a:t>Для цієї хвороби характерною ознакою є утворення в легенях фіброзних вузлів – ділянок ущільненої легеневої тканини.</a:t>
            </a:r>
            <a:endParaRPr lang="uk-UA" sz="16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F51DF85-70D9-72FA-A956-096C7539EB62}"/>
              </a:ext>
            </a:extLst>
          </p:cNvPr>
          <p:cNvSpPr txBox="1"/>
          <p:nvPr/>
        </p:nvSpPr>
        <p:spPr>
          <a:xfrm>
            <a:off x="2968351" y="1770258"/>
            <a:ext cx="5514810" cy="369332"/>
          </a:xfrm>
          <a:prstGeom prst="rect">
            <a:avLst/>
          </a:prstGeom>
          <a:noFill/>
        </p:spPr>
        <p:txBody>
          <a:bodyPr wrap="square" rtlCol="0">
            <a:spAutoFit/>
          </a:bodyPr>
          <a:lstStyle/>
          <a:p>
            <a:r>
              <a:rPr lang="uk-UA" b="1" dirty="0"/>
              <a:t>СТУПІНЬ </a:t>
            </a:r>
            <a:r>
              <a:rPr lang="uk-UA" dirty="0"/>
              <a:t>= Фактична концентрація/ГДК </a:t>
            </a:r>
            <a:r>
              <a:rPr lang="uk-UA" dirty="0" err="1"/>
              <a:t>р.з</a:t>
            </a:r>
            <a:r>
              <a:rPr lang="uk-UA" dirty="0"/>
              <a:t>.</a:t>
            </a:r>
            <a:endParaRPr lang="ru-UA" dirty="0"/>
          </a:p>
        </p:txBody>
      </p:sp>
      <p:sp>
        <p:nvSpPr>
          <p:cNvPr id="12" name="TextBox 11">
            <a:extLst>
              <a:ext uri="{FF2B5EF4-FFF2-40B4-BE49-F238E27FC236}">
                <a16:creationId xmlns:a16="http://schemas.microsoft.com/office/drawing/2014/main" id="{C5691DD0-DEBE-BD56-3663-745D6EB2B093}"/>
              </a:ext>
            </a:extLst>
          </p:cNvPr>
          <p:cNvSpPr txBox="1"/>
          <p:nvPr/>
        </p:nvSpPr>
        <p:spPr>
          <a:xfrm>
            <a:off x="57003" y="2421032"/>
            <a:ext cx="11693562" cy="2015936"/>
          </a:xfrm>
          <a:prstGeom prst="rect">
            <a:avLst/>
          </a:prstGeom>
          <a:noFill/>
        </p:spPr>
        <p:txBody>
          <a:bodyPr wrap="square" rtlCol="0">
            <a:spAutoFit/>
          </a:bodyPr>
          <a:lstStyle/>
          <a:p>
            <a:pPr marL="25400" marR="12700" indent="424815" algn="just">
              <a:lnSpc>
                <a:spcPct val="150000"/>
              </a:lnSpc>
              <a:spcAft>
                <a:spcPts val="0"/>
              </a:spcAft>
            </a:pPr>
            <a:r>
              <a:rPr lang="uk-UA" b="1" dirty="0">
                <a:latin typeface="Times New Roman" panose="02020603050405020304" pitchFamily="18" charset="0"/>
              </a:rPr>
              <a:t>       Пункт 3. </a:t>
            </a:r>
            <a:r>
              <a:rPr lang="uk-UA" dirty="0">
                <a:latin typeface="Times New Roman" panose="02020603050405020304" pitchFamily="18" charset="0"/>
              </a:rPr>
              <a:t>Рівні загальної і локальної вібрації</a:t>
            </a:r>
          </a:p>
          <a:p>
            <a:pPr marL="25400" marR="12700" indent="424815" algn="just">
              <a:spcAft>
                <a:spcPts val="0"/>
              </a:spcAft>
            </a:pPr>
            <a:r>
              <a:rPr lang="uk-UA"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uk-UA" sz="1600" dirty="0">
                <a:solidFill>
                  <a:srgbClr val="202124"/>
                </a:solidFill>
                <a:latin typeface="Times New Roman" panose="02020603050405020304" pitchFamily="18" charset="0"/>
                <a:cs typeface="Times New Roman" panose="02020603050405020304" pitchFamily="18" charset="0"/>
              </a:rPr>
              <a:t>Вносимо окремо за їх еквівалентним значенням, через дріб: </a:t>
            </a:r>
            <a:r>
              <a:rPr lang="uk-UA" sz="1600" b="1" dirty="0">
                <a:solidFill>
                  <a:srgbClr val="202124"/>
                </a:solidFill>
                <a:latin typeface="Times New Roman" panose="02020603050405020304" pitchFamily="18" charset="0"/>
                <a:cs typeface="Times New Roman" panose="02020603050405020304" pitchFamily="18" charset="0"/>
              </a:rPr>
              <a:t>чисельник</a:t>
            </a:r>
            <a:r>
              <a:rPr lang="uk-UA" sz="1600" dirty="0">
                <a:solidFill>
                  <a:srgbClr val="202124"/>
                </a:solidFill>
                <a:latin typeface="Times New Roman" panose="02020603050405020304" pitchFamily="18" charset="0"/>
                <a:cs typeface="Times New Roman" panose="02020603050405020304" pitchFamily="18" charset="0"/>
              </a:rPr>
              <a:t> — загальна вібрація, </a:t>
            </a:r>
            <a:r>
              <a:rPr lang="uk-UA" sz="1600" b="1" dirty="0">
                <a:solidFill>
                  <a:srgbClr val="202124"/>
                </a:solidFill>
                <a:latin typeface="Times New Roman" panose="02020603050405020304" pitchFamily="18" charset="0"/>
                <a:cs typeface="Times New Roman" panose="02020603050405020304" pitchFamily="18" charset="0"/>
              </a:rPr>
              <a:t>знаменник</a:t>
            </a:r>
            <a:r>
              <a:rPr lang="uk-UA" sz="1600" dirty="0">
                <a:solidFill>
                  <a:srgbClr val="202124"/>
                </a:solidFill>
                <a:latin typeface="Times New Roman" panose="02020603050405020304" pitchFamily="18" charset="0"/>
                <a:cs typeface="Times New Roman" panose="02020603050405020304" pitchFamily="18" charset="0"/>
              </a:rPr>
              <a:t> — локальна. </a:t>
            </a:r>
          </a:p>
          <a:p>
            <a:pPr marL="25400" marR="12700" indent="424815" algn="just">
              <a:spcAft>
                <a:spcPts val="0"/>
              </a:spcAft>
            </a:pPr>
            <a:r>
              <a:rPr lang="uk-UA" sz="1600" dirty="0">
                <a:solidFill>
                  <a:srgbClr val="202124"/>
                </a:solidFill>
                <a:latin typeface="Times New Roman" panose="02020603050405020304" pitchFamily="18" charset="0"/>
                <a:cs typeface="Times New Roman" panose="02020603050405020304" pitchFamily="18" charset="0"/>
              </a:rPr>
              <a:t>За відсутності одного з видів вібрації ставимо прочерк (у чисельнику або знаменнику).</a:t>
            </a:r>
          </a:p>
          <a:p>
            <a:pPr marL="25400" marR="12700" indent="424815" algn="just">
              <a:spcAft>
                <a:spcPts val="0"/>
              </a:spcAft>
            </a:pPr>
            <a:endParaRPr lang="uk-UA" sz="1600" dirty="0">
              <a:solidFill>
                <a:srgbClr val="202124"/>
              </a:solidFill>
              <a:latin typeface="Times New Roman" panose="02020603050405020304" pitchFamily="18" charset="0"/>
              <a:cs typeface="Times New Roman" panose="02020603050405020304" pitchFamily="18" charset="0"/>
            </a:endParaRPr>
          </a:p>
          <a:p>
            <a:pPr marL="25400" marR="12700" indent="424815" algn="just">
              <a:spcAft>
                <a:spcPts val="0"/>
              </a:spcAft>
            </a:pPr>
            <a:r>
              <a:rPr lang="uk-UA" sz="1600" b="1" dirty="0">
                <a:solidFill>
                  <a:srgbClr val="202124"/>
                </a:solidFill>
                <a:latin typeface="Times New Roman" panose="02020603050405020304" pitchFamily="18" charset="0"/>
                <a:cs typeface="Times New Roman" panose="02020603050405020304" pitchFamily="18" charset="0"/>
              </a:rPr>
              <a:t>Загальна вібрація </a:t>
            </a:r>
            <a:r>
              <a:rPr lang="uk-UA" sz="1600" dirty="0">
                <a:solidFill>
                  <a:srgbClr val="202124"/>
                </a:solidFill>
                <a:latin typeface="Times New Roman" panose="02020603050405020304" pitchFamily="18" charset="0"/>
                <a:cs typeface="Times New Roman" panose="02020603050405020304" pitchFamily="18" charset="0"/>
              </a:rPr>
              <a:t>– це вібрація, яка передається людині через опорні поверхні тіла. </a:t>
            </a:r>
          </a:p>
          <a:p>
            <a:pPr marL="25400" marR="12700" indent="424815" algn="just">
              <a:spcAft>
                <a:spcPts val="0"/>
              </a:spcAft>
            </a:pPr>
            <a:r>
              <a:rPr lang="uk-UA" sz="1600" b="1" i="0" dirty="0">
                <a:solidFill>
                  <a:srgbClr val="2B2B2B"/>
                </a:solidFill>
                <a:effectLst/>
                <a:latin typeface="Times New Roman" panose="02020603050405020304" pitchFamily="18" charset="0"/>
                <a:cs typeface="Times New Roman" panose="02020603050405020304" pitchFamily="18" charset="0"/>
              </a:rPr>
              <a:t>Локальна вібрація </a:t>
            </a:r>
            <a:r>
              <a:rPr lang="uk-UA" sz="1600" b="0" i="0" dirty="0">
                <a:solidFill>
                  <a:srgbClr val="2B2B2B"/>
                </a:solidFill>
                <a:effectLst/>
                <a:latin typeface="Times New Roman" panose="02020603050405020304" pitchFamily="18" charset="0"/>
                <a:cs typeface="Times New Roman" panose="02020603050405020304" pitchFamily="18" charset="0"/>
              </a:rPr>
              <a:t>– це вібрація, яка передається через руки працюючих при контакті з ручним механізованим інструментом, органами керування машинами і обладнанням, деталями, які обробляються тощо.</a:t>
            </a:r>
            <a:endParaRPr lang="uk-UA" sz="1600" dirty="0">
              <a:solidFill>
                <a:srgbClr val="202124"/>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36746212-23D6-E5DF-D795-8850BAB053C3}"/>
              </a:ext>
            </a:extLst>
          </p:cNvPr>
          <p:cNvSpPr txBox="1"/>
          <p:nvPr/>
        </p:nvSpPr>
        <p:spPr>
          <a:xfrm>
            <a:off x="2882060" y="5317173"/>
            <a:ext cx="5514810" cy="369332"/>
          </a:xfrm>
          <a:prstGeom prst="rect">
            <a:avLst/>
          </a:prstGeom>
          <a:noFill/>
        </p:spPr>
        <p:txBody>
          <a:bodyPr wrap="square" rtlCol="0">
            <a:spAutoFit/>
          </a:bodyPr>
          <a:lstStyle/>
          <a:p>
            <a:r>
              <a:rPr lang="uk-UA" b="1" dirty="0"/>
              <a:t>СТУПІНЬ </a:t>
            </a:r>
            <a:r>
              <a:rPr lang="uk-UA" dirty="0"/>
              <a:t>= Фактичний рівень - ГДР </a:t>
            </a:r>
            <a:endParaRPr lang="ru-UA" dirty="0"/>
          </a:p>
        </p:txBody>
      </p:sp>
      <mc:AlternateContent xmlns:mc="http://schemas.openxmlformats.org/markup-compatibility/2006" xmlns:p14="http://schemas.microsoft.com/office/powerpoint/2010/main">
        <mc:Choice Requires="p14">
          <p:contentPart p14:bwMode="auto" r:id="rId4">
            <p14:nvContentPartPr>
              <p14:cNvPr id="15" name="Рукописні дані 14">
                <a:extLst>
                  <a:ext uri="{FF2B5EF4-FFF2-40B4-BE49-F238E27FC236}">
                    <a16:creationId xmlns:a16="http://schemas.microsoft.com/office/drawing/2014/main" id="{8462D742-ED19-E30A-1638-570C08509FEA}"/>
                  </a:ext>
                </a:extLst>
              </p14:cNvPr>
              <p14:cNvContentPartPr/>
              <p14:nvPr/>
            </p14:nvContentPartPr>
            <p14:xfrm>
              <a:off x="2678193" y="5253799"/>
              <a:ext cx="3903480" cy="496080"/>
            </p14:xfrm>
          </p:contentPart>
        </mc:Choice>
        <mc:Fallback xmlns="">
          <p:pic>
            <p:nvPicPr>
              <p:cNvPr id="15" name="Рукописні дані 14">
                <a:extLst>
                  <a:ext uri="{FF2B5EF4-FFF2-40B4-BE49-F238E27FC236}">
                    <a16:creationId xmlns:a16="http://schemas.microsoft.com/office/drawing/2014/main" id="{8462D742-ED19-E30A-1638-570C08509FEA}"/>
                  </a:ext>
                </a:extLst>
              </p:cNvPr>
              <p:cNvPicPr/>
              <p:nvPr/>
            </p:nvPicPr>
            <p:blipFill>
              <a:blip r:embed="rId5"/>
              <a:stretch>
                <a:fillRect/>
              </a:stretch>
            </p:blipFill>
            <p:spPr>
              <a:xfrm>
                <a:off x="2669193" y="5245159"/>
                <a:ext cx="3921120" cy="513720"/>
              </a:xfrm>
              <a:prstGeom prst="rect">
                <a:avLst/>
              </a:prstGeom>
            </p:spPr>
          </p:pic>
        </mc:Fallback>
      </mc:AlternateContent>
      <p:sp>
        <p:nvSpPr>
          <p:cNvPr id="31" name="TextBox 30">
            <a:extLst>
              <a:ext uri="{FF2B5EF4-FFF2-40B4-BE49-F238E27FC236}">
                <a16:creationId xmlns:a16="http://schemas.microsoft.com/office/drawing/2014/main" id="{039DD545-79A7-BEB5-3CE1-C37F54CF7DBE}"/>
              </a:ext>
            </a:extLst>
          </p:cNvPr>
          <p:cNvSpPr txBox="1"/>
          <p:nvPr/>
        </p:nvSpPr>
        <p:spPr>
          <a:xfrm>
            <a:off x="534622" y="4459052"/>
            <a:ext cx="10738324" cy="861774"/>
          </a:xfrm>
          <a:prstGeom prst="rect">
            <a:avLst/>
          </a:prstGeom>
          <a:noFill/>
        </p:spPr>
        <p:txBody>
          <a:bodyPr wrap="none" rtlCol="0">
            <a:spAutoFit/>
          </a:bodyPr>
          <a:lstStyle/>
          <a:p>
            <a:r>
              <a:rPr lang="ru-RU" sz="1600" b="1" dirty="0" err="1">
                <a:latin typeface="Times New Roman" panose="02020603050405020304" pitchFamily="18" charset="0"/>
                <a:cs typeface="Times New Roman" panose="02020603050405020304" pitchFamily="18" charset="0"/>
              </a:rPr>
              <a:t>Еквівалентний</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коректований</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рівень</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вібрації</a:t>
            </a:r>
            <a:r>
              <a:rPr lang="ru-RU" sz="1600" b="1"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інтегральний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показник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вібраційного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навантаження</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працюючого</a:t>
            </a:r>
            <a:r>
              <a:rPr lang="ru-RU" sz="1600" dirty="0">
                <a:latin typeface="Times New Roman" panose="02020603050405020304" pitchFamily="18" charset="0"/>
                <a:cs typeface="Times New Roman" panose="02020603050405020304" pitchFamily="18" charset="0"/>
              </a:rPr>
              <a:t> </a:t>
            </a:r>
          </a:p>
          <a:p>
            <a:r>
              <a:rPr lang="ru-RU" sz="1600" dirty="0">
                <a:latin typeface="Times New Roman" panose="02020603050405020304" pitchFamily="18" charset="0"/>
                <a:cs typeface="Times New Roman" panose="02020603050405020304" pitchFamily="18" charset="0"/>
              </a:rPr>
              <a:t>за </a:t>
            </a:r>
            <a:r>
              <a:rPr lang="ru-RU" sz="1600" dirty="0" err="1">
                <a:latin typeface="Times New Roman" panose="02020603050405020304" pitchFamily="18" charset="0"/>
                <a:cs typeface="Times New Roman" panose="02020603050405020304" pitchFamily="18" charset="0"/>
              </a:rPr>
              <a:t>робочу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зміну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що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відповідає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рівню</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постійної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вібрації</a:t>
            </a:r>
            <a:r>
              <a:rPr lang="ru-RU" sz="1600" dirty="0">
                <a:latin typeface="Times New Roman" panose="02020603050405020304" pitchFamily="18" charset="0"/>
                <a:cs typeface="Times New Roman" panose="02020603050405020304" pitchFamily="18" charset="0"/>
              </a:rPr>
              <a:t>, яка </a:t>
            </a:r>
            <a:r>
              <a:rPr lang="ru-RU" sz="1600" dirty="0" err="1">
                <a:latin typeface="Times New Roman" panose="02020603050405020304" pitchFamily="18" charset="0"/>
                <a:cs typeface="Times New Roman" panose="02020603050405020304" pitchFamily="18" charset="0"/>
              </a:rPr>
              <a:t>має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таку</a:t>
            </a:r>
            <a:r>
              <a:rPr lang="ru-RU" sz="1600" dirty="0">
                <a:latin typeface="Times New Roman" panose="02020603050405020304" pitchFamily="18" charset="0"/>
                <a:cs typeface="Times New Roman" panose="02020603050405020304" pitchFamily="18" charset="0"/>
              </a:rPr>
              <a:t> ж саму </a:t>
            </a:r>
            <a:r>
              <a:rPr lang="ru-RU" sz="1600" dirty="0" err="1">
                <a:latin typeface="Times New Roman" panose="02020603050405020304" pitchFamily="18" charset="0"/>
                <a:cs typeface="Times New Roman" panose="02020603050405020304" pitchFamily="18" charset="0"/>
              </a:rPr>
              <a:t>енергію</a:t>
            </a:r>
            <a:r>
              <a:rPr lang="ru-RU" sz="1600" dirty="0">
                <a:latin typeface="Times New Roman" panose="02020603050405020304" pitchFamily="18" charset="0"/>
                <a:cs typeface="Times New Roman" panose="02020603050405020304" pitchFamily="18" charset="0"/>
              </a:rPr>
              <a:t> при </a:t>
            </a:r>
            <a:r>
              <a:rPr lang="ru-RU" sz="1600" dirty="0" err="1">
                <a:latin typeface="Times New Roman" panose="02020603050405020304" pitchFamily="18" charset="0"/>
                <a:cs typeface="Times New Roman" panose="02020603050405020304" pitchFamily="18" charset="0"/>
              </a:rPr>
              <a:t>дії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протягом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зміни</a:t>
            </a:r>
            <a:r>
              <a:rPr lang="ru-RU" sz="1600" dirty="0">
                <a:latin typeface="Times New Roman" panose="02020603050405020304" pitchFamily="18" charset="0"/>
                <a:cs typeface="Times New Roman" panose="02020603050405020304" pitchFamily="18" charset="0"/>
              </a:rPr>
              <a:t> 8 год</a:t>
            </a:r>
          </a:p>
          <a:p>
            <a:endParaRPr lang="ru-UA" dirty="0"/>
          </a:p>
        </p:txBody>
      </p:sp>
      <mc:AlternateContent xmlns:mc="http://schemas.openxmlformats.org/markup-compatibility/2006" xmlns:p14="http://schemas.microsoft.com/office/powerpoint/2010/main">
        <mc:Choice Requires="p14">
          <p:contentPart p14:bwMode="auto" r:id="rId6">
            <p14:nvContentPartPr>
              <p14:cNvPr id="33" name="Рукописні дані 32">
                <a:extLst>
                  <a:ext uri="{FF2B5EF4-FFF2-40B4-BE49-F238E27FC236}">
                    <a16:creationId xmlns:a16="http://schemas.microsoft.com/office/drawing/2014/main" id="{77E12414-C1D9-969D-7341-1F085766892A}"/>
                  </a:ext>
                </a:extLst>
              </p14:cNvPr>
              <p14:cNvContentPartPr/>
              <p14:nvPr/>
            </p14:nvContentPartPr>
            <p14:xfrm>
              <a:off x="997775" y="2626283"/>
              <a:ext cx="4434840" cy="86040"/>
            </p14:xfrm>
          </p:contentPart>
        </mc:Choice>
        <mc:Fallback xmlns="">
          <p:pic>
            <p:nvPicPr>
              <p:cNvPr id="33" name="Рукописні дані 32">
                <a:extLst>
                  <a:ext uri="{FF2B5EF4-FFF2-40B4-BE49-F238E27FC236}">
                    <a16:creationId xmlns:a16="http://schemas.microsoft.com/office/drawing/2014/main" id="{77E12414-C1D9-969D-7341-1F085766892A}"/>
                  </a:ext>
                </a:extLst>
              </p:cNvPr>
              <p:cNvPicPr/>
              <p:nvPr/>
            </p:nvPicPr>
            <p:blipFill>
              <a:blip r:embed="rId7"/>
              <a:stretch>
                <a:fillRect/>
              </a:stretch>
            </p:blipFill>
            <p:spPr>
              <a:xfrm>
                <a:off x="944135" y="2518643"/>
                <a:ext cx="454248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4" name="Рукописні дані 33">
                <a:extLst>
                  <a:ext uri="{FF2B5EF4-FFF2-40B4-BE49-F238E27FC236}">
                    <a16:creationId xmlns:a16="http://schemas.microsoft.com/office/drawing/2014/main" id="{E0B28900-6891-C832-9C7D-AEAD032F8052}"/>
                  </a:ext>
                </a:extLst>
              </p14:cNvPr>
              <p14:cNvContentPartPr/>
              <p14:nvPr/>
            </p14:nvContentPartPr>
            <p14:xfrm>
              <a:off x="840455" y="830243"/>
              <a:ext cx="4123440" cy="127440"/>
            </p14:xfrm>
          </p:contentPart>
        </mc:Choice>
        <mc:Fallback xmlns="">
          <p:pic>
            <p:nvPicPr>
              <p:cNvPr id="34" name="Рукописні дані 33">
                <a:extLst>
                  <a:ext uri="{FF2B5EF4-FFF2-40B4-BE49-F238E27FC236}">
                    <a16:creationId xmlns:a16="http://schemas.microsoft.com/office/drawing/2014/main" id="{E0B28900-6891-C832-9C7D-AEAD032F8052}"/>
                  </a:ext>
                </a:extLst>
              </p:cNvPr>
              <p:cNvPicPr/>
              <p:nvPr/>
            </p:nvPicPr>
            <p:blipFill>
              <a:blip r:embed="rId9"/>
              <a:stretch>
                <a:fillRect/>
              </a:stretch>
            </p:blipFill>
            <p:spPr>
              <a:xfrm>
                <a:off x="786815" y="722243"/>
                <a:ext cx="423108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5" name="Рукописні дані 34">
                <a:extLst>
                  <a:ext uri="{FF2B5EF4-FFF2-40B4-BE49-F238E27FC236}">
                    <a16:creationId xmlns:a16="http://schemas.microsoft.com/office/drawing/2014/main" id="{B4DC28ED-BB14-27E7-F540-EEEB352079C9}"/>
                  </a:ext>
                </a:extLst>
              </p14:cNvPr>
              <p14:cNvContentPartPr/>
              <p14:nvPr/>
            </p14:nvContentPartPr>
            <p14:xfrm>
              <a:off x="1201175" y="797123"/>
              <a:ext cx="3675600" cy="118080"/>
            </p14:xfrm>
          </p:contentPart>
        </mc:Choice>
        <mc:Fallback xmlns="">
          <p:pic>
            <p:nvPicPr>
              <p:cNvPr id="35" name="Рукописні дані 34">
                <a:extLst>
                  <a:ext uri="{FF2B5EF4-FFF2-40B4-BE49-F238E27FC236}">
                    <a16:creationId xmlns:a16="http://schemas.microsoft.com/office/drawing/2014/main" id="{B4DC28ED-BB14-27E7-F540-EEEB352079C9}"/>
                  </a:ext>
                </a:extLst>
              </p:cNvPr>
              <p:cNvPicPr/>
              <p:nvPr/>
            </p:nvPicPr>
            <p:blipFill>
              <a:blip r:embed="rId11"/>
              <a:stretch>
                <a:fillRect/>
              </a:stretch>
            </p:blipFill>
            <p:spPr>
              <a:xfrm>
                <a:off x="1147535" y="689483"/>
                <a:ext cx="378324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6" name="Рукописні дані 35">
                <a:extLst>
                  <a:ext uri="{FF2B5EF4-FFF2-40B4-BE49-F238E27FC236}">
                    <a16:creationId xmlns:a16="http://schemas.microsoft.com/office/drawing/2014/main" id="{18B4AA0E-C5D4-5484-F42E-873440E75AE8}"/>
                  </a:ext>
                </a:extLst>
              </p14:cNvPr>
              <p14:cNvContentPartPr/>
              <p14:nvPr/>
            </p14:nvContentPartPr>
            <p14:xfrm>
              <a:off x="683855" y="819083"/>
              <a:ext cx="2606040" cy="360"/>
            </p14:xfrm>
          </p:contentPart>
        </mc:Choice>
        <mc:Fallback xmlns="">
          <p:pic>
            <p:nvPicPr>
              <p:cNvPr id="36" name="Рукописні дані 35">
                <a:extLst>
                  <a:ext uri="{FF2B5EF4-FFF2-40B4-BE49-F238E27FC236}">
                    <a16:creationId xmlns:a16="http://schemas.microsoft.com/office/drawing/2014/main" id="{18B4AA0E-C5D4-5484-F42E-873440E75AE8}"/>
                  </a:ext>
                </a:extLst>
              </p:cNvPr>
              <p:cNvPicPr/>
              <p:nvPr/>
            </p:nvPicPr>
            <p:blipFill>
              <a:blip r:embed="rId13"/>
              <a:stretch>
                <a:fillRect/>
              </a:stretch>
            </p:blipFill>
            <p:spPr>
              <a:xfrm>
                <a:off x="630215" y="711443"/>
                <a:ext cx="27136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7" name="Рукописні дані 36">
                <a:extLst>
                  <a:ext uri="{FF2B5EF4-FFF2-40B4-BE49-F238E27FC236}">
                    <a16:creationId xmlns:a16="http://schemas.microsoft.com/office/drawing/2014/main" id="{61981E38-A05F-E824-F9AA-58CBB282BD73}"/>
                  </a:ext>
                </a:extLst>
              </p14:cNvPr>
              <p14:cNvContentPartPr/>
              <p14:nvPr/>
            </p14:nvContentPartPr>
            <p14:xfrm>
              <a:off x="1007495" y="2530163"/>
              <a:ext cx="4215600" cy="161280"/>
            </p14:xfrm>
          </p:contentPart>
        </mc:Choice>
        <mc:Fallback xmlns="">
          <p:pic>
            <p:nvPicPr>
              <p:cNvPr id="37" name="Рукописні дані 36">
                <a:extLst>
                  <a:ext uri="{FF2B5EF4-FFF2-40B4-BE49-F238E27FC236}">
                    <a16:creationId xmlns:a16="http://schemas.microsoft.com/office/drawing/2014/main" id="{61981E38-A05F-E824-F9AA-58CBB282BD73}"/>
                  </a:ext>
                </a:extLst>
              </p:cNvPr>
              <p:cNvPicPr/>
              <p:nvPr/>
            </p:nvPicPr>
            <p:blipFill>
              <a:blip r:embed="rId15"/>
              <a:stretch>
                <a:fillRect/>
              </a:stretch>
            </p:blipFill>
            <p:spPr>
              <a:xfrm>
                <a:off x="953855" y="2422523"/>
                <a:ext cx="432324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 name="Рукописні дані 1">
                <a:extLst>
                  <a:ext uri="{FF2B5EF4-FFF2-40B4-BE49-F238E27FC236}">
                    <a16:creationId xmlns:a16="http://schemas.microsoft.com/office/drawing/2014/main" id="{7ABEB5C2-DEBE-5CC0-22A1-5CE0D17E8BEC}"/>
                  </a:ext>
                </a:extLst>
              </p14:cNvPr>
              <p14:cNvContentPartPr/>
              <p14:nvPr/>
            </p14:nvContentPartPr>
            <p14:xfrm>
              <a:off x="997775" y="2529497"/>
              <a:ext cx="4215600" cy="161280"/>
            </p14:xfrm>
          </p:contentPart>
        </mc:Choice>
        <mc:Fallback xmlns="">
          <p:pic>
            <p:nvPicPr>
              <p:cNvPr id="2" name="Рукописні дані 1">
                <a:extLst>
                  <a:ext uri="{FF2B5EF4-FFF2-40B4-BE49-F238E27FC236}">
                    <a16:creationId xmlns:a16="http://schemas.microsoft.com/office/drawing/2014/main" id="{7ABEB5C2-DEBE-5CC0-22A1-5CE0D17E8BEC}"/>
                  </a:ext>
                </a:extLst>
              </p:cNvPr>
              <p:cNvPicPr/>
              <p:nvPr/>
            </p:nvPicPr>
            <p:blipFill>
              <a:blip r:embed="rId17"/>
              <a:stretch>
                <a:fillRect/>
              </a:stretch>
            </p:blipFill>
            <p:spPr>
              <a:xfrm>
                <a:off x="943775" y="2421497"/>
                <a:ext cx="432324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 name="Рукописні дані 2">
                <a:extLst>
                  <a:ext uri="{FF2B5EF4-FFF2-40B4-BE49-F238E27FC236}">
                    <a16:creationId xmlns:a16="http://schemas.microsoft.com/office/drawing/2014/main" id="{8B93F507-2323-2934-794E-730ACDA254CB}"/>
                  </a:ext>
                </a:extLst>
              </p14:cNvPr>
              <p14:cNvContentPartPr/>
              <p14:nvPr/>
            </p14:nvContentPartPr>
            <p14:xfrm>
              <a:off x="1985033" y="2657732"/>
              <a:ext cx="3960" cy="360"/>
            </p14:xfrm>
          </p:contentPart>
        </mc:Choice>
        <mc:Fallback xmlns="">
          <p:pic>
            <p:nvPicPr>
              <p:cNvPr id="3" name="Рукописні дані 2">
                <a:extLst>
                  <a:ext uri="{FF2B5EF4-FFF2-40B4-BE49-F238E27FC236}">
                    <a16:creationId xmlns:a16="http://schemas.microsoft.com/office/drawing/2014/main" id="{8B93F507-2323-2934-794E-730ACDA254CB}"/>
                  </a:ext>
                </a:extLst>
              </p:cNvPr>
              <p:cNvPicPr/>
              <p:nvPr/>
            </p:nvPicPr>
            <p:blipFill>
              <a:blip r:embed="rId19"/>
              <a:stretch>
                <a:fillRect/>
              </a:stretch>
            </p:blipFill>
            <p:spPr>
              <a:xfrm>
                <a:off x="1913393" y="2514092"/>
                <a:ext cx="1476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 name="Рукописні дані 6">
                <a:extLst>
                  <a:ext uri="{FF2B5EF4-FFF2-40B4-BE49-F238E27FC236}">
                    <a16:creationId xmlns:a16="http://schemas.microsoft.com/office/drawing/2014/main" id="{79EDD652-E979-92F6-C9D1-2270BB2E8E6E}"/>
                  </a:ext>
                </a:extLst>
              </p14:cNvPr>
              <p14:cNvContentPartPr/>
              <p14:nvPr/>
            </p14:nvContentPartPr>
            <p14:xfrm>
              <a:off x="1859033" y="2743052"/>
              <a:ext cx="54360" cy="360"/>
            </p14:xfrm>
          </p:contentPart>
        </mc:Choice>
        <mc:Fallback xmlns="">
          <p:pic>
            <p:nvPicPr>
              <p:cNvPr id="7" name="Рукописні дані 6">
                <a:extLst>
                  <a:ext uri="{FF2B5EF4-FFF2-40B4-BE49-F238E27FC236}">
                    <a16:creationId xmlns:a16="http://schemas.microsoft.com/office/drawing/2014/main" id="{79EDD652-E979-92F6-C9D1-2270BB2E8E6E}"/>
                  </a:ext>
                </a:extLst>
              </p:cNvPr>
              <p:cNvPicPr/>
              <p:nvPr/>
            </p:nvPicPr>
            <p:blipFill>
              <a:blip r:embed="rId21"/>
              <a:stretch>
                <a:fillRect/>
              </a:stretch>
            </p:blipFill>
            <p:spPr>
              <a:xfrm>
                <a:off x="1787033" y="2599052"/>
                <a:ext cx="198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 name="Рукописні дані 7">
                <a:extLst>
                  <a:ext uri="{FF2B5EF4-FFF2-40B4-BE49-F238E27FC236}">
                    <a16:creationId xmlns:a16="http://schemas.microsoft.com/office/drawing/2014/main" id="{F11E219C-E28C-7077-A83A-5FA2C566FDA4}"/>
                  </a:ext>
                </a:extLst>
              </p14:cNvPr>
              <p14:cNvContentPartPr/>
              <p14:nvPr/>
            </p14:nvContentPartPr>
            <p14:xfrm>
              <a:off x="1762803" y="2701797"/>
              <a:ext cx="360" cy="360"/>
            </p14:xfrm>
          </p:contentPart>
        </mc:Choice>
        <mc:Fallback xmlns="">
          <p:pic>
            <p:nvPicPr>
              <p:cNvPr id="8" name="Рукописні дані 7">
                <a:extLst>
                  <a:ext uri="{FF2B5EF4-FFF2-40B4-BE49-F238E27FC236}">
                    <a16:creationId xmlns:a16="http://schemas.microsoft.com/office/drawing/2014/main" id="{F11E219C-E28C-7077-A83A-5FA2C566FDA4}"/>
                  </a:ext>
                </a:extLst>
              </p:cNvPr>
              <p:cNvPicPr/>
              <p:nvPr/>
            </p:nvPicPr>
            <p:blipFill>
              <a:blip r:embed="rId23"/>
              <a:stretch>
                <a:fillRect/>
              </a:stretch>
            </p:blipFill>
            <p:spPr>
              <a:xfrm>
                <a:off x="1690803" y="2557797"/>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 name="Рукописні дані 8">
                <a:extLst>
                  <a:ext uri="{FF2B5EF4-FFF2-40B4-BE49-F238E27FC236}">
                    <a16:creationId xmlns:a16="http://schemas.microsoft.com/office/drawing/2014/main" id="{1767755F-1A25-32B2-A3C1-B39F60F63345}"/>
                  </a:ext>
                </a:extLst>
              </p14:cNvPr>
              <p14:cNvContentPartPr/>
              <p14:nvPr/>
            </p14:nvContentPartPr>
            <p14:xfrm>
              <a:off x="1976643" y="2701797"/>
              <a:ext cx="50040" cy="48960"/>
            </p14:xfrm>
          </p:contentPart>
        </mc:Choice>
        <mc:Fallback xmlns="">
          <p:pic>
            <p:nvPicPr>
              <p:cNvPr id="9" name="Рукописні дані 8">
                <a:extLst>
                  <a:ext uri="{FF2B5EF4-FFF2-40B4-BE49-F238E27FC236}">
                    <a16:creationId xmlns:a16="http://schemas.microsoft.com/office/drawing/2014/main" id="{1767755F-1A25-32B2-A3C1-B39F60F63345}"/>
                  </a:ext>
                </a:extLst>
              </p:cNvPr>
              <p:cNvPicPr/>
              <p:nvPr/>
            </p:nvPicPr>
            <p:blipFill>
              <a:blip r:embed="rId25"/>
              <a:stretch>
                <a:fillRect/>
              </a:stretch>
            </p:blipFill>
            <p:spPr>
              <a:xfrm>
                <a:off x="1904643" y="2557797"/>
                <a:ext cx="19368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 name="Рукописні дані 10">
                <a:extLst>
                  <a:ext uri="{FF2B5EF4-FFF2-40B4-BE49-F238E27FC236}">
                    <a16:creationId xmlns:a16="http://schemas.microsoft.com/office/drawing/2014/main" id="{4F55AA67-984C-C6AC-2073-EB4EB4635B48}"/>
                  </a:ext>
                </a:extLst>
              </p14:cNvPr>
              <p14:cNvContentPartPr/>
              <p14:nvPr/>
            </p14:nvContentPartPr>
            <p14:xfrm>
              <a:off x="2841723" y="2676957"/>
              <a:ext cx="360" cy="3600"/>
            </p14:xfrm>
          </p:contentPart>
        </mc:Choice>
        <mc:Fallback xmlns="">
          <p:pic>
            <p:nvPicPr>
              <p:cNvPr id="11" name="Рукописні дані 10">
                <a:extLst>
                  <a:ext uri="{FF2B5EF4-FFF2-40B4-BE49-F238E27FC236}">
                    <a16:creationId xmlns:a16="http://schemas.microsoft.com/office/drawing/2014/main" id="{4F55AA67-984C-C6AC-2073-EB4EB4635B48}"/>
                  </a:ext>
                </a:extLst>
              </p:cNvPr>
              <p:cNvPicPr/>
              <p:nvPr/>
            </p:nvPicPr>
            <p:blipFill>
              <a:blip r:embed="rId27"/>
              <a:stretch>
                <a:fillRect/>
              </a:stretch>
            </p:blipFill>
            <p:spPr>
              <a:xfrm>
                <a:off x="2769723" y="2532957"/>
                <a:ext cx="14400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 name="Рукописні дані 12">
                <a:extLst>
                  <a:ext uri="{FF2B5EF4-FFF2-40B4-BE49-F238E27FC236}">
                    <a16:creationId xmlns:a16="http://schemas.microsoft.com/office/drawing/2014/main" id="{FA708CD5-2DEC-FE93-3A69-5E7ADFF3B1A9}"/>
                  </a:ext>
                </a:extLst>
              </p14:cNvPr>
              <p14:cNvContentPartPr/>
              <p14:nvPr/>
            </p14:nvContentPartPr>
            <p14:xfrm>
              <a:off x="1858203" y="2717997"/>
              <a:ext cx="3600" cy="3600"/>
            </p14:xfrm>
          </p:contentPart>
        </mc:Choice>
        <mc:Fallback xmlns="">
          <p:pic>
            <p:nvPicPr>
              <p:cNvPr id="13" name="Рукописні дані 12">
                <a:extLst>
                  <a:ext uri="{FF2B5EF4-FFF2-40B4-BE49-F238E27FC236}">
                    <a16:creationId xmlns:a16="http://schemas.microsoft.com/office/drawing/2014/main" id="{FA708CD5-2DEC-FE93-3A69-5E7ADFF3B1A9}"/>
                  </a:ext>
                </a:extLst>
              </p:cNvPr>
              <p:cNvPicPr/>
              <p:nvPr/>
            </p:nvPicPr>
            <p:blipFill>
              <a:blip r:embed="rId29"/>
              <a:stretch>
                <a:fillRect/>
              </a:stretch>
            </p:blipFill>
            <p:spPr>
              <a:xfrm>
                <a:off x="1786203" y="2574357"/>
                <a:ext cx="14724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Рукописні дані 16">
                <a:extLst>
                  <a:ext uri="{FF2B5EF4-FFF2-40B4-BE49-F238E27FC236}">
                    <a16:creationId xmlns:a16="http://schemas.microsoft.com/office/drawing/2014/main" id="{E6A64E9A-C495-8B4C-4DD4-C2AC49FB3EE2}"/>
                  </a:ext>
                </a:extLst>
              </p14:cNvPr>
              <p14:cNvContentPartPr/>
              <p14:nvPr/>
            </p14:nvContentPartPr>
            <p14:xfrm>
              <a:off x="1078803" y="2611077"/>
              <a:ext cx="360" cy="360"/>
            </p14:xfrm>
          </p:contentPart>
        </mc:Choice>
        <mc:Fallback xmlns="">
          <p:pic>
            <p:nvPicPr>
              <p:cNvPr id="17" name="Рукописні дані 16">
                <a:extLst>
                  <a:ext uri="{FF2B5EF4-FFF2-40B4-BE49-F238E27FC236}">
                    <a16:creationId xmlns:a16="http://schemas.microsoft.com/office/drawing/2014/main" id="{E6A64E9A-C495-8B4C-4DD4-C2AC49FB3EE2}"/>
                  </a:ext>
                </a:extLst>
              </p:cNvPr>
              <p:cNvPicPr/>
              <p:nvPr/>
            </p:nvPicPr>
            <p:blipFill>
              <a:blip r:embed="rId23"/>
              <a:stretch>
                <a:fillRect/>
              </a:stretch>
            </p:blipFill>
            <p:spPr>
              <a:xfrm>
                <a:off x="1007163" y="2467437"/>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Рукописні дані 17">
                <a:extLst>
                  <a:ext uri="{FF2B5EF4-FFF2-40B4-BE49-F238E27FC236}">
                    <a16:creationId xmlns:a16="http://schemas.microsoft.com/office/drawing/2014/main" id="{4B7DB29F-DC3F-5DFC-3AF6-12224513A142}"/>
                  </a:ext>
                </a:extLst>
              </p14:cNvPr>
              <p14:cNvContentPartPr/>
              <p14:nvPr/>
            </p14:nvContentPartPr>
            <p14:xfrm>
              <a:off x="1029483" y="2668677"/>
              <a:ext cx="345600" cy="360"/>
            </p14:xfrm>
          </p:contentPart>
        </mc:Choice>
        <mc:Fallback xmlns="">
          <p:pic>
            <p:nvPicPr>
              <p:cNvPr id="18" name="Рукописні дані 17">
                <a:extLst>
                  <a:ext uri="{FF2B5EF4-FFF2-40B4-BE49-F238E27FC236}">
                    <a16:creationId xmlns:a16="http://schemas.microsoft.com/office/drawing/2014/main" id="{4B7DB29F-DC3F-5DFC-3AF6-12224513A142}"/>
                  </a:ext>
                </a:extLst>
              </p:cNvPr>
              <p:cNvPicPr/>
              <p:nvPr/>
            </p:nvPicPr>
            <p:blipFill>
              <a:blip r:embed="rId32"/>
              <a:stretch>
                <a:fillRect/>
              </a:stretch>
            </p:blipFill>
            <p:spPr>
              <a:xfrm>
                <a:off x="957843" y="2525037"/>
                <a:ext cx="4892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Рукописні дані 18">
                <a:extLst>
                  <a:ext uri="{FF2B5EF4-FFF2-40B4-BE49-F238E27FC236}">
                    <a16:creationId xmlns:a16="http://schemas.microsoft.com/office/drawing/2014/main" id="{0A3EFABD-89CE-8818-D1AB-D24315D86B2C}"/>
                  </a:ext>
                </a:extLst>
              </p14:cNvPr>
              <p14:cNvContentPartPr/>
              <p14:nvPr/>
            </p14:nvContentPartPr>
            <p14:xfrm>
              <a:off x="1441323" y="2627277"/>
              <a:ext cx="5400" cy="15120"/>
            </p14:xfrm>
          </p:contentPart>
        </mc:Choice>
        <mc:Fallback xmlns="">
          <p:pic>
            <p:nvPicPr>
              <p:cNvPr id="19" name="Рукописні дані 18">
                <a:extLst>
                  <a:ext uri="{FF2B5EF4-FFF2-40B4-BE49-F238E27FC236}">
                    <a16:creationId xmlns:a16="http://schemas.microsoft.com/office/drawing/2014/main" id="{0A3EFABD-89CE-8818-D1AB-D24315D86B2C}"/>
                  </a:ext>
                </a:extLst>
              </p:cNvPr>
              <p:cNvPicPr/>
              <p:nvPr/>
            </p:nvPicPr>
            <p:blipFill>
              <a:blip r:embed="rId34"/>
              <a:stretch>
                <a:fillRect/>
              </a:stretch>
            </p:blipFill>
            <p:spPr>
              <a:xfrm>
                <a:off x="1369323" y="2483637"/>
                <a:ext cx="14904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Рукописні дані 19">
                <a:extLst>
                  <a:ext uri="{FF2B5EF4-FFF2-40B4-BE49-F238E27FC236}">
                    <a16:creationId xmlns:a16="http://schemas.microsoft.com/office/drawing/2014/main" id="{FBD3A154-93A3-E38F-3EFC-163263D8DB53}"/>
                  </a:ext>
                </a:extLst>
              </p14:cNvPr>
              <p14:cNvContentPartPr/>
              <p14:nvPr/>
            </p14:nvContentPartPr>
            <p14:xfrm>
              <a:off x="1449243" y="2652477"/>
              <a:ext cx="360" cy="360"/>
            </p14:xfrm>
          </p:contentPart>
        </mc:Choice>
        <mc:Fallback xmlns="">
          <p:pic>
            <p:nvPicPr>
              <p:cNvPr id="20" name="Рукописні дані 19">
                <a:extLst>
                  <a:ext uri="{FF2B5EF4-FFF2-40B4-BE49-F238E27FC236}">
                    <a16:creationId xmlns:a16="http://schemas.microsoft.com/office/drawing/2014/main" id="{FBD3A154-93A3-E38F-3EFC-163263D8DB53}"/>
                  </a:ext>
                </a:extLst>
              </p:cNvPr>
              <p:cNvPicPr/>
              <p:nvPr/>
            </p:nvPicPr>
            <p:blipFill>
              <a:blip r:embed="rId23"/>
              <a:stretch>
                <a:fillRect/>
              </a:stretch>
            </p:blipFill>
            <p:spPr>
              <a:xfrm>
                <a:off x="1377603" y="2508477"/>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Рукописні дані 20">
                <a:extLst>
                  <a:ext uri="{FF2B5EF4-FFF2-40B4-BE49-F238E27FC236}">
                    <a16:creationId xmlns:a16="http://schemas.microsoft.com/office/drawing/2014/main" id="{FE688685-FAAE-10BD-0A9E-2485E83138EB}"/>
                  </a:ext>
                </a:extLst>
              </p14:cNvPr>
              <p14:cNvContentPartPr/>
              <p14:nvPr/>
            </p14:nvContentPartPr>
            <p14:xfrm>
              <a:off x="1334043" y="2660397"/>
              <a:ext cx="360" cy="3600"/>
            </p14:xfrm>
          </p:contentPart>
        </mc:Choice>
        <mc:Fallback xmlns="">
          <p:pic>
            <p:nvPicPr>
              <p:cNvPr id="21" name="Рукописні дані 20">
                <a:extLst>
                  <a:ext uri="{FF2B5EF4-FFF2-40B4-BE49-F238E27FC236}">
                    <a16:creationId xmlns:a16="http://schemas.microsoft.com/office/drawing/2014/main" id="{FE688685-FAAE-10BD-0A9E-2485E83138EB}"/>
                  </a:ext>
                </a:extLst>
              </p:cNvPr>
              <p:cNvPicPr/>
              <p:nvPr/>
            </p:nvPicPr>
            <p:blipFill>
              <a:blip r:embed="rId27"/>
              <a:stretch>
                <a:fillRect/>
              </a:stretch>
            </p:blipFill>
            <p:spPr>
              <a:xfrm>
                <a:off x="1262403" y="2516757"/>
                <a:ext cx="144000" cy="291240"/>
              </a:xfrm>
              <a:prstGeom prst="rect">
                <a:avLst/>
              </a:prstGeom>
            </p:spPr>
          </p:pic>
        </mc:Fallback>
      </mc:AlternateContent>
    </p:spTree>
    <p:extLst>
      <p:ext uri="{BB962C8B-B14F-4D97-AF65-F5344CB8AC3E}">
        <p14:creationId xmlns:p14="http://schemas.microsoft.com/office/powerpoint/2010/main" val="1485996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4AED5060-49C2-AF5D-00B3-AC79CAE05E46}"/>
              </a:ext>
            </a:extLst>
          </p:cNvPr>
          <p:cNvPicPr>
            <a:picLocks noGrp="1" noChangeAspect="1"/>
          </p:cNvPicPr>
          <p:nvPr>
            <p:ph idx="1"/>
          </p:nvPr>
        </p:nvPicPr>
        <p:blipFill>
          <a:blip r:embed="rId2"/>
          <a:stretch>
            <a:fillRect/>
          </a:stretch>
        </p:blipFill>
        <p:spPr>
          <a:xfrm>
            <a:off x="2316732" y="1825625"/>
            <a:ext cx="7558535" cy="4351338"/>
          </a:xfrm>
        </p:spPr>
      </p:pic>
    </p:spTree>
    <p:extLst>
      <p:ext uri="{BB962C8B-B14F-4D97-AF65-F5344CB8AC3E}">
        <p14:creationId xmlns:p14="http://schemas.microsoft.com/office/powerpoint/2010/main" val="56584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524BFA-A999-B469-D48F-C0D364B485BD}"/>
              </a:ext>
            </a:extLst>
          </p:cNvPr>
          <p:cNvSpPr>
            <a:spLocks noGrp="1"/>
          </p:cNvSpPr>
          <p:nvPr>
            <p:ph type="title"/>
          </p:nvPr>
        </p:nvSpPr>
        <p:spPr>
          <a:xfrm>
            <a:off x="1082350" y="365126"/>
            <a:ext cx="10271449" cy="689234"/>
          </a:xfrm>
        </p:spPr>
        <p:txBody>
          <a:bodyPr>
            <a:normAutofit/>
          </a:bodyPr>
          <a:lstStyle/>
          <a:p>
            <a:r>
              <a:rPr lang="ru-RU" sz="2000" b="1" dirty="0" err="1">
                <a:highlight>
                  <a:srgbClr val="FFFF00"/>
                </a:highlight>
              </a:rPr>
              <a:t>Гігієнічна</a:t>
            </a:r>
            <a:r>
              <a:rPr lang="ru-RU" sz="2000" b="1" dirty="0">
                <a:highlight>
                  <a:srgbClr val="FFFF00"/>
                </a:highlight>
              </a:rPr>
              <a:t> </a:t>
            </a:r>
            <a:r>
              <a:rPr lang="ru-RU" sz="2000" b="1" dirty="0" err="1">
                <a:highlight>
                  <a:srgbClr val="FFFF00"/>
                </a:highlight>
              </a:rPr>
              <a:t>оцінка</a:t>
            </a:r>
            <a:r>
              <a:rPr lang="ru-RU" sz="2000" b="1" dirty="0">
                <a:highlight>
                  <a:srgbClr val="FFFF00"/>
                </a:highlight>
              </a:rPr>
              <a:t> умов </a:t>
            </a:r>
            <a:r>
              <a:rPr lang="ru-RU" sz="2000" b="1" dirty="0" err="1">
                <a:highlight>
                  <a:srgbClr val="FFFF00"/>
                </a:highlight>
              </a:rPr>
              <a:t>праці</a:t>
            </a:r>
            <a:r>
              <a:rPr lang="ru-RU" sz="2000" b="1" dirty="0">
                <a:highlight>
                  <a:srgbClr val="FFFF00"/>
                </a:highlight>
              </a:rPr>
              <a:t> при </a:t>
            </a:r>
            <a:r>
              <a:rPr lang="ru-RU" sz="2000" b="1" dirty="0" err="1">
                <a:highlight>
                  <a:srgbClr val="FFFF00"/>
                </a:highlight>
              </a:rPr>
              <a:t>дії</a:t>
            </a:r>
            <a:r>
              <a:rPr lang="ru-RU" sz="2000" b="1" dirty="0">
                <a:highlight>
                  <a:srgbClr val="FFFF00"/>
                </a:highlight>
              </a:rPr>
              <a:t> </a:t>
            </a:r>
            <a:r>
              <a:rPr lang="ru-RU" sz="2000" b="1" dirty="0" err="1">
                <a:highlight>
                  <a:srgbClr val="FFFF00"/>
                </a:highlight>
              </a:rPr>
              <a:t>виробничої</a:t>
            </a:r>
            <a:r>
              <a:rPr lang="ru-RU" sz="2000" b="1" dirty="0">
                <a:highlight>
                  <a:srgbClr val="FFFF00"/>
                </a:highlight>
              </a:rPr>
              <a:t> </a:t>
            </a:r>
            <a:r>
              <a:rPr lang="ru-RU" sz="2000" b="1" dirty="0" err="1">
                <a:highlight>
                  <a:srgbClr val="FFFF00"/>
                </a:highlight>
              </a:rPr>
              <a:t>вібрації</a:t>
            </a:r>
            <a:endParaRPr lang="ru-UA" sz="2000" b="1" dirty="0">
              <a:highlight>
                <a:srgbClr val="FFFF00"/>
              </a:highlight>
            </a:endParaRPr>
          </a:p>
        </p:txBody>
      </p:sp>
      <p:sp>
        <p:nvSpPr>
          <p:cNvPr id="3" name="Місце для вмісту 2">
            <a:extLst>
              <a:ext uri="{FF2B5EF4-FFF2-40B4-BE49-F238E27FC236}">
                <a16:creationId xmlns:a16="http://schemas.microsoft.com/office/drawing/2014/main" id="{E525A66C-261D-AFFF-BCDB-67C883DD7D5A}"/>
              </a:ext>
            </a:extLst>
          </p:cNvPr>
          <p:cNvSpPr>
            <a:spLocks noGrp="1"/>
          </p:cNvSpPr>
          <p:nvPr>
            <p:ph idx="1"/>
          </p:nvPr>
        </p:nvSpPr>
        <p:spPr>
          <a:xfrm>
            <a:off x="419877" y="1054360"/>
            <a:ext cx="10933922" cy="4880008"/>
          </a:xfrm>
        </p:spPr>
        <p:txBody>
          <a:bodyPr>
            <a:normAutofit fontScale="70000" lnSpcReduction="20000"/>
          </a:bodyPr>
          <a:lstStyle/>
          <a:p>
            <a:pPr marL="25400" marR="12700" indent="424815" algn="just">
              <a:lnSpc>
                <a:spcPct val="150000"/>
              </a:lnSpc>
              <a:spcAft>
                <a:spcPts val="0"/>
              </a:spcAft>
            </a:pPr>
            <a:r>
              <a:rPr lang="uk-UA" sz="2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Гігієнічна оцінка постійної вібрації (загальної, локальної), що діє на працівника, здійснюється згідно з </a:t>
            </a:r>
            <a:r>
              <a:rPr lang="uk-UA" sz="29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a:rPr>
              <a:t>Державними санітарними нормами виробничої загальної та локальної вібрації</a:t>
            </a:r>
            <a:r>
              <a:rPr lang="uk-UA" sz="2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затвердженими постановою Головного державного санітарного лікаря України від 01 грудня 1999 року № 39 (далі - </a:t>
            </a:r>
            <a:r>
              <a:rPr lang="uk-UA" sz="29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ДСН 3.3.6.039-99</a:t>
            </a:r>
            <a:r>
              <a:rPr lang="uk-UA" sz="2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методом інтегральної оцінки за частотою параметра, що нормується. При цьому для оцінки умов праці вимірюють або розраховують скоригований рівень </a:t>
            </a:r>
            <a:r>
              <a:rPr lang="uk-UA" sz="29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віброшвидкості</a:t>
            </a:r>
            <a:r>
              <a:rPr lang="uk-UA" sz="2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або </a:t>
            </a:r>
            <a:r>
              <a:rPr lang="uk-UA" sz="29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віброприскорення</a:t>
            </a:r>
            <a:r>
              <a:rPr lang="uk-UA" sz="2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відповідно до додатка 9 до ДСН 3.3.6.039-99. Визначення класу та ступеня шкідливості здійснюється відповідно до </a:t>
            </a:r>
            <a:r>
              <a:rPr lang="uk-UA" sz="29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a:rPr>
              <a:t>додатка 4</a:t>
            </a:r>
            <a:r>
              <a:rPr lang="uk-UA" sz="2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до цієї Гігієнічної класифікації праці</a:t>
            </a:r>
            <a:r>
              <a:rPr lang="uk-UA" sz="29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uk-UA" sz="2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ru-UA" altLang="ru-UA" sz="2900" b="1" dirty="0">
                <a:solidFill>
                  <a:srgbClr val="212529"/>
                </a:solidFill>
                <a:latin typeface="Times New Roman" panose="02020603050405020304" pitchFamily="18" charset="0"/>
                <a:cs typeface="Times New Roman" panose="02020603050405020304" pitchFamily="18" charset="0"/>
              </a:rPr>
              <a:t>1. До </a:t>
            </a:r>
            <a:r>
              <a:rPr lang="ru-UA" altLang="ru-UA" sz="2900" b="1" dirty="0" err="1">
                <a:solidFill>
                  <a:srgbClr val="212529"/>
                </a:solidFill>
                <a:latin typeface="Times New Roman" panose="02020603050405020304" pitchFamily="18" charset="0"/>
                <a:cs typeface="Times New Roman" panose="02020603050405020304" pitchFamily="18" charset="0"/>
              </a:rPr>
              <a:t>виміряних</a:t>
            </a:r>
            <a:r>
              <a:rPr lang="ru-UA" altLang="ru-UA" sz="2900" b="1" dirty="0">
                <a:solidFill>
                  <a:srgbClr val="212529"/>
                </a:solidFill>
                <a:latin typeface="Times New Roman" panose="02020603050405020304" pitchFamily="18" charset="0"/>
                <a:cs typeface="Times New Roman" panose="02020603050405020304" pitchFamily="18" charset="0"/>
              </a:rPr>
              <a:t> </a:t>
            </a:r>
            <a:r>
              <a:rPr lang="ru-UA" altLang="ru-UA" sz="2900" b="1" dirty="0" err="1">
                <a:solidFill>
                  <a:srgbClr val="212529"/>
                </a:solidFill>
                <a:latin typeface="Times New Roman" panose="02020603050405020304" pitchFamily="18" charset="0"/>
                <a:cs typeface="Times New Roman" panose="02020603050405020304" pitchFamily="18" charset="0"/>
              </a:rPr>
              <a:t>рівнів</a:t>
            </a:r>
            <a:r>
              <a:rPr lang="ru-UA" altLang="ru-UA" sz="2900" b="1" dirty="0">
                <a:solidFill>
                  <a:srgbClr val="212529"/>
                </a:solidFill>
                <a:latin typeface="Times New Roman" panose="02020603050405020304" pitchFamily="18" charset="0"/>
                <a:cs typeface="Times New Roman" panose="02020603050405020304" pitchFamily="18" charset="0"/>
              </a:rPr>
              <a:t> </a:t>
            </a:r>
            <a:r>
              <a:rPr lang="ru-UA" altLang="ru-UA" sz="2900" b="1" dirty="0" err="1">
                <a:solidFill>
                  <a:srgbClr val="212529"/>
                </a:solidFill>
                <a:latin typeface="Times New Roman" panose="02020603050405020304" pitchFamily="18" charset="0"/>
                <a:cs typeface="Times New Roman" panose="02020603050405020304" pitchFamily="18" charset="0"/>
              </a:rPr>
              <a:t>віброшвидкості</a:t>
            </a:r>
            <a:r>
              <a:rPr lang="ru-UA" altLang="ru-UA" sz="2900" b="1" dirty="0">
                <a:solidFill>
                  <a:srgbClr val="212529"/>
                </a:solidFill>
                <a:latin typeface="Times New Roman" panose="02020603050405020304" pitchFamily="18" charset="0"/>
                <a:cs typeface="Times New Roman" panose="02020603050405020304" pitchFamily="18" charset="0"/>
              </a:rPr>
              <a:t> </a:t>
            </a:r>
            <a:r>
              <a:rPr lang="ru-UA" altLang="ru-UA" sz="2900" b="1" dirty="0" err="1">
                <a:solidFill>
                  <a:srgbClr val="212529"/>
                </a:solidFill>
                <a:latin typeface="Times New Roman" panose="02020603050405020304" pitchFamily="18" charset="0"/>
                <a:cs typeface="Times New Roman" panose="02020603050405020304" pitchFamily="18" charset="0"/>
              </a:rPr>
              <a:t>або</a:t>
            </a:r>
            <a:r>
              <a:rPr lang="ru-UA" altLang="ru-UA" sz="2900" b="1" dirty="0">
                <a:solidFill>
                  <a:srgbClr val="212529"/>
                </a:solidFill>
                <a:latin typeface="Times New Roman" panose="02020603050405020304" pitchFamily="18" charset="0"/>
                <a:cs typeface="Times New Roman" panose="02020603050405020304" pitchFamily="18" charset="0"/>
              </a:rPr>
              <a:t> </a:t>
            </a:r>
            <a:r>
              <a:rPr lang="ru-UA" altLang="ru-UA" sz="2900" b="1" dirty="0" err="1">
                <a:solidFill>
                  <a:srgbClr val="212529"/>
                </a:solidFill>
                <a:latin typeface="Times New Roman" panose="02020603050405020304" pitchFamily="18" charset="0"/>
                <a:cs typeface="Times New Roman" panose="02020603050405020304" pitchFamily="18" charset="0"/>
              </a:rPr>
              <a:t>віброприскорення</a:t>
            </a:r>
            <a:r>
              <a:rPr lang="ru-UA" altLang="ru-UA" sz="2900" b="1" dirty="0">
                <a:solidFill>
                  <a:srgbClr val="212529"/>
                </a:solidFill>
                <a:latin typeface="Times New Roman" panose="02020603050405020304" pitchFamily="18" charset="0"/>
                <a:cs typeface="Times New Roman" panose="02020603050405020304" pitchFamily="18" charset="0"/>
              </a:rPr>
              <a:t> в </a:t>
            </a:r>
            <a:r>
              <a:rPr lang="ru-UA" altLang="ru-UA" sz="2900" b="1" dirty="0" err="1">
                <a:solidFill>
                  <a:srgbClr val="212529"/>
                </a:solidFill>
                <a:latin typeface="Times New Roman" panose="02020603050405020304" pitchFamily="18" charset="0"/>
                <a:cs typeface="Times New Roman" panose="02020603050405020304" pitchFamily="18" charset="0"/>
              </a:rPr>
              <a:t>октавних</a:t>
            </a:r>
            <a:r>
              <a:rPr lang="ru-UA" altLang="ru-UA" sz="2900" b="1" dirty="0">
                <a:solidFill>
                  <a:srgbClr val="212529"/>
                </a:solidFill>
                <a:latin typeface="Times New Roman" panose="02020603050405020304" pitchFamily="18" charset="0"/>
                <a:cs typeface="Times New Roman" panose="02020603050405020304" pitchFamily="18" charset="0"/>
              </a:rPr>
              <a:t> </a:t>
            </a:r>
            <a:r>
              <a:rPr lang="ru-UA" altLang="ru-UA" sz="2900" b="1" dirty="0" err="1">
                <a:solidFill>
                  <a:srgbClr val="212529"/>
                </a:solidFill>
                <a:latin typeface="Times New Roman" panose="02020603050405020304" pitchFamily="18" charset="0"/>
                <a:cs typeface="Times New Roman" panose="02020603050405020304" pitchFamily="18" charset="0"/>
              </a:rPr>
              <a:t>смугах</a:t>
            </a:r>
            <a:r>
              <a:rPr lang="ru-UA" altLang="ru-UA" sz="2900" b="1" dirty="0">
                <a:solidFill>
                  <a:srgbClr val="212529"/>
                </a:solidFill>
                <a:latin typeface="Times New Roman" panose="02020603050405020304" pitchFamily="18" charset="0"/>
                <a:cs typeface="Times New Roman" panose="02020603050405020304" pitchFamily="18" charset="0"/>
              </a:rPr>
              <a:t> частот </a:t>
            </a:r>
            <a:r>
              <a:rPr lang="ru-UA" altLang="ru-UA" sz="2900" b="1" dirty="0" err="1">
                <a:solidFill>
                  <a:srgbClr val="212529"/>
                </a:solidFill>
                <a:latin typeface="Times New Roman" panose="02020603050405020304" pitchFamily="18" charset="0"/>
                <a:cs typeface="Times New Roman" panose="02020603050405020304" pitchFamily="18" charset="0"/>
              </a:rPr>
              <a:t>додається</a:t>
            </a:r>
            <a:r>
              <a:rPr lang="ru-UA" altLang="ru-UA" sz="2900" b="1" dirty="0">
                <a:solidFill>
                  <a:srgbClr val="212529"/>
                </a:solidFill>
                <a:latin typeface="Times New Roman" panose="02020603050405020304" pitchFamily="18" charset="0"/>
                <a:cs typeface="Times New Roman" panose="02020603050405020304" pitchFamily="18" charset="0"/>
              </a:rPr>
              <a:t> </a:t>
            </a:r>
            <a:r>
              <a:rPr lang="ru-UA" altLang="ru-UA" sz="2900" b="1" dirty="0" err="1">
                <a:solidFill>
                  <a:srgbClr val="212529"/>
                </a:solidFill>
                <a:latin typeface="Times New Roman" panose="02020603050405020304" pitchFamily="18" charset="0"/>
                <a:cs typeface="Times New Roman" panose="02020603050405020304" pitchFamily="18" charset="0"/>
              </a:rPr>
              <a:t>значення</a:t>
            </a:r>
            <a:r>
              <a:rPr lang="ru-UA" altLang="ru-UA" sz="2900" b="1" dirty="0">
                <a:solidFill>
                  <a:srgbClr val="212529"/>
                </a:solidFill>
                <a:latin typeface="Times New Roman" panose="02020603050405020304" pitchFamily="18" charset="0"/>
                <a:cs typeface="Times New Roman" panose="02020603050405020304" pitchFamily="18" charset="0"/>
              </a:rPr>
              <a:t> </a:t>
            </a:r>
            <a:r>
              <a:rPr lang="ru-UA" altLang="ru-UA" sz="2900" b="1" dirty="0" err="1">
                <a:solidFill>
                  <a:srgbClr val="212529"/>
                </a:solidFill>
                <a:latin typeface="Times New Roman" panose="02020603050405020304" pitchFamily="18" charset="0"/>
                <a:cs typeface="Times New Roman" panose="02020603050405020304" pitchFamily="18" charset="0"/>
              </a:rPr>
              <a:t>коефіцієнта</a:t>
            </a:r>
            <a:r>
              <a:rPr lang="ru-UA" altLang="ru-UA" sz="2900" b="1" dirty="0">
                <a:solidFill>
                  <a:srgbClr val="212529"/>
                </a:solidFill>
                <a:latin typeface="Times New Roman" panose="02020603050405020304" pitchFamily="18" charset="0"/>
                <a:cs typeface="Times New Roman" panose="02020603050405020304" pitchFamily="18" charset="0"/>
              </a:rPr>
              <a:t> "K" (</a:t>
            </a:r>
            <a:r>
              <a:rPr lang="ru-UA" altLang="ru-UA" sz="2900" b="1" dirty="0" err="1">
                <a:solidFill>
                  <a:srgbClr val="212529"/>
                </a:solidFill>
                <a:latin typeface="Times New Roman" panose="02020603050405020304" pitchFamily="18" charset="0"/>
                <a:cs typeface="Times New Roman" panose="02020603050405020304" pitchFamily="18" charset="0"/>
              </a:rPr>
              <a:t>Додаток</a:t>
            </a:r>
            <a:r>
              <a:rPr lang="uk-UA" altLang="ru-UA" sz="2900" b="1" dirty="0">
                <a:solidFill>
                  <a:srgbClr val="212529"/>
                </a:solidFill>
                <a:latin typeface="Times New Roman" panose="02020603050405020304" pitchFamily="18" charset="0"/>
                <a:cs typeface="Times New Roman" panose="02020603050405020304" pitchFamily="18" charset="0"/>
              </a:rPr>
              <a:t> 6</a:t>
            </a:r>
            <a:r>
              <a:rPr lang="ru-UA" altLang="ru-UA" sz="2900" b="1" dirty="0">
                <a:solidFill>
                  <a:srgbClr val="212529"/>
                </a:solidFill>
                <a:latin typeface="Times New Roman" panose="02020603050405020304" pitchFamily="18" charset="0"/>
                <a:cs typeface="Times New Roman" panose="02020603050405020304" pitchFamily="18" charset="0"/>
              </a:rPr>
              <a:t> </a:t>
            </a:r>
            <a:r>
              <a:rPr lang="ru-UA" altLang="ru-UA" sz="2900" b="1" dirty="0" err="1">
                <a:solidFill>
                  <a:srgbClr val="212529"/>
                </a:solidFill>
                <a:latin typeface="Times New Roman" panose="02020603050405020304" pitchFamily="18" charset="0"/>
                <a:cs typeface="Times New Roman" panose="02020603050405020304" pitchFamily="18" charset="0"/>
              </a:rPr>
              <a:t>або</a:t>
            </a:r>
            <a:r>
              <a:rPr lang="ru-UA" altLang="ru-UA" sz="2900" b="1" dirty="0">
                <a:solidFill>
                  <a:srgbClr val="212529"/>
                </a:solidFill>
                <a:latin typeface="Times New Roman" panose="02020603050405020304" pitchFamily="18" charset="0"/>
                <a:cs typeface="Times New Roman" panose="02020603050405020304" pitchFamily="18" charset="0"/>
              </a:rPr>
              <a:t> 7);</a:t>
            </a:r>
          </a:p>
          <a:p>
            <a:pPr marL="0" lvl="0" indent="0" eaLnBrk="0" fontAlgn="base" hangingPunct="0">
              <a:lnSpc>
                <a:spcPct val="100000"/>
              </a:lnSpc>
              <a:spcBef>
                <a:spcPct val="0"/>
              </a:spcBef>
              <a:spcAft>
                <a:spcPct val="0"/>
              </a:spcAft>
              <a:buNone/>
            </a:pPr>
            <a:r>
              <a:rPr lang="ru-UA" altLang="ru-UA" sz="2900" dirty="0">
                <a:solidFill>
                  <a:srgbClr val="212529"/>
                </a:solidFill>
                <a:latin typeface="Times New Roman" panose="02020603050405020304" pitchFamily="18" charset="0"/>
                <a:cs typeface="Times New Roman" panose="02020603050405020304" pitchFamily="18" charset="0"/>
              </a:rPr>
              <a:t>- попарно </a:t>
            </a:r>
            <a:r>
              <a:rPr lang="ru-UA" altLang="ru-UA" sz="2900" dirty="0" err="1">
                <a:solidFill>
                  <a:srgbClr val="212529"/>
                </a:solidFill>
                <a:latin typeface="Times New Roman" panose="02020603050405020304" pitchFamily="18" charset="0"/>
                <a:cs typeface="Times New Roman" panose="02020603050405020304" pitchFamily="18" charset="0"/>
              </a:rPr>
              <a:t>обчислюється</a:t>
            </a:r>
            <a:r>
              <a:rPr lang="ru-UA" altLang="ru-UA" sz="2900" dirty="0">
                <a:solidFill>
                  <a:srgbClr val="212529"/>
                </a:solidFill>
                <a:latin typeface="Times New Roman" panose="02020603050405020304" pitchFamily="18" charset="0"/>
                <a:cs typeface="Times New Roman" panose="02020603050405020304" pitchFamily="18" charset="0"/>
              </a:rPr>
              <a:t> </a:t>
            </a:r>
            <a:r>
              <a:rPr lang="ru-UA" altLang="ru-UA" sz="2900" dirty="0" err="1">
                <a:solidFill>
                  <a:srgbClr val="212529"/>
                </a:solidFill>
                <a:latin typeface="Times New Roman" panose="02020603050405020304" pitchFamily="18" charset="0"/>
                <a:cs typeface="Times New Roman" panose="02020603050405020304" pitchFamily="18" charset="0"/>
              </a:rPr>
              <a:t>різниця</a:t>
            </a:r>
            <a:r>
              <a:rPr lang="ru-UA" altLang="ru-UA" sz="2900" dirty="0">
                <a:solidFill>
                  <a:srgbClr val="212529"/>
                </a:solidFill>
                <a:latin typeface="Times New Roman" panose="02020603050405020304" pitchFamily="18" charset="0"/>
                <a:cs typeface="Times New Roman" panose="02020603050405020304" pitchFamily="18" charset="0"/>
              </a:rPr>
              <a:t> </a:t>
            </a:r>
            <a:r>
              <a:rPr lang="ru-UA" altLang="ru-UA" sz="2900" dirty="0" err="1">
                <a:solidFill>
                  <a:srgbClr val="212529"/>
                </a:solidFill>
                <a:latin typeface="Times New Roman" panose="02020603050405020304" pitchFamily="18" charset="0"/>
                <a:cs typeface="Times New Roman" panose="02020603050405020304" pitchFamily="18" charset="0"/>
              </a:rPr>
              <a:t>рівнів</a:t>
            </a:r>
            <a:r>
              <a:rPr lang="ru-UA" altLang="ru-UA" sz="2900" dirty="0">
                <a:solidFill>
                  <a:srgbClr val="212529"/>
                </a:solidFill>
                <a:latin typeface="Times New Roman" panose="02020603050405020304" pitchFamily="18" charset="0"/>
                <a:cs typeface="Times New Roman" panose="02020603050405020304" pitchFamily="18" charset="0"/>
              </a:rPr>
              <a:t>;</a:t>
            </a:r>
          </a:p>
          <a:p>
            <a:pPr marL="0" lvl="0" indent="0" eaLnBrk="0" fontAlgn="base" hangingPunct="0">
              <a:lnSpc>
                <a:spcPct val="100000"/>
              </a:lnSpc>
              <a:spcBef>
                <a:spcPct val="0"/>
              </a:spcBef>
              <a:spcAft>
                <a:spcPct val="0"/>
              </a:spcAft>
              <a:buNone/>
            </a:pPr>
            <a:r>
              <a:rPr lang="ru-UA" altLang="ru-UA" sz="2900" dirty="0">
                <a:solidFill>
                  <a:srgbClr val="212529"/>
                </a:solidFill>
                <a:latin typeface="Times New Roman" panose="02020603050405020304" pitchFamily="18" charset="0"/>
                <a:cs typeface="Times New Roman" panose="02020603050405020304" pitchFamily="18" charset="0"/>
              </a:rPr>
              <a:t>- в </a:t>
            </a:r>
            <a:r>
              <a:rPr lang="ru-UA" altLang="ru-UA" sz="2900" dirty="0" err="1">
                <a:solidFill>
                  <a:srgbClr val="212529"/>
                </a:solidFill>
                <a:latin typeface="Times New Roman" panose="02020603050405020304" pitchFamily="18" charset="0"/>
                <a:cs typeface="Times New Roman" panose="02020603050405020304" pitchFamily="18" charset="0"/>
              </a:rPr>
              <a:t>залежності</a:t>
            </a:r>
            <a:r>
              <a:rPr lang="ru-UA" altLang="ru-UA" sz="2900" dirty="0">
                <a:solidFill>
                  <a:srgbClr val="212529"/>
                </a:solidFill>
                <a:latin typeface="Times New Roman" panose="02020603050405020304" pitchFamily="18" charset="0"/>
                <a:cs typeface="Times New Roman" panose="02020603050405020304" pitchFamily="18" charset="0"/>
              </a:rPr>
              <a:t> </a:t>
            </a:r>
            <a:r>
              <a:rPr lang="ru-UA" altLang="ru-UA" sz="2900" dirty="0" err="1">
                <a:solidFill>
                  <a:srgbClr val="212529"/>
                </a:solidFill>
                <a:latin typeface="Times New Roman" panose="02020603050405020304" pitchFamily="18" charset="0"/>
                <a:cs typeface="Times New Roman" panose="02020603050405020304" pitchFamily="18" charset="0"/>
              </a:rPr>
              <a:t>від</a:t>
            </a:r>
            <a:r>
              <a:rPr lang="ru-UA" altLang="ru-UA" sz="2900" dirty="0">
                <a:solidFill>
                  <a:srgbClr val="212529"/>
                </a:solidFill>
                <a:latin typeface="Times New Roman" panose="02020603050405020304" pitchFamily="18" charset="0"/>
                <a:cs typeface="Times New Roman" panose="02020603050405020304" pitchFamily="18" charset="0"/>
              </a:rPr>
              <a:t> </a:t>
            </a:r>
            <a:r>
              <a:rPr lang="ru-UA" altLang="ru-UA" sz="2900" dirty="0" err="1">
                <a:solidFill>
                  <a:srgbClr val="212529"/>
                </a:solidFill>
                <a:latin typeface="Times New Roman" panose="02020603050405020304" pitchFamily="18" charset="0"/>
                <a:cs typeface="Times New Roman" panose="02020603050405020304" pitchFamily="18" charset="0"/>
              </a:rPr>
              <a:t>різниці</a:t>
            </a:r>
            <a:r>
              <a:rPr lang="ru-UA" altLang="ru-UA" sz="2900" dirty="0">
                <a:solidFill>
                  <a:srgbClr val="212529"/>
                </a:solidFill>
                <a:latin typeface="Times New Roman" panose="02020603050405020304" pitchFamily="18" charset="0"/>
                <a:cs typeface="Times New Roman" panose="02020603050405020304" pitchFamily="18" charset="0"/>
              </a:rPr>
              <a:t> за таблицею Д. 6.1 (</a:t>
            </a:r>
            <a:r>
              <a:rPr lang="ru-UA" altLang="ru-UA" sz="2900" dirty="0" err="1">
                <a:solidFill>
                  <a:srgbClr val="212529"/>
                </a:solidFill>
                <a:latin typeface="Times New Roman" panose="02020603050405020304" pitchFamily="18" charset="0"/>
                <a:cs typeface="Times New Roman" panose="02020603050405020304" pitchFamily="18" charset="0"/>
              </a:rPr>
              <a:t>Додаток</a:t>
            </a:r>
            <a:r>
              <a:rPr lang="ru-UA" altLang="ru-UA" sz="2900" dirty="0">
                <a:solidFill>
                  <a:srgbClr val="212529"/>
                </a:solidFill>
                <a:latin typeface="Times New Roman" panose="02020603050405020304" pitchFamily="18" charset="0"/>
                <a:cs typeface="Times New Roman" panose="02020603050405020304" pitchFamily="18" charset="0"/>
              </a:rPr>
              <a:t> 6) </a:t>
            </a:r>
            <a:r>
              <a:rPr lang="ru-UA" altLang="ru-UA" sz="2900" dirty="0" err="1">
                <a:solidFill>
                  <a:srgbClr val="212529"/>
                </a:solidFill>
                <a:latin typeface="Times New Roman" panose="02020603050405020304" pitchFamily="18" charset="0"/>
                <a:cs typeface="Times New Roman" panose="02020603050405020304" pitchFamily="18" charset="0"/>
              </a:rPr>
              <a:t>визначається</a:t>
            </a:r>
            <a:r>
              <a:rPr lang="ru-UA" altLang="ru-UA" sz="2900" dirty="0">
                <a:solidFill>
                  <a:srgbClr val="212529"/>
                </a:solidFill>
                <a:latin typeface="Times New Roman" panose="02020603050405020304" pitchFamily="18" charset="0"/>
                <a:cs typeface="Times New Roman" panose="02020603050405020304" pitchFamily="18" charset="0"/>
              </a:rPr>
              <a:t> </a:t>
            </a:r>
            <a:r>
              <a:rPr lang="ru-UA" altLang="ru-UA" sz="2900" dirty="0" err="1">
                <a:solidFill>
                  <a:srgbClr val="212529"/>
                </a:solidFill>
                <a:latin typeface="Times New Roman" panose="02020603050405020304" pitchFamily="18" charset="0"/>
                <a:cs typeface="Times New Roman" panose="02020603050405020304" pitchFamily="18" charset="0"/>
              </a:rPr>
              <a:t>додаток</a:t>
            </a:r>
            <a:r>
              <a:rPr lang="ru-UA" altLang="ru-UA" sz="2900" dirty="0">
                <a:solidFill>
                  <a:srgbClr val="212529"/>
                </a:solidFill>
                <a:latin typeface="Times New Roman" panose="02020603050405020304" pitchFamily="18" charset="0"/>
                <a:cs typeface="Times New Roman" panose="02020603050405020304" pitchFamily="18" charset="0"/>
              </a:rPr>
              <a:t> L;</a:t>
            </a:r>
          </a:p>
          <a:p>
            <a:pPr marL="0" lvl="0" indent="0" eaLnBrk="0" fontAlgn="base" hangingPunct="0">
              <a:lnSpc>
                <a:spcPct val="100000"/>
              </a:lnSpc>
              <a:spcBef>
                <a:spcPct val="0"/>
              </a:spcBef>
              <a:spcAft>
                <a:spcPct val="0"/>
              </a:spcAft>
              <a:buNone/>
            </a:pPr>
            <a:r>
              <a:rPr lang="ru-UA" altLang="ru-UA" sz="2900" dirty="0">
                <a:solidFill>
                  <a:srgbClr val="212529"/>
                </a:solidFill>
                <a:latin typeface="Times New Roman" panose="02020603050405020304" pitchFamily="18" charset="0"/>
                <a:cs typeface="Times New Roman" panose="02020603050405020304" pitchFamily="18" charset="0"/>
              </a:rPr>
              <a:t>- </a:t>
            </a:r>
            <a:r>
              <a:rPr lang="ru-UA" altLang="ru-UA" sz="2900" dirty="0" err="1">
                <a:solidFill>
                  <a:srgbClr val="212529"/>
                </a:solidFill>
                <a:latin typeface="Times New Roman" panose="02020603050405020304" pitchFamily="18" charset="0"/>
                <a:cs typeface="Times New Roman" panose="02020603050405020304" pitchFamily="18" charset="0"/>
              </a:rPr>
              <a:t>додаток</a:t>
            </a:r>
            <a:r>
              <a:rPr lang="ru-UA" altLang="ru-UA" sz="2900" dirty="0">
                <a:solidFill>
                  <a:srgbClr val="212529"/>
                </a:solidFill>
                <a:latin typeface="Times New Roman" panose="02020603050405020304" pitchFamily="18" charset="0"/>
                <a:cs typeface="Times New Roman" panose="02020603050405020304" pitchFamily="18" charset="0"/>
              </a:rPr>
              <a:t> </a:t>
            </a:r>
            <a:r>
              <a:rPr lang="ru-UA" altLang="ru-UA" sz="2900" dirty="0" err="1">
                <a:solidFill>
                  <a:srgbClr val="212529"/>
                </a:solidFill>
                <a:latin typeface="Times New Roman" panose="02020603050405020304" pitchFamily="18" charset="0"/>
                <a:cs typeface="Times New Roman" panose="02020603050405020304" pitchFamily="18" charset="0"/>
              </a:rPr>
              <a:t>додається</a:t>
            </a:r>
            <a:r>
              <a:rPr lang="ru-UA" altLang="ru-UA" sz="2900" dirty="0">
                <a:solidFill>
                  <a:srgbClr val="212529"/>
                </a:solidFill>
                <a:latin typeface="Times New Roman" panose="02020603050405020304" pitchFamily="18" charset="0"/>
                <a:cs typeface="Times New Roman" panose="02020603050405020304" pitchFamily="18" charset="0"/>
              </a:rPr>
              <a:t> до </a:t>
            </a:r>
            <a:r>
              <a:rPr lang="ru-UA" altLang="ru-UA" sz="2900" dirty="0" err="1">
                <a:solidFill>
                  <a:srgbClr val="212529"/>
                </a:solidFill>
                <a:latin typeface="Times New Roman" panose="02020603050405020304" pitchFamily="18" charset="0"/>
                <a:cs typeface="Times New Roman" panose="02020603050405020304" pitchFamily="18" charset="0"/>
              </a:rPr>
              <a:t>більшого</a:t>
            </a:r>
            <a:r>
              <a:rPr lang="ru-UA" altLang="ru-UA" sz="2900" dirty="0">
                <a:solidFill>
                  <a:srgbClr val="212529"/>
                </a:solidFill>
                <a:latin typeface="Times New Roman" panose="02020603050405020304" pitchFamily="18" charset="0"/>
                <a:cs typeface="Times New Roman" panose="02020603050405020304" pitchFamily="18" charset="0"/>
              </a:rPr>
              <a:t> </a:t>
            </a:r>
            <a:r>
              <a:rPr lang="ru-UA" altLang="ru-UA" sz="2900" dirty="0" err="1">
                <a:solidFill>
                  <a:srgbClr val="212529"/>
                </a:solidFill>
                <a:latin typeface="Times New Roman" panose="02020603050405020304" pitchFamily="18" charset="0"/>
                <a:cs typeface="Times New Roman" panose="02020603050405020304" pitchFamily="18" charset="0"/>
              </a:rPr>
              <a:t>рівня</a:t>
            </a:r>
            <a:r>
              <a:rPr lang="ru-UA" altLang="ru-UA" sz="2900" dirty="0">
                <a:solidFill>
                  <a:srgbClr val="212529"/>
                </a:solidFill>
                <a:latin typeface="Times New Roman" panose="02020603050405020304" pitchFamily="18" charset="0"/>
                <a:cs typeface="Times New Roman" panose="02020603050405020304" pitchFamily="18" charset="0"/>
              </a:rPr>
              <a:t>. </a:t>
            </a:r>
            <a:endParaRPr lang="ru-UA" altLang="ru-UA" sz="2900" dirty="0">
              <a:latin typeface="Times New Roman" panose="02020603050405020304" pitchFamily="18" charset="0"/>
              <a:cs typeface="Times New Roman" panose="02020603050405020304" pitchFamily="18" charset="0"/>
            </a:endParaRPr>
          </a:p>
          <a:p>
            <a:pPr marL="25400" marR="12700" indent="424815" algn="just">
              <a:lnSpc>
                <a:spcPct val="150000"/>
              </a:lnSpc>
              <a:spcAft>
                <a:spcPts val="0"/>
              </a:spcAft>
            </a:pPr>
            <a:endParaRPr lang="uk-UA" sz="2200" dirty="0">
              <a:solidFill>
                <a:srgbClr val="000000"/>
              </a:solidFill>
              <a:effectLst/>
              <a:latin typeface="Calibri" panose="020F0502020204030204" pitchFamily="34" charset="0"/>
              <a:ea typeface="Calibri" panose="020F0502020204030204" pitchFamily="34" charset="0"/>
            </a:endParaRPr>
          </a:p>
          <a:p>
            <a:pPr marL="25400" marR="12700" indent="424815" algn="just">
              <a:lnSpc>
                <a:spcPct val="150000"/>
              </a:lnSpc>
              <a:spcAft>
                <a:spcPts val="0"/>
              </a:spcAft>
            </a:pPr>
            <a:endParaRPr lang="uk-UA" sz="2200" dirty="0">
              <a:solidFill>
                <a:srgbClr val="000000"/>
              </a:solidFill>
              <a:effectLst/>
              <a:latin typeface="Calibri" panose="020F0502020204030204" pitchFamily="34" charset="0"/>
              <a:ea typeface="Calibri" panose="020F0502020204030204" pitchFamily="34" charset="0"/>
            </a:endParaRPr>
          </a:p>
          <a:p>
            <a:pPr marL="25400" marR="12700" indent="424815" algn="just">
              <a:lnSpc>
                <a:spcPct val="150000"/>
              </a:lnSpc>
              <a:spcAft>
                <a:spcPts val="0"/>
              </a:spcAft>
            </a:pPr>
            <a:endParaRPr lang="uk-UA" sz="2200" dirty="0">
              <a:solidFill>
                <a:srgbClr val="000000"/>
              </a:solidFill>
              <a:latin typeface="Calibri" panose="020F0502020204030204" pitchFamily="34" charset="0"/>
              <a:ea typeface="Calibri" panose="020F0502020204030204" pitchFamily="34" charset="0"/>
            </a:endParaRPr>
          </a:p>
          <a:p>
            <a:pPr marL="25400" marR="12700" indent="424815" algn="just">
              <a:lnSpc>
                <a:spcPct val="150000"/>
              </a:lnSpc>
              <a:spcAft>
                <a:spcPts val="0"/>
              </a:spcAft>
            </a:pPr>
            <a:endParaRPr lang="uk-UA" sz="2200" dirty="0">
              <a:solidFill>
                <a:srgbClr val="000000"/>
              </a:solidFill>
              <a:effectLst/>
              <a:latin typeface="Calibri" panose="020F0502020204030204" pitchFamily="34" charset="0"/>
              <a:ea typeface="Calibri" panose="020F0502020204030204" pitchFamily="34" charset="0"/>
            </a:endParaRPr>
          </a:p>
          <a:p>
            <a:pPr marL="25400" marR="12700" indent="424815" algn="just">
              <a:lnSpc>
                <a:spcPct val="150000"/>
              </a:lnSpc>
              <a:spcAft>
                <a:spcPts val="0"/>
              </a:spcAft>
            </a:pPr>
            <a:endParaRPr lang="uk-UA" sz="2200" dirty="0">
              <a:solidFill>
                <a:srgbClr val="000000"/>
              </a:solidFill>
              <a:latin typeface="Calibri" panose="020F0502020204030204" pitchFamily="34" charset="0"/>
              <a:ea typeface="Calibri" panose="020F0502020204030204" pitchFamily="34" charset="0"/>
            </a:endParaRPr>
          </a:p>
          <a:p>
            <a:pPr marL="25400" marR="12700" indent="424815" algn="just">
              <a:lnSpc>
                <a:spcPct val="150000"/>
              </a:lnSpc>
              <a:spcAft>
                <a:spcPts val="0"/>
              </a:spcAft>
            </a:pPr>
            <a:endParaRPr lang="uk-UA" sz="2200" dirty="0">
              <a:solidFill>
                <a:srgbClr val="000000"/>
              </a:solidFill>
              <a:effectLst/>
              <a:latin typeface="Calibri" panose="020F0502020204030204" pitchFamily="34" charset="0"/>
              <a:ea typeface="Calibri" panose="020F0502020204030204" pitchFamily="34" charset="0"/>
            </a:endParaRPr>
          </a:p>
          <a:p>
            <a:pPr marL="25400" marR="12700" indent="424815" algn="just">
              <a:lnSpc>
                <a:spcPct val="150000"/>
              </a:lnSpc>
              <a:spcAft>
                <a:spcPts val="0"/>
              </a:spcAft>
            </a:pPr>
            <a:endParaRPr lang="uk-UA" sz="2200" dirty="0">
              <a:solidFill>
                <a:srgbClr val="000000"/>
              </a:solidFill>
              <a:latin typeface="Calibri" panose="020F0502020204030204" pitchFamily="34" charset="0"/>
              <a:ea typeface="Calibri" panose="020F0502020204030204" pitchFamily="34" charset="0"/>
            </a:endParaRPr>
          </a:p>
          <a:p>
            <a:pPr marL="25400" marR="12700" indent="424815" algn="just">
              <a:lnSpc>
                <a:spcPct val="150000"/>
              </a:lnSpc>
              <a:spcAft>
                <a:spcPts val="0"/>
              </a:spcAft>
            </a:pPr>
            <a:endParaRPr lang="uk-UA" sz="2200" dirty="0">
              <a:solidFill>
                <a:srgbClr val="000000"/>
              </a:solidFill>
              <a:effectLst/>
              <a:latin typeface="Calibri" panose="020F0502020204030204" pitchFamily="34" charset="0"/>
              <a:ea typeface="Calibri" panose="020F0502020204030204" pitchFamily="34" charset="0"/>
            </a:endParaRPr>
          </a:p>
          <a:p>
            <a:pPr marL="25400" marR="12700" indent="424815" algn="just">
              <a:lnSpc>
                <a:spcPct val="150000"/>
              </a:lnSpc>
              <a:spcAft>
                <a:spcPts val="0"/>
              </a:spcAft>
            </a:pPr>
            <a:endParaRPr lang="uk-UA" sz="2200" dirty="0">
              <a:solidFill>
                <a:srgbClr val="000000"/>
              </a:solidFill>
              <a:effectLst/>
              <a:latin typeface="Calibri" panose="020F0502020204030204" pitchFamily="34" charset="0"/>
              <a:ea typeface="Calibri" panose="020F0502020204030204" pitchFamily="34" charset="0"/>
            </a:endParaRPr>
          </a:p>
          <a:p>
            <a:pPr marL="25400" marR="12700" indent="424815" algn="just">
              <a:lnSpc>
                <a:spcPct val="150000"/>
              </a:lnSpc>
              <a:spcAft>
                <a:spcPts val="0"/>
              </a:spcAft>
            </a:pPr>
            <a:endParaRPr lang="ru-UA" sz="2200" dirty="0">
              <a:solidFill>
                <a:srgbClr val="000000"/>
              </a:solidFill>
              <a:effectLst/>
              <a:latin typeface="Calibri" panose="020F0502020204030204" pitchFamily="34" charset="0"/>
              <a:ea typeface="Calibri" panose="020F0502020204030204" pitchFamily="34" charset="0"/>
            </a:endParaRPr>
          </a:p>
          <a:p>
            <a:endParaRPr lang="ru-UA" dirty="0"/>
          </a:p>
        </p:txBody>
      </p:sp>
      <p:sp>
        <p:nvSpPr>
          <p:cNvPr id="5" name="Rectangle 2">
            <a:extLst>
              <a:ext uri="{FF2B5EF4-FFF2-40B4-BE49-F238E27FC236}">
                <a16:creationId xmlns:a16="http://schemas.microsoft.com/office/drawing/2014/main" id="{70574164-FBA7-D775-97C8-94A8860F9032}"/>
              </a:ext>
            </a:extLst>
          </p:cNvPr>
          <p:cNvSpPr>
            <a:spLocks noChangeArrowheads="1"/>
          </p:cNvSpPr>
          <p:nvPr/>
        </p:nvSpPr>
        <p:spPr bwMode="auto">
          <a:xfrm>
            <a:off x="0" y="20851"/>
            <a:ext cx="184731" cy="4154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UA" altLang="ru-UA" sz="1200" b="0" i="0" u="none" strike="noStrike" cap="none" normalizeH="0" baseline="0" dirty="0">
                <a:ln>
                  <a:noFill/>
                </a:ln>
                <a:solidFill>
                  <a:srgbClr val="212529"/>
                </a:solidFill>
                <a:effectLst/>
                <a:latin typeface="Menlo"/>
              </a:rPr>
            </a:br>
            <a:endParaRPr kumimoji="0" lang="ru-UA" altLang="ru-UA" sz="1200" b="0" i="0" u="none" strike="noStrike" cap="none" normalizeH="0" baseline="0" dirty="0">
              <a:ln>
                <a:noFill/>
              </a:ln>
              <a:solidFill>
                <a:srgbClr val="212529"/>
              </a:solidFill>
              <a:effectLst/>
              <a:latin typeface="Menlo"/>
            </a:endParaRPr>
          </a:p>
        </p:txBody>
      </p:sp>
    </p:spTree>
    <p:extLst>
      <p:ext uri="{BB962C8B-B14F-4D97-AF65-F5344CB8AC3E}">
        <p14:creationId xmlns:p14="http://schemas.microsoft.com/office/powerpoint/2010/main" val="1261280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Місце для вмісту 8">
            <a:extLst>
              <a:ext uri="{FF2B5EF4-FFF2-40B4-BE49-F238E27FC236}">
                <a16:creationId xmlns:a16="http://schemas.microsoft.com/office/drawing/2014/main" id="{0EFFA11C-D526-38DB-7BD4-5FAF0404AAB5}"/>
              </a:ext>
            </a:extLst>
          </p:cNvPr>
          <p:cNvPicPr>
            <a:picLocks noGrp="1" noChangeAspect="1"/>
          </p:cNvPicPr>
          <p:nvPr>
            <p:ph idx="1"/>
          </p:nvPr>
        </p:nvPicPr>
        <p:blipFill>
          <a:blip r:embed="rId2"/>
          <a:stretch>
            <a:fillRect/>
          </a:stretch>
        </p:blipFill>
        <p:spPr>
          <a:xfrm>
            <a:off x="160705" y="840259"/>
            <a:ext cx="5571142" cy="5374010"/>
          </a:xfrm>
        </p:spPr>
      </p:pic>
      <p:pic>
        <p:nvPicPr>
          <p:cNvPr id="11" name="Рисунок 10">
            <a:extLst>
              <a:ext uri="{FF2B5EF4-FFF2-40B4-BE49-F238E27FC236}">
                <a16:creationId xmlns:a16="http://schemas.microsoft.com/office/drawing/2014/main" id="{C1FF2936-9814-AAB9-1AB0-D8919A67E49C}"/>
              </a:ext>
            </a:extLst>
          </p:cNvPr>
          <p:cNvPicPr>
            <a:picLocks noChangeAspect="1"/>
          </p:cNvPicPr>
          <p:nvPr/>
        </p:nvPicPr>
        <p:blipFill>
          <a:blip r:embed="rId3"/>
          <a:stretch>
            <a:fillRect/>
          </a:stretch>
        </p:blipFill>
        <p:spPr>
          <a:xfrm>
            <a:off x="5746635" y="0"/>
            <a:ext cx="5839566" cy="6858000"/>
          </a:xfrm>
          <a:prstGeom prst="rect">
            <a:avLst/>
          </a:prstGeom>
        </p:spPr>
      </p:pic>
    </p:spTree>
    <p:extLst>
      <p:ext uri="{BB962C8B-B14F-4D97-AF65-F5344CB8AC3E}">
        <p14:creationId xmlns:p14="http://schemas.microsoft.com/office/powerpoint/2010/main" val="389198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6604F6-6C2B-E3D6-9484-84D4E6D4E9EA}"/>
              </a:ext>
            </a:extLst>
          </p:cNvPr>
          <p:cNvSpPr>
            <a:spLocks noGrp="1"/>
          </p:cNvSpPr>
          <p:nvPr>
            <p:ph type="ctrTitle"/>
          </p:nvPr>
        </p:nvSpPr>
        <p:spPr>
          <a:xfrm>
            <a:off x="1791091" y="434207"/>
            <a:ext cx="8283019" cy="477837"/>
          </a:xfrm>
        </p:spPr>
        <p:txBody>
          <a:bodyPr>
            <a:normAutofit/>
          </a:bodyPr>
          <a:lstStyle/>
          <a:p>
            <a:r>
              <a:rPr lang="uk-UA" sz="2800" b="1" dirty="0">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Структура Карти умов праці</a:t>
            </a:r>
            <a:endParaRPr lang="ru-UA" sz="2800" dirty="0"/>
          </a:p>
        </p:txBody>
      </p:sp>
      <p:pic>
        <p:nvPicPr>
          <p:cNvPr id="11" name="Рисунок 10">
            <a:extLst>
              <a:ext uri="{FF2B5EF4-FFF2-40B4-BE49-F238E27FC236}">
                <a16:creationId xmlns:a16="http://schemas.microsoft.com/office/drawing/2014/main" id="{A13421C8-9B56-11CF-1CCC-C0BE100D7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1247" y="912042"/>
            <a:ext cx="3740529" cy="4619134"/>
          </a:xfrm>
          <a:prstGeom prst="rect">
            <a:avLst/>
          </a:prstGeom>
        </p:spPr>
      </p:pic>
      <p:pic>
        <p:nvPicPr>
          <p:cNvPr id="13" name="Рисунок 12">
            <a:extLst>
              <a:ext uri="{FF2B5EF4-FFF2-40B4-BE49-F238E27FC236}">
                <a16:creationId xmlns:a16="http://schemas.microsoft.com/office/drawing/2014/main" id="{9C909F15-740B-EA04-1A1E-4B17AA62C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8037" y="912043"/>
            <a:ext cx="3671087" cy="5422026"/>
          </a:xfrm>
          <a:prstGeom prst="rect">
            <a:avLst/>
          </a:prstGeom>
        </p:spPr>
      </p:pic>
      <p:sp>
        <p:nvSpPr>
          <p:cNvPr id="14" name="TextBox 13">
            <a:extLst>
              <a:ext uri="{FF2B5EF4-FFF2-40B4-BE49-F238E27FC236}">
                <a16:creationId xmlns:a16="http://schemas.microsoft.com/office/drawing/2014/main" id="{61586C66-D57A-352A-FB04-3131D1D4060D}"/>
              </a:ext>
            </a:extLst>
          </p:cNvPr>
          <p:cNvSpPr txBox="1"/>
          <p:nvPr/>
        </p:nvSpPr>
        <p:spPr>
          <a:xfrm>
            <a:off x="168127" y="912044"/>
            <a:ext cx="4479287" cy="5000928"/>
          </a:xfrm>
          <a:prstGeom prst="rect">
            <a:avLst/>
          </a:prstGeom>
          <a:noFill/>
        </p:spPr>
        <p:txBody>
          <a:bodyPr wrap="square" rtlCol="0">
            <a:spAutoFit/>
          </a:bodyPr>
          <a:lstStyle/>
          <a:p>
            <a:pPr marR="14605" indent="450215" algn="just">
              <a:lnSpc>
                <a:spcPct val="150000"/>
              </a:lnSpc>
            </a:pPr>
            <a:r>
              <a:rPr lang="uk-UA"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Карта умов праці складається з таких розділів:</a:t>
            </a:r>
            <a:endParaRPr lang="ru-UA" sz="1800" dirty="0">
              <a:solidFill>
                <a:srgbClr val="000000"/>
              </a:solidFill>
              <a:effectLst/>
              <a:latin typeface="Calibri" panose="020F0502020204030204" pitchFamily="34" charset="0"/>
              <a:ea typeface="Calibri" panose="020F0502020204030204" pitchFamily="34" charset="0"/>
            </a:endParaRPr>
          </a:p>
          <a:p>
            <a:pPr marL="342900" marR="12700" lvl="0" indent="-342900" algn="l">
              <a:lnSpc>
                <a:spcPct val="150000"/>
              </a:lnSpc>
              <a:spcAft>
                <a:spcPts val="0"/>
              </a:spcAft>
              <a:buClr>
                <a:srgbClr val="000000"/>
              </a:buClr>
              <a:buSzPts val="1400"/>
              <a:buFont typeface="Times New Roman" panose="02020603050405020304" pitchFamily="18" charset="0"/>
              <a:buChar char="•"/>
              <a:tabLst>
                <a:tab pos="270510" algn="l"/>
              </a:tabLst>
            </a:pPr>
            <a:r>
              <a:rPr lang="uk-UA" sz="1800" b="1"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Розділ І </a:t>
            </a:r>
            <a:r>
              <a:rPr lang="uk-UA" sz="1800"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«Оцінка чинників виробничого середовища та трудового процесу»</a:t>
            </a:r>
            <a:endParaRPr lang="ru-UA" sz="1800" u="none" strike="noStrike" spc="0" dirty="0">
              <a:solidFill>
                <a:srgbClr val="000000"/>
              </a:solidFill>
              <a:effectLst/>
              <a:latin typeface="Calibri" panose="020F0502020204030204" pitchFamily="34" charset="0"/>
              <a:ea typeface="Calibri" panose="020F0502020204030204" pitchFamily="34" charset="0"/>
            </a:endParaRPr>
          </a:p>
          <a:p>
            <a:pPr marL="342900" marR="12700" lvl="0" indent="-342900" algn="l">
              <a:lnSpc>
                <a:spcPct val="150000"/>
              </a:lnSpc>
              <a:spcAft>
                <a:spcPts val="0"/>
              </a:spcAft>
              <a:buClr>
                <a:srgbClr val="000000"/>
              </a:buClr>
              <a:buSzPts val="1400"/>
              <a:buFont typeface="Times New Roman" panose="02020603050405020304" pitchFamily="18" charset="0"/>
              <a:buChar char="•"/>
              <a:tabLst>
                <a:tab pos="270510" algn="l"/>
              </a:tabLst>
            </a:pPr>
            <a:r>
              <a:rPr lang="uk-UA" sz="1800" b="1"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Розділ II </a:t>
            </a:r>
            <a:r>
              <a:rPr lang="uk-UA" sz="1800"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«Оцінка технічного та організаційного рівня»</a:t>
            </a:r>
            <a:endParaRPr lang="ru-UA" sz="1800" u="none" strike="noStrike" spc="0" dirty="0">
              <a:solidFill>
                <a:srgbClr val="000000"/>
              </a:solidFill>
              <a:effectLst/>
              <a:latin typeface="Calibri" panose="020F0502020204030204" pitchFamily="34" charset="0"/>
              <a:ea typeface="Calibri" panose="020F0502020204030204" pitchFamily="34" charset="0"/>
            </a:endParaRPr>
          </a:p>
          <a:p>
            <a:pPr marL="342900" marR="12700" lvl="0" indent="-342900" algn="l">
              <a:lnSpc>
                <a:spcPct val="150000"/>
              </a:lnSpc>
              <a:spcAft>
                <a:spcPts val="0"/>
              </a:spcAft>
              <a:buClr>
                <a:srgbClr val="000000"/>
              </a:buClr>
              <a:buSzPts val="1400"/>
              <a:buFont typeface="Times New Roman" panose="02020603050405020304" pitchFamily="18" charset="0"/>
              <a:buChar char="•"/>
              <a:tabLst>
                <a:tab pos="270510" algn="l"/>
              </a:tabLst>
            </a:pPr>
            <a:r>
              <a:rPr lang="uk-UA" sz="1800" b="1"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Розділ III </a:t>
            </a:r>
            <a:r>
              <a:rPr lang="uk-UA" sz="1800"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«Атестація робочого місця»</a:t>
            </a:r>
            <a:endParaRPr lang="ru-UA" sz="1800" u="none" strike="noStrike" spc="0" dirty="0">
              <a:solidFill>
                <a:srgbClr val="000000"/>
              </a:solidFill>
              <a:effectLst/>
              <a:latin typeface="Calibri" panose="020F0502020204030204" pitchFamily="34" charset="0"/>
              <a:ea typeface="Calibri" panose="020F0502020204030204" pitchFamily="34" charset="0"/>
            </a:endParaRPr>
          </a:p>
          <a:p>
            <a:pPr marL="342900" marR="12700" lvl="0" indent="-342900" algn="l">
              <a:lnSpc>
                <a:spcPct val="150000"/>
              </a:lnSpc>
              <a:spcAft>
                <a:spcPts val="0"/>
              </a:spcAft>
              <a:buClr>
                <a:srgbClr val="000000"/>
              </a:buClr>
              <a:buSzPts val="1400"/>
              <a:buFont typeface="Times New Roman" panose="02020603050405020304" pitchFamily="18" charset="0"/>
              <a:buChar char="•"/>
              <a:tabLst>
                <a:tab pos="270510" algn="l"/>
              </a:tabLst>
            </a:pPr>
            <a:r>
              <a:rPr lang="uk-UA" sz="1800" b="1"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Розділ IV </a:t>
            </a:r>
            <a:r>
              <a:rPr lang="uk-UA" sz="1800"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«Рекомендації щодо поліпшення умов праці, їх економічне обґрунтування»</a:t>
            </a:r>
            <a:endParaRPr lang="ru-UA" sz="1800" u="none" strike="noStrike" spc="0" dirty="0">
              <a:solidFill>
                <a:srgbClr val="000000"/>
              </a:solidFill>
              <a:effectLst/>
              <a:latin typeface="Calibri" panose="020F0502020204030204" pitchFamily="34" charset="0"/>
              <a:ea typeface="Calibri" panose="020F0502020204030204" pitchFamily="34" charset="0"/>
            </a:endParaRPr>
          </a:p>
          <a:p>
            <a:pPr marL="342900" marR="12700" lvl="0" indent="-342900" algn="l">
              <a:lnSpc>
                <a:spcPct val="150000"/>
              </a:lnSpc>
              <a:spcAft>
                <a:spcPts val="0"/>
              </a:spcAft>
              <a:buClr>
                <a:srgbClr val="000000"/>
              </a:buClr>
              <a:buSzPts val="1400"/>
              <a:buFont typeface="Times New Roman" panose="02020603050405020304" pitchFamily="18" charset="0"/>
              <a:buChar char="•"/>
              <a:tabLst>
                <a:tab pos="270510" algn="l"/>
              </a:tabLst>
            </a:pPr>
            <a:r>
              <a:rPr lang="uk-UA" sz="1800" b="1"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Розділ V </a:t>
            </a:r>
            <a:r>
              <a:rPr lang="uk-UA" sz="1800"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«Пільги та компенсації»</a:t>
            </a:r>
            <a:endParaRPr lang="ru-UA" sz="1800" u="none" strike="noStrike" spc="0" dirty="0">
              <a:solidFill>
                <a:srgbClr val="000000"/>
              </a:solidFill>
              <a:effectLst/>
              <a:latin typeface="Calibri" panose="020F0502020204030204" pitchFamily="34" charset="0"/>
              <a:ea typeface="Calibri" panose="020F0502020204030204" pitchFamily="34" charset="0"/>
            </a:endParaRPr>
          </a:p>
          <a:p>
            <a:endParaRPr lang="ru-UA" dirty="0"/>
          </a:p>
        </p:txBody>
      </p:sp>
      <p:sp>
        <p:nvSpPr>
          <p:cNvPr id="3" name="TextBox 2">
            <a:extLst>
              <a:ext uri="{FF2B5EF4-FFF2-40B4-BE49-F238E27FC236}">
                <a16:creationId xmlns:a16="http://schemas.microsoft.com/office/drawing/2014/main" id="{2C1A46D8-A2AB-B6F5-97B0-42B1F04762B5}"/>
              </a:ext>
            </a:extLst>
          </p:cNvPr>
          <p:cNvSpPr txBox="1"/>
          <p:nvPr/>
        </p:nvSpPr>
        <p:spPr>
          <a:xfrm>
            <a:off x="4647415" y="1060316"/>
            <a:ext cx="790254" cy="175098"/>
          </a:xfrm>
          <a:prstGeom prst="rect">
            <a:avLst/>
          </a:prstGeom>
          <a:solidFill>
            <a:schemeClr val="accent1"/>
          </a:solidFill>
        </p:spPr>
        <p:txBody>
          <a:bodyPr wrap="square" rtlCol="0">
            <a:spAutoFit/>
          </a:bodyPr>
          <a:lstStyle/>
          <a:p>
            <a:endParaRPr lang="ru-UA" dirty="0"/>
          </a:p>
        </p:txBody>
      </p:sp>
      <p:sp>
        <p:nvSpPr>
          <p:cNvPr id="5" name="TextBox 4">
            <a:extLst>
              <a:ext uri="{FF2B5EF4-FFF2-40B4-BE49-F238E27FC236}">
                <a16:creationId xmlns:a16="http://schemas.microsoft.com/office/drawing/2014/main" id="{871BFC70-308B-24DD-0221-5CEE5E860708}"/>
              </a:ext>
            </a:extLst>
          </p:cNvPr>
          <p:cNvSpPr txBox="1"/>
          <p:nvPr/>
        </p:nvSpPr>
        <p:spPr>
          <a:xfrm>
            <a:off x="5133038" y="1235414"/>
            <a:ext cx="424654" cy="54045"/>
          </a:xfrm>
          <a:prstGeom prst="rect">
            <a:avLst/>
          </a:prstGeom>
          <a:solidFill>
            <a:schemeClr val="accent1"/>
          </a:solidFill>
        </p:spPr>
        <p:txBody>
          <a:bodyPr wrap="square" rtlCol="0">
            <a:spAutoFit/>
          </a:bodyPr>
          <a:lstStyle/>
          <a:p>
            <a:endParaRPr lang="ru-UA" dirty="0"/>
          </a:p>
        </p:txBody>
      </p:sp>
    </p:spTree>
    <p:extLst>
      <p:ext uri="{BB962C8B-B14F-4D97-AF65-F5344CB8AC3E}">
        <p14:creationId xmlns:p14="http://schemas.microsoft.com/office/powerpoint/2010/main" val="95675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6AF0BF-A811-84E0-7908-FFB048F8D7C7}"/>
              </a:ext>
            </a:extLst>
          </p:cNvPr>
          <p:cNvSpPr>
            <a:spLocks noGrp="1"/>
          </p:cNvSpPr>
          <p:nvPr>
            <p:ph type="title"/>
          </p:nvPr>
        </p:nvSpPr>
        <p:spPr>
          <a:xfrm>
            <a:off x="733168" y="365125"/>
            <a:ext cx="10620632" cy="532799"/>
          </a:xfrm>
        </p:spPr>
        <p:txBody>
          <a:bodyPr>
            <a:normAutofit fontScale="90000"/>
          </a:bodyPr>
          <a:lstStyle/>
          <a:p>
            <a:r>
              <a:rPr lang="en-US" dirty="0"/>
              <a:t> </a:t>
            </a:r>
            <a:r>
              <a:rPr lang="uk-UA" dirty="0"/>
              <a:t>Приклад</a:t>
            </a:r>
            <a:endParaRPr lang="ru-UA" dirty="0"/>
          </a:p>
        </p:txBody>
      </p:sp>
      <p:pic>
        <p:nvPicPr>
          <p:cNvPr id="5" name="Місце для вмісту 4">
            <a:extLst>
              <a:ext uri="{FF2B5EF4-FFF2-40B4-BE49-F238E27FC236}">
                <a16:creationId xmlns:a16="http://schemas.microsoft.com/office/drawing/2014/main" id="{895664C9-F5E8-BA50-07F7-0B7BEF0F3B10}"/>
              </a:ext>
            </a:extLst>
          </p:cNvPr>
          <p:cNvPicPr>
            <a:picLocks noGrp="1" noChangeAspect="1"/>
          </p:cNvPicPr>
          <p:nvPr>
            <p:ph idx="1"/>
          </p:nvPr>
        </p:nvPicPr>
        <p:blipFill>
          <a:blip r:embed="rId2"/>
          <a:stretch>
            <a:fillRect/>
          </a:stretch>
        </p:blipFill>
        <p:spPr>
          <a:xfrm>
            <a:off x="6284821" y="897924"/>
            <a:ext cx="5068979" cy="3575222"/>
          </a:xfrm>
        </p:spPr>
      </p:pic>
      <p:pic>
        <p:nvPicPr>
          <p:cNvPr id="7" name="Рисунок 6">
            <a:extLst>
              <a:ext uri="{FF2B5EF4-FFF2-40B4-BE49-F238E27FC236}">
                <a16:creationId xmlns:a16="http://schemas.microsoft.com/office/drawing/2014/main" id="{497F36F9-720D-AF0F-C610-A7C3AD51392F}"/>
              </a:ext>
            </a:extLst>
          </p:cNvPr>
          <p:cNvPicPr>
            <a:picLocks noChangeAspect="1"/>
          </p:cNvPicPr>
          <p:nvPr/>
        </p:nvPicPr>
        <p:blipFill>
          <a:blip r:embed="rId3"/>
          <a:stretch>
            <a:fillRect/>
          </a:stretch>
        </p:blipFill>
        <p:spPr>
          <a:xfrm>
            <a:off x="691586" y="1092962"/>
            <a:ext cx="4922365" cy="4672075"/>
          </a:xfrm>
          <a:prstGeom prst="rect">
            <a:avLst/>
          </a:prstGeom>
        </p:spPr>
      </p:pic>
    </p:spTree>
    <p:extLst>
      <p:ext uri="{BB962C8B-B14F-4D97-AF65-F5344CB8AC3E}">
        <p14:creationId xmlns:p14="http://schemas.microsoft.com/office/powerpoint/2010/main" val="820845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832FE28-5CDA-CBB9-5E12-CF3E57DB9F01}"/>
              </a:ext>
            </a:extLst>
          </p:cNvPr>
          <p:cNvSpPr>
            <a:spLocks noGrp="1"/>
          </p:cNvSpPr>
          <p:nvPr>
            <p:ph idx="1"/>
          </p:nvPr>
        </p:nvSpPr>
        <p:spPr>
          <a:xfrm>
            <a:off x="749643" y="551935"/>
            <a:ext cx="10604157" cy="5625028"/>
          </a:xfrm>
        </p:spPr>
        <p:txBody>
          <a:bodyPr>
            <a:normAutofit/>
          </a:bodyPr>
          <a:lstStyle/>
          <a:p>
            <a:pPr marL="25400" marR="12700" indent="424815" algn="just">
              <a:lnSpc>
                <a:spcPct val="150000"/>
              </a:lnSpc>
              <a:spcAft>
                <a:spcPts val="0"/>
              </a:spcAft>
            </a:pPr>
            <a:r>
              <a:rPr lang="uk-UA" sz="1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Гігієнічна оцінка непостійної вібрації (загальної, локальної), що діє на працівників, проводиться згідно з ДСН 3.3.6.039-99 методом інтегральної оцінки за еквівалентним (за енергією) рівнем </a:t>
            </a:r>
            <a:r>
              <a:rPr lang="uk-UA" sz="14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віброшвидкості</a:t>
            </a:r>
            <a:r>
              <a:rPr lang="uk-UA" sz="1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uk-UA" sz="14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віброприскорення</a:t>
            </a:r>
            <a:r>
              <a:rPr lang="uk-UA" sz="1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При цьому для оцінки умов праці вимірюють або розраховують еквівалентний скоригований рівень у </a:t>
            </a:r>
            <a:r>
              <a:rPr lang="uk-UA" sz="14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дБ</a:t>
            </a:r>
            <a:r>
              <a:rPr lang="uk-UA" sz="1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відповідно до додатка 10 до </a:t>
            </a:r>
            <a:r>
              <a:rPr lang="uk-UA" sz="1400" u="sng"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hlinkClick r:id="rId2"/>
              </a:rPr>
              <a:t>ДСН 3.3.6.039-99</a:t>
            </a:r>
            <a:r>
              <a:rPr lang="uk-UA" sz="1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t>
            </a:r>
          </a:p>
          <a:p>
            <a:pPr marL="25400" marR="12700" indent="424815" algn="just">
              <a:lnSpc>
                <a:spcPct val="150000"/>
              </a:lnSpc>
              <a:spcAft>
                <a:spcPts val="0"/>
              </a:spcAft>
            </a:pPr>
            <a:endParaRPr lang="uk-UA" dirty="0">
              <a:solidFill>
                <a:srgbClr val="000000"/>
              </a:solidFill>
              <a:latin typeface="Times New Roman" panose="02020603050405020304" pitchFamily="18" charset="0"/>
              <a:ea typeface="Calibri" panose="020F0502020204030204" pitchFamily="34" charset="0"/>
              <a:cs typeface="Calibri" panose="020F0502020204030204" pitchFamily="34" charset="0"/>
            </a:endParaRPr>
          </a:p>
          <a:p>
            <a:pPr marL="25400" marR="12700" indent="424815" algn="just">
              <a:lnSpc>
                <a:spcPct val="150000"/>
              </a:lnSpc>
              <a:spcAft>
                <a:spcPts val="0"/>
              </a:spcAft>
            </a:pPr>
            <a:endParaRPr lang="uk-UA" sz="2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p>
            <a:pPr marL="25400" marR="12700" indent="424815" algn="just">
              <a:lnSpc>
                <a:spcPct val="150000"/>
              </a:lnSpc>
              <a:spcAft>
                <a:spcPts val="0"/>
              </a:spcAft>
            </a:pPr>
            <a:endParaRPr lang="uk-UA" sz="2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p>
            <a:pPr marL="25400" marR="12700" indent="424815" algn="just">
              <a:lnSpc>
                <a:spcPct val="150000"/>
              </a:lnSpc>
              <a:spcAft>
                <a:spcPts val="0"/>
              </a:spcAft>
            </a:pPr>
            <a:endParaRPr lang="uk-UA" dirty="0">
              <a:solidFill>
                <a:srgbClr val="000000"/>
              </a:solidFill>
              <a:latin typeface="Times New Roman" panose="02020603050405020304" pitchFamily="18" charset="0"/>
              <a:ea typeface="Calibri" panose="020F0502020204030204" pitchFamily="34" charset="0"/>
              <a:cs typeface="Calibri" panose="020F0502020204030204" pitchFamily="34" charset="0"/>
            </a:endParaRPr>
          </a:p>
          <a:p>
            <a:pPr marL="25400" marR="12700" indent="424815" algn="just">
              <a:lnSpc>
                <a:spcPct val="150000"/>
              </a:lnSpc>
              <a:spcAft>
                <a:spcPts val="0"/>
              </a:spcAft>
            </a:pPr>
            <a:endParaRPr lang="uk-UA" sz="2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p>
            <a:pPr marL="25400" marR="12700" indent="424815" algn="just">
              <a:lnSpc>
                <a:spcPct val="150000"/>
              </a:lnSpc>
              <a:spcAft>
                <a:spcPts val="0"/>
              </a:spcAft>
            </a:pPr>
            <a:endParaRPr lang="uk-UA" dirty="0">
              <a:solidFill>
                <a:srgbClr val="000000"/>
              </a:solidFill>
              <a:latin typeface="Times New Roman" panose="02020603050405020304" pitchFamily="18" charset="0"/>
              <a:ea typeface="Calibri" panose="020F0502020204030204" pitchFamily="34" charset="0"/>
              <a:cs typeface="Calibri" panose="020F0502020204030204" pitchFamily="34" charset="0"/>
            </a:endParaRPr>
          </a:p>
          <a:p>
            <a:pPr marL="25400" marR="12700" indent="424815" algn="just">
              <a:lnSpc>
                <a:spcPct val="150000"/>
              </a:lnSpc>
              <a:spcAft>
                <a:spcPts val="0"/>
              </a:spcAft>
            </a:pPr>
            <a:endParaRPr lang="uk-UA" sz="2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p>
            <a:pPr marL="25400" marR="12700" indent="424815" algn="just">
              <a:lnSpc>
                <a:spcPct val="150000"/>
              </a:lnSpc>
              <a:spcAft>
                <a:spcPts val="0"/>
              </a:spcAft>
            </a:pPr>
            <a:endParaRPr lang="uk-UA" sz="2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p>
            <a:pPr marL="25400" marR="12700" indent="424815" algn="just">
              <a:lnSpc>
                <a:spcPct val="150000"/>
              </a:lnSpc>
              <a:spcAft>
                <a:spcPts val="0"/>
              </a:spcAft>
            </a:pPr>
            <a:endParaRPr lang="uk-UA" sz="2800" dirty="0">
              <a:solidFill>
                <a:srgbClr val="000000"/>
              </a:solidFill>
              <a:effectLst/>
              <a:latin typeface="Calibri" panose="020F0502020204030204" pitchFamily="34" charset="0"/>
              <a:ea typeface="Calibri" panose="020F0502020204030204" pitchFamily="34" charset="0"/>
            </a:endParaRPr>
          </a:p>
          <a:p>
            <a:pPr marL="25400" marR="12700" indent="424815" algn="just">
              <a:lnSpc>
                <a:spcPct val="150000"/>
              </a:lnSpc>
              <a:spcAft>
                <a:spcPts val="0"/>
              </a:spcAft>
            </a:pPr>
            <a:endParaRPr lang="ru-UA" sz="2800" dirty="0">
              <a:solidFill>
                <a:srgbClr val="000000"/>
              </a:solidFill>
              <a:effectLst/>
              <a:latin typeface="Calibri" panose="020F0502020204030204" pitchFamily="34" charset="0"/>
              <a:ea typeface="Calibri" panose="020F0502020204030204" pitchFamily="34" charset="0"/>
            </a:endParaRPr>
          </a:p>
          <a:p>
            <a:endParaRPr lang="ru-UA" dirty="0"/>
          </a:p>
        </p:txBody>
      </p:sp>
      <p:pic>
        <p:nvPicPr>
          <p:cNvPr id="7" name="Рисунок 6">
            <a:extLst>
              <a:ext uri="{FF2B5EF4-FFF2-40B4-BE49-F238E27FC236}">
                <a16:creationId xmlns:a16="http://schemas.microsoft.com/office/drawing/2014/main" id="{9333D826-C3B6-3AFF-A3F6-73307680E93E}"/>
              </a:ext>
            </a:extLst>
          </p:cNvPr>
          <p:cNvPicPr>
            <a:picLocks noChangeAspect="1"/>
          </p:cNvPicPr>
          <p:nvPr/>
        </p:nvPicPr>
        <p:blipFill>
          <a:blip r:embed="rId3"/>
          <a:stretch>
            <a:fillRect/>
          </a:stretch>
        </p:blipFill>
        <p:spPr>
          <a:xfrm>
            <a:off x="656310" y="1866900"/>
            <a:ext cx="5663528" cy="4310063"/>
          </a:xfrm>
          <a:prstGeom prst="rect">
            <a:avLst/>
          </a:prstGeom>
        </p:spPr>
      </p:pic>
      <p:pic>
        <p:nvPicPr>
          <p:cNvPr id="9" name="Рисунок 8">
            <a:extLst>
              <a:ext uri="{FF2B5EF4-FFF2-40B4-BE49-F238E27FC236}">
                <a16:creationId xmlns:a16="http://schemas.microsoft.com/office/drawing/2014/main" id="{9D3F61A5-2419-E1D1-D4A5-C85F33DD3584}"/>
              </a:ext>
            </a:extLst>
          </p:cNvPr>
          <p:cNvPicPr>
            <a:picLocks noChangeAspect="1"/>
          </p:cNvPicPr>
          <p:nvPr/>
        </p:nvPicPr>
        <p:blipFill>
          <a:blip r:embed="rId4"/>
          <a:stretch>
            <a:fillRect/>
          </a:stretch>
        </p:blipFill>
        <p:spPr>
          <a:xfrm>
            <a:off x="6319838" y="1778793"/>
            <a:ext cx="4370173" cy="4275626"/>
          </a:xfrm>
          <a:prstGeom prst="rect">
            <a:avLst/>
          </a:prstGeom>
        </p:spPr>
      </p:pic>
    </p:spTree>
    <p:extLst>
      <p:ext uri="{BB962C8B-B14F-4D97-AF65-F5344CB8AC3E}">
        <p14:creationId xmlns:p14="http://schemas.microsoft.com/office/powerpoint/2010/main" val="3357459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D179186-36CE-54AE-EE84-3EBD43FC2620}"/>
              </a:ext>
            </a:extLst>
          </p:cNvPr>
          <p:cNvSpPr>
            <a:spLocks noGrp="1"/>
          </p:cNvSpPr>
          <p:nvPr>
            <p:ph idx="1"/>
          </p:nvPr>
        </p:nvSpPr>
        <p:spPr>
          <a:xfrm>
            <a:off x="601362" y="560173"/>
            <a:ext cx="10752438" cy="5616790"/>
          </a:xfrm>
        </p:spPr>
        <p:txBody>
          <a:bodyPr>
            <a:normAutofit fontScale="85000" lnSpcReduction="20000"/>
          </a:bodyPr>
          <a:lstStyle/>
          <a:p>
            <a:pPr marL="25400" marR="12700" indent="424815" algn="just">
              <a:lnSpc>
                <a:spcPct val="150000"/>
              </a:lnSpc>
              <a:spcAft>
                <a:spcPts val="0"/>
              </a:spcAft>
            </a:pPr>
            <a:r>
              <a:rPr lang="uk-UA" sz="2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При дії на працівника локальної вібрації в поєднанні з охолодженням рук (робота в умовах охолоджувального мікроклімату класу 3) клас шкідливості підвищується на один ступінь.</a:t>
            </a:r>
            <a:endParaRPr lang="ru-UA" sz="2800" dirty="0">
              <a:solidFill>
                <a:srgbClr val="000000"/>
              </a:solidFill>
              <a:effectLst/>
              <a:latin typeface="Calibri" panose="020F0502020204030204" pitchFamily="34" charset="0"/>
              <a:ea typeface="Calibri" panose="020F0502020204030204" pitchFamily="34" charset="0"/>
            </a:endParaRPr>
          </a:p>
          <a:p>
            <a:pPr marL="25400" marR="12700" indent="424815" algn="just">
              <a:lnSpc>
                <a:spcPct val="150000"/>
              </a:lnSpc>
              <a:spcAft>
                <a:spcPts val="0"/>
              </a:spcAft>
            </a:pPr>
            <a:r>
              <a:rPr lang="uk-UA" sz="2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Гігієнічна оцінка умов праці при дії на працівників імпульсної вібрації здійснюється залежно від величини вібраційного впливу на основі підрахунку кількості вібраційних імпульсів за зміну при піковому рівні </a:t>
            </a:r>
            <a:r>
              <a:rPr lang="uk-UA" sz="28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віброприскорення</a:t>
            </a:r>
            <a:r>
              <a:rPr lang="uk-UA" sz="2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від 120 до 160 </a:t>
            </a:r>
            <a:r>
              <a:rPr lang="uk-UA" sz="28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дБ</a:t>
            </a:r>
            <a:r>
              <a:rPr lang="uk-UA" sz="2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залежно від тривалості імпульсу відповідно </a:t>
            </a:r>
            <a:r>
              <a:rPr lang="uk-UA" sz="2800" u="sng"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до додатка 12 до </a:t>
            </a:r>
            <a:r>
              <a:rPr lang="uk-UA" sz="2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ДСН 3.3.6.039-99 </a:t>
            </a:r>
            <a:r>
              <a:rPr lang="uk-UA" sz="28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(на практичних заняттях).</a:t>
            </a:r>
            <a:endParaRPr lang="ru-UA" sz="2800" dirty="0">
              <a:solidFill>
                <a:srgbClr val="FF0000"/>
              </a:solidFill>
              <a:effectLst/>
              <a:latin typeface="Calibri" panose="020F0502020204030204" pitchFamily="34" charset="0"/>
              <a:ea typeface="Calibri" panose="020F0502020204030204" pitchFamily="34" charset="0"/>
            </a:endParaRPr>
          </a:p>
          <a:p>
            <a:pPr marL="25400" marR="12700" indent="424815" algn="just">
              <a:lnSpc>
                <a:spcPct val="150000"/>
              </a:lnSpc>
              <a:spcAft>
                <a:spcPts val="0"/>
              </a:spcAft>
            </a:pPr>
            <a:r>
              <a:rPr lang="uk-UA" sz="2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При комбінованій дії вібрації різних видів (локальна, загальна, імпульсна) загальна оцінка здійснюється за найвищим класом та ступенем шкідливості </a:t>
            </a:r>
            <a:r>
              <a:rPr lang="uk-UA" sz="28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фактора</a:t>
            </a:r>
            <a:r>
              <a:rPr lang="uk-UA" sz="2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t>
            </a:r>
            <a:endParaRPr lang="ru-UA" sz="2800" dirty="0">
              <a:solidFill>
                <a:srgbClr val="000000"/>
              </a:solidFill>
              <a:effectLst/>
              <a:latin typeface="Calibri" panose="020F0502020204030204" pitchFamily="34" charset="0"/>
              <a:ea typeface="Calibri" panose="020F0502020204030204" pitchFamily="34" charset="0"/>
            </a:endParaRPr>
          </a:p>
          <a:p>
            <a:endParaRPr lang="ru-UA" dirty="0"/>
          </a:p>
        </p:txBody>
      </p:sp>
      <mc:AlternateContent xmlns:mc="http://schemas.openxmlformats.org/markup-compatibility/2006" xmlns:p14="http://schemas.microsoft.com/office/powerpoint/2010/main">
        <mc:Choice Requires="p14">
          <p:contentPart p14:bwMode="auto" r:id="rId2">
            <p14:nvContentPartPr>
              <p14:cNvPr id="4" name="Рукописні дані 3">
                <a:extLst>
                  <a:ext uri="{FF2B5EF4-FFF2-40B4-BE49-F238E27FC236}">
                    <a16:creationId xmlns:a16="http://schemas.microsoft.com/office/drawing/2014/main" id="{392FAF5A-7044-0F8E-F104-325B51938BFE}"/>
                  </a:ext>
                </a:extLst>
              </p14:cNvPr>
              <p14:cNvContentPartPr/>
              <p14:nvPr/>
            </p14:nvContentPartPr>
            <p14:xfrm>
              <a:off x="2734443" y="881277"/>
              <a:ext cx="360" cy="360"/>
            </p14:xfrm>
          </p:contentPart>
        </mc:Choice>
        <mc:Fallback xmlns="">
          <p:pic>
            <p:nvPicPr>
              <p:cNvPr id="4" name="Рукописні дані 3">
                <a:extLst>
                  <a:ext uri="{FF2B5EF4-FFF2-40B4-BE49-F238E27FC236}">
                    <a16:creationId xmlns:a16="http://schemas.microsoft.com/office/drawing/2014/main" id="{392FAF5A-7044-0F8E-F104-325B51938BFE}"/>
                  </a:ext>
                </a:extLst>
              </p:cNvPr>
              <p:cNvPicPr/>
              <p:nvPr/>
            </p:nvPicPr>
            <p:blipFill>
              <a:blip r:embed="rId3"/>
              <a:stretch>
                <a:fillRect/>
              </a:stretch>
            </p:blipFill>
            <p:spPr>
              <a:xfrm>
                <a:off x="2662803" y="737277"/>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Рукописні дані 4">
                <a:extLst>
                  <a:ext uri="{FF2B5EF4-FFF2-40B4-BE49-F238E27FC236}">
                    <a16:creationId xmlns:a16="http://schemas.microsoft.com/office/drawing/2014/main" id="{2FFDC152-15D5-7608-E60E-97F8C3FA55CB}"/>
                  </a:ext>
                </a:extLst>
              </p14:cNvPr>
              <p14:cNvContentPartPr/>
              <p14:nvPr/>
            </p14:nvContentPartPr>
            <p14:xfrm>
              <a:off x="1210563" y="848157"/>
              <a:ext cx="9934560" cy="101520"/>
            </p14:xfrm>
          </p:contentPart>
        </mc:Choice>
        <mc:Fallback xmlns="">
          <p:pic>
            <p:nvPicPr>
              <p:cNvPr id="5" name="Рукописні дані 4">
                <a:extLst>
                  <a:ext uri="{FF2B5EF4-FFF2-40B4-BE49-F238E27FC236}">
                    <a16:creationId xmlns:a16="http://schemas.microsoft.com/office/drawing/2014/main" id="{2FFDC152-15D5-7608-E60E-97F8C3FA55CB}"/>
                  </a:ext>
                </a:extLst>
              </p:cNvPr>
              <p:cNvPicPr/>
              <p:nvPr/>
            </p:nvPicPr>
            <p:blipFill>
              <a:blip r:embed="rId5"/>
              <a:stretch>
                <a:fillRect/>
              </a:stretch>
            </p:blipFill>
            <p:spPr>
              <a:xfrm>
                <a:off x="1138563" y="704157"/>
                <a:ext cx="1007820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Рукописні дані 5">
                <a:extLst>
                  <a:ext uri="{FF2B5EF4-FFF2-40B4-BE49-F238E27FC236}">
                    <a16:creationId xmlns:a16="http://schemas.microsoft.com/office/drawing/2014/main" id="{871BB29A-4082-23BA-C275-2C0A919A0DB4}"/>
                  </a:ext>
                </a:extLst>
              </p14:cNvPr>
              <p14:cNvContentPartPr/>
              <p14:nvPr/>
            </p14:nvContentPartPr>
            <p14:xfrm>
              <a:off x="5766363" y="1300317"/>
              <a:ext cx="2816640" cy="26640"/>
            </p14:xfrm>
          </p:contentPart>
        </mc:Choice>
        <mc:Fallback xmlns="">
          <p:pic>
            <p:nvPicPr>
              <p:cNvPr id="6" name="Рукописні дані 5">
                <a:extLst>
                  <a:ext uri="{FF2B5EF4-FFF2-40B4-BE49-F238E27FC236}">
                    <a16:creationId xmlns:a16="http://schemas.microsoft.com/office/drawing/2014/main" id="{871BB29A-4082-23BA-C275-2C0A919A0DB4}"/>
                  </a:ext>
                </a:extLst>
              </p:cNvPr>
              <p:cNvPicPr/>
              <p:nvPr/>
            </p:nvPicPr>
            <p:blipFill>
              <a:blip r:embed="rId7"/>
              <a:stretch>
                <a:fillRect/>
              </a:stretch>
            </p:blipFill>
            <p:spPr>
              <a:xfrm>
                <a:off x="5694363" y="1156677"/>
                <a:ext cx="296028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Рукописні дані 6">
                <a:extLst>
                  <a:ext uri="{FF2B5EF4-FFF2-40B4-BE49-F238E27FC236}">
                    <a16:creationId xmlns:a16="http://schemas.microsoft.com/office/drawing/2014/main" id="{30C952C8-C5FE-3EAF-2007-1CB80D6C5321}"/>
                  </a:ext>
                </a:extLst>
              </p14:cNvPr>
              <p14:cNvContentPartPr/>
              <p14:nvPr/>
            </p14:nvContentPartPr>
            <p14:xfrm>
              <a:off x="675243" y="1836717"/>
              <a:ext cx="3912840" cy="50760"/>
            </p14:xfrm>
          </p:contentPart>
        </mc:Choice>
        <mc:Fallback xmlns="">
          <p:pic>
            <p:nvPicPr>
              <p:cNvPr id="7" name="Рукописні дані 6">
                <a:extLst>
                  <a:ext uri="{FF2B5EF4-FFF2-40B4-BE49-F238E27FC236}">
                    <a16:creationId xmlns:a16="http://schemas.microsoft.com/office/drawing/2014/main" id="{30C952C8-C5FE-3EAF-2007-1CB80D6C5321}"/>
                  </a:ext>
                </a:extLst>
              </p:cNvPr>
              <p:cNvPicPr/>
              <p:nvPr/>
            </p:nvPicPr>
            <p:blipFill>
              <a:blip r:embed="rId9"/>
              <a:stretch>
                <a:fillRect/>
              </a:stretch>
            </p:blipFill>
            <p:spPr>
              <a:xfrm>
                <a:off x="603603" y="1692717"/>
                <a:ext cx="405648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Рукописні дані 7">
                <a:extLst>
                  <a:ext uri="{FF2B5EF4-FFF2-40B4-BE49-F238E27FC236}">
                    <a16:creationId xmlns:a16="http://schemas.microsoft.com/office/drawing/2014/main" id="{E538BCEA-38BF-C358-C715-91425766C7B2}"/>
                  </a:ext>
                </a:extLst>
              </p14:cNvPr>
              <p14:cNvContentPartPr/>
              <p14:nvPr/>
            </p14:nvContentPartPr>
            <p14:xfrm>
              <a:off x="8633043" y="2471037"/>
              <a:ext cx="2619000" cy="9360"/>
            </p14:xfrm>
          </p:contentPart>
        </mc:Choice>
        <mc:Fallback xmlns="">
          <p:pic>
            <p:nvPicPr>
              <p:cNvPr id="8" name="Рукописні дані 7">
                <a:extLst>
                  <a:ext uri="{FF2B5EF4-FFF2-40B4-BE49-F238E27FC236}">
                    <a16:creationId xmlns:a16="http://schemas.microsoft.com/office/drawing/2014/main" id="{E538BCEA-38BF-C358-C715-91425766C7B2}"/>
                  </a:ext>
                </a:extLst>
              </p:cNvPr>
              <p:cNvPicPr/>
              <p:nvPr/>
            </p:nvPicPr>
            <p:blipFill>
              <a:blip r:embed="rId11"/>
              <a:stretch>
                <a:fillRect/>
              </a:stretch>
            </p:blipFill>
            <p:spPr>
              <a:xfrm>
                <a:off x="8561403" y="2327037"/>
                <a:ext cx="276264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Рукописні дані 8">
                <a:extLst>
                  <a:ext uri="{FF2B5EF4-FFF2-40B4-BE49-F238E27FC236}">
                    <a16:creationId xmlns:a16="http://schemas.microsoft.com/office/drawing/2014/main" id="{66A8A3DE-2FDA-7C0E-3232-AD0233616462}"/>
                  </a:ext>
                </a:extLst>
              </p14:cNvPr>
              <p14:cNvContentPartPr/>
              <p14:nvPr/>
            </p14:nvContentPartPr>
            <p14:xfrm>
              <a:off x="8880363" y="2907717"/>
              <a:ext cx="2354400" cy="50760"/>
            </p14:xfrm>
          </p:contentPart>
        </mc:Choice>
        <mc:Fallback xmlns="">
          <p:pic>
            <p:nvPicPr>
              <p:cNvPr id="9" name="Рукописні дані 8">
                <a:extLst>
                  <a:ext uri="{FF2B5EF4-FFF2-40B4-BE49-F238E27FC236}">
                    <a16:creationId xmlns:a16="http://schemas.microsoft.com/office/drawing/2014/main" id="{66A8A3DE-2FDA-7C0E-3232-AD0233616462}"/>
                  </a:ext>
                </a:extLst>
              </p:cNvPr>
              <p:cNvPicPr/>
              <p:nvPr/>
            </p:nvPicPr>
            <p:blipFill>
              <a:blip r:embed="rId13"/>
              <a:stretch>
                <a:fillRect/>
              </a:stretch>
            </p:blipFill>
            <p:spPr>
              <a:xfrm>
                <a:off x="8808363" y="2763717"/>
                <a:ext cx="249804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Рукописні дані 9">
                <a:extLst>
                  <a:ext uri="{FF2B5EF4-FFF2-40B4-BE49-F238E27FC236}">
                    <a16:creationId xmlns:a16="http://schemas.microsoft.com/office/drawing/2014/main" id="{76035E04-10A0-01F2-9687-FDBD6D47D571}"/>
                  </a:ext>
                </a:extLst>
              </p14:cNvPr>
              <p14:cNvContentPartPr/>
              <p14:nvPr/>
            </p14:nvContentPartPr>
            <p14:xfrm>
              <a:off x="691803" y="3382197"/>
              <a:ext cx="10598400" cy="61920"/>
            </p14:xfrm>
          </p:contentPart>
        </mc:Choice>
        <mc:Fallback xmlns="">
          <p:pic>
            <p:nvPicPr>
              <p:cNvPr id="10" name="Рукописні дані 9">
                <a:extLst>
                  <a:ext uri="{FF2B5EF4-FFF2-40B4-BE49-F238E27FC236}">
                    <a16:creationId xmlns:a16="http://schemas.microsoft.com/office/drawing/2014/main" id="{76035E04-10A0-01F2-9687-FDBD6D47D571}"/>
                  </a:ext>
                </a:extLst>
              </p:cNvPr>
              <p:cNvPicPr/>
              <p:nvPr/>
            </p:nvPicPr>
            <p:blipFill>
              <a:blip r:embed="rId15"/>
              <a:stretch>
                <a:fillRect/>
              </a:stretch>
            </p:blipFill>
            <p:spPr>
              <a:xfrm>
                <a:off x="619803" y="3238197"/>
                <a:ext cx="1074204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Рукописні дані 10">
                <a:extLst>
                  <a:ext uri="{FF2B5EF4-FFF2-40B4-BE49-F238E27FC236}">
                    <a16:creationId xmlns:a16="http://schemas.microsoft.com/office/drawing/2014/main" id="{CCA05ABA-509C-4D67-97FF-A38783C427EB}"/>
                  </a:ext>
                </a:extLst>
              </p14:cNvPr>
              <p14:cNvContentPartPr/>
              <p14:nvPr/>
            </p14:nvContentPartPr>
            <p14:xfrm>
              <a:off x="625923" y="3896277"/>
              <a:ext cx="2393280" cy="360"/>
            </p14:xfrm>
          </p:contentPart>
        </mc:Choice>
        <mc:Fallback xmlns="">
          <p:pic>
            <p:nvPicPr>
              <p:cNvPr id="11" name="Рукописні дані 10">
                <a:extLst>
                  <a:ext uri="{FF2B5EF4-FFF2-40B4-BE49-F238E27FC236}">
                    <a16:creationId xmlns:a16="http://schemas.microsoft.com/office/drawing/2014/main" id="{CCA05ABA-509C-4D67-97FF-A38783C427EB}"/>
                  </a:ext>
                </a:extLst>
              </p:cNvPr>
              <p:cNvPicPr/>
              <p:nvPr/>
            </p:nvPicPr>
            <p:blipFill>
              <a:blip r:embed="rId17"/>
              <a:stretch>
                <a:fillRect/>
              </a:stretch>
            </p:blipFill>
            <p:spPr>
              <a:xfrm>
                <a:off x="553923" y="3752277"/>
                <a:ext cx="25369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Рукописні дані 11">
                <a:extLst>
                  <a:ext uri="{FF2B5EF4-FFF2-40B4-BE49-F238E27FC236}">
                    <a16:creationId xmlns:a16="http://schemas.microsoft.com/office/drawing/2014/main" id="{29579992-7799-2929-F13B-00DD5FAF6F4A}"/>
                  </a:ext>
                </a:extLst>
              </p14:cNvPr>
              <p14:cNvContentPartPr/>
              <p14:nvPr/>
            </p14:nvContentPartPr>
            <p14:xfrm>
              <a:off x="3080403" y="4324677"/>
              <a:ext cx="360" cy="360"/>
            </p14:xfrm>
          </p:contentPart>
        </mc:Choice>
        <mc:Fallback xmlns="">
          <p:pic>
            <p:nvPicPr>
              <p:cNvPr id="12" name="Рукописні дані 11">
                <a:extLst>
                  <a:ext uri="{FF2B5EF4-FFF2-40B4-BE49-F238E27FC236}">
                    <a16:creationId xmlns:a16="http://schemas.microsoft.com/office/drawing/2014/main" id="{29579992-7799-2929-F13B-00DD5FAF6F4A}"/>
                  </a:ext>
                </a:extLst>
              </p:cNvPr>
              <p:cNvPicPr/>
              <p:nvPr/>
            </p:nvPicPr>
            <p:blipFill>
              <a:blip r:embed="rId3"/>
              <a:stretch>
                <a:fillRect/>
              </a:stretch>
            </p:blipFill>
            <p:spPr>
              <a:xfrm>
                <a:off x="3008763" y="4181037"/>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Рукописні дані 13">
                <a:extLst>
                  <a:ext uri="{FF2B5EF4-FFF2-40B4-BE49-F238E27FC236}">
                    <a16:creationId xmlns:a16="http://schemas.microsoft.com/office/drawing/2014/main" id="{3D1D64F2-D750-980B-C27D-34A9D3968196}"/>
                  </a:ext>
                </a:extLst>
              </p14:cNvPr>
              <p14:cNvContentPartPr/>
              <p14:nvPr/>
            </p14:nvContentPartPr>
            <p14:xfrm>
              <a:off x="4192803" y="5000037"/>
              <a:ext cx="360" cy="360"/>
            </p14:xfrm>
          </p:contentPart>
        </mc:Choice>
        <mc:Fallback xmlns="">
          <p:pic>
            <p:nvPicPr>
              <p:cNvPr id="14" name="Рукописні дані 13">
                <a:extLst>
                  <a:ext uri="{FF2B5EF4-FFF2-40B4-BE49-F238E27FC236}">
                    <a16:creationId xmlns:a16="http://schemas.microsoft.com/office/drawing/2014/main" id="{3D1D64F2-D750-980B-C27D-34A9D3968196}"/>
                  </a:ext>
                </a:extLst>
              </p:cNvPr>
              <p:cNvPicPr/>
              <p:nvPr/>
            </p:nvPicPr>
            <p:blipFill>
              <a:blip r:embed="rId3"/>
              <a:stretch>
                <a:fillRect/>
              </a:stretch>
            </p:blipFill>
            <p:spPr>
              <a:xfrm>
                <a:off x="4121163" y="4856037"/>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Рукописні дані 14">
                <a:extLst>
                  <a:ext uri="{FF2B5EF4-FFF2-40B4-BE49-F238E27FC236}">
                    <a16:creationId xmlns:a16="http://schemas.microsoft.com/office/drawing/2014/main" id="{D64937CD-6796-9125-4FBA-A636AB7DF629}"/>
                  </a:ext>
                </a:extLst>
              </p14:cNvPr>
              <p14:cNvContentPartPr/>
              <p14:nvPr/>
            </p14:nvContentPartPr>
            <p14:xfrm>
              <a:off x="3681963" y="4942437"/>
              <a:ext cx="3139560" cy="25560"/>
            </p14:xfrm>
          </p:contentPart>
        </mc:Choice>
        <mc:Fallback xmlns="">
          <p:pic>
            <p:nvPicPr>
              <p:cNvPr id="15" name="Рукописні дані 14">
                <a:extLst>
                  <a:ext uri="{FF2B5EF4-FFF2-40B4-BE49-F238E27FC236}">
                    <a16:creationId xmlns:a16="http://schemas.microsoft.com/office/drawing/2014/main" id="{D64937CD-6796-9125-4FBA-A636AB7DF629}"/>
                  </a:ext>
                </a:extLst>
              </p:cNvPr>
              <p:cNvPicPr/>
              <p:nvPr/>
            </p:nvPicPr>
            <p:blipFill>
              <a:blip r:embed="rId21"/>
              <a:stretch>
                <a:fillRect/>
              </a:stretch>
            </p:blipFill>
            <p:spPr>
              <a:xfrm>
                <a:off x="3609963" y="4798437"/>
                <a:ext cx="328320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Рукописні дані 15">
                <a:extLst>
                  <a:ext uri="{FF2B5EF4-FFF2-40B4-BE49-F238E27FC236}">
                    <a16:creationId xmlns:a16="http://schemas.microsoft.com/office/drawing/2014/main" id="{EDCF419D-E7A8-EB61-0F51-264A74DC8C2E}"/>
                  </a:ext>
                </a:extLst>
              </p14:cNvPr>
              <p14:cNvContentPartPr/>
              <p14:nvPr/>
            </p14:nvContentPartPr>
            <p14:xfrm>
              <a:off x="2957283" y="5387037"/>
              <a:ext cx="8492760" cy="83520"/>
            </p14:xfrm>
          </p:contentPart>
        </mc:Choice>
        <mc:Fallback xmlns="">
          <p:pic>
            <p:nvPicPr>
              <p:cNvPr id="16" name="Рукописні дані 15">
                <a:extLst>
                  <a:ext uri="{FF2B5EF4-FFF2-40B4-BE49-F238E27FC236}">
                    <a16:creationId xmlns:a16="http://schemas.microsoft.com/office/drawing/2014/main" id="{EDCF419D-E7A8-EB61-0F51-264A74DC8C2E}"/>
                  </a:ext>
                </a:extLst>
              </p:cNvPr>
              <p:cNvPicPr/>
              <p:nvPr/>
            </p:nvPicPr>
            <p:blipFill>
              <a:blip r:embed="rId23"/>
              <a:stretch>
                <a:fillRect/>
              </a:stretch>
            </p:blipFill>
            <p:spPr>
              <a:xfrm>
                <a:off x="2885283" y="5243397"/>
                <a:ext cx="8636400" cy="371160"/>
              </a:xfrm>
              <a:prstGeom prst="rect">
                <a:avLst/>
              </a:prstGeom>
            </p:spPr>
          </p:pic>
        </mc:Fallback>
      </mc:AlternateContent>
    </p:spTree>
    <p:extLst>
      <p:ext uri="{BB962C8B-B14F-4D97-AF65-F5344CB8AC3E}">
        <p14:creationId xmlns:p14="http://schemas.microsoft.com/office/powerpoint/2010/main" val="1328234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E8E35F7-8EAF-4B33-F117-96049025A563}"/>
              </a:ext>
            </a:extLst>
          </p:cNvPr>
          <p:cNvSpPr>
            <a:spLocks noGrp="1"/>
          </p:cNvSpPr>
          <p:nvPr>
            <p:ph idx="1"/>
          </p:nvPr>
        </p:nvSpPr>
        <p:spPr>
          <a:xfrm>
            <a:off x="578069" y="599090"/>
            <a:ext cx="10775731" cy="5577873"/>
          </a:xfrm>
        </p:spPr>
        <p:txBody>
          <a:bodyPr>
            <a:normAutofit fontScale="92500" lnSpcReduction="10000"/>
          </a:bodyPr>
          <a:lstStyle/>
          <a:p>
            <a:r>
              <a:rPr lang="ru-RU" sz="2000" b="1" dirty="0">
                <a:highlight>
                  <a:srgbClr val="FFFF00"/>
                </a:highlight>
                <a:latin typeface="+mj-lt"/>
                <a:ea typeface="+mj-ea"/>
                <a:cs typeface="+mj-cs"/>
              </a:rPr>
              <a:t>Пункт 4,5,6. </a:t>
            </a:r>
            <a:r>
              <a:rPr lang="ru-RU" sz="2000" b="1" dirty="0" err="1">
                <a:highlight>
                  <a:srgbClr val="FFFF00"/>
                </a:highlight>
                <a:latin typeface="+mj-lt"/>
                <a:ea typeface="+mj-ea"/>
                <a:cs typeface="+mj-cs"/>
              </a:rPr>
              <a:t>Гігієнічна</a:t>
            </a:r>
            <a:r>
              <a:rPr lang="ru-RU" sz="2000" b="1" dirty="0">
                <a:highlight>
                  <a:srgbClr val="FFFF00"/>
                </a:highlight>
                <a:latin typeface="+mj-lt"/>
                <a:ea typeface="+mj-ea"/>
                <a:cs typeface="+mj-cs"/>
              </a:rPr>
              <a:t> </a:t>
            </a:r>
            <a:r>
              <a:rPr lang="ru-RU" sz="2000" b="1" dirty="0" err="1">
                <a:highlight>
                  <a:srgbClr val="FFFF00"/>
                </a:highlight>
                <a:latin typeface="+mj-lt"/>
                <a:ea typeface="+mj-ea"/>
                <a:cs typeface="+mj-cs"/>
              </a:rPr>
              <a:t>оцінка</a:t>
            </a:r>
            <a:r>
              <a:rPr lang="ru-RU" sz="2000" b="1" dirty="0">
                <a:highlight>
                  <a:srgbClr val="FFFF00"/>
                </a:highlight>
                <a:latin typeface="+mj-lt"/>
                <a:ea typeface="+mj-ea"/>
                <a:cs typeface="+mj-cs"/>
              </a:rPr>
              <a:t> умов </a:t>
            </a:r>
            <a:r>
              <a:rPr lang="ru-RU" sz="2000" b="1" dirty="0" err="1">
                <a:highlight>
                  <a:srgbClr val="FFFF00"/>
                </a:highlight>
                <a:latin typeface="+mj-lt"/>
                <a:ea typeface="+mj-ea"/>
                <a:cs typeface="+mj-cs"/>
              </a:rPr>
              <a:t>праці</a:t>
            </a:r>
            <a:r>
              <a:rPr lang="ru-RU" sz="2000" b="1" dirty="0">
                <a:highlight>
                  <a:srgbClr val="FFFF00"/>
                </a:highlight>
                <a:latin typeface="+mj-lt"/>
                <a:ea typeface="+mj-ea"/>
                <a:cs typeface="+mj-cs"/>
              </a:rPr>
              <a:t> у </a:t>
            </a:r>
            <a:r>
              <a:rPr lang="ru-RU" sz="2000" b="1" dirty="0" err="1">
                <a:highlight>
                  <a:srgbClr val="FFFF00"/>
                </a:highlight>
                <a:latin typeface="+mj-lt"/>
                <a:ea typeface="+mj-ea"/>
                <a:cs typeface="+mj-cs"/>
              </a:rPr>
              <a:t>разі</a:t>
            </a:r>
            <a:r>
              <a:rPr lang="ru-RU" sz="2000" b="1" dirty="0">
                <a:highlight>
                  <a:srgbClr val="FFFF00"/>
                </a:highlight>
                <a:latin typeface="+mj-lt"/>
                <a:ea typeface="+mj-ea"/>
                <a:cs typeface="+mj-cs"/>
              </a:rPr>
              <a:t> </a:t>
            </a:r>
            <a:r>
              <a:rPr lang="ru-RU" sz="2000" b="1" dirty="0" err="1">
                <a:highlight>
                  <a:srgbClr val="FFFF00"/>
                </a:highlight>
                <a:latin typeface="+mj-lt"/>
                <a:ea typeface="+mj-ea"/>
                <a:cs typeface="+mj-cs"/>
              </a:rPr>
              <a:t>дії</a:t>
            </a:r>
            <a:r>
              <a:rPr lang="ru-RU" sz="2000" b="1" dirty="0">
                <a:highlight>
                  <a:srgbClr val="FFFF00"/>
                </a:highlight>
                <a:latin typeface="+mj-lt"/>
                <a:ea typeface="+mj-ea"/>
                <a:cs typeface="+mj-cs"/>
              </a:rPr>
              <a:t> шуму, </a:t>
            </a:r>
            <a:r>
              <a:rPr lang="ru-RU" sz="2000" b="1" dirty="0" err="1">
                <a:highlight>
                  <a:srgbClr val="FFFF00"/>
                </a:highlight>
                <a:latin typeface="+mj-lt"/>
                <a:ea typeface="+mj-ea"/>
                <a:cs typeface="+mj-cs"/>
              </a:rPr>
              <a:t>інфразвуку</a:t>
            </a:r>
            <a:r>
              <a:rPr lang="ru-RU" sz="2000" b="1" dirty="0">
                <a:highlight>
                  <a:srgbClr val="FFFF00"/>
                </a:highlight>
                <a:latin typeface="+mj-lt"/>
                <a:ea typeface="+mj-ea"/>
                <a:cs typeface="+mj-cs"/>
              </a:rPr>
              <a:t>, ультразвуку</a:t>
            </a:r>
          </a:p>
          <a:p>
            <a:pPr algn="just"/>
            <a:r>
              <a:rPr lang="uk-UA" sz="1500" dirty="0">
                <a:solidFill>
                  <a:srgbClr val="000000"/>
                </a:solidFill>
                <a:latin typeface="Times New Roman" panose="02020603050405020304" pitchFamily="18" charset="0"/>
                <a:cs typeface="Calibri" panose="020F0502020204030204" pitchFamily="34" charset="0"/>
              </a:rPr>
              <a:t>Ступінь шкідливості умов праці при дії на працівників шуму, </a:t>
            </a:r>
            <a:r>
              <a:rPr lang="uk-UA" sz="1500" dirty="0" err="1">
                <a:solidFill>
                  <a:srgbClr val="000000"/>
                </a:solidFill>
                <a:latin typeface="Times New Roman" panose="02020603050405020304" pitchFamily="18" charset="0"/>
                <a:cs typeface="Calibri" panose="020F0502020204030204" pitchFamily="34" charset="0"/>
              </a:rPr>
              <a:t>інфра</a:t>
            </a:r>
            <a:r>
              <a:rPr lang="uk-UA" sz="1500" dirty="0">
                <a:solidFill>
                  <a:srgbClr val="000000"/>
                </a:solidFill>
                <a:latin typeface="Times New Roman" panose="02020603050405020304" pitchFamily="18" charset="0"/>
                <a:cs typeface="Calibri" panose="020F0502020204030204" pitchFamily="34" charset="0"/>
              </a:rPr>
              <a:t>- та ультразвуку залежно від величин перевищення нормативів встановлюється відповідно </a:t>
            </a:r>
            <a:r>
              <a:rPr lang="uk-UA" sz="1500" b="1" dirty="0">
                <a:solidFill>
                  <a:srgbClr val="000000"/>
                </a:solidFill>
                <a:latin typeface="Times New Roman" panose="02020603050405020304" pitchFamily="18" charset="0"/>
                <a:cs typeface="Calibri" panose="020F0502020204030204" pitchFamily="34" charset="0"/>
              </a:rPr>
              <a:t>до додатка 4 </a:t>
            </a:r>
            <a:r>
              <a:rPr lang="uk-UA" sz="1500" dirty="0">
                <a:solidFill>
                  <a:srgbClr val="000000"/>
                </a:solidFill>
                <a:latin typeface="Times New Roman" panose="02020603050405020304" pitchFamily="18" charset="0"/>
                <a:cs typeface="Calibri" panose="020F0502020204030204" pitchFamily="34" charset="0"/>
              </a:rPr>
              <a:t>до цієї Гігієнічної класифікації праці. </a:t>
            </a:r>
          </a:p>
          <a:p>
            <a:pPr algn="just"/>
            <a:r>
              <a:rPr lang="uk-UA" sz="1500" dirty="0">
                <a:solidFill>
                  <a:srgbClr val="000000"/>
                </a:solidFill>
                <a:latin typeface="Times New Roman" panose="02020603050405020304" pitchFamily="18" charset="0"/>
                <a:cs typeface="Calibri" panose="020F0502020204030204" pitchFamily="34" charset="0"/>
              </a:rPr>
              <a:t>Ступінь шкідливості та небезпечності умов праці при дії цих факторів встановлюється з урахуванням їх часових характеристик (постійний, непостійний шум, інфразвук, повітряний та/або контактний ультразвук). </a:t>
            </a:r>
          </a:p>
          <a:p>
            <a:pPr algn="just"/>
            <a:r>
              <a:rPr lang="uk-UA" sz="1500" dirty="0">
                <a:solidFill>
                  <a:srgbClr val="000000"/>
                </a:solidFill>
                <a:latin typeface="Times New Roman" panose="02020603050405020304" pitchFamily="18" charset="0"/>
                <a:cs typeface="Calibri" panose="020F0502020204030204" pitchFamily="34" charset="0"/>
              </a:rPr>
              <a:t>Визначення класу умов праці та контроль за рівнем виробничого шуму здійснюються згідно із Санітарними нормами виробничого шуму, ультразвуку та інфразвуку, затвердженими постановою Головного санітарного лікаря України від 01 грудня 1999 року № 37 (далі - ДСН 3.3.6.037-99). Гігієнічна оцінка умов праці при впливі на працівників постійного шуму здійснюється за результатами вимірів рівня звуку в дБА на шкалі ЗВТ. </a:t>
            </a:r>
            <a:r>
              <a:rPr lang="uk-UA" sz="1500" b="1" dirty="0">
                <a:solidFill>
                  <a:srgbClr val="000000"/>
                </a:solidFill>
                <a:latin typeface="Times New Roman" panose="02020603050405020304" pitchFamily="18" charset="0"/>
                <a:cs typeface="Calibri" panose="020F0502020204030204" pitchFamily="34" charset="0"/>
              </a:rPr>
              <a:t>Гігієнічна оцінка умов праці при впливі на працівника непостійного шуму здійснюється за результатами вимірів еквівалентного рівня звуку приладом для вимірювання шуму</a:t>
            </a:r>
            <a:r>
              <a:rPr lang="uk-UA" sz="1500" dirty="0">
                <a:solidFill>
                  <a:srgbClr val="000000"/>
                </a:solidFill>
                <a:latin typeface="Times New Roman" panose="02020603050405020304" pitchFamily="18" charset="0"/>
                <a:cs typeface="Calibri" panose="020F0502020204030204" pitchFamily="34" charset="0"/>
              </a:rPr>
              <a:t>. У разі його відсутності еквівалентний рівень звуку розраховується відповідно до додатків 2 та 3 до ДСН 3.3.6.037-99 </a:t>
            </a:r>
            <a:r>
              <a:rPr lang="uk-UA" sz="1500" dirty="0">
                <a:solidFill>
                  <a:srgbClr val="FF0000"/>
                </a:solidFill>
                <a:latin typeface="Times New Roman" panose="02020603050405020304" pitchFamily="18" charset="0"/>
                <a:cs typeface="Calibri" panose="020F0502020204030204" pitchFamily="34" charset="0"/>
              </a:rPr>
              <a:t>(практичне заняття). </a:t>
            </a:r>
            <a:r>
              <a:rPr lang="uk-UA" sz="1500" dirty="0">
                <a:solidFill>
                  <a:srgbClr val="000000"/>
                </a:solidFill>
                <a:latin typeface="Times New Roman" panose="02020603050405020304" pitchFamily="18" charset="0"/>
                <a:cs typeface="Calibri" panose="020F0502020204030204" pitchFamily="34" charset="0"/>
              </a:rPr>
              <a:t>При дії протягом зміни на працівника шумів з різними часовими (постійний чи непостійний шум, рівень якого коливається, переривчастий, імпульсний) і спектральними (тональний) характеристиками та різноманітних комбінацій таких шумів вимірюють або розраховують еквівалентні рівні звуку.</a:t>
            </a:r>
          </a:p>
          <a:p>
            <a:pPr algn="just"/>
            <a:r>
              <a:rPr lang="uk-UA" sz="1500" dirty="0">
                <a:solidFill>
                  <a:srgbClr val="000000"/>
                </a:solidFill>
                <a:latin typeface="Times New Roman" panose="02020603050405020304" pitchFamily="18" charset="0"/>
                <a:cs typeface="Calibri" panose="020F0502020204030204" pitchFamily="34" charset="0"/>
              </a:rPr>
              <a:t>Визначення класу умов праці </a:t>
            </a:r>
            <a:r>
              <a:rPr lang="uk-UA" sz="1500" b="1" dirty="0">
                <a:solidFill>
                  <a:srgbClr val="000000"/>
                </a:solidFill>
                <a:latin typeface="Times New Roman" panose="02020603050405020304" pitchFamily="18" charset="0"/>
                <a:cs typeface="Calibri" panose="020F0502020204030204" pitchFamily="34" charset="0"/>
              </a:rPr>
              <a:t>при дії інфразвуку, контроль </a:t>
            </a:r>
            <a:r>
              <a:rPr lang="uk-UA" sz="1500" dirty="0">
                <a:solidFill>
                  <a:srgbClr val="000000"/>
                </a:solidFill>
                <a:latin typeface="Times New Roman" panose="02020603050405020304" pitchFamily="18" charset="0"/>
                <a:cs typeface="Calibri" panose="020F0502020204030204" pitchFamily="34" charset="0"/>
              </a:rPr>
              <a:t>за рівнями інфразвуку та його оцінка здійснюються згідно з ДСН 3.3.6.037-99. </a:t>
            </a:r>
            <a:r>
              <a:rPr lang="uk-UA" sz="1500" b="1" dirty="0">
                <a:solidFill>
                  <a:srgbClr val="000000"/>
                </a:solidFill>
                <a:latin typeface="Times New Roman" panose="02020603050405020304" pitchFamily="18" charset="0"/>
                <a:cs typeface="Calibri" panose="020F0502020204030204" pitchFamily="34" charset="0"/>
              </a:rPr>
              <a:t>Гігієнічна оцінка умов праці при дії постійного інфразвуку здійснюється за результатами вимірів загального рівня звукового тиску за шкалою «лінійна» в </a:t>
            </a:r>
            <a:r>
              <a:rPr lang="uk-UA" sz="1500" b="1" dirty="0" err="1">
                <a:solidFill>
                  <a:srgbClr val="000000"/>
                </a:solidFill>
                <a:latin typeface="Times New Roman" panose="02020603050405020304" pitchFamily="18" charset="0"/>
                <a:cs typeface="Calibri" panose="020F0502020204030204" pitchFamily="34" charset="0"/>
              </a:rPr>
              <a:t>дБ</a:t>
            </a:r>
            <a:r>
              <a:rPr lang="uk-UA" sz="1500" dirty="0">
                <a:solidFill>
                  <a:srgbClr val="000000"/>
                </a:solidFill>
                <a:latin typeface="Times New Roman" panose="02020603050405020304" pitchFamily="18" charset="0"/>
                <a:cs typeface="Calibri" panose="020F0502020204030204" pitchFamily="34" charset="0"/>
              </a:rPr>
              <a:t> (за умови, що різниця між рівнями, виміряними за шкалою «лінійна» та «А» на часовій характеристиці «повільно» становить не менше ніж 10 </a:t>
            </a:r>
            <a:r>
              <a:rPr lang="uk-UA" sz="1500" dirty="0" err="1">
                <a:solidFill>
                  <a:srgbClr val="000000"/>
                </a:solidFill>
                <a:latin typeface="Times New Roman" panose="02020603050405020304" pitchFamily="18" charset="0"/>
                <a:cs typeface="Calibri" panose="020F0502020204030204" pitchFamily="34" charset="0"/>
              </a:rPr>
              <a:t>дБ</a:t>
            </a:r>
            <a:r>
              <a:rPr lang="uk-UA" sz="1500" dirty="0">
                <a:solidFill>
                  <a:srgbClr val="000000"/>
                </a:solidFill>
                <a:latin typeface="Times New Roman" panose="02020603050405020304" pitchFamily="18" charset="0"/>
                <a:cs typeface="Calibri" panose="020F0502020204030204" pitchFamily="34" charset="0"/>
              </a:rPr>
              <a:t>). </a:t>
            </a:r>
            <a:r>
              <a:rPr lang="uk-UA" sz="1500" b="1" dirty="0">
                <a:solidFill>
                  <a:srgbClr val="000000"/>
                </a:solidFill>
                <a:latin typeface="Times New Roman" panose="02020603050405020304" pitchFamily="18" charset="0"/>
                <a:cs typeface="Calibri" panose="020F0502020204030204" pitchFamily="34" charset="0"/>
              </a:rPr>
              <a:t>Гігієнічна оцінка умов праці при дії на працівників непостійного інфразвуку здійснюється за результатами виміру чи розрахунку еквівалентного (за енергією) загального рівня звукового тиску в </a:t>
            </a:r>
            <a:r>
              <a:rPr lang="uk-UA" sz="1500" b="1" dirty="0" err="1">
                <a:solidFill>
                  <a:srgbClr val="000000"/>
                </a:solidFill>
                <a:latin typeface="Times New Roman" panose="02020603050405020304" pitchFamily="18" charset="0"/>
                <a:cs typeface="Calibri" panose="020F0502020204030204" pitchFamily="34" charset="0"/>
              </a:rPr>
              <a:t>дБ</a:t>
            </a:r>
            <a:r>
              <a:rPr lang="uk-UA" sz="1500" b="1" dirty="0">
                <a:solidFill>
                  <a:srgbClr val="000000"/>
                </a:solidFill>
                <a:latin typeface="Times New Roman" panose="02020603050405020304" pitchFamily="18" charset="0"/>
                <a:cs typeface="Calibri" panose="020F0502020204030204" pitchFamily="34" charset="0"/>
              </a:rPr>
              <a:t> </a:t>
            </a:r>
            <a:r>
              <a:rPr lang="uk-UA" sz="1500" b="1" dirty="0" err="1">
                <a:solidFill>
                  <a:srgbClr val="000000"/>
                </a:solidFill>
                <a:latin typeface="Times New Roman" panose="02020603050405020304" pitchFamily="18" charset="0"/>
                <a:cs typeface="Calibri" panose="020F0502020204030204" pitchFamily="34" charset="0"/>
              </a:rPr>
              <a:t>екв</a:t>
            </a:r>
            <a:r>
              <a:rPr lang="uk-UA" sz="1500" b="1" dirty="0">
                <a:solidFill>
                  <a:srgbClr val="000000"/>
                </a:solidFill>
                <a:latin typeface="Times New Roman" panose="02020603050405020304" pitchFamily="18" charset="0"/>
                <a:cs typeface="Calibri" panose="020F0502020204030204" pitchFamily="34" charset="0"/>
              </a:rPr>
              <a:t>. відповідно до додатків 2 та 3 </a:t>
            </a:r>
            <a:r>
              <a:rPr lang="uk-UA" sz="1500" dirty="0">
                <a:solidFill>
                  <a:srgbClr val="000000"/>
                </a:solidFill>
                <a:latin typeface="Times New Roman" panose="02020603050405020304" pitchFamily="18" charset="0"/>
                <a:cs typeface="Calibri" panose="020F0502020204030204" pitchFamily="34" charset="0"/>
              </a:rPr>
              <a:t>до ДСН 3.3.6.037-99. </a:t>
            </a:r>
            <a:r>
              <a:rPr lang="uk-UA" sz="1500" dirty="0">
                <a:solidFill>
                  <a:srgbClr val="FF0000"/>
                </a:solidFill>
                <a:latin typeface="Times New Roman" panose="02020603050405020304" pitchFamily="18" charset="0"/>
                <a:cs typeface="Calibri" panose="020F0502020204030204" pitchFamily="34" charset="0"/>
              </a:rPr>
              <a:t>(практичне заняття). </a:t>
            </a:r>
            <a:endParaRPr lang="uk-UA" sz="1500" dirty="0">
              <a:solidFill>
                <a:srgbClr val="000000"/>
              </a:solidFill>
              <a:latin typeface="Times New Roman" panose="02020603050405020304" pitchFamily="18" charset="0"/>
              <a:cs typeface="Calibri" panose="020F0502020204030204" pitchFamily="34" charset="0"/>
            </a:endParaRPr>
          </a:p>
          <a:p>
            <a:pPr algn="just"/>
            <a:r>
              <a:rPr lang="uk-UA" sz="1500" b="1" dirty="0">
                <a:solidFill>
                  <a:srgbClr val="000000"/>
                </a:solidFill>
                <a:latin typeface="Times New Roman" panose="02020603050405020304" pitchFamily="18" charset="0"/>
                <a:cs typeface="Calibri" panose="020F0502020204030204" pitchFamily="34" charset="0"/>
              </a:rPr>
              <a:t>Визначення класу умов праці при впливі на працівників ультразвуку</a:t>
            </a:r>
            <a:r>
              <a:rPr lang="uk-UA" sz="1500" dirty="0">
                <a:solidFill>
                  <a:srgbClr val="000000"/>
                </a:solidFill>
                <a:latin typeface="Times New Roman" panose="02020603050405020304" pitchFamily="18" charset="0"/>
                <a:cs typeface="Calibri" panose="020F0502020204030204" pitchFamily="34" charset="0"/>
              </a:rPr>
              <a:t>, контроль за рівнями ультразвуку та його оцінка здійснюються згідно з ДСН 3.3.6.037-99. </a:t>
            </a:r>
            <a:r>
              <a:rPr lang="uk-UA" sz="1500" b="1" dirty="0">
                <a:solidFill>
                  <a:srgbClr val="000000"/>
                </a:solidFill>
                <a:latin typeface="Times New Roman" panose="02020603050405020304" pitchFamily="18" charset="0"/>
                <a:cs typeface="Calibri" panose="020F0502020204030204" pitchFamily="34" charset="0"/>
              </a:rPr>
              <a:t>Гігієнічна оцінка умов праці при </a:t>
            </a:r>
            <a:r>
              <a:rPr lang="uk-UA" sz="1500" b="1" u="sng" dirty="0">
                <a:solidFill>
                  <a:srgbClr val="000000"/>
                </a:solidFill>
                <a:latin typeface="Times New Roman" panose="02020603050405020304" pitchFamily="18" charset="0"/>
                <a:cs typeface="Calibri" panose="020F0502020204030204" pitchFamily="34" charset="0"/>
              </a:rPr>
              <a:t>дії повітряного ультразвуку </a:t>
            </a:r>
            <a:r>
              <a:rPr lang="uk-UA" sz="1500" b="1" dirty="0">
                <a:solidFill>
                  <a:srgbClr val="000000"/>
                </a:solidFill>
                <a:latin typeface="Times New Roman" panose="02020603050405020304" pitchFamily="18" charset="0"/>
                <a:cs typeface="Calibri" panose="020F0502020204030204" pitchFamily="34" charset="0"/>
              </a:rPr>
              <a:t>(з частотами коливань у діапазоні від 12,5 до 100 кГц ) здійснюється за результатами вимірів рівня звукового тиску (в </a:t>
            </a:r>
            <a:r>
              <a:rPr lang="uk-UA" sz="1500" b="1" dirty="0" err="1">
                <a:solidFill>
                  <a:srgbClr val="000000"/>
                </a:solidFill>
                <a:latin typeface="Times New Roman" panose="02020603050405020304" pitchFamily="18" charset="0"/>
                <a:cs typeface="Calibri" panose="020F0502020204030204" pitchFamily="34" charset="0"/>
              </a:rPr>
              <a:t>дБ</a:t>
            </a:r>
            <a:r>
              <a:rPr lang="uk-UA" sz="1500" b="1" dirty="0">
                <a:solidFill>
                  <a:srgbClr val="000000"/>
                </a:solidFill>
                <a:latin typeface="Times New Roman" panose="02020603050405020304" pitchFamily="18" charset="0"/>
                <a:cs typeface="Calibri" panose="020F0502020204030204" pitchFamily="34" charset="0"/>
              </a:rPr>
              <a:t>) в нормованих смугах із </a:t>
            </a:r>
            <a:r>
              <a:rPr lang="uk-UA" sz="1500" b="1" dirty="0" err="1">
                <a:solidFill>
                  <a:srgbClr val="000000"/>
                </a:solidFill>
                <a:latin typeface="Times New Roman" panose="02020603050405020304" pitchFamily="18" charset="0"/>
                <a:cs typeface="Calibri" panose="020F0502020204030204" pitchFamily="34" charset="0"/>
              </a:rPr>
              <a:t>середньогеометричними</a:t>
            </a:r>
            <a:r>
              <a:rPr lang="uk-UA" sz="1500" b="1" dirty="0">
                <a:solidFill>
                  <a:srgbClr val="000000"/>
                </a:solidFill>
                <a:latin typeface="Times New Roman" panose="02020603050405020304" pitchFamily="18" charset="0"/>
                <a:cs typeface="Calibri" panose="020F0502020204030204" pitchFamily="34" charset="0"/>
              </a:rPr>
              <a:t> частотами, що охоплюють робочу частоту джерела ультразвукових коливань</a:t>
            </a:r>
            <a:r>
              <a:rPr lang="uk-UA" sz="1500" dirty="0">
                <a:solidFill>
                  <a:srgbClr val="000000"/>
                </a:solidFill>
                <a:latin typeface="Times New Roman" panose="02020603050405020304" pitchFamily="18" charset="0"/>
                <a:cs typeface="Calibri" panose="020F0502020204030204" pitchFamily="34" charset="0"/>
              </a:rPr>
              <a:t>. Гігієнічна оцінка умов праці при </a:t>
            </a:r>
            <a:r>
              <a:rPr lang="uk-UA" sz="1500" b="1" u="sng" dirty="0">
                <a:solidFill>
                  <a:srgbClr val="000000"/>
                </a:solidFill>
                <a:latin typeface="Times New Roman" panose="02020603050405020304" pitchFamily="18" charset="0"/>
                <a:cs typeface="Calibri" panose="020F0502020204030204" pitchFamily="34" charset="0"/>
              </a:rPr>
              <a:t>дії контактного ультразвуку </a:t>
            </a:r>
            <a:r>
              <a:rPr lang="uk-UA" sz="1500" dirty="0">
                <a:solidFill>
                  <a:srgbClr val="000000"/>
                </a:solidFill>
                <a:latin typeface="Times New Roman" panose="02020603050405020304" pitchFamily="18" charset="0"/>
                <a:cs typeface="Calibri" panose="020F0502020204030204" pitchFamily="34" charset="0"/>
              </a:rPr>
              <a:t>здійснюється за результатами вимірів пікового значення логарифмічного рівня </a:t>
            </a:r>
            <a:r>
              <a:rPr lang="uk-UA" sz="1500" dirty="0" err="1">
                <a:solidFill>
                  <a:srgbClr val="000000"/>
                </a:solidFill>
                <a:latin typeface="Times New Roman" panose="02020603050405020304" pitchFamily="18" charset="0"/>
                <a:cs typeface="Calibri" panose="020F0502020204030204" pitchFamily="34" charset="0"/>
              </a:rPr>
              <a:t>віброшвидкості</a:t>
            </a:r>
            <a:r>
              <a:rPr lang="uk-UA" sz="1500" dirty="0">
                <a:solidFill>
                  <a:srgbClr val="000000"/>
                </a:solidFill>
                <a:latin typeface="Times New Roman" panose="02020603050405020304" pitchFamily="18" charset="0"/>
                <a:cs typeface="Calibri" panose="020F0502020204030204" pitchFamily="34" charset="0"/>
              </a:rPr>
              <a:t> (</a:t>
            </a:r>
            <a:r>
              <a:rPr lang="uk-UA" sz="1500" dirty="0" err="1">
                <a:solidFill>
                  <a:srgbClr val="000000"/>
                </a:solidFill>
                <a:latin typeface="Times New Roman" panose="02020603050405020304" pitchFamily="18" charset="0"/>
                <a:cs typeface="Calibri" panose="020F0502020204030204" pitchFamily="34" charset="0"/>
              </a:rPr>
              <a:t>дБ</a:t>
            </a:r>
            <a:r>
              <a:rPr lang="uk-UA" sz="1500" dirty="0">
                <a:solidFill>
                  <a:srgbClr val="000000"/>
                </a:solidFill>
                <a:latin typeface="Times New Roman" panose="02020603050405020304" pitchFamily="18" charset="0"/>
                <a:cs typeface="Calibri" panose="020F0502020204030204" pitchFamily="34" charset="0"/>
              </a:rPr>
              <a:t>) на робочій частоті джерела ультразвукових коливань. При одночасній дії контактного та повітряного ультразвуку граничнодопустимий рівень (ГДР) контактного ультразвуку слід приймати на 5 </a:t>
            </a:r>
            <a:r>
              <a:rPr lang="uk-UA" sz="1500" dirty="0" err="1">
                <a:solidFill>
                  <a:srgbClr val="000000"/>
                </a:solidFill>
                <a:latin typeface="Times New Roman" panose="02020603050405020304" pitchFamily="18" charset="0"/>
                <a:cs typeface="Calibri" panose="020F0502020204030204" pitchFamily="34" charset="0"/>
              </a:rPr>
              <a:t>дБ</a:t>
            </a:r>
            <a:r>
              <a:rPr lang="uk-UA" sz="1500" dirty="0">
                <a:solidFill>
                  <a:srgbClr val="000000"/>
                </a:solidFill>
                <a:latin typeface="Times New Roman" panose="02020603050405020304" pitchFamily="18" charset="0"/>
                <a:cs typeface="Calibri" panose="020F0502020204030204" pitchFamily="34" charset="0"/>
              </a:rPr>
              <a:t> нижче вказаного в ДСН 3.3.6.037-99. </a:t>
            </a:r>
          </a:p>
        </p:txBody>
      </p:sp>
      <p:sp>
        <p:nvSpPr>
          <p:cNvPr id="7" name="TextBox 6">
            <a:extLst>
              <a:ext uri="{FF2B5EF4-FFF2-40B4-BE49-F238E27FC236}">
                <a16:creationId xmlns:a16="http://schemas.microsoft.com/office/drawing/2014/main" id="{51F24DDC-F6D9-07BC-DDF5-C49F7F58A595}"/>
              </a:ext>
            </a:extLst>
          </p:cNvPr>
          <p:cNvSpPr txBox="1"/>
          <p:nvPr/>
        </p:nvSpPr>
        <p:spPr>
          <a:xfrm>
            <a:off x="6367849" y="1070919"/>
            <a:ext cx="45719" cy="369332"/>
          </a:xfrm>
          <a:prstGeom prst="rect">
            <a:avLst/>
          </a:prstGeom>
          <a:noFill/>
        </p:spPr>
        <p:txBody>
          <a:bodyPr wrap="square" rtlCol="0">
            <a:spAutoFit/>
          </a:bodyPr>
          <a:lstStyle/>
          <a:p>
            <a:r>
              <a:rPr lang="uk-UA" dirty="0"/>
              <a:t> </a:t>
            </a:r>
            <a:endParaRPr lang="ru-UA" dirty="0"/>
          </a:p>
        </p:txBody>
      </p:sp>
    </p:spTree>
    <p:extLst>
      <p:ext uri="{BB962C8B-B14F-4D97-AF65-F5344CB8AC3E}">
        <p14:creationId xmlns:p14="http://schemas.microsoft.com/office/powerpoint/2010/main" val="139507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7486EB77-9DB6-6982-2DB9-6289B5082A84}"/>
              </a:ext>
            </a:extLst>
          </p:cNvPr>
          <p:cNvPicPr>
            <a:picLocks noGrp="1" noChangeAspect="1"/>
          </p:cNvPicPr>
          <p:nvPr>
            <p:ph idx="1"/>
          </p:nvPr>
        </p:nvPicPr>
        <p:blipFill>
          <a:blip r:embed="rId2"/>
          <a:stretch>
            <a:fillRect/>
          </a:stretch>
        </p:blipFill>
        <p:spPr>
          <a:xfrm>
            <a:off x="441782" y="429140"/>
            <a:ext cx="5511701" cy="5805488"/>
          </a:xfrm>
        </p:spPr>
      </p:pic>
      <p:sp>
        <p:nvSpPr>
          <p:cNvPr id="2" name="TextBox 1">
            <a:extLst>
              <a:ext uri="{FF2B5EF4-FFF2-40B4-BE49-F238E27FC236}">
                <a16:creationId xmlns:a16="http://schemas.microsoft.com/office/drawing/2014/main" id="{76C9451D-1A4E-375F-6459-C5C117F05F4B}"/>
              </a:ext>
            </a:extLst>
          </p:cNvPr>
          <p:cNvSpPr txBox="1"/>
          <p:nvPr/>
        </p:nvSpPr>
        <p:spPr>
          <a:xfrm>
            <a:off x="4456670" y="157291"/>
            <a:ext cx="1171859" cy="369332"/>
          </a:xfrm>
          <a:prstGeom prst="rect">
            <a:avLst/>
          </a:prstGeom>
          <a:noFill/>
        </p:spPr>
        <p:txBody>
          <a:bodyPr wrap="none" rtlCol="0">
            <a:spAutoFit/>
          </a:bodyPr>
          <a:lstStyle/>
          <a:p>
            <a:r>
              <a:rPr lang="uk-UA" dirty="0"/>
              <a:t>Додаток 4</a:t>
            </a:r>
            <a:endParaRPr lang="ru-UA" dirty="0"/>
          </a:p>
        </p:txBody>
      </p:sp>
    </p:spTree>
    <p:extLst>
      <p:ext uri="{BB962C8B-B14F-4D97-AF65-F5344CB8AC3E}">
        <p14:creationId xmlns:p14="http://schemas.microsoft.com/office/powerpoint/2010/main" val="657745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C0ADC5-6295-A675-79D0-F9102F6F8FC9}"/>
              </a:ext>
            </a:extLst>
          </p:cNvPr>
          <p:cNvSpPr>
            <a:spLocks noGrp="1"/>
          </p:cNvSpPr>
          <p:nvPr>
            <p:ph type="title"/>
          </p:nvPr>
        </p:nvSpPr>
        <p:spPr>
          <a:xfrm>
            <a:off x="838200" y="365125"/>
            <a:ext cx="10515600" cy="557513"/>
          </a:xfrm>
        </p:spPr>
        <p:txBody>
          <a:bodyPr/>
          <a:lstStyle/>
          <a:p>
            <a:r>
              <a:rPr lang="ru-RU" sz="1900" b="1" dirty="0">
                <a:highlight>
                  <a:srgbClr val="FFFF00"/>
                </a:highlight>
              </a:rPr>
              <a:t>Пункт 8. </a:t>
            </a:r>
            <a:r>
              <a:rPr lang="ru-RU" sz="1900" b="1" dirty="0" err="1">
                <a:highlight>
                  <a:srgbClr val="FFFF00"/>
                </a:highlight>
              </a:rPr>
              <a:t>Гігієнічна</a:t>
            </a:r>
            <a:r>
              <a:rPr lang="ru-RU" sz="1900" b="1" dirty="0">
                <a:highlight>
                  <a:srgbClr val="FFFF00"/>
                </a:highlight>
              </a:rPr>
              <a:t> </a:t>
            </a:r>
            <a:r>
              <a:rPr lang="ru-RU" sz="1900" b="1" dirty="0" err="1">
                <a:highlight>
                  <a:srgbClr val="FFFF00"/>
                </a:highlight>
              </a:rPr>
              <a:t>оцінка</a:t>
            </a:r>
            <a:r>
              <a:rPr lang="ru-RU" sz="1900" b="1" dirty="0">
                <a:highlight>
                  <a:srgbClr val="FFFF00"/>
                </a:highlight>
              </a:rPr>
              <a:t> умов </a:t>
            </a:r>
            <a:r>
              <a:rPr lang="ru-RU" sz="1900" b="1" dirty="0" err="1">
                <a:highlight>
                  <a:srgbClr val="FFFF00"/>
                </a:highlight>
              </a:rPr>
              <a:t>праці</a:t>
            </a:r>
            <a:r>
              <a:rPr lang="ru-RU" sz="1900" b="1" dirty="0">
                <a:highlight>
                  <a:srgbClr val="FFFF00"/>
                </a:highlight>
              </a:rPr>
              <a:t> за </a:t>
            </a:r>
            <a:r>
              <a:rPr lang="ru-RU" sz="1900" b="1" dirty="0" err="1">
                <a:highlight>
                  <a:srgbClr val="FFFF00"/>
                </a:highlight>
              </a:rPr>
              <a:t>показниками</a:t>
            </a:r>
            <a:r>
              <a:rPr lang="ru-RU" sz="1900" b="1" dirty="0">
                <a:highlight>
                  <a:srgbClr val="FFFF00"/>
                </a:highlight>
              </a:rPr>
              <a:t> </a:t>
            </a:r>
            <a:r>
              <a:rPr lang="ru-RU" sz="1900" b="1" dirty="0" err="1">
                <a:highlight>
                  <a:srgbClr val="FFFF00"/>
                </a:highlight>
              </a:rPr>
              <a:t>мікроклімату</a:t>
            </a:r>
            <a:endParaRPr lang="ru-UA" sz="1900" b="1" dirty="0">
              <a:highlight>
                <a:srgbClr val="FFFF00"/>
              </a:highlight>
            </a:endParaRPr>
          </a:p>
        </p:txBody>
      </p:sp>
      <p:sp>
        <p:nvSpPr>
          <p:cNvPr id="3" name="Місце для вмісту 2">
            <a:extLst>
              <a:ext uri="{FF2B5EF4-FFF2-40B4-BE49-F238E27FC236}">
                <a16:creationId xmlns:a16="http://schemas.microsoft.com/office/drawing/2014/main" id="{A77968C9-515A-4FBB-545F-53D1A36BF265}"/>
              </a:ext>
            </a:extLst>
          </p:cNvPr>
          <p:cNvSpPr>
            <a:spLocks noGrp="1"/>
          </p:cNvSpPr>
          <p:nvPr>
            <p:ph idx="1"/>
          </p:nvPr>
        </p:nvSpPr>
        <p:spPr>
          <a:xfrm>
            <a:off x="838200" y="922638"/>
            <a:ext cx="10515600" cy="5254325"/>
          </a:xfrm>
        </p:spPr>
        <p:txBody>
          <a:bodyPr>
            <a:normAutofit/>
          </a:bodyPr>
          <a:lstStyle/>
          <a:p>
            <a:r>
              <a:rPr lang="ru-RU" dirty="0"/>
              <a:t> </a:t>
            </a:r>
            <a:r>
              <a:rPr lang="uk-UA" sz="1400" dirty="0">
                <a:solidFill>
                  <a:srgbClr val="000000"/>
                </a:solidFill>
                <a:latin typeface="Times New Roman" panose="02020603050405020304" pitchFamily="18" charset="0"/>
                <a:cs typeface="Calibri" panose="020F0502020204030204" pitchFamily="34" charset="0"/>
              </a:rPr>
              <a:t>Віднесення умов праці до того чи іншого класу шкідливості та небезпечності за показниками мікроклімату здійснюється відповідно до додатків 5-8 до цієї Гігієнічної класифікації праці за показником, який отримав найвищий ступінь шкідливості, з урахуванням категорії важкості праці за рівнем енергозатрат згідно із Санітарними нормами мікроклімату виробничих приміщень, затвердженими постановою Головного державного санітарного лікаря України від 01 грудня 1999 року № 42 (далі - ДСН 3.3.6.042-99), та результатів досліджень важкості праці.</a:t>
            </a:r>
          </a:p>
          <a:p>
            <a:pPr algn="just"/>
            <a:endParaRPr lang="ru-RU" sz="1050" dirty="0">
              <a:solidFill>
                <a:srgbClr val="000000"/>
              </a:solidFill>
              <a:latin typeface="Times New Roman" panose="02020603050405020304" pitchFamily="18" charset="0"/>
              <a:cs typeface="Calibri" panose="020F0502020204030204" pitchFamily="34" charset="0"/>
            </a:endParaRPr>
          </a:p>
          <a:p>
            <a:pPr algn="just"/>
            <a:endParaRPr lang="ru-RU" sz="1050" dirty="0">
              <a:solidFill>
                <a:srgbClr val="000000"/>
              </a:solidFill>
              <a:latin typeface="Times New Roman" panose="02020603050405020304" pitchFamily="18" charset="0"/>
              <a:cs typeface="Calibri" panose="020F0502020204030204" pitchFamily="34" charset="0"/>
            </a:endParaRPr>
          </a:p>
          <a:p>
            <a:pPr algn="just"/>
            <a:endParaRPr lang="ru-RU" sz="1050" dirty="0">
              <a:solidFill>
                <a:srgbClr val="000000"/>
              </a:solidFill>
              <a:latin typeface="Times New Roman" panose="02020603050405020304" pitchFamily="18" charset="0"/>
              <a:cs typeface="Calibri" panose="020F0502020204030204" pitchFamily="34" charset="0"/>
            </a:endParaRPr>
          </a:p>
          <a:p>
            <a:pPr algn="just"/>
            <a:endParaRPr lang="uk-UA" sz="1400" dirty="0">
              <a:solidFill>
                <a:srgbClr val="000000"/>
              </a:solidFill>
              <a:latin typeface="Times New Roman" panose="02020603050405020304" pitchFamily="18" charset="0"/>
              <a:cs typeface="Calibri" panose="020F0502020204030204" pitchFamily="34" charset="0"/>
            </a:endParaRPr>
          </a:p>
        </p:txBody>
      </p:sp>
      <p:pic>
        <p:nvPicPr>
          <p:cNvPr id="5" name="Рисунок 4">
            <a:extLst>
              <a:ext uri="{FF2B5EF4-FFF2-40B4-BE49-F238E27FC236}">
                <a16:creationId xmlns:a16="http://schemas.microsoft.com/office/drawing/2014/main" id="{4EA8C5E4-B3F7-C092-9D76-F90D208A4D4B}"/>
              </a:ext>
            </a:extLst>
          </p:cNvPr>
          <p:cNvPicPr>
            <a:picLocks noChangeAspect="1"/>
          </p:cNvPicPr>
          <p:nvPr/>
        </p:nvPicPr>
        <p:blipFill>
          <a:blip r:embed="rId2"/>
          <a:stretch>
            <a:fillRect/>
          </a:stretch>
        </p:blipFill>
        <p:spPr>
          <a:xfrm>
            <a:off x="96457" y="2289391"/>
            <a:ext cx="5277444" cy="3386480"/>
          </a:xfrm>
          <a:prstGeom prst="rect">
            <a:avLst/>
          </a:prstGeom>
        </p:spPr>
      </p:pic>
      <p:pic>
        <p:nvPicPr>
          <p:cNvPr id="7" name="Рисунок 6">
            <a:extLst>
              <a:ext uri="{FF2B5EF4-FFF2-40B4-BE49-F238E27FC236}">
                <a16:creationId xmlns:a16="http://schemas.microsoft.com/office/drawing/2014/main" id="{8C4AFBBE-882E-EEDF-ADAD-E5911B3E4672}"/>
              </a:ext>
            </a:extLst>
          </p:cNvPr>
          <p:cNvPicPr>
            <a:picLocks noChangeAspect="1"/>
          </p:cNvPicPr>
          <p:nvPr/>
        </p:nvPicPr>
        <p:blipFill>
          <a:blip r:embed="rId3"/>
          <a:stretch>
            <a:fillRect/>
          </a:stretch>
        </p:blipFill>
        <p:spPr>
          <a:xfrm>
            <a:off x="5642214" y="2289391"/>
            <a:ext cx="5843647" cy="3386480"/>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Рукописні дані 7">
                <a:extLst>
                  <a:ext uri="{FF2B5EF4-FFF2-40B4-BE49-F238E27FC236}">
                    <a16:creationId xmlns:a16="http://schemas.microsoft.com/office/drawing/2014/main" id="{05988C7A-46C4-D6B0-5DF8-9B809EAC3781}"/>
                  </a:ext>
                </a:extLst>
              </p14:cNvPr>
              <p14:cNvContentPartPr/>
              <p14:nvPr/>
            </p14:nvContentPartPr>
            <p14:xfrm>
              <a:off x="3698523" y="2743197"/>
              <a:ext cx="360" cy="360"/>
            </p14:xfrm>
          </p:contentPart>
        </mc:Choice>
        <mc:Fallback xmlns="">
          <p:pic>
            <p:nvPicPr>
              <p:cNvPr id="8" name="Рукописні дані 7">
                <a:extLst>
                  <a:ext uri="{FF2B5EF4-FFF2-40B4-BE49-F238E27FC236}">
                    <a16:creationId xmlns:a16="http://schemas.microsoft.com/office/drawing/2014/main" id="{05988C7A-46C4-D6B0-5DF8-9B809EAC3781}"/>
                  </a:ext>
                </a:extLst>
              </p:cNvPr>
              <p:cNvPicPr/>
              <p:nvPr/>
            </p:nvPicPr>
            <p:blipFill>
              <a:blip r:embed="rId5"/>
              <a:stretch>
                <a:fillRect/>
              </a:stretch>
            </p:blipFill>
            <p:spPr>
              <a:xfrm>
                <a:off x="3626883" y="2599197"/>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Рукописні дані 8">
                <a:extLst>
                  <a:ext uri="{FF2B5EF4-FFF2-40B4-BE49-F238E27FC236}">
                    <a16:creationId xmlns:a16="http://schemas.microsoft.com/office/drawing/2014/main" id="{6DF011B5-7933-3ADE-0F34-43A53A05C2A3}"/>
                  </a:ext>
                </a:extLst>
              </p14:cNvPr>
              <p14:cNvContentPartPr/>
              <p14:nvPr/>
            </p14:nvContentPartPr>
            <p14:xfrm>
              <a:off x="3624363" y="2726277"/>
              <a:ext cx="1131120" cy="25920"/>
            </p14:xfrm>
          </p:contentPart>
        </mc:Choice>
        <mc:Fallback xmlns="">
          <p:pic>
            <p:nvPicPr>
              <p:cNvPr id="9" name="Рукописні дані 8">
                <a:extLst>
                  <a:ext uri="{FF2B5EF4-FFF2-40B4-BE49-F238E27FC236}">
                    <a16:creationId xmlns:a16="http://schemas.microsoft.com/office/drawing/2014/main" id="{6DF011B5-7933-3ADE-0F34-43A53A05C2A3}"/>
                  </a:ext>
                </a:extLst>
              </p:cNvPr>
              <p:cNvPicPr/>
              <p:nvPr/>
            </p:nvPicPr>
            <p:blipFill>
              <a:blip r:embed="rId7"/>
              <a:stretch>
                <a:fillRect/>
              </a:stretch>
            </p:blipFill>
            <p:spPr>
              <a:xfrm>
                <a:off x="3552363" y="2582637"/>
                <a:ext cx="127476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Рукописні дані 9">
                <a:extLst>
                  <a:ext uri="{FF2B5EF4-FFF2-40B4-BE49-F238E27FC236}">
                    <a16:creationId xmlns:a16="http://schemas.microsoft.com/office/drawing/2014/main" id="{E2DE15EA-7298-AACE-3CD3-D4D0D765C266}"/>
                  </a:ext>
                </a:extLst>
              </p14:cNvPr>
              <p14:cNvContentPartPr/>
              <p14:nvPr/>
            </p14:nvContentPartPr>
            <p14:xfrm>
              <a:off x="8402283" y="2675877"/>
              <a:ext cx="1559520" cy="18720"/>
            </p14:xfrm>
          </p:contentPart>
        </mc:Choice>
        <mc:Fallback xmlns="">
          <p:pic>
            <p:nvPicPr>
              <p:cNvPr id="10" name="Рукописні дані 9">
                <a:extLst>
                  <a:ext uri="{FF2B5EF4-FFF2-40B4-BE49-F238E27FC236}">
                    <a16:creationId xmlns:a16="http://schemas.microsoft.com/office/drawing/2014/main" id="{E2DE15EA-7298-AACE-3CD3-D4D0D765C266}"/>
                  </a:ext>
                </a:extLst>
              </p:cNvPr>
              <p:cNvPicPr/>
              <p:nvPr/>
            </p:nvPicPr>
            <p:blipFill>
              <a:blip r:embed="rId9"/>
              <a:stretch>
                <a:fillRect/>
              </a:stretch>
            </p:blipFill>
            <p:spPr>
              <a:xfrm>
                <a:off x="8330643" y="2532237"/>
                <a:ext cx="1703160" cy="306360"/>
              </a:xfrm>
              <a:prstGeom prst="rect">
                <a:avLst/>
              </a:prstGeom>
            </p:spPr>
          </p:pic>
        </mc:Fallback>
      </mc:AlternateContent>
    </p:spTree>
    <p:extLst>
      <p:ext uri="{BB962C8B-B14F-4D97-AF65-F5344CB8AC3E}">
        <p14:creationId xmlns:p14="http://schemas.microsoft.com/office/powerpoint/2010/main" val="299632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DEF3E56-A297-0673-0340-19E79CF32061}"/>
              </a:ext>
            </a:extLst>
          </p:cNvPr>
          <p:cNvSpPr>
            <a:spLocks noGrp="1"/>
          </p:cNvSpPr>
          <p:nvPr>
            <p:ph idx="1"/>
          </p:nvPr>
        </p:nvSpPr>
        <p:spPr>
          <a:xfrm>
            <a:off x="947350" y="691978"/>
            <a:ext cx="10406449" cy="5484985"/>
          </a:xfrm>
        </p:spPr>
        <p:txBody>
          <a:bodyPr>
            <a:normAutofit/>
          </a:bodyPr>
          <a:lstStyle/>
          <a:p>
            <a:pPr algn="just"/>
            <a:r>
              <a:rPr lang="uk-UA" sz="1400" dirty="0">
                <a:solidFill>
                  <a:srgbClr val="000000"/>
                </a:solidFill>
                <a:latin typeface="Times New Roman" panose="02020603050405020304" pitchFamily="18" charset="0"/>
                <a:cs typeface="Calibri" panose="020F0502020204030204" pitchFamily="34" charset="0"/>
              </a:rPr>
              <a:t>Для гігієнічної оцінки мікроклімату використовуються результати вимірювань його складових згідно з ДСН 3.3.6.042-99 або інтегральний показник теплового навантаження середовища - </a:t>
            </a:r>
            <a:r>
              <a:rPr lang="uk-UA" sz="1400" b="1" dirty="0">
                <a:solidFill>
                  <a:srgbClr val="000000"/>
                </a:solidFill>
                <a:latin typeface="Times New Roman" panose="02020603050405020304" pitchFamily="18" charset="0"/>
                <a:cs typeface="Calibri" panose="020F0502020204030204" pitchFamily="34" charset="0"/>
              </a:rPr>
              <a:t>ТНС-індекс</a:t>
            </a:r>
            <a:r>
              <a:rPr lang="uk-UA" sz="1400" dirty="0">
                <a:solidFill>
                  <a:srgbClr val="000000"/>
                </a:solidFill>
                <a:latin typeface="Times New Roman" panose="02020603050405020304" pitchFamily="18" charset="0"/>
                <a:cs typeface="Calibri" panose="020F0502020204030204" pitchFamily="34" charset="0"/>
              </a:rPr>
              <a:t> (за наявності теплового опромінення не вище 1000 Вт/м-2 для виробничих приміщень незалежно від пори року та відкритих територій у теплу пору року).</a:t>
            </a:r>
          </a:p>
          <a:p>
            <a:pPr algn="just"/>
            <a:r>
              <a:rPr lang="uk-UA" sz="1400" b="1" dirty="0">
                <a:solidFill>
                  <a:srgbClr val="000000"/>
                </a:solidFill>
                <a:latin typeface="Times New Roman" panose="02020603050405020304" pitchFamily="18" charset="0"/>
                <a:cs typeface="Calibri" panose="020F0502020204030204" pitchFamily="34" charset="0"/>
              </a:rPr>
              <a:t>ТНС-індекс</a:t>
            </a:r>
            <a:r>
              <a:rPr lang="uk-UA" sz="1400" dirty="0">
                <a:solidFill>
                  <a:srgbClr val="000000"/>
                </a:solidFill>
                <a:latin typeface="Times New Roman" panose="02020603050405020304" pitchFamily="18" charset="0"/>
                <a:cs typeface="Calibri" panose="020F0502020204030204" pitchFamily="34" charset="0"/>
              </a:rPr>
              <a:t> - емпіричний інтегральний показник (виражений в °С), який відтворює поєднаний вплив температури, вологості, швидкості руху повітря, інфрачервоного випромінювання на теплообмін людини з навколишнім середовищем. </a:t>
            </a:r>
          </a:p>
          <a:p>
            <a:endParaRPr lang="ru-UA" dirty="0"/>
          </a:p>
        </p:txBody>
      </p:sp>
      <p:pic>
        <p:nvPicPr>
          <p:cNvPr id="5" name="Рисунок 4">
            <a:extLst>
              <a:ext uri="{FF2B5EF4-FFF2-40B4-BE49-F238E27FC236}">
                <a16:creationId xmlns:a16="http://schemas.microsoft.com/office/drawing/2014/main" id="{7BBFC46B-8983-34DB-D218-A4E54F212EF1}"/>
              </a:ext>
            </a:extLst>
          </p:cNvPr>
          <p:cNvPicPr>
            <a:picLocks noChangeAspect="1"/>
          </p:cNvPicPr>
          <p:nvPr/>
        </p:nvPicPr>
        <p:blipFill>
          <a:blip r:embed="rId2"/>
          <a:stretch>
            <a:fillRect/>
          </a:stretch>
        </p:blipFill>
        <p:spPr>
          <a:xfrm>
            <a:off x="1073493" y="1975794"/>
            <a:ext cx="7277100" cy="3829050"/>
          </a:xfrm>
          <a:prstGeom prst="rect">
            <a:avLst/>
          </a:prstGeom>
        </p:spPr>
      </p:pic>
    </p:spTree>
    <p:extLst>
      <p:ext uri="{BB962C8B-B14F-4D97-AF65-F5344CB8AC3E}">
        <p14:creationId xmlns:p14="http://schemas.microsoft.com/office/powerpoint/2010/main" val="2702078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279AFDB-C388-77E2-0AD1-856B73641C3C}"/>
              </a:ext>
            </a:extLst>
          </p:cNvPr>
          <p:cNvSpPr>
            <a:spLocks noGrp="1"/>
          </p:cNvSpPr>
          <p:nvPr>
            <p:ph idx="1"/>
          </p:nvPr>
        </p:nvSpPr>
        <p:spPr>
          <a:xfrm>
            <a:off x="906162" y="568411"/>
            <a:ext cx="10447638" cy="5608552"/>
          </a:xfrm>
        </p:spPr>
        <p:txBody>
          <a:bodyPr>
            <a:normAutofit/>
          </a:bodyPr>
          <a:lstStyle/>
          <a:p>
            <a:pPr algn="just"/>
            <a:r>
              <a:rPr lang="uk-UA" sz="1400" b="1" dirty="0">
                <a:solidFill>
                  <a:srgbClr val="000000"/>
                </a:solidFill>
                <a:latin typeface="Times New Roman" panose="02020603050405020304" pitchFamily="18" charset="0"/>
                <a:cs typeface="Times New Roman" panose="02020603050405020304" pitchFamily="18" charset="0"/>
              </a:rPr>
              <a:t>Нагрівальний мікроклімат </a:t>
            </a:r>
            <a:r>
              <a:rPr lang="uk-UA" sz="1400" dirty="0">
                <a:solidFill>
                  <a:srgbClr val="000000"/>
                </a:solidFill>
                <a:latin typeface="Times New Roman" panose="02020603050405020304" pitchFamily="18" charset="0"/>
                <a:cs typeface="Times New Roman" panose="02020603050405020304" pitchFamily="18" charset="0"/>
              </a:rPr>
              <a:t>– поєднання параметрів мікроклімату (температури повітря, вологості, швидкості руху, інфрачервоного випромінювання), за якого спостерігається порушення теплообміну людини з навколишнім середовищем, виражене накопиченням тепла в організмі вище верхньої межі оптимальної величини (&gt;0,87 кДж/кг) та/або збільшенням частки втрати тепла під час роботи потових залоз (&gt;30%) в загальній структурі теплового балансу, появою загальних або локальних дискомфортних </a:t>
            </a:r>
            <a:r>
              <a:rPr lang="uk-UA" sz="1400" dirty="0" err="1">
                <a:solidFill>
                  <a:srgbClr val="000000"/>
                </a:solidFill>
                <a:latin typeface="Times New Roman" panose="02020603050405020304" pitchFamily="18" charset="0"/>
                <a:cs typeface="Times New Roman" panose="02020603050405020304" pitchFamily="18" charset="0"/>
              </a:rPr>
              <a:t>тепловідчуттів</a:t>
            </a:r>
            <a:r>
              <a:rPr lang="uk-UA" sz="1400" dirty="0">
                <a:solidFill>
                  <a:srgbClr val="000000"/>
                </a:solidFill>
                <a:latin typeface="Times New Roman" panose="02020603050405020304" pitchFamily="18" charset="0"/>
                <a:cs typeface="Times New Roman" panose="02020603050405020304" pitchFamily="18" charset="0"/>
              </a:rPr>
              <a:t> (трохи тепло, тепло, </a:t>
            </a:r>
            <a:r>
              <a:rPr lang="uk-UA" sz="1400" dirty="0" err="1">
                <a:solidFill>
                  <a:srgbClr val="000000"/>
                </a:solidFill>
                <a:latin typeface="Times New Roman" panose="02020603050405020304" pitchFamily="18" charset="0"/>
                <a:cs typeface="Times New Roman" panose="02020603050405020304" pitchFamily="18" charset="0"/>
              </a:rPr>
              <a:t>спекотно</a:t>
            </a:r>
            <a:r>
              <a:rPr lang="uk-UA" sz="1400" dirty="0">
                <a:solidFill>
                  <a:srgbClr val="000000"/>
                </a:solidFill>
                <a:latin typeface="Times New Roman" panose="02020603050405020304" pitchFamily="18" charset="0"/>
                <a:cs typeface="Times New Roman" panose="02020603050405020304" pitchFamily="18" charset="0"/>
              </a:rPr>
              <a:t>). </a:t>
            </a:r>
          </a:p>
          <a:p>
            <a:pPr algn="just"/>
            <a:r>
              <a:rPr lang="uk-UA" sz="1400" dirty="0">
                <a:solidFill>
                  <a:srgbClr val="000000"/>
                </a:solidFill>
                <a:latin typeface="Times New Roman" panose="02020603050405020304" pitchFamily="18" charset="0"/>
                <a:cs typeface="Times New Roman" panose="02020603050405020304" pitchFamily="18" charset="0"/>
              </a:rPr>
              <a:t>У </a:t>
            </a:r>
            <a:r>
              <a:rPr lang="uk-UA" sz="1400" b="1" u="sng" dirty="0">
                <a:solidFill>
                  <a:srgbClr val="000000"/>
                </a:solidFill>
                <a:latin typeface="Times New Roman" panose="02020603050405020304" pitchFamily="18" charset="0"/>
                <a:cs typeface="Times New Roman" panose="02020603050405020304" pitchFamily="18" charset="0"/>
              </a:rPr>
              <a:t>додатку 5 </a:t>
            </a:r>
            <a:r>
              <a:rPr lang="uk-UA" sz="1400" b="1" dirty="0">
                <a:solidFill>
                  <a:srgbClr val="000000"/>
                </a:solidFill>
                <a:latin typeface="Times New Roman" panose="02020603050405020304" pitchFamily="18" charset="0"/>
                <a:cs typeface="Times New Roman" panose="02020603050405020304" pitchFamily="18" charset="0"/>
              </a:rPr>
              <a:t>до </a:t>
            </a:r>
            <a:r>
              <a:rPr lang="uk-UA" sz="1400" dirty="0">
                <a:solidFill>
                  <a:srgbClr val="000000"/>
                </a:solidFill>
                <a:latin typeface="Times New Roman" panose="02020603050405020304" pitchFamily="18" charset="0"/>
                <a:cs typeface="Times New Roman" panose="02020603050405020304" pitchFamily="18" charset="0"/>
              </a:rPr>
              <a:t>цієї Гігієнічної класифікації праці наведені величини перевищення температури повітря в робочій зоні (°С), швидкості руху повітря (м/с), відносної вологості повітря (%), інфрачервоного випромінювання (Вт/м-2) залежно від площі тіла людини, яка зазнає дії випромінювання, за наявності нагрітих поверхонь обладнання, опалювальних та освітлювальних приладів (пункт 1.2.5 ДСН 3.3.6.042-99), відкритих джерел випромінювання (пункт 1.2.6 ДСН 3.3.6.042-99) та залежно від важкості праці для теплої пори року. </a:t>
            </a:r>
          </a:p>
          <a:p>
            <a:pPr algn="just"/>
            <a:endParaRPr lang="uk-UA" sz="1400" dirty="0">
              <a:solidFill>
                <a:srgbClr val="000000"/>
              </a:solidFill>
              <a:latin typeface="Times New Roman" panose="02020603050405020304" pitchFamily="18" charset="0"/>
              <a:cs typeface="Times New Roman" panose="02020603050405020304" pitchFamily="18" charset="0"/>
            </a:endParaRPr>
          </a:p>
          <a:p>
            <a:endParaRPr lang="ru-UA" dirty="0"/>
          </a:p>
        </p:txBody>
      </p:sp>
      <p:pic>
        <p:nvPicPr>
          <p:cNvPr id="5" name="Рисунок 4">
            <a:extLst>
              <a:ext uri="{FF2B5EF4-FFF2-40B4-BE49-F238E27FC236}">
                <a16:creationId xmlns:a16="http://schemas.microsoft.com/office/drawing/2014/main" id="{E84D019F-69F1-5FEB-1D65-74428E295645}"/>
              </a:ext>
            </a:extLst>
          </p:cNvPr>
          <p:cNvPicPr>
            <a:picLocks noChangeAspect="1"/>
          </p:cNvPicPr>
          <p:nvPr/>
        </p:nvPicPr>
        <p:blipFill>
          <a:blip r:embed="rId2"/>
          <a:stretch>
            <a:fillRect/>
          </a:stretch>
        </p:blipFill>
        <p:spPr>
          <a:xfrm>
            <a:off x="511904" y="2711664"/>
            <a:ext cx="7115175" cy="3971925"/>
          </a:xfrm>
          <a:prstGeom prst="rect">
            <a:avLst/>
          </a:prstGeom>
        </p:spPr>
      </p:pic>
    </p:spTree>
    <p:extLst>
      <p:ext uri="{BB962C8B-B14F-4D97-AF65-F5344CB8AC3E}">
        <p14:creationId xmlns:p14="http://schemas.microsoft.com/office/powerpoint/2010/main" val="847460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BE5302A-20FF-7CB5-53D4-36219FBE1D8F}"/>
              </a:ext>
            </a:extLst>
          </p:cNvPr>
          <p:cNvSpPr>
            <a:spLocks noGrp="1"/>
          </p:cNvSpPr>
          <p:nvPr>
            <p:ph idx="1"/>
          </p:nvPr>
        </p:nvSpPr>
        <p:spPr>
          <a:xfrm>
            <a:off x="889686" y="659027"/>
            <a:ext cx="10464114" cy="5517936"/>
          </a:xfrm>
        </p:spPr>
        <p:txBody>
          <a:bodyPr>
            <a:normAutofit fontScale="85000" lnSpcReduction="20000"/>
          </a:bodyPr>
          <a:lstStyle/>
          <a:p>
            <a:r>
              <a:rPr lang="uk-UA" sz="2800" dirty="0">
                <a:latin typeface="Times New Roman" panose="02020603050405020304" pitchFamily="18" charset="0"/>
                <a:cs typeface="Times New Roman" panose="02020603050405020304" pitchFamily="18" charset="0"/>
              </a:rPr>
              <a:t>У додатку 6 до цієї Гігієнічної класифікації праці наведені величини ТНС-індексу для людини, одягненої в комплект літнього одягу з теплоізоляцією 0,5-0,8 </a:t>
            </a:r>
            <a:r>
              <a:rPr lang="uk-UA" sz="2800" dirty="0" err="1">
                <a:latin typeface="Times New Roman" panose="02020603050405020304" pitchFamily="18" charset="0"/>
                <a:cs typeface="Times New Roman" panose="02020603050405020304" pitchFamily="18" charset="0"/>
              </a:rPr>
              <a:t>кло</a:t>
            </a:r>
            <a:r>
              <a:rPr lang="uk-UA" sz="2800" dirty="0">
                <a:latin typeface="Times New Roman" panose="02020603050405020304" pitchFamily="18" charset="0"/>
                <a:cs typeface="Times New Roman" panose="02020603050405020304" pitchFamily="18" charset="0"/>
              </a:rPr>
              <a:t> (1 </a:t>
            </a:r>
            <a:r>
              <a:rPr lang="uk-UA" sz="2800" dirty="0" err="1">
                <a:latin typeface="Times New Roman" panose="02020603050405020304" pitchFamily="18" charset="0"/>
                <a:cs typeface="Times New Roman" panose="02020603050405020304" pitchFamily="18" charset="0"/>
              </a:rPr>
              <a:t>кло</a:t>
            </a:r>
            <a:r>
              <a:rPr lang="uk-UA" sz="2800" dirty="0">
                <a:latin typeface="Times New Roman" panose="02020603050405020304" pitchFamily="18" charset="0"/>
                <a:cs typeface="Times New Roman" panose="02020603050405020304" pitchFamily="18" charset="0"/>
              </a:rPr>
              <a:t>=0,155°С м-2/Вт). </a:t>
            </a:r>
          </a:p>
          <a:p>
            <a:r>
              <a:rPr lang="uk-UA" sz="2800" dirty="0">
                <a:highlight>
                  <a:srgbClr val="FFFF00"/>
                </a:highlight>
                <a:latin typeface="Times New Roman" panose="02020603050405020304" pitchFamily="18" charset="0"/>
                <a:cs typeface="Times New Roman" panose="02020603050405020304" pitchFamily="18" charset="0"/>
              </a:rPr>
              <a:t>При опроміненні тіла людини вище 100 Вт/м-2 </a:t>
            </a:r>
            <a:r>
              <a:rPr lang="uk-UA" sz="2800" dirty="0">
                <a:latin typeface="Times New Roman" panose="02020603050405020304" pitchFamily="18" charset="0"/>
                <a:cs typeface="Times New Roman" panose="02020603050405020304" pitchFamily="18" charset="0"/>
              </a:rPr>
              <a:t>потрібно використовувати </a:t>
            </a:r>
            <a:r>
              <a:rPr lang="uk-UA" sz="2800" dirty="0">
                <a:highlight>
                  <a:srgbClr val="FFFF00"/>
                </a:highlight>
                <a:latin typeface="Times New Roman" panose="02020603050405020304" pitchFamily="18" charset="0"/>
                <a:cs typeface="Times New Roman" panose="02020603050405020304" pitchFamily="18" charset="0"/>
              </a:rPr>
              <a:t>засоби індивідуального захисту, </a:t>
            </a:r>
            <a:r>
              <a:rPr lang="uk-UA" sz="2800" dirty="0">
                <a:latin typeface="Times New Roman" panose="02020603050405020304" pitchFamily="18" charset="0"/>
                <a:cs typeface="Times New Roman" panose="02020603050405020304" pitchFamily="18" charset="0"/>
              </a:rPr>
              <a:t>зокрема обличчя та очей, відповідно до класів умов праці за показником ТНС-індексу для виробничих приміщень незалежно від періоду року та відкритих територій у теплу пору року, наведених у додатку 6 до цієї Гігієнічної класифікації праці. </a:t>
            </a:r>
          </a:p>
          <a:p>
            <a:r>
              <a:rPr lang="uk-UA" sz="2800" dirty="0">
                <a:latin typeface="Times New Roman" panose="02020603050405020304" pitchFamily="18" charset="0"/>
                <a:cs typeface="Times New Roman" panose="02020603050405020304" pitchFamily="18" charset="0"/>
              </a:rPr>
              <a:t>Рівні інфрачервоного випромінювання передбачають обов’язкову регламентацію тривалості безперервного опромінення та пауз і повинні оцінюватись у виробничих приміщеннях незалежно від пори року. Гігієнічну оцінку впливу мікрокліматичних умов при використанні спеціального захисного одягу (наприклад, ізолювального) працівників у нагрівальному середовищі та в екстремальних умовах (під час виконання ремонтних робіт) рекомендується здійснювати за фізіологічними показниками теплового стану людини. </a:t>
            </a:r>
          </a:p>
          <a:p>
            <a:r>
              <a:rPr lang="uk-UA" sz="2800" dirty="0">
                <a:latin typeface="Times New Roman" panose="02020603050405020304" pitchFamily="18" charset="0"/>
                <a:cs typeface="Times New Roman" panose="02020603050405020304" pitchFamily="18" charset="0"/>
              </a:rPr>
              <a:t>При роботі на відкритій території у теплий період року необхідно орієнтуватись на параметри мікроклімату, що наведені в додатках 5, 6 до цієї Гігієнічної класифікації праці. </a:t>
            </a:r>
          </a:p>
          <a:p>
            <a:endParaRPr lang="ru-UA" dirty="0"/>
          </a:p>
        </p:txBody>
      </p:sp>
    </p:spTree>
    <p:extLst>
      <p:ext uri="{BB962C8B-B14F-4D97-AF65-F5344CB8AC3E}">
        <p14:creationId xmlns:p14="http://schemas.microsoft.com/office/powerpoint/2010/main" val="1313419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C7E1899-1A7F-30D8-B42C-0593FEBC8B85}"/>
              </a:ext>
            </a:extLst>
          </p:cNvPr>
          <p:cNvSpPr>
            <a:spLocks noGrp="1"/>
          </p:cNvSpPr>
          <p:nvPr>
            <p:ph idx="1"/>
          </p:nvPr>
        </p:nvSpPr>
        <p:spPr>
          <a:xfrm>
            <a:off x="716692" y="444843"/>
            <a:ext cx="10637108" cy="5732120"/>
          </a:xfrm>
        </p:spPr>
        <p:txBody>
          <a:bodyPr>
            <a:normAutofit fontScale="70000" lnSpcReduction="20000"/>
          </a:bodyPr>
          <a:lstStyle/>
          <a:p>
            <a:r>
              <a:rPr lang="uk-UA" dirty="0">
                <a:highlight>
                  <a:srgbClr val="FFFF00"/>
                </a:highlight>
              </a:rPr>
              <a:t>Охолоджувальний мікроклімат </a:t>
            </a:r>
            <a:r>
              <a:rPr lang="uk-UA" dirty="0"/>
              <a:t>- поєднання параметрів мікроклімату, за якого відбувається зміна теплообміну організму, що призводить до появи загального або локального дефіциту тепла в організмі (&gt;0,87 кДж/кг) внаслідок зниження температури «ядра» та/або «оболонки» тіла (температура «ядра» і «оболонки» тіла відповідно температура глибоких та поверхневих шарів тканин організму).</a:t>
            </a:r>
          </a:p>
          <a:p>
            <a:r>
              <a:rPr lang="uk-UA" dirty="0"/>
              <a:t> Клас умов праці при роботі у виробничих приміщеннях в холодний період визначається відповідно </a:t>
            </a:r>
            <a:r>
              <a:rPr lang="uk-UA" dirty="0">
                <a:highlight>
                  <a:srgbClr val="FFFF00"/>
                </a:highlight>
              </a:rPr>
              <a:t>до додатка 7 до цієї </a:t>
            </a:r>
            <a:r>
              <a:rPr lang="uk-UA" dirty="0"/>
              <a:t>Гігієнічної класифікації праці для працівників, одягнених у комплект звичайного одягу. </a:t>
            </a:r>
          </a:p>
          <a:p>
            <a:r>
              <a:rPr lang="uk-UA" dirty="0"/>
              <a:t>Клас та ступінь умов праці при роботі в приміщеннях з охолоджувальним мікрокліматом можуть бути знижені (але не нижче класу 3, ступеня 3.1) за умови забезпечення одягом з відповідною теплоізоляцією при відповідному режимі праці та відпочинку. </a:t>
            </a:r>
          </a:p>
          <a:p>
            <a:r>
              <a:rPr lang="uk-UA" dirty="0"/>
              <a:t>Клас умов праці при роботі </a:t>
            </a:r>
            <a:r>
              <a:rPr lang="uk-UA" dirty="0">
                <a:highlight>
                  <a:srgbClr val="FFFF00"/>
                </a:highlight>
              </a:rPr>
              <a:t>на відкритих територіях</a:t>
            </a:r>
            <a:r>
              <a:rPr lang="uk-UA" dirty="0"/>
              <a:t>, у неопалюваних та охолоджених приміщеннях у холодний період року визначається відповідно </a:t>
            </a:r>
            <a:r>
              <a:rPr lang="uk-UA" dirty="0">
                <a:highlight>
                  <a:srgbClr val="FFFF00"/>
                </a:highlight>
              </a:rPr>
              <a:t>до додатка 8 до </a:t>
            </a:r>
            <a:r>
              <a:rPr lang="uk-UA" dirty="0"/>
              <a:t>цієї Гігієнічної класифікації праці. При швидкості руху повітря понад 1 м/с нормативні рівні температури повітря, що наведені в додатку 8 до цієї Гігієнічної класифікації праці, повинні бути збільшені на 2,2°С на кожний 1 м/с підвищення його швидкості. </a:t>
            </a:r>
          </a:p>
          <a:p>
            <a:pPr algn="just"/>
            <a:r>
              <a:rPr lang="uk-UA" dirty="0"/>
              <a:t> </a:t>
            </a:r>
            <a:r>
              <a:rPr lang="uk-UA" b="1" dirty="0"/>
              <a:t>Якщо протягом зміни виробнича діяльність працівника проходить у різних умовах мікроклімату</a:t>
            </a:r>
            <a:r>
              <a:rPr lang="uk-UA" dirty="0"/>
              <a:t>, їх потрібно оцінити окремо, </a:t>
            </a:r>
            <a:r>
              <a:rPr lang="uk-UA" b="1" dirty="0"/>
              <a:t>а потім розрахувати середньозважену оцінку класу та ступеня шкідливості</a:t>
            </a:r>
            <a:r>
              <a:rPr lang="uk-UA" dirty="0"/>
              <a:t>. </a:t>
            </a:r>
            <a:r>
              <a:rPr lang="uk-UA" u="sng" dirty="0"/>
              <a:t>Загальна оцінка встановлюється за алгоритмом, який враховує ступінь шкідливості і час дії на кожному рівні показника та дає змогу визначити се- </a:t>
            </a:r>
            <a:r>
              <a:rPr lang="uk-UA" u="sng" dirty="0" err="1"/>
              <a:t>редньозважену</a:t>
            </a:r>
            <a:r>
              <a:rPr lang="uk-UA" u="sng" dirty="0"/>
              <a:t> в часі змінну оцінку ступеня шкідливості мікроклімату. </a:t>
            </a:r>
            <a:r>
              <a:rPr lang="uk-UA" dirty="0">
                <a:solidFill>
                  <a:srgbClr val="FF0000"/>
                </a:solidFill>
              </a:rPr>
              <a:t>Час дії при рівнях показників, віднесених до 1 або 2 класу, не враховується. </a:t>
            </a:r>
            <a:endParaRPr lang="uk-UA" dirty="0"/>
          </a:p>
        </p:txBody>
      </p:sp>
    </p:spTree>
    <p:extLst>
      <p:ext uri="{BB962C8B-B14F-4D97-AF65-F5344CB8AC3E}">
        <p14:creationId xmlns:p14="http://schemas.microsoft.com/office/powerpoint/2010/main" val="2190587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4ADD9D-F122-ACD0-1726-111DE28B9FDE}"/>
              </a:ext>
            </a:extLst>
          </p:cNvPr>
          <p:cNvSpPr>
            <a:spLocks noGrp="1"/>
          </p:cNvSpPr>
          <p:nvPr>
            <p:ph type="title"/>
          </p:nvPr>
        </p:nvSpPr>
        <p:spPr>
          <a:xfrm>
            <a:off x="1140642" y="365126"/>
            <a:ext cx="10213157" cy="605836"/>
          </a:xfrm>
        </p:spPr>
        <p:txBody>
          <a:bodyPr/>
          <a:lstStyle/>
          <a:p>
            <a:pPr algn="ctr"/>
            <a:r>
              <a:rPr lang="uk-UA" sz="2800" b="1"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Загальні відомості Карти умов праці</a:t>
            </a:r>
            <a:endParaRPr lang="ru-UA" sz="2800" b="1"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pic>
        <p:nvPicPr>
          <p:cNvPr id="9" name="Місце для вмісту 8" descr="Зображення, що містить текст, чек, документ, знімок екрана&#10;&#10;Автоматично згенерований опис">
            <a:extLst>
              <a:ext uri="{FF2B5EF4-FFF2-40B4-BE49-F238E27FC236}">
                <a16:creationId xmlns:a16="http://schemas.microsoft.com/office/drawing/2014/main" id="{40140D93-2CCD-8FAB-BF4E-1BE13EA067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45060" y="926350"/>
            <a:ext cx="6546940" cy="1508760"/>
          </a:xfrm>
        </p:spPr>
      </p:pic>
      <p:pic>
        <p:nvPicPr>
          <p:cNvPr id="11" name="Рисунок 10" descr="Зображення, що містить текст&#10;&#10;Автоматично згенерований опис">
            <a:extLst>
              <a:ext uri="{FF2B5EF4-FFF2-40B4-BE49-F238E27FC236}">
                <a16:creationId xmlns:a16="http://schemas.microsoft.com/office/drawing/2014/main" id="{004BED79-0458-C158-7EF2-1FEF5F955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90" y="1605551"/>
            <a:ext cx="5806440" cy="1508760"/>
          </a:xfrm>
          <a:prstGeom prst="rect">
            <a:avLst/>
          </a:prstGeom>
        </p:spPr>
      </p:pic>
      <p:sp>
        <p:nvSpPr>
          <p:cNvPr id="12" name="TextBox 11">
            <a:extLst>
              <a:ext uri="{FF2B5EF4-FFF2-40B4-BE49-F238E27FC236}">
                <a16:creationId xmlns:a16="http://schemas.microsoft.com/office/drawing/2014/main" id="{0016A634-B2D9-B8E6-8038-08DEC7F84165}"/>
              </a:ext>
            </a:extLst>
          </p:cNvPr>
          <p:cNvSpPr txBox="1"/>
          <p:nvPr/>
        </p:nvSpPr>
        <p:spPr>
          <a:xfrm>
            <a:off x="6096000" y="2435110"/>
            <a:ext cx="5806440" cy="3924151"/>
          </a:xfrm>
          <a:prstGeom prst="rect">
            <a:avLst/>
          </a:prstGeom>
          <a:noFill/>
        </p:spPr>
        <p:txBody>
          <a:bodyPr wrap="square" rtlCol="0">
            <a:spAutoFit/>
          </a:bodyPr>
          <a:lstStyle/>
          <a:p>
            <a:pPr marL="12700" marR="12700" indent="342900" algn="just">
              <a:lnSpc>
                <a:spcPct val="150000"/>
              </a:lnSpc>
              <a:spcAft>
                <a:spcPts val="0"/>
              </a:spcAft>
            </a:pPr>
            <a:r>
              <a:rPr lang="uk-UA" sz="1400" b="1"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При заповненні загальних відомостей Карти має бути вказано:</a:t>
            </a:r>
            <a:endParaRPr lang="ru-UA" sz="1400" b="1" dirty="0">
              <a:solidFill>
                <a:srgbClr val="000000"/>
              </a:solidFill>
              <a:effectLst/>
              <a:latin typeface="Calibri" panose="020F0502020204030204" pitchFamily="34" charset="0"/>
              <a:ea typeface="Calibri" panose="020F0502020204030204" pitchFamily="34" charset="0"/>
            </a:endParaRPr>
          </a:p>
          <a:p>
            <a:pPr marL="342900" marR="12700" lvl="0" indent="-342900" algn="just">
              <a:lnSpc>
                <a:spcPct val="150000"/>
              </a:lnSpc>
              <a:spcAft>
                <a:spcPts val="0"/>
              </a:spcAft>
              <a:buClr>
                <a:srgbClr val="000000"/>
              </a:buClr>
              <a:buSzPts val="1400"/>
              <a:buFont typeface="Times New Roman" panose="02020603050405020304" pitchFamily="18" charset="0"/>
              <a:buChar char="•"/>
              <a:tabLst>
                <a:tab pos="489585" algn="l"/>
              </a:tabLst>
            </a:pPr>
            <a:r>
              <a:rPr lang="uk-UA" sz="1400"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повну назву  установи, закладу  освіти;</a:t>
            </a:r>
            <a:endParaRPr lang="ru-UA" sz="1400" u="none" strike="noStrike" spc="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50000"/>
              </a:lnSpc>
              <a:buClr>
                <a:srgbClr val="000000"/>
              </a:buClr>
              <a:buSzPts val="1400"/>
              <a:buFont typeface="Times New Roman" panose="02020603050405020304" pitchFamily="18" charset="0"/>
              <a:buChar char="•"/>
              <a:tabLst>
                <a:tab pos="486410" algn="l"/>
              </a:tabLst>
            </a:pPr>
            <a:r>
              <a:rPr lang="uk-UA" sz="1400"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виробництво – відповідно до КВЕД за ДК 009:2010 </a:t>
            </a:r>
            <a:r>
              <a:rPr lang="uk-UA" sz="1400"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hlinkClick r:id="rId4"/>
              </a:rPr>
              <a:t>http://kved.ukrstat.gov.ua/KVED2010/kv10_i.html</a:t>
            </a:r>
            <a:r>
              <a:rPr lang="uk-UA" sz="1400"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endParaRPr lang="ru-UA" sz="1400" u="none" strike="noStrike" spc="0" dirty="0">
              <a:solidFill>
                <a:srgbClr val="000000"/>
              </a:solidFill>
              <a:effectLst/>
              <a:latin typeface="Calibri" panose="020F0502020204030204" pitchFamily="34" charset="0"/>
              <a:ea typeface="Calibri" panose="020F0502020204030204" pitchFamily="34" charset="0"/>
            </a:endParaRPr>
          </a:p>
          <a:p>
            <a:pPr marL="342900" marR="25400" lvl="0" indent="-342900" algn="just">
              <a:lnSpc>
                <a:spcPct val="150000"/>
              </a:lnSpc>
              <a:spcAft>
                <a:spcPts val="0"/>
              </a:spcAft>
              <a:buClr>
                <a:srgbClr val="000000"/>
              </a:buClr>
              <a:buSzPts val="1400"/>
              <a:buFont typeface="Times New Roman" panose="02020603050405020304" pitchFamily="18" charset="0"/>
              <a:buChar char="•"/>
              <a:tabLst>
                <a:tab pos="486410" algn="l"/>
              </a:tabLst>
            </a:pPr>
            <a:r>
              <a:rPr lang="uk-UA" sz="1400"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номер і найменування дільниці, відділу – за діючою структурою;</a:t>
            </a:r>
            <a:endParaRPr lang="ru-UA" sz="1400" u="none" strike="noStrike" spc="0" dirty="0">
              <a:solidFill>
                <a:srgbClr val="000000"/>
              </a:solidFill>
              <a:effectLst/>
              <a:latin typeface="Calibri" panose="020F0502020204030204" pitchFamily="34" charset="0"/>
              <a:ea typeface="Calibri" panose="020F0502020204030204" pitchFamily="34" charset="0"/>
            </a:endParaRPr>
          </a:p>
          <a:p>
            <a:pPr marL="342900" marR="25400" lvl="0" indent="-342900" algn="just">
              <a:lnSpc>
                <a:spcPct val="150000"/>
              </a:lnSpc>
              <a:spcAft>
                <a:spcPts val="0"/>
              </a:spcAft>
              <a:buClr>
                <a:srgbClr val="000000"/>
              </a:buClr>
              <a:buSzPts val="1400"/>
              <a:buFont typeface="Times New Roman" panose="02020603050405020304" pitchFamily="18" charset="0"/>
              <a:buChar char="•"/>
              <a:tabLst>
                <a:tab pos="489585" algn="l"/>
              </a:tabLst>
            </a:pPr>
            <a:r>
              <a:rPr lang="uk-UA" sz="1400"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номер робочого місця (робочої зони) – залежно від плану їх розміщення;</a:t>
            </a:r>
            <a:endParaRPr lang="ru-UA" sz="1400" u="none" strike="noStrike" spc="0" dirty="0">
              <a:solidFill>
                <a:srgbClr val="000000"/>
              </a:solidFill>
              <a:effectLst/>
              <a:latin typeface="Calibri" panose="020F0502020204030204" pitchFamily="34" charset="0"/>
              <a:ea typeface="Calibri" panose="020F0502020204030204" pitchFamily="34" charset="0"/>
            </a:endParaRPr>
          </a:p>
          <a:p>
            <a:pPr marL="342900" marR="25400" lvl="0" indent="-342900" algn="just">
              <a:lnSpc>
                <a:spcPct val="150000"/>
              </a:lnSpc>
              <a:spcAft>
                <a:spcPts val="0"/>
              </a:spcAft>
              <a:buClr>
                <a:srgbClr val="000000"/>
              </a:buClr>
              <a:buSzPts val="1400"/>
              <a:buFont typeface="Times New Roman" panose="02020603050405020304" pitchFamily="18" charset="0"/>
              <a:buChar char="•"/>
              <a:tabLst>
                <a:tab pos="489585" algn="l"/>
              </a:tabLst>
            </a:pPr>
            <a:r>
              <a:rPr lang="uk-UA" sz="1400"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професію (посаду), код — згідно з Довідником кваліфікаційних характеристик професій (ДКХП) та Класифікатором професій ДК 003:2010 (</a:t>
            </a:r>
            <a:r>
              <a:rPr lang="uk-UA" sz="1400"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hlinkClick r:id="rId5"/>
              </a:rPr>
              <a:t>https://ips.ligazakon.net/document/FIN5940J</a:t>
            </a:r>
            <a:r>
              <a:rPr lang="uk-UA" sz="1400"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t>
            </a:r>
            <a:endParaRPr lang="ru-UA" sz="1400" u="none" strike="noStrike" spc="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50000"/>
              </a:lnSpc>
              <a:buClr>
                <a:srgbClr val="000000"/>
              </a:buClr>
              <a:buSzPts val="1400"/>
              <a:buFont typeface="Times New Roman" panose="02020603050405020304" pitchFamily="18" charset="0"/>
              <a:buChar char="•"/>
              <a:tabLst>
                <a:tab pos="486410" algn="l"/>
              </a:tabLst>
            </a:pPr>
            <a:r>
              <a:rPr lang="uk-UA" sz="1400"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номери аналогічних робочих місць.</a:t>
            </a:r>
            <a:endParaRPr lang="ru-UA" sz="1400" u="none" strike="noStrike" spc="0" dirty="0">
              <a:solidFill>
                <a:srgbClr val="000000"/>
              </a:solidFill>
              <a:effectLst/>
              <a:latin typeface="Calibri" panose="020F0502020204030204" pitchFamily="34" charset="0"/>
              <a:ea typeface="Calibri" panose="020F0502020204030204" pitchFamily="34" charset="0"/>
            </a:endParaRPr>
          </a:p>
          <a:p>
            <a:endParaRPr lang="ru-UA" dirty="0"/>
          </a:p>
        </p:txBody>
      </p:sp>
      <p:sp>
        <p:nvSpPr>
          <p:cNvPr id="13" name="TextBox 12">
            <a:extLst>
              <a:ext uri="{FF2B5EF4-FFF2-40B4-BE49-F238E27FC236}">
                <a16:creationId xmlns:a16="http://schemas.microsoft.com/office/drawing/2014/main" id="{3701AA77-677F-8C6B-1740-326F20C952D7}"/>
              </a:ext>
            </a:extLst>
          </p:cNvPr>
          <p:cNvSpPr txBox="1"/>
          <p:nvPr/>
        </p:nvSpPr>
        <p:spPr>
          <a:xfrm>
            <a:off x="64090" y="3114311"/>
            <a:ext cx="5015060" cy="3924151"/>
          </a:xfrm>
          <a:prstGeom prst="rect">
            <a:avLst/>
          </a:prstGeom>
          <a:noFill/>
        </p:spPr>
        <p:txBody>
          <a:bodyPr wrap="square" rtlCol="0">
            <a:spAutoFit/>
          </a:bodyPr>
          <a:lstStyle/>
          <a:p>
            <a:pPr indent="450215" algn="just">
              <a:lnSpc>
                <a:spcPct val="150000"/>
              </a:lnSpc>
            </a:pPr>
            <a:r>
              <a:rPr lang="uk-UA" sz="1400" b="1" i="1" u="none" strike="noStrike" spc="0" dirty="0">
                <a:solidFill>
                  <a:srgbClr val="000000"/>
                </a:solidFill>
                <a:effectLst/>
                <a:latin typeface="Times New Roman" panose="02020603050405020304" pitchFamily="18" charset="0"/>
                <a:ea typeface="Tahoma" panose="020B0604030504040204" pitchFamily="34" charset="0"/>
                <a:cs typeface="Tahoma" panose="020B0604030504040204" pitchFamily="34" charset="0"/>
              </a:rPr>
              <a:t>Ознаками аналогічних робочих місць є:</a:t>
            </a:r>
            <a:endParaRPr lang="ru-UA" sz="1400" b="1"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50000"/>
              </a:lnSpc>
              <a:buClr>
                <a:srgbClr val="000000"/>
              </a:buClr>
              <a:buSzPts val="1400"/>
              <a:buFont typeface="Times New Roman" panose="02020603050405020304" pitchFamily="18" charset="0"/>
              <a:buChar char="-"/>
              <a:tabLst>
                <a:tab pos="445770" algn="l"/>
              </a:tabLst>
            </a:pPr>
            <a:r>
              <a:rPr lang="uk-UA" sz="1400" u="none" strike="noStrike" spc="0" dirty="0">
                <a:solidFill>
                  <a:srgbClr val="000000"/>
                </a:solidFill>
                <a:effectLst/>
                <a:uFill>
                  <a:solidFill>
                    <a:srgbClr val="000000"/>
                  </a:solidFill>
                </a:uFill>
                <a:latin typeface="Times New Roman" panose="02020603050405020304" pitchFamily="18" charset="0"/>
                <a:ea typeface="Times New Roman" panose="02020603050405020304" pitchFamily="18" charset="0"/>
              </a:rPr>
              <a:t>однаковий набір шкідливих виробничих факторів;</a:t>
            </a:r>
            <a:endParaRPr lang="ru-UA" sz="1400" u="none" strike="noStrike" spc="0" dirty="0">
              <a:solidFill>
                <a:srgbClr val="000000"/>
              </a:solidFill>
              <a:effectLst/>
              <a:uFill>
                <a:solidFill>
                  <a:srgbClr val="000000"/>
                </a:solidFill>
              </a:uFill>
              <a:latin typeface="Calibri" panose="020F0502020204030204" pitchFamily="34" charset="0"/>
              <a:ea typeface="Times New Roman" panose="02020603050405020304" pitchFamily="18" charset="0"/>
            </a:endParaRPr>
          </a:p>
          <a:p>
            <a:pPr marL="342900" marR="12700" lvl="0" indent="-342900" algn="l">
              <a:lnSpc>
                <a:spcPct val="150000"/>
              </a:lnSpc>
              <a:spcAft>
                <a:spcPts val="0"/>
              </a:spcAft>
              <a:buClr>
                <a:srgbClr val="000000"/>
              </a:buClr>
              <a:buSzPts val="1400"/>
              <a:buFont typeface="Times New Roman" panose="02020603050405020304" pitchFamily="18" charset="0"/>
              <a:buChar char="-"/>
              <a:tabLst>
                <a:tab pos="445770" algn="l"/>
              </a:tabLst>
            </a:pPr>
            <a:r>
              <a:rPr lang="uk-UA" sz="1400" u="none" strike="noStrike" spc="0" dirty="0">
                <a:solidFill>
                  <a:srgbClr val="000000"/>
                </a:solidFill>
                <a:effectLst/>
                <a:uFill>
                  <a:solidFill>
                    <a:srgbClr val="000000"/>
                  </a:solidFill>
                </a:uFill>
                <a:latin typeface="Times New Roman" panose="02020603050405020304" pitchFamily="18" charset="0"/>
                <a:ea typeface="Times New Roman" panose="02020603050405020304" pitchFamily="18" charset="0"/>
              </a:rPr>
              <a:t>однакове розташування на робочих місцях виробничого обладнання, транспортних засобів тощо;</a:t>
            </a:r>
            <a:endParaRPr lang="ru-UA" sz="1400" u="none" strike="noStrike" spc="0" dirty="0">
              <a:solidFill>
                <a:srgbClr val="000000"/>
              </a:solidFill>
              <a:effectLst/>
              <a:uFill>
                <a:solidFill>
                  <a:srgbClr val="000000"/>
                </a:solidFill>
              </a:uFill>
              <a:latin typeface="Calibri" panose="020F0502020204030204" pitchFamily="34" charset="0"/>
              <a:ea typeface="Times New Roman" panose="02020603050405020304" pitchFamily="18" charset="0"/>
            </a:endParaRPr>
          </a:p>
          <a:p>
            <a:pPr marL="342900" marR="12700" lvl="0" indent="-342900" algn="l">
              <a:lnSpc>
                <a:spcPct val="150000"/>
              </a:lnSpc>
              <a:spcAft>
                <a:spcPts val="0"/>
              </a:spcAft>
              <a:buClr>
                <a:srgbClr val="000000"/>
              </a:buClr>
              <a:buSzPts val="1400"/>
              <a:buFont typeface="Times New Roman" panose="02020603050405020304" pitchFamily="18" charset="0"/>
              <a:buChar char="-"/>
              <a:tabLst>
                <a:tab pos="445770" algn="l"/>
              </a:tabLst>
            </a:pPr>
            <a:r>
              <a:rPr lang="uk-UA" sz="1400" u="none" strike="noStrike" spc="0" dirty="0">
                <a:solidFill>
                  <a:srgbClr val="000000"/>
                </a:solidFill>
                <a:effectLst/>
                <a:uFill>
                  <a:solidFill>
                    <a:srgbClr val="000000"/>
                  </a:solidFill>
                </a:uFill>
                <a:latin typeface="Times New Roman" panose="02020603050405020304" pitchFamily="18" charset="0"/>
                <a:ea typeface="Times New Roman" panose="02020603050405020304" pitchFamily="18" charset="0"/>
              </a:rPr>
              <a:t>застосування однотипних систем освітлення, опалення, кондиці­ювання і вентиляції;</a:t>
            </a:r>
            <a:endParaRPr lang="ru-UA" sz="1400" u="none" strike="noStrike" spc="0" dirty="0">
              <a:solidFill>
                <a:srgbClr val="000000"/>
              </a:solidFill>
              <a:effectLst/>
              <a:uFill>
                <a:solidFill>
                  <a:srgbClr val="000000"/>
                </a:solidFill>
              </a:uFill>
              <a:latin typeface="Calibri" panose="020F0502020204030204" pitchFamily="34" charset="0"/>
              <a:ea typeface="Times New Roman" panose="02020603050405020304" pitchFamily="18" charset="0"/>
            </a:endParaRPr>
          </a:p>
          <a:p>
            <a:pPr marL="342900" lvl="0" indent="-342900" algn="just">
              <a:lnSpc>
                <a:spcPct val="150000"/>
              </a:lnSpc>
              <a:buClr>
                <a:srgbClr val="000000"/>
              </a:buClr>
              <a:buSzPts val="1400"/>
              <a:buFont typeface="Times New Roman" panose="02020603050405020304" pitchFamily="18" charset="0"/>
              <a:buChar char="-"/>
              <a:tabLst>
                <a:tab pos="448310" algn="l"/>
              </a:tabLst>
            </a:pPr>
            <a:r>
              <a:rPr lang="uk-UA" sz="1400" u="none" strike="noStrike" spc="0" dirty="0">
                <a:solidFill>
                  <a:srgbClr val="000000"/>
                </a:solidFill>
                <a:effectLst/>
                <a:uFill>
                  <a:solidFill>
                    <a:srgbClr val="000000"/>
                  </a:solidFill>
                </a:uFill>
                <a:latin typeface="Times New Roman" panose="02020603050405020304" pitchFamily="18" charset="0"/>
                <a:ea typeface="Times New Roman" panose="02020603050405020304" pitchFamily="18" charset="0"/>
              </a:rPr>
              <a:t>робота на свіжому повітрі або у приміщеннях одного типу;</a:t>
            </a:r>
            <a:endParaRPr lang="ru-UA" sz="1400" u="none" strike="noStrike" spc="0" dirty="0">
              <a:solidFill>
                <a:srgbClr val="000000"/>
              </a:solidFill>
              <a:effectLst/>
              <a:uFill>
                <a:solidFill>
                  <a:srgbClr val="000000"/>
                </a:solidFill>
              </a:uFill>
              <a:latin typeface="Calibri" panose="020F0502020204030204" pitchFamily="34" charset="0"/>
              <a:ea typeface="Times New Roman" panose="02020603050405020304" pitchFamily="18" charset="0"/>
            </a:endParaRPr>
          </a:p>
          <a:p>
            <a:pPr marL="342900" lvl="0" indent="-342900" algn="just">
              <a:lnSpc>
                <a:spcPct val="150000"/>
              </a:lnSpc>
              <a:buClr>
                <a:srgbClr val="000000"/>
              </a:buClr>
              <a:buSzPts val="1400"/>
              <a:buFont typeface="Times New Roman" panose="02020603050405020304" pitchFamily="18" charset="0"/>
              <a:buChar char="-"/>
              <a:tabLst>
                <a:tab pos="445770" algn="l"/>
              </a:tabLst>
            </a:pPr>
            <a:r>
              <a:rPr lang="uk-UA" sz="1400" u="none" strike="noStrike" spc="0" dirty="0">
                <a:solidFill>
                  <a:srgbClr val="000000"/>
                </a:solidFill>
                <a:effectLst/>
                <a:uFill>
                  <a:solidFill>
                    <a:srgbClr val="000000"/>
                  </a:solidFill>
                </a:uFill>
                <a:latin typeface="Times New Roman" panose="02020603050405020304" pitchFamily="18" charset="0"/>
                <a:ea typeface="Times New Roman" panose="02020603050405020304" pitchFamily="18" charset="0"/>
              </a:rPr>
              <a:t>застосування однакової сировини, матеріалів, інструменту;</a:t>
            </a:r>
            <a:endParaRPr lang="ru-UA" sz="1400" u="none" strike="noStrike" spc="0" dirty="0">
              <a:solidFill>
                <a:srgbClr val="000000"/>
              </a:solidFill>
              <a:effectLst/>
              <a:uFill>
                <a:solidFill>
                  <a:srgbClr val="000000"/>
                </a:solidFill>
              </a:uFill>
              <a:latin typeface="Calibri" panose="020F0502020204030204" pitchFamily="34" charset="0"/>
              <a:ea typeface="Times New Roman" panose="02020603050405020304" pitchFamily="18" charset="0"/>
            </a:endParaRPr>
          </a:p>
          <a:p>
            <a:pPr marL="342900" marR="12700" lvl="0" indent="-342900" algn="l">
              <a:lnSpc>
                <a:spcPct val="150000"/>
              </a:lnSpc>
              <a:spcAft>
                <a:spcPts val="0"/>
              </a:spcAft>
              <a:buClr>
                <a:srgbClr val="000000"/>
              </a:buClr>
              <a:buSzPts val="1400"/>
              <a:buFont typeface="Times New Roman" panose="02020603050405020304" pitchFamily="18" charset="0"/>
              <a:buChar char="-"/>
              <a:tabLst>
                <a:tab pos="448310" algn="l"/>
              </a:tabLst>
            </a:pPr>
            <a:r>
              <a:rPr lang="uk-UA" sz="1400" u="none" strike="noStrike" spc="0" dirty="0">
                <a:solidFill>
                  <a:srgbClr val="000000"/>
                </a:solidFill>
                <a:effectLst/>
                <a:uFill>
                  <a:solidFill>
                    <a:srgbClr val="000000"/>
                  </a:solidFill>
                </a:uFill>
                <a:latin typeface="Times New Roman" panose="02020603050405020304" pitchFamily="18" charset="0"/>
                <a:ea typeface="Times New Roman" panose="02020603050405020304" pitchFamily="18" charset="0"/>
              </a:rPr>
              <a:t>виконання аналогічних професійних обов’язків в одному режимі при веденні технологічного процесу одного типу;</a:t>
            </a:r>
            <a:endParaRPr lang="ru-UA" sz="1400" u="none" strike="noStrike" spc="0" dirty="0">
              <a:solidFill>
                <a:srgbClr val="000000"/>
              </a:solidFill>
              <a:effectLst/>
              <a:uFill>
                <a:solidFill>
                  <a:srgbClr val="000000"/>
                </a:solidFill>
              </a:uFill>
              <a:latin typeface="Calibri" panose="020F0502020204030204" pitchFamily="34" charset="0"/>
              <a:ea typeface="Times New Roman" panose="02020603050405020304" pitchFamily="18" charset="0"/>
            </a:endParaRPr>
          </a:p>
          <a:p>
            <a:pPr marL="342900" lvl="0" indent="-342900" algn="just">
              <a:lnSpc>
                <a:spcPct val="150000"/>
              </a:lnSpc>
              <a:buClr>
                <a:srgbClr val="000000"/>
              </a:buClr>
              <a:buSzPts val="1400"/>
              <a:buFont typeface="Times New Roman" panose="02020603050405020304" pitchFamily="18" charset="0"/>
              <a:buChar char="-"/>
              <a:tabLst>
                <a:tab pos="448310" algn="l"/>
              </a:tabLst>
            </a:pPr>
            <a:r>
              <a:rPr lang="uk-UA" sz="1400" u="none" strike="noStrike" spc="0" dirty="0">
                <a:solidFill>
                  <a:srgbClr val="000000"/>
                </a:solidFill>
                <a:effectLst/>
                <a:uFill>
                  <a:solidFill>
                    <a:srgbClr val="000000"/>
                  </a:solidFill>
                </a:uFill>
                <a:latin typeface="Times New Roman" panose="02020603050405020304" pitchFamily="18" charset="0"/>
                <a:ea typeface="Times New Roman" panose="02020603050405020304" pitchFamily="18" charset="0"/>
              </a:rPr>
              <a:t>посади і професії одного найменування.</a:t>
            </a:r>
            <a:endParaRPr lang="ru-UA" sz="1400" u="none" strike="noStrike" spc="0" dirty="0">
              <a:solidFill>
                <a:srgbClr val="000000"/>
              </a:solidFill>
              <a:effectLst/>
              <a:uFill>
                <a:solidFill>
                  <a:srgbClr val="000000"/>
                </a:solidFill>
              </a:uFill>
              <a:latin typeface="Calibri" panose="020F0502020204030204" pitchFamily="34" charset="0"/>
              <a:ea typeface="Times New Roman" panose="02020603050405020304" pitchFamily="18" charset="0"/>
            </a:endParaRPr>
          </a:p>
          <a:p>
            <a:endParaRPr lang="ru-UA" dirty="0"/>
          </a:p>
        </p:txBody>
      </p:sp>
    </p:spTree>
    <p:extLst>
      <p:ext uri="{BB962C8B-B14F-4D97-AF65-F5344CB8AC3E}">
        <p14:creationId xmlns:p14="http://schemas.microsoft.com/office/powerpoint/2010/main" val="1134185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43C95117-567C-AC3B-3C6B-93E7F8A7D9F4}"/>
              </a:ext>
            </a:extLst>
          </p:cNvPr>
          <p:cNvPicPr>
            <a:picLocks noGrp="1" noChangeAspect="1"/>
          </p:cNvPicPr>
          <p:nvPr>
            <p:ph idx="1"/>
          </p:nvPr>
        </p:nvPicPr>
        <p:blipFill>
          <a:blip r:embed="rId2"/>
          <a:stretch>
            <a:fillRect/>
          </a:stretch>
        </p:blipFill>
        <p:spPr>
          <a:xfrm>
            <a:off x="1153298" y="990165"/>
            <a:ext cx="5600700" cy="1476375"/>
          </a:xfrm>
        </p:spPr>
      </p:pic>
      <p:sp>
        <p:nvSpPr>
          <p:cNvPr id="2" name="TextBox 1">
            <a:extLst>
              <a:ext uri="{FF2B5EF4-FFF2-40B4-BE49-F238E27FC236}">
                <a16:creationId xmlns:a16="http://schemas.microsoft.com/office/drawing/2014/main" id="{F4F97057-82A8-8037-2E6F-9F3B72F05ABC}"/>
              </a:ext>
            </a:extLst>
          </p:cNvPr>
          <p:cNvSpPr txBox="1"/>
          <p:nvPr/>
        </p:nvSpPr>
        <p:spPr>
          <a:xfrm>
            <a:off x="1153298" y="700216"/>
            <a:ext cx="7888954" cy="369332"/>
          </a:xfrm>
          <a:prstGeom prst="rect">
            <a:avLst/>
          </a:prstGeom>
          <a:noFill/>
        </p:spPr>
        <p:txBody>
          <a:bodyPr wrap="none" rtlCol="0">
            <a:spAutoFit/>
          </a:bodyPr>
          <a:lstStyle/>
          <a:p>
            <a:r>
              <a:rPr lang="uk-UA" dirty="0"/>
              <a:t>Загальна змінна оцінка мікроклімату (С) розраховується в балах за формулою:</a:t>
            </a:r>
            <a:endParaRPr lang="ru-UA" dirty="0"/>
          </a:p>
        </p:txBody>
      </p:sp>
      <p:sp>
        <p:nvSpPr>
          <p:cNvPr id="4" name="TextBox 3">
            <a:extLst>
              <a:ext uri="{FF2B5EF4-FFF2-40B4-BE49-F238E27FC236}">
                <a16:creationId xmlns:a16="http://schemas.microsoft.com/office/drawing/2014/main" id="{1FCCC65A-830D-5BF3-9E12-CEBC586C8228}"/>
              </a:ext>
            </a:extLst>
          </p:cNvPr>
          <p:cNvSpPr txBox="1"/>
          <p:nvPr/>
        </p:nvSpPr>
        <p:spPr>
          <a:xfrm>
            <a:off x="840260" y="2561032"/>
            <a:ext cx="11480428" cy="1477328"/>
          </a:xfrm>
          <a:prstGeom prst="rect">
            <a:avLst/>
          </a:prstGeom>
          <a:noFill/>
        </p:spPr>
        <p:txBody>
          <a:bodyPr wrap="square" rtlCol="0">
            <a:spAutoFit/>
          </a:bodyPr>
          <a:lstStyle/>
          <a:p>
            <a:r>
              <a:rPr lang="ru-RU" sz="1800" dirty="0" err="1"/>
              <a:t>Гігієнічна</a:t>
            </a:r>
            <a:r>
              <a:rPr lang="ru-RU" sz="1800" dirty="0"/>
              <a:t> </a:t>
            </a:r>
            <a:r>
              <a:rPr lang="ru-RU" sz="1800" dirty="0" err="1"/>
              <a:t>оцінка</a:t>
            </a:r>
            <a:r>
              <a:rPr lang="ru-RU" sz="1800" dirty="0"/>
              <a:t> </a:t>
            </a:r>
            <a:r>
              <a:rPr lang="ru-RU" sz="1800" dirty="0" err="1"/>
              <a:t>мікроклімату</a:t>
            </a:r>
            <a:r>
              <a:rPr lang="ru-RU" sz="1800" dirty="0"/>
              <a:t> </a:t>
            </a:r>
            <a:r>
              <a:rPr lang="ru-RU" sz="1800" dirty="0" err="1"/>
              <a:t>визначається</a:t>
            </a:r>
            <a:r>
              <a:rPr lang="ru-RU" sz="1800" dirty="0"/>
              <a:t> </a:t>
            </a:r>
            <a:r>
              <a:rPr lang="ru-RU" sz="1800" dirty="0" err="1"/>
              <a:t>відповідно</a:t>
            </a:r>
            <a:r>
              <a:rPr lang="ru-RU" sz="1800" dirty="0"/>
              <a:t> до </a:t>
            </a:r>
            <a:r>
              <a:rPr lang="ru-RU" sz="1800" dirty="0" err="1"/>
              <a:t>розрахованих</a:t>
            </a:r>
            <a:r>
              <a:rPr lang="ru-RU" sz="1800" dirty="0"/>
              <a:t> </a:t>
            </a:r>
            <a:r>
              <a:rPr lang="ru-RU" sz="1800" dirty="0" err="1"/>
              <a:t>балів</a:t>
            </a:r>
            <a:r>
              <a:rPr lang="ru-RU" sz="1800" dirty="0"/>
              <a:t> </a:t>
            </a:r>
            <a:r>
              <a:rPr lang="ru-RU" sz="1800" dirty="0" err="1"/>
              <a:t>згідно</a:t>
            </a:r>
            <a:r>
              <a:rPr lang="ru-RU" sz="1800" dirty="0"/>
              <a:t> </a:t>
            </a:r>
            <a:r>
              <a:rPr lang="ru-RU" sz="1800" b="1" dirty="0"/>
              <a:t>з </a:t>
            </a:r>
            <a:r>
              <a:rPr lang="ru-RU" sz="1800" b="1" dirty="0" err="1"/>
              <a:t>додатком</a:t>
            </a:r>
            <a:r>
              <a:rPr lang="ru-RU" sz="1800" b="1" dirty="0"/>
              <a:t> 9 </a:t>
            </a:r>
          </a:p>
          <a:p>
            <a:r>
              <a:rPr lang="ru-RU" sz="1800" dirty="0"/>
              <a:t>до </a:t>
            </a:r>
            <a:r>
              <a:rPr lang="ru-RU" sz="1800" dirty="0" err="1"/>
              <a:t>цієї</a:t>
            </a:r>
            <a:r>
              <a:rPr lang="ru-RU" sz="1800" dirty="0"/>
              <a:t> </a:t>
            </a:r>
            <a:r>
              <a:rPr lang="ru-RU" sz="1800" dirty="0" err="1"/>
              <a:t>Гігієнічної</a:t>
            </a:r>
            <a:r>
              <a:rPr lang="ru-RU" sz="1800" dirty="0"/>
              <a:t> </a:t>
            </a:r>
            <a:r>
              <a:rPr lang="ru-RU" sz="1800" dirty="0" err="1"/>
              <a:t>класифікації</a:t>
            </a:r>
            <a:r>
              <a:rPr lang="ru-RU" sz="1800" dirty="0"/>
              <a:t> </a:t>
            </a:r>
            <a:r>
              <a:rPr lang="ru-RU" sz="1800" dirty="0" err="1"/>
              <a:t>праці</a:t>
            </a:r>
            <a:r>
              <a:rPr lang="ru-RU" sz="1800" dirty="0"/>
              <a:t>. </a:t>
            </a:r>
          </a:p>
          <a:p>
            <a:endParaRPr lang="ru-RU" dirty="0"/>
          </a:p>
          <a:p>
            <a:endParaRPr lang="ru-RU" sz="1800" dirty="0"/>
          </a:p>
          <a:p>
            <a:endParaRPr lang="ru-UA" dirty="0"/>
          </a:p>
        </p:txBody>
      </p:sp>
      <p:pic>
        <p:nvPicPr>
          <p:cNvPr id="7" name="Рисунок 6">
            <a:extLst>
              <a:ext uri="{FF2B5EF4-FFF2-40B4-BE49-F238E27FC236}">
                <a16:creationId xmlns:a16="http://schemas.microsoft.com/office/drawing/2014/main" id="{D3DBED46-99AC-F274-A12F-399B0F71AFF5}"/>
              </a:ext>
            </a:extLst>
          </p:cNvPr>
          <p:cNvPicPr>
            <a:picLocks noChangeAspect="1"/>
          </p:cNvPicPr>
          <p:nvPr/>
        </p:nvPicPr>
        <p:blipFill>
          <a:blip r:embed="rId3"/>
          <a:stretch>
            <a:fillRect/>
          </a:stretch>
        </p:blipFill>
        <p:spPr>
          <a:xfrm>
            <a:off x="640751" y="3170409"/>
            <a:ext cx="7219950" cy="3390900"/>
          </a:xfrm>
          <a:prstGeom prst="rect">
            <a:avLst/>
          </a:prstGeom>
        </p:spPr>
      </p:pic>
    </p:spTree>
    <p:extLst>
      <p:ext uri="{BB962C8B-B14F-4D97-AF65-F5344CB8AC3E}">
        <p14:creationId xmlns:p14="http://schemas.microsoft.com/office/powerpoint/2010/main" val="1174477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50466C31-C437-06E7-6B66-E812CD1FB5CA}"/>
              </a:ext>
            </a:extLst>
          </p:cNvPr>
          <p:cNvPicPr>
            <a:picLocks noGrp="1" noChangeAspect="1"/>
          </p:cNvPicPr>
          <p:nvPr>
            <p:ph idx="1"/>
          </p:nvPr>
        </p:nvPicPr>
        <p:blipFill>
          <a:blip r:embed="rId2"/>
          <a:stretch>
            <a:fillRect/>
          </a:stretch>
        </p:blipFill>
        <p:spPr>
          <a:xfrm>
            <a:off x="436606" y="2545492"/>
            <a:ext cx="6264114" cy="3641124"/>
          </a:xfrm>
        </p:spPr>
      </p:pic>
      <p:sp>
        <p:nvSpPr>
          <p:cNvPr id="2" name="TextBox 1">
            <a:extLst>
              <a:ext uri="{FF2B5EF4-FFF2-40B4-BE49-F238E27FC236}">
                <a16:creationId xmlns:a16="http://schemas.microsoft.com/office/drawing/2014/main" id="{9263192A-8F42-B6CF-A0CE-E28DF8DABCAF}"/>
              </a:ext>
            </a:extLst>
          </p:cNvPr>
          <p:cNvSpPr txBox="1"/>
          <p:nvPr/>
        </p:nvSpPr>
        <p:spPr>
          <a:xfrm>
            <a:off x="436606" y="593124"/>
            <a:ext cx="10862589" cy="1754326"/>
          </a:xfrm>
          <a:prstGeom prst="rect">
            <a:avLst/>
          </a:prstGeom>
          <a:noFill/>
        </p:spPr>
        <p:txBody>
          <a:bodyPr wrap="none" rtlCol="0">
            <a:spAutoFit/>
          </a:bodyPr>
          <a:lstStyle/>
          <a:p>
            <a:r>
              <a:rPr lang="ru-RU" sz="1800"/>
              <a:t>При роботі в умовах охолоджувального мікроклімату (в неопалюваних </a:t>
            </a:r>
          </a:p>
          <a:p>
            <a:r>
              <a:rPr lang="ru-RU" sz="1800"/>
              <a:t>приміщеннях, у спеціально охолоджених за технологічними вимогами, на відкритому просторі) умови праці</a:t>
            </a:r>
          </a:p>
          <a:p>
            <a:r>
              <a:rPr lang="ru-RU" sz="1800"/>
              <a:t> необхідно оцінювати </a:t>
            </a:r>
            <a:r>
              <a:rPr lang="ru-RU" sz="1800" b="1"/>
              <a:t>відповідно до додатка 8 </a:t>
            </a:r>
            <a:r>
              <a:rPr lang="ru-RU" sz="1800"/>
              <a:t>до цієї Гігієнічної класифікації праці, але не нижче ступеня </a:t>
            </a:r>
          </a:p>
          <a:p>
            <a:r>
              <a:rPr lang="ru-RU" sz="1800"/>
              <a:t>3.1. </a:t>
            </a:r>
          </a:p>
          <a:p>
            <a:r>
              <a:rPr lang="ru-RU" sz="1800"/>
              <a:t>Для видів робіт, для яких регламентовано оптимальний мікроклімат, клас шкідливості визначається </a:t>
            </a:r>
          </a:p>
          <a:p>
            <a:r>
              <a:rPr lang="ru-RU" sz="1800"/>
              <a:t>відносно оптимальних параметрів. </a:t>
            </a:r>
            <a:endParaRPr lang="ru-UA" sz="1800" dirty="0"/>
          </a:p>
        </p:txBody>
      </p:sp>
    </p:spTree>
    <p:extLst>
      <p:ext uri="{BB962C8B-B14F-4D97-AF65-F5344CB8AC3E}">
        <p14:creationId xmlns:p14="http://schemas.microsoft.com/office/powerpoint/2010/main" val="1151357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F03803-254A-3275-0385-673E191B33E8}"/>
              </a:ext>
            </a:extLst>
          </p:cNvPr>
          <p:cNvSpPr>
            <a:spLocks noGrp="1"/>
          </p:cNvSpPr>
          <p:nvPr>
            <p:ph type="title"/>
          </p:nvPr>
        </p:nvSpPr>
        <p:spPr/>
        <p:txBody>
          <a:bodyPr/>
          <a:lstStyle/>
          <a:p>
            <a:r>
              <a:rPr lang="ru-RU" sz="1900" b="1" dirty="0">
                <a:highlight>
                  <a:srgbClr val="FFFF00"/>
                </a:highlight>
              </a:rPr>
              <a:t>Пункт 10. </a:t>
            </a:r>
            <a:r>
              <a:rPr lang="ru-RU" sz="1900" b="1" dirty="0" err="1">
                <a:highlight>
                  <a:srgbClr val="FFFF00"/>
                </a:highlight>
              </a:rPr>
              <a:t>Гігієнічна</a:t>
            </a:r>
            <a:r>
              <a:rPr lang="ru-RU" sz="1900" b="1" dirty="0">
                <a:highlight>
                  <a:srgbClr val="FFFF00"/>
                </a:highlight>
              </a:rPr>
              <a:t> </a:t>
            </a:r>
            <a:r>
              <a:rPr lang="ru-RU" sz="1900" b="1" dirty="0" err="1">
                <a:highlight>
                  <a:srgbClr val="FFFF00"/>
                </a:highlight>
              </a:rPr>
              <a:t>оцінка</a:t>
            </a:r>
            <a:r>
              <a:rPr lang="ru-RU" sz="1900" b="1" dirty="0">
                <a:highlight>
                  <a:srgbClr val="FFFF00"/>
                </a:highlight>
              </a:rPr>
              <a:t> умов </a:t>
            </a:r>
            <a:r>
              <a:rPr lang="ru-RU" sz="1900" b="1" dirty="0" err="1">
                <a:highlight>
                  <a:srgbClr val="FFFF00"/>
                </a:highlight>
              </a:rPr>
              <a:t>праці</a:t>
            </a:r>
            <a:r>
              <a:rPr lang="ru-RU" sz="1900" b="1" dirty="0">
                <a:highlight>
                  <a:srgbClr val="FFFF00"/>
                </a:highlight>
              </a:rPr>
              <a:t> при </a:t>
            </a:r>
            <a:r>
              <a:rPr lang="ru-RU" sz="1900" b="1" dirty="0" err="1">
                <a:highlight>
                  <a:srgbClr val="FFFF00"/>
                </a:highlight>
              </a:rPr>
              <a:t>дії</a:t>
            </a:r>
            <a:r>
              <a:rPr lang="ru-RU" sz="1900" b="1" dirty="0">
                <a:highlight>
                  <a:srgbClr val="FFFF00"/>
                </a:highlight>
              </a:rPr>
              <a:t> атмосферного </a:t>
            </a:r>
            <a:r>
              <a:rPr lang="ru-RU" sz="1900" b="1" dirty="0" err="1">
                <a:highlight>
                  <a:srgbClr val="FFFF00"/>
                </a:highlight>
              </a:rPr>
              <a:t>тиску</a:t>
            </a:r>
            <a:r>
              <a:rPr lang="ru-RU" sz="1900" b="1" dirty="0">
                <a:highlight>
                  <a:srgbClr val="FFFF00"/>
                </a:highlight>
              </a:rPr>
              <a:t> </a:t>
            </a:r>
            <a:endParaRPr lang="ru-UA" sz="1900" b="1" dirty="0">
              <a:highlight>
                <a:srgbClr val="FFFF00"/>
              </a:highlight>
            </a:endParaRPr>
          </a:p>
        </p:txBody>
      </p:sp>
      <p:sp>
        <p:nvSpPr>
          <p:cNvPr id="3" name="Місце для вмісту 2">
            <a:extLst>
              <a:ext uri="{FF2B5EF4-FFF2-40B4-BE49-F238E27FC236}">
                <a16:creationId xmlns:a16="http://schemas.microsoft.com/office/drawing/2014/main" id="{2FEC63BB-C170-AC5B-FCD8-07D4C28DF772}"/>
              </a:ext>
            </a:extLst>
          </p:cNvPr>
          <p:cNvSpPr>
            <a:spLocks noGrp="1"/>
          </p:cNvSpPr>
          <p:nvPr>
            <p:ph idx="1"/>
          </p:nvPr>
        </p:nvSpPr>
        <p:spPr>
          <a:xfrm>
            <a:off x="838200" y="1449859"/>
            <a:ext cx="10515600" cy="4727104"/>
          </a:xfrm>
        </p:spPr>
        <p:txBody>
          <a:bodyPr/>
          <a:lstStyle/>
          <a:p>
            <a:r>
              <a:rPr lang="ru-RU" dirty="0" err="1"/>
              <a:t>Виміри</a:t>
            </a:r>
            <a:r>
              <a:rPr lang="ru-RU" dirty="0"/>
              <a:t> атмосферного </a:t>
            </a:r>
            <a:r>
              <a:rPr lang="ru-RU" dirty="0" err="1"/>
              <a:t>тиску</a:t>
            </a:r>
            <a:r>
              <a:rPr lang="ru-RU" dirty="0"/>
              <a:t> та/</a:t>
            </a:r>
            <a:r>
              <a:rPr lang="ru-RU" dirty="0" err="1"/>
              <a:t>або</a:t>
            </a:r>
            <a:r>
              <a:rPr lang="ru-RU" dirty="0"/>
              <a:t> </a:t>
            </a:r>
            <a:r>
              <a:rPr lang="ru-RU" dirty="0" err="1"/>
              <a:t>визначення</a:t>
            </a:r>
            <a:r>
              <a:rPr lang="ru-RU" dirty="0"/>
              <a:t> </a:t>
            </a:r>
            <a:r>
              <a:rPr lang="ru-RU" dirty="0" err="1"/>
              <a:t>висоти</a:t>
            </a:r>
            <a:r>
              <a:rPr lang="ru-RU" dirty="0"/>
              <a:t> над </a:t>
            </a:r>
            <a:r>
              <a:rPr lang="ru-RU" dirty="0" err="1"/>
              <a:t>рівнем</a:t>
            </a:r>
            <a:r>
              <a:rPr lang="ru-RU" dirty="0"/>
              <a:t> моря </a:t>
            </a:r>
            <a:r>
              <a:rPr lang="ru-RU" dirty="0" err="1"/>
              <a:t>виконуються</a:t>
            </a:r>
            <a:r>
              <a:rPr lang="ru-RU" dirty="0"/>
              <a:t> при </a:t>
            </a:r>
            <a:r>
              <a:rPr lang="ru-RU" dirty="0" err="1"/>
              <a:t>роботі</a:t>
            </a:r>
            <a:r>
              <a:rPr lang="ru-RU" dirty="0"/>
              <a:t> в </a:t>
            </a:r>
            <a:r>
              <a:rPr lang="ru-RU" dirty="0" err="1"/>
              <a:t>кесонах</a:t>
            </a:r>
            <a:r>
              <a:rPr lang="ru-RU" dirty="0"/>
              <a:t>, водолазному </a:t>
            </a:r>
            <a:r>
              <a:rPr lang="ru-RU" dirty="0" err="1"/>
              <a:t>спорядженні</a:t>
            </a:r>
            <a:r>
              <a:rPr lang="ru-RU" dirty="0"/>
              <a:t> </a:t>
            </a:r>
            <a:r>
              <a:rPr lang="ru-RU" dirty="0" err="1"/>
              <a:t>під</a:t>
            </a:r>
            <a:r>
              <a:rPr lang="ru-RU" dirty="0"/>
              <a:t> час </a:t>
            </a:r>
            <a:r>
              <a:rPr lang="ru-RU" dirty="0" err="1"/>
              <a:t>перебування</a:t>
            </a:r>
            <a:r>
              <a:rPr lang="ru-RU" dirty="0"/>
              <a:t> </a:t>
            </a:r>
            <a:r>
              <a:rPr lang="ru-RU" dirty="0" err="1"/>
              <a:t>під</a:t>
            </a:r>
            <a:r>
              <a:rPr lang="ru-RU" dirty="0"/>
              <a:t> водою </a:t>
            </a:r>
            <a:r>
              <a:rPr lang="ru-RU" dirty="0" err="1"/>
              <a:t>або</a:t>
            </a:r>
            <a:r>
              <a:rPr lang="ru-RU" dirty="0"/>
              <a:t> при </a:t>
            </a:r>
            <a:r>
              <a:rPr lang="ru-RU" dirty="0" err="1"/>
              <a:t>виконанні</a:t>
            </a:r>
            <a:r>
              <a:rPr lang="ru-RU" dirty="0"/>
              <a:t> </a:t>
            </a:r>
            <a:r>
              <a:rPr lang="ru-RU" dirty="0" err="1"/>
              <a:t>виробничих</a:t>
            </a:r>
            <a:r>
              <a:rPr lang="ru-RU" dirty="0"/>
              <a:t> </a:t>
            </a:r>
            <a:r>
              <a:rPr lang="ru-RU" dirty="0" err="1"/>
              <a:t>завдань</a:t>
            </a:r>
            <a:r>
              <a:rPr lang="ru-RU" dirty="0"/>
              <a:t> у </a:t>
            </a:r>
            <a:r>
              <a:rPr lang="ru-RU" dirty="0" err="1"/>
              <a:t>гірській</a:t>
            </a:r>
            <a:r>
              <a:rPr lang="ru-RU" dirty="0"/>
              <a:t> </a:t>
            </a:r>
            <a:r>
              <a:rPr lang="ru-RU" dirty="0" err="1"/>
              <a:t>місцевості</a:t>
            </a:r>
            <a:r>
              <a:rPr lang="ru-RU" dirty="0"/>
              <a:t> на </a:t>
            </a:r>
            <a:r>
              <a:rPr lang="ru-RU" dirty="0" err="1"/>
              <a:t>значній</a:t>
            </a:r>
            <a:r>
              <a:rPr lang="ru-RU" dirty="0"/>
              <a:t> </a:t>
            </a:r>
            <a:r>
              <a:rPr lang="ru-RU" dirty="0" err="1"/>
              <a:t>висоті</a:t>
            </a:r>
            <a:r>
              <a:rPr lang="ru-RU" dirty="0"/>
              <a:t> (</a:t>
            </a:r>
            <a:r>
              <a:rPr lang="ru-RU" dirty="0" err="1"/>
              <a:t>понад</a:t>
            </a:r>
            <a:r>
              <a:rPr lang="ru-RU" dirty="0"/>
              <a:t> 1000 м над </a:t>
            </a:r>
            <a:r>
              <a:rPr lang="ru-RU" dirty="0" err="1"/>
              <a:t>рівнем</a:t>
            </a:r>
            <a:r>
              <a:rPr lang="ru-RU" dirty="0"/>
              <a:t> моря). </a:t>
            </a:r>
          </a:p>
          <a:p>
            <a:r>
              <a:rPr lang="ru-RU" dirty="0"/>
              <a:t>7.2. </a:t>
            </a:r>
            <a:r>
              <a:rPr lang="ru-RU" dirty="0" err="1"/>
              <a:t>Гігієнічна</a:t>
            </a:r>
            <a:r>
              <a:rPr lang="ru-RU" dirty="0"/>
              <a:t> </a:t>
            </a:r>
            <a:r>
              <a:rPr lang="ru-RU" dirty="0" err="1"/>
              <a:t>оцінка</a:t>
            </a:r>
            <a:r>
              <a:rPr lang="ru-RU" dirty="0"/>
              <a:t> умов </a:t>
            </a:r>
            <a:r>
              <a:rPr lang="ru-RU" dirty="0" err="1"/>
              <a:t>праці</a:t>
            </a:r>
            <a:r>
              <a:rPr lang="ru-RU" dirty="0"/>
              <a:t> за </a:t>
            </a:r>
            <a:r>
              <a:rPr lang="ru-RU" dirty="0" err="1"/>
              <a:t>показниками</a:t>
            </a:r>
            <a:r>
              <a:rPr lang="ru-RU" dirty="0"/>
              <a:t> «</a:t>
            </a:r>
            <a:r>
              <a:rPr lang="ru-RU" dirty="0" err="1"/>
              <a:t>підвищений</a:t>
            </a:r>
            <a:r>
              <a:rPr lang="ru-RU" dirty="0"/>
              <a:t>» </a:t>
            </a:r>
            <a:r>
              <a:rPr lang="ru-RU" dirty="0" err="1"/>
              <a:t>або</a:t>
            </a:r>
            <a:r>
              <a:rPr lang="ru-RU" dirty="0"/>
              <a:t> «</a:t>
            </a:r>
            <a:r>
              <a:rPr lang="ru-RU" dirty="0" err="1"/>
              <a:t>знижений</a:t>
            </a:r>
            <a:r>
              <a:rPr lang="ru-RU" dirty="0"/>
              <a:t>» </a:t>
            </a:r>
            <a:r>
              <a:rPr lang="ru-RU" dirty="0" err="1"/>
              <a:t>атмосферний</a:t>
            </a:r>
            <a:r>
              <a:rPr lang="ru-RU" dirty="0"/>
              <a:t> </a:t>
            </a:r>
            <a:r>
              <a:rPr lang="ru-RU" dirty="0" err="1"/>
              <a:t>тиск</a:t>
            </a:r>
            <a:r>
              <a:rPr lang="ru-RU" dirty="0"/>
              <a:t> </a:t>
            </a:r>
            <a:r>
              <a:rPr lang="ru-RU" dirty="0" err="1"/>
              <a:t>здійснюється</a:t>
            </a:r>
            <a:r>
              <a:rPr lang="ru-RU" dirty="0"/>
              <a:t> за </a:t>
            </a:r>
            <a:r>
              <a:rPr lang="ru-RU" dirty="0" err="1"/>
              <a:t>критеріями</a:t>
            </a:r>
            <a:r>
              <a:rPr lang="ru-RU" dirty="0"/>
              <a:t>, </a:t>
            </a:r>
            <a:r>
              <a:rPr lang="ru-RU" dirty="0" err="1"/>
              <a:t>наведеними</a:t>
            </a:r>
            <a:r>
              <a:rPr lang="ru-RU" dirty="0"/>
              <a:t> у </a:t>
            </a:r>
            <a:r>
              <a:rPr lang="ru-RU" dirty="0" err="1"/>
              <a:t>додатку</a:t>
            </a:r>
            <a:r>
              <a:rPr lang="ru-RU" dirty="0"/>
              <a:t> 10 до </a:t>
            </a:r>
            <a:r>
              <a:rPr lang="ru-RU" dirty="0" err="1"/>
              <a:t>цієї</a:t>
            </a:r>
            <a:r>
              <a:rPr lang="ru-RU" dirty="0"/>
              <a:t> </a:t>
            </a:r>
            <a:r>
              <a:rPr lang="ru-RU" dirty="0" err="1"/>
              <a:t>Гігієнічної</a:t>
            </a:r>
            <a:r>
              <a:rPr lang="ru-RU" dirty="0"/>
              <a:t> </a:t>
            </a:r>
            <a:r>
              <a:rPr lang="ru-RU" dirty="0" err="1"/>
              <a:t>класифікації</a:t>
            </a:r>
            <a:r>
              <a:rPr lang="ru-RU" dirty="0"/>
              <a:t> </a:t>
            </a:r>
            <a:r>
              <a:rPr lang="ru-RU" dirty="0" err="1"/>
              <a:t>праці</a:t>
            </a:r>
            <a:r>
              <a:rPr lang="ru-RU" dirty="0"/>
              <a:t> (</a:t>
            </a:r>
            <a:r>
              <a:rPr lang="ru-RU" dirty="0" err="1"/>
              <a:t>результати</a:t>
            </a:r>
            <a:r>
              <a:rPr lang="ru-RU" dirty="0"/>
              <a:t> та </a:t>
            </a:r>
            <a:r>
              <a:rPr lang="ru-RU" dirty="0" err="1"/>
              <a:t>оцінка</a:t>
            </a:r>
            <a:r>
              <a:rPr lang="ru-RU" dirty="0"/>
              <a:t> за </a:t>
            </a:r>
            <a:r>
              <a:rPr lang="ru-RU" dirty="0" err="1"/>
              <a:t>цим</a:t>
            </a:r>
            <a:r>
              <a:rPr lang="ru-RU" dirty="0"/>
              <a:t> параметром </a:t>
            </a:r>
            <a:r>
              <a:rPr lang="ru-RU" dirty="0" err="1"/>
              <a:t>заносяться</a:t>
            </a:r>
            <a:r>
              <a:rPr lang="ru-RU" dirty="0"/>
              <a:t> до протоколу </a:t>
            </a:r>
            <a:r>
              <a:rPr lang="ru-RU" dirty="0" err="1"/>
              <a:t>дослідження</a:t>
            </a:r>
            <a:r>
              <a:rPr lang="ru-RU" dirty="0"/>
              <a:t> </a:t>
            </a:r>
            <a:r>
              <a:rPr lang="ru-RU" dirty="0" err="1"/>
              <a:t>показників</a:t>
            </a:r>
            <a:r>
              <a:rPr lang="ru-RU" dirty="0"/>
              <a:t> </a:t>
            </a:r>
            <a:r>
              <a:rPr lang="ru-RU" dirty="0" err="1"/>
              <a:t>мікроклімату</a:t>
            </a:r>
            <a:r>
              <a:rPr lang="ru-RU" dirty="0"/>
              <a:t>). </a:t>
            </a:r>
            <a:endParaRPr lang="ru-UA" dirty="0"/>
          </a:p>
        </p:txBody>
      </p:sp>
    </p:spTree>
    <p:extLst>
      <p:ext uri="{BB962C8B-B14F-4D97-AF65-F5344CB8AC3E}">
        <p14:creationId xmlns:p14="http://schemas.microsoft.com/office/powerpoint/2010/main" val="162490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D77A1C-0F30-4A4D-FAC8-92341B34B1D7}"/>
              </a:ext>
            </a:extLst>
          </p:cNvPr>
          <p:cNvSpPr>
            <a:spLocks noGrp="1"/>
          </p:cNvSpPr>
          <p:nvPr>
            <p:ph type="title"/>
          </p:nvPr>
        </p:nvSpPr>
        <p:spPr>
          <a:xfrm>
            <a:off x="568411" y="373363"/>
            <a:ext cx="10348784" cy="862313"/>
          </a:xfrm>
        </p:spPr>
        <p:txBody>
          <a:bodyPr>
            <a:normAutofit/>
          </a:bodyPr>
          <a:lstStyle/>
          <a:p>
            <a:r>
              <a:rPr lang="ru-RU" sz="1900" b="1" dirty="0">
                <a:highlight>
                  <a:srgbClr val="FFFF00"/>
                </a:highlight>
              </a:rPr>
              <a:t>Пункт 10. </a:t>
            </a:r>
            <a:r>
              <a:rPr lang="ru-RU" sz="1900" b="1" dirty="0" err="1">
                <a:highlight>
                  <a:srgbClr val="FFFF00"/>
                </a:highlight>
              </a:rPr>
              <a:t>Гігієнічна</a:t>
            </a:r>
            <a:r>
              <a:rPr lang="ru-RU" sz="1900" b="1" dirty="0">
                <a:highlight>
                  <a:srgbClr val="FFFF00"/>
                </a:highlight>
              </a:rPr>
              <a:t> </a:t>
            </a:r>
            <a:r>
              <a:rPr lang="ru-RU" sz="1900" b="1" dirty="0" err="1">
                <a:highlight>
                  <a:srgbClr val="FFFF00"/>
                </a:highlight>
              </a:rPr>
              <a:t>оцінка</a:t>
            </a:r>
            <a:r>
              <a:rPr lang="ru-RU" sz="1900" b="1" dirty="0">
                <a:highlight>
                  <a:srgbClr val="FFFF00"/>
                </a:highlight>
              </a:rPr>
              <a:t> умов </a:t>
            </a:r>
            <a:r>
              <a:rPr lang="ru-RU" sz="1900" b="1" dirty="0" err="1">
                <a:highlight>
                  <a:srgbClr val="FFFF00"/>
                </a:highlight>
              </a:rPr>
              <a:t>праці</a:t>
            </a:r>
            <a:r>
              <a:rPr lang="ru-RU" sz="1900" b="1" dirty="0">
                <a:highlight>
                  <a:srgbClr val="FFFF00"/>
                </a:highlight>
              </a:rPr>
              <a:t> при </a:t>
            </a:r>
            <a:r>
              <a:rPr lang="ru-RU" sz="1900" b="1" dirty="0" err="1">
                <a:highlight>
                  <a:srgbClr val="FFFF00"/>
                </a:highlight>
              </a:rPr>
              <a:t>дії</a:t>
            </a:r>
            <a:r>
              <a:rPr lang="ru-RU" sz="1900" b="1" dirty="0">
                <a:highlight>
                  <a:srgbClr val="FFFF00"/>
                </a:highlight>
              </a:rPr>
              <a:t> </a:t>
            </a:r>
            <a:r>
              <a:rPr lang="ru-RU" sz="1900" b="1" dirty="0" err="1">
                <a:highlight>
                  <a:srgbClr val="FFFF00"/>
                </a:highlight>
              </a:rPr>
              <a:t>електромагнітних</a:t>
            </a:r>
            <a:r>
              <a:rPr lang="ru-RU" sz="1900" b="1" dirty="0">
                <a:highlight>
                  <a:srgbClr val="FFFF00"/>
                </a:highlight>
              </a:rPr>
              <a:t> </a:t>
            </a:r>
            <a:r>
              <a:rPr lang="ru-RU" sz="1900" b="1" dirty="0" err="1">
                <a:highlight>
                  <a:srgbClr val="FFFF00"/>
                </a:highlight>
              </a:rPr>
              <a:t>полів</a:t>
            </a:r>
            <a:r>
              <a:rPr lang="ru-RU" sz="1900" b="1" dirty="0">
                <a:highlight>
                  <a:srgbClr val="FFFF00"/>
                </a:highlight>
              </a:rPr>
              <a:t> та </a:t>
            </a:r>
            <a:r>
              <a:rPr lang="ru-RU" sz="1900" b="1" dirty="0" err="1">
                <a:highlight>
                  <a:srgbClr val="FFFF00"/>
                </a:highlight>
              </a:rPr>
              <a:t>випромінювань</a:t>
            </a:r>
            <a:endParaRPr lang="ru-UA" sz="1900" b="1" dirty="0">
              <a:highlight>
                <a:srgbClr val="FFFF00"/>
              </a:highlight>
            </a:endParaRPr>
          </a:p>
        </p:txBody>
      </p:sp>
      <p:sp>
        <p:nvSpPr>
          <p:cNvPr id="3" name="Місце для вмісту 2">
            <a:extLst>
              <a:ext uri="{FF2B5EF4-FFF2-40B4-BE49-F238E27FC236}">
                <a16:creationId xmlns:a16="http://schemas.microsoft.com/office/drawing/2014/main" id="{608A5CCB-A9A2-107B-FF1E-4CF73713E25D}"/>
              </a:ext>
            </a:extLst>
          </p:cNvPr>
          <p:cNvSpPr>
            <a:spLocks noGrp="1"/>
          </p:cNvSpPr>
          <p:nvPr>
            <p:ph idx="1"/>
          </p:nvPr>
        </p:nvSpPr>
        <p:spPr>
          <a:xfrm>
            <a:off x="568411" y="1235676"/>
            <a:ext cx="10785389" cy="4941287"/>
          </a:xfrm>
        </p:spPr>
        <p:txBody>
          <a:bodyPr>
            <a:normAutofit fontScale="85000" lnSpcReduction="20000"/>
          </a:bodyPr>
          <a:lstStyle/>
          <a:p>
            <a:r>
              <a:rPr lang="ru-RU" dirty="0" err="1"/>
              <a:t>Віднесення</a:t>
            </a:r>
            <a:r>
              <a:rPr lang="ru-RU" dirty="0"/>
              <a:t> умов </a:t>
            </a:r>
            <a:r>
              <a:rPr lang="ru-RU" dirty="0" err="1"/>
              <a:t>праці</a:t>
            </a:r>
            <a:r>
              <a:rPr lang="ru-RU" dirty="0"/>
              <a:t> до того </a:t>
            </a:r>
            <a:r>
              <a:rPr lang="ru-RU" dirty="0" err="1"/>
              <a:t>чи</a:t>
            </a:r>
            <a:r>
              <a:rPr lang="ru-RU" dirty="0"/>
              <a:t> </a:t>
            </a:r>
            <a:r>
              <a:rPr lang="ru-RU" dirty="0" err="1"/>
              <a:t>іншого</a:t>
            </a:r>
            <a:r>
              <a:rPr lang="ru-RU" dirty="0"/>
              <a:t> </a:t>
            </a:r>
            <a:r>
              <a:rPr lang="ru-RU" dirty="0" err="1"/>
              <a:t>класу</a:t>
            </a:r>
            <a:r>
              <a:rPr lang="ru-RU" dirty="0"/>
              <a:t> </a:t>
            </a:r>
            <a:r>
              <a:rPr lang="ru-RU" dirty="0" err="1"/>
              <a:t>шкідливості</a:t>
            </a:r>
            <a:r>
              <a:rPr lang="ru-RU" dirty="0"/>
              <a:t> та </a:t>
            </a:r>
            <a:r>
              <a:rPr lang="ru-RU" dirty="0" err="1"/>
              <a:t>небезпечності</a:t>
            </a:r>
            <a:r>
              <a:rPr lang="ru-RU" dirty="0"/>
              <a:t> при </a:t>
            </a:r>
            <a:r>
              <a:rPr lang="ru-RU" dirty="0" err="1"/>
              <a:t>дії</a:t>
            </a:r>
            <a:r>
              <a:rPr lang="ru-RU" dirty="0"/>
              <a:t> </a:t>
            </a:r>
            <a:r>
              <a:rPr lang="ru-RU" dirty="0" err="1"/>
              <a:t>неіонізуючих</a:t>
            </a:r>
            <a:r>
              <a:rPr lang="ru-RU" dirty="0"/>
              <a:t> </a:t>
            </a:r>
            <a:r>
              <a:rPr lang="ru-RU" dirty="0" err="1"/>
              <a:t>електромагнітних</a:t>
            </a:r>
            <a:r>
              <a:rPr lang="ru-RU" dirty="0"/>
              <a:t> </a:t>
            </a:r>
            <a:r>
              <a:rPr lang="ru-RU" dirty="0" err="1"/>
              <a:t>полів</a:t>
            </a:r>
            <a:r>
              <a:rPr lang="ru-RU" dirty="0"/>
              <a:t> та </a:t>
            </a:r>
            <a:r>
              <a:rPr lang="ru-RU" dirty="0" err="1"/>
              <a:t>випромінювань</a:t>
            </a:r>
            <a:r>
              <a:rPr lang="ru-RU" dirty="0"/>
              <a:t> </a:t>
            </a:r>
            <a:r>
              <a:rPr lang="ru-RU" dirty="0" err="1"/>
              <a:t>здійснюється</a:t>
            </a:r>
            <a:r>
              <a:rPr lang="ru-RU" dirty="0"/>
              <a:t> </a:t>
            </a:r>
            <a:r>
              <a:rPr lang="ru-RU" dirty="0" err="1"/>
              <a:t>відповідно</a:t>
            </a:r>
            <a:r>
              <a:rPr lang="ru-RU" dirty="0"/>
              <a:t> до </a:t>
            </a:r>
            <a:r>
              <a:rPr lang="ru-RU" dirty="0" err="1"/>
              <a:t>додатка</a:t>
            </a:r>
            <a:r>
              <a:rPr lang="ru-RU" dirty="0"/>
              <a:t> 11 до </a:t>
            </a:r>
            <a:r>
              <a:rPr lang="ru-RU" dirty="0" err="1"/>
              <a:t>цієї</a:t>
            </a:r>
            <a:r>
              <a:rPr lang="ru-RU" dirty="0"/>
              <a:t> </a:t>
            </a:r>
            <a:r>
              <a:rPr lang="ru-RU" dirty="0" err="1"/>
              <a:t>Гігієнічної</a:t>
            </a:r>
            <a:r>
              <a:rPr lang="ru-RU" dirty="0"/>
              <a:t> </a:t>
            </a:r>
            <a:r>
              <a:rPr lang="ru-RU" dirty="0" err="1"/>
              <a:t>класифікації</a:t>
            </a:r>
            <a:r>
              <a:rPr lang="ru-RU" dirty="0"/>
              <a:t> </a:t>
            </a:r>
            <a:r>
              <a:rPr lang="ru-RU" dirty="0" err="1"/>
              <a:t>праці</a:t>
            </a:r>
            <a:r>
              <a:rPr lang="ru-RU" dirty="0"/>
              <a:t>, а </a:t>
            </a:r>
            <a:r>
              <a:rPr lang="ru-RU" dirty="0" err="1"/>
              <a:t>неіонізуючих</a:t>
            </a:r>
            <a:r>
              <a:rPr lang="ru-RU" dirty="0"/>
              <a:t> </a:t>
            </a:r>
            <a:r>
              <a:rPr lang="ru-RU" dirty="0" err="1"/>
              <a:t>випромінювань</a:t>
            </a:r>
            <a:r>
              <a:rPr lang="ru-RU" dirty="0"/>
              <a:t> </a:t>
            </a:r>
            <a:r>
              <a:rPr lang="ru-RU" dirty="0" err="1"/>
              <a:t>оптичного</a:t>
            </a:r>
            <a:r>
              <a:rPr lang="ru-RU" dirty="0"/>
              <a:t> </a:t>
            </a:r>
            <a:r>
              <a:rPr lang="ru-RU" dirty="0" err="1"/>
              <a:t>діапазону</a:t>
            </a:r>
            <a:r>
              <a:rPr lang="ru-RU" dirty="0"/>
              <a:t> (лазерного та </a:t>
            </a:r>
            <a:r>
              <a:rPr lang="ru-RU" dirty="0" err="1"/>
              <a:t>ультрафіолетового</a:t>
            </a:r>
            <a:r>
              <a:rPr lang="ru-RU" dirty="0"/>
              <a:t>) - </a:t>
            </a:r>
            <a:r>
              <a:rPr lang="ru-RU" dirty="0" err="1"/>
              <a:t>додатка</a:t>
            </a:r>
            <a:r>
              <a:rPr lang="ru-RU" dirty="0"/>
              <a:t> 12 до </a:t>
            </a:r>
            <a:r>
              <a:rPr lang="ru-RU" dirty="0" err="1"/>
              <a:t>цієї</a:t>
            </a:r>
            <a:r>
              <a:rPr lang="ru-RU" dirty="0"/>
              <a:t> </a:t>
            </a:r>
            <a:r>
              <a:rPr lang="ru-RU" dirty="0" err="1"/>
              <a:t>Гігієнічної</a:t>
            </a:r>
            <a:r>
              <a:rPr lang="ru-RU" dirty="0"/>
              <a:t> </a:t>
            </a:r>
            <a:r>
              <a:rPr lang="ru-RU" dirty="0" err="1"/>
              <a:t>класифікації</a:t>
            </a:r>
            <a:r>
              <a:rPr lang="ru-RU" dirty="0"/>
              <a:t> </a:t>
            </a:r>
            <a:r>
              <a:rPr lang="ru-RU" dirty="0" err="1"/>
              <a:t>праці</a:t>
            </a:r>
            <a:r>
              <a:rPr lang="ru-RU" dirty="0"/>
              <a:t>. </a:t>
            </a:r>
          </a:p>
          <a:p>
            <a:r>
              <a:rPr lang="ru-RU" dirty="0"/>
              <a:t>8.2. </a:t>
            </a:r>
            <a:r>
              <a:rPr lang="ru-RU" dirty="0" err="1"/>
              <a:t>Умови</a:t>
            </a:r>
            <a:r>
              <a:rPr lang="ru-RU" dirty="0"/>
              <a:t> </a:t>
            </a:r>
            <a:r>
              <a:rPr lang="ru-RU" dirty="0" err="1"/>
              <a:t>праці</a:t>
            </a:r>
            <a:r>
              <a:rPr lang="ru-RU" dirty="0"/>
              <a:t> при </a:t>
            </a:r>
            <a:r>
              <a:rPr lang="ru-RU" dirty="0" err="1"/>
              <a:t>дії</a:t>
            </a:r>
            <a:r>
              <a:rPr lang="ru-RU" dirty="0"/>
              <a:t> </a:t>
            </a:r>
            <a:r>
              <a:rPr lang="ru-RU" dirty="0" err="1"/>
              <a:t>неіонізуючих</a:t>
            </a:r>
            <a:r>
              <a:rPr lang="ru-RU" dirty="0"/>
              <a:t> </a:t>
            </a:r>
            <a:r>
              <a:rPr lang="ru-RU" dirty="0" err="1"/>
              <a:t>електромагнітних</a:t>
            </a:r>
            <a:r>
              <a:rPr lang="ru-RU" dirty="0"/>
              <a:t> </a:t>
            </a:r>
            <a:r>
              <a:rPr lang="ru-RU" dirty="0" err="1"/>
              <a:t>полів</a:t>
            </a:r>
            <a:r>
              <a:rPr lang="ru-RU" dirty="0"/>
              <a:t> та </a:t>
            </a:r>
            <a:r>
              <a:rPr lang="ru-RU" dirty="0" err="1"/>
              <a:t>випромінювань</a:t>
            </a:r>
            <a:r>
              <a:rPr lang="ru-RU" dirty="0"/>
              <a:t> </a:t>
            </a:r>
            <a:r>
              <a:rPr lang="ru-RU" dirty="0" err="1"/>
              <a:t>відповідають</a:t>
            </a:r>
            <a:r>
              <a:rPr lang="ru-RU" dirty="0"/>
              <a:t> 3 </a:t>
            </a:r>
            <a:r>
              <a:rPr lang="ru-RU" dirty="0" err="1"/>
              <a:t>класу</a:t>
            </a:r>
            <a:r>
              <a:rPr lang="ru-RU" dirty="0"/>
              <a:t> </a:t>
            </a:r>
            <a:r>
              <a:rPr lang="ru-RU" dirty="0" err="1"/>
              <a:t>шкідливості</a:t>
            </a:r>
            <a:r>
              <a:rPr lang="ru-RU" dirty="0"/>
              <a:t> при </a:t>
            </a:r>
            <a:r>
              <a:rPr lang="ru-RU" dirty="0" err="1"/>
              <a:t>перевищенні</a:t>
            </a:r>
            <a:r>
              <a:rPr lang="ru-RU" dirty="0"/>
              <a:t> на </a:t>
            </a:r>
            <a:r>
              <a:rPr lang="ru-RU" dirty="0" err="1"/>
              <a:t>робочих</a:t>
            </a:r>
            <a:r>
              <a:rPr lang="ru-RU" dirty="0"/>
              <a:t> </a:t>
            </a:r>
            <a:r>
              <a:rPr lang="ru-RU" dirty="0" err="1"/>
              <a:t>місцях</a:t>
            </a:r>
            <a:r>
              <a:rPr lang="ru-RU" dirty="0"/>
              <a:t> ГДР, </a:t>
            </a:r>
            <a:r>
              <a:rPr lang="ru-RU" dirty="0" err="1"/>
              <a:t>що</a:t>
            </a:r>
            <a:r>
              <a:rPr lang="ru-RU" dirty="0"/>
              <a:t> </a:t>
            </a:r>
            <a:r>
              <a:rPr lang="ru-RU" dirty="0" err="1"/>
              <a:t>встановлені</a:t>
            </a:r>
            <a:r>
              <a:rPr lang="ru-RU" dirty="0"/>
              <a:t> для </a:t>
            </a:r>
            <a:r>
              <a:rPr lang="ru-RU" dirty="0" err="1"/>
              <a:t>відповідного</a:t>
            </a:r>
            <a:r>
              <a:rPr lang="ru-RU" dirty="0"/>
              <a:t> часу </a:t>
            </a:r>
            <a:r>
              <a:rPr lang="ru-RU" dirty="0" err="1"/>
              <a:t>дії</a:t>
            </a:r>
            <a:r>
              <a:rPr lang="ru-RU" dirty="0"/>
              <a:t>, з </a:t>
            </a:r>
            <a:r>
              <a:rPr lang="ru-RU" dirty="0" err="1"/>
              <a:t>урахуванням</a:t>
            </a:r>
            <a:r>
              <a:rPr lang="ru-RU" dirty="0"/>
              <a:t> </a:t>
            </a:r>
            <a:r>
              <a:rPr lang="ru-RU" dirty="0" err="1"/>
              <a:t>значень</a:t>
            </a:r>
            <a:r>
              <a:rPr lang="ru-RU" dirty="0"/>
              <a:t> </a:t>
            </a:r>
            <a:r>
              <a:rPr lang="ru-RU" dirty="0" err="1"/>
              <a:t>енергетичних</a:t>
            </a:r>
            <a:r>
              <a:rPr lang="ru-RU" dirty="0"/>
              <a:t> </a:t>
            </a:r>
            <a:r>
              <a:rPr lang="ru-RU" dirty="0" err="1"/>
              <a:t>експозицій</a:t>
            </a:r>
            <a:r>
              <a:rPr lang="ru-RU" dirty="0"/>
              <a:t> в тих </a:t>
            </a:r>
            <a:r>
              <a:rPr lang="ru-RU" dirty="0" err="1"/>
              <a:t>діапазонах</a:t>
            </a:r>
            <a:r>
              <a:rPr lang="ru-RU" dirty="0"/>
              <a:t> частот, де вони </a:t>
            </a:r>
            <a:r>
              <a:rPr lang="ru-RU" dirty="0" err="1"/>
              <a:t>нормуються</a:t>
            </a:r>
            <a:r>
              <a:rPr lang="ru-RU" dirty="0"/>
              <a:t>, і 4 </a:t>
            </a:r>
            <a:r>
              <a:rPr lang="ru-RU" dirty="0" err="1"/>
              <a:t>класу</a:t>
            </a:r>
            <a:r>
              <a:rPr lang="ru-RU" dirty="0"/>
              <a:t> - при </a:t>
            </a:r>
            <a:r>
              <a:rPr lang="ru-RU" dirty="0" err="1"/>
              <a:t>перевищенні</a:t>
            </a:r>
            <a:r>
              <a:rPr lang="ru-RU" dirty="0"/>
              <a:t> </a:t>
            </a:r>
            <a:r>
              <a:rPr lang="ru-RU" dirty="0" err="1"/>
              <a:t>максимальних</a:t>
            </a:r>
            <a:r>
              <a:rPr lang="ru-RU" dirty="0"/>
              <a:t> ГДР для </a:t>
            </a:r>
            <a:r>
              <a:rPr lang="ru-RU" dirty="0" err="1"/>
              <a:t>короткочасної</a:t>
            </a:r>
            <a:r>
              <a:rPr lang="ru-RU" dirty="0"/>
              <a:t> </a:t>
            </a:r>
            <a:r>
              <a:rPr lang="ru-RU" dirty="0" err="1"/>
              <a:t>дії</a:t>
            </a:r>
            <a:r>
              <a:rPr lang="ru-RU" dirty="0"/>
              <a:t>. </a:t>
            </a:r>
          </a:p>
          <a:p>
            <a:r>
              <a:rPr lang="ru-RU" dirty="0"/>
              <a:t>8.3. При </a:t>
            </a:r>
            <a:r>
              <a:rPr lang="ru-RU" dirty="0" err="1"/>
              <a:t>одночасній</a:t>
            </a:r>
            <a:r>
              <a:rPr lang="ru-RU" dirty="0"/>
              <a:t> </a:t>
            </a:r>
            <a:r>
              <a:rPr lang="ru-RU" dirty="0" err="1"/>
              <a:t>дії</a:t>
            </a:r>
            <a:r>
              <a:rPr lang="ru-RU" dirty="0"/>
              <a:t> на </a:t>
            </a:r>
            <a:r>
              <a:rPr lang="ru-RU" dirty="0" err="1"/>
              <a:t>працівників</a:t>
            </a:r>
            <a:r>
              <a:rPr lang="ru-RU" dirty="0"/>
              <a:t> </a:t>
            </a:r>
            <a:r>
              <a:rPr lang="ru-RU" dirty="0" err="1"/>
              <a:t>неіонізуючих</a:t>
            </a:r>
            <a:r>
              <a:rPr lang="ru-RU" dirty="0"/>
              <a:t> </a:t>
            </a:r>
            <a:r>
              <a:rPr lang="ru-RU" dirty="0" err="1"/>
              <a:t>електромагнітних</a:t>
            </a:r>
            <a:r>
              <a:rPr lang="ru-RU" dirty="0"/>
              <a:t> </a:t>
            </a:r>
            <a:r>
              <a:rPr lang="ru-RU" dirty="0" err="1"/>
              <a:t>полів</a:t>
            </a:r>
            <a:r>
              <a:rPr lang="ru-RU" dirty="0"/>
              <a:t> та </a:t>
            </a:r>
            <a:r>
              <a:rPr lang="ru-RU" dirty="0" err="1"/>
              <a:t>випромінювань</a:t>
            </a:r>
            <a:r>
              <a:rPr lang="ru-RU" dirty="0"/>
              <a:t>, </a:t>
            </a:r>
            <a:r>
              <a:rPr lang="ru-RU" dirty="0" err="1"/>
              <a:t>що</a:t>
            </a:r>
            <a:r>
              <a:rPr lang="ru-RU" dirty="0"/>
              <a:t> </a:t>
            </a:r>
            <a:r>
              <a:rPr lang="ru-RU" dirty="0" err="1"/>
              <a:t>створюються</a:t>
            </a:r>
            <a:r>
              <a:rPr lang="ru-RU" dirty="0"/>
              <a:t> </a:t>
            </a:r>
            <a:r>
              <a:rPr lang="ru-RU" dirty="0" err="1"/>
              <a:t>декількома</a:t>
            </a:r>
            <a:r>
              <a:rPr lang="ru-RU" dirty="0"/>
              <a:t> </a:t>
            </a:r>
            <a:r>
              <a:rPr lang="ru-RU" dirty="0" err="1"/>
              <a:t>джерелами</a:t>
            </a:r>
            <a:r>
              <a:rPr lang="ru-RU" dirty="0"/>
              <a:t>, </a:t>
            </a:r>
            <a:r>
              <a:rPr lang="ru-RU" dirty="0" err="1"/>
              <a:t>які</a:t>
            </a:r>
            <a:r>
              <a:rPr lang="ru-RU" dirty="0"/>
              <a:t> </a:t>
            </a:r>
            <a:r>
              <a:rPr lang="ru-RU" dirty="0" err="1"/>
              <a:t>працюють</a:t>
            </a:r>
            <a:r>
              <a:rPr lang="ru-RU" dirty="0"/>
              <a:t> у </a:t>
            </a:r>
            <a:r>
              <a:rPr lang="ru-RU" dirty="0" err="1"/>
              <a:t>різних</a:t>
            </a:r>
            <a:r>
              <a:rPr lang="ru-RU" dirty="0"/>
              <a:t> </a:t>
            </a:r>
            <a:r>
              <a:rPr lang="ru-RU" dirty="0" err="1"/>
              <a:t>нормованих</a:t>
            </a:r>
            <a:r>
              <a:rPr lang="ru-RU" dirty="0"/>
              <a:t> </a:t>
            </a:r>
            <a:r>
              <a:rPr lang="ru-RU" dirty="0" err="1"/>
              <a:t>частотних</a:t>
            </a:r>
            <a:r>
              <a:rPr lang="ru-RU" dirty="0"/>
              <a:t> </a:t>
            </a:r>
            <a:r>
              <a:rPr lang="ru-RU" dirty="0" err="1"/>
              <a:t>діапазонах</a:t>
            </a:r>
            <a:r>
              <a:rPr lang="ru-RU" dirty="0"/>
              <a:t>, </a:t>
            </a:r>
            <a:r>
              <a:rPr lang="ru-RU" dirty="0" err="1"/>
              <a:t>клас</a:t>
            </a:r>
            <a:r>
              <a:rPr lang="ru-RU" dirty="0"/>
              <a:t> умов </a:t>
            </a:r>
            <a:r>
              <a:rPr lang="ru-RU" dirty="0" err="1"/>
              <a:t>праці</a:t>
            </a:r>
            <a:r>
              <a:rPr lang="ru-RU" dirty="0"/>
              <a:t> на </a:t>
            </a:r>
            <a:r>
              <a:rPr lang="ru-RU" dirty="0" err="1"/>
              <a:t>робочому</a:t>
            </a:r>
            <a:r>
              <a:rPr lang="ru-RU" dirty="0"/>
              <a:t> </a:t>
            </a:r>
            <a:r>
              <a:rPr lang="ru-RU" dirty="0" err="1"/>
              <a:t>місці</a:t>
            </a:r>
            <a:r>
              <a:rPr lang="ru-RU" dirty="0"/>
              <a:t> </a:t>
            </a:r>
            <a:r>
              <a:rPr lang="ru-RU" dirty="0" err="1"/>
              <a:t>встановлюється</a:t>
            </a:r>
            <a:r>
              <a:rPr lang="ru-RU" dirty="0"/>
              <a:t> за фактором, </a:t>
            </a:r>
            <a:r>
              <a:rPr lang="ru-RU" dirty="0" err="1"/>
              <a:t>що</a:t>
            </a:r>
            <a:r>
              <a:rPr lang="ru-RU" dirty="0"/>
              <a:t> </a:t>
            </a:r>
            <a:r>
              <a:rPr lang="ru-RU" dirty="0" err="1"/>
              <a:t>отримав</a:t>
            </a:r>
            <a:r>
              <a:rPr lang="ru-RU" dirty="0"/>
              <a:t> </a:t>
            </a:r>
            <a:r>
              <a:rPr lang="ru-RU" dirty="0" err="1"/>
              <a:t>найбільший</a:t>
            </a:r>
            <a:r>
              <a:rPr lang="ru-RU" dirty="0"/>
              <a:t> </a:t>
            </a:r>
            <a:r>
              <a:rPr lang="ru-RU" dirty="0" err="1"/>
              <a:t>ступінь</a:t>
            </a:r>
            <a:r>
              <a:rPr lang="ru-RU" dirty="0"/>
              <a:t> </a:t>
            </a:r>
            <a:r>
              <a:rPr lang="ru-RU" dirty="0" err="1"/>
              <a:t>шкідливості</a:t>
            </a:r>
            <a:r>
              <a:rPr lang="ru-RU" dirty="0"/>
              <a:t>. При </a:t>
            </a:r>
            <a:r>
              <a:rPr lang="ru-RU" dirty="0" err="1"/>
              <a:t>цьому</a:t>
            </a:r>
            <a:r>
              <a:rPr lang="ru-RU" dirty="0"/>
              <a:t>, </a:t>
            </a:r>
            <a:r>
              <a:rPr lang="ru-RU" dirty="0" err="1"/>
              <a:t>якщо</a:t>
            </a:r>
            <a:r>
              <a:rPr lang="ru-RU" dirty="0"/>
              <a:t> </a:t>
            </a:r>
            <a:r>
              <a:rPr lang="ru-RU" dirty="0" err="1"/>
              <a:t>виявлено</a:t>
            </a:r>
            <a:r>
              <a:rPr lang="ru-RU" dirty="0"/>
              <a:t> </a:t>
            </a:r>
            <a:r>
              <a:rPr lang="ru-RU" dirty="0" err="1"/>
              <a:t>перевищення</a:t>
            </a:r>
            <a:r>
              <a:rPr lang="ru-RU" dirty="0"/>
              <a:t> ГДР у </a:t>
            </a:r>
            <a:r>
              <a:rPr lang="ru-RU" dirty="0" err="1"/>
              <a:t>двох</a:t>
            </a:r>
            <a:r>
              <a:rPr lang="ru-RU" dirty="0"/>
              <a:t> і </a:t>
            </a:r>
            <a:r>
              <a:rPr lang="ru-RU" dirty="0" err="1"/>
              <a:t>більше</a:t>
            </a:r>
            <a:r>
              <a:rPr lang="ru-RU" dirty="0"/>
              <a:t> </a:t>
            </a:r>
            <a:r>
              <a:rPr lang="ru-RU" dirty="0" err="1"/>
              <a:t>нормованих</a:t>
            </a:r>
            <a:r>
              <a:rPr lang="ru-RU" dirty="0"/>
              <a:t> </a:t>
            </a:r>
            <a:r>
              <a:rPr lang="ru-RU" dirty="0" err="1"/>
              <a:t>частотних</a:t>
            </a:r>
            <a:r>
              <a:rPr lang="ru-RU" dirty="0"/>
              <a:t> </a:t>
            </a:r>
            <a:r>
              <a:rPr lang="ru-RU" dirty="0" err="1"/>
              <a:t>діапазонах</a:t>
            </a:r>
            <a:r>
              <a:rPr lang="ru-RU" dirty="0"/>
              <a:t>, </a:t>
            </a:r>
            <a:r>
              <a:rPr lang="ru-RU" dirty="0" err="1"/>
              <a:t>ступінь</a:t>
            </a:r>
            <a:r>
              <a:rPr lang="ru-RU" dirty="0"/>
              <a:t> </a:t>
            </a:r>
            <a:r>
              <a:rPr lang="ru-RU" dirty="0" err="1"/>
              <a:t>шкідливості</a:t>
            </a:r>
            <a:r>
              <a:rPr lang="ru-RU" dirty="0"/>
              <a:t> </a:t>
            </a:r>
            <a:r>
              <a:rPr lang="ru-RU" dirty="0" err="1"/>
              <a:t>збільшується</a:t>
            </a:r>
            <a:r>
              <a:rPr lang="ru-RU" dirty="0"/>
              <a:t> на одну </a:t>
            </a:r>
            <a:r>
              <a:rPr lang="ru-RU" dirty="0" err="1"/>
              <a:t>одиницю</a:t>
            </a:r>
            <a:r>
              <a:rPr lang="ru-RU" dirty="0"/>
              <a:t>. </a:t>
            </a:r>
            <a:endParaRPr lang="ru-UA" dirty="0"/>
          </a:p>
        </p:txBody>
      </p:sp>
    </p:spTree>
    <p:extLst>
      <p:ext uri="{BB962C8B-B14F-4D97-AF65-F5344CB8AC3E}">
        <p14:creationId xmlns:p14="http://schemas.microsoft.com/office/powerpoint/2010/main" val="2428415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F3B71B-FB47-E2FB-6499-28681F929A05}"/>
              </a:ext>
            </a:extLst>
          </p:cNvPr>
          <p:cNvSpPr>
            <a:spLocks noGrp="1"/>
          </p:cNvSpPr>
          <p:nvPr>
            <p:ph type="title"/>
          </p:nvPr>
        </p:nvSpPr>
        <p:spPr>
          <a:xfrm>
            <a:off x="609600" y="365125"/>
            <a:ext cx="10744200" cy="573989"/>
          </a:xfrm>
        </p:spPr>
        <p:txBody>
          <a:bodyPr/>
          <a:lstStyle/>
          <a:p>
            <a:r>
              <a:rPr lang="ru-RU" sz="1900" b="1" dirty="0">
                <a:highlight>
                  <a:srgbClr val="FFFF00"/>
                </a:highlight>
              </a:rPr>
              <a:t>Пункт 11. </a:t>
            </a:r>
            <a:r>
              <a:rPr lang="ru-RU" sz="1900" b="1" dirty="0" err="1">
                <a:highlight>
                  <a:srgbClr val="FFFF00"/>
                </a:highlight>
              </a:rPr>
              <a:t>Гігієнічна</a:t>
            </a:r>
            <a:r>
              <a:rPr lang="ru-RU" sz="1900" b="1" dirty="0">
                <a:highlight>
                  <a:srgbClr val="FFFF00"/>
                </a:highlight>
              </a:rPr>
              <a:t> </a:t>
            </a:r>
            <a:r>
              <a:rPr lang="ru-RU" sz="1900" b="1" dirty="0" err="1">
                <a:highlight>
                  <a:srgbClr val="FFFF00"/>
                </a:highlight>
              </a:rPr>
              <a:t>оцінка</a:t>
            </a:r>
            <a:r>
              <a:rPr lang="ru-RU" sz="1900" b="1" dirty="0">
                <a:highlight>
                  <a:srgbClr val="FFFF00"/>
                </a:highlight>
              </a:rPr>
              <a:t> умов </a:t>
            </a:r>
            <a:r>
              <a:rPr lang="ru-RU" sz="1900" b="1" dirty="0" err="1">
                <a:highlight>
                  <a:srgbClr val="FFFF00"/>
                </a:highlight>
              </a:rPr>
              <a:t>праці</a:t>
            </a:r>
            <a:r>
              <a:rPr lang="ru-RU" sz="1900" b="1" dirty="0">
                <a:highlight>
                  <a:srgbClr val="FFFF00"/>
                </a:highlight>
              </a:rPr>
              <a:t> при </a:t>
            </a:r>
            <a:r>
              <a:rPr lang="ru-RU" sz="1900" b="1" dirty="0" err="1">
                <a:highlight>
                  <a:srgbClr val="FFFF00"/>
                </a:highlight>
              </a:rPr>
              <a:t>дії</a:t>
            </a:r>
            <a:r>
              <a:rPr lang="ru-RU" sz="1900" b="1" dirty="0">
                <a:highlight>
                  <a:srgbClr val="FFFF00"/>
                </a:highlight>
              </a:rPr>
              <a:t> </a:t>
            </a:r>
            <a:r>
              <a:rPr lang="ru-RU" sz="1900" b="1" dirty="0" err="1">
                <a:highlight>
                  <a:srgbClr val="FFFF00"/>
                </a:highlight>
              </a:rPr>
              <a:t>іонізуючого</a:t>
            </a:r>
            <a:r>
              <a:rPr lang="ru-RU" sz="1900" b="1" dirty="0">
                <a:highlight>
                  <a:srgbClr val="FFFF00"/>
                </a:highlight>
              </a:rPr>
              <a:t> </a:t>
            </a:r>
            <a:r>
              <a:rPr lang="ru-RU" sz="1900" b="1" dirty="0" err="1">
                <a:highlight>
                  <a:srgbClr val="FFFF00"/>
                </a:highlight>
              </a:rPr>
              <a:t>випромінювання</a:t>
            </a:r>
            <a:endParaRPr lang="ru-UA" sz="1900" b="1" dirty="0">
              <a:highlight>
                <a:srgbClr val="FFFF00"/>
              </a:highlight>
            </a:endParaRPr>
          </a:p>
        </p:txBody>
      </p:sp>
      <p:sp>
        <p:nvSpPr>
          <p:cNvPr id="3" name="Місце для вмісту 2">
            <a:extLst>
              <a:ext uri="{FF2B5EF4-FFF2-40B4-BE49-F238E27FC236}">
                <a16:creationId xmlns:a16="http://schemas.microsoft.com/office/drawing/2014/main" id="{C83172D1-4082-2BBD-6C11-D85E255EB8A2}"/>
              </a:ext>
            </a:extLst>
          </p:cNvPr>
          <p:cNvSpPr>
            <a:spLocks noGrp="1"/>
          </p:cNvSpPr>
          <p:nvPr>
            <p:ph idx="1"/>
          </p:nvPr>
        </p:nvSpPr>
        <p:spPr>
          <a:xfrm>
            <a:off x="609600" y="1070919"/>
            <a:ext cx="10744200" cy="5106044"/>
          </a:xfrm>
        </p:spPr>
        <p:txBody>
          <a:bodyPr>
            <a:normAutofit fontScale="62500" lnSpcReduction="20000"/>
          </a:bodyPr>
          <a:lstStyle/>
          <a:p>
            <a:r>
              <a:rPr lang="ru-RU" dirty="0"/>
              <a:t>При </a:t>
            </a:r>
            <a:r>
              <a:rPr lang="ru-RU" dirty="0" err="1"/>
              <a:t>роботі</a:t>
            </a:r>
            <a:r>
              <a:rPr lang="ru-RU" dirty="0"/>
              <a:t> з </a:t>
            </a:r>
            <a:r>
              <a:rPr lang="ru-RU" dirty="0" err="1"/>
              <a:t>джерелами</a:t>
            </a:r>
            <a:r>
              <a:rPr lang="ru-RU" dirty="0"/>
              <a:t> </a:t>
            </a:r>
            <a:r>
              <a:rPr lang="ru-RU" dirty="0" err="1"/>
              <a:t>іонізуючого</a:t>
            </a:r>
            <a:r>
              <a:rPr lang="ru-RU" dirty="0"/>
              <a:t> </a:t>
            </a:r>
            <a:r>
              <a:rPr lang="ru-RU" dirty="0" err="1"/>
              <a:t>випромінювання</a:t>
            </a:r>
            <a:r>
              <a:rPr lang="ru-RU" dirty="0"/>
              <a:t> контроль і </a:t>
            </a:r>
            <a:r>
              <a:rPr lang="ru-RU" dirty="0" err="1"/>
              <a:t>оцінка</a:t>
            </a:r>
            <a:r>
              <a:rPr lang="ru-RU" dirty="0"/>
              <a:t> </a:t>
            </a:r>
            <a:r>
              <a:rPr lang="ru-RU" dirty="0" err="1"/>
              <a:t>параметрів</a:t>
            </a:r>
            <a:r>
              <a:rPr lang="ru-RU" dirty="0"/>
              <a:t> </a:t>
            </a:r>
            <a:r>
              <a:rPr lang="ru-RU" dirty="0" err="1"/>
              <a:t>радіаційного</a:t>
            </a:r>
            <a:r>
              <a:rPr lang="ru-RU" dirty="0"/>
              <a:t> фактора </a:t>
            </a:r>
            <a:r>
              <a:rPr lang="ru-RU" dirty="0" err="1"/>
              <a:t>здійснюються</a:t>
            </a:r>
            <a:r>
              <a:rPr lang="ru-RU" dirty="0"/>
              <a:t> </a:t>
            </a:r>
            <a:r>
              <a:rPr lang="ru-RU" dirty="0" err="1"/>
              <a:t>відповідно</a:t>
            </a:r>
            <a:r>
              <a:rPr lang="ru-RU" dirty="0"/>
              <a:t> до Норм </a:t>
            </a:r>
            <a:r>
              <a:rPr lang="ru-RU" dirty="0" err="1"/>
              <a:t>радіаційної</a:t>
            </a:r>
            <a:r>
              <a:rPr lang="ru-RU" dirty="0"/>
              <a:t> </a:t>
            </a:r>
            <a:r>
              <a:rPr lang="ru-RU" dirty="0" err="1"/>
              <a:t>безпеки</a:t>
            </a:r>
            <a:r>
              <a:rPr lang="ru-RU" dirty="0"/>
              <a:t> </a:t>
            </a:r>
            <a:r>
              <a:rPr lang="ru-RU" dirty="0" err="1"/>
              <a:t>України</a:t>
            </a:r>
            <a:r>
              <a:rPr lang="ru-RU" dirty="0"/>
              <a:t> (НРБУ-97), </a:t>
            </a:r>
            <a:r>
              <a:rPr lang="ru-RU" dirty="0" err="1"/>
              <a:t>затверджених</a:t>
            </a:r>
            <a:r>
              <a:rPr lang="ru-RU" dirty="0"/>
              <a:t> </a:t>
            </a:r>
            <a:r>
              <a:rPr lang="ru-RU" dirty="0" err="1"/>
              <a:t>постановою</a:t>
            </a:r>
            <a:r>
              <a:rPr lang="ru-RU" dirty="0"/>
              <a:t> Головного державного </a:t>
            </a:r>
            <a:r>
              <a:rPr lang="ru-RU" dirty="0" err="1"/>
              <a:t>санітарного</a:t>
            </a:r>
            <a:r>
              <a:rPr lang="ru-RU" dirty="0"/>
              <a:t> </a:t>
            </a:r>
            <a:r>
              <a:rPr lang="ru-RU" dirty="0" err="1"/>
              <a:t>лікаря</a:t>
            </a:r>
            <a:r>
              <a:rPr lang="ru-RU" dirty="0"/>
              <a:t> </a:t>
            </a:r>
            <a:r>
              <a:rPr lang="ru-RU" dirty="0" err="1"/>
              <a:t>України</a:t>
            </a:r>
            <a:r>
              <a:rPr lang="ru-RU" dirty="0"/>
              <a:t> </a:t>
            </a:r>
            <a:r>
              <a:rPr lang="ru-RU" dirty="0" err="1"/>
              <a:t>від</a:t>
            </a:r>
            <a:r>
              <a:rPr lang="ru-RU" dirty="0"/>
              <a:t> 01 </a:t>
            </a:r>
            <a:r>
              <a:rPr lang="ru-RU" dirty="0" err="1"/>
              <a:t>грудня</a:t>
            </a:r>
            <a:r>
              <a:rPr lang="ru-RU" dirty="0"/>
              <a:t> 1997 року № 62 (</a:t>
            </a:r>
            <a:r>
              <a:rPr lang="ru-RU" dirty="0" err="1"/>
              <a:t>далі</a:t>
            </a:r>
            <a:r>
              <a:rPr lang="ru-RU" dirty="0"/>
              <a:t> - НРБУ-97), та </a:t>
            </a:r>
            <a:r>
              <a:rPr lang="ru-RU" dirty="0" err="1"/>
              <a:t>Основних</a:t>
            </a:r>
            <a:r>
              <a:rPr lang="ru-RU" dirty="0"/>
              <a:t> </a:t>
            </a:r>
            <a:r>
              <a:rPr lang="ru-RU" dirty="0" err="1"/>
              <a:t>санітарних</a:t>
            </a:r>
            <a:r>
              <a:rPr lang="ru-RU" dirty="0"/>
              <a:t> правил </a:t>
            </a:r>
            <a:r>
              <a:rPr lang="ru-RU" dirty="0" err="1"/>
              <a:t>забезпечення</a:t>
            </a:r>
            <a:r>
              <a:rPr lang="ru-RU" dirty="0"/>
              <a:t> </a:t>
            </a:r>
            <a:r>
              <a:rPr lang="ru-RU" dirty="0" err="1"/>
              <a:t>радіаційної</a:t>
            </a:r>
            <a:r>
              <a:rPr lang="ru-RU" dirty="0"/>
              <a:t> </a:t>
            </a:r>
            <a:r>
              <a:rPr lang="ru-RU" dirty="0" err="1"/>
              <a:t>безпеки</a:t>
            </a:r>
            <a:r>
              <a:rPr lang="ru-RU" dirty="0"/>
              <a:t> </a:t>
            </a:r>
            <a:r>
              <a:rPr lang="ru-RU" dirty="0" err="1"/>
              <a:t>України</a:t>
            </a:r>
            <a:r>
              <a:rPr lang="ru-RU" dirty="0"/>
              <a:t>, </a:t>
            </a:r>
            <a:r>
              <a:rPr lang="ru-RU" dirty="0" err="1"/>
              <a:t>затверджених</a:t>
            </a:r>
            <a:r>
              <a:rPr lang="ru-RU" dirty="0"/>
              <a:t> наказом </a:t>
            </a:r>
            <a:r>
              <a:rPr lang="ru-RU" dirty="0" err="1"/>
              <a:t>Міністерства</a:t>
            </a:r>
            <a:r>
              <a:rPr lang="ru-RU" dirty="0"/>
              <a:t> </a:t>
            </a:r>
            <a:r>
              <a:rPr lang="ru-RU" dirty="0" err="1"/>
              <a:t>охорони</a:t>
            </a:r>
            <a:r>
              <a:rPr lang="ru-RU" dirty="0"/>
              <a:t> </a:t>
            </a:r>
            <a:r>
              <a:rPr lang="ru-RU" dirty="0" err="1"/>
              <a:t>здоров’я</a:t>
            </a:r>
            <a:r>
              <a:rPr lang="ru-RU" dirty="0"/>
              <a:t> </a:t>
            </a:r>
            <a:r>
              <a:rPr lang="ru-RU" dirty="0" err="1"/>
              <a:t>України</a:t>
            </a:r>
            <a:r>
              <a:rPr lang="ru-RU" dirty="0"/>
              <a:t> </a:t>
            </a:r>
            <a:r>
              <a:rPr lang="ru-RU" dirty="0" err="1"/>
              <a:t>від</a:t>
            </a:r>
            <a:r>
              <a:rPr lang="ru-RU" dirty="0"/>
              <a:t> 02 лютого 2005 року № 54, </a:t>
            </a:r>
            <a:r>
              <a:rPr lang="ru-RU" dirty="0" err="1"/>
              <a:t>зареєстрованих</a:t>
            </a:r>
            <a:r>
              <a:rPr lang="ru-RU" dirty="0"/>
              <a:t> в </a:t>
            </a:r>
            <a:r>
              <a:rPr lang="ru-RU" dirty="0" err="1"/>
              <a:t>Міністерстві</a:t>
            </a:r>
            <a:r>
              <a:rPr lang="ru-RU" dirty="0"/>
              <a:t> </a:t>
            </a:r>
            <a:r>
              <a:rPr lang="ru-RU" dirty="0" err="1"/>
              <a:t>юстиції</a:t>
            </a:r>
            <a:r>
              <a:rPr lang="ru-RU" dirty="0"/>
              <a:t> </a:t>
            </a:r>
            <a:r>
              <a:rPr lang="ru-RU" dirty="0" err="1"/>
              <a:t>України</a:t>
            </a:r>
            <a:r>
              <a:rPr lang="ru-RU" dirty="0"/>
              <a:t> 20 </a:t>
            </a:r>
            <a:r>
              <a:rPr lang="ru-RU" dirty="0" err="1"/>
              <a:t>травня</a:t>
            </a:r>
            <a:r>
              <a:rPr lang="ru-RU" dirty="0"/>
              <a:t> 2005 року за № 552/10832. При </a:t>
            </a:r>
            <a:r>
              <a:rPr lang="ru-RU" dirty="0" err="1"/>
              <a:t>гігієнічній</a:t>
            </a:r>
            <a:r>
              <a:rPr lang="ru-RU" dirty="0"/>
              <a:t> </a:t>
            </a:r>
            <a:r>
              <a:rPr lang="ru-RU" dirty="0" err="1"/>
              <a:t>оцінці</a:t>
            </a:r>
            <a:r>
              <a:rPr lang="ru-RU" dirty="0"/>
              <a:t> умов </a:t>
            </a:r>
            <a:r>
              <a:rPr lang="ru-RU" dirty="0" err="1"/>
              <a:t>праці</a:t>
            </a:r>
            <a:r>
              <a:rPr lang="ru-RU" dirty="0"/>
              <a:t> </a:t>
            </a:r>
            <a:r>
              <a:rPr lang="ru-RU" dirty="0" err="1"/>
              <a:t>можуть</a:t>
            </a:r>
            <a:r>
              <a:rPr lang="ru-RU" dirty="0"/>
              <a:t> </a:t>
            </a:r>
            <a:r>
              <a:rPr lang="ru-RU" dirty="0" err="1"/>
              <a:t>використовуватися</a:t>
            </a:r>
            <a:r>
              <a:rPr lang="ru-RU" dirty="0"/>
              <a:t> й </a:t>
            </a:r>
            <a:r>
              <a:rPr lang="ru-RU" dirty="0" err="1"/>
              <a:t>інші</a:t>
            </a:r>
            <a:r>
              <a:rPr lang="ru-RU" dirty="0"/>
              <a:t> </a:t>
            </a:r>
            <a:r>
              <a:rPr lang="ru-RU" dirty="0" err="1"/>
              <a:t>похідні</a:t>
            </a:r>
            <a:r>
              <a:rPr lang="ru-RU" dirty="0"/>
              <a:t> </a:t>
            </a:r>
            <a:r>
              <a:rPr lang="ru-RU" dirty="0" err="1"/>
              <a:t>від</a:t>
            </a:r>
            <a:r>
              <a:rPr lang="ru-RU" dirty="0"/>
              <a:t> </a:t>
            </a:r>
            <a:r>
              <a:rPr lang="ru-RU" dirty="0" err="1"/>
              <a:t>дози</a:t>
            </a:r>
            <a:r>
              <a:rPr lang="ru-RU" dirty="0"/>
              <a:t> </a:t>
            </a:r>
            <a:r>
              <a:rPr lang="ru-RU" dirty="0" err="1"/>
              <a:t>рівні</a:t>
            </a:r>
            <a:r>
              <a:rPr lang="ru-RU" dirty="0"/>
              <a:t>: </a:t>
            </a:r>
            <a:r>
              <a:rPr lang="ru-RU" dirty="0" err="1"/>
              <a:t>допустиме</a:t>
            </a:r>
            <a:r>
              <a:rPr lang="ru-RU" dirty="0"/>
              <a:t> </a:t>
            </a:r>
            <a:r>
              <a:rPr lang="ru-RU" dirty="0" err="1"/>
              <a:t>надходження</a:t>
            </a:r>
            <a:r>
              <a:rPr lang="ru-RU" dirty="0"/>
              <a:t> </a:t>
            </a:r>
            <a:r>
              <a:rPr lang="ru-RU" dirty="0" err="1"/>
              <a:t>радіонуклідів</a:t>
            </a:r>
            <a:r>
              <a:rPr lang="ru-RU" dirty="0"/>
              <a:t> через </a:t>
            </a:r>
            <a:r>
              <a:rPr lang="ru-RU" dirty="0" err="1"/>
              <a:t>органи</a:t>
            </a:r>
            <a:r>
              <a:rPr lang="ru-RU" dirty="0"/>
              <a:t> </a:t>
            </a:r>
            <a:r>
              <a:rPr lang="ru-RU" dirty="0" err="1"/>
              <a:t>дихання</a:t>
            </a:r>
            <a:r>
              <a:rPr lang="ru-RU" dirty="0"/>
              <a:t> (шляхом </a:t>
            </a:r>
            <a:r>
              <a:rPr lang="ru-RU" dirty="0" err="1"/>
              <a:t>проведення</a:t>
            </a:r>
            <a:r>
              <a:rPr lang="ru-RU" dirty="0"/>
              <a:t> </a:t>
            </a:r>
            <a:r>
              <a:rPr lang="ru-RU" dirty="0" err="1"/>
              <a:t>індивідуального</a:t>
            </a:r>
            <a:r>
              <a:rPr lang="ru-RU" dirty="0"/>
              <a:t> </a:t>
            </a:r>
            <a:r>
              <a:rPr lang="ru-RU" dirty="0" err="1"/>
              <a:t>дозиметричного</a:t>
            </a:r>
            <a:r>
              <a:rPr lang="ru-RU" dirty="0"/>
              <a:t> контролю </a:t>
            </a:r>
            <a:r>
              <a:rPr lang="ru-RU" dirty="0" err="1"/>
              <a:t>внутрішнього</a:t>
            </a:r>
            <a:r>
              <a:rPr lang="ru-RU" dirty="0"/>
              <a:t> </a:t>
            </a:r>
            <a:r>
              <a:rPr lang="ru-RU" dirty="0" err="1"/>
              <a:t>опромінення</a:t>
            </a:r>
            <a:r>
              <a:rPr lang="ru-RU" dirty="0"/>
              <a:t>), допустима </a:t>
            </a:r>
            <a:r>
              <a:rPr lang="ru-RU" dirty="0" err="1"/>
              <a:t>концентрація</a:t>
            </a:r>
            <a:r>
              <a:rPr lang="ru-RU" dirty="0"/>
              <a:t> </a:t>
            </a:r>
            <a:r>
              <a:rPr lang="ru-RU" dirty="0" err="1"/>
              <a:t>радіонуклідів</a:t>
            </a:r>
            <a:r>
              <a:rPr lang="ru-RU" dirty="0"/>
              <a:t> у </a:t>
            </a:r>
            <a:r>
              <a:rPr lang="ru-RU" dirty="0" err="1"/>
              <a:t>повітрі</a:t>
            </a:r>
            <a:r>
              <a:rPr lang="ru-RU" dirty="0"/>
              <a:t> </a:t>
            </a:r>
            <a:r>
              <a:rPr lang="ru-RU" dirty="0" err="1"/>
              <a:t>робочої</a:t>
            </a:r>
            <a:r>
              <a:rPr lang="ru-RU" dirty="0"/>
              <a:t> </a:t>
            </a:r>
            <a:r>
              <a:rPr lang="ru-RU" dirty="0" err="1"/>
              <a:t>зони</a:t>
            </a:r>
            <a:r>
              <a:rPr lang="ru-RU" dirty="0"/>
              <a:t>, допустима </a:t>
            </a:r>
            <a:r>
              <a:rPr lang="ru-RU" dirty="0" err="1"/>
              <a:t>щільність</a:t>
            </a:r>
            <a:r>
              <a:rPr lang="ru-RU" dirty="0"/>
              <a:t> потоку </a:t>
            </a:r>
            <a:r>
              <a:rPr lang="ru-RU" dirty="0" err="1"/>
              <a:t>частинок</a:t>
            </a:r>
            <a:r>
              <a:rPr lang="ru-RU" dirty="0"/>
              <a:t>, допустима </a:t>
            </a:r>
            <a:r>
              <a:rPr lang="ru-RU" dirty="0" err="1"/>
              <a:t>потужність</a:t>
            </a:r>
            <a:r>
              <a:rPr lang="ru-RU" dirty="0"/>
              <a:t> </a:t>
            </a:r>
            <a:r>
              <a:rPr lang="ru-RU" dirty="0" err="1"/>
              <a:t>дози</a:t>
            </a:r>
            <a:r>
              <a:rPr lang="ru-RU" dirty="0"/>
              <a:t> </a:t>
            </a:r>
            <a:r>
              <a:rPr lang="ru-RU" dirty="0" err="1"/>
              <a:t>зовнішнього</a:t>
            </a:r>
            <a:r>
              <a:rPr lang="ru-RU" dirty="0"/>
              <a:t> </a:t>
            </a:r>
            <a:r>
              <a:rPr lang="ru-RU" dirty="0" err="1"/>
              <a:t>опромінення</a:t>
            </a:r>
            <a:r>
              <a:rPr lang="ru-RU" dirty="0"/>
              <a:t>, </a:t>
            </a:r>
            <a:r>
              <a:rPr lang="ru-RU" dirty="0" err="1"/>
              <a:t>допустиме</a:t>
            </a:r>
            <a:r>
              <a:rPr lang="ru-RU" dirty="0"/>
              <a:t> </a:t>
            </a:r>
            <a:r>
              <a:rPr lang="ru-RU" dirty="0" err="1"/>
              <a:t>радіоактивне</a:t>
            </a:r>
            <a:r>
              <a:rPr lang="ru-RU" dirty="0"/>
              <a:t> </a:t>
            </a:r>
            <a:r>
              <a:rPr lang="ru-RU" dirty="0" err="1"/>
              <a:t>забруднення</a:t>
            </a:r>
            <a:r>
              <a:rPr lang="ru-RU" dirty="0"/>
              <a:t> </a:t>
            </a:r>
            <a:r>
              <a:rPr lang="ru-RU" dirty="0" err="1"/>
              <a:t>шкіри</a:t>
            </a:r>
            <a:r>
              <a:rPr lang="ru-RU" dirty="0"/>
              <a:t>, </a:t>
            </a:r>
            <a:r>
              <a:rPr lang="ru-RU" dirty="0" err="1"/>
              <a:t>спецодягу</a:t>
            </a:r>
            <a:r>
              <a:rPr lang="ru-RU" dirty="0"/>
              <a:t> та </a:t>
            </a:r>
            <a:r>
              <a:rPr lang="ru-RU" dirty="0" err="1"/>
              <a:t>робочих</a:t>
            </a:r>
            <a:r>
              <a:rPr lang="ru-RU" dirty="0"/>
              <a:t> </a:t>
            </a:r>
            <a:r>
              <a:rPr lang="ru-RU" dirty="0" err="1"/>
              <a:t>поверхонь</a:t>
            </a:r>
            <a:r>
              <a:rPr lang="ru-RU" dirty="0"/>
              <a:t>. 9.2. У тих </a:t>
            </a:r>
            <a:r>
              <a:rPr lang="ru-RU" dirty="0" err="1"/>
              <a:t>випадках</a:t>
            </a:r>
            <a:r>
              <a:rPr lang="ru-RU" dirty="0"/>
              <a:t>, коли при </a:t>
            </a:r>
            <a:r>
              <a:rPr lang="ru-RU" dirty="0" err="1"/>
              <a:t>окремих</a:t>
            </a:r>
            <a:r>
              <a:rPr lang="ru-RU" dirty="0"/>
              <a:t> видах </a:t>
            </a:r>
            <a:r>
              <a:rPr lang="ru-RU" dirty="0" err="1"/>
              <a:t>робіт</a:t>
            </a:r>
            <a:r>
              <a:rPr lang="ru-RU" dirty="0"/>
              <a:t> (</a:t>
            </a:r>
            <a:r>
              <a:rPr lang="ru-RU" dirty="0" err="1"/>
              <a:t>наприклад</a:t>
            </a:r>
            <a:r>
              <a:rPr lang="ru-RU" dirty="0"/>
              <a:t>, </a:t>
            </a:r>
            <a:r>
              <a:rPr lang="ru-RU" dirty="0" err="1"/>
              <a:t>роботи</a:t>
            </a:r>
            <a:r>
              <a:rPr lang="ru-RU" dirty="0"/>
              <a:t> на </a:t>
            </a:r>
            <a:r>
              <a:rPr lang="ru-RU" dirty="0" err="1"/>
              <a:t>території</a:t>
            </a:r>
            <a:r>
              <a:rPr lang="ru-RU" dirty="0"/>
              <a:t> з </a:t>
            </a:r>
            <a:r>
              <a:rPr lang="ru-RU" dirty="0" err="1"/>
              <a:t>радіоактивним</a:t>
            </a:r>
            <a:r>
              <a:rPr lang="ru-RU" dirty="0"/>
              <a:t> </a:t>
            </a:r>
            <a:r>
              <a:rPr lang="ru-RU" dirty="0" err="1"/>
              <a:t>забрудненням</a:t>
            </a:r>
            <a:r>
              <a:rPr lang="ru-RU" dirty="0"/>
              <a:t> </a:t>
            </a:r>
            <a:r>
              <a:rPr lang="ru-RU" dirty="0" err="1"/>
              <a:t>ґрунту</a:t>
            </a:r>
            <a:r>
              <a:rPr lang="ru-RU" dirty="0"/>
              <a:t>) </a:t>
            </a:r>
            <a:r>
              <a:rPr lang="ru-RU" dirty="0" err="1"/>
              <a:t>неможливо</a:t>
            </a:r>
            <a:r>
              <a:rPr lang="ru-RU" dirty="0"/>
              <a:t> </a:t>
            </a:r>
            <a:r>
              <a:rPr lang="ru-RU" dirty="0" err="1"/>
              <a:t>чітко</a:t>
            </a:r>
            <a:r>
              <a:rPr lang="ru-RU" dirty="0"/>
              <a:t> </a:t>
            </a:r>
            <a:r>
              <a:rPr lang="ru-RU" dirty="0" err="1"/>
              <a:t>визначити</a:t>
            </a:r>
            <a:r>
              <a:rPr lang="ru-RU" dirty="0"/>
              <a:t> </a:t>
            </a:r>
            <a:r>
              <a:rPr lang="ru-RU" dirty="0" err="1"/>
              <a:t>просторово-часові</a:t>
            </a:r>
            <a:r>
              <a:rPr lang="ru-RU" dirty="0"/>
              <a:t> </a:t>
            </a:r>
            <a:r>
              <a:rPr lang="ru-RU" dirty="0" err="1"/>
              <a:t>межі</a:t>
            </a:r>
            <a:r>
              <a:rPr lang="ru-RU" dirty="0"/>
              <a:t> </a:t>
            </a:r>
            <a:r>
              <a:rPr lang="ru-RU" dirty="0" err="1"/>
              <a:t>індивідуального</a:t>
            </a:r>
            <a:r>
              <a:rPr lang="ru-RU" dirty="0"/>
              <a:t> </a:t>
            </a:r>
            <a:r>
              <a:rPr lang="ru-RU" dirty="0" err="1"/>
              <a:t>робочого</a:t>
            </a:r>
            <a:r>
              <a:rPr lang="ru-RU" dirty="0"/>
              <a:t> </a:t>
            </a:r>
            <a:r>
              <a:rPr lang="ru-RU" dirty="0" err="1"/>
              <a:t>місця</a:t>
            </a:r>
            <a:r>
              <a:rPr lang="ru-RU" dirty="0"/>
              <a:t>, </a:t>
            </a:r>
            <a:r>
              <a:rPr lang="ru-RU" dirty="0" err="1"/>
              <a:t>допускається</a:t>
            </a:r>
            <a:r>
              <a:rPr lang="ru-RU" dirty="0"/>
              <a:t> </a:t>
            </a:r>
            <a:r>
              <a:rPr lang="ru-RU" dirty="0" err="1"/>
              <a:t>здійснення</a:t>
            </a:r>
            <a:r>
              <a:rPr lang="ru-RU" dirty="0"/>
              <a:t> </a:t>
            </a:r>
            <a:r>
              <a:rPr lang="ru-RU" dirty="0" err="1"/>
              <a:t>колективної</a:t>
            </a:r>
            <a:r>
              <a:rPr lang="ru-RU" dirty="0"/>
              <a:t> </a:t>
            </a:r>
            <a:r>
              <a:rPr lang="ru-RU" dirty="0" err="1"/>
              <a:t>оцінки</a:t>
            </a:r>
            <a:r>
              <a:rPr lang="ru-RU" dirty="0"/>
              <a:t> умов </a:t>
            </a:r>
            <a:r>
              <a:rPr lang="ru-RU" dirty="0" err="1"/>
              <a:t>праці</a:t>
            </a:r>
            <a:r>
              <a:rPr lang="ru-RU" dirty="0"/>
              <a:t> персоналу. </a:t>
            </a:r>
            <a:r>
              <a:rPr lang="ru-RU" dirty="0" err="1"/>
              <a:t>Зокрема</a:t>
            </a:r>
            <a:r>
              <a:rPr lang="ru-RU" dirty="0"/>
              <a:t>, </a:t>
            </a:r>
            <a:r>
              <a:rPr lang="ru-RU" dirty="0" err="1"/>
              <a:t>це</a:t>
            </a:r>
            <a:r>
              <a:rPr lang="ru-RU" dirty="0"/>
              <a:t> </a:t>
            </a:r>
            <a:r>
              <a:rPr lang="ru-RU" dirty="0" err="1"/>
              <a:t>поширюється</a:t>
            </a:r>
            <a:r>
              <a:rPr lang="ru-RU" dirty="0"/>
              <a:t> на персонал, </a:t>
            </a:r>
            <a:r>
              <a:rPr lang="ru-RU" dirty="0" err="1"/>
              <a:t>який</a:t>
            </a:r>
            <a:r>
              <a:rPr lang="ru-RU" dirty="0"/>
              <a:t> </a:t>
            </a:r>
            <a:r>
              <a:rPr lang="ru-RU" dirty="0" err="1"/>
              <a:t>працює</a:t>
            </a:r>
            <a:r>
              <a:rPr lang="ru-RU" dirty="0"/>
              <a:t> на </a:t>
            </a:r>
            <a:r>
              <a:rPr lang="ru-RU" dirty="0" err="1"/>
              <a:t>території</a:t>
            </a:r>
            <a:r>
              <a:rPr lang="ru-RU" dirty="0"/>
              <a:t> з </a:t>
            </a:r>
            <a:r>
              <a:rPr lang="ru-RU" dirty="0" err="1"/>
              <a:t>конкретним</a:t>
            </a:r>
            <a:r>
              <a:rPr lang="ru-RU" dirty="0"/>
              <a:t> </a:t>
            </a:r>
            <a:r>
              <a:rPr lang="ru-RU" dirty="0" err="1"/>
              <a:t>рівнем</a:t>
            </a:r>
            <a:r>
              <a:rPr lang="ru-RU" dirty="0"/>
              <a:t> </a:t>
            </a:r>
            <a:r>
              <a:rPr lang="ru-RU" dirty="0" err="1"/>
              <a:t>забруднення</a:t>
            </a:r>
            <a:r>
              <a:rPr lang="ru-RU" dirty="0"/>
              <a:t> </a:t>
            </a:r>
            <a:r>
              <a:rPr lang="ru-RU" dirty="0" err="1"/>
              <a:t>ґрунту</a:t>
            </a:r>
            <a:r>
              <a:rPr lang="ru-RU" dirty="0"/>
              <a:t> </a:t>
            </a:r>
            <a:r>
              <a:rPr lang="ru-RU" dirty="0" err="1"/>
              <a:t>окремими</a:t>
            </a:r>
            <a:r>
              <a:rPr lang="ru-RU" dirty="0"/>
              <a:t> </a:t>
            </a:r>
            <a:r>
              <a:rPr lang="ru-RU" dirty="0" err="1"/>
              <a:t>радіонуклідами</a:t>
            </a:r>
            <a:r>
              <a:rPr lang="ru-RU" dirty="0"/>
              <a:t>. 9.3. </a:t>
            </a:r>
            <a:r>
              <a:rPr lang="ru-RU" dirty="0" err="1"/>
              <a:t>Гігієнічна</a:t>
            </a:r>
            <a:r>
              <a:rPr lang="ru-RU" dirty="0"/>
              <a:t> </a:t>
            </a:r>
            <a:r>
              <a:rPr lang="ru-RU" dirty="0" err="1"/>
              <a:t>оцінка</a:t>
            </a:r>
            <a:r>
              <a:rPr lang="ru-RU" dirty="0"/>
              <a:t> умов </a:t>
            </a:r>
            <a:r>
              <a:rPr lang="ru-RU" dirty="0" err="1"/>
              <a:t>праці</a:t>
            </a:r>
            <a:r>
              <a:rPr lang="ru-RU" dirty="0"/>
              <a:t> з </a:t>
            </a:r>
            <a:r>
              <a:rPr lang="ru-RU" dirty="0" err="1"/>
              <a:t>джерелами</a:t>
            </a:r>
            <a:r>
              <a:rPr lang="ru-RU" dirty="0"/>
              <a:t> </a:t>
            </a:r>
            <a:r>
              <a:rPr lang="ru-RU" dirty="0" err="1"/>
              <a:t>іонізуючих</a:t>
            </a:r>
            <a:r>
              <a:rPr lang="ru-RU" dirty="0"/>
              <a:t> </a:t>
            </a:r>
            <a:r>
              <a:rPr lang="ru-RU" dirty="0" err="1"/>
              <a:t>випромінювань</a:t>
            </a:r>
            <a:r>
              <a:rPr lang="ru-RU" dirty="0"/>
              <a:t> не </a:t>
            </a:r>
            <a:r>
              <a:rPr lang="ru-RU" dirty="0" err="1"/>
              <a:t>враховує</a:t>
            </a:r>
            <a:r>
              <a:rPr lang="ru-RU" dirty="0"/>
              <a:t> </a:t>
            </a:r>
            <a:r>
              <a:rPr lang="ru-RU" dirty="0" err="1"/>
              <a:t>фактичний</a:t>
            </a:r>
            <a:r>
              <a:rPr lang="ru-RU" dirty="0"/>
              <a:t> час </a:t>
            </a:r>
            <a:r>
              <a:rPr lang="ru-RU" dirty="0" err="1"/>
              <a:t>перебування</a:t>
            </a:r>
            <a:r>
              <a:rPr lang="ru-RU" dirty="0"/>
              <a:t> </a:t>
            </a:r>
            <a:r>
              <a:rPr lang="ru-RU" dirty="0" err="1"/>
              <a:t>працівника</a:t>
            </a:r>
            <a:r>
              <a:rPr lang="ru-RU" dirty="0"/>
              <a:t> на </a:t>
            </a:r>
            <a:r>
              <a:rPr lang="ru-RU" dirty="0" err="1"/>
              <a:t>робочому</a:t>
            </a:r>
            <a:r>
              <a:rPr lang="ru-RU" dirty="0"/>
              <a:t> </a:t>
            </a:r>
            <a:r>
              <a:rPr lang="ru-RU" dirty="0" err="1"/>
              <a:t>місці</a:t>
            </a:r>
            <a:r>
              <a:rPr lang="ru-RU" dirty="0"/>
              <a:t>. При </a:t>
            </a:r>
            <a:r>
              <a:rPr lang="ru-RU" dirty="0" err="1"/>
              <a:t>цьому</a:t>
            </a:r>
            <a:r>
              <a:rPr lang="ru-RU" dirty="0"/>
              <a:t> </a:t>
            </a:r>
            <a:r>
              <a:rPr lang="ru-RU" dirty="0" err="1"/>
              <a:t>умови</a:t>
            </a:r>
            <a:r>
              <a:rPr lang="ru-RU" dirty="0"/>
              <a:t> </a:t>
            </a:r>
            <a:r>
              <a:rPr lang="ru-RU" dirty="0" err="1"/>
              <a:t>праці</a:t>
            </a:r>
            <a:r>
              <a:rPr lang="ru-RU" dirty="0"/>
              <a:t> </a:t>
            </a:r>
            <a:r>
              <a:rPr lang="ru-RU" dirty="0" err="1"/>
              <a:t>оцінюються</a:t>
            </a:r>
            <a:r>
              <a:rPr lang="ru-RU" dirty="0"/>
              <a:t> за результатами </a:t>
            </a:r>
            <a:r>
              <a:rPr lang="ru-RU" dirty="0" err="1"/>
              <a:t>розрахунку</a:t>
            </a:r>
            <a:r>
              <a:rPr lang="ru-RU" dirty="0"/>
              <a:t> доз </a:t>
            </a:r>
            <a:r>
              <a:rPr lang="ru-RU" dirty="0" err="1"/>
              <a:t>опромінення</a:t>
            </a:r>
            <a:r>
              <a:rPr lang="ru-RU" dirty="0"/>
              <a:t>, </a:t>
            </a:r>
            <a:r>
              <a:rPr lang="ru-RU" dirty="0" err="1"/>
              <a:t>що</a:t>
            </a:r>
            <a:r>
              <a:rPr lang="ru-RU" dirty="0"/>
              <a:t> </a:t>
            </a:r>
            <a:r>
              <a:rPr lang="ru-RU" dirty="0" err="1"/>
              <a:t>виконаний</a:t>
            </a:r>
            <a:r>
              <a:rPr lang="ru-RU" dirty="0"/>
              <a:t> за </a:t>
            </a:r>
            <a:r>
              <a:rPr lang="ru-RU" dirty="0" err="1"/>
              <a:t>референтними</a:t>
            </a:r>
            <a:r>
              <a:rPr lang="ru-RU" dirty="0"/>
              <a:t> процедурами з </a:t>
            </a:r>
            <a:r>
              <a:rPr lang="ru-RU" dirty="0" err="1"/>
              <a:t>використанням</a:t>
            </a:r>
            <a:r>
              <a:rPr lang="ru-RU" dirty="0"/>
              <a:t> </a:t>
            </a:r>
            <a:r>
              <a:rPr lang="ru-RU" dirty="0" err="1"/>
              <a:t>референтних</a:t>
            </a:r>
            <a:r>
              <a:rPr lang="ru-RU" dirty="0"/>
              <a:t> </a:t>
            </a:r>
            <a:r>
              <a:rPr lang="ru-RU" dirty="0" err="1"/>
              <a:t>параметрів</a:t>
            </a:r>
            <a:r>
              <a:rPr lang="ru-RU" dirty="0"/>
              <a:t> (рядки 5, 8 </a:t>
            </a:r>
            <a:r>
              <a:rPr lang="ru-RU" dirty="0" err="1"/>
              <a:t>додатків</a:t>
            </a:r>
            <a:r>
              <a:rPr lang="ru-RU" dirty="0"/>
              <a:t> 2, 3 до НРБУ-97). За </a:t>
            </a:r>
            <a:r>
              <a:rPr lang="ru-RU" dirty="0" err="1"/>
              <a:t>необхідності</a:t>
            </a:r>
            <a:r>
              <a:rPr lang="ru-RU" dirty="0"/>
              <a:t> </a:t>
            </a:r>
            <a:r>
              <a:rPr lang="ru-RU" dirty="0" err="1"/>
              <a:t>оцінки</a:t>
            </a:r>
            <a:r>
              <a:rPr lang="ru-RU" dirty="0"/>
              <a:t> умов </a:t>
            </a:r>
            <a:r>
              <a:rPr lang="ru-RU" dirty="0" err="1"/>
              <a:t>праці</a:t>
            </a:r>
            <a:r>
              <a:rPr lang="ru-RU" dirty="0"/>
              <a:t>, </a:t>
            </a:r>
            <a:r>
              <a:rPr lang="ru-RU" dirty="0" err="1"/>
              <a:t>передбачених</a:t>
            </a:r>
            <a:r>
              <a:rPr lang="ru-RU" dirty="0"/>
              <a:t> </a:t>
            </a:r>
            <a:r>
              <a:rPr lang="ru-RU" dirty="0" err="1"/>
              <a:t>зазначеними</a:t>
            </a:r>
            <a:r>
              <a:rPr lang="ru-RU" dirty="0"/>
              <a:t> </a:t>
            </a:r>
            <a:r>
              <a:rPr lang="ru-RU" dirty="0" err="1"/>
              <a:t>положеннями</a:t>
            </a:r>
            <a:r>
              <a:rPr lang="ru-RU" dirty="0"/>
              <a:t>, </a:t>
            </a:r>
            <a:r>
              <a:rPr lang="ru-RU" dirty="0" err="1"/>
              <a:t>мають</a:t>
            </a:r>
            <a:r>
              <a:rPr lang="ru-RU" dirty="0"/>
              <a:t> </a:t>
            </a:r>
            <a:r>
              <a:rPr lang="ru-RU" dirty="0" err="1"/>
              <a:t>використовуватися</a:t>
            </a:r>
            <a:r>
              <a:rPr lang="ru-RU" dirty="0"/>
              <a:t> </a:t>
            </a:r>
            <a:r>
              <a:rPr lang="ru-RU" dirty="0" err="1"/>
              <a:t>моделі</a:t>
            </a:r>
            <a:r>
              <a:rPr lang="ru-RU" dirty="0"/>
              <a:t> та </a:t>
            </a:r>
            <a:r>
              <a:rPr lang="ru-RU" dirty="0" err="1"/>
              <a:t>розрахунки</a:t>
            </a:r>
            <a:r>
              <a:rPr lang="ru-RU" dirty="0"/>
              <a:t>, </a:t>
            </a:r>
            <a:r>
              <a:rPr lang="ru-RU" dirty="0" err="1"/>
              <a:t>що</a:t>
            </a:r>
            <a:r>
              <a:rPr lang="ru-RU" dirty="0"/>
              <a:t> </a:t>
            </a:r>
            <a:r>
              <a:rPr lang="ru-RU" dirty="0" err="1"/>
              <a:t>пов’язують</a:t>
            </a:r>
            <a:r>
              <a:rPr lang="ru-RU" dirty="0"/>
              <a:t> </a:t>
            </a:r>
            <a:r>
              <a:rPr lang="ru-RU" dirty="0" err="1"/>
              <a:t>рівні</a:t>
            </a:r>
            <a:r>
              <a:rPr lang="ru-RU" dirty="0"/>
              <a:t> </a:t>
            </a:r>
            <a:r>
              <a:rPr lang="ru-RU" dirty="0" err="1"/>
              <a:t>радіоактивного</a:t>
            </a:r>
            <a:r>
              <a:rPr lang="ru-RU" dirty="0"/>
              <a:t> </a:t>
            </a:r>
            <a:r>
              <a:rPr lang="ru-RU" dirty="0" err="1"/>
              <a:t>забруднення</a:t>
            </a:r>
            <a:r>
              <a:rPr lang="ru-RU" dirty="0"/>
              <a:t> </a:t>
            </a:r>
            <a:r>
              <a:rPr lang="ru-RU" dirty="0" err="1"/>
              <a:t>об’єктів</a:t>
            </a:r>
            <a:r>
              <a:rPr lang="ru-RU" dirty="0"/>
              <a:t> </a:t>
            </a:r>
            <a:r>
              <a:rPr lang="ru-RU" dirty="0" err="1"/>
              <a:t>навколишнього</a:t>
            </a:r>
            <a:r>
              <a:rPr lang="ru-RU" dirty="0"/>
              <a:t> </a:t>
            </a:r>
            <a:r>
              <a:rPr lang="ru-RU" dirty="0" err="1"/>
              <a:t>середовища</a:t>
            </a:r>
            <a:r>
              <a:rPr lang="ru-RU" dirty="0"/>
              <a:t> з дозами </a:t>
            </a:r>
            <a:r>
              <a:rPr lang="ru-RU" dirty="0" err="1"/>
              <a:t>опромінення</a:t>
            </a:r>
            <a:r>
              <a:rPr lang="ru-RU" dirty="0"/>
              <a:t> персоналу, </a:t>
            </a:r>
            <a:r>
              <a:rPr lang="ru-RU" dirty="0" err="1"/>
              <a:t>який</a:t>
            </a:r>
            <a:r>
              <a:rPr lang="ru-RU" dirty="0"/>
              <a:t> </a:t>
            </a:r>
            <a:r>
              <a:rPr lang="ru-RU" dirty="0" err="1"/>
              <a:t>працює</a:t>
            </a:r>
            <a:r>
              <a:rPr lang="ru-RU" dirty="0"/>
              <a:t> в </a:t>
            </a:r>
            <a:r>
              <a:rPr lang="ru-RU" dirty="0" err="1"/>
              <a:t>цьому</a:t>
            </a:r>
            <a:r>
              <a:rPr lang="ru-RU" dirty="0"/>
              <a:t> </a:t>
            </a:r>
            <a:r>
              <a:rPr lang="ru-RU" dirty="0" err="1"/>
              <a:t>середовищі</a:t>
            </a:r>
            <a:r>
              <a:rPr lang="ru-RU" dirty="0"/>
              <a:t>. На </a:t>
            </a:r>
            <a:r>
              <a:rPr lang="ru-RU" dirty="0" err="1"/>
              <a:t>відміну</a:t>
            </a:r>
            <a:r>
              <a:rPr lang="ru-RU" dirty="0"/>
              <a:t> </a:t>
            </a:r>
            <a:r>
              <a:rPr lang="ru-RU" dirty="0" err="1"/>
              <a:t>від</a:t>
            </a:r>
            <a:r>
              <a:rPr lang="ru-RU" dirty="0"/>
              <a:t> </a:t>
            </a:r>
            <a:r>
              <a:rPr lang="ru-RU" dirty="0" err="1"/>
              <a:t>інших</a:t>
            </a:r>
            <a:r>
              <a:rPr lang="ru-RU" dirty="0"/>
              <a:t> </a:t>
            </a:r>
            <a:r>
              <a:rPr lang="ru-RU" dirty="0" err="1"/>
              <a:t>нерадіаційних</a:t>
            </a:r>
            <a:r>
              <a:rPr lang="ru-RU" dirty="0"/>
              <a:t> </a:t>
            </a:r>
            <a:r>
              <a:rPr lang="ru-RU" dirty="0" err="1"/>
              <a:t>факторів</a:t>
            </a:r>
            <a:r>
              <a:rPr lang="ru-RU" dirty="0"/>
              <a:t> </a:t>
            </a:r>
            <a:r>
              <a:rPr lang="ru-RU" dirty="0" err="1"/>
              <a:t>виробничого</a:t>
            </a:r>
            <a:r>
              <a:rPr lang="ru-RU" dirty="0"/>
              <a:t> </a:t>
            </a:r>
            <a:r>
              <a:rPr lang="ru-RU" dirty="0" err="1"/>
              <a:t>середовища</a:t>
            </a:r>
            <a:r>
              <a:rPr lang="ru-RU" dirty="0"/>
              <a:t> </a:t>
            </a:r>
            <a:r>
              <a:rPr lang="ru-RU" dirty="0" err="1"/>
              <a:t>особливістю</a:t>
            </a:r>
            <a:r>
              <a:rPr lang="ru-RU" dirty="0"/>
              <a:t> </a:t>
            </a:r>
            <a:r>
              <a:rPr lang="ru-RU" dirty="0" err="1"/>
              <a:t>гігієнічної</a:t>
            </a:r>
            <a:r>
              <a:rPr lang="ru-RU" dirty="0"/>
              <a:t> </a:t>
            </a:r>
            <a:r>
              <a:rPr lang="ru-RU" dirty="0" err="1"/>
              <a:t>оцінки</a:t>
            </a:r>
            <a:r>
              <a:rPr lang="ru-RU" dirty="0"/>
              <a:t> </a:t>
            </a:r>
            <a:r>
              <a:rPr lang="ru-RU" dirty="0" err="1"/>
              <a:t>факторів</a:t>
            </a:r>
            <a:r>
              <a:rPr lang="ru-RU" dirty="0"/>
              <a:t> </a:t>
            </a:r>
            <a:r>
              <a:rPr lang="ru-RU" dirty="0" err="1"/>
              <a:t>іонізуючого</a:t>
            </a:r>
            <a:r>
              <a:rPr lang="ru-RU" dirty="0"/>
              <a:t> </a:t>
            </a:r>
            <a:r>
              <a:rPr lang="ru-RU" dirty="0" err="1"/>
              <a:t>випромінювання</a:t>
            </a:r>
            <a:r>
              <a:rPr lang="ru-RU" dirty="0"/>
              <a:t> є те, </a:t>
            </a:r>
            <a:r>
              <a:rPr lang="ru-RU" dirty="0" err="1"/>
              <a:t>що</a:t>
            </a:r>
            <a:r>
              <a:rPr lang="ru-RU" dirty="0"/>
              <a:t> </a:t>
            </a:r>
            <a:r>
              <a:rPr lang="ru-RU" dirty="0" err="1"/>
              <a:t>подібні</a:t>
            </a:r>
            <a:r>
              <a:rPr lang="ru-RU" dirty="0"/>
              <a:t> </a:t>
            </a:r>
            <a:r>
              <a:rPr lang="ru-RU" dirty="0" err="1"/>
              <a:t>оцінки</a:t>
            </a:r>
            <a:r>
              <a:rPr lang="ru-RU" dirty="0"/>
              <a:t>, як правило, </a:t>
            </a:r>
            <a:r>
              <a:rPr lang="ru-RU" dirty="0" err="1"/>
              <a:t>мають</a:t>
            </a:r>
            <a:r>
              <a:rPr lang="ru-RU" dirty="0"/>
              <a:t> </a:t>
            </a:r>
            <a:r>
              <a:rPr lang="ru-RU" dirty="0" err="1"/>
              <a:t>принципово</a:t>
            </a:r>
            <a:r>
              <a:rPr lang="ru-RU" dirty="0"/>
              <a:t> </a:t>
            </a:r>
            <a:r>
              <a:rPr lang="ru-RU" dirty="0" err="1"/>
              <a:t>груповий</a:t>
            </a:r>
            <a:r>
              <a:rPr lang="ru-RU" dirty="0"/>
              <a:t> характер. З </a:t>
            </a:r>
            <a:r>
              <a:rPr lang="ru-RU" dirty="0" err="1"/>
              <a:t>урахуванням</a:t>
            </a:r>
            <a:r>
              <a:rPr lang="ru-RU" dirty="0"/>
              <a:t> </a:t>
            </a:r>
            <a:r>
              <a:rPr lang="ru-RU" dirty="0" err="1"/>
              <a:t>цієї</a:t>
            </a:r>
            <a:r>
              <a:rPr lang="ru-RU" dirty="0"/>
              <a:t> </a:t>
            </a:r>
            <a:r>
              <a:rPr lang="ru-RU" dirty="0" err="1"/>
              <a:t>відмінності</a:t>
            </a:r>
            <a:r>
              <a:rPr lang="ru-RU" dirty="0"/>
              <a:t> в </a:t>
            </a:r>
            <a:r>
              <a:rPr lang="ru-RU" dirty="0" err="1"/>
              <a:t>додатку</a:t>
            </a:r>
            <a:r>
              <a:rPr lang="ru-RU" dirty="0"/>
              <a:t> 13 до </a:t>
            </a:r>
            <a:r>
              <a:rPr lang="ru-RU" dirty="0" err="1"/>
              <a:t>цієї</a:t>
            </a:r>
            <a:r>
              <a:rPr lang="ru-RU" dirty="0"/>
              <a:t> </a:t>
            </a:r>
            <a:r>
              <a:rPr lang="ru-RU" dirty="0" err="1"/>
              <a:t>Гігієнічної</a:t>
            </a:r>
            <a:r>
              <a:rPr lang="ru-RU" dirty="0"/>
              <a:t> </a:t>
            </a:r>
            <a:r>
              <a:rPr lang="ru-RU" dirty="0" err="1"/>
              <a:t>класифікації</a:t>
            </a:r>
            <a:r>
              <a:rPr lang="ru-RU" dirty="0"/>
              <a:t> </a:t>
            </a:r>
            <a:r>
              <a:rPr lang="ru-RU" dirty="0" err="1"/>
              <a:t>праці</a:t>
            </a:r>
            <a:r>
              <a:rPr lang="ru-RU" dirty="0"/>
              <a:t> наведена </a:t>
            </a:r>
            <a:r>
              <a:rPr lang="ru-RU" dirty="0" err="1"/>
              <a:t>класифікація</a:t>
            </a:r>
            <a:r>
              <a:rPr lang="ru-RU" dirty="0"/>
              <a:t> умов </a:t>
            </a:r>
            <a:r>
              <a:rPr lang="ru-RU" dirty="0" err="1"/>
              <a:t>праці</a:t>
            </a:r>
            <a:r>
              <a:rPr lang="ru-RU" dirty="0"/>
              <a:t> на </a:t>
            </a:r>
            <a:r>
              <a:rPr lang="ru-RU" dirty="0" err="1"/>
              <a:t>робочих</a:t>
            </a:r>
            <a:r>
              <a:rPr lang="ru-RU" dirty="0"/>
              <a:t> </a:t>
            </a:r>
            <a:r>
              <a:rPr lang="ru-RU" dirty="0" err="1"/>
              <a:t>місцях</a:t>
            </a:r>
            <a:r>
              <a:rPr lang="ru-RU" dirty="0"/>
              <a:t> </a:t>
            </a:r>
            <a:r>
              <a:rPr lang="ru-RU" dirty="0" err="1"/>
              <a:t>працівників</a:t>
            </a:r>
            <a:r>
              <a:rPr lang="ru-RU" dirty="0"/>
              <a:t>, </a:t>
            </a:r>
            <a:r>
              <a:rPr lang="ru-RU" dirty="0" err="1"/>
              <a:t>здоров’я</a:t>
            </a:r>
            <a:r>
              <a:rPr lang="ru-RU" dirty="0"/>
              <a:t> </a:t>
            </a:r>
            <a:r>
              <a:rPr lang="ru-RU" dirty="0" err="1"/>
              <a:t>яких</a:t>
            </a:r>
            <a:r>
              <a:rPr lang="ru-RU" dirty="0"/>
              <a:t> у </a:t>
            </a:r>
            <a:r>
              <a:rPr lang="ru-RU" dirty="0" err="1"/>
              <a:t>процесі</a:t>
            </a:r>
            <a:r>
              <a:rPr lang="ru-RU" dirty="0"/>
              <a:t> </a:t>
            </a:r>
            <a:r>
              <a:rPr lang="ru-RU" dirty="0" err="1"/>
              <a:t>трудової</a:t>
            </a:r>
            <a:r>
              <a:rPr lang="ru-RU" dirty="0"/>
              <a:t> </a:t>
            </a:r>
            <a:r>
              <a:rPr lang="ru-RU" dirty="0" err="1"/>
              <a:t>діяльності</a:t>
            </a:r>
            <a:r>
              <a:rPr lang="ru-RU" dirty="0"/>
              <a:t> </a:t>
            </a:r>
            <a:r>
              <a:rPr lang="ru-RU" dirty="0" err="1"/>
              <a:t>може</a:t>
            </a:r>
            <a:r>
              <a:rPr lang="ru-RU" dirty="0"/>
              <a:t> </a:t>
            </a:r>
            <a:r>
              <a:rPr lang="ru-RU" dirty="0" err="1"/>
              <a:t>зазнати</a:t>
            </a:r>
            <a:r>
              <a:rPr lang="ru-RU" dirty="0"/>
              <a:t> </a:t>
            </a:r>
            <a:r>
              <a:rPr lang="ru-RU" dirty="0" err="1"/>
              <a:t>шкідливого</a:t>
            </a:r>
            <a:r>
              <a:rPr lang="ru-RU" dirty="0"/>
              <a:t> </a:t>
            </a:r>
            <a:r>
              <a:rPr lang="ru-RU" dirty="0" err="1"/>
              <a:t>впливу</a:t>
            </a:r>
            <a:r>
              <a:rPr lang="ru-RU" dirty="0"/>
              <a:t> </a:t>
            </a:r>
            <a:r>
              <a:rPr lang="ru-RU" dirty="0" err="1"/>
              <a:t>джерел</a:t>
            </a:r>
            <a:r>
              <a:rPr lang="ru-RU" dirty="0"/>
              <a:t> </a:t>
            </a:r>
            <a:r>
              <a:rPr lang="ru-RU" dirty="0" err="1"/>
              <a:t>іонізуючого</a:t>
            </a:r>
            <a:r>
              <a:rPr lang="ru-RU" dirty="0"/>
              <a:t> </a:t>
            </a:r>
            <a:r>
              <a:rPr lang="ru-RU" dirty="0" err="1"/>
              <a:t>випромінювання</a:t>
            </a:r>
            <a:r>
              <a:rPr lang="ru-RU" dirty="0"/>
              <a:t>. </a:t>
            </a:r>
            <a:endParaRPr lang="ru-UA" dirty="0"/>
          </a:p>
        </p:txBody>
      </p:sp>
    </p:spTree>
    <p:extLst>
      <p:ext uri="{BB962C8B-B14F-4D97-AF65-F5344CB8AC3E}">
        <p14:creationId xmlns:p14="http://schemas.microsoft.com/office/powerpoint/2010/main" val="1051037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1CBD53-AA80-DE2C-A2B2-81F6A8DBD606}"/>
              </a:ext>
            </a:extLst>
          </p:cNvPr>
          <p:cNvSpPr>
            <a:spLocks noGrp="1"/>
          </p:cNvSpPr>
          <p:nvPr>
            <p:ph type="title"/>
          </p:nvPr>
        </p:nvSpPr>
        <p:spPr>
          <a:xfrm>
            <a:off x="838200" y="365126"/>
            <a:ext cx="10515600" cy="516324"/>
          </a:xfrm>
        </p:spPr>
        <p:txBody>
          <a:bodyPr/>
          <a:lstStyle/>
          <a:p>
            <a:r>
              <a:rPr lang="ru-RU" sz="1900" b="1" dirty="0">
                <a:highlight>
                  <a:srgbClr val="FFFF00"/>
                </a:highlight>
              </a:rPr>
              <a:t>Пункт 14. </a:t>
            </a:r>
            <a:r>
              <a:rPr lang="ru-RU" sz="1900" b="1" dirty="0" err="1">
                <a:highlight>
                  <a:srgbClr val="FFFF00"/>
                </a:highlight>
              </a:rPr>
              <a:t>Гігієнічна</a:t>
            </a:r>
            <a:r>
              <a:rPr lang="ru-RU" sz="1900" b="1" dirty="0">
                <a:highlight>
                  <a:srgbClr val="FFFF00"/>
                </a:highlight>
              </a:rPr>
              <a:t> </a:t>
            </a:r>
            <a:r>
              <a:rPr lang="ru-RU" sz="1900" b="1" dirty="0" err="1">
                <a:highlight>
                  <a:srgbClr val="FFFF00"/>
                </a:highlight>
              </a:rPr>
              <a:t>оцінка</a:t>
            </a:r>
            <a:r>
              <a:rPr lang="ru-RU" sz="1900" b="1" dirty="0">
                <a:highlight>
                  <a:srgbClr val="FFFF00"/>
                </a:highlight>
              </a:rPr>
              <a:t> за </a:t>
            </a:r>
            <a:r>
              <a:rPr lang="ru-RU" sz="1900" b="1" dirty="0" err="1">
                <a:highlight>
                  <a:srgbClr val="FFFF00"/>
                </a:highlight>
              </a:rPr>
              <a:t>показниками</a:t>
            </a:r>
            <a:r>
              <a:rPr lang="ru-RU" sz="1900" b="1" dirty="0">
                <a:highlight>
                  <a:srgbClr val="FFFF00"/>
                </a:highlight>
              </a:rPr>
              <a:t> </a:t>
            </a:r>
            <a:r>
              <a:rPr lang="ru-RU" sz="1900" b="1" dirty="0" err="1">
                <a:highlight>
                  <a:srgbClr val="FFFF00"/>
                </a:highlight>
              </a:rPr>
              <a:t>світлового</a:t>
            </a:r>
            <a:r>
              <a:rPr lang="ru-RU" sz="1900" b="1" dirty="0">
                <a:highlight>
                  <a:srgbClr val="FFFF00"/>
                </a:highlight>
              </a:rPr>
              <a:t> </a:t>
            </a:r>
            <a:r>
              <a:rPr lang="ru-RU" sz="1900" b="1" dirty="0" err="1">
                <a:highlight>
                  <a:srgbClr val="FFFF00"/>
                </a:highlight>
              </a:rPr>
              <a:t>середовища</a:t>
            </a:r>
            <a:endParaRPr lang="ru-UA" sz="1900" b="1" dirty="0">
              <a:highlight>
                <a:srgbClr val="FFFF00"/>
              </a:highlight>
            </a:endParaRPr>
          </a:p>
        </p:txBody>
      </p:sp>
      <p:sp>
        <p:nvSpPr>
          <p:cNvPr id="3" name="Місце для вмісту 2">
            <a:extLst>
              <a:ext uri="{FF2B5EF4-FFF2-40B4-BE49-F238E27FC236}">
                <a16:creationId xmlns:a16="http://schemas.microsoft.com/office/drawing/2014/main" id="{A5020463-399F-B1CE-9C7B-0B550EEE5540}"/>
              </a:ext>
            </a:extLst>
          </p:cNvPr>
          <p:cNvSpPr>
            <a:spLocks noGrp="1"/>
          </p:cNvSpPr>
          <p:nvPr>
            <p:ph idx="1"/>
          </p:nvPr>
        </p:nvSpPr>
        <p:spPr>
          <a:xfrm>
            <a:off x="642551" y="881450"/>
            <a:ext cx="10711249" cy="5295513"/>
          </a:xfrm>
        </p:spPr>
        <p:txBody>
          <a:bodyPr>
            <a:normAutofit fontScale="70000" lnSpcReduction="20000"/>
          </a:bodyPr>
          <a:lstStyle/>
          <a:p>
            <a:r>
              <a:rPr lang="ru-RU" dirty="0"/>
              <a:t>10.1. </a:t>
            </a:r>
            <a:r>
              <a:rPr lang="ru-RU" dirty="0" err="1"/>
              <a:t>Гігієнічна</a:t>
            </a:r>
            <a:r>
              <a:rPr lang="ru-RU" dirty="0"/>
              <a:t> </a:t>
            </a:r>
            <a:r>
              <a:rPr lang="ru-RU" dirty="0" err="1"/>
              <a:t>оцінка</a:t>
            </a:r>
            <a:r>
              <a:rPr lang="ru-RU" dirty="0"/>
              <a:t> за </a:t>
            </a:r>
            <a:r>
              <a:rPr lang="ru-RU" dirty="0" err="1"/>
              <a:t>показниками</a:t>
            </a:r>
            <a:r>
              <a:rPr lang="ru-RU" dirty="0"/>
              <a:t> </a:t>
            </a:r>
            <a:r>
              <a:rPr lang="ru-RU" dirty="0" err="1"/>
              <a:t>світлового</a:t>
            </a:r>
            <a:r>
              <a:rPr lang="ru-RU" dirty="0"/>
              <a:t> </a:t>
            </a:r>
            <a:r>
              <a:rPr lang="ru-RU" dirty="0" err="1"/>
              <a:t>середовища</a:t>
            </a:r>
            <a:r>
              <a:rPr lang="ru-RU" dirty="0"/>
              <a:t> </a:t>
            </a:r>
            <a:r>
              <a:rPr lang="ru-RU" dirty="0" err="1"/>
              <a:t>здійснюється</a:t>
            </a:r>
            <a:r>
              <a:rPr lang="ru-RU" dirty="0"/>
              <a:t> за </a:t>
            </a:r>
            <a:r>
              <a:rPr lang="ru-RU" dirty="0" err="1"/>
              <a:t>показниками</a:t>
            </a:r>
            <a:r>
              <a:rPr lang="ru-RU" dirty="0"/>
              <a:t> природного та штучного </a:t>
            </a:r>
            <a:r>
              <a:rPr lang="ru-RU" dirty="0" err="1"/>
              <a:t>освітлення</a:t>
            </a:r>
            <a:r>
              <a:rPr lang="ru-RU" dirty="0"/>
              <a:t>, </a:t>
            </a:r>
            <a:r>
              <a:rPr lang="ru-RU" dirty="0" err="1"/>
              <a:t>що</a:t>
            </a:r>
            <a:r>
              <a:rPr lang="ru-RU" dirty="0"/>
              <a:t> </a:t>
            </a:r>
            <a:r>
              <a:rPr lang="ru-RU" dirty="0" err="1"/>
              <a:t>наведені</a:t>
            </a:r>
            <a:r>
              <a:rPr lang="ru-RU" dirty="0"/>
              <a:t> в </a:t>
            </a:r>
            <a:r>
              <a:rPr lang="ru-RU" dirty="0" err="1"/>
              <a:t>додатку</a:t>
            </a:r>
            <a:r>
              <a:rPr lang="ru-RU" dirty="0"/>
              <a:t> 14 до </a:t>
            </a:r>
            <a:r>
              <a:rPr lang="ru-RU" dirty="0" err="1"/>
              <a:t>цієї</a:t>
            </a:r>
            <a:r>
              <a:rPr lang="ru-RU" dirty="0"/>
              <a:t> </a:t>
            </a:r>
            <a:r>
              <a:rPr lang="ru-RU" dirty="0" err="1"/>
              <a:t>Гігієнічної</a:t>
            </a:r>
            <a:r>
              <a:rPr lang="ru-RU" dirty="0"/>
              <a:t> </a:t>
            </a:r>
            <a:r>
              <a:rPr lang="ru-RU" dirty="0" err="1"/>
              <a:t>класифікації</a:t>
            </a:r>
            <a:r>
              <a:rPr lang="ru-RU" dirty="0"/>
              <a:t> </a:t>
            </a:r>
            <a:r>
              <a:rPr lang="ru-RU" dirty="0" err="1"/>
              <a:t>праці</a:t>
            </a:r>
            <a:r>
              <a:rPr lang="ru-RU" dirty="0"/>
              <a:t>. 10.2. За </a:t>
            </a:r>
            <a:r>
              <a:rPr lang="ru-RU" dirty="0" err="1"/>
              <a:t>відсутності</a:t>
            </a:r>
            <a:r>
              <a:rPr lang="ru-RU" dirty="0"/>
              <a:t> в </a:t>
            </a:r>
            <a:r>
              <a:rPr lang="ru-RU" dirty="0" err="1"/>
              <a:t>приміщенні</a:t>
            </a:r>
            <a:r>
              <a:rPr lang="ru-RU" dirty="0"/>
              <a:t> природного </a:t>
            </a:r>
            <a:r>
              <a:rPr lang="ru-RU" dirty="0" err="1"/>
              <a:t>освітлення</a:t>
            </a:r>
            <a:r>
              <a:rPr lang="ru-RU" dirty="0"/>
              <a:t> </a:t>
            </a:r>
            <a:r>
              <a:rPr lang="ru-RU" dirty="0" err="1"/>
              <a:t>протягом</a:t>
            </a:r>
            <a:r>
              <a:rPr lang="ru-RU" dirty="0"/>
              <a:t> 90% часу </a:t>
            </a:r>
            <a:r>
              <a:rPr lang="ru-RU" dirty="0" err="1"/>
              <a:t>зміни</a:t>
            </a:r>
            <a:r>
              <a:rPr lang="ru-RU" dirty="0"/>
              <a:t> та </a:t>
            </a:r>
            <a:r>
              <a:rPr lang="ru-RU" dirty="0" err="1"/>
              <a:t>заходів</a:t>
            </a:r>
            <a:r>
              <a:rPr lang="ru-RU" dirty="0"/>
              <a:t> </a:t>
            </a:r>
            <a:r>
              <a:rPr lang="ru-RU" dirty="0" err="1"/>
              <a:t>із</a:t>
            </a:r>
            <a:r>
              <a:rPr lang="ru-RU" dirty="0"/>
              <a:t> </a:t>
            </a:r>
            <a:r>
              <a:rPr lang="ru-RU" dirty="0" err="1"/>
              <a:t>компенсації</a:t>
            </a:r>
            <a:r>
              <a:rPr lang="ru-RU" dirty="0"/>
              <a:t> </a:t>
            </a:r>
            <a:r>
              <a:rPr lang="ru-RU" dirty="0" err="1"/>
              <a:t>ультрафіолетової</a:t>
            </a:r>
            <a:r>
              <a:rPr lang="ru-RU" dirty="0"/>
              <a:t> </a:t>
            </a:r>
            <a:r>
              <a:rPr lang="ru-RU" dirty="0" err="1"/>
              <a:t>недостатності</a:t>
            </a:r>
            <a:r>
              <a:rPr lang="ru-RU" dirty="0"/>
              <a:t> </a:t>
            </a:r>
            <a:r>
              <a:rPr lang="ru-RU" dirty="0" err="1"/>
              <a:t>умови</a:t>
            </a:r>
            <a:r>
              <a:rPr lang="ru-RU" dirty="0"/>
              <a:t> </a:t>
            </a:r>
            <a:r>
              <a:rPr lang="ru-RU" dirty="0" err="1"/>
              <a:t>праці</a:t>
            </a:r>
            <a:r>
              <a:rPr lang="ru-RU" dirty="0"/>
              <a:t> за </a:t>
            </a:r>
            <a:r>
              <a:rPr lang="ru-RU" dirty="0" err="1"/>
              <a:t>показником</a:t>
            </a:r>
            <a:r>
              <a:rPr lang="ru-RU" dirty="0"/>
              <a:t> «</a:t>
            </a:r>
            <a:r>
              <a:rPr lang="ru-RU" dirty="0" err="1"/>
              <a:t>природне</a:t>
            </a:r>
            <a:r>
              <a:rPr lang="ru-RU" dirty="0"/>
              <a:t> </a:t>
            </a:r>
            <a:r>
              <a:rPr lang="ru-RU" dirty="0" err="1"/>
              <a:t>освітлення</a:t>
            </a:r>
            <a:r>
              <a:rPr lang="ru-RU" dirty="0"/>
              <a:t>» </a:t>
            </a:r>
            <a:r>
              <a:rPr lang="ru-RU" dirty="0" err="1"/>
              <a:t>відносять</a:t>
            </a:r>
            <a:r>
              <a:rPr lang="ru-RU" dirty="0"/>
              <a:t> до </a:t>
            </a:r>
            <a:r>
              <a:rPr lang="ru-RU" dirty="0" err="1"/>
              <a:t>ступеня</a:t>
            </a:r>
            <a:r>
              <a:rPr lang="ru-RU" dirty="0"/>
              <a:t> 3.2. 10.3. За </a:t>
            </a:r>
            <a:r>
              <a:rPr lang="ru-RU" dirty="0" err="1"/>
              <a:t>наявності</a:t>
            </a:r>
            <a:r>
              <a:rPr lang="ru-RU" dirty="0"/>
              <a:t> </a:t>
            </a:r>
            <a:r>
              <a:rPr lang="ru-RU" dirty="0" err="1"/>
              <a:t>заходів</a:t>
            </a:r>
            <a:r>
              <a:rPr lang="ru-RU" dirty="0"/>
              <a:t> </a:t>
            </a:r>
            <a:r>
              <a:rPr lang="ru-RU" dirty="0" err="1"/>
              <a:t>щодо</a:t>
            </a:r>
            <a:r>
              <a:rPr lang="ru-RU" dirty="0"/>
              <a:t> </a:t>
            </a:r>
            <a:r>
              <a:rPr lang="ru-RU" dirty="0" err="1"/>
              <a:t>компенсації</a:t>
            </a:r>
            <a:r>
              <a:rPr lang="ru-RU" dirty="0"/>
              <a:t> </a:t>
            </a:r>
            <a:r>
              <a:rPr lang="ru-RU" dirty="0" err="1"/>
              <a:t>ультрафіолетової</a:t>
            </a:r>
            <a:r>
              <a:rPr lang="ru-RU" dirty="0"/>
              <a:t> </a:t>
            </a:r>
            <a:r>
              <a:rPr lang="ru-RU" dirty="0" err="1"/>
              <a:t>недостатності</a:t>
            </a:r>
            <a:r>
              <a:rPr lang="ru-RU" dirty="0"/>
              <a:t> (</a:t>
            </a:r>
            <a:r>
              <a:rPr lang="ru-RU" dirty="0" err="1"/>
              <a:t>проведення</a:t>
            </a:r>
            <a:r>
              <a:rPr lang="ru-RU" dirty="0"/>
              <a:t> </a:t>
            </a:r>
            <a:r>
              <a:rPr lang="ru-RU" dirty="0" err="1"/>
              <a:t>профілактичного</a:t>
            </a:r>
            <a:r>
              <a:rPr lang="ru-RU" dirty="0"/>
              <a:t> </a:t>
            </a:r>
            <a:r>
              <a:rPr lang="ru-RU" dirty="0" err="1"/>
              <a:t>ультрафіолетового</a:t>
            </a:r>
            <a:r>
              <a:rPr lang="ru-RU" dirty="0"/>
              <a:t> </a:t>
            </a:r>
            <a:r>
              <a:rPr lang="ru-RU" dirty="0" err="1"/>
              <a:t>опромінення</a:t>
            </a:r>
            <a:r>
              <a:rPr lang="ru-RU" dirty="0"/>
              <a:t>) та за </a:t>
            </a:r>
            <a:r>
              <a:rPr lang="ru-RU" dirty="0" err="1"/>
              <a:t>умови</a:t>
            </a:r>
            <a:r>
              <a:rPr lang="ru-RU" dirty="0"/>
              <a:t> </a:t>
            </a:r>
            <a:r>
              <a:rPr lang="ru-RU" dirty="0" err="1"/>
              <a:t>забезпеченості</a:t>
            </a:r>
            <a:r>
              <a:rPr lang="ru-RU" dirty="0"/>
              <a:t> ними </a:t>
            </a:r>
            <a:r>
              <a:rPr lang="ru-RU" dirty="0" err="1"/>
              <a:t>згідно</a:t>
            </a:r>
            <a:r>
              <a:rPr lang="ru-RU" dirty="0"/>
              <a:t> з «Санитарными нормами ультрафиолетового излучения в производственных помещениях», </a:t>
            </a:r>
            <a:r>
              <a:rPr lang="ru-RU" dirty="0" err="1"/>
              <a:t>затвердженими</a:t>
            </a:r>
            <a:r>
              <a:rPr lang="ru-RU" dirty="0"/>
              <a:t> заступником Головного державного </a:t>
            </a:r>
            <a:r>
              <a:rPr lang="ru-RU" dirty="0" err="1"/>
              <a:t>санітарного</a:t>
            </a:r>
            <a:r>
              <a:rPr lang="ru-RU" dirty="0"/>
              <a:t> </a:t>
            </a:r>
            <a:r>
              <a:rPr lang="ru-RU" dirty="0" err="1"/>
              <a:t>лікаря</a:t>
            </a:r>
            <a:r>
              <a:rPr lang="ru-RU" dirty="0"/>
              <a:t> СРСР </a:t>
            </a:r>
            <a:r>
              <a:rPr lang="ru-RU" dirty="0" err="1"/>
              <a:t>від</a:t>
            </a:r>
            <a:r>
              <a:rPr lang="ru-RU" dirty="0"/>
              <a:t> 23 лютого 1988 року № 4557-88 (</a:t>
            </a:r>
            <a:r>
              <a:rPr lang="ru-RU" dirty="0" err="1"/>
              <a:t>далі</a:t>
            </a:r>
            <a:r>
              <a:rPr lang="ru-RU" dirty="0"/>
              <a:t> - СН 4557-88), </a:t>
            </a:r>
            <a:r>
              <a:rPr lang="ru-RU" dirty="0" err="1"/>
              <a:t>умови</a:t>
            </a:r>
            <a:r>
              <a:rPr lang="ru-RU" dirty="0"/>
              <a:t> </a:t>
            </a:r>
            <a:r>
              <a:rPr lang="ru-RU" dirty="0" err="1"/>
              <a:t>праці</a:t>
            </a:r>
            <a:r>
              <a:rPr lang="ru-RU" dirty="0"/>
              <a:t> за </a:t>
            </a:r>
            <a:r>
              <a:rPr lang="ru-RU" dirty="0" err="1"/>
              <a:t>показником</a:t>
            </a:r>
            <a:r>
              <a:rPr lang="ru-RU" dirty="0"/>
              <a:t> «</a:t>
            </a:r>
            <a:r>
              <a:rPr lang="ru-RU" dirty="0" err="1"/>
              <a:t>природне</a:t>
            </a:r>
            <a:r>
              <a:rPr lang="ru-RU" dirty="0"/>
              <a:t> </a:t>
            </a:r>
            <a:r>
              <a:rPr lang="ru-RU" dirty="0" err="1"/>
              <a:t>освітлення</a:t>
            </a:r>
            <a:r>
              <a:rPr lang="ru-RU" dirty="0"/>
              <a:t>» </a:t>
            </a:r>
            <a:r>
              <a:rPr lang="ru-RU" dirty="0" err="1"/>
              <a:t>переводять</a:t>
            </a:r>
            <a:r>
              <a:rPr lang="ru-RU" dirty="0"/>
              <a:t> до </a:t>
            </a:r>
            <a:r>
              <a:rPr lang="ru-RU" dirty="0" err="1"/>
              <a:t>ступеня</a:t>
            </a:r>
            <a:r>
              <a:rPr lang="ru-RU" dirty="0"/>
              <a:t> 3.1. 10.4. У </a:t>
            </a:r>
            <a:r>
              <a:rPr lang="ru-RU" dirty="0" err="1"/>
              <a:t>випадках</a:t>
            </a:r>
            <a:r>
              <a:rPr lang="ru-RU" dirty="0"/>
              <a:t> </a:t>
            </a:r>
            <a:r>
              <a:rPr lang="ru-RU" dirty="0" err="1"/>
              <a:t>використання</a:t>
            </a:r>
            <a:r>
              <a:rPr lang="ru-RU" dirty="0"/>
              <a:t> </a:t>
            </a:r>
            <a:r>
              <a:rPr lang="ru-RU" dirty="0" err="1"/>
              <a:t>системи</a:t>
            </a:r>
            <a:r>
              <a:rPr lang="ru-RU" dirty="0"/>
              <a:t> </a:t>
            </a:r>
            <a:r>
              <a:rPr lang="ru-RU" dirty="0" err="1"/>
              <a:t>комбінованого</a:t>
            </a:r>
            <a:r>
              <a:rPr lang="ru-RU" dirty="0"/>
              <a:t> </a:t>
            </a:r>
            <a:r>
              <a:rPr lang="ru-RU" dirty="0" err="1"/>
              <a:t>освітлення</a:t>
            </a:r>
            <a:r>
              <a:rPr lang="ru-RU" dirty="0"/>
              <a:t>, коли </a:t>
            </a:r>
            <a:r>
              <a:rPr lang="ru-RU" dirty="0" err="1"/>
              <a:t>сумарна</a:t>
            </a:r>
            <a:r>
              <a:rPr lang="ru-RU" dirty="0"/>
              <a:t> </a:t>
            </a:r>
            <a:r>
              <a:rPr lang="ru-RU" dirty="0" err="1"/>
              <a:t>освітленість</a:t>
            </a:r>
            <a:r>
              <a:rPr lang="ru-RU" dirty="0"/>
              <a:t> не </a:t>
            </a:r>
            <a:r>
              <a:rPr lang="ru-RU" dirty="0" err="1"/>
              <a:t>нижче</a:t>
            </a:r>
            <a:r>
              <a:rPr lang="ru-RU" dirty="0"/>
              <a:t> </a:t>
            </a:r>
            <a:r>
              <a:rPr lang="ru-RU" dirty="0" err="1"/>
              <a:t>нормованого</a:t>
            </a:r>
            <a:r>
              <a:rPr lang="ru-RU" dirty="0"/>
              <a:t> </a:t>
            </a:r>
            <a:r>
              <a:rPr lang="ru-RU" dirty="0" err="1"/>
              <a:t>рівня</a:t>
            </a:r>
            <a:r>
              <a:rPr lang="ru-RU" dirty="0"/>
              <a:t>, а </a:t>
            </a:r>
            <a:r>
              <a:rPr lang="ru-RU" dirty="0" err="1"/>
              <a:t>рівень</a:t>
            </a:r>
            <a:r>
              <a:rPr lang="ru-RU" dirty="0"/>
              <a:t> </a:t>
            </a:r>
            <a:r>
              <a:rPr lang="ru-RU" dirty="0" err="1"/>
              <a:t>освітленості</a:t>
            </a:r>
            <a:r>
              <a:rPr lang="ru-RU" dirty="0"/>
              <a:t> </a:t>
            </a:r>
            <a:r>
              <a:rPr lang="ru-RU" dirty="0" err="1"/>
              <a:t>від</a:t>
            </a:r>
            <a:r>
              <a:rPr lang="ru-RU" dirty="0"/>
              <a:t> </a:t>
            </a:r>
            <a:r>
              <a:rPr lang="ru-RU" dirty="0" err="1"/>
              <a:t>системи</a:t>
            </a:r>
            <a:r>
              <a:rPr lang="ru-RU" dirty="0"/>
              <a:t> </a:t>
            </a:r>
            <a:r>
              <a:rPr lang="ru-RU" dirty="0" err="1"/>
              <a:t>загального</a:t>
            </a:r>
            <a:r>
              <a:rPr lang="ru-RU" dirty="0"/>
              <a:t> </a:t>
            </a:r>
            <a:r>
              <a:rPr lang="ru-RU" dirty="0" err="1"/>
              <a:t>освітлення</a:t>
            </a:r>
            <a:r>
              <a:rPr lang="ru-RU" dirty="0"/>
              <a:t> </a:t>
            </a:r>
            <a:r>
              <a:rPr lang="ru-RU" dirty="0" err="1"/>
              <a:t>нижчий</a:t>
            </a:r>
            <a:r>
              <a:rPr lang="ru-RU" dirty="0"/>
              <a:t> за </a:t>
            </a:r>
            <a:r>
              <a:rPr lang="ru-RU" dirty="0" err="1"/>
              <a:t>нормований</a:t>
            </a:r>
            <a:r>
              <a:rPr lang="ru-RU" dirty="0"/>
              <a:t> </a:t>
            </a:r>
            <a:r>
              <a:rPr lang="ru-RU" dirty="0" err="1"/>
              <a:t>рівень</a:t>
            </a:r>
            <a:r>
              <a:rPr lang="ru-RU" dirty="0"/>
              <a:t> (</a:t>
            </a:r>
            <a:r>
              <a:rPr lang="ru-RU" dirty="0" err="1"/>
              <a:t>нижче</a:t>
            </a:r>
            <a:r>
              <a:rPr lang="ru-RU" dirty="0"/>
              <a:t> 10% </a:t>
            </a:r>
            <a:r>
              <a:rPr lang="ru-RU" dirty="0" err="1"/>
              <a:t>від</a:t>
            </a:r>
            <a:r>
              <a:rPr lang="ru-RU" dirty="0"/>
              <a:t> </a:t>
            </a:r>
            <a:r>
              <a:rPr lang="ru-RU" dirty="0" err="1"/>
              <a:t>сумарної</a:t>
            </a:r>
            <a:r>
              <a:rPr lang="ru-RU" dirty="0"/>
              <a:t> </a:t>
            </a:r>
            <a:r>
              <a:rPr lang="ru-RU" dirty="0" err="1"/>
              <a:t>освітленості</a:t>
            </a:r>
            <a:r>
              <a:rPr lang="ru-RU" dirty="0"/>
              <a:t>), </a:t>
            </a:r>
            <a:r>
              <a:rPr lang="ru-RU" dirty="0" err="1"/>
              <a:t>умови</a:t>
            </a:r>
            <a:r>
              <a:rPr lang="ru-RU" dirty="0"/>
              <a:t> </a:t>
            </a:r>
            <a:r>
              <a:rPr lang="ru-RU" dirty="0" err="1"/>
              <a:t>праці</a:t>
            </a:r>
            <a:r>
              <a:rPr lang="ru-RU" dirty="0"/>
              <a:t> за </a:t>
            </a:r>
            <a:r>
              <a:rPr lang="ru-RU" dirty="0" err="1"/>
              <a:t>показником</a:t>
            </a:r>
            <a:r>
              <a:rPr lang="ru-RU" dirty="0"/>
              <a:t> «</a:t>
            </a:r>
            <a:r>
              <a:rPr lang="ru-RU" dirty="0" err="1"/>
              <a:t>штучне</a:t>
            </a:r>
            <a:r>
              <a:rPr lang="ru-RU" dirty="0"/>
              <a:t> </a:t>
            </a:r>
            <a:r>
              <a:rPr lang="ru-RU" dirty="0" err="1"/>
              <a:t>освітлення</a:t>
            </a:r>
            <a:r>
              <a:rPr lang="ru-RU" dirty="0"/>
              <a:t>» </a:t>
            </a:r>
            <a:r>
              <a:rPr lang="ru-RU" dirty="0" err="1"/>
              <a:t>відносять</a:t>
            </a:r>
            <a:r>
              <a:rPr lang="ru-RU" dirty="0"/>
              <a:t> до </a:t>
            </a:r>
            <a:r>
              <a:rPr lang="ru-RU" dirty="0" err="1"/>
              <a:t>ступеня</a:t>
            </a:r>
            <a:r>
              <a:rPr lang="ru-RU" dirty="0"/>
              <a:t> 3.1. 10.5. </a:t>
            </a:r>
            <a:r>
              <a:rPr lang="ru-RU" dirty="0" err="1"/>
              <a:t>Штучне</a:t>
            </a:r>
            <a:r>
              <a:rPr lang="ru-RU" dirty="0"/>
              <a:t> </a:t>
            </a:r>
            <a:r>
              <a:rPr lang="ru-RU" dirty="0" err="1"/>
              <a:t>освітлення</a:t>
            </a:r>
            <a:r>
              <a:rPr lang="ru-RU" dirty="0"/>
              <a:t> </a:t>
            </a:r>
            <a:r>
              <a:rPr lang="ru-RU" dirty="0" err="1"/>
              <a:t>оцінюється</a:t>
            </a:r>
            <a:r>
              <a:rPr lang="ru-RU" dirty="0"/>
              <a:t> за рядом </a:t>
            </a:r>
            <a:r>
              <a:rPr lang="ru-RU" dirty="0" err="1"/>
              <a:t>показників</a:t>
            </a:r>
            <a:r>
              <a:rPr lang="ru-RU" dirty="0"/>
              <a:t> (</a:t>
            </a:r>
            <a:r>
              <a:rPr lang="ru-RU" dirty="0" err="1"/>
              <a:t>освітленість</a:t>
            </a:r>
            <a:r>
              <a:rPr lang="ru-RU" dirty="0"/>
              <a:t>, </a:t>
            </a:r>
            <a:r>
              <a:rPr lang="ru-RU" dirty="0" err="1"/>
              <a:t>прямий</a:t>
            </a:r>
            <a:r>
              <a:rPr lang="ru-RU" dirty="0"/>
              <a:t> </a:t>
            </a:r>
            <a:r>
              <a:rPr lang="ru-RU" dirty="0" err="1"/>
              <a:t>відблиск</a:t>
            </a:r>
            <a:r>
              <a:rPr lang="ru-RU" dirty="0"/>
              <a:t>, </a:t>
            </a:r>
            <a:r>
              <a:rPr lang="ru-RU" dirty="0" err="1"/>
              <a:t>коефіцієнт</a:t>
            </a:r>
            <a:r>
              <a:rPr lang="ru-RU" dirty="0"/>
              <a:t> </a:t>
            </a:r>
            <a:r>
              <a:rPr lang="ru-RU" dirty="0" err="1"/>
              <a:t>пульсації</a:t>
            </a:r>
            <a:r>
              <a:rPr lang="ru-RU" dirty="0"/>
              <a:t> </a:t>
            </a:r>
            <a:r>
              <a:rPr lang="ru-RU" dirty="0" err="1"/>
              <a:t>освітлення</a:t>
            </a:r>
            <a:r>
              <a:rPr lang="ru-RU" dirty="0"/>
              <a:t> </a:t>
            </a:r>
            <a:r>
              <a:rPr lang="ru-RU" dirty="0" err="1"/>
              <a:t>тощо</a:t>
            </a:r>
            <a:r>
              <a:rPr lang="ru-RU" dirty="0"/>
              <a:t>). </a:t>
            </a:r>
            <a:r>
              <a:rPr lang="ru-RU" dirty="0" err="1"/>
              <a:t>Після</a:t>
            </a:r>
            <a:r>
              <a:rPr lang="ru-RU" dirty="0"/>
              <a:t> </a:t>
            </a:r>
            <a:r>
              <a:rPr lang="ru-RU" dirty="0" err="1"/>
              <a:t>визначення</a:t>
            </a:r>
            <a:r>
              <a:rPr lang="ru-RU" dirty="0"/>
              <a:t> </a:t>
            </a:r>
            <a:r>
              <a:rPr lang="ru-RU" dirty="0" err="1"/>
              <a:t>класів</a:t>
            </a:r>
            <a:r>
              <a:rPr lang="ru-RU" dirty="0"/>
              <a:t> за </a:t>
            </a:r>
            <a:r>
              <a:rPr lang="ru-RU" dirty="0" err="1"/>
              <a:t>окремими</a:t>
            </a:r>
            <a:r>
              <a:rPr lang="ru-RU" dirty="0"/>
              <a:t> </a:t>
            </a:r>
            <a:r>
              <a:rPr lang="ru-RU" dirty="0" err="1"/>
              <a:t>показниками</a:t>
            </a:r>
            <a:r>
              <a:rPr lang="ru-RU" dirty="0"/>
              <a:t> </a:t>
            </a:r>
            <a:r>
              <a:rPr lang="ru-RU" dirty="0" err="1"/>
              <a:t>загальна</a:t>
            </a:r>
            <a:r>
              <a:rPr lang="ru-RU" dirty="0"/>
              <a:t> </a:t>
            </a:r>
            <a:r>
              <a:rPr lang="ru-RU" dirty="0" err="1"/>
              <a:t>оцінка</a:t>
            </a:r>
            <a:r>
              <a:rPr lang="ru-RU" dirty="0"/>
              <a:t> за фактором </a:t>
            </a:r>
            <a:r>
              <a:rPr lang="ru-RU" dirty="0" err="1"/>
              <a:t>виконується</a:t>
            </a:r>
            <a:r>
              <a:rPr lang="ru-RU" dirty="0"/>
              <a:t> за </a:t>
            </a:r>
            <a:r>
              <a:rPr lang="ru-RU" dirty="0" err="1"/>
              <a:t>показником</a:t>
            </a:r>
            <a:r>
              <a:rPr lang="ru-RU" dirty="0"/>
              <a:t>, </a:t>
            </a:r>
            <a:r>
              <a:rPr lang="ru-RU" dirty="0" err="1"/>
              <a:t>віднесеним</a:t>
            </a:r>
            <a:r>
              <a:rPr lang="ru-RU" dirty="0"/>
              <a:t> до </a:t>
            </a:r>
            <a:r>
              <a:rPr lang="ru-RU" dirty="0" err="1"/>
              <a:t>найбільшого</a:t>
            </a:r>
            <a:r>
              <a:rPr lang="ru-RU" dirty="0"/>
              <a:t> </a:t>
            </a:r>
            <a:r>
              <a:rPr lang="ru-RU" dirty="0" err="1"/>
              <a:t>ступеня</a:t>
            </a:r>
            <a:r>
              <a:rPr lang="ru-RU" dirty="0"/>
              <a:t> </a:t>
            </a:r>
            <a:r>
              <a:rPr lang="ru-RU" dirty="0" err="1"/>
              <a:t>шкідливості</a:t>
            </a:r>
            <a:r>
              <a:rPr lang="ru-RU" dirty="0"/>
              <a:t>. 10.6. </a:t>
            </a:r>
            <a:r>
              <a:rPr lang="ru-RU" dirty="0" err="1"/>
              <a:t>Додаткові</a:t>
            </a:r>
            <a:r>
              <a:rPr lang="ru-RU" dirty="0"/>
              <a:t> </a:t>
            </a:r>
            <a:r>
              <a:rPr lang="ru-RU" dirty="0" err="1"/>
              <a:t>параметри</a:t>
            </a:r>
            <a:r>
              <a:rPr lang="ru-RU" dirty="0"/>
              <a:t> </a:t>
            </a:r>
            <a:r>
              <a:rPr lang="ru-RU" dirty="0" err="1"/>
              <a:t>світлового</a:t>
            </a:r>
            <a:r>
              <a:rPr lang="ru-RU" dirty="0"/>
              <a:t> </a:t>
            </a:r>
            <a:r>
              <a:rPr lang="ru-RU" dirty="0" err="1"/>
              <a:t>середовища</a:t>
            </a:r>
            <a:r>
              <a:rPr lang="ru-RU" dirty="0"/>
              <a:t>, </a:t>
            </a:r>
            <a:r>
              <a:rPr lang="ru-RU" dirty="0" err="1"/>
              <a:t>регламентовані</a:t>
            </a:r>
            <a:r>
              <a:rPr lang="ru-RU" dirty="0"/>
              <a:t> </a:t>
            </a:r>
            <a:r>
              <a:rPr lang="ru-RU" dirty="0" err="1"/>
              <a:t>галузевими</a:t>
            </a:r>
            <a:r>
              <a:rPr lang="ru-RU" dirty="0"/>
              <a:t> </a:t>
            </a:r>
            <a:r>
              <a:rPr lang="ru-RU" dirty="0" err="1"/>
              <a:t>нормативними</a:t>
            </a:r>
            <a:r>
              <a:rPr lang="ru-RU" dirty="0"/>
              <a:t> документами (</a:t>
            </a:r>
            <a:r>
              <a:rPr lang="ru-RU" dirty="0" err="1"/>
              <a:t>яскравість</a:t>
            </a:r>
            <a:r>
              <a:rPr lang="ru-RU" dirty="0"/>
              <a:t>, </a:t>
            </a:r>
            <a:r>
              <a:rPr lang="ru-RU" dirty="0" err="1"/>
              <a:t>відблиск</a:t>
            </a:r>
            <a:r>
              <a:rPr lang="ru-RU" dirty="0"/>
              <a:t>, </a:t>
            </a:r>
            <a:r>
              <a:rPr lang="ru-RU" dirty="0" err="1"/>
              <a:t>нерівномірність</a:t>
            </a:r>
            <a:r>
              <a:rPr lang="ru-RU" dirty="0"/>
              <a:t> </a:t>
            </a:r>
            <a:r>
              <a:rPr lang="ru-RU" dirty="0" err="1"/>
              <a:t>розподілу</a:t>
            </a:r>
            <a:r>
              <a:rPr lang="ru-RU" dirty="0"/>
              <a:t> </a:t>
            </a:r>
            <a:r>
              <a:rPr lang="ru-RU" dirty="0" err="1"/>
              <a:t>яскравості</a:t>
            </a:r>
            <a:r>
              <a:rPr lang="ru-RU" dirty="0"/>
              <a:t> </a:t>
            </a:r>
            <a:r>
              <a:rPr lang="ru-RU" dirty="0" err="1"/>
              <a:t>тощо</a:t>
            </a:r>
            <a:r>
              <a:rPr lang="ru-RU" dirty="0"/>
              <a:t>), при </a:t>
            </a:r>
            <a:r>
              <a:rPr lang="ru-RU" dirty="0" err="1"/>
              <a:t>перевищенні</a:t>
            </a:r>
            <a:r>
              <a:rPr lang="ru-RU" dirty="0"/>
              <a:t> </a:t>
            </a:r>
            <a:r>
              <a:rPr lang="ru-RU" dirty="0" err="1"/>
              <a:t>допустимих</a:t>
            </a:r>
            <a:r>
              <a:rPr lang="ru-RU" dirty="0"/>
              <a:t> </a:t>
            </a:r>
            <a:r>
              <a:rPr lang="ru-RU" dirty="0" err="1"/>
              <a:t>рівнів</a:t>
            </a:r>
            <a:r>
              <a:rPr lang="ru-RU" dirty="0"/>
              <a:t> </a:t>
            </a:r>
            <a:r>
              <a:rPr lang="ru-RU" dirty="0" err="1"/>
              <a:t>оцінюються</a:t>
            </a:r>
            <a:r>
              <a:rPr lang="ru-RU" dirty="0"/>
              <a:t> за 1 </a:t>
            </a:r>
            <a:r>
              <a:rPr lang="ru-RU" dirty="0" err="1"/>
              <a:t>ступенем</a:t>
            </a:r>
            <a:r>
              <a:rPr lang="ru-RU" dirty="0"/>
              <a:t> 3 </a:t>
            </a:r>
            <a:r>
              <a:rPr lang="ru-RU" dirty="0" err="1"/>
              <a:t>класу</a:t>
            </a:r>
            <a:r>
              <a:rPr lang="ru-RU" dirty="0"/>
              <a:t> </a:t>
            </a:r>
            <a:r>
              <a:rPr lang="ru-RU" dirty="0" err="1"/>
              <a:t>шкідливості</a:t>
            </a:r>
            <a:r>
              <a:rPr lang="ru-RU" dirty="0"/>
              <a:t> та </a:t>
            </a:r>
            <a:r>
              <a:rPr lang="ru-RU" dirty="0" err="1"/>
              <a:t>заносяться</a:t>
            </a:r>
            <a:r>
              <a:rPr lang="ru-RU" dirty="0"/>
              <a:t> до протоколу </a:t>
            </a:r>
            <a:r>
              <a:rPr lang="ru-RU" dirty="0" err="1"/>
              <a:t>дослідження</a:t>
            </a:r>
            <a:r>
              <a:rPr lang="ru-RU" dirty="0"/>
              <a:t> </a:t>
            </a:r>
            <a:r>
              <a:rPr lang="ru-RU" dirty="0" err="1"/>
              <a:t>встановленого</a:t>
            </a:r>
            <a:r>
              <a:rPr lang="ru-RU" dirty="0"/>
              <a:t> </a:t>
            </a:r>
            <a:r>
              <a:rPr lang="ru-RU" dirty="0" err="1"/>
              <a:t>зразка</a:t>
            </a:r>
            <a:r>
              <a:rPr lang="ru-RU" dirty="0"/>
              <a:t> </a:t>
            </a:r>
            <a:r>
              <a:rPr lang="ru-RU" dirty="0" err="1"/>
              <a:t>додатковим</a:t>
            </a:r>
            <a:r>
              <a:rPr lang="ru-RU" dirty="0"/>
              <a:t> рядком. 10.7. </a:t>
            </a:r>
            <a:r>
              <a:rPr lang="ru-RU" dirty="0" err="1"/>
              <a:t>Загальна</a:t>
            </a:r>
            <a:r>
              <a:rPr lang="ru-RU" dirty="0"/>
              <a:t> </a:t>
            </a:r>
            <a:r>
              <a:rPr lang="ru-RU" dirty="0" err="1"/>
              <a:t>гігієнічна</a:t>
            </a:r>
            <a:r>
              <a:rPr lang="ru-RU" dirty="0"/>
              <a:t> </a:t>
            </a:r>
            <a:r>
              <a:rPr lang="ru-RU" dirty="0" err="1"/>
              <a:t>оцінка</a:t>
            </a:r>
            <a:r>
              <a:rPr lang="ru-RU" dirty="0"/>
              <a:t> умов </a:t>
            </a:r>
            <a:r>
              <a:rPr lang="ru-RU" dirty="0" err="1"/>
              <a:t>праці</a:t>
            </a:r>
            <a:r>
              <a:rPr lang="ru-RU" dirty="0"/>
              <a:t> за </a:t>
            </a:r>
            <a:r>
              <a:rPr lang="ru-RU" dirty="0" err="1"/>
              <a:t>показниками</a:t>
            </a:r>
            <a:r>
              <a:rPr lang="ru-RU" dirty="0"/>
              <a:t> </a:t>
            </a:r>
            <a:r>
              <a:rPr lang="ru-RU" dirty="0" err="1"/>
              <a:t>світлового</a:t>
            </a:r>
            <a:r>
              <a:rPr lang="ru-RU" dirty="0"/>
              <a:t> </a:t>
            </a:r>
            <a:r>
              <a:rPr lang="ru-RU" dirty="0" err="1"/>
              <a:t>середовища</a:t>
            </a:r>
            <a:r>
              <a:rPr lang="ru-RU" dirty="0"/>
              <a:t> </a:t>
            </a:r>
            <a:r>
              <a:rPr lang="ru-RU" dirty="0" err="1"/>
              <a:t>здійснюється</a:t>
            </a:r>
            <a:r>
              <a:rPr lang="ru-RU" dirty="0"/>
              <a:t> на </a:t>
            </a:r>
            <a:r>
              <a:rPr lang="ru-RU" dirty="0" err="1"/>
              <a:t>підставі</a:t>
            </a:r>
            <a:r>
              <a:rPr lang="ru-RU" dirty="0"/>
              <a:t> </a:t>
            </a:r>
            <a:r>
              <a:rPr lang="ru-RU" dirty="0" err="1"/>
              <a:t>оцінок</a:t>
            </a:r>
            <a:r>
              <a:rPr lang="ru-RU" dirty="0"/>
              <a:t> </a:t>
            </a:r>
            <a:r>
              <a:rPr lang="ru-RU" dirty="0" err="1"/>
              <a:t>показників</a:t>
            </a:r>
            <a:r>
              <a:rPr lang="ru-RU" dirty="0"/>
              <a:t> </a:t>
            </a:r>
            <a:r>
              <a:rPr lang="ru-RU" dirty="0" err="1"/>
              <a:t>із</a:t>
            </a:r>
            <a:r>
              <a:rPr lang="ru-RU" dirty="0"/>
              <a:t> «природного» та «штучного» </a:t>
            </a:r>
            <a:r>
              <a:rPr lang="ru-RU" dirty="0" err="1"/>
              <a:t>освітлення</a:t>
            </a:r>
            <a:r>
              <a:rPr lang="ru-RU" dirty="0"/>
              <a:t> шляхом </a:t>
            </a:r>
            <a:r>
              <a:rPr lang="ru-RU" dirty="0" err="1"/>
              <a:t>вибору</a:t>
            </a:r>
            <a:r>
              <a:rPr lang="ru-RU" dirty="0"/>
              <a:t> </a:t>
            </a:r>
            <a:r>
              <a:rPr lang="ru-RU" dirty="0" err="1"/>
              <a:t>показника</a:t>
            </a:r>
            <a:r>
              <a:rPr lang="ru-RU" dirty="0"/>
              <a:t> з </a:t>
            </a:r>
            <a:r>
              <a:rPr lang="ru-RU" dirty="0" err="1"/>
              <a:t>найвищим</a:t>
            </a:r>
            <a:r>
              <a:rPr lang="ru-RU" dirty="0"/>
              <a:t> </a:t>
            </a:r>
            <a:r>
              <a:rPr lang="ru-RU" dirty="0" err="1"/>
              <a:t>ступенем</a:t>
            </a:r>
            <a:r>
              <a:rPr lang="ru-RU" dirty="0"/>
              <a:t> </a:t>
            </a:r>
            <a:r>
              <a:rPr lang="ru-RU" dirty="0" err="1"/>
              <a:t>шкідливості</a:t>
            </a:r>
            <a:r>
              <a:rPr lang="ru-RU" dirty="0"/>
              <a:t>. </a:t>
            </a:r>
            <a:endParaRPr lang="ru-UA" dirty="0"/>
          </a:p>
        </p:txBody>
      </p:sp>
    </p:spTree>
    <p:extLst>
      <p:ext uri="{BB962C8B-B14F-4D97-AF65-F5344CB8AC3E}">
        <p14:creationId xmlns:p14="http://schemas.microsoft.com/office/powerpoint/2010/main" val="4141705052"/>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2E5812-473B-BED7-1D8B-1727CA0A033A}"/>
              </a:ext>
            </a:extLst>
          </p:cNvPr>
          <p:cNvSpPr>
            <a:spLocks noGrp="1"/>
          </p:cNvSpPr>
          <p:nvPr>
            <p:ph type="title"/>
          </p:nvPr>
        </p:nvSpPr>
        <p:spPr/>
        <p:txBody>
          <a:bodyPr>
            <a:normAutofit fontScale="90000"/>
          </a:bodyPr>
          <a:lstStyle/>
          <a:p>
            <a:r>
              <a:rPr lang="ru-RU" dirty="0" err="1"/>
              <a:t>Пукт</a:t>
            </a:r>
            <a:r>
              <a:rPr lang="ru-RU" dirty="0"/>
              <a:t> 12.  </a:t>
            </a:r>
            <a:r>
              <a:rPr lang="ru-RU" dirty="0" err="1"/>
              <a:t>Гігієнічна</a:t>
            </a:r>
            <a:r>
              <a:rPr lang="ru-RU" dirty="0"/>
              <a:t> </a:t>
            </a:r>
            <a:r>
              <a:rPr lang="ru-RU" dirty="0" err="1"/>
              <a:t>оцінка</a:t>
            </a:r>
            <a:r>
              <a:rPr lang="ru-RU" dirty="0"/>
              <a:t> умов </a:t>
            </a:r>
            <a:r>
              <a:rPr lang="ru-RU" dirty="0" err="1"/>
              <a:t>праці</a:t>
            </a:r>
            <a:r>
              <a:rPr lang="ru-RU" dirty="0"/>
              <a:t> за </a:t>
            </a:r>
            <a:r>
              <a:rPr lang="ru-RU" dirty="0" err="1"/>
              <a:t>важкістю</a:t>
            </a:r>
            <a:r>
              <a:rPr lang="ru-RU" dirty="0"/>
              <a:t> та </a:t>
            </a:r>
            <a:r>
              <a:rPr lang="ru-RU" dirty="0" err="1"/>
              <a:t>напруженістю</a:t>
            </a:r>
            <a:r>
              <a:rPr lang="ru-RU" dirty="0"/>
              <a:t> трудового </a:t>
            </a:r>
            <a:r>
              <a:rPr lang="ru-RU" dirty="0" err="1"/>
              <a:t>процесу</a:t>
            </a:r>
            <a:endParaRPr lang="ru-UA" dirty="0"/>
          </a:p>
        </p:txBody>
      </p:sp>
      <p:sp>
        <p:nvSpPr>
          <p:cNvPr id="3" name="Місце для вмісту 2">
            <a:extLst>
              <a:ext uri="{FF2B5EF4-FFF2-40B4-BE49-F238E27FC236}">
                <a16:creationId xmlns:a16="http://schemas.microsoft.com/office/drawing/2014/main" id="{1E5ACB88-6AB6-CF2F-0AB3-77057F1AA781}"/>
              </a:ext>
            </a:extLst>
          </p:cNvPr>
          <p:cNvSpPr>
            <a:spLocks noGrp="1"/>
          </p:cNvSpPr>
          <p:nvPr>
            <p:ph idx="1"/>
          </p:nvPr>
        </p:nvSpPr>
        <p:spPr/>
        <p:txBody>
          <a:bodyPr>
            <a:normAutofit fontScale="62500" lnSpcReduction="20000"/>
          </a:bodyPr>
          <a:lstStyle/>
          <a:p>
            <a:r>
              <a:rPr lang="ru-RU" dirty="0"/>
              <a:t>11.1. </a:t>
            </a:r>
            <a:r>
              <a:rPr lang="ru-RU" dirty="0" err="1"/>
              <a:t>Важкість</a:t>
            </a:r>
            <a:r>
              <a:rPr lang="ru-RU" dirty="0"/>
              <a:t> та </a:t>
            </a:r>
            <a:r>
              <a:rPr lang="ru-RU" dirty="0" err="1"/>
              <a:t>напруженість</a:t>
            </a:r>
            <a:r>
              <a:rPr lang="ru-RU" dirty="0"/>
              <a:t> трудового </a:t>
            </a:r>
            <a:r>
              <a:rPr lang="ru-RU" dirty="0" err="1"/>
              <a:t>процесу</a:t>
            </a:r>
            <a:r>
              <a:rPr lang="ru-RU" dirty="0"/>
              <a:t> </a:t>
            </a:r>
            <a:r>
              <a:rPr lang="ru-RU" dirty="0" err="1"/>
              <a:t>визначаються</a:t>
            </a:r>
            <a:r>
              <a:rPr lang="ru-RU" dirty="0"/>
              <a:t> та </a:t>
            </a:r>
            <a:r>
              <a:rPr lang="ru-RU" dirty="0" err="1"/>
              <a:t>оцінюються</a:t>
            </a:r>
            <a:r>
              <a:rPr lang="ru-RU" dirty="0"/>
              <a:t> за </a:t>
            </a:r>
            <a:r>
              <a:rPr lang="ru-RU" dirty="0" err="1"/>
              <a:t>показниками</a:t>
            </a:r>
            <a:r>
              <a:rPr lang="ru-RU" dirty="0"/>
              <a:t>, </a:t>
            </a:r>
            <a:r>
              <a:rPr lang="ru-RU" dirty="0" err="1"/>
              <a:t>що</a:t>
            </a:r>
            <a:r>
              <a:rPr lang="ru-RU" dirty="0"/>
              <a:t> </a:t>
            </a:r>
            <a:r>
              <a:rPr lang="ru-RU" dirty="0" err="1"/>
              <a:t>наведені</a:t>
            </a:r>
            <a:r>
              <a:rPr lang="ru-RU" dirty="0"/>
              <a:t> в </a:t>
            </a:r>
            <a:r>
              <a:rPr lang="ru-RU" dirty="0" err="1"/>
              <a:t>додатках</a:t>
            </a:r>
            <a:r>
              <a:rPr lang="ru-RU" dirty="0"/>
              <a:t> 15, 16, 17 до </a:t>
            </a:r>
            <a:r>
              <a:rPr lang="ru-RU" dirty="0" err="1"/>
              <a:t>цієї</a:t>
            </a:r>
            <a:r>
              <a:rPr lang="ru-RU" dirty="0"/>
              <a:t> </a:t>
            </a:r>
            <a:r>
              <a:rPr lang="ru-RU" dirty="0" err="1"/>
              <a:t>Гігієнічної</a:t>
            </a:r>
            <a:r>
              <a:rPr lang="ru-RU" dirty="0"/>
              <a:t> </a:t>
            </a:r>
            <a:r>
              <a:rPr lang="ru-RU" dirty="0" err="1"/>
              <a:t>класифікації</a:t>
            </a:r>
            <a:r>
              <a:rPr lang="ru-RU" dirty="0"/>
              <a:t> </a:t>
            </a:r>
            <a:r>
              <a:rPr lang="ru-RU" dirty="0" err="1"/>
              <a:t>праці</a:t>
            </a:r>
            <a:r>
              <a:rPr lang="ru-RU" dirty="0"/>
              <a:t>. </a:t>
            </a:r>
            <a:r>
              <a:rPr lang="ru-RU" dirty="0" err="1"/>
              <a:t>Важкість</a:t>
            </a:r>
            <a:r>
              <a:rPr lang="ru-RU" dirty="0"/>
              <a:t> та </a:t>
            </a:r>
            <a:r>
              <a:rPr lang="ru-RU" dirty="0" err="1"/>
              <a:t>напруженість</a:t>
            </a:r>
            <a:r>
              <a:rPr lang="ru-RU" dirty="0"/>
              <a:t> </a:t>
            </a:r>
            <a:r>
              <a:rPr lang="ru-RU" dirty="0" err="1"/>
              <a:t>праці</a:t>
            </a:r>
            <a:r>
              <a:rPr lang="ru-RU" dirty="0"/>
              <a:t> </a:t>
            </a:r>
            <a:r>
              <a:rPr lang="ru-RU" dirty="0" err="1"/>
              <a:t>визначаються</a:t>
            </a:r>
            <a:r>
              <a:rPr lang="ru-RU" dirty="0"/>
              <a:t> за </a:t>
            </a:r>
            <a:r>
              <a:rPr lang="ru-RU" dirty="0" err="1"/>
              <a:t>основними</a:t>
            </a:r>
            <a:r>
              <a:rPr lang="ru-RU" dirty="0"/>
              <a:t> та </a:t>
            </a:r>
            <a:r>
              <a:rPr lang="ru-RU" dirty="0" err="1"/>
              <a:t>допоміжними</a:t>
            </a:r>
            <a:r>
              <a:rPr lang="ru-RU" dirty="0"/>
              <a:t> </a:t>
            </a:r>
            <a:r>
              <a:rPr lang="ru-RU" dirty="0" err="1"/>
              <a:t>показниками</a:t>
            </a:r>
            <a:r>
              <a:rPr lang="ru-RU" dirty="0"/>
              <a:t>, </a:t>
            </a:r>
            <a:r>
              <a:rPr lang="ru-RU" dirty="0" err="1"/>
              <a:t>що</a:t>
            </a:r>
            <a:r>
              <a:rPr lang="ru-RU" dirty="0"/>
              <a:t> є </a:t>
            </a:r>
            <a:r>
              <a:rPr lang="ru-RU" dirty="0" err="1"/>
              <a:t>характерними</a:t>
            </a:r>
            <a:r>
              <a:rPr lang="ru-RU" dirty="0"/>
              <a:t> для конкретного </a:t>
            </a:r>
            <a:r>
              <a:rPr lang="ru-RU" dirty="0" err="1"/>
              <a:t>робочого</a:t>
            </a:r>
            <a:r>
              <a:rPr lang="ru-RU" dirty="0"/>
              <a:t> </a:t>
            </a:r>
            <a:r>
              <a:rPr lang="ru-RU" dirty="0" err="1"/>
              <a:t>місця</a:t>
            </a:r>
            <a:r>
              <a:rPr lang="ru-RU" dirty="0"/>
              <a:t>. 11.2. </a:t>
            </a:r>
            <a:r>
              <a:rPr lang="ru-RU" dirty="0" err="1"/>
              <a:t>Основними</a:t>
            </a:r>
            <a:r>
              <a:rPr lang="ru-RU" dirty="0"/>
              <a:t> </a:t>
            </a:r>
            <a:r>
              <a:rPr lang="ru-RU" dirty="0" err="1"/>
              <a:t>показниками</a:t>
            </a:r>
            <a:r>
              <a:rPr lang="ru-RU" dirty="0"/>
              <a:t> </a:t>
            </a:r>
            <a:r>
              <a:rPr lang="ru-RU" dirty="0" err="1"/>
              <a:t>важкості</a:t>
            </a:r>
            <a:r>
              <a:rPr lang="ru-RU" dirty="0"/>
              <a:t> </a:t>
            </a:r>
            <a:r>
              <a:rPr lang="ru-RU" dirty="0" err="1"/>
              <a:t>праці</a:t>
            </a:r>
            <a:r>
              <a:rPr lang="ru-RU" dirty="0"/>
              <a:t> є: </a:t>
            </a:r>
            <a:r>
              <a:rPr lang="ru-RU" dirty="0" err="1"/>
              <a:t>фізичне</a:t>
            </a:r>
            <a:r>
              <a:rPr lang="ru-RU" dirty="0"/>
              <a:t> </a:t>
            </a:r>
            <a:r>
              <a:rPr lang="ru-RU" dirty="0" err="1"/>
              <a:t>динамічне</a:t>
            </a:r>
            <a:r>
              <a:rPr lang="ru-RU" dirty="0"/>
              <a:t> </a:t>
            </a:r>
            <a:r>
              <a:rPr lang="ru-RU" dirty="0" err="1"/>
              <a:t>навантаження</a:t>
            </a:r>
            <a:r>
              <a:rPr lang="ru-RU" dirty="0"/>
              <a:t>, </a:t>
            </a:r>
            <a:r>
              <a:rPr lang="ru-RU" dirty="0" err="1"/>
              <a:t>стереотипні</a:t>
            </a:r>
            <a:r>
              <a:rPr lang="ru-RU" dirty="0"/>
              <a:t> </a:t>
            </a:r>
            <a:r>
              <a:rPr lang="ru-RU" dirty="0" err="1"/>
              <a:t>робочі</a:t>
            </a:r>
            <a:r>
              <a:rPr lang="ru-RU" dirty="0"/>
              <a:t> рухи, </a:t>
            </a:r>
            <a:r>
              <a:rPr lang="ru-RU" dirty="0" err="1"/>
              <a:t>статичне</a:t>
            </a:r>
            <a:r>
              <a:rPr lang="ru-RU" dirty="0"/>
              <a:t> </a:t>
            </a:r>
            <a:r>
              <a:rPr lang="ru-RU" dirty="0" err="1"/>
              <a:t>навантаження</a:t>
            </a:r>
            <a:r>
              <a:rPr lang="ru-RU" dirty="0"/>
              <a:t>, </a:t>
            </a:r>
            <a:r>
              <a:rPr lang="ru-RU" dirty="0" err="1"/>
              <a:t>переміщення</a:t>
            </a:r>
            <a:r>
              <a:rPr lang="ru-RU" dirty="0"/>
              <a:t> у </a:t>
            </a:r>
            <a:r>
              <a:rPr lang="ru-RU" dirty="0" err="1"/>
              <a:t>просторі</a:t>
            </a:r>
            <a:r>
              <a:rPr lang="ru-RU" dirty="0"/>
              <a:t>. 11.3. </a:t>
            </a:r>
            <a:r>
              <a:rPr lang="ru-RU" dirty="0" err="1"/>
              <a:t>Основними</a:t>
            </a:r>
            <a:r>
              <a:rPr lang="ru-RU" dirty="0"/>
              <a:t> </a:t>
            </a:r>
            <a:r>
              <a:rPr lang="ru-RU" dirty="0" err="1"/>
              <a:t>показниками</a:t>
            </a:r>
            <a:r>
              <a:rPr lang="ru-RU" dirty="0"/>
              <a:t> </a:t>
            </a:r>
            <a:r>
              <a:rPr lang="ru-RU" dirty="0" err="1"/>
              <a:t>напруженості</a:t>
            </a:r>
            <a:r>
              <a:rPr lang="ru-RU" dirty="0"/>
              <a:t> </a:t>
            </a:r>
            <a:r>
              <a:rPr lang="ru-RU" dirty="0" err="1"/>
              <a:t>праці</a:t>
            </a:r>
            <a:r>
              <a:rPr lang="ru-RU" dirty="0"/>
              <a:t> є: </a:t>
            </a:r>
            <a:r>
              <a:rPr lang="ru-RU" dirty="0" err="1"/>
              <a:t>тривалість</a:t>
            </a:r>
            <a:r>
              <a:rPr lang="ru-RU" dirty="0"/>
              <a:t> </a:t>
            </a:r>
            <a:r>
              <a:rPr lang="ru-RU" dirty="0" err="1"/>
              <a:t>зосередження</a:t>
            </a:r>
            <a:r>
              <a:rPr lang="ru-RU" dirty="0"/>
              <a:t> </a:t>
            </a:r>
            <a:r>
              <a:rPr lang="ru-RU" dirty="0" err="1"/>
              <a:t>уваги</a:t>
            </a:r>
            <a:r>
              <a:rPr lang="ru-RU" dirty="0"/>
              <a:t> </a:t>
            </a:r>
            <a:r>
              <a:rPr lang="ru-RU" dirty="0" err="1"/>
              <a:t>або</a:t>
            </a:r>
            <a:r>
              <a:rPr lang="ru-RU" dirty="0"/>
              <a:t> </a:t>
            </a:r>
            <a:r>
              <a:rPr lang="ru-RU" dirty="0" err="1"/>
              <a:t>щільність</a:t>
            </a:r>
            <a:r>
              <a:rPr lang="ru-RU" dirty="0"/>
              <a:t> </a:t>
            </a:r>
            <a:r>
              <a:rPr lang="ru-RU" dirty="0" err="1"/>
              <a:t>сигналів</a:t>
            </a:r>
            <a:r>
              <a:rPr lang="ru-RU" dirty="0"/>
              <a:t>, </a:t>
            </a:r>
            <a:r>
              <a:rPr lang="ru-RU" dirty="0" err="1"/>
              <a:t>ступінь</a:t>
            </a:r>
            <a:r>
              <a:rPr lang="ru-RU" dirty="0"/>
              <a:t> </a:t>
            </a:r>
            <a:r>
              <a:rPr lang="ru-RU" dirty="0" err="1"/>
              <a:t>ризику</a:t>
            </a:r>
            <a:r>
              <a:rPr lang="ru-RU" dirty="0"/>
              <a:t> для </a:t>
            </a:r>
            <a:r>
              <a:rPr lang="ru-RU" dirty="0" err="1"/>
              <a:t>власного</a:t>
            </a:r>
            <a:r>
              <a:rPr lang="ru-RU" dirty="0"/>
              <a:t> </a:t>
            </a:r>
            <a:r>
              <a:rPr lang="ru-RU" dirty="0" err="1"/>
              <a:t>життя</a:t>
            </a:r>
            <a:r>
              <a:rPr lang="ru-RU" dirty="0"/>
              <a:t> та </a:t>
            </a:r>
            <a:r>
              <a:rPr lang="ru-RU" dirty="0" err="1"/>
              <a:t>життя</a:t>
            </a:r>
            <a:r>
              <a:rPr lang="ru-RU" dirty="0"/>
              <a:t> </a:t>
            </a:r>
            <a:r>
              <a:rPr lang="ru-RU" dirty="0" err="1"/>
              <a:t>інших</a:t>
            </a:r>
            <a:r>
              <a:rPr lang="ru-RU" dirty="0"/>
              <a:t> </a:t>
            </a:r>
            <a:r>
              <a:rPr lang="ru-RU" dirty="0" err="1"/>
              <a:t>осіб</a:t>
            </a:r>
            <a:r>
              <a:rPr lang="ru-RU" dirty="0"/>
              <a:t> </a:t>
            </a:r>
            <a:r>
              <a:rPr lang="ru-RU" dirty="0" err="1"/>
              <a:t>або</a:t>
            </a:r>
            <a:r>
              <a:rPr lang="ru-RU" dirty="0"/>
              <a:t> </a:t>
            </a:r>
            <a:r>
              <a:rPr lang="ru-RU" dirty="0" err="1"/>
              <a:t>ступінь</a:t>
            </a:r>
            <a:r>
              <a:rPr lang="ru-RU" dirty="0"/>
              <a:t> </a:t>
            </a:r>
            <a:r>
              <a:rPr lang="ru-RU" dirty="0" err="1"/>
              <a:t>відповідальності</a:t>
            </a:r>
            <a:r>
              <a:rPr lang="ru-RU" dirty="0"/>
              <a:t> за </a:t>
            </a:r>
            <a:r>
              <a:rPr lang="ru-RU" dirty="0" err="1"/>
              <a:t>життя</a:t>
            </a:r>
            <a:r>
              <a:rPr lang="ru-RU" dirty="0"/>
              <a:t> </a:t>
            </a:r>
            <a:r>
              <a:rPr lang="ru-RU" dirty="0" err="1"/>
              <a:t>інших</a:t>
            </a:r>
            <a:r>
              <a:rPr lang="ru-RU" dirty="0"/>
              <a:t> </a:t>
            </a:r>
            <a:r>
              <a:rPr lang="ru-RU" dirty="0" err="1"/>
              <a:t>осіб</a:t>
            </a:r>
            <a:r>
              <a:rPr lang="ru-RU" dirty="0"/>
              <a:t>, </a:t>
            </a:r>
            <a:r>
              <a:rPr lang="ru-RU" dirty="0" err="1"/>
              <a:t>змінність</a:t>
            </a:r>
            <a:r>
              <a:rPr lang="ru-RU" dirty="0"/>
              <a:t> при </a:t>
            </a:r>
            <a:r>
              <a:rPr lang="ru-RU" dirty="0" err="1"/>
              <a:t>роботі</a:t>
            </a:r>
            <a:r>
              <a:rPr lang="ru-RU" dirty="0"/>
              <a:t> </a:t>
            </a:r>
            <a:r>
              <a:rPr lang="ru-RU" dirty="0" err="1"/>
              <a:t>виключно</a:t>
            </a:r>
            <a:r>
              <a:rPr lang="ru-RU" dirty="0"/>
              <a:t> в </a:t>
            </a:r>
            <a:r>
              <a:rPr lang="ru-RU" dirty="0" err="1"/>
              <a:t>нічну</a:t>
            </a:r>
            <a:r>
              <a:rPr lang="ru-RU" dirty="0"/>
              <a:t> </a:t>
            </a:r>
            <a:r>
              <a:rPr lang="ru-RU" dirty="0" err="1"/>
              <a:t>зміну</a:t>
            </a:r>
            <a:r>
              <a:rPr lang="ru-RU" dirty="0"/>
              <a:t>. </a:t>
            </a:r>
            <a:r>
              <a:rPr lang="ru-RU" dirty="0" err="1"/>
              <a:t>Гігієнічна</a:t>
            </a:r>
            <a:r>
              <a:rPr lang="ru-RU" dirty="0"/>
              <a:t> </a:t>
            </a:r>
            <a:r>
              <a:rPr lang="ru-RU" dirty="0" err="1"/>
              <a:t>оцінка</a:t>
            </a:r>
            <a:r>
              <a:rPr lang="ru-RU" dirty="0"/>
              <a:t> </a:t>
            </a:r>
            <a:r>
              <a:rPr lang="ru-RU" dirty="0" err="1"/>
              <a:t>важкості</a:t>
            </a:r>
            <a:r>
              <a:rPr lang="ru-RU" dirty="0"/>
              <a:t> та </a:t>
            </a:r>
            <a:r>
              <a:rPr lang="ru-RU" dirty="0" err="1"/>
              <a:t>напруженості</a:t>
            </a:r>
            <a:r>
              <a:rPr lang="ru-RU" dirty="0"/>
              <a:t> </a:t>
            </a:r>
            <a:r>
              <a:rPr lang="ru-RU" dirty="0" err="1"/>
              <a:t>праці</a:t>
            </a:r>
            <a:r>
              <a:rPr lang="ru-RU" dirty="0"/>
              <a:t> проводиться шляхом </a:t>
            </a:r>
            <a:r>
              <a:rPr lang="ru-RU" dirty="0" err="1"/>
              <a:t>додавання</a:t>
            </a:r>
            <a:r>
              <a:rPr lang="ru-RU" dirty="0"/>
              <a:t> </a:t>
            </a:r>
            <a:r>
              <a:rPr lang="ru-RU" dirty="0" err="1"/>
              <a:t>відношень</a:t>
            </a:r>
            <a:r>
              <a:rPr lang="ru-RU" dirty="0"/>
              <a:t> </a:t>
            </a:r>
            <a:r>
              <a:rPr lang="ru-RU" dirty="0" err="1"/>
              <a:t>виміряних</a:t>
            </a:r>
            <a:r>
              <a:rPr lang="ru-RU" dirty="0"/>
              <a:t> </a:t>
            </a:r>
            <a:r>
              <a:rPr lang="ru-RU" dirty="0" err="1"/>
              <a:t>або</a:t>
            </a:r>
            <a:r>
              <a:rPr lang="ru-RU" dirty="0"/>
              <a:t> </a:t>
            </a:r>
            <a:r>
              <a:rPr lang="ru-RU" dirty="0" err="1"/>
              <a:t>розрахованих</a:t>
            </a:r>
            <a:r>
              <a:rPr lang="ru-RU" dirty="0"/>
              <a:t> </a:t>
            </a:r>
            <a:r>
              <a:rPr lang="ru-RU" dirty="0" err="1"/>
              <a:t>показників</a:t>
            </a:r>
            <a:r>
              <a:rPr lang="ru-RU" dirty="0"/>
              <a:t> до </a:t>
            </a:r>
            <a:r>
              <a:rPr lang="ru-RU" dirty="0" err="1"/>
              <a:t>їх</a:t>
            </a:r>
            <a:r>
              <a:rPr lang="ru-RU" dirty="0"/>
              <a:t> допусти- </a:t>
            </a:r>
            <a:r>
              <a:rPr lang="ru-RU" dirty="0" err="1"/>
              <a:t>мих</a:t>
            </a:r>
            <a:r>
              <a:rPr lang="ru-RU" dirty="0"/>
              <a:t> </a:t>
            </a:r>
            <a:r>
              <a:rPr lang="ru-RU" dirty="0" err="1"/>
              <a:t>рівнів</a:t>
            </a:r>
            <a:r>
              <a:rPr lang="ru-RU" dirty="0"/>
              <a:t>, </a:t>
            </a:r>
            <a:r>
              <a:rPr lang="ru-RU" dirty="0" err="1"/>
              <a:t>помножених</a:t>
            </a:r>
            <a:r>
              <a:rPr lang="ru-RU" dirty="0"/>
              <a:t> на </a:t>
            </a:r>
            <a:r>
              <a:rPr lang="ru-RU" dirty="0" err="1"/>
              <a:t>коефіцієнт</a:t>
            </a:r>
            <a:r>
              <a:rPr lang="ru-RU" dirty="0"/>
              <a:t> </a:t>
            </a:r>
            <a:r>
              <a:rPr lang="ru-RU" dirty="0" err="1"/>
              <a:t>значимості</a:t>
            </a:r>
            <a:r>
              <a:rPr lang="ru-RU" dirty="0"/>
              <a:t> </a:t>
            </a:r>
            <a:r>
              <a:rPr lang="ru-RU" dirty="0" err="1"/>
              <a:t>показника</a:t>
            </a:r>
            <a:r>
              <a:rPr lang="ru-RU" dirty="0"/>
              <a:t> (1,0 - для </a:t>
            </a:r>
            <a:r>
              <a:rPr lang="ru-RU" dirty="0" err="1"/>
              <a:t>основних</a:t>
            </a:r>
            <a:r>
              <a:rPr lang="ru-RU" dirty="0"/>
              <a:t> </a:t>
            </a:r>
            <a:r>
              <a:rPr lang="ru-RU" dirty="0" err="1"/>
              <a:t>показників</a:t>
            </a:r>
            <a:r>
              <a:rPr lang="ru-RU" dirty="0"/>
              <a:t>, 0,15 - для </a:t>
            </a:r>
            <a:r>
              <a:rPr lang="ru-RU" dirty="0" err="1"/>
              <a:t>допоміжних</a:t>
            </a:r>
            <a:r>
              <a:rPr lang="ru-RU" dirty="0"/>
              <a:t>). </a:t>
            </a:r>
            <a:r>
              <a:rPr lang="ru-RU" dirty="0" err="1"/>
              <a:t>Клас</a:t>
            </a:r>
            <a:r>
              <a:rPr lang="ru-RU" dirty="0"/>
              <a:t> та </a:t>
            </a:r>
            <a:r>
              <a:rPr lang="ru-RU" dirty="0" err="1"/>
              <a:t>ступінь</a:t>
            </a:r>
            <a:r>
              <a:rPr lang="ru-RU" dirty="0"/>
              <a:t> </a:t>
            </a:r>
            <a:r>
              <a:rPr lang="ru-RU" dirty="0" err="1"/>
              <a:t>важкості</a:t>
            </a:r>
            <a:r>
              <a:rPr lang="ru-RU" dirty="0"/>
              <a:t> й </a:t>
            </a:r>
            <a:r>
              <a:rPr lang="ru-RU" dirty="0" err="1"/>
              <a:t>напруженості</a:t>
            </a:r>
            <a:r>
              <a:rPr lang="ru-RU" dirty="0"/>
              <a:t> </a:t>
            </a:r>
            <a:r>
              <a:rPr lang="ru-RU" dirty="0" err="1"/>
              <a:t>праці</a:t>
            </a:r>
            <a:r>
              <a:rPr lang="ru-RU" dirty="0"/>
              <a:t> </a:t>
            </a:r>
            <a:r>
              <a:rPr lang="ru-RU" dirty="0" err="1"/>
              <a:t>визначаються</a:t>
            </a:r>
            <a:r>
              <a:rPr lang="ru-RU" dirty="0"/>
              <a:t> </a:t>
            </a:r>
            <a:r>
              <a:rPr lang="ru-RU" dirty="0" err="1"/>
              <a:t>відповідно</a:t>
            </a:r>
            <a:r>
              <a:rPr lang="ru-RU" dirty="0"/>
              <a:t> до </a:t>
            </a:r>
            <a:r>
              <a:rPr lang="ru-RU" dirty="0" err="1"/>
              <a:t>розрахованих</a:t>
            </a:r>
            <a:r>
              <a:rPr lang="ru-RU" dirty="0"/>
              <a:t> </a:t>
            </a:r>
            <a:r>
              <a:rPr lang="ru-RU" dirty="0" err="1"/>
              <a:t>балів</a:t>
            </a:r>
            <a:r>
              <a:rPr lang="ru-RU" dirty="0"/>
              <a:t> (сума </a:t>
            </a:r>
            <a:r>
              <a:rPr lang="ru-RU" dirty="0" err="1"/>
              <a:t>відношень</a:t>
            </a:r>
            <a:r>
              <a:rPr lang="ru-RU" dirty="0"/>
              <a:t> </a:t>
            </a:r>
            <a:r>
              <a:rPr lang="ru-RU" dirty="0" err="1"/>
              <a:t>основних</a:t>
            </a:r>
            <a:r>
              <a:rPr lang="ru-RU" dirty="0"/>
              <a:t> та </a:t>
            </a:r>
            <a:r>
              <a:rPr lang="ru-RU" dirty="0" err="1"/>
              <a:t>допоміжних</a:t>
            </a:r>
            <a:r>
              <a:rPr lang="ru-RU" dirty="0"/>
              <a:t> </a:t>
            </a:r>
            <a:r>
              <a:rPr lang="ru-RU" dirty="0" err="1"/>
              <a:t>показників</a:t>
            </a:r>
            <a:r>
              <a:rPr lang="ru-RU" dirty="0"/>
              <a:t> до </a:t>
            </a:r>
            <a:r>
              <a:rPr lang="ru-RU" dirty="0" err="1"/>
              <a:t>їх</a:t>
            </a:r>
            <a:r>
              <a:rPr lang="ru-RU" dirty="0"/>
              <a:t> </a:t>
            </a:r>
            <a:r>
              <a:rPr lang="ru-RU" dirty="0" err="1"/>
              <a:t>нормативних</a:t>
            </a:r>
            <a:r>
              <a:rPr lang="ru-RU" dirty="0"/>
              <a:t> </a:t>
            </a:r>
            <a:r>
              <a:rPr lang="ru-RU" dirty="0" err="1"/>
              <a:t>рівнів</a:t>
            </a:r>
            <a:r>
              <a:rPr lang="ru-RU" dirty="0"/>
              <a:t>, </a:t>
            </a:r>
            <a:r>
              <a:rPr lang="ru-RU" dirty="0" err="1"/>
              <a:t>помножених</a:t>
            </a:r>
            <a:r>
              <a:rPr lang="ru-RU" dirty="0"/>
              <a:t> на </a:t>
            </a:r>
            <a:r>
              <a:rPr lang="ru-RU" dirty="0" err="1"/>
              <a:t>відповідний</a:t>
            </a:r>
            <a:r>
              <a:rPr lang="ru-RU" dirty="0"/>
              <a:t> </a:t>
            </a:r>
            <a:r>
              <a:rPr lang="ru-RU" dirty="0" err="1"/>
              <a:t>коефіцієнт</a:t>
            </a:r>
            <a:r>
              <a:rPr lang="ru-RU" dirty="0"/>
              <a:t>) </a:t>
            </a:r>
            <a:r>
              <a:rPr lang="ru-RU" dirty="0" err="1"/>
              <a:t>згідно</a:t>
            </a:r>
            <a:r>
              <a:rPr lang="ru-RU" dirty="0"/>
              <a:t> з </a:t>
            </a:r>
            <a:r>
              <a:rPr lang="ru-RU" dirty="0" err="1"/>
              <a:t>додатком</a:t>
            </a:r>
            <a:r>
              <a:rPr lang="ru-RU" dirty="0"/>
              <a:t> 17 до </a:t>
            </a:r>
            <a:r>
              <a:rPr lang="ru-RU" dirty="0" err="1"/>
              <a:t>цієї</a:t>
            </a:r>
            <a:r>
              <a:rPr lang="ru-RU" dirty="0"/>
              <a:t> </a:t>
            </a:r>
            <a:r>
              <a:rPr lang="ru-RU" dirty="0" err="1"/>
              <a:t>Гігієнічної</a:t>
            </a:r>
            <a:r>
              <a:rPr lang="ru-RU" dirty="0"/>
              <a:t> </a:t>
            </a:r>
            <a:r>
              <a:rPr lang="ru-RU" dirty="0" err="1"/>
              <a:t>класифікації</a:t>
            </a:r>
            <a:r>
              <a:rPr lang="ru-RU" dirty="0"/>
              <a:t> </a:t>
            </a:r>
            <a:r>
              <a:rPr lang="ru-RU" dirty="0" err="1"/>
              <a:t>праці</a:t>
            </a:r>
            <a:r>
              <a:rPr lang="ru-RU" dirty="0"/>
              <a:t>. </a:t>
            </a:r>
            <a:r>
              <a:rPr lang="ru-RU" dirty="0" err="1"/>
              <a:t>Найвищі</a:t>
            </a:r>
            <a:r>
              <a:rPr lang="ru-RU" dirty="0"/>
              <a:t> </a:t>
            </a:r>
            <a:r>
              <a:rPr lang="ru-RU" dirty="0" err="1"/>
              <a:t>клас</a:t>
            </a:r>
            <a:r>
              <a:rPr lang="ru-RU" dirty="0"/>
              <a:t> та </a:t>
            </a:r>
            <a:r>
              <a:rPr lang="ru-RU" dirty="0" err="1"/>
              <a:t>ступінь</a:t>
            </a:r>
            <a:r>
              <a:rPr lang="ru-RU" dirty="0"/>
              <a:t> за факторами «</a:t>
            </a:r>
            <a:r>
              <a:rPr lang="ru-RU" dirty="0" err="1"/>
              <a:t>важкість</a:t>
            </a:r>
            <a:r>
              <a:rPr lang="ru-RU" dirty="0"/>
              <a:t>» </a:t>
            </a:r>
            <a:r>
              <a:rPr lang="ru-RU" dirty="0" err="1"/>
              <a:t>або</a:t>
            </a:r>
            <a:r>
              <a:rPr lang="ru-RU" dirty="0"/>
              <a:t> «</a:t>
            </a:r>
            <a:r>
              <a:rPr lang="ru-RU" dirty="0" err="1"/>
              <a:t>напруженість</a:t>
            </a:r>
            <a:r>
              <a:rPr lang="ru-RU" dirty="0"/>
              <a:t>» трудового </a:t>
            </a:r>
            <a:r>
              <a:rPr lang="ru-RU" dirty="0" err="1"/>
              <a:t>процесу</a:t>
            </a:r>
            <a:r>
              <a:rPr lang="ru-RU" dirty="0"/>
              <a:t> - 3 </a:t>
            </a:r>
            <a:r>
              <a:rPr lang="ru-RU" dirty="0" err="1"/>
              <a:t>клас</a:t>
            </a:r>
            <a:r>
              <a:rPr lang="ru-RU" dirty="0"/>
              <a:t>, 3 </a:t>
            </a:r>
            <a:r>
              <a:rPr lang="ru-RU" dirty="0" err="1"/>
              <a:t>ступінь</a:t>
            </a:r>
            <a:r>
              <a:rPr lang="ru-RU" dirty="0"/>
              <a:t> (особливо </a:t>
            </a:r>
            <a:r>
              <a:rPr lang="ru-RU" dirty="0" err="1"/>
              <a:t>важка</a:t>
            </a:r>
            <a:r>
              <a:rPr lang="ru-RU" dirty="0"/>
              <a:t> </a:t>
            </a:r>
            <a:r>
              <a:rPr lang="ru-RU" dirty="0" err="1"/>
              <a:t>або</a:t>
            </a:r>
            <a:r>
              <a:rPr lang="ru-RU" dirty="0"/>
              <a:t> особливо напружена </a:t>
            </a:r>
            <a:r>
              <a:rPr lang="ru-RU" dirty="0" err="1"/>
              <a:t>праця</a:t>
            </a:r>
            <a:r>
              <a:rPr lang="ru-RU" dirty="0"/>
              <a:t>). 11.4. </a:t>
            </a:r>
            <a:r>
              <a:rPr lang="ru-RU" dirty="0" err="1"/>
              <a:t>Норми</a:t>
            </a:r>
            <a:r>
              <a:rPr lang="ru-RU" dirty="0"/>
              <a:t> </a:t>
            </a:r>
            <a:r>
              <a:rPr lang="ru-RU" dirty="0" err="1"/>
              <a:t>підіймання</a:t>
            </a:r>
            <a:r>
              <a:rPr lang="ru-RU" dirty="0"/>
              <a:t> і </a:t>
            </a:r>
            <a:r>
              <a:rPr lang="ru-RU" dirty="0" err="1"/>
              <a:t>переміщення</a:t>
            </a:r>
            <a:r>
              <a:rPr lang="ru-RU" dirty="0"/>
              <a:t> </a:t>
            </a:r>
            <a:r>
              <a:rPr lang="ru-RU" dirty="0" err="1"/>
              <a:t>важких</a:t>
            </a:r>
            <a:r>
              <a:rPr lang="ru-RU" dirty="0"/>
              <a:t> речей </a:t>
            </a:r>
            <a:r>
              <a:rPr lang="ru-RU" dirty="0" err="1"/>
              <a:t>неповнолітніми</a:t>
            </a:r>
            <a:r>
              <a:rPr lang="ru-RU" dirty="0"/>
              <a:t> </a:t>
            </a:r>
            <a:r>
              <a:rPr lang="ru-RU" dirty="0" err="1"/>
              <a:t>установлюються</a:t>
            </a:r>
            <a:r>
              <a:rPr lang="ru-RU" dirty="0"/>
              <a:t> </a:t>
            </a:r>
            <a:r>
              <a:rPr lang="ru-RU" dirty="0" err="1"/>
              <a:t>відповідно</a:t>
            </a:r>
            <a:r>
              <a:rPr lang="ru-RU" dirty="0"/>
              <a:t> до </a:t>
            </a:r>
            <a:r>
              <a:rPr lang="ru-RU" dirty="0" err="1"/>
              <a:t>Граничних</a:t>
            </a:r>
            <a:r>
              <a:rPr lang="ru-RU" dirty="0"/>
              <a:t> норм </a:t>
            </a:r>
            <a:r>
              <a:rPr lang="ru-RU" dirty="0" err="1"/>
              <a:t>підіймання</a:t>
            </a:r>
            <a:r>
              <a:rPr lang="ru-RU" dirty="0"/>
              <a:t> і </a:t>
            </a:r>
            <a:r>
              <a:rPr lang="ru-RU" dirty="0" err="1"/>
              <a:t>переміщення</a:t>
            </a:r>
            <a:r>
              <a:rPr lang="ru-RU" dirty="0"/>
              <a:t> </a:t>
            </a:r>
            <a:r>
              <a:rPr lang="ru-RU" dirty="0" err="1"/>
              <a:t>важких</a:t>
            </a:r>
            <a:r>
              <a:rPr lang="ru-RU" dirty="0"/>
              <a:t> речей </a:t>
            </a:r>
            <a:r>
              <a:rPr lang="ru-RU" dirty="0" err="1"/>
              <a:t>неповнолітніми</a:t>
            </a:r>
            <a:r>
              <a:rPr lang="ru-RU" dirty="0"/>
              <a:t>, </a:t>
            </a:r>
            <a:r>
              <a:rPr lang="ru-RU" dirty="0" err="1"/>
              <a:t>затверджених</a:t>
            </a:r>
            <a:r>
              <a:rPr lang="ru-RU" dirty="0"/>
              <a:t> наказом </a:t>
            </a:r>
            <a:r>
              <a:rPr lang="ru-RU" dirty="0" err="1"/>
              <a:t>Міністерства</a:t>
            </a:r>
            <a:r>
              <a:rPr lang="ru-RU" dirty="0"/>
              <a:t> </a:t>
            </a:r>
            <a:r>
              <a:rPr lang="ru-RU" dirty="0" err="1"/>
              <a:t>охорони</a:t>
            </a:r>
            <a:r>
              <a:rPr lang="ru-RU" dirty="0"/>
              <a:t> </a:t>
            </a:r>
            <a:r>
              <a:rPr lang="ru-RU" dirty="0" err="1"/>
              <a:t>здоров’я</a:t>
            </a:r>
            <a:r>
              <a:rPr lang="ru-RU" dirty="0"/>
              <a:t> </a:t>
            </a:r>
            <a:r>
              <a:rPr lang="ru-RU" dirty="0" err="1"/>
              <a:t>України</a:t>
            </a:r>
            <a:r>
              <a:rPr lang="ru-RU" dirty="0"/>
              <a:t> </a:t>
            </a:r>
            <a:r>
              <a:rPr lang="ru-RU" dirty="0" err="1"/>
              <a:t>від</a:t>
            </a:r>
            <a:r>
              <a:rPr lang="ru-RU" dirty="0"/>
              <a:t> 22 </a:t>
            </a:r>
            <a:r>
              <a:rPr lang="ru-RU" dirty="0" err="1"/>
              <a:t>березня</a:t>
            </a:r>
            <a:r>
              <a:rPr lang="ru-RU" dirty="0"/>
              <a:t> 1996 року № 59, </a:t>
            </a:r>
            <a:r>
              <a:rPr lang="ru-RU" dirty="0" err="1"/>
              <a:t>зареєстрованих</a:t>
            </a:r>
            <a:r>
              <a:rPr lang="ru-RU" dirty="0"/>
              <a:t> у </a:t>
            </a:r>
            <a:r>
              <a:rPr lang="ru-RU" dirty="0" err="1"/>
              <a:t>Міністерстві</a:t>
            </a:r>
            <a:r>
              <a:rPr lang="ru-RU" dirty="0"/>
              <a:t> </a:t>
            </a:r>
            <a:r>
              <a:rPr lang="ru-RU" dirty="0" err="1"/>
              <a:t>юстиції</a:t>
            </a:r>
            <a:r>
              <a:rPr lang="ru-RU" dirty="0"/>
              <a:t> </a:t>
            </a:r>
            <a:r>
              <a:rPr lang="ru-RU" dirty="0" err="1"/>
              <a:t>України</a:t>
            </a:r>
            <a:r>
              <a:rPr lang="ru-RU" dirty="0"/>
              <a:t> 16 </a:t>
            </a:r>
            <a:r>
              <a:rPr lang="ru-RU" dirty="0" err="1"/>
              <a:t>квітня</a:t>
            </a:r>
            <a:r>
              <a:rPr lang="ru-RU" dirty="0"/>
              <a:t> 1996 року за № 183/1208. 11.5. </a:t>
            </a:r>
            <a:r>
              <a:rPr lang="ru-RU" dirty="0" err="1"/>
              <a:t>Перелік</a:t>
            </a:r>
            <a:r>
              <a:rPr lang="ru-RU" dirty="0"/>
              <a:t> </a:t>
            </a:r>
            <a:r>
              <a:rPr lang="ru-RU" dirty="0" err="1"/>
              <a:t>важких</a:t>
            </a:r>
            <a:r>
              <a:rPr lang="ru-RU" dirty="0"/>
              <a:t> </a:t>
            </a:r>
            <a:r>
              <a:rPr lang="ru-RU" dirty="0" err="1"/>
              <a:t>робіт</a:t>
            </a:r>
            <a:r>
              <a:rPr lang="ru-RU" dirty="0"/>
              <a:t> і </a:t>
            </a:r>
            <a:r>
              <a:rPr lang="ru-RU" dirty="0" err="1"/>
              <a:t>робіт</a:t>
            </a:r>
            <a:r>
              <a:rPr lang="ru-RU" dirty="0"/>
              <a:t> </a:t>
            </a:r>
            <a:r>
              <a:rPr lang="ru-RU" dirty="0" err="1"/>
              <a:t>із</a:t>
            </a:r>
            <a:r>
              <a:rPr lang="ru-RU" dirty="0"/>
              <a:t> </a:t>
            </a:r>
            <a:r>
              <a:rPr lang="ru-RU" dirty="0" err="1"/>
              <a:t>шкідливими</a:t>
            </a:r>
            <a:r>
              <a:rPr lang="ru-RU" dirty="0"/>
              <a:t> і </a:t>
            </a:r>
            <a:r>
              <a:rPr lang="ru-RU" dirty="0" err="1"/>
              <a:t>небезпечними</a:t>
            </a:r>
            <a:r>
              <a:rPr lang="ru-RU" dirty="0"/>
              <a:t> </a:t>
            </a:r>
            <a:r>
              <a:rPr lang="ru-RU" dirty="0" err="1"/>
              <a:t>умовами</a:t>
            </a:r>
            <a:r>
              <a:rPr lang="ru-RU" dirty="0"/>
              <a:t> </a:t>
            </a:r>
            <a:r>
              <a:rPr lang="ru-RU" dirty="0" err="1"/>
              <a:t>праці</a:t>
            </a:r>
            <a:r>
              <a:rPr lang="ru-RU" dirty="0"/>
              <a:t>, на </a:t>
            </a:r>
            <a:r>
              <a:rPr lang="ru-RU" dirty="0" err="1"/>
              <a:t>яких</a:t>
            </a:r>
            <a:r>
              <a:rPr lang="ru-RU" dirty="0"/>
              <a:t> </a:t>
            </a:r>
            <a:r>
              <a:rPr lang="ru-RU" dirty="0" err="1"/>
              <a:t>забороняється</a:t>
            </a:r>
            <a:r>
              <a:rPr lang="ru-RU" dirty="0"/>
              <a:t> </a:t>
            </a:r>
            <a:r>
              <a:rPr lang="ru-RU" dirty="0" err="1"/>
              <a:t>застосування</a:t>
            </a:r>
            <a:r>
              <a:rPr lang="ru-RU" dirty="0"/>
              <a:t> </a:t>
            </a:r>
            <a:r>
              <a:rPr lang="ru-RU" dirty="0" err="1"/>
              <a:t>праці</a:t>
            </a:r>
            <a:r>
              <a:rPr lang="ru-RU" dirty="0"/>
              <a:t> </a:t>
            </a:r>
            <a:r>
              <a:rPr lang="ru-RU" dirty="0" err="1"/>
              <a:t>неповнолітніх</a:t>
            </a:r>
            <a:r>
              <a:rPr lang="ru-RU" dirty="0"/>
              <a:t>, </a:t>
            </a:r>
            <a:r>
              <a:rPr lang="ru-RU" dirty="0" err="1"/>
              <a:t>затверджений</a:t>
            </a:r>
            <a:r>
              <a:rPr lang="ru-RU" dirty="0"/>
              <a:t> наказом </a:t>
            </a:r>
            <a:r>
              <a:rPr lang="ru-RU" dirty="0" err="1"/>
              <a:t>Міністерства</a:t>
            </a:r>
            <a:r>
              <a:rPr lang="ru-RU" dirty="0"/>
              <a:t> </a:t>
            </a:r>
            <a:r>
              <a:rPr lang="ru-RU" dirty="0" err="1"/>
              <a:t>охорони</a:t>
            </a:r>
            <a:r>
              <a:rPr lang="ru-RU" dirty="0"/>
              <a:t> </a:t>
            </a:r>
            <a:r>
              <a:rPr lang="ru-RU" dirty="0" err="1"/>
              <a:t>здоров’я</a:t>
            </a:r>
            <a:r>
              <a:rPr lang="ru-RU" dirty="0"/>
              <a:t> </a:t>
            </a:r>
            <a:r>
              <a:rPr lang="ru-RU" dirty="0" err="1"/>
              <a:t>України</a:t>
            </a:r>
            <a:r>
              <a:rPr lang="ru-RU" dirty="0"/>
              <a:t> </a:t>
            </a:r>
            <a:r>
              <a:rPr lang="ru-RU" dirty="0" err="1"/>
              <a:t>від</a:t>
            </a:r>
            <a:r>
              <a:rPr lang="ru-RU" dirty="0"/>
              <a:t> 31 </a:t>
            </a:r>
            <a:r>
              <a:rPr lang="ru-RU" dirty="0" err="1"/>
              <a:t>березня</a:t>
            </a:r>
            <a:r>
              <a:rPr lang="ru-RU" dirty="0"/>
              <a:t> 1994 року № 46, </a:t>
            </a:r>
            <a:r>
              <a:rPr lang="ru-RU" dirty="0" err="1"/>
              <a:t>зареєстрований</a:t>
            </a:r>
            <a:r>
              <a:rPr lang="ru-RU" dirty="0"/>
              <a:t> в </a:t>
            </a:r>
            <a:r>
              <a:rPr lang="ru-RU" dirty="0" err="1"/>
              <a:t>Міністерстві</a:t>
            </a:r>
            <a:r>
              <a:rPr lang="ru-RU" dirty="0"/>
              <a:t> </a:t>
            </a:r>
            <a:r>
              <a:rPr lang="ru-RU" dirty="0" err="1"/>
              <a:t>юстиції</a:t>
            </a:r>
            <a:r>
              <a:rPr lang="ru-RU" dirty="0"/>
              <a:t> </a:t>
            </a:r>
            <a:r>
              <a:rPr lang="ru-RU" dirty="0" err="1"/>
              <a:t>України</a:t>
            </a:r>
            <a:r>
              <a:rPr lang="ru-RU" dirty="0"/>
              <a:t> 28 липня 1994 року за № 176/385. </a:t>
            </a:r>
            <a:endParaRPr lang="ru-UA" dirty="0"/>
          </a:p>
        </p:txBody>
      </p:sp>
    </p:spTree>
    <p:extLst>
      <p:ext uri="{BB962C8B-B14F-4D97-AF65-F5344CB8AC3E}">
        <p14:creationId xmlns:p14="http://schemas.microsoft.com/office/powerpoint/2010/main" val="984971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A2B32AA-5A53-1972-63EC-8F74AE9BE732}"/>
              </a:ext>
            </a:extLst>
          </p:cNvPr>
          <p:cNvSpPr>
            <a:spLocks noGrp="1"/>
          </p:cNvSpPr>
          <p:nvPr>
            <p:ph idx="1"/>
          </p:nvPr>
        </p:nvSpPr>
        <p:spPr>
          <a:xfrm>
            <a:off x="790832" y="724930"/>
            <a:ext cx="10562968" cy="5452033"/>
          </a:xfrm>
        </p:spPr>
        <p:txBody>
          <a:bodyPr>
            <a:normAutofit fontScale="55000" lnSpcReduction="20000"/>
          </a:bodyPr>
          <a:lstStyle/>
          <a:p>
            <a:r>
              <a:rPr lang="ru-RU" dirty="0"/>
              <a:t>Пункт 12. </a:t>
            </a:r>
            <a:r>
              <a:rPr lang="ru-RU" dirty="0" err="1"/>
              <a:t>Даємо</a:t>
            </a:r>
            <a:r>
              <a:rPr lang="ru-RU" dirty="0"/>
              <a:t> </a:t>
            </a:r>
            <a:r>
              <a:rPr lang="ru-RU" dirty="0" err="1"/>
              <a:t>інтегральну</a:t>
            </a:r>
            <a:r>
              <a:rPr lang="ru-RU" dirty="0"/>
              <a:t> </a:t>
            </a:r>
            <a:r>
              <a:rPr lang="ru-RU" dirty="0" err="1"/>
              <a:t>оцінку</a:t>
            </a:r>
            <a:r>
              <a:rPr lang="ru-RU" dirty="0"/>
              <a:t> </a:t>
            </a:r>
            <a:r>
              <a:rPr lang="ru-RU" dirty="0" err="1"/>
              <a:t>всіх</a:t>
            </a:r>
            <a:r>
              <a:rPr lang="ru-RU" dirty="0"/>
              <a:t> </a:t>
            </a:r>
            <a:r>
              <a:rPr lang="ru-RU" dirty="0" err="1"/>
              <a:t>показників</a:t>
            </a:r>
            <a:r>
              <a:rPr lang="ru-RU" dirty="0"/>
              <a:t> </a:t>
            </a:r>
            <a:r>
              <a:rPr lang="ru-RU" dirty="0" err="1"/>
              <a:t>важкості</a:t>
            </a:r>
            <a:r>
              <a:rPr lang="ru-RU" dirty="0"/>
              <a:t> </a:t>
            </a:r>
            <a:r>
              <a:rPr lang="ru-RU" dirty="0" err="1"/>
              <a:t>праці</a:t>
            </a:r>
            <a:r>
              <a:rPr lang="ru-RU" dirty="0"/>
              <a:t> за </a:t>
            </a:r>
            <a:r>
              <a:rPr lang="ru-RU" dirty="0" err="1"/>
              <a:t>найбільш</a:t>
            </a:r>
            <a:r>
              <a:rPr lang="ru-RU" dirty="0"/>
              <a:t> </a:t>
            </a:r>
            <a:r>
              <a:rPr lang="ru-RU" dirty="0" err="1"/>
              <a:t>високим</a:t>
            </a:r>
            <a:r>
              <a:rPr lang="ru-RU" dirty="0"/>
              <a:t> </a:t>
            </a:r>
            <a:r>
              <a:rPr lang="ru-RU" dirty="0" err="1"/>
              <a:t>класом</a:t>
            </a:r>
            <a:r>
              <a:rPr lang="ru-RU" dirty="0"/>
              <a:t> і </a:t>
            </a:r>
            <a:r>
              <a:rPr lang="ru-RU" dirty="0" err="1"/>
              <a:t>ступенем</a:t>
            </a:r>
            <a:r>
              <a:rPr lang="ru-RU" dirty="0"/>
              <a:t>.</a:t>
            </a:r>
          </a:p>
          <a:p>
            <a:r>
              <a:rPr lang="ru-RU" dirty="0"/>
              <a:t>Приклад 1. На </a:t>
            </a:r>
            <a:r>
              <a:rPr lang="ru-RU" dirty="0" err="1"/>
              <a:t>працівника</a:t>
            </a:r>
            <a:r>
              <a:rPr lang="ru-RU" dirty="0"/>
              <a:t> </a:t>
            </a:r>
            <a:r>
              <a:rPr lang="ru-RU" dirty="0" err="1"/>
              <a:t>впливають</a:t>
            </a:r>
            <a:r>
              <a:rPr lang="ru-RU" dirty="0"/>
              <a:t> </a:t>
            </a:r>
            <a:r>
              <a:rPr lang="ru-RU" dirty="0" err="1"/>
              <a:t>такі</a:t>
            </a:r>
            <a:r>
              <a:rPr lang="ru-RU" dirty="0"/>
              <a:t> </a:t>
            </a:r>
            <a:r>
              <a:rPr lang="ru-RU" dirty="0" err="1"/>
              <a:t>різні</a:t>
            </a:r>
            <a:r>
              <a:rPr lang="ru-RU" dirty="0"/>
              <a:t> </a:t>
            </a:r>
            <a:r>
              <a:rPr lang="ru-RU" dirty="0" err="1"/>
              <a:t>фактори</a:t>
            </a:r>
            <a:r>
              <a:rPr lang="ru-RU" dirty="0"/>
              <a:t> </a:t>
            </a:r>
            <a:r>
              <a:rPr lang="ru-RU" dirty="0" err="1"/>
              <a:t>важкості</a:t>
            </a:r>
            <a:r>
              <a:rPr lang="ru-RU" dirty="0"/>
              <a:t>: </a:t>
            </a:r>
            <a:r>
              <a:rPr lang="ru-RU" dirty="0" err="1"/>
              <a:t>потужність</a:t>
            </a:r>
            <a:r>
              <a:rPr lang="ru-RU" dirty="0"/>
              <a:t> </a:t>
            </a:r>
            <a:r>
              <a:rPr lang="ru-RU" dirty="0" err="1"/>
              <a:t>зовнішньої</a:t>
            </a:r>
            <a:r>
              <a:rPr lang="ru-RU" dirty="0"/>
              <a:t> </a:t>
            </a:r>
            <a:r>
              <a:rPr lang="ru-RU" dirty="0" err="1"/>
              <a:t>роботи</a:t>
            </a:r>
            <a:r>
              <a:rPr lang="ru-RU" dirty="0"/>
              <a:t> (для </a:t>
            </a:r>
            <a:r>
              <a:rPr lang="ru-RU" dirty="0" err="1"/>
              <a:t>чоловіків</a:t>
            </a:r>
            <a:r>
              <a:rPr lang="ru-RU" dirty="0"/>
              <a:t>) </a:t>
            </a:r>
            <a:r>
              <a:rPr lang="ru-RU" dirty="0" err="1"/>
              <a:t>понад</a:t>
            </a:r>
            <a:r>
              <a:rPr lang="ru-RU" dirty="0"/>
              <a:t> 90 Вт — </a:t>
            </a:r>
            <a:r>
              <a:rPr lang="en-US" dirty="0"/>
              <a:t>III </a:t>
            </a:r>
            <a:r>
              <a:rPr lang="ru-RU" dirty="0" err="1"/>
              <a:t>клас</a:t>
            </a:r>
            <a:r>
              <a:rPr lang="ru-RU" dirty="0"/>
              <a:t> 1 </a:t>
            </a:r>
            <a:r>
              <a:rPr lang="ru-RU" dirty="0" err="1"/>
              <a:t>ступінь</a:t>
            </a:r>
            <a:r>
              <a:rPr lang="ru-RU" dirty="0"/>
              <a:t>;</a:t>
            </a:r>
          </a:p>
          <a:p>
            <a:r>
              <a:rPr lang="ru-RU" dirty="0"/>
              <a:t>•	</a:t>
            </a:r>
            <a:r>
              <a:rPr lang="ru-RU" dirty="0" err="1"/>
              <a:t>маса</a:t>
            </a:r>
            <a:r>
              <a:rPr lang="ru-RU" dirty="0"/>
              <a:t> </a:t>
            </a:r>
            <a:r>
              <a:rPr lang="ru-RU" dirty="0" err="1"/>
              <a:t>переміщення</a:t>
            </a:r>
            <a:r>
              <a:rPr lang="ru-RU" dirty="0"/>
              <a:t> </a:t>
            </a:r>
            <a:r>
              <a:rPr lang="ru-RU" dirty="0" err="1"/>
              <a:t>вантажу</a:t>
            </a:r>
            <a:r>
              <a:rPr lang="ru-RU" dirty="0"/>
              <a:t> </a:t>
            </a:r>
            <a:r>
              <a:rPr lang="ru-RU" dirty="0" err="1"/>
              <a:t>понад</a:t>
            </a:r>
            <a:r>
              <a:rPr lang="ru-RU" dirty="0"/>
              <a:t> 35 кг — </a:t>
            </a:r>
            <a:r>
              <a:rPr lang="en-US" dirty="0"/>
              <a:t>III </a:t>
            </a:r>
            <a:r>
              <a:rPr lang="ru-RU" dirty="0" err="1"/>
              <a:t>клас</a:t>
            </a:r>
            <a:r>
              <a:rPr lang="ru-RU" dirty="0"/>
              <a:t> 2 </a:t>
            </a:r>
            <a:r>
              <a:rPr lang="ru-RU" dirty="0" err="1"/>
              <a:t>ступінь</a:t>
            </a:r>
            <a:r>
              <a:rPr lang="ru-RU" dirty="0"/>
              <a:t>;</a:t>
            </a:r>
          </a:p>
          <a:p>
            <a:r>
              <a:rPr lang="ru-RU" dirty="0"/>
              <a:t>•	</a:t>
            </a:r>
            <a:r>
              <a:rPr lang="ru-RU" dirty="0" err="1"/>
              <a:t>дрібні</a:t>
            </a:r>
            <a:r>
              <a:rPr lang="ru-RU" dirty="0"/>
              <a:t> </a:t>
            </a:r>
            <a:r>
              <a:rPr lang="ru-RU" dirty="0" err="1"/>
              <a:t>стереотипні</a:t>
            </a:r>
            <a:r>
              <a:rPr lang="ru-RU" dirty="0"/>
              <a:t> рухи до 20 тис. — І </a:t>
            </a:r>
            <a:r>
              <a:rPr lang="ru-RU" dirty="0" err="1"/>
              <a:t>клас</a:t>
            </a:r>
            <a:r>
              <a:rPr lang="ru-RU" dirty="0"/>
              <a:t>;</a:t>
            </a:r>
          </a:p>
          <a:p>
            <a:r>
              <a:rPr lang="ru-RU" dirty="0"/>
              <a:t>•	</a:t>
            </a:r>
            <a:r>
              <a:rPr lang="ru-RU" dirty="0" err="1"/>
              <a:t>статичне</a:t>
            </a:r>
            <a:r>
              <a:rPr lang="ru-RU" dirty="0"/>
              <a:t> </a:t>
            </a:r>
            <a:r>
              <a:rPr lang="ru-RU" dirty="0" err="1"/>
              <a:t>навантаження</a:t>
            </a:r>
            <a:r>
              <a:rPr lang="ru-RU" dirty="0"/>
              <a:t> </a:t>
            </a:r>
            <a:r>
              <a:rPr lang="ru-RU" dirty="0" err="1"/>
              <a:t>двома</a:t>
            </a:r>
            <a:r>
              <a:rPr lang="ru-RU" dirty="0"/>
              <a:t> руками 50 тис. Кгс — </a:t>
            </a:r>
            <a:r>
              <a:rPr lang="en-US" dirty="0"/>
              <a:t>II </a:t>
            </a:r>
            <a:r>
              <a:rPr lang="ru-RU" dirty="0" err="1"/>
              <a:t>клас</a:t>
            </a:r>
            <a:r>
              <a:rPr lang="ru-RU" dirty="0"/>
              <a:t>. </a:t>
            </a:r>
            <a:r>
              <a:rPr lang="ru-RU" dirty="0" err="1"/>
              <a:t>Отже</a:t>
            </a:r>
            <a:r>
              <a:rPr lang="ru-RU" dirty="0"/>
              <a:t>, </a:t>
            </a:r>
            <a:r>
              <a:rPr lang="ru-RU" dirty="0" err="1"/>
              <a:t>інтегральний</a:t>
            </a:r>
            <a:r>
              <a:rPr lang="ru-RU" dirty="0"/>
              <a:t> </a:t>
            </a:r>
            <a:r>
              <a:rPr lang="ru-RU" dirty="0" err="1"/>
              <a:t>показник</a:t>
            </a:r>
            <a:r>
              <a:rPr lang="ru-RU" dirty="0"/>
              <a:t> </a:t>
            </a:r>
            <a:r>
              <a:rPr lang="ru-RU" dirty="0" err="1"/>
              <a:t>важкості</a:t>
            </a:r>
            <a:r>
              <a:rPr lang="ru-RU" dirty="0"/>
              <a:t> — </a:t>
            </a:r>
            <a:r>
              <a:rPr lang="en-US" dirty="0"/>
              <a:t>III </a:t>
            </a:r>
            <a:r>
              <a:rPr lang="ru-RU" dirty="0" err="1"/>
              <a:t>клас</a:t>
            </a:r>
            <a:r>
              <a:rPr lang="ru-RU" dirty="0"/>
              <a:t> 2 </a:t>
            </a:r>
            <a:r>
              <a:rPr lang="ru-RU" dirty="0" err="1"/>
              <a:t>ступінь</a:t>
            </a:r>
            <a:r>
              <a:rPr lang="ru-RU" dirty="0"/>
              <a:t>, </a:t>
            </a:r>
            <a:r>
              <a:rPr lang="ru-RU" dirty="0" err="1"/>
              <a:t>тобто</a:t>
            </a:r>
            <a:r>
              <a:rPr lang="ru-RU" dirty="0"/>
              <a:t> </a:t>
            </a:r>
            <a:r>
              <a:rPr lang="ru-RU" dirty="0" err="1"/>
              <a:t>найвищий</a:t>
            </a:r>
            <a:r>
              <a:rPr lang="ru-RU" dirty="0"/>
              <a:t> </a:t>
            </a:r>
            <a:r>
              <a:rPr lang="ru-RU" dirty="0" err="1"/>
              <a:t>клас</a:t>
            </a:r>
            <a:r>
              <a:rPr lang="ru-RU" dirty="0"/>
              <a:t> і </a:t>
            </a:r>
            <a:r>
              <a:rPr lang="ru-RU" dirty="0" err="1"/>
              <a:t>ступінь</a:t>
            </a:r>
            <a:r>
              <a:rPr lang="ru-RU" dirty="0"/>
              <a:t> з числа </a:t>
            </a:r>
            <a:r>
              <a:rPr lang="ru-RU" dirty="0" err="1"/>
              <a:t>фактично</a:t>
            </a:r>
            <a:r>
              <a:rPr lang="ru-RU" dirty="0"/>
              <a:t> </a:t>
            </a:r>
            <a:r>
              <a:rPr lang="ru-RU" dirty="0" err="1"/>
              <a:t>визначених</a:t>
            </a:r>
            <a:r>
              <a:rPr lang="ru-RU" dirty="0"/>
              <a:t> </a:t>
            </a:r>
            <a:r>
              <a:rPr lang="ru-RU" dirty="0" err="1"/>
              <a:t>показників</a:t>
            </a:r>
            <a:r>
              <a:rPr lang="ru-RU" dirty="0"/>
              <a:t>. </a:t>
            </a:r>
            <a:r>
              <a:rPr lang="ru-RU" dirty="0" err="1"/>
              <a:t>Потужність</a:t>
            </a:r>
            <a:r>
              <a:rPr lang="ru-RU" dirty="0"/>
              <a:t> </a:t>
            </a:r>
            <a:r>
              <a:rPr lang="ru-RU" dirty="0" err="1"/>
              <a:t>зовнішньої</a:t>
            </a:r>
            <a:r>
              <a:rPr lang="ru-RU" dirty="0"/>
              <a:t> </a:t>
            </a:r>
            <a:r>
              <a:rPr lang="ru-RU" dirty="0" err="1"/>
              <a:t>роботи</a:t>
            </a:r>
            <a:r>
              <a:rPr lang="ru-RU" dirty="0"/>
              <a:t> (Вт) </a:t>
            </a:r>
            <a:r>
              <a:rPr lang="ru-RU" dirty="0" err="1"/>
              <a:t>визначається</a:t>
            </a:r>
            <a:r>
              <a:rPr lang="ru-RU" dirty="0"/>
              <a:t> за формулою:</a:t>
            </a:r>
          </a:p>
          <a:p>
            <a:endParaRPr lang="ru-RU" dirty="0"/>
          </a:p>
          <a:p>
            <a:endParaRPr lang="ru-RU" dirty="0"/>
          </a:p>
          <a:p>
            <a:r>
              <a:rPr lang="ru-RU" dirty="0"/>
              <a:t> </a:t>
            </a:r>
          </a:p>
          <a:p>
            <a:r>
              <a:rPr lang="ru-RU" dirty="0"/>
              <a:t>де Р – </a:t>
            </a:r>
            <a:r>
              <a:rPr lang="ru-RU" dirty="0" err="1"/>
              <a:t>маса</a:t>
            </a:r>
            <a:r>
              <a:rPr lang="ru-RU" dirty="0"/>
              <a:t> </a:t>
            </a:r>
            <a:r>
              <a:rPr lang="ru-RU" dirty="0" err="1"/>
              <a:t>вантажу</a:t>
            </a:r>
            <a:r>
              <a:rPr lang="ru-RU" dirty="0"/>
              <a:t>, кг;</a:t>
            </a:r>
          </a:p>
          <a:p>
            <a:r>
              <a:rPr lang="ru-RU" dirty="0"/>
              <a:t>Н– </a:t>
            </a:r>
            <a:r>
              <a:rPr lang="ru-RU" dirty="0" err="1"/>
              <a:t>висота</a:t>
            </a:r>
            <a:r>
              <a:rPr lang="ru-RU" dirty="0"/>
              <a:t> </a:t>
            </a:r>
            <a:r>
              <a:rPr lang="ru-RU" dirty="0" err="1"/>
              <a:t>піднімання</a:t>
            </a:r>
            <a:r>
              <a:rPr lang="ru-RU" dirty="0"/>
              <a:t> </a:t>
            </a:r>
            <a:r>
              <a:rPr lang="ru-RU" dirty="0" err="1"/>
              <a:t>вантажу</a:t>
            </a:r>
            <a:r>
              <a:rPr lang="ru-RU" dirty="0"/>
              <a:t>, м; </a:t>
            </a:r>
          </a:p>
          <a:p>
            <a:r>
              <a:rPr lang="ru-RU" dirty="0"/>
              <a:t>Н1– </a:t>
            </a:r>
            <a:r>
              <a:rPr lang="ru-RU" dirty="0" err="1"/>
              <a:t>висота</a:t>
            </a:r>
            <a:r>
              <a:rPr lang="ru-RU" dirty="0"/>
              <a:t> </a:t>
            </a:r>
            <a:r>
              <a:rPr lang="ru-RU" dirty="0" err="1"/>
              <a:t>опускання</a:t>
            </a:r>
            <a:r>
              <a:rPr lang="ru-RU" dirty="0"/>
              <a:t> </a:t>
            </a:r>
            <a:r>
              <a:rPr lang="ru-RU" dirty="0" err="1"/>
              <a:t>вантажу</a:t>
            </a:r>
            <a:r>
              <a:rPr lang="ru-RU" dirty="0"/>
              <a:t>, м; </a:t>
            </a:r>
          </a:p>
          <a:p>
            <a:r>
              <a:rPr lang="en-US" dirty="0"/>
              <a:t>L – </a:t>
            </a:r>
            <a:r>
              <a:rPr lang="ru-RU" dirty="0" err="1"/>
              <a:t>відстань</a:t>
            </a:r>
            <a:r>
              <a:rPr lang="ru-RU" dirty="0"/>
              <a:t>, на яку переноситься </a:t>
            </a:r>
            <a:r>
              <a:rPr lang="ru-RU" dirty="0" err="1"/>
              <a:t>вантаж</a:t>
            </a:r>
            <a:r>
              <a:rPr lang="ru-RU" dirty="0"/>
              <a:t>, м; </a:t>
            </a:r>
          </a:p>
          <a:p>
            <a:r>
              <a:rPr lang="ru-RU" dirty="0"/>
              <a:t>6– </a:t>
            </a:r>
            <a:r>
              <a:rPr lang="ru-RU" dirty="0" err="1"/>
              <a:t>коефіцієнт</a:t>
            </a:r>
            <a:r>
              <a:rPr lang="ru-RU" dirty="0"/>
              <a:t> </a:t>
            </a:r>
            <a:r>
              <a:rPr lang="ru-RU" dirty="0" err="1"/>
              <a:t>корисної</a:t>
            </a:r>
            <a:r>
              <a:rPr lang="ru-RU" dirty="0"/>
              <a:t> </a:t>
            </a:r>
            <a:r>
              <a:rPr lang="ru-RU" dirty="0" err="1"/>
              <a:t>дії</a:t>
            </a:r>
            <a:r>
              <a:rPr lang="ru-RU" dirty="0"/>
              <a:t> </a:t>
            </a:r>
            <a:r>
              <a:rPr lang="ru-RU" dirty="0" err="1"/>
              <a:t>м’язів</a:t>
            </a:r>
            <a:r>
              <a:rPr lang="ru-RU" dirty="0"/>
              <a:t> </a:t>
            </a:r>
            <a:r>
              <a:rPr lang="ru-RU" dirty="0" err="1"/>
              <a:t>верхніх</a:t>
            </a:r>
            <a:r>
              <a:rPr lang="ru-RU" dirty="0"/>
              <a:t> </a:t>
            </a:r>
            <a:r>
              <a:rPr lang="ru-RU" dirty="0" err="1"/>
              <a:t>кінцівок</a:t>
            </a:r>
            <a:r>
              <a:rPr lang="ru-RU" dirty="0"/>
              <a:t>; </a:t>
            </a:r>
          </a:p>
          <a:p>
            <a:r>
              <a:rPr lang="ru-RU" dirty="0"/>
              <a:t>К– </a:t>
            </a:r>
            <a:r>
              <a:rPr lang="ru-RU" dirty="0" err="1"/>
              <a:t>коефіцієнт</a:t>
            </a:r>
            <a:r>
              <a:rPr lang="ru-RU" dirty="0"/>
              <a:t> </a:t>
            </a:r>
            <a:r>
              <a:rPr lang="ru-RU" dirty="0" err="1"/>
              <a:t>перерахунку</a:t>
            </a:r>
            <a:r>
              <a:rPr lang="ru-RU" dirty="0"/>
              <a:t> (</a:t>
            </a:r>
            <a:r>
              <a:rPr lang="ru-RU" dirty="0" err="1"/>
              <a:t>кг·м</a:t>
            </a:r>
            <a:r>
              <a:rPr lang="ru-RU" dirty="0"/>
              <a:t>) у Н (К = 10);</a:t>
            </a:r>
          </a:p>
          <a:p>
            <a:r>
              <a:rPr lang="ru-RU" dirty="0"/>
              <a:t>Т–час </a:t>
            </a:r>
            <a:r>
              <a:rPr lang="ru-RU" dirty="0" err="1"/>
              <a:t>дії</a:t>
            </a:r>
            <a:r>
              <a:rPr lang="ru-RU" dirty="0"/>
              <a:t>, год.</a:t>
            </a:r>
          </a:p>
          <a:p>
            <a:r>
              <a:rPr lang="ru-RU" dirty="0"/>
              <a:t>Пункт 13. </a:t>
            </a:r>
            <a:r>
              <a:rPr lang="ru-RU" dirty="0" err="1"/>
              <a:t>Оцінюємо</a:t>
            </a:r>
            <a:r>
              <a:rPr lang="ru-RU" dirty="0"/>
              <a:t> </a:t>
            </a:r>
            <a:r>
              <a:rPr lang="ru-RU" dirty="0" err="1"/>
              <a:t>аналогічно</a:t>
            </a:r>
            <a:r>
              <a:rPr lang="ru-RU" dirty="0"/>
              <a:t> пункту 12. </a:t>
            </a:r>
            <a:r>
              <a:rPr lang="ru-RU" dirty="0" err="1"/>
              <a:t>Оцінку</a:t>
            </a:r>
            <a:r>
              <a:rPr lang="ru-RU" dirty="0"/>
              <a:t> проводимо через </a:t>
            </a:r>
            <a:r>
              <a:rPr lang="ru-RU" dirty="0" err="1"/>
              <a:t>дріб</a:t>
            </a:r>
            <a:r>
              <a:rPr lang="ru-RU" dirty="0"/>
              <a:t>: </a:t>
            </a:r>
            <a:r>
              <a:rPr lang="ru-RU" dirty="0" err="1"/>
              <a:t>чисельник</a:t>
            </a:r>
            <a:r>
              <a:rPr lang="ru-RU" dirty="0"/>
              <a:t> – </a:t>
            </a:r>
            <a:r>
              <a:rPr lang="ru-RU" dirty="0" err="1"/>
              <a:t>нахили</a:t>
            </a:r>
            <a:r>
              <a:rPr lang="ru-RU" dirty="0"/>
              <a:t>  </a:t>
            </a:r>
            <a:r>
              <a:rPr lang="ru-RU" dirty="0" err="1"/>
              <a:t>тулуба</a:t>
            </a:r>
            <a:r>
              <a:rPr lang="ru-RU" dirty="0"/>
              <a:t>, </a:t>
            </a:r>
            <a:r>
              <a:rPr lang="ru-RU" dirty="0" err="1"/>
              <a:t>знаменник</a:t>
            </a:r>
            <a:r>
              <a:rPr lang="ru-RU" dirty="0"/>
              <a:t> – </a:t>
            </a:r>
            <a:r>
              <a:rPr lang="ru-RU" dirty="0" err="1"/>
              <a:t>переміщення</a:t>
            </a:r>
            <a:r>
              <a:rPr lang="ru-RU" dirty="0"/>
              <a:t> у </a:t>
            </a:r>
            <a:r>
              <a:rPr lang="ru-RU" dirty="0" err="1"/>
              <a:t>просторі</a:t>
            </a:r>
            <a:r>
              <a:rPr lang="ru-RU" dirty="0"/>
              <a:t>.</a:t>
            </a:r>
          </a:p>
          <a:p>
            <a:endParaRPr lang="ru-UA" dirty="0"/>
          </a:p>
        </p:txBody>
      </p:sp>
      <p:pic>
        <p:nvPicPr>
          <p:cNvPr id="5" name="Рисунок 4">
            <a:extLst>
              <a:ext uri="{FF2B5EF4-FFF2-40B4-BE49-F238E27FC236}">
                <a16:creationId xmlns:a16="http://schemas.microsoft.com/office/drawing/2014/main" id="{34EDF758-4937-DA65-BE6C-14ACA5667435}"/>
              </a:ext>
            </a:extLst>
          </p:cNvPr>
          <p:cNvPicPr>
            <a:picLocks noChangeAspect="1"/>
          </p:cNvPicPr>
          <p:nvPr/>
        </p:nvPicPr>
        <p:blipFill>
          <a:blip r:embed="rId2"/>
          <a:stretch>
            <a:fillRect/>
          </a:stretch>
        </p:blipFill>
        <p:spPr>
          <a:xfrm>
            <a:off x="4607255" y="2818916"/>
            <a:ext cx="1857143" cy="495238"/>
          </a:xfrm>
          <a:prstGeom prst="rect">
            <a:avLst/>
          </a:prstGeom>
        </p:spPr>
      </p:pic>
    </p:spTree>
    <p:extLst>
      <p:ext uri="{BB962C8B-B14F-4D97-AF65-F5344CB8AC3E}">
        <p14:creationId xmlns:p14="http://schemas.microsoft.com/office/powerpoint/2010/main" val="105508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05AA3C-CB39-0D18-367F-CBA27FBDA01E}"/>
              </a:ext>
            </a:extLst>
          </p:cNvPr>
          <p:cNvSpPr>
            <a:spLocks noGrp="1"/>
          </p:cNvSpPr>
          <p:nvPr>
            <p:ph type="title"/>
          </p:nvPr>
        </p:nvSpPr>
        <p:spPr>
          <a:xfrm>
            <a:off x="626076" y="365126"/>
            <a:ext cx="10727724" cy="697556"/>
          </a:xfrm>
        </p:spPr>
        <p:txBody>
          <a:bodyPr/>
          <a:lstStyle/>
          <a:p>
            <a:r>
              <a:rPr lang="uk-UA" sz="1800" b="1" dirty="0">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Гігієнічна оцінка умов праці</a:t>
            </a:r>
            <a:endParaRPr lang="ru-UA" dirty="0"/>
          </a:p>
        </p:txBody>
      </p:sp>
      <p:sp>
        <p:nvSpPr>
          <p:cNvPr id="3" name="Місце для вмісту 2">
            <a:extLst>
              <a:ext uri="{FF2B5EF4-FFF2-40B4-BE49-F238E27FC236}">
                <a16:creationId xmlns:a16="http://schemas.microsoft.com/office/drawing/2014/main" id="{F4F20FB5-4A6B-4409-31C0-EC3DE52AED6D}"/>
              </a:ext>
            </a:extLst>
          </p:cNvPr>
          <p:cNvSpPr>
            <a:spLocks noGrp="1"/>
          </p:cNvSpPr>
          <p:nvPr>
            <p:ph idx="1"/>
          </p:nvPr>
        </p:nvSpPr>
        <p:spPr>
          <a:xfrm>
            <a:off x="518984" y="1062682"/>
            <a:ext cx="10834816" cy="5114281"/>
          </a:xfrm>
        </p:spPr>
        <p:txBody>
          <a:bodyPr>
            <a:normAutofit fontScale="55000" lnSpcReduction="20000"/>
          </a:bodyPr>
          <a:lstStyle/>
          <a:p>
            <a:r>
              <a:rPr lang="ru-RU" dirty="0" err="1"/>
              <a:t>Якщо</a:t>
            </a:r>
            <a:r>
              <a:rPr lang="ru-RU" dirty="0"/>
              <a:t> на </a:t>
            </a:r>
            <a:r>
              <a:rPr lang="ru-RU" dirty="0" err="1"/>
              <a:t>робочому</a:t>
            </a:r>
            <a:r>
              <a:rPr lang="ru-RU" dirty="0"/>
              <a:t> </a:t>
            </a:r>
            <a:r>
              <a:rPr lang="ru-RU" dirty="0" err="1"/>
              <a:t>місці</a:t>
            </a:r>
            <a:r>
              <a:rPr lang="ru-RU" dirty="0"/>
              <a:t> </a:t>
            </a:r>
            <a:r>
              <a:rPr lang="ru-RU" dirty="0" err="1"/>
              <a:t>фактичні</a:t>
            </a:r>
            <a:r>
              <a:rPr lang="ru-RU" dirty="0"/>
              <a:t> </a:t>
            </a:r>
            <a:r>
              <a:rPr lang="ru-RU" dirty="0" err="1"/>
              <a:t>значення</a:t>
            </a:r>
            <a:r>
              <a:rPr lang="ru-RU" dirty="0"/>
              <a:t> </a:t>
            </a:r>
            <a:r>
              <a:rPr lang="ru-RU" dirty="0" err="1"/>
              <a:t>рівнів</a:t>
            </a:r>
            <a:r>
              <a:rPr lang="ru-RU" dirty="0"/>
              <a:t> </a:t>
            </a:r>
            <a:r>
              <a:rPr lang="ru-RU" dirty="0" err="1"/>
              <a:t>шкідливих</a:t>
            </a:r>
            <a:r>
              <a:rPr lang="ru-RU" dirty="0"/>
              <a:t> </a:t>
            </a:r>
            <a:r>
              <a:rPr lang="ru-RU" dirty="0" err="1"/>
              <a:t>факторів</a:t>
            </a:r>
            <a:r>
              <a:rPr lang="ru-RU" dirty="0"/>
              <a:t> </a:t>
            </a:r>
            <a:r>
              <a:rPr lang="ru-RU" dirty="0" err="1"/>
              <a:t>знаходяться</a:t>
            </a:r>
            <a:r>
              <a:rPr lang="ru-RU" dirty="0"/>
              <a:t> в межах </a:t>
            </a:r>
            <a:r>
              <a:rPr lang="ru-RU" dirty="0" err="1"/>
              <a:t>оптимальних</a:t>
            </a:r>
            <a:r>
              <a:rPr lang="ru-RU" dirty="0"/>
              <a:t> </a:t>
            </a:r>
            <a:r>
              <a:rPr lang="ru-RU" dirty="0" err="1"/>
              <a:t>або</a:t>
            </a:r>
            <a:r>
              <a:rPr lang="ru-RU" dirty="0"/>
              <a:t> </a:t>
            </a:r>
            <a:r>
              <a:rPr lang="ru-RU" dirty="0" err="1"/>
              <a:t>допустимих</a:t>
            </a:r>
            <a:r>
              <a:rPr lang="ru-RU" dirty="0"/>
              <a:t> </a:t>
            </a:r>
            <a:r>
              <a:rPr lang="ru-RU" dirty="0" err="1"/>
              <a:t>рівнів</a:t>
            </a:r>
            <a:r>
              <a:rPr lang="ru-RU" dirty="0"/>
              <a:t>, </a:t>
            </a:r>
            <a:r>
              <a:rPr lang="ru-RU" dirty="0" err="1"/>
              <a:t>умови</a:t>
            </a:r>
            <a:r>
              <a:rPr lang="ru-RU" dirty="0"/>
              <a:t> </a:t>
            </a:r>
            <a:r>
              <a:rPr lang="ru-RU" dirty="0" err="1"/>
              <a:t>праці</a:t>
            </a:r>
            <a:r>
              <a:rPr lang="ru-RU" dirty="0"/>
              <a:t> на </a:t>
            </a:r>
            <a:r>
              <a:rPr lang="ru-RU" dirty="0" err="1"/>
              <a:t>цьому</a:t>
            </a:r>
            <a:r>
              <a:rPr lang="ru-RU" dirty="0"/>
              <a:t> </a:t>
            </a:r>
            <a:r>
              <a:rPr lang="ru-RU" dirty="0" err="1"/>
              <a:t>робочому</a:t>
            </a:r>
            <a:r>
              <a:rPr lang="ru-RU" dirty="0"/>
              <a:t> </a:t>
            </a:r>
            <a:r>
              <a:rPr lang="ru-RU" dirty="0" err="1"/>
              <a:t>місці</a:t>
            </a:r>
            <a:r>
              <a:rPr lang="ru-RU" dirty="0"/>
              <a:t> </a:t>
            </a:r>
            <a:r>
              <a:rPr lang="ru-RU" dirty="0" err="1"/>
              <a:t>відповідають</a:t>
            </a:r>
            <a:r>
              <a:rPr lang="ru-RU" dirty="0"/>
              <a:t> </a:t>
            </a:r>
            <a:r>
              <a:rPr lang="ru-RU" dirty="0" err="1"/>
              <a:t>гігієнічним</a:t>
            </a:r>
            <a:r>
              <a:rPr lang="ru-RU" dirty="0"/>
              <a:t> </a:t>
            </a:r>
            <a:r>
              <a:rPr lang="ru-RU" dirty="0" err="1"/>
              <a:t>вимогам</a:t>
            </a:r>
            <a:r>
              <a:rPr lang="ru-RU" dirty="0"/>
              <a:t> і </a:t>
            </a:r>
            <a:r>
              <a:rPr lang="ru-RU" dirty="0" err="1"/>
              <a:t>відносяться</a:t>
            </a:r>
            <a:r>
              <a:rPr lang="ru-RU" dirty="0"/>
              <a:t> </a:t>
            </a:r>
            <a:r>
              <a:rPr lang="ru-RU" dirty="0" err="1"/>
              <a:t>відповідно</a:t>
            </a:r>
            <a:r>
              <a:rPr lang="ru-RU" dirty="0"/>
              <a:t> до 1 </a:t>
            </a:r>
            <a:r>
              <a:rPr lang="ru-RU" dirty="0" err="1"/>
              <a:t>або</a:t>
            </a:r>
            <a:r>
              <a:rPr lang="ru-RU" dirty="0"/>
              <a:t> 2 </a:t>
            </a:r>
            <a:r>
              <a:rPr lang="ru-RU" dirty="0" err="1"/>
              <a:t>класу</a:t>
            </a:r>
            <a:r>
              <a:rPr lang="ru-RU" dirty="0"/>
              <a:t>. </a:t>
            </a:r>
            <a:r>
              <a:rPr lang="ru-RU" dirty="0" err="1"/>
              <a:t>Якщо</a:t>
            </a:r>
            <a:r>
              <a:rPr lang="ru-RU" dirty="0"/>
              <a:t> </a:t>
            </a:r>
            <a:r>
              <a:rPr lang="ru-RU" dirty="0" err="1"/>
              <a:t>рівень</a:t>
            </a:r>
            <a:r>
              <a:rPr lang="ru-RU" dirty="0"/>
              <a:t> </a:t>
            </a:r>
            <a:r>
              <a:rPr lang="ru-RU" dirty="0" err="1"/>
              <a:t>хоча</a:t>
            </a:r>
            <a:r>
              <a:rPr lang="ru-RU" dirty="0"/>
              <a:t> б одного фактора </a:t>
            </a:r>
            <a:r>
              <a:rPr lang="ru-RU" dirty="0" err="1"/>
              <a:t>перевищує</a:t>
            </a:r>
            <a:r>
              <a:rPr lang="ru-RU" dirty="0"/>
              <a:t> </a:t>
            </a:r>
            <a:r>
              <a:rPr lang="ru-RU" dirty="0" err="1"/>
              <a:t>допустиму</a:t>
            </a:r>
            <a:r>
              <a:rPr lang="ru-RU" dirty="0"/>
              <a:t> величину, то </a:t>
            </a:r>
            <a:r>
              <a:rPr lang="ru-RU" dirty="0" err="1"/>
              <a:t>умови</a:t>
            </a:r>
            <a:r>
              <a:rPr lang="ru-RU" dirty="0"/>
              <a:t> </a:t>
            </a:r>
            <a:r>
              <a:rPr lang="ru-RU" dirty="0" err="1"/>
              <a:t>праці</a:t>
            </a:r>
            <a:r>
              <a:rPr lang="ru-RU" dirty="0"/>
              <a:t> на такому </a:t>
            </a:r>
            <a:r>
              <a:rPr lang="ru-RU" dirty="0" err="1"/>
              <a:t>робочому</a:t>
            </a:r>
            <a:r>
              <a:rPr lang="ru-RU" dirty="0"/>
              <a:t> </a:t>
            </a:r>
            <a:r>
              <a:rPr lang="ru-RU" dirty="0" err="1"/>
              <a:t>місці</a:t>
            </a:r>
            <a:r>
              <a:rPr lang="ru-RU" dirty="0"/>
              <a:t> (</a:t>
            </a:r>
            <a:r>
              <a:rPr lang="ru-RU" dirty="0" err="1"/>
              <a:t>залежно</a:t>
            </a:r>
            <a:r>
              <a:rPr lang="ru-RU" dirty="0"/>
              <a:t> </a:t>
            </a:r>
            <a:r>
              <a:rPr lang="ru-RU" dirty="0" err="1"/>
              <a:t>від</a:t>
            </a:r>
            <a:r>
              <a:rPr lang="ru-RU" dirty="0"/>
              <a:t> </a:t>
            </a:r>
            <a:r>
              <a:rPr lang="ru-RU" dirty="0" err="1"/>
              <a:t>величини</a:t>
            </a:r>
            <a:r>
              <a:rPr lang="ru-RU" dirty="0"/>
              <a:t> </a:t>
            </a:r>
            <a:r>
              <a:rPr lang="ru-RU" dirty="0" err="1"/>
              <a:t>перевищення</a:t>
            </a:r>
            <a:r>
              <a:rPr lang="ru-RU" dirty="0"/>
              <a:t> та </a:t>
            </a:r>
            <a:r>
              <a:rPr lang="ru-RU" dirty="0" err="1"/>
              <a:t>відповідно</a:t>
            </a:r>
            <a:r>
              <a:rPr lang="ru-RU" dirty="0"/>
              <a:t> до </a:t>
            </a:r>
            <a:r>
              <a:rPr lang="ru-RU" dirty="0" err="1"/>
              <a:t>гігієнічних</a:t>
            </a:r>
            <a:r>
              <a:rPr lang="ru-RU" dirty="0"/>
              <a:t> </a:t>
            </a:r>
            <a:r>
              <a:rPr lang="ru-RU" dirty="0" err="1"/>
              <a:t>критеріїв</a:t>
            </a:r>
            <a:r>
              <a:rPr lang="ru-RU" dirty="0"/>
              <a:t> </a:t>
            </a:r>
            <a:r>
              <a:rPr lang="ru-RU" dirty="0" err="1"/>
              <a:t>цієї</a:t>
            </a:r>
            <a:r>
              <a:rPr lang="ru-RU" dirty="0"/>
              <a:t> </a:t>
            </a:r>
            <a:r>
              <a:rPr lang="ru-RU" dirty="0" err="1"/>
              <a:t>Гігієнічної</a:t>
            </a:r>
            <a:r>
              <a:rPr lang="ru-RU" dirty="0"/>
              <a:t> </a:t>
            </a:r>
            <a:r>
              <a:rPr lang="ru-RU" dirty="0" err="1"/>
              <a:t>класифікації</a:t>
            </a:r>
            <a:r>
              <a:rPr lang="ru-RU" dirty="0"/>
              <a:t> </a:t>
            </a:r>
            <a:r>
              <a:rPr lang="ru-RU" dirty="0" err="1"/>
              <a:t>праці</a:t>
            </a:r>
            <a:r>
              <a:rPr lang="ru-RU" dirty="0"/>
              <a:t>) як за </a:t>
            </a:r>
            <a:r>
              <a:rPr lang="ru-RU" dirty="0" err="1"/>
              <a:t>окремим</a:t>
            </a:r>
            <a:r>
              <a:rPr lang="ru-RU" dirty="0"/>
              <a:t> фактором, так і при </a:t>
            </a:r>
            <a:r>
              <a:rPr lang="ru-RU" dirty="0" err="1"/>
              <a:t>їх</a:t>
            </a:r>
            <a:r>
              <a:rPr lang="ru-RU" dirty="0"/>
              <a:t> </a:t>
            </a:r>
            <a:r>
              <a:rPr lang="ru-RU" dirty="0" err="1"/>
              <a:t>поєднаній</a:t>
            </a:r>
            <a:r>
              <a:rPr lang="ru-RU" dirty="0"/>
              <a:t> </a:t>
            </a:r>
            <a:r>
              <a:rPr lang="ru-RU" dirty="0" err="1"/>
              <a:t>дії</a:t>
            </a:r>
            <a:r>
              <a:rPr lang="ru-RU" dirty="0"/>
              <a:t>, </a:t>
            </a:r>
            <a:r>
              <a:rPr lang="ru-RU" dirty="0" err="1"/>
              <a:t>можуть</a:t>
            </a:r>
            <a:r>
              <a:rPr lang="ru-RU" dirty="0"/>
              <a:t> бути </a:t>
            </a:r>
            <a:r>
              <a:rPr lang="ru-RU" dirty="0" err="1"/>
              <a:t>віднесені</a:t>
            </a:r>
            <a:r>
              <a:rPr lang="ru-RU" dirty="0"/>
              <a:t> до 1-4 </a:t>
            </a:r>
            <a:r>
              <a:rPr lang="ru-RU" dirty="0" err="1"/>
              <a:t>ступенів</a:t>
            </a:r>
            <a:r>
              <a:rPr lang="ru-RU" dirty="0"/>
              <a:t> 3 </a:t>
            </a:r>
            <a:r>
              <a:rPr lang="ru-RU" dirty="0" err="1"/>
              <a:t>класу</a:t>
            </a:r>
            <a:r>
              <a:rPr lang="ru-RU" dirty="0"/>
              <a:t> </a:t>
            </a:r>
            <a:r>
              <a:rPr lang="ru-RU" dirty="0" err="1"/>
              <a:t>шкідливих</a:t>
            </a:r>
            <a:r>
              <a:rPr lang="ru-RU" dirty="0"/>
              <a:t> </a:t>
            </a:r>
            <a:r>
              <a:rPr lang="ru-RU" dirty="0" err="1"/>
              <a:t>або</a:t>
            </a:r>
            <a:r>
              <a:rPr lang="ru-RU" dirty="0"/>
              <a:t> 4 </a:t>
            </a:r>
            <a:r>
              <a:rPr lang="ru-RU" dirty="0" err="1"/>
              <a:t>класу</a:t>
            </a:r>
            <a:r>
              <a:rPr lang="ru-RU" dirty="0"/>
              <a:t> </a:t>
            </a:r>
            <a:r>
              <a:rPr lang="ru-RU" dirty="0" err="1"/>
              <a:t>небезпечних</a:t>
            </a:r>
            <a:r>
              <a:rPr lang="ru-RU" dirty="0"/>
              <a:t> умов </a:t>
            </a:r>
            <a:r>
              <a:rPr lang="ru-RU" dirty="0" err="1"/>
              <a:t>праці</a:t>
            </a:r>
            <a:r>
              <a:rPr lang="ru-RU" dirty="0"/>
              <a:t>. 2. </a:t>
            </a:r>
            <a:r>
              <a:rPr lang="ru-RU" dirty="0" err="1"/>
              <a:t>Віднесення</a:t>
            </a:r>
            <a:r>
              <a:rPr lang="ru-RU" dirty="0"/>
              <a:t> </a:t>
            </a:r>
            <a:r>
              <a:rPr lang="ru-RU" dirty="0" err="1"/>
              <a:t>факторів</a:t>
            </a:r>
            <a:r>
              <a:rPr lang="ru-RU" dirty="0"/>
              <a:t> до конкретного </a:t>
            </a:r>
            <a:r>
              <a:rPr lang="ru-RU" dirty="0" err="1"/>
              <a:t>класу</a:t>
            </a:r>
            <a:r>
              <a:rPr lang="ru-RU" dirty="0"/>
              <a:t> </a:t>
            </a:r>
            <a:r>
              <a:rPr lang="ru-RU" dirty="0" err="1"/>
              <a:t>визначається</a:t>
            </a:r>
            <a:r>
              <a:rPr lang="ru-RU" dirty="0"/>
              <a:t> за </a:t>
            </a:r>
            <a:r>
              <a:rPr lang="ru-RU" dirty="0" err="1"/>
              <a:t>фактично</a:t>
            </a:r>
            <a:r>
              <a:rPr lang="ru-RU" dirty="0"/>
              <a:t> </a:t>
            </a:r>
            <a:r>
              <a:rPr lang="ru-RU" dirty="0" err="1"/>
              <a:t>виміряними</a:t>
            </a:r>
            <a:r>
              <a:rPr lang="ru-RU" dirty="0"/>
              <a:t> параметрами </a:t>
            </a:r>
            <a:r>
              <a:rPr lang="ru-RU" dirty="0" err="1"/>
              <a:t>виробничого</a:t>
            </a:r>
            <a:r>
              <a:rPr lang="ru-RU" dirty="0"/>
              <a:t> </a:t>
            </a:r>
            <a:r>
              <a:rPr lang="ru-RU" dirty="0" err="1"/>
              <a:t>середовища</a:t>
            </a:r>
            <a:r>
              <a:rPr lang="ru-RU" dirty="0"/>
              <a:t> і трудового </a:t>
            </a:r>
            <a:r>
              <a:rPr lang="ru-RU" dirty="0" err="1"/>
              <a:t>процесу</a:t>
            </a:r>
            <a:r>
              <a:rPr lang="ru-RU" dirty="0"/>
              <a:t>. Для </a:t>
            </a:r>
            <a:r>
              <a:rPr lang="ru-RU" dirty="0" err="1"/>
              <a:t>встановлення</a:t>
            </a:r>
            <a:r>
              <a:rPr lang="ru-RU" dirty="0"/>
              <a:t> </a:t>
            </a:r>
            <a:r>
              <a:rPr lang="ru-RU" dirty="0" err="1"/>
              <a:t>класу</a:t>
            </a:r>
            <a:r>
              <a:rPr lang="ru-RU" dirty="0"/>
              <a:t> умов </a:t>
            </a:r>
            <a:r>
              <a:rPr lang="ru-RU" dirty="0" err="1"/>
              <a:t>праці</a:t>
            </a:r>
            <a:r>
              <a:rPr lang="ru-RU" dirty="0"/>
              <a:t> </a:t>
            </a:r>
            <a:r>
              <a:rPr lang="ru-RU" dirty="0" err="1"/>
              <a:t>перевищення</a:t>
            </a:r>
            <a:r>
              <a:rPr lang="ru-RU" dirty="0"/>
              <a:t> ГДК, ГДР </a:t>
            </a:r>
            <a:r>
              <a:rPr lang="ru-RU" dirty="0" err="1"/>
              <a:t>можуть</a:t>
            </a:r>
            <a:r>
              <a:rPr lang="ru-RU" dirty="0"/>
              <a:t> бути </a:t>
            </a:r>
            <a:r>
              <a:rPr lang="ru-RU" dirty="0" err="1"/>
              <a:t>встановлені</a:t>
            </a:r>
            <a:r>
              <a:rPr lang="ru-RU" dirty="0"/>
              <a:t> </a:t>
            </a:r>
            <a:r>
              <a:rPr lang="ru-RU" dirty="0" err="1"/>
              <a:t>протягом</a:t>
            </a:r>
            <a:r>
              <a:rPr lang="ru-RU" dirty="0"/>
              <a:t> одного дня (</a:t>
            </a:r>
            <a:r>
              <a:rPr lang="ru-RU" dirty="0" err="1"/>
              <a:t>зміни</a:t>
            </a:r>
            <a:r>
              <a:rPr lang="ru-RU" dirty="0"/>
              <a:t>), типового(ї) для </a:t>
            </a:r>
            <a:r>
              <a:rPr lang="ru-RU" dirty="0" err="1"/>
              <a:t>певного</a:t>
            </a:r>
            <a:r>
              <a:rPr lang="ru-RU" dirty="0"/>
              <a:t> </a:t>
            </a:r>
            <a:r>
              <a:rPr lang="ru-RU" dirty="0" err="1"/>
              <a:t>технологічного</a:t>
            </a:r>
            <a:r>
              <a:rPr lang="ru-RU" dirty="0"/>
              <a:t> </a:t>
            </a:r>
            <a:r>
              <a:rPr lang="ru-RU" dirty="0" err="1"/>
              <a:t>процесу</a:t>
            </a:r>
            <a:r>
              <a:rPr lang="ru-RU" dirty="0"/>
              <a:t>. При нетиповому </a:t>
            </a:r>
            <a:r>
              <a:rPr lang="ru-RU" dirty="0" err="1"/>
              <a:t>або</a:t>
            </a:r>
            <a:r>
              <a:rPr lang="ru-RU" dirty="0"/>
              <a:t> </a:t>
            </a:r>
            <a:r>
              <a:rPr lang="ru-RU" dirty="0" err="1"/>
              <a:t>епізодичному</a:t>
            </a:r>
            <a:r>
              <a:rPr lang="ru-RU" dirty="0"/>
              <a:t> </a:t>
            </a:r>
            <a:r>
              <a:rPr lang="ru-RU" dirty="0" err="1"/>
              <a:t>впливі</a:t>
            </a:r>
            <a:r>
              <a:rPr lang="ru-RU" dirty="0"/>
              <a:t> (</a:t>
            </a:r>
            <a:r>
              <a:rPr lang="ru-RU" dirty="0" err="1"/>
              <a:t>протягом</a:t>
            </a:r>
            <a:r>
              <a:rPr lang="ru-RU" dirty="0"/>
              <a:t> </a:t>
            </a:r>
            <a:r>
              <a:rPr lang="ru-RU" dirty="0" err="1"/>
              <a:t>окремих</a:t>
            </a:r>
            <a:r>
              <a:rPr lang="ru-RU" dirty="0"/>
              <a:t> </a:t>
            </a:r>
            <a:r>
              <a:rPr lang="ru-RU" dirty="0" err="1"/>
              <a:t>днів</a:t>
            </a:r>
            <a:r>
              <a:rPr lang="ru-RU" dirty="0"/>
              <a:t>, </a:t>
            </a:r>
            <a:r>
              <a:rPr lang="ru-RU" dirty="0" err="1"/>
              <a:t>тижнів</a:t>
            </a:r>
            <a:r>
              <a:rPr lang="ru-RU" dirty="0"/>
              <a:t>, </a:t>
            </a:r>
            <a:r>
              <a:rPr lang="ru-RU" dirty="0" err="1"/>
              <a:t>місяців</a:t>
            </a:r>
            <a:r>
              <a:rPr lang="ru-RU" dirty="0"/>
              <a:t>) </a:t>
            </a:r>
            <a:r>
              <a:rPr lang="ru-RU" dirty="0" err="1"/>
              <a:t>гігієнічну</a:t>
            </a:r>
            <a:r>
              <a:rPr lang="ru-RU" dirty="0"/>
              <a:t> </a:t>
            </a:r>
            <a:r>
              <a:rPr lang="ru-RU" dirty="0" err="1"/>
              <a:t>оцінку</a:t>
            </a:r>
            <a:r>
              <a:rPr lang="ru-RU" dirty="0"/>
              <a:t> умов </a:t>
            </a:r>
            <a:r>
              <a:rPr lang="ru-RU" dirty="0" err="1"/>
              <a:t>праці</a:t>
            </a:r>
            <a:r>
              <a:rPr lang="ru-RU" dirty="0"/>
              <a:t> </a:t>
            </a:r>
            <a:r>
              <a:rPr lang="ru-RU" dirty="0" err="1"/>
              <a:t>виконують</a:t>
            </a:r>
            <a:r>
              <a:rPr lang="ru-RU" dirty="0"/>
              <a:t> за </a:t>
            </a:r>
            <a:r>
              <a:rPr lang="ru-RU" dirty="0" err="1"/>
              <a:t>еквівалентною</a:t>
            </a:r>
            <a:r>
              <a:rPr lang="ru-RU" dirty="0"/>
              <a:t> </a:t>
            </a:r>
            <a:r>
              <a:rPr lang="ru-RU" dirty="0" err="1"/>
              <a:t>експозицією</a:t>
            </a:r>
            <a:r>
              <a:rPr lang="ru-RU" dirty="0"/>
              <a:t> та/</a:t>
            </a:r>
            <a:r>
              <a:rPr lang="ru-RU" dirty="0" err="1"/>
              <a:t>або</a:t>
            </a:r>
            <a:r>
              <a:rPr lang="ru-RU" dirty="0"/>
              <a:t> за </a:t>
            </a:r>
            <a:r>
              <a:rPr lang="ru-RU" dirty="0" err="1"/>
              <a:t>максимальним</a:t>
            </a:r>
            <a:r>
              <a:rPr lang="ru-RU" dirty="0"/>
              <a:t> </a:t>
            </a:r>
            <a:r>
              <a:rPr lang="ru-RU" dirty="0" err="1"/>
              <a:t>рівнем</a:t>
            </a:r>
            <a:r>
              <a:rPr lang="ru-RU" dirty="0"/>
              <a:t> фактора </a:t>
            </a:r>
            <a:r>
              <a:rPr lang="ru-RU" dirty="0" err="1"/>
              <a:t>залежно</a:t>
            </a:r>
            <a:r>
              <a:rPr lang="ru-RU" dirty="0"/>
              <a:t> </a:t>
            </a:r>
            <a:r>
              <a:rPr lang="ru-RU" dirty="0" err="1"/>
              <a:t>від</a:t>
            </a:r>
            <a:r>
              <a:rPr lang="ru-RU" dirty="0"/>
              <a:t> мети </a:t>
            </a:r>
            <a:r>
              <a:rPr lang="ru-RU" dirty="0" err="1"/>
              <a:t>досліджень</a:t>
            </a:r>
            <a:r>
              <a:rPr lang="ru-RU" dirty="0"/>
              <a:t>. 3. </a:t>
            </a:r>
            <a:r>
              <a:rPr lang="ru-RU" dirty="0" err="1"/>
              <a:t>Гігієнічна</a:t>
            </a:r>
            <a:r>
              <a:rPr lang="ru-RU" dirty="0"/>
              <a:t> </a:t>
            </a:r>
            <a:r>
              <a:rPr lang="ru-RU" dirty="0" err="1"/>
              <a:t>оцінка</a:t>
            </a:r>
            <a:r>
              <a:rPr lang="ru-RU" dirty="0"/>
              <a:t> умов </a:t>
            </a:r>
            <a:r>
              <a:rPr lang="ru-RU" dirty="0" err="1"/>
              <a:t>праці</a:t>
            </a:r>
            <a:r>
              <a:rPr lang="ru-RU" dirty="0"/>
              <a:t> з </a:t>
            </a:r>
            <a:r>
              <a:rPr lang="ru-RU" dirty="0" err="1"/>
              <a:t>урахуванням</a:t>
            </a:r>
            <a:r>
              <a:rPr lang="ru-RU" dirty="0"/>
              <a:t> </a:t>
            </a:r>
            <a:r>
              <a:rPr lang="ru-RU" dirty="0" err="1"/>
              <a:t>комбінованої</a:t>
            </a:r>
            <a:r>
              <a:rPr lang="ru-RU" dirty="0"/>
              <a:t> та </a:t>
            </a:r>
            <a:r>
              <a:rPr lang="ru-RU" dirty="0" err="1"/>
              <a:t>сполучної</a:t>
            </a:r>
            <a:r>
              <a:rPr lang="ru-RU" dirty="0"/>
              <a:t> </a:t>
            </a:r>
            <a:r>
              <a:rPr lang="ru-RU" dirty="0" err="1"/>
              <a:t>дії</a:t>
            </a:r>
            <a:r>
              <a:rPr lang="ru-RU" dirty="0"/>
              <a:t> </a:t>
            </a:r>
            <a:r>
              <a:rPr lang="ru-RU" dirty="0" err="1"/>
              <a:t>виробничих</a:t>
            </a:r>
            <a:r>
              <a:rPr lang="ru-RU" dirty="0"/>
              <a:t> </a:t>
            </a:r>
            <a:r>
              <a:rPr lang="ru-RU" dirty="0" err="1"/>
              <a:t>факторів</a:t>
            </a:r>
            <a:r>
              <a:rPr lang="ru-RU" dirty="0"/>
              <a:t>:  на </a:t>
            </a:r>
            <a:r>
              <a:rPr lang="ru-RU" dirty="0" err="1"/>
              <a:t>підставі</a:t>
            </a:r>
            <a:r>
              <a:rPr lang="ru-RU" dirty="0"/>
              <a:t> </a:t>
            </a:r>
            <a:r>
              <a:rPr lang="ru-RU" dirty="0" err="1"/>
              <a:t>результатів</a:t>
            </a:r>
            <a:r>
              <a:rPr lang="ru-RU" dirty="0"/>
              <a:t> </a:t>
            </a:r>
            <a:r>
              <a:rPr lang="ru-RU" dirty="0" err="1"/>
              <a:t>вимірів</a:t>
            </a:r>
            <a:r>
              <a:rPr lang="ru-RU" dirty="0"/>
              <a:t> </a:t>
            </a:r>
            <a:r>
              <a:rPr lang="ru-RU" dirty="0" err="1"/>
              <a:t>оцінюються</a:t>
            </a:r>
            <a:r>
              <a:rPr lang="ru-RU" dirty="0"/>
              <a:t> </a:t>
            </a:r>
            <a:r>
              <a:rPr lang="ru-RU" dirty="0" err="1"/>
              <a:t>умови</a:t>
            </a:r>
            <a:r>
              <a:rPr lang="ru-RU" dirty="0"/>
              <a:t> </a:t>
            </a:r>
            <a:r>
              <a:rPr lang="ru-RU" dirty="0" err="1"/>
              <a:t>праці</a:t>
            </a:r>
            <a:r>
              <a:rPr lang="ru-RU" dirty="0"/>
              <a:t> для </a:t>
            </a:r>
            <a:r>
              <a:rPr lang="ru-RU" dirty="0" err="1"/>
              <a:t>окремих</a:t>
            </a:r>
            <a:r>
              <a:rPr lang="ru-RU" dirty="0"/>
              <a:t> </a:t>
            </a:r>
            <a:r>
              <a:rPr lang="ru-RU" dirty="0" err="1"/>
              <a:t>факторів</a:t>
            </a:r>
            <a:r>
              <a:rPr lang="ru-RU" dirty="0"/>
              <a:t> </a:t>
            </a:r>
            <a:r>
              <a:rPr lang="ru-RU" dirty="0" err="1"/>
              <a:t>відповідно</a:t>
            </a:r>
            <a:r>
              <a:rPr lang="ru-RU" dirty="0"/>
              <a:t> до глав 2-12 </a:t>
            </a:r>
            <a:r>
              <a:rPr lang="ru-RU" dirty="0" err="1"/>
              <a:t>розділу</a:t>
            </a:r>
            <a:r>
              <a:rPr lang="ru-RU" dirty="0"/>
              <a:t> </a:t>
            </a:r>
            <a:r>
              <a:rPr lang="en-US" dirty="0"/>
              <a:t>II </a:t>
            </a:r>
            <a:r>
              <a:rPr lang="ru-RU" dirty="0" err="1"/>
              <a:t>цієї</a:t>
            </a:r>
            <a:r>
              <a:rPr lang="ru-RU" dirty="0"/>
              <a:t> </a:t>
            </a:r>
            <a:r>
              <a:rPr lang="ru-RU" dirty="0" err="1"/>
              <a:t>Гігієнічної</a:t>
            </a:r>
            <a:r>
              <a:rPr lang="ru-RU" dirty="0"/>
              <a:t> </a:t>
            </a:r>
            <a:r>
              <a:rPr lang="ru-RU" dirty="0" err="1"/>
              <a:t>класифікації</a:t>
            </a:r>
            <a:r>
              <a:rPr lang="ru-RU" dirty="0"/>
              <a:t> </a:t>
            </a:r>
            <a:r>
              <a:rPr lang="ru-RU" dirty="0" err="1"/>
              <a:t>праці</a:t>
            </a:r>
            <a:r>
              <a:rPr lang="ru-RU" dirty="0"/>
              <a:t>, де </a:t>
            </a:r>
            <a:r>
              <a:rPr lang="ru-RU" dirty="0" err="1"/>
              <a:t>враховані</a:t>
            </a:r>
            <a:r>
              <a:rPr lang="ru-RU" dirty="0"/>
              <a:t> </a:t>
            </a:r>
            <a:r>
              <a:rPr lang="ru-RU" dirty="0" err="1"/>
              <a:t>ефекти</a:t>
            </a:r>
            <a:r>
              <a:rPr lang="ru-RU" dirty="0"/>
              <a:t> </a:t>
            </a:r>
            <a:r>
              <a:rPr lang="ru-RU" dirty="0" err="1"/>
              <a:t>сумування</a:t>
            </a:r>
            <a:r>
              <a:rPr lang="ru-RU" dirty="0"/>
              <a:t> та </a:t>
            </a:r>
            <a:r>
              <a:rPr lang="ru-RU" dirty="0" err="1"/>
              <a:t>потенціювання</a:t>
            </a:r>
            <a:r>
              <a:rPr lang="ru-RU" dirty="0"/>
              <a:t> при </a:t>
            </a:r>
            <a:r>
              <a:rPr lang="ru-RU" dirty="0" err="1"/>
              <a:t>комбінованій</a:t>
            </a:r>
            <a:r>
              <a:rPr lang="ru-RU" dirty="0"/>
              <a:t> </a:t>
            </a:r>
            <a:r>
              <a:rPr lang="ru-RU" dirty="0" err="1"/>
              <a:t>дії</a:t>
            </a:r>
            <a:r>
              <a:rPr lang="ru-RU" dirty="0"/>
              <a:t> </a:t>
            </a:r>
            <a:r>
              <a:rPr lang="ru-RU" dirty="0" err="1"/>
              <a:t>хімічних</a:t>
            </a:r>
            <a:r>
              <a:rPr lang="ru-RU" dirty="0"/>
              <a:t> </a:t>
            </a:r>
            <a:r>
              <a:rPr lang="ru-RU" dirty="0" err="1"/>
              <a:t>речовин</a:t>
            </a:r>
            <a:r>
              <a:rPr lang="ru-RU" dirty="0"/>
              <a:t>, </a:t>
            </a:r>
            <a:r>
              <a:rPr lang="ru-RU" dirty="0" err="1"/>
              <a:t>біологічних</a:t>
            </a:r>
            <a:r>
              <a:rPr lang="ru-RU" dirty="0"/>
              <a:t> </a:t>
            </a:r>
            <a:r>
              <a:rPr lang="ru-RU" dirty="0" err="1"/>
              <a:t>факторів</a:t>
            </a:r>
            <a:r>
              <a:rPr lang="ru-RU" dirty="0"/>
              <a:t>, </a:t>
            </a:r>
            <a:r>
              <a:rPr lang="ru-RU" dirty="0" err="1"/>
              <a:t>різних</a:t>
            </a:r>
            <a:r>
              <a:rPr lang="ru-RU" dirty="0"/>
              <a:t> </a:t>
            </a:r>
            <a:r>
              <a:rPr lang="ru-RU" dirty="0" err="1"/>
              <a:t>частотних</a:t>
            </a:r>
            <a:r>
              <a:rPr lang="ru-RU" dirty="0"/>
              <a:t> </a:t>
            </a:r>
            <a:r>
              <a:rPr lang="ru-RU" dirty="0" err="1"/>
              <a:t>діапазонів</a:t>
            </a:r>
            <a:r>
              <a:rPr lang="ru-RU" dirty="0"/>
              <a:t> </a:t>
            </a:r>
            <a:r>
              <a:rPr lang="ru-RU" dirty="0" err="1"/>
              <a:t>електромагнітних</a:t>
            </a:r>
            <a:r>
              <a:rPr lang="ru-RU" dirty="0"/>
              <a:t> </a:t>
            </a:r>
            <a:r>
              <a:rPr lang="ru-RU" dirty="0" err="1"/>
              <a:t>випромінювань</a:t>
            </a:r>
            <a:r>
              <a:rPr lang="ru-RU" dirty="0"/>
              <a:t> </a:t>
            </a:r>
            <a:r>
              <a:rPr lang="ru-RU" dirty="0" err="1"/>
              <a:t>тощо</a:t>
            </a:r>
            <a:r>
              <a:rPr lang="ru-RU" dirty="0"/>
              <a:t>. </a:t>
            </a:r>
            <a:r>
              <a:rPr lang="ru-RU" dirty="0" err="1"/>
              <a:t>Результати</a:t>
            </a:r>
            <a:r>
              <a:rPr lang="ru-RU" dirty="0"/>
              <a:t> </a:t>
            </a:r>
            <a:r>
              <a:rPr lang="ru-RU" dirty="0" err="1"/>
              <a:t>гігієнічної</a:t>
            </a:r>
            <a:r>
              <a:rPr lang="ru-RU" dirty="0"/>
              <a:t> </a:t>
            </a:r>
            <a:r>
              <a:rPr lang="ru-RU" dirty="0" err="1"/>
              <a:t>оцінки</a:t>
            </a:r>
            <a:r>
              <a:rPr lang="ru-RU" dirty="0"/>
              <a:t> </a:t>
            </a:r>
            <a:r>
              <a:rPr lang="ru-RU" dirty="0" err="1"/>
              <a:t>шкідливих</a:t>
            </a:r>
            <a:r>
              <a:rPr lang="ru-RU" dirty="0"/>
              <a:t> </a:t>
            </a:r>
            <a:r>
              <a:rPr lang="ru-RU" dirty="0" err="1"/>
              <a:t>факторів</a:t>
            </a:r>
            <a:r>
              <a:rPr lang="ru-RU" dirty="0"/>
              <a:t> </a:t>
            </a:r>
            <a:r>
              <a:rPr lang="ru-RU" dirty="0" err="1"/>
              <a:t>виробничого</a:t>
            </a:r>
            <a:r>
              <a:rPr lang="ru-RU" dirty="0"/>
              <a:t> </a:t>
            </a:r>
            <a:r>
              <a:rPr lang="ru-RU" dirty="0" err="1"/>
              <a:t>середовища</a:t>
            </a:r>
            <a:r>
              <a:rPr lang="ru-RU" dirty="0"/>
              <a:t> та трудового </a:t>
            </a:r>
            <a:r>
              <a:rPr lang="ru-RU" dirty="0" err="1"/>
              <a:t>процесу</a:t>
            </a:r>
            <a:r>
              <a:rPr lang="ru-RU" dirty="0"/>
              <a:t> </a:t>
            </a:r>
            <a:r>
              <a:rPr lang="ru-RU" dirty="0" err="1"/>
              <a:t>вносяться</a:t>
            </a:r>
            <a:r>
              <a:rPr lang="ru-RU" dirty="0"/>
              <a:t> до </a:t>
            </a:r>
            <a:r>
              <a:rPr lang="ru-RU" dirty="0" err="1"/>
              <a:t>додатка</a:t>
            </a:r>
            <a:r>
              <a:rPr lang="ru-RU" dirty="0"/>
              <a:t> 19 до </a:t>
            </a:r>
            <a:r>
              <a:rPr lang="ru-RU" dirty="0" err="1"/>
              <a:t>цієї</a:t>
            </a:r>
            <a:r>
              <a:rPr lang="ru-RU" dirty="0"/>
              <a:t> </a:t>
            </a:r>
            <a:r>
              <a:rPr lang="ru-RU" dirty="0" err="1"/>
              <a:t>Гігієнічної</a:t>
            </a:r>
            <a:r>
              <a:rPr lang="ru-RU" dirty="0"/>
              <a:t> </a:t>
            </a:r>
            <a:r>
              <a:rPr lang="ru-RU" dirty="0" err="1"/>
              <a:t>класифікації</a:t>
            </a:r>
            <a:r>
              <a:rPr lang="ru-RU" dirty="0"/>
              <a:t> </a:t>
            </a:r>
            <a:r>
              <a:rPr lang="ru-RU" dirty="0" err="1"/>
              <a:t>праці</a:t>
            </a:r>
            <a:r>
              <a:rPr lang="ru-RU" dirty="0"/>
              <a:t>;  </a:t>
            </a:r>
            <a:r>
              <a:rPr lang="ru-RU" dirty="0" err="1"/>
              <a:t>загальна</a:t>
            </a:r>
            <a:r>
              <a:rPr lang="ru-RU" dirty="0"/>
              <a:t> </a:t>
            </a:r>
            <a:r>
              <a:rPr lang="ru-RU" dirty="0" err="1"/>
              <a:t>гігієнічна</a:t>
            </a:r>
            <a:r>
              <a:rPr lang="ru-RU" dirty="0"/>
              <a:t> </a:t>
            </a:r>
            <a:r>
              <a:rPr lang="ru-RU" dirty="0" err="1"/>
              <a:t>оцінка</a:t>
            </a:r>
            <a:r>
              <a:rPr lang="ru-RU" dirty="0"/>
              <a:t> умов </a:t>
            </a:r>
            <a:r>
              <a:rPr lang="ru-RU" dirty="0" err="1"/>
              <a:t>праці</a:t>
            </a:r>
            <a:r>
              <a:rPr lang="ru-RU" dirty="0"/>
              <a:t> за </a:t>
            </a:r>
            <a:r>
              <a:rPr lang="ru-RU" dirty="0" err="1"/>
              <a:t>ступенем</a:t>
            </a:r>
            <a:r>
              <a:rPr lang="ru-RU" dirty="0"/>
              <a:t> </a:t>
            </a:r>
            <a:r>
              <a:rPr lang="ru-RU" dirty="0" err="1"/>
              <a:t>шкідливості</a:t>
            </a:r>
            <a:r>
              <a:rPr lang="ru-RU" dirty="0"/>
              <a:t> та </a:t>
            </a:r>
            <a:r>
              <a:rPr lang="ru-RU" dirty="0" err="1"/>
              <a:t>небезпечності</a:t>
            </a:r>
            <a:r>
              <a:rPr lang="ru-RU" dirty="0"/>
              <a:t> </a:t>
            </a:r>
            <a:r>
              <a:rPr lang="ru-RU" dirty="0" err="1"/>
              <a:t>встановлюється</a:t>
            </a:r>
            <a:r>
              <a:rPr lang="ru-RU" dirty="0"/>
              <a:t> за </a:t>
            </a:r>
            <a:r>
              <a:rPr lang="ru-RU" dirty="0" err="1"/>
              <a:t>найбільш</a:t>
            </a:r>
            <a:r>
              <a:rPr lang="ru-RU" dirty="0"/>
              <a:t> </a:t>
            </a:r>
            <a:r>
              <a:rPr lang="ru-RU" dirty="0" err="1"/>
              <a:t>високим</a:t>
            </a:r>
            <a:r>
              <a:rPr lang="ru-RU" dirty="0"/>
              <a:t> </a:t>
            </a:r>
            <a:r>
              <a:rPr lang="ru-RU" dirty="0" err="1"/>
              <a:t>класом</a:t>
            </a:r>
            <a:r>
              <a:rPr lang="ru-RU" dirty="0"/>
              <a:t> та </a:t>
            </a:r>
            <a:r>
              <a:rPr lang="ru-RU" dirty="0" err="1"/>
              <a:t>ступенем</a:t>
            </a:r>
            <a:r>
              <a:rPr lang="ru-RU" dirty="0"/>
              <a:t> </a:t>
            </a:r>
            <a:r>
              <a:rPr lang="ru-RU" dirty="0" err="1"/>
              <a:t>шкідливості</a:t>
            </a:r>
            <a:r>
              <a:rPr lang="ru-RU" dirty="0"/>
              <a:t>. 4. При </a:t>
            </a:r>
            <a:r>
              <a:rPr lang="ru-RU" dirty="0" err="1"/>
              <a:t>скороченні</a:t>
            </a:r>
            <a:r>
              <a:rPr lang="ru-RU" dirty="0"/>
              <a:t> часу контакту </a:t>
            </a:r>
            <a:r>
              <a:rPr lang="ru-RU" dirty="0" err="1"/>
              <a:t>зі</a:t>
            </a:r>
            <a:r>
              <a:rPr lang="ru-RU" dirty="0"/>
              <a:t> </a:t>
            </a:r>
            <a:r>
              <a:rPr lang="ru-RU" dirty="0" err="1"/>
              <a:t>шкідливими</a:t>
            </a:r>
            <a:r>
              <a:rPr lang="ru-RU" dirty="0"/>
              <a:t> факторами (</a:t>
            </a:r>
            <a:r>
              <a:rPr lang="ru-RU" dirty="0" err="1"/>
              <a:t>захист</a:t>
            </a:r>
            <a:r>
              <a:rPr lang="ru-RU" dirty="0"/>
              <a:t> часом), </a:t>
            </a:r>
            <a:r>
              <a:rPr lang="ru-RU" dirty="0" err="1"/>
              <a:t>застосуванні</a:t>
            </a:r>
            <a:r>
              <a:rPr lang="ru-RU" dirty="0"/>
              <a:t> </a:t>
            </a:r>
            <a:r>
              <a:rPr lang="ru-RU" dirty="0" err="1"/>
              <a:t>ефективних</a:t>
            </a:r>
            <a:r>
              <a:rPr lang="ru-RU" dirty="0"/>
              <a:t> </a:t>
            </a:r>
            <a:r>
              <a:rPr lang="ru-RU" dirty="0" err="1"/>
              <a:t>засобів</a:t>
            </a:r>
            <a:r>
              <a:rPr lang="ru-RU" dirty="0"/>
              <a:t> </a:t>
            </a:r>
            <a:r>
              <a:rPr lang="ru-RU" dirty="0" err="1"/>
              <a:t>індивідуального</a:t>
            </a:r>
            <a:r>
              <a:rPr lang="ru-RU" dirty="0"/>
              <a:t> </a:t>
            </a:r>
            <a:r>
              <a:rPr lang="ru-RU" dirty="0" err="1"/>
              <a:t>захисту</a:t>
            </a:r>
            <a:r>
              <a:rPr lang="ru-RU" dirty="0"/>
              <a:t> </a:t>
            </a:r>
            <a:r>
              <a:rPr lang="ru-RU" dirty="0" err="1"/>
              <a:t>рівень</a:t>
            </a:r>
            <a:r>
              <a:rPr lang="ru-RU" dirty="0"/>
              <a:t> </a:t>
            </a:r>
            <a:r>
              <a:rPr lang="ru-RU" dirty="0" err="1"/>
              <a:t>професійного</a:t>
            </a:r>
            <a:r>
              <a:rPr lang="ru-RU" dirty="0"/>
              <a:t> </a:t>
            </a:r>
            <a:r>
              <a:rPr lang="ru-RU" dirty="0" err="1"/>
              <a:t>ризику</a:t>
            </a:r>
            <a:r>
              <a:rPr lang="ru-RU" dirty="0"/>
              <a:t> </a:t>
            </a:r>
            <a:r>
              <a:rPr lang="ru-RU" dirty="0" err="1"/>
              <a:t>ушкодження</a:t>
            </a:r>
            <a:r>
              <a:rPr lang="ru-RU" dirty="0"/>
              <a:t> </a:t>
            </a:r>
            <a:r>
              <a:rPr lang="ru-RU" dirty="0" err="1"/>
              <a:t>здоров’я</a:t>
            </a:r>
            <a:r>
              <a:rPr lang="ru-RU" dirty="0"/>
              <a:t> </a:t>
            </a:r>
            <a:r>
              <a:rPr lang="ru-RU" dirty="0" err="1"/>
              <a:t>зменшується</a:t>
            </a:r>
            <a:r>
              <a:rPr lang="ru-RU" dirty="0"/>
              <a:t>, </a:t>
            </a:r>
            <a:r>
              <a:rPr lang="ru-RU" dirty="0" err="1"/>
              <a:t>внаслідок</a:t>
            </a:r>
            <a:r>
              <a:rPr lang="ru-RU" dirty="0"/>
              <a:t> </a:t>
            </a:r>
            <a:r>
              <a:rPr lang="ru-RU" dirty="0" err="1"/>
              <a:t>чого</a:t>
            </a:r>
            <a:r>
              <a:rPr lang="ru-RU" dirty="0"/>
              <a:t> </a:t>
            </a:r>
            <a:r>
              <a:rPr lang="ru-RU" dirty="0" err="1"/>
              <a:t>умови</a:t>
            </a:r>
            <a:r>
              <a:rPr lang="ru-RU" dirty="0"/>
              <a:t> </a:t>
            </a:r>
            <a:r>
              <a:rPr lang="ru-RU" dirty="0" err="1"/>
              <a:t>праці</a:t>
            </a:r>
            <a:r>
              <a:rPr lang="ru-RU" dirty="0"/>
              <a:t> </a:t>
            </a:r>
            <a:r>
              <a:rPr lang="ru-RU" dirty="0" err="1"/>
              <a:t>можуть</a:t>
            </a:r>
            <a:r>
              <a:rPr lang="ru-RU" dirty="0"/>
              <a:t> бути </a:t>
            </a:r>
            <a:r>
              <a:rPr lang="ru-RU" dirty="0" err="1"/>
              <a:t>оцінені</a:t>
            </a:r>
            <a:r>
              <a:rPr lang="ru-RU" dirty="0"/>
              <a:t> як </a:t>
            </a:r>
            <a:r>
              <a:rPr lang="ru-RU" dirty="0" err="1"/>
              <a:t>менш</a:t>
            </a:r>
            <a:r>
              <a:rPr lang="ru-RU" dirty="0"/>
              <a:t> </a:t>
            </a:r>
            <a:r>
              <a:rPr lang="ru-RU" dirty="0" err="1"/>
              <a:t>шкідливі</a:t>
            </a:r>
            <a:r>
              <a:rPr lang="ru-RU" dirty="0"/>
              <a:t> (</a:t>
            </a:r>
            <a:r>
              <a:rPr lang="ru-RU" dirty="0" err="1"/>
              <a:t>відповідно</a:t>
            </a:r>
            <a:r>
              <a:rPr lang="ru-RU" dirty="0"/>
              <a:t> до </a:t>
            </a:r>
            <a:r>
              <a:rPr lang="ru-RU" dirty="0" err="1"/>
              <a:t>сертифіката</a:t>
            </a:r>
            <a:r>
              <a:rPr lang="ru-RU" dirty="0"/>
              <a:t> </a:t>
            </a:r>
            <a:r>
              <a:rPr lang="ru-RU" dirty="0" err="1"/>
              <a:t>відповідності</a:t>
            </a:r>
            <a:r>
              <a:rPr lang="ru-RU" dirty="0"/>
              <a:t> на ЗІЗ), але не </a:t>
            </a:r>
            <a:r>
              <a:rPr lang="ru-RU" dirty="0" err="1"/>
              <a:t>нижче</a:t>
            </a:r>
            <a:r>
              <a:rPr lang="ru-RU" dirty="0"/>
              <a:t> </a:t>
            </a:r>
            <a:r>
              <a:rPr lang="ru-RU" dirty="0" err="1"/>
              <a:t>ступеня</a:t>
            </a:r>
            <a:r>
              <a:rPr lang="ru-RU" dirty="0"/>
              <a:t> 3.1 </a:t>
            </a:r>
            <a:r>
              <a:rPr lang="ru-RU" dirty="0" err="1"/>
              <a:t>класу</a:t>
            </a:r>
            <a:r>
              <a:rPr lang="ru-RU" dirty="0"/>
              <a:t> 3. 5. У </a:t>
            </a:r>
            <a:r>
              <a:rPr lang="ru-RU" dirty="0" err="1"/>
              <a:t>складних</a:t>
            </a:r>
            <a:r>
              <a:rPr lang="ru-RU" dirty="0"/>
              <a:t> </a:t>
            </a:r>
            <a:r>
              <a:rPr lang="ru-RU" dirty="0" err="1"/>
              <a:t>випадках</a:t>
            </a:r>
            <a:r>
              <a:rPr lang="ru-RU" dirty="0"/>
              <a:t> </a:t>
            </a:r>
            <a:r>
              <a:rPr lang="ru-RU" dirty="0" err="1"/>
              <a:t>умови</a:t>
            </a:r>
            <a:r>
              <a:rPr lang="ru-RU" dirty="0"/>
              <a:t> </a:t>
            </a:r>
            <a:r>
              <a:rPr lang="ru-RU" dirty="0" err="1"/>
              <a:t>праці</a:t>
            </a:r>
            <a:r>
              <a:rPr lang="ru-RU" dirty="0"/>
              <a:t> </a:t>
            </a:r>
            <a:r>
              <a:rPr lang="ru-RU" dirty="0" err="1"/>
              <a:t>працівників</a:t>
            </a:r>
            <a:r>
              <a:rPr lang="ru-RU" dirty="0"/>
              <a:t> </a:t>
            </a:r>
            <a:r>
              <a:rPr lang="ru-RU" dirty="0" err="1"/>
              <a:t>оцінюються</a:t>
            </a:r>
            <a:r>
              <a:rPr lang="ru-RU" dirty="0"/>
              <a:t> з </a:t>
            </a:r>
            <a:r>
              <a:rPr lang="ru-RU" dirty="0" err="1"/>
              <a:t>урахуванням</a:t>
            </a:r>
            <a:r>
              <a:rPr lang="ru-RU" dirty="0"/>
              <a:t> </a:t>
            </a:r>
            <a:r>
              <a:rPr lang="ru-RU" dirty="0" err="1"/>
              <a:t>показників</a:t>
            </a:r>
            <a:r>
              <a:rPr lang="ru-RU" dirty="0"/>
              <a:t> </a:t>
            </a:r>
            <a:r>
              <a:rPr lang="ru-RU" dirty="0" err="1"/>
              <a:t>професійної</a:t>
            </a:r>
            <a:r>
              <a:rPr lang="ru-RU" dirty="0"/>
              <a:t> </a:t>
            </a:r>
            <a:r>
              <a:rPr lang="ru-RU" dirty="0" err="1"/>
              <a:t>захворюваності</a:t>
            </a:r>
            <a:r>
              <a:rPr lang="ru-RU" dirty="0"/>
              <a:t>, </a:t>
            </a:r>
            <a:r>
              <a:rPr lang="ru-RU" dirty="0" err="1"/>
              <a:t>функціонального</a:t>
            </a:r>
            <a:r>
              <a:rPr lang="ru-RU" dirty="0"/>
              <a:t> стану </a:t>
            </a:r>
            <a:r>
              <a:rPr lang="ru-RU" dirty="0" err="1"/>
              <a:t>організму</a:t>
            </a:r>
            <a:r>
              <a:rPr lang="ru-RU" dirty="0"/>
              <a:t> та </a:t>
            </a:r>
            <a:r>
              <a:rPr lang="ru-RU" dirty="0" err="1"/>
              <a:t>захворюваності</a:t>
            </a:r>
            <a:r>
              <a:rPr lang="ru-RU" dirty="0"/>
              <a:t> за </a:t>
            </a:r>
            <a:r>
              <a:rPr lang="ru-RU" dirty="0" err="1"/>
              <a:t>даними</a:t>
            </a:r>
            <a:r>
              <a:rPr lang="ru-RU" dirty="0"/>
              <a:t> </a:t>
            </a:r>
            <a:r>
              <a:rPr lang="ru-RU" dirty="0" err="1"/>
              <a:t>облікової</a:t>
            </a:r>
            <a:r>
              <a:rPr lang="ru-RU" dirty="0"/>
              <a:t> </a:t>
            </a:r>
            <a:r>
              <a:rPr lang="ru-RU" dirty="0" err="1"/>
              <a:t>медичної</a:t>
            </a:r>
            <a:r>
              <a:rPr lang="ru-RU" dirty="0"/>
              <a:t> </a:t>
            </a:r>
            <a:r>
              <a:rPr lang="ru-RU" dirty="0" err="1"/>
              <a:t>документації</a:t>
            </a:r>
            <a:r>
              <a:rPr lang="ru-RU" dirty="0"/>
              <a:t> </a:t>
            </a:r>
            <a:r>
              <a:rPr lang="ru-RU" dirty="0" err="1"/>
              <a:t>працівника</a:t>
            </a:r>
            <a:r>
              <a:rPr lang="ru-RU" dirty="0"/>
              <a:t>. </a:t>
            </a:r>
            <a:r>
              <a:rPr lang="ru-RU" dirty="0" err="1"/>
              <a:t>Результати</a:t>
            </a:r>
            <a:r>
              <a:rPr lang="ru-RU" dirty="0"/>
              <a:t> </a:t>
            </a:r>
            <a:r>
              <a:rPr lang="ru-RU" dirty="0" err="1"/>
              <a:t>попереднього</a:t>
            </a:r>
            <a:r>
              <a:rPr lang="ru-RU" dirty="0"/>
              <a:t> (</a:t>
            </a:r>
            <a:r>
              <a:rPr lang="ru-RU" dirty="0" err="1"/>
              <a:t>періодичних</a:t>
            </a:r>
            <a:r>
              <a:rPr lang="ru-RU" dirty="0"/>
              <a:t>) </a:t>
            </a:r>
            <a:r>
              <a:rPr lang="ru-RU" dirty="0" err="1"/>
              <a:t>медичного</a:t>
            </a:r>
            <a:r>
              <a:rPr lang="ru-RU" dirty="0"/>
              <a:t>(их) </a:t>
            </a:r>
            <a:r>
              <a:rPr lang="ru-RU" dirty="0" err="1"/>
              <a:t>огляду</a:t>
            </a:r>
            <a:r>
              <a:rPr lang="ru-RU" dirty="0"/>
              <a:t>(</a:t>
            </a:r>
            <a:r>
              <a:rPr lang="ru-RU" dirty="0" err="1"/>
              <a:t>ів</a:t>
            </a:r>
            <a:r>
              <a:rPr lang="ru-RU" dirty="0"/>
              <a:t>) </a:t>
            </a:r>
            <a:r>
              <a:rPr lang="ru-RU" dirty="0" err="1"/>
              <a:t>працівників</a:t>
            </a:r>
            <a:r>
              <a:rPr lang="ru-RU" dirty="0"/>
              <a:t> </a:t>
            </a:r>
            <a:r>
              <a:rPr lang="ru-RU" dirty="0" err="1"/>
              <a:t>заносяться</a:t>
            </a:r>
            <a:r>
              <a:rPr lang="ru-RU" dirty="0"/>
              <a:t> до </a:t>
            </a:r>
            <a:r>
              <a:rPr lang="ru-RU" dirty="0" err="1"/>
              <a:t>Картки</a:t>
            </a:r>
            <a:r>
              <a:rPr lang="ru-RU" dirty="0"/>
              <a:t> </a:t>
            </a:r>
            <a:r>
              <a:rPr lang="ru-RU" dirty="0" err="1"/>
              <a:t>працівника</a:t>
            </a:r>
            <a:r>
              <a:rPr lang="ru-RU" dirty="0"/>
              <a:t>, </a:t>
            </a:r>
            <a:r>
              <a:rPr lang="ru-RU" dirty="0" err="1"/>
              <a:t>який</a:t>
            </a:r>
            <a:r>
              <a:rPr lang="ru-RU" dirty="0"/>
              <a:t> </a:t>
            </a:r>
            <a:r>
              <a:rPr lang="ru-RU" dirty="0" err="1"/>
              <a:t>підлягає</a:t>
            </a:r>
            <a:r>
              <a:rPr lang="ru-RU" dirty="0"/>
              <a:t> </a:t>
            </a:r>
            <a:r>
              <a:rPr lang="ru-RU" dirty="0" err="1"/>
              <a:t>попередньому</a:t>
            </a:r>
            <a:r>
              <a:rPr lang="ru-RU" dirty="0"/>
              <a:t> (</a:t>
            </a:r>
            <a:r>
              <a:rPr lang="ru-RU" dirty="0" err="1"/>
              <a:t>періодичному</a:t>
            </a:r>
            <a:r>
              <a:rPr lang="ru-RU" dirty="0"/>
              <a:t>) </a:t>
            </a:r>
            <a:r>
              <a:rPr lang="ru-RU" dirty="0" err="1"/>
              <a:t>медичному</a:t>
            </a:r>
            <a:r>
              <a:rPr lang="ru-RU" dirty="0"/>
              <a:t> </a:t>
            </a:r>
            <a:r>
              <a:rPr lang="ru-RU" dirty="0" err="1"/>
              <a:t>огляду</a:t>
            </a:r>
            <a:r>
              <a:rPr lang="ru-RU" dirty="0"/>
              <a:t>, </a:t>
            </a:r>
            <a:r>
              <a:rPr lang="ru-RU" dirty="0" err="1"/>
              <a:t>наведеній</a:t>
            </a:r>
            <a:r>
              <a:rPr lang="ru-RU" dirty="0"/>
              <a:t> у </a:t>
            </a:r>
            <a:r>
              <a:rPr lang="ru-RU" dirty="0" err="1"/>
              <a:t>додатку</a:t>
            </a:r>
            <a:r>
              <a:rPr lang="ru-RU" dirty="0"/>
              <a:t> 7 до Порядку </a:t>
            </a:r>
            <a:r>
              <a:rPr lang="ru-RU" dirty="0" err="1"/>
              <a:t>проведення</a:t>
            </a:r>
            <a:r>
              <a:rPr lang="ru-RU" dirty="0"/>
              <a:t> </a:t>
            </a:r>
            <a:r>
              <a:rPr lang="ru-RU" dirty="0" err="1"/>
              <a:t>медичних</a:t>
            </a:r>
            <a:r>
              <a:rPr lang="ru-RU" dirty="0"/>
              <a:t> </a:t>
            </a:r>
            <a:r>
              <a:rPr lang="ru-RU" dirty="0" err="1"/>
              <a:t>оглядів</a:t>
            </a:r>
            <a:r>
              <a:rPr lang="ru-RU" dirty="0"/>
              <a:t> </a:t>
            </a:r>
            <a:r>
              <a:rPr lang="ru-RU" dirty="0" err="1"/>
              <a:t>працівників</a:t>
            </a:r>
            <a:r>
              <a:rPr lang="ru-RU" dirty="0"/>
              <a:t> </a:t>
            </a:r>
            <a:r>
              <a:rPr lang="ru-RU" dirty="0" err="1"/>
              <a:t>певних</a:t>
            </a:r>
            <a:r>
              <a:rPr lang="ru-RU" dirty="0"/>
              <a:t> </a:t>
            </a:r>
            <a:r>
              <a:rPr lang="ru-RU" dirty="0" err="1"/>
              <a:t>категорій</a:t>
            </a:r>
            <a:r>
              <a:rPr lang="ru-RU" dirty="0"/>
              <a:t>, </a:t>
            </a:r>
            <a:r>
              <a:rPr lang="ru-RU" dirty="0" err="1"/>
              <a:t>затвердженого</a:t>
            </a:r>
            <a:r>
              <a:rPr lang="ru-RU" dirty="0"/>
              <a:t> наказом </a:t>
            </a:r>
            <a:r>
              <a:rPr lang="ru-RU" dirty="0" err="1"/>
              <a:t>Міністерства</a:t>
            </a:r>
            <a:r>
              <a:rPr lang="ru-RU" dirty="0"/>
              <a:t> </a:t>
            </a:r>
            <a:r>
              <a:rPr lang="ru-RU" dirty="0" err="1"/>
              <a:t>охорони</a:t>
            </a:r>
            <a:r>
              <a:rPr lang="ru-RU" dirty="0"/>
              <a:t> </a:t>
            </a:r>
            <a:r>
              <a:rPr lang="ru-RU" dirty="0" err="1"/>
              <a:t>здоров’я</a:t>
            </a:r>
            <a:r>
              <a:rPr lang="ru-RU" dirty="0"/>
              <a:t> </a:t>
            </a:r>
            <a:r>
              <a:rPr lang="ru-RU" dirty="0" err="1"/>
              <a:t>України</a:t>
            </a:r>
            <a:r>
              <a:rPr lang="ru-RU" dirty="0"/>
              <a:t> </a:t>
            </a:r>
            <a:r>
              <a:rPr lang="ru-RU" dirty="0" err="1"/>
              <a:t>від</a:t>
            </a:r>
            <a:r>
              <a:rPr lang="ru-RU" dirty="0"/>
              <a:t> 21 </a:t>
            </a:r>
            <a:r>
              <a:rPr lang="ru-RU" dirty="0" err="1"/>
              <a:t>травня</a:t>
            </a:r>
            <a:r>
              <a:rPr lang="ru-RU" dirty="0"/>
              <a:t> 2007 року № 246, </a:t>
            </a:r>
            <a:r>
              <a:rPr lang="ru-RU" dirty="0" err="1"/>
              <a:t>зареєстрованого</a:t>
            </a:r>
            <a:r>
              <a:rPr lang="ru-RU" dirty="0"/>
              <a:t> в </a:t>
            </a:r>
            <a:r>
              <a:rPr lang="ru-RU" dirty="0" err="1"/>
              <a:t>Міністерстві</a:t>
            </a:r>
            <a:r>
              <a:rPr lang="ru-RU" dirty="0"/>
              <a:t> </a:t>
            </a:r>
            <a:r>
              <a:rPr lang="ru-RU" dirty="0" err="1"/>
              <a:t>юстиції</a:t>
            </a:r>
            <a:r>
              <a:rPr lang="ru-RU" dirty="0"/>
              <a:t> </a:t>
            </a:r>
            <a:r>
              <a:rPr lang="ru-RU" dirty="0" err="1"/>
              <a:t>України</a:t>
            </a:r>
            <a:r>
              <a:rPr lang="ru-RU" dirty="0"/>
              <a:t> 23 липня 2007 року за № 846/14113, та </a:t>
            </a:r>
            <a:r>
              <a:rPr lang="ru-RU" dirty="0" err="1"/>
              <a:t>форми</a:t>
            </a:r>
            <a:r>
              <a:rPr lang="ru-RU" dirty="0"/>
              <a:t> </a:t>
            </a:r>
            <a:r>
              <a:rPr lang="ru-RU" dirty="0" err="1"/>
              <a:t>первинної</a:t>
            </a:r>
            <a:r>
              <a:rPr lang="ru-RU" dirty="0"/>
              <a:t> </a:t>
            </a:r>
            <a:r>
              <a:rPr lang="ru-RU" dirty="0" err="1"/>
              <a:t>облікової</a:t>
            </a:r>
            <a:r>
              <a:rPr lang="ru-RU" dirty="0"/>
              <a:t> </a:t>
            </a:r>
            <a:r>
              <a:rPr lang="ru-RU" dirty="0" err="1"/>
              <a:t>документації</a:t>
            </a:r>
            <a:r>
              <a:rPr lang="ru-RU" dirty="0"/>
              <a:t> № 025/о «</a:t>
            </a:r>
            <a:r>
              <a:rPr lang="ru-RU" dirty="0" err="1"/>
              <a:t>Медична</a:t>
            </a:r>
            <a:r>
              <a:rPr lang="ru-RU" dirty="0"/>
              <a:t> </a:t>
            </a:r>
            <a:r>
              <a:rPr lang="ru-RU" dirty="0" err="1"/>
              <a:t>картка</a:t>
            </a:r>
            <a:r>
              <a:rPr lang="ru-RU" dirty="0"/>
              <a:t> амбулаторного хворого № ___», </a:t>
            </a:r>
            <a:r>
              <a:rPr lang="ru-RU" dirty="0" err="1"/>
              <a:t>затвердженої</a:t>
            </a:r>
            <a:r>
              <a:rPr lang="ru-RU" dirty="0"/>
              <a:t> наказом </a:t>
            </a:r>
            <a:r>
              <a:rPr lang="ru-RU" dirty="0" err="1"/>
              <a:t>Міністерства</a:t>
            </a:r>
            <a:r>
              <a:rPr lang="ru-RU" dirty="0"/>
              <a:t> </a:t>
            </a:r>
            <a:r>
              <a:rPr lang="ru-RU" dirty="0" err="1"/>
              <a:t>охорони</a:t>
            </a:r>
            <a:r>
              <a:rPr lang="ru-RU" dirty="0"/>
              <a:t> </a:t>
            </a:r>
            <a:r>
              <a:rPr lang="ru-RU" dirty="0" err="1"/>
              <a:t>здоров’я</a:t>
            </a:r>
            <a:r>
              <a:rPr lang="ru-RU" dirty="0"/>
              <a:t> </a:t>
            </a:r>
            <a:r>
              <a:rPr lang="ru-RU" dirty="0" err="1"/>
              <a:t>України</a:t>
            </a:r>
            <a:r>
              <a:rPr lang="ru-RU" dirty="0"/>
              <a:t> </a:t>
            </a:r>
            <a:r>
              <a:rPr lang="ru-RU" dirty="0" err="1"/>
              <a:t>від</a:t>
            </a:r>
            <a:r>
              <a:rPr lang="ru-RU" dirty="0"/>
              <a:t> 14 лютого 2012 року № 110, </a:t>
            </a:r>
            <a:r>
              <a:rPr lang="ru-RU" dirty="0" err="1"/>
              <a:t>зареєстрованим</a:t>
            </a:r>
            <a:r>
              <a:rPr lang="ru-RU" dirty="0"/>
              <a:t> в </a:t>
            </a:r>
            <a:r>
              <a:rPr lang="ru-RU" dirty="0" err="1"/>
              <a:t>Міністерстві</a:t>
            </a:r>
            <a:r>
              <a:rPr lang="ru-RU" dirty="0"/>
              <a:t> </a:t>
            </a:r>
            <a:r>
              <a:rPr lang="ru-RU" dirty="0" err="1"/>
              <a:t>юстиції</a:t>
            </a:r>
            <a:r>
              <a:rPr lang="ru-RU" dirty="0"/>
              <a:t> </a:t>
            </a:r>
            <a:r>
              <a:rPr lang="ru-RU" dirty="0" err="1"/>
              <a:t>України</a:t>
            </a:r>
            <a:r>
              <a:rPr lang="ru-RU" dirty="0"/>
              <a:t> 28 </a:t>
            </a:r>
            <a:r>
              <a:rPr lang="ru-RU" dirty="0" err="1"/>
              <a:t>квітня</a:t>
            </a:r>
            <a:r>
              <a:rPr lang="ru-RU" dirty="0"/>
              <a:t> 2012 року за № 661/20974. До </a:t>
            </a:r>
            <a:r>
              <a:rPr lang="ru-RU" dirty="0" err="1"/>
              <a:t>складних</a:t>
            </a:r>
            <a:r>
              <a:rPr lang="ru-RU" dirty="0"/>
              <a:t> </a:t>
            </a:r>
            <a:r>
              <a:rPr lang="ru-RU" dirty="0" err="1"/>
              <a:t>випадків</a:t>
            </a:r>
            <a:r>
              <a:rPr lang="ru-RU" dirty="0"/>
              <a:t> належать:  </a:t>
            </a:r>
            <a:r>
              <a:rPr lang="ru-RU" dirty="0" err="1"/>
              <a:t>особливі</a:t>
            </a:r>
            <a:r>
              <a:rPr lang="ru-RU" dirty="0"/>
              <a:t> </a:t>
            </a:r>
            <a:r>
              <a:rPr lang="ru-RU" dirty="0" err="1"/>
              <a:t>форми</a:t>
            </a:r>
            <a:r>
              <a:rPr lang="ru-RU" dirty="0"/>
              <a:t> </a:t>
            </a:r>
            <a:r>
              <a:rPr lang="ru-RU" dirty="0" err="1"/>
              <a:t>організації</a:t>
            </a:r>
            <a:r>
              <a:rPr lang="ru-RU" dirty="0"/>
              <a:t> </a:t>
            </a:r>
            <a:r>
              <a:rPr lang="ru-RU" dirty="0" err="1"/>
              <a:t>робіт</a:t>
            </a:r>
            <a:r>
              <a:rPr lang="ru-RU" dirty="0"/>
              <a:t> (</a:t>
            </a:r>
            <a:r>
              <a:rPr lang="ru-RU" dirty="0" err="1"/>
              <a:t>тривалість</a:t>
            </a:r>
            <a:r>
              <a:rPr lang="ru-RU" dirty="0"/>
              <a:t> </a:t>
            </a:r>
            <a:r>
              <a:rPr lang="ru-RU" dirty="0" err="1"/>
              <a:t>зміни</a:t>
            </a:r>
            <a:r>
              <a:rPr lang="ru-RU" dirty="0"/>
              <a:t> </a:t>
            </a:r>
            <a:r>
              <a:rPr lang="ru-RU" dirty="0" err="1"/>
              <a:t>більше</a:t>
            </a:r>
            <a:r>
              <a:rPr lang="ru-RU" dirty="0"/>
              <a:t> 8 </a:t>
            </a:r>
            <a:r>
              <a:rPr lang="ru-RU" dirty="0" err="1"/>
              <a:t>або</a:t>
            </a:r>
            <a:r>
              <a:rPr lang="ru-RU" dirty="0"/>
              <a:t> 9 годин, </a:t>
            </a:r>
            <a:r>
              <a:rPr lang="ru-RU" dirty="0" err="1"/>
              <a:t>вахтовий</a:t>
            </a:r>
            <a:r>
              <a:rPr lang="ru-RU" dirty="0"/>
              <a:t> метод </a:t>
            </a:r>
            <a:r>
              <a:rPr lang="ru-RU" dirty="0" err="1"/>
              <a:t>тощо</a:t>
            </a:r>
            <a:r>
              <a:rPr lang="ru-RU" dirty="0"/>
              <a:t>);  </a:t>
            </a:r>
            <a:r>
              <a:rPr lang="ru-RU" dirty="0" err="1"/>
              <a:t>роботи</a:t>
            </a:r>
            <a:r>
              <a:rPr lang="ru-RU" dirty="0"/>
              <a:t>, </a:t>
            </a:r>
            <a:r>
              <a:rPr lang="ru-RU" dirty="0" err="1"/>
              <a:t>пов’язані</a:t>
            </a:r>
            <a:r>
              <a:rPr lang="ru-RU" dirty="0"/>
              <a:t> </a:t>
            </a:r>
            <a:r>
              <a:rPr lang="ru-RU" dirty="0" err="1"/>
              <a:t>переважно</a:t>
            </a:r>
            <a:r>
              <a:rPr lang="ru-RU" dirty="0"/>
              <a:t> з </a:t>
            </a:r>
            <a:r>
              <a:rPr lang="ru-RU" dirty="0" err="1"/>
              <a:t>переміщеннями</a:t>
            </a:r>
            <a:r>
              <a:rPr lang="ru-RU" dirty="0"/>
              <a:t> та </a:t>
            </a:r>
            <a:r>
              <a:rPr lang="ru-RU" dirty="0" err="1"/>
              <a:t>впливом</a:t>
            </a:r>
            <a:r>
              <a:rPr lang="ru-RU" dirty="0"/>
              <a:t> на </a:t>
            </a:r>
            <a:r>
              <a:rPr lang="ru-RU" dirty="0" err="1"/>
              <a:t>працівника</a:t>
            </a:r>
            <a:r>
              <a:rPr lang="ru-RU" dirty="0"/>
              <a:t> </a:t>
            </a:r>
            <a:r>
              <a:rPr lang="ru-RU" dirty="0" err="1"/>
              <a:t>факторів</a:t>
            </a:r>
            <a:r>
              <a:rPr lang="ru-RU" dirty="0"/>
              <a:t>, </a:t>
            </a:r>
            <a:r>
              <a:rPr lang="ru-RU" dirty="0" err="1"/>
              <a:t>що</a:t>
            </a:r>
            <a:r>
              <a:rPr lang="ru-RU" dirty="0"/>
              <a:t> </a:t>
            </a:r>
            <a:r>
              <a:rPr lang="ru-RU" dirty="0" err="1"/>
              <a:t>змінюються</a:t>
            </a:r>
            <a:r>
              <a:rPr lang="ru-RU" dirty="0"/>
              <a:t> за </a:t>
            </a:r>
            <a:r>
              <a:rPr lang="ru-RU" dirty="0" err="1"/>
              <a:t>інтенсивністю</a:t>
            </a:r>
            <a:r>
              <a:rPr lang="ru-RU" dirty="0"/>
              <a:t>, часом </a:t>
            </a:r>
            <a:r>
              <a:rPr lang="ru-RU" dirty="0" err="1"/>
              <a:t>дії</a:t>
            </a:r>
            <a:r>
              <a:rPr lang="ru-RU" dirty="0"/>
              <a:t> та природою;  </a:t>
            </a:r>
            <a:r>
              <a:rPr lang="ru-RU" dirty="0" err="1"/>
              <a:t>роботи</a:t>
            </a:r>
            <a:r>
              <a:rPr lang="ru-RU" dirty="0"/>
              <a:t>, </a:t>
            </a:r>
            <a:r>
              <a:rPr lang="ru-RU" dirty="0" err="1"/>
              <a:t>які</a:t>
            </a:r>
            <a:r>
              <a:rPr lang="ru-RU" dirty="0"/>
              <a:t> </a:t>
            </a:r>
            <a:r>
              <a:rPr lang="ru-RU" dirty="0" err="1"/>
              <a:t>погіршують</a:t>
            </a:r>
            <a:r>
              <a:rPr lang="ru-RU" dirty="0"/>
              <a:t> </a:t>
            </a:r>
            <a:r>
              <a:rPr lang="ru-RU" dirty="0" err="1"/>
              <a:t>функціональний</a:t>
            </a:r>
            <a:r>
              <a:rPr lang="ru-RU" dirty="0"/>
              <a:t> стан </a:t>
            </a:r>
            <a:r>
              <a:rPr lang="ru-RU" dirty="0" err="1"/>
              <a:t>працівника</a:t>
            </a:r>
            <a:r>
              <a:rPr lang="ru-RU" dirty="0"/>
              <a:t> та </a:t>
            </a:r>
            <a:r>
              <a:rPr lang="ru-RU" dirty="0" err="1"/>
              <a:t>вимагають</a:t>
            </a:r>
            <a:r>
              <a:rPr lang="ru-RU" dirty="0"/>
              <a:t> </a:t>
            </a:r>
            <a:r>
              <a:rPr lang="ru-RU" dirty="0" err="1"/>
              <a:t>забезпечення</a:t>
            </a:r>
            <a:r>
              <a:rPr lang="ru-RU" dirty="0"/>
              <a:t> </a:t>
            </a:r>
            <a:r>
              <a:rPr lang="ru-RU" dirty="0" err="1"/>
              <a:t>його</a:t>
            </a:r>
            <a:r>
              <a:rPr lang="ru-RU" dirty="0"/>
              <a:t> </a:t>
            </a:r>
            <a:r>
              <a:rPr lang="ru-RU" dirty="0" err="1"/>
              <a:t>спеціальними</a:t>
            </a:r>
            <a:r>
              <a:rPr lang="ru-RU" dirty="0"/>
              <a:t> </a:t>
            </a:r>
            <a:r>
              <a:rPr lang="ru-RU" dirty="0" err="1"/>
              <a:t>засобами</a:t>
            </a:r>
            <a:r>
              <a:rPr lang="ru-RU" dirty="0"/>
              <a:t> </a:t>
            </a:r>
            <a:r>
              <a:rPr lang="ru-RU" dirty="0" err="1"/>
              <a:t>індивідуального</a:t>
            </a:r>
            <a:r>
              <a:rPr lang="ru-RU" dirty="0"/>
              <a:t> </a:t>
            </a:r>
            <a:r>
              <a:rPr lang="ru-RU" dirty="0" err="1"/>
              <a:t>захисту</a:t>
            </a:r>
            <a:r>
              <a:rPr lang="ru-RU" dirty="0"/>
              <a:t>;  </a:t>
            </a:r>
            <a:r>
              <a:rPr lang="ru-RU" dirty="0" err="1"/>
              <a:t>складні</a:t>
            </a:r>
            <a:r>
              <a:rPr lang="ru-RU" dirty="0"/>
              <a:t> </a:t>
            </a:r>
            <a:r>
              <a:rPr lang="ru-RU" dirty="0" err="1"/>
              <a:t>комбінації</a:t>
            </a:r>
            <a:r>
              <a:rPr lang="ru-RU" dirty="0"/>
              <a:t> </a:t>
            </a:r>
            <a:r>
              <a:rPr lang="ru-RU" dirty="0" err="1"/>
              <a:t>факторів</a:t>
            </a:r>
            <a:r>
              <a:rPr lang="ru-RU" dirty="0"/>
              <a:t> </a:t>
            </a:r>
            <a:r>
              <a:rPr lang="ru-RU" dirty="0" err="1"/>
              <a:t>виробничого</a:t>
            </a:r>
            <a:r>
              <a:rPr lang="ru-RU" dirty="0"/>
              <a:t> </a:t>
            </a:r>
            <a:r>
              <a:rPr lang="ru-RU" dirty="0" err="1"/>
              <a:t>середовища</a:t>
            </a:r>
            <a:r>
              <a:rPr lang="ru-RU" dirty="0"/>
              <a:t> та трудового </a:t>
            </a:r>
            <a:r>
              <a:rPr lang="ru-RU" dirty="0" err="1"/>
              <a:t>процесу</a:t>
            </a:r>
            <a:r>
              <a:rPr lang="ru-RU" dirty="0"/>
              <a:t> (у тому </a:t>
            </a:r>
            <a:r>
              <a:rPr lang="ru-RU" dirty="0" err="1"/>
              <a:t>числі</a:t>
            </a:r>
            <a:r>
              <a:rPr lang="ru-RU" dirty="0"/>
              <a:t> </a:t>
            </a:r>
            <a:r>
              <a:rPr lang="ru-RU" dirty="0" err="1"/>
              <a:t>сполучна</a:t>
            </a:r>
            <a:r>
              <a:rPr lang="ru-RU" dirty="0"/>
              <a:t> </a:t>
            </a:r>
            <a:r>
              <a:rPr lang="ru-RU" dirty="0" err="1"/>
              <a:t>дія</a:t>
            </a:r>
            <a:r>
              <a:rPr lang="ru-RU" dirty="0"/>
              <a:t> </a:t>
            </a:r>
            <a:r>
              <a:rPr lang="ru-RU" dirty="0" err="1"/>
              <a:t>декількох</a:t>
            </a:r>
            <a:r>
              <a:rPr lang="ru-RU" dirty="0"/>
              <a:t> </a:t>
            </a:r>
            <a:r>
              <a:rPr lang="ru-RU" dirty="0" err="1"/>
              <a:t>факторів</a:t>
            </a:r>
            <a:r>
              <a:rPr lang="ru-RU" dirty="0"/>
              <a:t>). </a:t>
            </a:r>
            <a:endParaRPr lang="ru-UA" dirty="0"/>
          </a:p>
        </p:txBody>
      </p:sp>
    </p:spTree>
    <p:extLst>
      <p:ext uri="{BB962C8B-B14F-4D97-AF65-F5344CB8AC3E}">
        <p14:creationId xmlns:p14="http://schemas.microsoft.com/office/powerpoint/2010/main" val="3626429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2B884C3-C425-14EA-FAF4-0722ED157816}"/>
              </a:ext>
            </a:extLst>
          </p:cNvPr>
          <p:cNvSpPr>
            <a:spLocks noGrp="1"/>
          </p:cNvSpPr>
          <p:nvPr>
            <p:ph idx="1"/>
          </p:nvPr>
        </p:nvSpPr>
        <p:spPr>
          <a:xfrm>
            <a:off x="774357" y="584886"/>
            <a:ext cx="10579443" cy="5592077"/>
          </a:xfrm>
        </p:spPr>
        <p:txBody>
          <a:bodyPr/>
          <a:lstStyle/>
          <a:p>
            <a:pPr marR="25400" indent="450215" algn="l">
              <a:lnSpc>
                <a:spcPts val="1295"/>
              </a:lnSpc>
            </a:pPr>
            <a:r>
              <a:rPr lang="uk-UA" sz="1800" b="1" i="1" u="none" strike="noStrike" spc="0" dirty="0">
                <a:solidFill>
                  <a:srgbClr val="000000"/>
                </a:solidFill>
                <a:effectLst/>
                <a:latin typeface="Times New Roman" panose="02020603050405020304" pitchFamily="18" charset="0"/>
                <a:ea typeface="Trebuchet MS" panose="020B0603020202020204" pitchFamily="34" charset="0"/>
                <a:cs typeface="Trebuchet MS" panose="020B0603020202020204" pitchFamily="34" charset="0"/>
              </a:rPr>
              <a:t>Приклад </a:t>
            </a:r>
            <a:r>
              <a:rPr lang="uk-UA"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uk-UA" sz="1800" i="1"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На працівника одночасно впливають декілька факторів (мікроклімат, важкість праці, шкідливі хімічні речовини):</a:t>
            </a:r>
            <a:endParaRPr lang="ru-UA" sz="1800" dirty="0">
              <a:solidFill>
                <a:srgbClr val="000000"/>
              </a:solidFill>
              <a:effectLst/>
              <a:latin typeface="Calibri" panose="020F0502020204030204" pitchFamily="34" charset="0"/>
              <a:ea typeface="Calibri" panose="020F0502020204030204" pitchFamily="34" charset="0"/>
            </a:endParaRPr>
          </a:p>
          <a:p>
            <a:pPr marL="342900" lvl="0" indent="-342900" algn="l">
              <a:lnSpc>
                <a:spcPts val="1295"/>
              </a:lnSpc>
              <a:buClr>
                <a:srgbClr val="000000"/>
              </a:buClr>
              <a:buSzPts val="1400"/>
              <a:buFont typeface="Times New Roman" panose="02020603050405020304" pitchFamily="18" charset="0"/>
              <a:buChar char="•"/>
              <a:tabLst>
                <a:tab pos="994410" algn="l"/>
              </a:tabLst>
            </a:pPr>
            <a:r>
              <a:rPr lang="uk-UA" sz="1800" i="1"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параметри мікроклімату належать до III класу 1 ступеня;</a:t>
            </a:r>
            <a:endParaRPr lang="ru-UA" sz="1800" u="none" strike="noStrike" spc="0" dirty="0">
              <a:solidFill>
                <a:srgbClr val="000000"/>
              </a:solidFill>
              <a:effectLst/>
              <a:latin typeface="Calibri" panose="020F0502020204030204" pitchFamily="34" charset="0"/>
              <a:ea typeface="Calibri" panose="020F0502020204030204" pitchFamily="34" charset="0"/>
            </a:endParaRPr>
          </a:p>
          <a:p>
            <a:pPr marL="342900" lvl="0" indent="-342900" algn="l">
              <a:lnSpc>
                <a:spcPts val="1295"/>
              </a:lnSpc>
              <a:buClr>
                <a:srgbClr val="000000"/>
              </a:buClr>
              <a:buSzPts val="1400"/>
              <a:buFont typeface="Times New Roman" panose="02020603050405020304" pitchFamily="18" charset="0"/>
              <a:buChar char="•"/>
              <a:tabLst>
                <a:tab pos="994410" algn="l"/>
              </a:tabLst>
            </a:pPr>
            <a:r>
              <a:rPr lang="uk-UA" sz="1800" i="1"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шкідливі хімічні речовини — до II класу;</a:t>
            </a:r>
            <a:endParaRPr lang="ru-UA" sz="1800" u="none" strike="noStrike" spc="0" dirty="0">
              <a:solidFill>
                <a:srgbClr val="000000"/>
              </a:solidFill>
              <a:effectLst/>
              <a:latin typeface="Calibri" panose="020F0502020204030204" pitchFamily="34" charset="0"/>
              <a:ea typeface="Calibri" panose="020F0502020204030204" pitchFamily="34" charset="0"/>
            </a:endParaRPr>
          </a:p>
          <a:p>
            <a:pPr marL="342900" lvl="0" indent="-342900" algn="l">
              <a:lnSpc>
                <a:spcPts val="1295"/>
              </a:lnSpc>
              <a:buClr>
                <a:srgbClr val="000000"/>
              </a:buClr>
              <a:buSzPts val="1400"/>
              <a:buFont typeface="Times New Roman" panose="02020603050405020304" pitchFamily="18" charset="0"/>
              <a:buChar char="•"/>
              <a:tabLst>
                <a:tab pos="994410" algn="l"/>
              </a:tabLst>
            </a:pPr>
            <a:r>
              <a:rPr lang="uk-UA" sz="1800" i="1"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параметри важкості праці — до III класу 2 ступеня.</a:t>
            </a:r>
            <a:endParaRPr lang="ru-UA" sz="1800" u="none" strike="noStrike" spc="0" dirty="0">
              <a:solidFill>
                <a:srgbClr val="000000"/>
              </a:solidFill>
              <a:effectLst/>
              <a:latin typeface="Calibri" panose="020F0502020204030204" pitchFamily="34" charset="0"/>
              <a:ea typeface="Calibri" panose="020F0502020204030204" pitchFamily="34" charset="0"/>
            </a:endParaRPr>
          </a:p>
          <a:p>
            <a:pPr marR="25400" indent="450215" algn="l">
              <a:lnSpc>
                <a:spcPts val="1295"/>
              </a:lnSpc>
            </a:pPr>
            <a:r>
              <a:rPr lang="uk-UA" sz="1800" i="1"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Отже, інтегральну оцінку слід записати так: «Умови праці належать до III класу 2 ступеня».</a:t>
            </a:r>
            <a:endParaRPr lang="ru-UA" sz="1800" dirty="0">
              <a:solidFill>
                <a:srgbClr val="000000"/>
              </a:solidFill>
              <a:effectLst/>
              <a:latin typeface="Calibri" panose="020F0502020204030204" pitchFamily="34" charset="0"/>
              <a:ea typeface="Calibri" panose="020F0502020204030204" pitchFamily="34" charset="0"/>
            </a:endParaRPr>
          </a:p>
          <a:p>
            <a:endParaRPr lang="ru-UA" dirty="0"/>
          </a:p>
        </p:txBody>
      </p:sp>
    </p:spTree>
    <p:extLst>
      <p:ext uri="{BB962C8B-B14F-4D97-AF65-F5344CB8AC3E}">
        <p14:creationId xmlns:p14="http://schemas.microsoft.com/office/powerpoint/2010/main" val="917855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6A1F98-F452-4E82-A67E-303D8DE1C7FD}"/>
              </a:ext>
            </a:extLst>
          </p:cNvPr>
          <p:cNvSpPr>
            <a:spLocks noGrp="1"/>
          </p:cNvSpPr>
          <p:nvPr>
            <p:ph type="title"/>
          </p:nvPr>
        </p:nvSpPr>
        <p:spPr>
          <a:xfrm>
            <a:off x="669303" y="365126"/>
            <a:ext cx="10684497" cy="662396"/>
          </a:xfrm>
        </p:spPr>
        <p:txBody>
          <a:bodyPr>
            <a:normAutofit fontScale="90000"/>
          </a:bodyPr>
          <a:lstStyle/>
          <a:p>
            <a:r>
              <a:rPr lang="uk-UA" sz="3100" b="1"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Оцінка чинників виробничого середовища і трудового процесу</a:t>
            </a:r>
            <a:br>
              <a:rPr lang="ru-UA" sz="3200" dirty="0">
                <a:solidFill>
                  <a:srgbClr val="000000"/>
                </a:solidFill>
                <a:effectLst/>
                <a:latin typeface="Arial Unicode MS" panose="020B0604020202020204" pitchFamily="34" charset="-128"/>
                <a:ea typeface="Arial Unicode MS" panose="020B0604020202020204" pitchFamily="34" charset="-128"/>
              </a:rPr>
            </a:br>
            <a:endParaRPr lang="ru-UA" dirty="0"/>
          </a:p>
        </p:txBody>
      </p:sp>
      <p:sp>
        <p:nvSpPr>
          <p:cNvPr id="3" name="Місце для вмісту 2">
            <a:extLst>
              <a:ext uri="{FF2B5EF4-FFF2-40B4-BE49-F238E27FC236}">
                <a16:creationId xmlns:a16="http://schemas.microsoft.com/office/drawing/2014/main" id="{46B65CA0-75E9-5857-FC1D-C999ECBF461C}"/>
              </a:ext>
            </a:extLst>
          </p:cNvPr>
          <p:cNvSpPr>
            <a:spLocks noGrp="1"/>
          </p:cNvSpPr>
          <p:nvPr>
            <p:ph idx="1"/>
          </p:nvPr>
        </p:nvSpPr>
        <p:spPr>
          <a:xfrm>
            <a:off x="669303" y="810705"/>
            <a:ext cx="10684497" cy="5366258"/>
          </a:xfrm>
        </p:spPr>
        <p:txBody>
          <a:bodyPr/>
          <a:lstStyle/>
          <a:p>
            <a:pPr algn="just"/>
            <a:r>
              <a:rPr lang="uk-UA" sz="1600" dirty="0">
                <a:latin typeface="Times New Roman" panose="02020603050405020304" pitchFamily="18" charset="0"/>
                <a:cs typeface="Times New Roman" panose="02020603050405020304" pitchFamily="18" charset="0"/>
              </a:rPr>
              <a:t>Заповнюється згідно протоколів досліджень  та фотографії робочого дня</a:t>
            </a:r>
          </a:p>
          <a:p>
            <a:endParaRPr lang="ru-UA" dirty="0"/>
          </a:p>
        </p:txBody>
      </p:sp>
      <p:pic>
        <p:nvPicPr>
          <p:cNvPr id="5" name="Рисунок 4" descr="Зображення, що містить текст&#10;&#10;Автоматично згенерований опис">
            <a:extLst>
              <a:ext uri="{FF2B5EF4-FFF2-40B4-BE49-F238E27FC236}">
                <a16:creationId xmlns:a16="http://schemas.microsoft.com/office/drawing/2014/main" id="{C1B13A1E-9B73-BDDD-4052-6A45DB9FAC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144" y="1086738"/>
            <a:ext cx="9044413" cy="5535804"/>
          </a:xfrm>
          <a:prstGeom prst="rect">
            <a:avLst/>
          </a:prstGeom>
        </p:spPr>
      </p:pic>
    </p:spTree>
    <p:extLst>
      <p:ext uri="{BB962C8B-B14F-4D97-AF65-F5344CB8AC3E}">
        <p14:creationId xmlns:p14="http://schemas.microsoft.com/office/powerpoint/2010/main" val="3042062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8FD261-03C6-292D-DB74-C4E0702AD60B}"/>
              </a:ext>
            </a:extLst>
          </p:cNvPr>
          <p:cNvSpPr>
            <a:spLocks noGrp="1"/>
          </p:cNvSpPr>
          <p:nvPr>
            <p:ph type="title"/>
          </p:nvPr>
        </p:nvSpPr>
        <p:spPr>
          <a:xfrm>
            <a:off x="642551" y="365126"/>
            <a:ext cx="10711249" cy="598702"/>
          </a:xfrm>
        </p:spPr>
        <p:txBody>
          <a:bodyPr/>
          <a:lstStyle/>
          <a:p>
            <a:r>
              <a:rPr lang="ru-RU" sz="1800" b="1" dirty="0" err="1">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Оцінка</a:t>
            </a:r>
            <a:r>
              <a:rPr lang="ru-RU" sz="1800" b="1" dirty="0">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 </a:t>
            </a:r>
            <a:r>
              <a:rPr lang="ru-RU" sz="1800" b="1" dirty="0" err="1">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технічного</a:t>
            </a:r>
            <a:r>
              <a:rPr lang="ru-RU" sz="1800" b="1" dirty="0">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 та </a:t>
            </a:r>
            <a:r>
              <a:rPr lang="ru-RU" sz="1800" b="1" dirty="0" err="1">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організаційного</a:t>
            </a:r>
            <a:r>
              <a:rPr lang="ru-RU" sz="1800" b="1" dirty="0">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 </a:t>
            </a:r>
            <a:r>
              <a:rPr lang="ru-RU" sz="1800" b="1" dirty="0" err="1">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рівня</a:t>
            </a:r>
            <a:endParaRPr lang="ru-UA" dirty="0"/>
          </a:p>
        </p:txBody>
      </p:sp>
      <p:sp>
        <p:nvSpPr>
          <p:cNvPr id="3" name="Місце для вмісту 2">
            <a:extLst>
              <a:ext uri="{FF2B5EF4-FFF2-40B4-BE49-F238E27FC236}">
                <a16:creationId xmlns:a16="http://schemas.microsoft.com/office/drawing/2014/main" id="{09322D4E-70FB-1F34-218A-6AE41808137D}"/>
              </a:ext>
            </a:extLst>
          </p:cNvPr>
          <p:cNvSpPr>
            <a:spLocks noGrp="1"/>
          </p:cNvSpPr>
          <p:nvPr>
            <p:ph idx="1"/>
          </p:nvPr>
        </p:nvSpPr>
        <p:spPr>
          <a:xfrm>
            <a:off x="584886" y="963828"/>
            <a:ext cx="10768914" cy="5213135"/>
          </a:xfrm>
        </p:spPr>
        <p:txBody>
          <a:bodyPr/>
          <a:lstStyle/>
          <a:p>
            <a:pPr marL="25400" marR="25400" indent="424815" algn="just">
              <a:lnSpc>
                <a:spcPts val="1295"/>
              </a:lnSpc>
              <a:spcAft>
                <a:spcPts val="0"/>
              </a:spcAft>
              <a:tabLst>
                <a:tab pos="630555" algn="l"/>
              </a:tabLst>
            </a:pPr>
            <a:r>
              <a:rPr lang="uk-UA" sz="1800" b="1" i="1"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Заповнюється розділ </a:t>
            </a:r>
            <a:r>
              <a:rPr lang="uk-UA" sz="1800" b="1" i="1" dirty="0">
                <a:solidFill>
                  <a:srgbClr val="000000"/>
                </a:solidFill>
                <a:effectLst/>
                <a:latin typeface="Times New Roman" panose="02020603050405020304" pitchFamily="18" charset="0"/>
                <a:ea typeface="Calibri" panose="020F0502020204030204" pitchFamily="34" charset="0"/>
              </a:rPr>
              <a:t>II</a:t>
            </a:r>
            <a:r>
              <a:rPr lang="uk-UA"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за результатами аналізу.</a:t>
            </a:r>
            <a:endParaRPr lang="ru-UA" sz="1800" dirty="0">
              <a:solidFill>
                <a:srgbClr val="000000"/>
              </a:solidFill>
              <a:effectLst/>
              <a:latin typeface="Calibri" panose="020F0502020204030204" pitchFamily="34" charset="0"/>
              <a:ea typeface="Calibri" panose="020F0502020204030204" pitchFamily="34" charset="0"/>
            </a:endParaRPr>
          </a:p>
          <a:p>
            <a:pPr marL="25400" indent="424815" algn="just">
              <a:lnSpc>
                <a:spcPts val="1295"/>
              </a:lnSpc>
              <a:tabLst>
                <a:tab pos="630555" algn="l"/>
              </a:tabLst>
            </a:pPr>
            <a:r>
              <a:rPr lang="uk-UA"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Для оцінки технічного рівня робочого місця аналізують:</a:t>
            </a:r>
            <a:endParaRPr lang="ru-UA" sz="1800" dirty="0">
              <a:solidFill>
                <a:srgbClr val="000000"/>
              </a:solidFill>
              <a:effectLst/>
              <a:latin typeface="Calibri" panose="020F0502020204030204" pitchFamily="34" charset="0"/>
              <a:ea typeface="Calibri" panose="020F0502020204030204" pitchFamily="34" charset="0"/>
            </a:endParaRPr>
          </a:p>
          <a:p>
            <a:pPr marL="342900" marR="25400" lvl="0" indent="-342900" algn="just">
              <a:lnSpc>
                <a:spcPts val="1295"/>
              </a:lnSpc>
              <a:spcAft>
                <a:spcPts val="0"/>
              </a:spcAft>
              <a:buClr>
                <a:srgbClr val="000000"/>
              </a:buClr>
              <a:buSzPts val="1400"/>
              <a:buFont typeface="Times New Roman" panose="02020603050405020304" pitchFamily="18" charset="0"/>
              <a:buChar char="•"/>
              <a:tabLst>
                <a:tab pos="464185" algn="l"/>
                <a:tab pos="630555" algn="l"/>
              </a:tabLst>
            </a:pPr>
            <a:r>
              <a:rPr lang="uk-UA" sz="1800"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відповідність технологічного процесу, будівель і споруд — проектам, обладнання — нормативно-технічній документації, а також характеру та обсягу виконаних робіт, оптимальності технологічних режимів;</a:t>
            </a:r>
            <a:endParaRPr lang="ru-UA" sz="1800" u="none" strike="noStrike" spc="0" dirty="0">
              <a:solidFill>
                <a:srgbClr val="000000"/>
              </a:solidFill>
              <a:effectLst/>
              <a:latin typeface="Calibri" panose="020F0502020204030204" pitchFamily="34" charset="0"/>
              <a:ea typeface="Calibri" panose="020F0502020204030204" pitchFamily="34" charset="0"/>
            </a:endParaRPr>
          </a:p>
          <a:p>
            <a:pPr marL="342900" marR="25400" lvl="0" indent="-342900" algn="just">
              <a:lnSpc>
                <a:spcPts val="1295"/>
              </a:lnSpc>
              <a:spcAft>
                <a:spcPts val="0"/>
              </a:spcAft>
              <a:buClr>
                <a:srgbClr val="000000"/>
              </a:buClr>
              <a:buSzPts val="1400"/>
              <a:buFont typeface="Times New Roman" panose="02020603050405020304" pitchFamily="18" charset="0"/>
              <a:buChar char="•"/>
              <a:tabLst>
                <a:tab pos="455295" algn="l"/>
                <a:tab pos="630555" algn="l"/>
              </a:tabLst>
            </a:pPr>
            <a:r>
              <a:rPr lang="uk-UA" sz="1800"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технологічну оснащеність робочого місця (наявність технологічного оснащення та інструменту, контрольно-вимірювальні прилади та їхній технічний стан, забезпеченість робочого місця </a:t>
            </a:r>
            <a:r>
              <a:rPr lang="uk-UA" sz="1800" u="none" strike="noStrike" spc="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підіймально</a:t>
            </a:r>
            <a:r>
              <a:rPr lang="uk-UA" sz="1800"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-транспортними засобами);</a:t>
            </a:r>
            <a:endParaRPr lang="ru-UA" sz="1800" u="none" strike="noStrike" spc="0" dirty="0">
              <a:solidFill>
                <a:srgbClr val="000000"/>
              </a:solidFill>
              <a:effectLst/>
              <a:latin typeface="Calibri" panose="020F0502020204030204" pitchFamily="34" charset="0"/>
              <a:ea typeface="Calibri" panose="020F0502020204030204" pitchFamily="34" charset="0"/>
            </a:endParaRPr>
          </a:p>
          <a:p>
            <a:pPr marL="342900" marR="25400" lvl="0" indent="-342900" algn="just">
              <a:lnSpc>
                <a:spcPts val="1295"/>
              </a:lnSpc>
              <a:spcAft>
                <a:spcPts val="0"/>
              </a:spcAft>
              <a:buClr>
                <a:srgbClr val="000000"/>
              </a:buClr>
              <a:buSzPts val="1400"/>
              <a:buFont typeface="Times New Roman" panose="02020603050405020304" pitchFamily="18" charset="0"/>
              <a:buChar char="•"/>
              <a:tabLst>
                <a:tab pos="461010" algn="l"/>
                <a:tab pos="630555" algn="l"/>
              </a:tabLst>
            </a:pPr>
            <a:r>
              <a:rPr lang="uk-UA" sz="1800"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відповідність технологічного процесу, обладнання, оснащення інструменту і засобів контролю вимогам стандартів безпеки та нормам охорони праці;</a:t>
            </a:r>
            <a:endParaRPr lang="ru-UA" sz="1800" u="none" strike="noStrike" spc="0" dirty="0">
              <a:solidFill>
                <a:srgbClr val="000000"/>
              </a:solidFill>
              <a:effectLst/>
              <a:latin typeface="Calibri" panose="020F0502020204030204" pitchFamily="34" charset="0"/>
              <a:ea typeface="Calibri" panose="020F0502020204030204" pitchFamily="34" charset="0"/>
            </a:endParaRPr>
          </a:p>
          <a:p>
            <a:pPr marL="342900" marR="25400" lvl="0" indent="-342900" algn="just">
              <a:lnSpc>
                <a:spcPts val="1295"/>
              </a:lnSpc>
              <a:spcAft>
                <a:spcPts val="0"/>
              </a:spcAft>
              <a:buClr>
                <a:srgbClr val="000000"/>
              </a:buClr>
              <a:buSzPts val="1400"/>
              <a:buFont typeface="Times New Roman" panose="02020603050405020304" pitchFamily="18" charset="0"/>
              <a:buChar char="•"/>
              <a:tabLst>
                <a:tab pos="458470" algn="l"/>
                <a:tab pos="630555" algn="l"/>
              </a:tabLst>
            </a:pPr>
            <a:r>
              <a:rPr lang="uk-UA" sz="1800"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вплив технологічного процесу, що відбувається на інших робочих місцях.</a:t>
            </a:r>
            <a:endParaRPr lang="ru-UA" sz="1800" u="none" strike="noStrike" spc="0" dirty="0">
              <a:solidFill>
                <a:srgbClr val="000000"/>
              </a:solidFill>
              <a:effectLst/>
              <a:latin typeface="Calibri" panose="020F0502020204030204" pitchFamily="34" charset="0"/>
              <a:ea typeface="Calibri" panose="020F0502020204030204" pitchFamily="34" charset="0"/>
            </a:endParaRPr>
          </a:p>
          <a:p>
            <a:pPr marL="25400" marR="25400" indent="424815" algn="just">
              <a:lnSpc>
                <a:spcPts val="1295"/>
              </a:lnSpc>
              <a:spcAft>
                <a:spcPts val="0"/>
              </a:spcAft>
              <a:tabLst>
                <a:tab pos="458470" algn="l"/>
                <a:tab pos="630555" algn="l"/>
              </a:tabLst>
            </a:pPr>
            <a:r>
              <a:rPr lang="uk-UA" sz="1800" b="1" i="1"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Оцінка організаційного рівня робочого місця</a:t>
            </a:r>
            <a:endParaRPr lang="ru-UA" sz="1800" dirty="0">
              <a:solidFill>
                <a:srgbClr val="000000"/>
              </a:solidFill>
              <a:effectLst/>
              <a:latin typeface="Calibri" panose="020F0502020204030204" pitchFamily="34" charset="0"/>
              <a:ea typeface="Calibri" panose="020F0502020204030204" pitchFamily="34" charset="0"/>
            </a:endParaRPr>
          </a:p>
          <a:p>
            <a:pPr marL="12700" indent="437515" algn="just">
              <a:lnSpc>
                <a:spcPts val="1295"/>
              </a:lnSpc>
            </a:pPr>
            <a:r>
              <a:rPr lang="uk-UA"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Для оцінки організаційного рівня робочого місця аналізуємо:</a:t>
            </a:r>
            <a:endParaRPr lang="ru-UA" sz="1800" dirty="0">
              <a:solidFill>
                <a:srgbClr val="000000"/>
              </a:solidFill>
              <a:effectLst/>
              <a:latin typeface="Calibri" panose="020F0502020204030204" pitchFamily="34" charset="0"/>
              <a:ea typeface="Calibri" panose="020F0502020204030204" pitchFamily="34" charset="0"/>
            </a:endParaRPr>
          </a:p>
          <a:p>
            <a:pPr marL="342900" marR="12700" lvl="0" indent="-342900" algn="just">
              <a:lnSpc>
                <a:spcPts val="1295"/>
              </a:lnSpc>
              <a:spcAft>
                <a:spcPts val="0"/>
              </a:spcAft>
              <a:buClr>
                <a:srgbClr val="000000"/>
              </a:buClr>
              <a:buSzPts val="1400"/>
              <a:buFont typeface="Times New Roman" panose="02020603050405020304" pitchFamily="18" charset="0"/>
              <a:buChar char="•"/>
              <a:tabLst>
                <a:tab pos="457835" algn="l"/>
              </a:tabLst>
            </a:pPr>
            <a:r>
              <a:rPr lang="uk-UA" sz="1800"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раціональність планування (відповідність площі робочого місця нормам </a:t>
            </a:r>
            <a:endParaRPr lang="ru-UA" sz="1800" u="none" strike="noStrike" spc="0" dirty="0">
              <a:solidFill>
                <a:srgbClr val="000000"/>
              </a:solidFill>
              <a:effectLst/>
              <a:latin typeface="Calibri" panose="020F0502020204030204" pitchFamily="34" charset="0"/>
              <a:ea typeface="Calibri" panose="020F0502020204030204" pitchFamily="34" charset="0"/>
            </a:endParaRPr>
          </a:p>
          <a:p>
            <a:pPr marL="342900" marR="12700" lvl="0" indent="-342900" algn="just">
              <a:lnSpc>
                <a:spcPts val="1295"/>
              </a:lnSpc>
              <a:spcAft>
                <a:spcPts val="0"/>
              </a:spcAft>
              <a:buClr>
                <a:srgbClr val="000000"/>
              </a:buClr>
              <a:buSzPts val="1400"/>
              <a:buFont typeface="Times New Roman" panose="02020603050405020304" pitchFamily="18" charset="0"/>
              <a:buChar char="•"/>
              <a:tabLst>
                <a:tab pos="457835" algn="l"/>
              </a:tabLst>
            </a:pPr>
            <a:r>
              <a:rPr lang="uk-UA" sz="1800"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технологічного проектування та раціонального розміщення обладнання і оснащення), а також відповідність його стандартам безпеки, санітарним нормам та правилам;</a:t>
            </a:r>
            <a:endParaRPr lang="ru-UA" sz="1800" u="none" strike="noStrike" spc="0" dirty="0">
              <a:solidFill>
                <a:srgbClr val="000000"/>
              </a:solidFill>
              <a:effectLst/>
              <a:latin typeface="Calibri" panose="020F0502020204030204" pitchFamily="34" charset="0"/>
              <a:ea typeface="Calibri" panose="020F0502020204030204" pitchFamily="34" charset="0"/>
            </a:endParaRPr>
          </a:p>
          <a:p>
            <a:pPr marL="342900" marR="12700" lvl="0" indent="-342900" algn="just">
              <a:lnSpc>
                <a:spcPts val="1295"/>
              </a:lnSpc>
              <a:spcAft>
                <a:spcPts val="0"/>
              </a:spcAft>
              <a:buClr>
                <a:srgbClr val="000000"/>
              </a:buClr>
              <a:buSzPts val="1400"/>
              <a:buFont typeface="Times New Roman" panose="02020603050405020304" pitchFamily="18" charset="0"/>
              <a:buChar char="•"/>
              <a:tabLst>
                <a:tab pos="451485" algn="l"/>
              </a:tabLst>
            </a:pPr>
            <a:r>
              <a:rPr lang="uk-UA" sz="1800"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забезпеченість працівників спецодягом і спецвзуттям, засобами індивідуального і колективного захисту та відповідність їх стандартам безпеки праці і встановленим нормам;</a:t>
            </a:r>
            <a:endParaRPr lang="ru-UA" sz="1800" u="none" strike="noStrike" spc="0" dirty="0">
              <a:solidFill>
                <a:srgbClr val="000000"/>
              </a:solidFill>
              <a:effectLst/>
              <a:latin typeface="Calibri" panose="020F0502020204030204" pitchFamily="34" charset="0"/>
              <a:ea typeface="Calibri" panose="020F0502020204030204" pitchFamily="34" charset="0"/>
            </a:endParaRPr>
          </a:p>
          <a:p>
            <a:pPr marL="342900" marR="12700" lvl="0" indent="-342900" algn="just">
              <a:lnSpc>
                <a:spcPts val="1295"/>
              </a:lnSpc>
              <a:spcAft>
                <a:spcPts val="0"/>
              </a:spcAft>
              <a:buClr>
                <a:srgbClr val="000000"/>
              </a:buClr>
              <a:buSzPts val="1400"/>
              <a:buFont typeface="Times New Roman" panose="02020603050405020304" pitchFamily="18" charset="0"/>
              <a:buChar char="•"/>
              <a:tabLst>
                <a:tab pos="442595" algn="l"/>
              </a:tabLst>
            </a:pPr>
            <a:r>
              <a:rPr lang="uk-UA" sz="1800"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організацію роботи захисних споруд, пристроїв, контрольних приладів.</a:t>
            </a:r>
            <a:endParaRPr lang="ru-UA" sz="1800" u="none" strike="noStrike" spc="0" dirty="0">
              <a:solidFill>
                <a:srgbClr val="000000"/>
              </a:solidFill>
              <a:effectLst/>
              <a:latin typeface="Calibri" panose="020F0502020204030204" pitchFamily="34" charset="0"/>
              <a:ea typeface="Calibri" panose="020F0502020204030204" pitchFamily="34" charset="0"/>
            </a:endParaRPr>
          </a:p>
          <a:p>
            <a:endParaRPr lang="ru-UA" dirty="0"/>
          </a:p>
        </p:txBody>
      </p:sp>
    </p:spTree>
    <p:extLst>
      <p:ext uri="{BB962C8B-B14F-4D97-AF65-F5344CB8AC3E}">
        <p14:creationId xmlns:p14="http://schemas.microsoft.com/office/powerpoint/2010/main" val="4227139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7DE11E-F0E5-B1D5-D1AA-9D7606C98E39}"/>
              </a:ext>
            </a:extLst>
          </p:cNvPr>
          <p:cNvSpPr>
            <a:spLocks noGrp="1"/>
          </p:cNvSpPr>
          <p:nvPr>
            <p:ph type="title"/>
          </p:nvPr>
        </p:nvSpPr>
        <p:spPr>
          <a:xfrm>
            <a:off x="838200" y="365125"/>
            <a:ext cx="10515600" cy="771697"/>
          </a:xfrm>
        </p:spPr>
        <p:txBody>
          <a:bodyPr>
            <a:normAutofit fontScale="90000"/>
          </a:bodyPr>
          <a:lstStyle/>
          <a:p>
            <a:r>
              <a:rPr lang="uk-UA" b="1" i="1" dirty="0">
                <a:solidFill>
                  <a:srgbClr val="000000"/>
                </a:solidFill>
                <a:latin typeface="Times New Roman" panose="02020603050405020304" pitchFamily="18" charset="0"/>
                <a:ea typeface="Arial Unicode MS" panose="020B0604020202020204" pitchFamily="34" charset="-128"/>
              </a:rPr>
              <a:t>«Атестація робочого місця»</a:t>
            </a:r>
            <a:br>
              <a:rPr lang="ru-UA" dirty="0">
                <a:solidFill>
                  <a:srgbClr val="000000"/>
                </a:solidFill>
                <a:latin typeface="Arial Unicode MS" panose="020B0604020202020204" pitchFamily="34" charset="-128"/>
                <a:ea typeface="Arial Unicode MS" panose="020B0604020202020204" pitchFamily="34" charset="-128"/>
              </a:rPr>
            </a:br>
            <a:endParaRPr lang="ru-UA" dirty="0"/>
          </a:p>
        </p:txBody>
      </p:sp>
      <p:sp>
        <p:nvSpPr>
          <p:cNvPr id="3" name="Місце для вмісту 2">
            <a:extLst>
              <a:ext uri="{FF2B5EF4-FFF2-40B4-BE49-F238E27FC236}">
                <a16:creationId xmlns:a16="http://schemas.microsoft.com/office/drawing/2014/main" id="{C32DDC3C-6D31-0ACD-06FE-EE5A50ACF5A2}"/>
              </a:ext>
            </a:extLst>
          </p:cNvPr>
          <p:cNvSpPr>
            <a:spLocks noGrp="1"/>
          </p:cNvSpPr>
          <p:nvPr>
            <p:ph idx="1"/>
          </p:nvPr>
        </p:nvSpPr>
        <p:spPr>
          <a:xfrm>
            <a:off x="593124" y="1005016"/>
            <a:ext cx="10760676" cy="5171947"/>
          </a:xfrm>
        </p:spPr>
        <p:txBody>
          <a:bodyPr/>
          <a:lstStyle/>
          <a:p>
            <a:pPr marL="12700" marR="12700" indent="437515" algn="just">
              <a:lnSpc>
                <a:spcPts val="1295"/>
              </a:lnSpc>
              <a:spcAft>
                <a:spcPts val="0"/>
              </a:spcAft>
            </a:pPr>
            <a:r>
              <a:rPr lang="uk-UA"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Робоче місце за умовами праці оцінюється з урахуванням впливу на працівників усіх факторів виробничого середовища і трудового процесу, передбачених Гігієнічною класифікацією праці (розділ І Карти), сукупних факторів технічного і організаційного рівня умов праці (розділ II Карти), ступеня ризику ушкодження здоров’я.</a:t>
            </a:r>
            <a:endParaRPr lang="ru-UA" sz="1800" dirty="0">
              <a:solidFill>
                <a:srgbClr val="000000"/>
              </a:solidFill>
              <a:effectLst/>
              <a:latin typeface="Calibri" panose="020F0502020204030204" pitchFamily="34" charset="0"/>
              <a:ea typeface="Calibri" panose="020F0502020204030204" pitchFamily="34" charset="0"/>
            </a:endParaRPr>
          </a:p>
          <a:p>
            <a:pPr marL="12700" marR="12700" indent="437515" algn="just">
              <a:lnSpc>
                <a:spcPts val="1295"/>
              </a:lnSpc>
              <a:spcAft>
                <a:spcPts val="0"/>
              </a:spcAft>
            </a:pPr>
            <a:r>
              <a:rPr lang="uk-UA"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Для цього беруться усі значення з підсумкового рядка «Кількість факторів» (розділ І Карти) і порівнюються з показниками, наведеними у додатку 4 до Методичних рекомендацій.</a:t>
            </a:r>
            <a:endParaRPr lang="ru-UA" sz="1800" dirty="0">
              <a:solidFill>
                <a:srgbClr val="000000"/>
              </a:solidFill>
              <a:effectLst/>
              <a:latin typeface="Calibri" panose="020F0502020204030204" pitchFamily="34" charset="0"/>
              <a:ea typeface="Calibri" panose="020F0502020204030204" pitchFamily="34" charset="0"/>
            </a:endParaRPr>
          </a:p>
          <a:p>
            <a:pPr marL="12700" marR="12700" indent="437515" algn="just">
              <a:lnSpc>
                <a:spcPts val="1295"/>
              </a:lnSpc>
              <a:spcAft>
                <a:spcPts val="0"/>
              </a:spcAft>
            </a:pPr>
            <a:r>
              <a:rPr lang="uk-UA"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На підставі комплексної оцінки робоче місце відносять до одного з трьох видів умов праці відповідно до пунктів 6.1, 6.2 Методичних рекомендацій:</a:t>
            </a:r>
            <a:endParaRPr lang="ru-UA" sz="1800" dirty="0">
              <a:solidFill>
                <a:srgbClr val="000000"/>
              </a:solidFill>
              <a:effectLst/>
              <a:latin typeface="Calibri" panose="020F0502020204030204" pitchFamily="34" charset="0"/>
              <a:ea typeface="Calibri" panose="020F0502020204030204" pitchFamily="34" charset="0"/>
            </a:endParaRPr>
          </a:p>
          <a:p>
            <a:pPr marL="342900" lvl="0" indent="-342900" algn="just">
              <a:lnSpc>
                <a:spcPts val="1295"/>
              </a:lnSpc>
              <a:buClr>
                <a:srgbClr val="000000"/>
              </a:buClr>
              <a:buSzPts val="1400"/>
              <a:buFont typeface="Times New Roman" panose="02020603050405020304" pitchFamily="18" charset="0"/>
              <a:buChar char="•"/>
              <a:tabLst>
                <a:tab pos="445770" algn="l"/>
              </a:tabLst>
            </a:pPr>
            <a:r>
              <a:rPr lang="uk-UA" sz="1800"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з особливо шкідливими та особливо важкими умовами праці;</a:t>
            </a:r>
            <a:endParaRPr lang="ru-UA" sz="1800" u="none" strike="noStrike" spc="0" dirty="0">
              <a:solidFill>
                <a:srgbClr val="000000"/>
              </a:solidFill>
              <a:effectLst/>
              <a:latin typeface="Calibri" panose="020F0502020204030204" pitchFamily="34" charset="0"/>
              <a:ea typeface="Calibri" panose="020F0502020204030204" pitchFamily="34" charset="0"/>
            </a:endParaRPr>
          </a:p>
          <a:p>
            <a:pPr marL="342900" lvl="0" indent="-342900" algn="just">
              <a:lnSpc>
                <a:spcPts val="1295"/>
              </a:lnSpc>
              <a:buClr>
                <a:srgbClr val="000000"/>
              </a:buClr>
              <a:buSzPts val="1400"/>
              <a:buFont typeface="Times New Roman" panose="02020603050405020304" pitchFamily="18" charset="0"/>
              <a:buChar char="•"/>
              <a:tabLst>
                <a:tab pos="448310" algn="l"/>
              </a:tabLst>
            </a:pPr>
            <a:r>
              <a:rPr lang="uk-UA" sz="1800"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зі шкідливими і важкими умовами праці;</a:t>
            </a:r>
            <a:endParaRPr lang="ru-UA" sz="1800" u="none" strike="noStrike" spc="0" dirty="0">
              <a:solidFill>
                <a:srgbClr val="000000"/>
              </a:solidFill>
              <a:effectLst/>
              <a:latin typeface="Calibri" panose="020F0502020204030204" pitchFamily="34" charset="0"/>
              <a:ea typeface="Calibri" panose="020F0502020204030204" pitchFamily="34" charset="0"/>
            </a:endParaRPr>
          </a:p>
          <a:p>
            <a:pPr marL="342900" lvl="0" indent="-342900" algn="just">
              <a:lnSpc>
                <a:spcPts val="1295"/>
              </a:lnSpc>
              <a:buClr>
                <a:srgbClr val="000000"/>
              </a:buClr>
              <a:buSzPts val="1400"/>
              <a:buFont typeface="Times New Roman" panose="02020603050405020304" pitchFamily="18" charset="0"/>
              <a:buChar char="•"/>
              <a:tabLst>
                <a:tab pos="448310" algn="l"/>
              </a:tabLst>
            </a:pPr>
            <a:r>
              <a:rPr lang="uk-UA" sz="1800"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зі шкідливими умовами праці.</a:t>
            </a:r>
            <a:endParaRPr lang="ru-UA" sz="1800" u="none" strike="noStrike" spc="0" dirty="0">
              <a:solidFill>
                <a:srgbClr val="000000"/>
              </a:solidFill>
              <a:effectLst/>
              <a:latin typeface="Calibri" panose="020F0502020204030204" pitchFamily="34" charset="0"/>
              <a:ea typeface="Calibri" panose="020F0502020204030204" pitchFamily="34" charset="0"/>
            </a:endParaRPr>
          </a:p>
          <a:p>
            <a:pPr marL="12700" marR="12700" indent="437515" algn="just">
              <a:lnSpc>
                <a:spcPts val="1295"/>
              </a:lnSpc>
              <a:spcAft>
                <a:spcPts val="0"/>
              </a:spcAft>
            </a:pPr>
            <a:r>
              <a:rPr lang="uk-UA"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Оцінка умов праці керівників та спеціалістів відповідає оцінці умов праці керованих ними працівників, якщо вони зайняті виконанням робіт в умовах, передбачених Списками № 1 і № 2 для їхніх підлеглих, протягом повного робочого дня.</a:t>
            </a:r>
            <a:r>
              <a:rPr lang="uk-UA" sz="1800" b="1" i="0"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uk-UA" sz="1800" b="1" i="1"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Під повним робочим днем слід вважати</a:t>
            </a:r>
            <a:r>
              <a:rPr lang="uk-UA"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виконання робіт в умовах, передбачених Списками</a:t>
            </a:r>
            <a:r>
              <a:rPr lang="uk-UA" sz="1800" i="1"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t>
            </a:r>
            <a:r>
              <a:rPr lang="uk-UA" sz="1800" b="1" i="1"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не менше 80% робочого часу</a:t>
            </a:r>
            <a:r>
              <a:rPr lang="uk-UA" sz="1800" b="1" i="0"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t>
            </a:r>
            <a:r>
              <a:rPr lang="uk-UA"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встановленого для працівників конкретного виробництва, професії чи посади, з урахуванням підготовчих, допоміжних, поточних ремонтних робіт, пов’язаних з виконанням своїх трудових обов’язків.</a:t>
            </a:r>
            <a:endParaRPr lang="ru-UA" sz="1800" dirty="0">
              <a:solidFill>
                <a:srgbClr val="000000"/>
              </a:solidFill>
              <a:effectLst/>
              <a:latin typeface="Calibri" panose="020F0502020204030204" pitchFamily="34" charset="0"/>
              <a:ea typeface="Calibri" panose="020F0502020204030204" pitchFamily="34" charset="0"/>
            </a:endParaRPr>
          </a:p>
          <a:p>
            <a:endParaRPr lang="ru-UA" dirty="0"/>
          </a:p>
        </p:txBody>
      </p:sp>
    </p:spTree>
    <p:extLst>
      <p:ext uri="{BB962C8B-B14F-4D97-AF65-F5344CB8AC3E}">
        <p14:creationId xmlns:p14="http://schemas.microsoft.com/office/powerpoint/2010/main" val="23608121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238DF9-61AC-4633-4F6F-8C1678CDB2BB}"/>
              </a:ext>
            </a:extLst>
          </p:cNvPr>
          <p:cNvSpPr>
            <a:spLocks noGrp="1"/>
          </p:cNvSpPr>
          <p:nvPr>
            <p:ph type="title"/>
          </p:nvPr>
        </p:nvSpPr>
        <p:spPr/>
        <p:txBody>
          <a:bodyPr/>
          <a:lstStyle/>
          <a:p>
            <a:endParaRPr lang="ru-UA"/>
          </a:p>
        </p:txBody>
      </p:sp>
      <p:sp>
        <p:nvSpPr>
          <p:cNvPr id="3" name="Місце для вмісту 2">
            <a:extLst>
              <a:ext uri="{FF2B5EF4-FFF2-40B4-BE49-F238E27FC236}">
                <a16:creationId xmlns:a16="http://schemas.microsoft.com/office/drawing/2014/main" id="{6A0870C5-0D0B-1D34-6BE7-AB4F34F1E62B}"/>
              </a:ext>
            </a:extLst>
          </p:cNvPr>
          <p:cNvSpPr>
            <a:spLocks noGrp="1"/>
          </p:cNvSpPr>
          <p:nvPr>
            <p:ph idx="1"/>
          </p:nvPr>
        </p:nvSpPr>
        <p:spPr/>
        <p:txBody>
          <a:bodyPr/>
          <a:lstStyle/>
          <a:p>
            <a:pPr marL="12700" marR="12700" indent="437515" algn="just">
              <a:lnSpc>
                <a:spcPts val="1295"/>
              </a:lnSpc>
              <a:spcAft>
                <a:spcPts val="0"/>
              </a:spcAft>
            </a:pPr>
            <a:r>
              <a:rPr lang="uk-UA" sz="1800" b="1" i="1"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«Рекомендації щодо поліпшення умов праці, їх економічне </a:t>
            </a:r>
            <a:r>
              <a:rPr lang="uk-UA" sz="1800" b="1" i="1"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обгрунтування</a:t>
            </a:r>
            <a:r>
              <a:rPr lang="uk-UA" sz="1800" b="1" i="1"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t>
            </a:r>
            <a:endParaRPr lang="ru-UA" sz="1800" dirty="0">
              <a:solidFill>
                <a:srgbClr val="000000"/>
              </a:solidFill>
              <a:effectLst/>
              <a:latin typeface="Calibri" panose="020F0502020204030204" pitchFamily="34" charset="0"/>
              <a:ea typeface="Calibri" panose="020F0502020204030204" pitchFamily="34" charset="0"/>
            </a:endParaRPr>
          </a:p>
          <a:p>
            <a:pPr marL="12700" indent="437515" algn="just">
              <a:lnSpc>
                <a:spcPts val="1295"/>
              </a:lnSpc>
              <a:tabLst>
                <a:tab pos="454660" algn="l"/>
              </a:tabLst>
            </a:pPr>
            <a:r>
              <a:rPr lang="uk-UA"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Запис у цьому розділі може містити рекомендації щодо: </a:t>
            </a:r>
            <a:endParaRPr lang="ru-UA" sz="1800" dirty="0">
              <a:solidFill>
                <a:srgbClr val="000000"/>
              </a:solidFill>
              <a:effectLst/>
              <a:latin typeface="Calibri" panose="020F0502020204030204" pitchFamily="34" charset="0"/>
              <a:ea typeface="Calibri" panose="020F0502020204030204" pitchFamily="34" charset="0"/>
            </a:endParaRPr>
          </a:p>
          <a:p>
            <a:pPr marL="342900" lvl="0" indent="-342900" algn="just">
              <a:lnSpc>
                <a:spcPts val="1295"/>
              </a:lnSpc>
              <a:buClr>
                <a:srgbClr val="000000"/>
              </a:buClr>
              <a:buSzPts val="1400"/>
              <a:buFont typeface="Times New Roman" panose="02020603050405020304" pitchFamily="18" charset="0"/>
              <a:buChar char="•"/>
              <a:tabLst>
                <a:tab pos="448310" algn="l"/>
              </a:tabLst>
            </a:pPr>
            <a:r>
              <a:rPr lang="uk-UA" sz="1800"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поліпшення техніки і технології виробництва; застосування засобів індивідуального і колективного захисту; охорони та організації праці; приведення робочого місця у відповідність до вимог охорони праці.</a:t>
            </a:r>
            <a:endParaRPr lang="ru-UA" sz="1800" u="none" strike="noStrike" spc="0" dirty="0">
              <a:solidFill>
                <a:srgbClr val="000000"/>
              </a:solidFill>
              <a:effectLst/>
              <a:latin typeface="Calibri" panose="020F0502020204030204" pitchFamily="34" charset="0"/>
              <a:ea typeface="Calibri" panose="020F0502020204030204" pitchFamily="34" charset="0"/>
            </a:endParaRPr>
          </a:p>
          <a:p>
            <a:endParaRPr lang="ru-UA" dirty="0"/>
          </a:p>
        </p:txBody>
      </p:sp>
    </p:spTree>
    <p:extLst>
      <p:ext uri="{BB962C8B-B14F-4D97-AF65-F5344CB8AC3E}">
        <p14:creationId xmlns:p14="http://schemas.microsoft.com/office/powerpoint/2010/main" val="3418899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CB8B03-E707-AEAE-D916-C605D3365C2D}"/>
              </a:ext>
            </a:extLst>
          </p:cNvPr>
          <p:cNvSpPr>
            <a:spLocks noGrp="1"/>
          </p:cNvSpPr>
          <p:nvPr>
            <p:ph type="title"/>
          </p:nvPr>
        </p:nvSpPr>
        <p:spPr>
          <a:xfrm>
            <a:off x="700216" y="365126"/>
            <a:ext cx="10653584" cy="1109448"/>
          </a:xfrm>
        </p:spPr>
        <p:txBody>
          <a:bodyPr>
            <a:normAutofit fontScale="90000"/>
          </a:bodyPr>
          <a:lstStyle/>
          <a:p>
            <a:r>
              <a:rPr lang="ru-RU" b="1" dirty="0" err="1">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Пільги</a:t>
            </a:r>
            <a:r>
              <a:rPr lang="ru-RU" b="1"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 та </a:t>
            </a:r>
            <a:r>
              <a:rPr lang="ru-RU" b="1" dirty="0" err="1">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компенсації</a:t>
            </a:r>
            <a:br>
              <a:rPr lang="ru-UA" dirty="0"/>
            </a:br>
            <a:endParaRPr lang="ru-UA" dirty="0"/>
          </a:p>
        </p:txBody>
      </p:sp>
      <p:sp>
        <p:nvSpPr>
          <p:cNvPr id="3" name="Місце для вмісту 2">
            <a:extLst>
              <a:ext uri="{FF2B5EF4-FFF2-40B4-BE49-F238E27FC236}">
                <a16:creationId xmlns:a16="http://schemas.microsoft.com/office/drawing/2014/main" id="{A7A52C26-CC20-4507-A537-2BF3BD666329}"/>
              </a:ext>
            </a:extLst>
          </p:cNvPr>
          <p:cNvSpPr>
            <a:spLocks noGrp="1"/>
          </p:cNvSpPr>
          <p:nvPr>
            <p:ph idx="1"/>
          </p:nvPr>
        </p:nvSpPr>
        <p:spPr>
          <a:xfrm>
            <a:off x="568411" y="972065"/>
            <a:ext cx="10785389" cy="5204898"/>
          </a:xfrm>
        </p:spPr>
        <p:txBody>
          <a:bodyPr/>
          <a:lstStyle/>
          <a:p>
            <a:pPr indent="450215" algn="just"/>
            <a:r>
              <a:rPr lang="uk-UA" sz="1800" dirty="0">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віком на пільгових умовах визначається за показниками факторів виробничого середовища, важкості і напруженості трудового процесу для підтвердження права на пільгове пенсійне забезпечення, які наведено у додатку 4 до Методичних рекомендацій</a:t>
            </a:r>
            <a:r>
              <a:rPr lang="uk-UA" sz="1800" b="0" i="1"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t>
            </a:r>
            <a:r>
              <a:rPr lang="uk-UA" sz="1800" dirty="0">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 інші пільги і компенсації — відповідно до законодавства.</a:t>
            </a:r>
            <a:endParaRPr lang="ru-UA" sz="1800" dirty="0">
              <a:solidFill>
                <a:srgbClr val="000000"/>
              </a:solidFill>
              <a:effectLst/>
              <a:latin typeface="Arial Unicode MS" panose="020B0604020202020204" pitchFamily="34" charset="-128"/>
              <a:ea typeface="Arial Unicode MS" panose="020B0604020202020204" pitchFamily="34" charset="-128"/>
            </a:endParaRPr>
          </a:p>
          <a:p>
            <a:pPr indent="450215" algn="just"/>
            <a:r>
              <a:rPr lang="uk-UA" sz="1800" dirty="0">
                <a:solidFill>
                  <a:srgbClr val="000000"/>
                </a:solidFill>
                <a:effectLst/>
                <a:latin typeface="Times New Roman" panose="02020603050405020304" pitchFamily="18" charset="0"/>
                <a:ea typeface="Arial Unicode MS" panose="020B0604020202020204" pitchFamily="34" charset="-128"/>
              </a:rPr>
              <a:t>Право на пенсію за віком на пільгових умовах підтверджується </a:t>
            </a:r>
            <a:r>
              <a:rPr lang="uk-UA" sz="1800" b="1" i="1" dirty="0">
                <a:solidFill>
                  <a:srgbClr val="000000"/>
                </a:solidFill>
                <a:effectLst/>
                <a:latin typeface="Times New Roman" panose="02020603050405020304" pitchFamily="18" charset="0"/>
                <a:ea typeface="Arial Unicode MS" panose="020B0604020202020204" pitchFamily="34" charset="-128"/>
              </a:rPr>
              <a:t>за умови наявності на робочому місці шкідливих і небезпечних факторів III класу умов і характеру праці згідно з табл.2.1.</a:t>
            </a:r>
            <a:endParaRPr lang="ru-UA" sz="1800" dirty="0">
              <a:solidFill>
                <a:srgbClr val="000000"/>
              </a:solidFill>
              <a:effectLst/>
              <a:latin typeface="Arial Unicode MS" panose="020B0604020202020204" pitchFamily="34" charset="-128"/>
              <a:ea typeface="Arial Unicode MS" panose="020B0604020202020204" pitchFamily="34" charset="-128"/>
            </a:endParaRPr>
          </a:p>
          <a:p>
            <a:pPr marR="38100" indent="450215" algn="just">
              <a:lnSpc>
                <a:spcPts val="1295"/>
              </a:lnSpc>
            </a:pPr>
            <a:r>
              <a:rPr lang="uk-UA"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Пунктом 1.3 Методичних рекомендацій передбачено, що для виробництв, робіт, професій та посад, для яких у Списках № 1 і № 2 передбачено показники умов праці, атестацію проводять лише за цими показниками. Це означає, що на цих робочих місцях атестацію проводять у повному обсязі, але підтвердження права на пенсію за віком на пільгових </a:t>
            </a:r>
            <a:r>
              <a:rPr lang="uk-UA" sz="1800" dirty="0">
                <a:solidFill>
                  <a:srgbClr val="000000"/>
                </a:solidFill>
                <a:effectLst/>
                <a:highlight>
                  <a:srgbClr val="FFFF00"/>
                </a:highlight>
                <a:latin typeface="Times New Roman" panose="02020603050405020304" pitchFamily="18" charset="0"/>
                <a:ea typeface="Calibri" panose="020F0502020204030204" pitchFamily="34" charset="0"/>
                <a:cs typeface="Calibri" panose="020F0502020204030204" pitchFamily="34" charset="0"/>
              </a:rPr>
              <a:t>умовах проводиться за тими показниками, які передбачені Списками, за умови перевищення ГДК і ГДР.</a:t>
            </a:r>
            <a:endParaRPr lang="ru-UA" sz="1800" dirty="0">
              <a:solidFill>
                <a:srgbClr val="000000"/>
              </a:solidFill>
              <a:effectLst/>
              <a:highlight>
                <a:srgbClr val="FFFF00"/>
              </a:highlight>
              <a:latin typeface="Calibri" panose="020F0502020204030204" pitchFamily="34" charset="0"/>
              <a:ea typeface="Calibri" panose="020F0502020204030204" pitchFamily="34" charset="0"/>
            </a:endParaRPr>
          </a:p>
          <a:p>
            <a:pPr marL="0" indent="0">
              <a:buNone/>
            </a:pPr>
            <a:endParaRPr lang="ru-UA" dirty="0"/>
          </a:p>
        </p:txBody>
      </p:sp>
    </p:spTree>
    <p:extLst>
      <p:ext uri="{BB962C8B-B14F-4D97-AF65-F5344CB8AC3E}">
        <p14:creationId xmlns:p14="http://schemas.microsoft.com/office/powerpoint/2010/main" val="1334687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910EDA-2DC4-7EFB-4F86-960DB91C0F0A}"/>
              </a:ext>
            </a:extLst>
          </p:cNvPr>
          <p:cNvSpPr>
            <a:spLocks noGrp="1"/>
          </p:cNvSpPr>
          <p:nvPr>
            <p:ph type="title"/>
          </p:nvPr>
        </p:nvSpPr>
        <p:spPr>
          <a:xfrm>
            <a:off x="838200" y="365125"/>
            <a:ext cx="10515600" cy="766091"/>
          </a:xfrm>
        </p:spPr>
        <p:txBody>
          <a:bodyPr>
            <a:normAutofit fontScale="90000"/>
          </a:bodyPr>
          <a:lstStyle/>
          <a:p>
            <a:r>
              <a:rPr lang="uk-UA" sz="2800" b="1"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Оцінка чинників виробничого середовища і трудового процесу»</a:t>
            </a:r>
            <a:br>
              <a:rPr lang="ru-UA" sz="1800" dirty="0">
                <a:solidFill>
                  <a:srgbClr val="000000"/>
                </a:solidFill>
                <a:effectLst/>
                <a:latin typeface="Arial Unicode MS" panose="020B0604020202020204" pitchFamily="34" charset="-128"/>
                <a:ea typeface="Arial Unicode MS" panose="020B0604020202020204" pitchFamily="34" charset="-128"/>
              </a:rPr>
            </a:br>
            <a:endParaRPr lang="ru-UA" dirty="0"/>
          </a:p>
        </p:txBody>
      </p:sp>
      <p:pic>
        <p:nvPicPr>
          <p:cNvPr id="5" name="Рисунок 4">
            <a:extLst>
              <a:ext uri="{FF2B5EF4-FFF2-40B4-BE49-F238E27FC236}">
                <a16:creationId xmlns:a16="http://schemas.microsoft.com/office/drawing/2014/main" id="{4FE6109C-1862-916A-8688-E5D52AFA1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74" y="748170"/>
            <a:ext cx="5794827" cy="5481593"/>
          </a:xfrm>
          <a:prstGeom prst="rect">
            <a:avLst/>
          </a:prstGeom>
        </p:spPr>
      </p:pic>
      <p:sp>
        <p:nvSpPr>
          <p:cNvPr id="6" name="TextBox 5">
            <a:extLst>
              <a:ext uri="{FF2B5EF4-FFF2-40B4-BE49-F238E27FC236}">
                <a16:creationId xmlns:a16="http://schemas.microsoft.com/office/drawing/2014/main" id="{8DECD432-E940-696A-DE7D-3EB211330361}"/>
              </a:ext>
            </a:extLst>
          </p:cNvPr>
          <p:cNvSpPr txBox="1"/>
          <p:nvPr/>
        </p:nvSpPr>
        <p:spPr>
          <a:xfrm>
            <a:off x="5940226" y="768952"/>
            <a:ext cx="4081808" cy="830997"/>
          </a:xfrm>
          <a:prstGeom prst="rect">
            <a:avLst/>
          </a:prstGeom>
          <a:noFill/>
        </p:spPr>
        <p:txBody>
          <a:bodyPr wrap="square" rtlCol="0">
            <a:spAutoFit/>
          </a:bodyPr>
          <a:lstStyle/>
          <a:p>
            <a:r>
              <a:rPr lang="uk-UA" sz="1600" dirty="0"/>
              <a:t>12 – важкість праці</a:t>
            </a:r>
          </a:p>
          <a:p>
            <a:r>
              <a:rPr lang="uk-UA" sz="1600" dirty="0"/>
              <a:t>13 – робоча поза</a:t>
            </a:r>
          </a:p>
          <a:p>
            <a:r>
              <a:rPr lang="uk-UA" sz="1600" dirty="0"/>
              <a:t>14 – напруженість праці</a:t>
            </a:r>
            <a:endParaRPr lang="ru-UA" sz="1600" dirty="0"/>
          </a:p>
        </p:txBody>
      </p:sp>
      <p:sp>
        <p:nvSpPr>
          <p:cNvPr id="7" name="TextBox 6">
            <a:extLst>
              <a:ext uri="{FF2B5EF4-FFF2-40B4-BE49-F238E27FC236}">
                <a16:creationId xmlns:a16="http://schemas.microsoft.com/office/drawing/2014/main" id="{61C24417-E7D7-12B5-DB0D-4F28A3FBA35F}"/>
              </a:ext>
            </a:extLst>
          </p:cNvPr>
          <p:cNvSpPr txBox="1"/>
          <p:nvPr/>
        </p:nvSpPr>
        <p:spPr>
          <a:xfrm>
            <a:off x="5863588" y="1773236"/>
            <a:ext cx="5857188" cy="1846659"/>
          </a:xfrm>
          <a:prstGeom prst="rect">
            <a:avLst/>
          </a:prstGeom>
          <a:noFill/>
        </p:spPr>
        <p:txBody>
          <a:bodyPr wrap="square" rtlCol="0">
            <a:spAutoFit/>
          </a:bodyPr>
          <a:lstStyle/>
          <a:p>
            <a:r>
              <a:rPr lang="uk-UA" sz="1600" b="1" dirty="0"/>
              <a:t>Розрахунок балансу робочого часу:</a:t>
            </a:r>
          </a:p>
          <a:p>
            <a:r>
              <a:rPr lang="uk-UA" sz="1600" dirty="0"/>
              <a:t>Тривалість робочої зміни                – 495 хв            100 %</a:t>
            </a:r>
          </a:p>
          <a:p>
            <a:r>
              <a:rPr lang="uk-UA" sz="1600" dirty="0"/>
              <a:t>у тому числі:</a:t>
            </a:r>
          </a:p>
          <a:p>
            <a:pPr marL="285750" indent="-285750">
              <a:buFontTx/>
              <a:buChar char="-"/>
            </a:pPr>
            <a:r>
              <a:rPr lang="uk-UA" sz="1600" dirty="0" err="1"/>
              <a:t>підготовочно</a:t>
            </a:r>
            <a:r>
              <a:rPr lang="uk-UA" sz="1600" dirty="0"/>
              <a:t>-завершальний час  72 хв              14,55%</a:t>
            </a:r>
          </a:p>
          <a:p>
            <a:pPr marL="285750" indent="-285750">
              <a:buFontTx/>
              <a:buChar char="-"/>
            </a:pPr>
            <a:r>
              <a:rPr lang="uk-UA" sz="1600" dirty="0"/>
              <a:t>основний час                                   309 хв              62,42%</a:t>
            </a:r>
          </a:p>
          <a:p>
            <a:pPr marL="285750" indent="-285750">
              <a:buFontTx/>
              <a:buChar char="-"/>
            </a:pPr>
            <a:r>
              <a:rPr lang="uk-UA" sz="1600" dirty="0"/>
              <a:t> відпочинок і особисті потреби   114 хв              23.03%</a:t>
            </a:r>
          </a:p>
          <a:p>
            <a:pPr marL="285750" indent="-285750">
              <a:buFontTx/>
              <a:buChar char="-"/>
            </a:pPr>
            <a:endParaRPr lang="ru-UA" dirty="0"/>
          </a:p>
        </p:txBody>
      </p:sp>
      <p:pic>
        <p:nvPicPr>
          <p:cNvPr id="9" name="Рисунок 8">
            <a:extLst>
              <a:ext uri="{FF2B5EF4-FFF2-40B4-BE49-F238E27FC236}">
                <a16:creationId xmlns:a16="http://schemas.microsoft.com/office/drawing/2014/main" id="{0C639D7B-A051-241A-DDD0-9A9D8104B7CD}"/>
              </a:ext>
            </a:extLst>
          </p:cNvPr>
          <p:cNvPicPr>
            <a:picLocks noChangeAspect="1"/>
          </p:cNvPicPr>
          <p:nvPr/>
        </p:nvPicPr>
        <p:blipFill rotWithShape="1">
          <a:blip r:embed="rId3"/>
          <a:srcRect l="9643" r="18555" b="8288"/>
          <a:stretch/>
        </p:blipFill>
        <p:spPr>
          <a:xfrm>
            <a:off x="5863588" y="3499799"/>
            <a:ext cx="5749614" cy="1298818"/>
          </a:xfrm>
          <a:prstGeom prst="rect">
            <a:avLst/>
          </a:prstGeom>
        </p:spPr>
      </p:pic>
      <p:sp>
        <p:nvSpPr>
          <p:cNvPr id="10" name="TextBox 9">
            <a:extLst>
              <a:ext uri="{FF2B5EF4-FFF2-40B4-BE49-F238E27FC236}">
                <a16:creationId xmlns:a16="http://schemas.microsoft.com/office/drawing/2014/main" id="{DE93A4A4-2A00-7DCC-B4CB-F22476A563DD}"/>
              </a:ext>
            </a:extLst>
          </p:cNvPr>
          <p:cNvSpPr txBox="1"/>
          <p:nvPr/>
        </p:nvSpPr>
        <p:spPr>
          <a:xfrm>
            <a:off x="5917375" y="5138358"/>
            <a:ext cx="3926972" cy="830997"/>
          </a:xfrm>
          <a:prstGeom prst="rect">
            <a:avLst/>
          </a:prstGeom>
          <a:noFill/>
        </p:spPr>
        <p:txBody>
          <a:bodyPr wrap="none" rtlCol="0">
            <a:spAutoFit/>
          </a:bodyPr>
          <a:lstStyle/>
          <a:p>
            <a:r>
              <a:rPr lang="uk-UA" sz="1600" b="1" dirty="0"/>
              <a:t>Режим роботи:</a:t>
            </a:r>
          </a:p>
          <a:p>
            <a:r>
              <a:rPr lang="uk-UA" sz="1600" dirty="0"/>
              <a:t>тривалість робочого дня, години – 8,25 год</a:t>
            </a:r>
          </a:p>
          <a:p>
            <a:r>
              <a:rPr lang="uk-UA" sz="1600" dirty="0"/>
              <a:t>змінність роботи - однозмінна</a:t>
            </a:r>
            <a:endParaRPr lang="ru-UA" sz="1600" dirty="0"/>
          </a:p>
        </p:txBody>
      </p:sp>
      <p:sp>
        <p:nvSpPr>
          <p:cNvPr id="11" name="TextBox 10">
            <a:extLst>
              <a:ext uri="{FF2B5EF4-FFF2-40B4-BE49-F238E27FC236}">
                <a16:creationId xmlns:a16="http://schemas.microsoft.com/office/drawing/2014/main" id="{BFDAC347-02E1-577D-D92B-6A61671EC132}"/>
              </a:ext>
            </a:extLst>
          </p:cNvPr>
          <p:cNvSpPr txBox="1"/>
          <p:nvPr/>
        </p:nvSpPr>
        <p:spPr>
          <a:xfrm>
            <a:off x="5917375" y="6169154"/>
            <a:ext cx="4802725" cy="646331"/>
          </a:xfrm>
          <a:prstGeom prst="rect">
            <a:avLst/>
          </a:prstGeom>
          <a:noFill/>
        </p:spPr>
        <p:txBody>
          <a:bodyPr wrap="none" rtlCol="0">
            <a:spAutoFit/>
          </a:bodyPr>
          <a:lstStyle/>
          <a:p>
            <a:r>
              <a:rPr lang="uk-UA" dirty="0" err="1"/>
              <a:t>Спотереження</a:t>
            </a:r>
            <a:r>
              <a:rPr lang="uk-UA" dirty="0"/>
              <a:t> провів:              </a:t>
            </a:r>
            <a:r>
              <a:rPr lang="uk-UA" i="1" dirty="0"/>
              <a:t>підпис  </a:t>
            </a:r>
            <a:r>
              <a:rPr lang="uk-UA" dirty="0"/>
              <a:t>            ПІБ</a:t>
            </a:r>
          </a:p>
          <a:p>
            <a:r>
              <a:rPr lang="uk-UA" dirty="0"/>
              <a:t>Робітник:                                      </a:t>
            </a:r>
            <a:r>
              <a:rPr lang="uk-UA" i="1" dirty="0"/>
              <a:t>підпис</a:t>
            </a:r>
            <a:r>
              <a:rPr lang="uk-UA" dirty="0"/>
              <a:t>              ПІБ</a:t>
            </a:r>
            <a:endParaRPr lang="ru-UA" dirty="0"/>
          </a:p>
        </p:txBody>
      </p:sp>
      <mc:AlternateContent xmlns:mc="http://schemas.openxmlformats.org/markup-compatibility/2006" xmlns:p14="http://schemas.microsoft.com/office/powerpoint/2010/main">
        <mc:Choice Requires="p14">
          <p:contentPart p14:bwMode="auto" r:id="rId4">
            <p14:nvContentPartPr>
              <p14:cNvPr id="14" name="Рукописні дані 13">
                <a:extLst>
                  <a:ext uri="{FF2B5EF4-FFF2-40B4-BE49-F238E27FC236}">
                    <a16:creationId xmlns:a16="http://schemas.microsoft.com/office/drawing/2014/main" id="{AECEEECD-FAA1-B5ED-F9AA-85F69DA49DC3}"/>
                  </a:ext>
                </a:extLst>
              </p14:cNvPr>
              <p14:cNvContentPartPr/>
              <p14:nvPr/>
            </p14:nvContentPartPr>
            <p14:xfrm>
              <a:off x="6600095" y="6358403"/>
              <a:ext cx="360" cy="360"/>
            </p14:xfrm>
          </p:contentPart>
        </mc:Choice>
        <mc:Fallback xmlns="">
          <p:pic>
            <p:nvPicPr>
              <p:cNvPr id="14" name="Рукописні дані 13">
                <a:extLst>
                  <a:ext uri="{FF2B5EF4-FFF2-40B4-BE49-F238E27FC236}">
                    <a16:creationId xmlns:a16="http://schemas.microsoft.com/office/drawing/2014/main" id="{AECEEECD-FAA1-B5ED-F9AA-85F69DA49DC3}"/>
                  </a:ext>
                </a:extLst>
              </p:cNvPr>
              <p:cNvPicPr/>
              <p:nvPr/>
            </p:nvPicPr>
            <p:blipFill>
              <a:blip r:embed="rId5"/>
              <a:stretch>
                <a:fillRect/>
              </a:stretch>
            </p:blipFill>
            <p:spPr>
              <a:xfrm>
                <a:off x="6591095" y="6349403"/>
                <a:ext cx="18000" cy="18000"/>
              </a:xfrm>
              <a:prstGeom prst="rect">
                <a:avLst/>
              </a:prstGeom>
            </p:spPr>
          </p:pic>
        </mc:Fallback>
      </mc:AlternateContent>
      <p:grpSp>
        <p:nvGrpSpPr>
          <p:cNvPr id="17" name="Групувати 16">
            <a:extLst>
              <a:ext uri="{FF2B5EF4-FFF2-40B4-BE49-F238E27FC236}">
                <a16:creationId xmlns:a16="http://schemas.microsoft.com/office/drawing/2014/main" id="{D5DC03A9-99BB-7F7C-FF7E-3C88E0D8923D}"/>
              </a:ext>
            </a:extLst>
          </p:cNvPr>
          <p:cNvGrpSpPr/>
          <p:nvPr/>
        </p:nvGrpSpPr>
        <p:grpSpPr>
          <a:xfrm>
            <a:off x="6884135" y="6263723"/>
            <a:ext cx="360" cy="360"/>
            <a:chOff x="6884135" y="6263723"/>
            <a:chExt cx="360" cy="360"/>
          </a:xfrm>
        </p:grpSpPr>
        <mc:AlternateContent xmlns:mc="http://schemas.openxmlformats.org/markup-compatibility/2006" xmlns:p14="http://schemas.microsoft.com/office/powerpoint/2010/main">
          <mc:Choice Requires="p14">
            <p:contentPart p14:bwMode="auto" r:id="rId6">
              <p14:nvContentPartPr>
                <p14:cNvPr id="15" name="Рукописні дані 14">
                  <a:extLst>
                    <a:ext uri="{FF2B5EF4-FFF2-40B4-BE49-F238E27FC236}">
                      <a16:creationId xmlns:a16="http://schemas.microsoft.com/office/drawing/2014/main" id="{8C1D90B5-63EB-9A36-F999-47A17D825665}"/>
                    </a:ext>
                  </a:extLst>
                </p14:cNvPr>
                <p14:cNvContentPartPr/>
                <p14:nvPr/>
              </p14:nvContentPartPr>
              <p14:xfrm>
                <a:off x="6884135" y="6263723"/>
                <a:ext cx="360" cy="360"/>
              </p14:xfrm>
            </p:contentPart>
          </mc:Choice>
          <mc:Fallback xmlns="">
            <p:pic>
              <p:nvPicPr>
                <p:cNvPr id="15" name="Рукописні дані 14">
                  <a:extLst>
                    <a:ext uri="{FF2B5EF4-FFF2-40B4-BE49-F238E27FC236}">
                      <a16:creationId xmlns:a16="http://schemas.microsoft.com/office/drawing/2014/main" id="{8C1D90B5-63EB-9A36-F999-47A17D825665}"/>
                    </a:ext>
                  </a:extLst>
                </p:cNvPr>
                <p:cNvPicPr/>
                <p:nvPr/>
              </p:nvPicPr>
              <p:blipFill>
                <a:blip r:embed="rId5"/>
                <a:stretch>
                  <a:fillRect/>
                </a:stretch>
              </p:blipFill>
              <p:spPr>
                <a:xfrm>
                  <a:off x="6875135" y="625508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Рукописні дані 15">
                  <a:extLst>
                    <a:ext uri="{FF2B5EF4-FFF2-40B4-BE49-F238E27FC236}">
                      <a16:creationId xmlns:a16="http://schemas.microsoft.com/office/drawing/2014/main" id="{67988FB9-43D2-B3A1-3C69-4CC90AA48382}"/>
                    </a:ext>
                  </a:extLst>
                </p14:cNvPr>
                <p14:cNvContentPartPr/>
                <p14:nvPr/>
              </p14:nvContentPartPr>
              <p14:xfrm>
                <a:off x="6884135" y="6263723"/>
                <a:ext cx="360" cy="360"/>
              </p14:xfrm>
            </p:contentPart>
          </mc:Choice>
          <mc:Fallback xmlns="">
            <p:pic>
              <p:nvPicPr>
                <p:cNvPr id="16" name="Рукописні дані 15">
                  <a:extLst>
                    <a:ext uri="{FF2B5EF4-FFF2-40B4-BE49-F238E27FC236}">
                      <a16:creationId xmlns:a16="http://schemas.microsoft.com/office/drawing/2014/main" id="{67988FB9-43D2-B3A1-3C69-4CC90AA48382}"/>
                    </a:ext>
                  </a:extLst>
                </p:cNvPr>
                <p:cNvPicPr/>
                <p:nvPr/>
              </p:nvPicPr>
              <p:blipFill>
                <a:blip r:embed="rId5"/>
                <a:stretch>
                  <a:fillRect/>
                </a:stretch>
              </p:blipFill>
              <p:spPr>
                <a:xfrm>
                  <a:off x="6875135" y="6255083"/>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18" name="Рукописні дані 17">
                <a:extLst>
                  <a:ext uri="{FF2B5EF4-FFF2-40B4-BE49-F238E27FC236}">
                    <a16:creationId xmlns:a16="http://schemas.microsoft.com/office/drawing/2014/main" id="{1E839A11-102F-91ED-7206-0788AC712405}"/>
                  </a:ext>
                </a:extLst>
              </p14:cNvPr>
              <p14:cNvContentPartPr/>
              <p14:nvPr/>
            </p14:nvContentPartPr>
            <p14:xfrm>
              <a:off x="7199495" y="6327083"/>
              <a:ext cx="360" cy="360"/>
            </p14:xfrm>
          </p:contentPart>
        </mc:Choice>
        <mc:Fallback xmlns="">
          <p:pic>
            <p:nvPicPr>
              <p:cNvPr id="18" name="Рукописні дані 17">
                <a:extLst>
                  <a:ext uri="{FF2B5EF4-FFF2-40B4-BE49-F238E27FC236}">
                    <a16:creationId xmlns:a16="http://schemas.microsoft.com/office/drawing/2014/main" id="{1E839A11-102F-91ED-7206-0788AC712405}"/>
                  </a:ext>
                </a:extLst>
              </p:cNvPr>
              <p:cNvPicPr/>
              <p:nvPr/>
            </p:nvPicPr>
            <p:blipFill>
              <a:blip r:embed="rId5"/>
              <a:stretch>
                <a:fillRect/>
              </a:stretch>
            </p:blipFill>
            <p:spPr>
              <a:xfrm>
                <a:off x="7190495" y="6318083"/>
                <a:ext cx="18000" cy="18000"/>
              </a:xfrm>
              <a:prstGeom prst="rect">
                <a:avLst/>
              </a:prstGeom>
            </p:spPr>
          </p:pic>
        </mc:Fallback>
      </mc:AlternateContent>
    </p:spTree>
    <p:extLst>
      <p:ext uri="{BB962C8B-B14F-4D97-AF65-F5344CB8AC3E}">
        <p14:creationId xmlns:p14="http://schemas.microsoft.com/office/powerpoint/2010/main" val="1704815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059576CE-D2B3-7683-FE2F-CD65AF0D0154}"/>
              </a:ext>
            </a:extLst>
          </p:cNvPr>
          <p:cNvPicPr>
            <a:picLocks noChangeAspect="1"/>
          </p:cNvPicPr>
          <p:nvPr/>
        </p:nvPicPr>
        <p:blipFill>
          <a:blip r:embed="rId2"/>
          <a:stretch>
            <a:fillRect/>
          </a:stretch>
        </p:blipFill>
        <p:spPr>
          <a:xfrm>
            <a:off x="533729" y="1100958"/>
            <a:ext cx="10725150" cy="1981200"/>
          </a:xfrm>
          <a:prstGeom prst="rect">
            <a:avLst/>
          </a:prstGeom>
        </p:spPr>
      </p:pic>
      <p:sp>
        <p:nvSpPr>
          <p:cNvPr id="15" name="TextBox 14">
            <a:extLst>
              <a:ext uri="{FF2B5EF4-FFF2-40B4-BE49-F238E27FC236}">
                <a16:creationId xmlns:a16="http://schemas.microsoft.com/office/drawing/2014/main" id="{749C9F9E-38E8-A04E-1779-34D6B79CA196}"/>
              </a:ext>
            </a:extLst>
          </p:cNvPr>
          <p:cNvSpPr txBox="1"/>
          <p:nvPr/>
        </p:nvSpPr>
        <p:spPr>
          <a:xfrm>
            <a:off x="86185" y="3429000"/>
            <a:ext cx="12236170" cy="2031325"/>
          </a:xfrm>
          <a:prstGeom prst="rect">
            <a:avLst/>
          </a:prstGeom>
          <a:noFill/>
        </p:spPr>
        <p:txBody>
          <a:bodyPr wrap="none" rtlCol="0">
            <a:spAutoFit/>
          </a:bodyPr>
          <a:lstStyle/>
          <a:p>
            <a:pPr>
              <a:tabLst>
                <a:tab pos="821055" algn="l"/>
              </a:tabLst>
            </a:pPr>
            <a:r>
              <a:rPr lang="uk-UA" sz="1800" b="1" dirty="0">
                <a:effectLst/>
                <a:latin typeface="Times New Roman" panose="02020603050405020304" pitchFamily="18" charset="0"/>
                <a:ea typeface="Times New Roman" panose="02020603050405020304" pitchFamily="18" charset="0"/>
              </a:rPr>
              <a:t>ГДК </a:t>
            </a:r>
            <a:r>
              <a:rPr lang="uk-UA" sz="1800" b="1" dirty="0" err="1">
                <a:effectLst/>
                <a:latin typeface="Times New Roman" panose="02020603050405020304" pitchFamily="18" charset="0"/>
                <a:ea typeface="Times New Roman" panose="02020603050405020304" pitchFamily="18" charset="0"/>
              </a:rPr>
              <a:t>р.з</a:t>
            </a:r>
            <a:r>
              <a:rPr lang="uk-UA" sz="1800" b="1" dirty="0">
                <a:effectLst/>
                <a:latin typeface="Times New Roman" panose="02020603050405020304" pitchFamily="18" charset="0"/>
                <a:ea typeface="Times New Roman" panose="02020603050405020304" pitchFamily="18" charset="0"/>
              </a:rPr>
              <a:t>. – </a:t>
            </a:r>
            <a:r>
              <a:rPr lang="uk-UA" sz="1800" dirty="0">
                <a:effectLst/>
                <a:latin typeface="Times New Roman" panose="02020603050405020304" pitchFamily="18" charset="0"/>
                <a:ea typeface="Times New Roman" panose="02020603050405020304" pitchFamily="18" charset="0"/>
              </a:rPr>
              <a:t>така концентрація речовини у повітрі робочої зони, яка при щоденній роботі протягом усієї трудової діяльності</a:t>
            </a:r>
          </a:p>
          <a:p>
            <a:pPr>
              <a:tabLst>
                <a:tab pos="821055" algn="l"/>
              </a:tabLst>
            </a:pPr>
            <a:r>
              <a:rPr lang="uk-UA" sz="1800" dirty="0">
                <a:effectLst/>
                <a:latin typeface="Times New Roman" panose="02020603050405020304" pitchFamily="18" charset="0"/>
                <a:ea typeface="Times New Roman" panose="02020603050405020304" pitchFamily="18" charset="0"/>
              </a:rPr>
              <a:t>не може викликати захворювань або відхилень у стані здоров’я,  що виявляються сучасними методами досліджень, </a:t>
            </a:r>
          </a:p>
          <a:p>
            <a:pPr>
              <a:tabLst>
                <a:tab pos="821055" algn="l"/>
              </a:tabLst>
            </a:pPr>
            <a:r>
              <a:rPr lang="uk-UA" sz="1800" dirty="0">
                <a:effectLst/>
                <a:latin typeface="Times New Roman" panose="02020603050405020304" pitchFamily="18" charset="0"/>
                <a:ea typeface="Times New Roman" panose="02020603050405020304" pitchFamily="18" charset="0"/>
              </a:rPr>
              <a:t>у процесі роботи або у віддалені періоди життя сучасного та наступних поколінь </a:t>
            </a:r>
          </a:p>
          <a:p>
            <a:pPr>
              <a:tabLst>
                <a:tab pos="821055" algn="l"/>
              </a:tabLst>
            </a:pPr>
            <a:endParaRPr lang="uk-UA" dirty="0">
              <a:latin typeface="Times New Roman" panose="02020603050405020304" pitchFamily="18" charset="0"/>
              <a:ea typeface="Times New Roman" panose="02020603050405020304" pitchFamily="18" charset="0"/>
            </a:endParaRPr>
          </a:p>
          <a:p>
            <a:pPr>
              <a:tabLst>
                <a:tab pos="821055" algn="l"/>
              </a:tabLst>
            </a:pPr>
            <a:r>
              <a:rPr lang="uk-UA" sz="1800" b="1" dirty="0">
                <a:effectLst/>
                <a:latin typeface="Times New Roman" panose="02020603050405020304" pitchFamily="18" charset="0"/>
                <a:ea typeface="Times New Roman" panose="02020603050405020304" pitchFamily="18" charset="0"/>
              </a:rPr>
              <a:t>Гранично допустимий рівень виробничого </a:t>
            </a:r>
            <a:r>
              <a:rPr lang="uk-UA" sz="1800" b="1" dirty="0" err="1">
                <a:effectLst/>
                <a:latin typeface="Times New Roman" panose="02020603050405020304" pitchFamily="18" charset="0"/>
                <a:ea typeface="Times New Roman" panose="02020603050405020304" pitchFamily="18" charset="0"/>
              </a:rPr>
              <a:t>фактора</a:t>
            </a:r>
            <a:r>
              <a:rPr lang="uk-UA" sz="1800" b="1" dirty="0">
                <a:effectLst/>
                <a:latin typeface="Times New Roman" panose="02020603050405020304" pitchFamily="18" charset="0"/>
                <a:ea typeface="Times New Roman" panose="02020603050405020304" pitchFamily="18" charset="0"/>
              </a:rPr>
              <a:t> (ГДР) </a:t>
            </a:r>
            <a:r>
              <a:rPr lang="uk-UA" sz="1800" dirty="0">
                <a:effectLst/>
                <a:latin typeface="Times New Roman" panose="02020603050405020304" pitchFamily="18" charset="0"/>
                <a:ea typeface="Times New Roman" panose="02020603050405020304" pitchFamily="18" charset="0"/>
              </a:rPr>
              <a:t>— рівень виробничого </a:t>
            </a:r>
            <a:r>
              <a:rPr lang="uk-UA" sz="1800" dirty="0" err="1">
                <a:effectLst/>
                <a:latin typeface="Times New Roman" panose="02020603050405020304" pitchFamily="18" charset="0"/>
                <a:ea typeface="Times New Roman" panose="02020603050405020304" pitchFamily="18" charset="0"/>
              </a:rPr>
              <a:t>фактора</a:t>
            </a:r>
            <a:r>
              <a:rPr lang="uk-UA" sz="1800" dirty="0">
                <a:effectLst/>
                <a:latin typeface="Times New Roman" panose="02020603050405020304" pitchFamily="18" charset="0"/>
                <a:ea typeface="Times New Roman" panose="02020603050405020304" pitchFamily="18" charset="0"/>
              </a:rPr>
              <a:t>, дія якого при роботі </a:t>
            </a:r>
          </a:p>
          <a:p>
            <a:pPr>
              <a:tabLst>
                <a:tab pos="821055" algn="l"/>
              </a:tabLst>
            </a:pPr>
            <a:r>
              <a:rPr lang="uk-UA" sz="1800" dirty="0">
                <a:effectLst/>
                <a:latin typeface="Times New Roman" panose="02020603050405020304" pitchFamily="18" charset="0"/>
                <a:ea typeface="Times New Roman" panose="02020603050405020304" pitchFamily="18" charset="0"/>
              </a:rPr>
              <a:t>встановленої тривалості за час всього трудового стажу не призводить до травми, захворювання чи відхилення </a:t>
            </a:r>
          </a:p>
          <a:p>
            <a:pPr>
              <a:tabLst>
                <a:tab pos="821055" algn="l"/>
              </a:tabLst>
            </a:pPr>
            <a:r>
              <a:rPr lang="uk-UA" sz="1800" dirty="0">
                <a:effectLst/>
                <a:latin typeface="Times New Roman" panose="02020603050405020304" pitchFamily="18" charset="0"/>
                <a:ea typeface="Times New Roman" panose="02020603050405020304" pitchFamily="18" charset="0"/>
              </a:rPr>
              <a:t>у стані здоров’я в процесі роботи або в віддалені періоди життя теперішнього і наступних поколінь.</a:t>
            </a:r>
            <a:endParaRPr lang="uk-UA"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8024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5B78ED8-649C-0707-A7A5-63E0008D94F3}"/>
              </a:ext>
            </a:extLst>
          </p:cNvPr>
          <p:cNvSpPr>
            <a:spLocks noGrp="1"/>
          </p:cNvSpPr>
          <p:nvPr>
            <p:ph idx="1"/>
          </p:nvPr>
        </p:nvSpPr>
        <p:spPr>
          <a:xfrm>
            <a:off x="714703" y="483476"/>
            <a:ext cx="10639097" cy="5693487"/>
          </a:xfrm>
        </p:spPr>
        <p:txBody>
          <a:bodyPr/>
          <a:lstStyle/>
          <a:p>
            <a:pPr marL="0" indent="0" algn="ctr">
              <a:buNone/>
            </a:pPr>
            <a:r>
              <a:rPr lang="uk-UA" sz="2800" b="1" i="0" u="none" strike="noStrike" spc="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Пункт 1.</a:t>
            </a:r>
            <a:r>
              <a:rPr lang="uk-UA" sz="2800" dirty="0">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 </a:t>
            </a:r>
            <a:r>
              <a:rPr lang="uk-UA" sz="2800" b="1" dirty="0">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Шкідливі хімічні речовини</a:t>
            </a:r>
          </a:p>
          <a:p>
            <a:r>
              <a:rPr lang="uk-UA" b="1"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1 клас небезпеки</a:t>
            </a:r>
          </a:p>
          <a:p>
            <a:r>
              <a:rPr lang="uk-UA" b="1"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2 клас небезпеки</a:t>
            </a:r>
          </a:p>
          <a:p>
            <a:r>
              <a:rPr lang="uk-UA" b="1"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3 клас небезпеки</a:t>
            </a:r>
          </a:p>
          <a:p>
            <a:r>
              <a:rPr lang="uk-UA" b="1"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4 клас небезпеки</a:t>
            </a:r>
            <a:endParaRPr lang="ru-UA" b="1" dirty="0"/>
          </a:p>
        </p:txBody>
      </p:sp>
      <p:sp>
        <p:nvSpPr>
          <p:cNvPr id="5" name="TextBox 4">
            <a:extLst>
              <a:ext uri="{FF2B5EF4-FFF2-40B4-BE49-F238E27FC236}">
                <a16:creationId xmlns:a16="http://schemas.microsoft.com/office/drawing/2014/main" id="{B2A37863-029C-DB65-8103-19ECB8996DB3}"/>
              </a:ext>
            </a:extLst>
          </p:cNvPr>
          <p:cNvSpPr txBox="1"/>
          <p:nvPr/>
        </p:nvSpPr>
        <p:spPr>
          <a:xfrm>
            <a:off x="4887310" y="1190297"/>
            <a:ext cx="5917324" cy="1200329"/>
          </a:xfrm>
          <a:prstGeom prst="rect">
            <a:avLst/>
          </a:prstGeom>
          <a:noFill/>
        </p:spPr>
        <p:txBody>
          <a:bodyPr wrap="square" rtlCol="0">
            <a:spAutoFit/>
          </a:bodyPr>
          <a:lstStyle/>
          <a:p>
            <a:pPr>
              <a:tabLst>
                <a:tab pos="821055" algn="l"/>
              </a:tabLst>
            </a:pPr>
            <a:r>
              <a:rPr lang="uk-UA" sz="1800" b="1" dirty="0">
                <a:effectLst/>
                <a:latin typeface="Times New Roman" panose="02020603050405020304" pitchFamily="18" charset="0"/>
                <a:ea typeface="Times New Roman" panose="02020603050405020304" pitchFamily="18" charset="0"/>
              </a:rPr>
              <a:t>І – надзвичайно небезпечні (</a:t>
            </a:r>
            <a:r>
              <a:rPr lang="uk-UA" sz="1800" b="1" i="1" dirty="0">
                <a:effectLst/>
                <a:latin typeface="Times New Roman" panose="02020603050405020304" pitchFamily="18" charset="0"/>
                <a:ea typeface="Times New Roman" panose="02020603050405020304" pitchFamily="18" charset="0"/>
              </a:rPr>
              <a:t>ГДК</a:t>
            </a:r>
            <a:r>
              <a:rPr lang="uk-UA" sz="1800" b="1" dirty="0">
                <a:effectLst/>
                <a:latin typeface="Times New Roman" panose="02020603050405020304" pitchFamily="18" charset="0"/>
                <a:ea typeface="Times New Roman" panose="02020603050405020304" pitchFamily="18" charset="0"/>
              </a:rPr>
              <a:t> &lt; 0,1 мг/м</a:t>
            </a:r>
            <a:r>
              <a:rPr lang="uk-UA" sz="1800" b="1" baseline="30000" dirty="0">
                <a:effectLst/>
                <a:latin typeface="Times New Roman" panose="02020603050405020304" pitchFamily="18" charset="0"/>
                <a:ea typeface="Times New Roman" panose="02020603050405020304" pitchFamily="18" charset="0"/>
              </a:rPr>
              <a:t>3</a:t>
            </a:r>
            <a:r>
              <a:rPr lang="uk-UA" sz="1800" b="1" dirty="0">
                <a:effectLst/>
                <a:latin typeface="Times New Roman" panose="02020603050405020304" pitchFamily="18" charset="0"/>
                <a:ea typeface="Times New Roman" panose="02020603050405020304" pitchFamily="18" charset="0"/>
              </a:rPr>
              <a:t>);</a:t>
            </a:r>
            <a:endParaRPr lang="ru-UA" sz="1800" dirty="0">
              <a:effectLst/>
              <a:latin typeface="Times New Roman" panose="02020603050405020304" pitchFamily="18" charset="0"/>
              <a:ea typeface="Times New Roman" panose="02020603050405020304" pitchFamily="18" charset="0"/>
            </a:endParaRPr>
          </a:p>
          <a:p>
            <a:pPr>
              <a:tabLst>
                <a:tab pos="821055" algn="l"/>
              </a:tabLst>
            </a:pPr>
            <a:r>
              <a:rPr lang="uk-UA" sz="1800" b="1" dirty="0">
                <a:effectLst/>
                <a:latin typeface="Times New Roman" panose="02020603050405020304" pitchFamily="18" charset="0"/>
                <a:ea typeface="Times New Roman" panose="02020603050405020304" pitchFamily="18" charset="0"/>
              </a:rPr>
              <a:t>ІІ – високонебезпечні (</a:t>
            </a:r>
            <a:r>
              <a:rPr lang="uk-UA" sz="1800" b="1" i="1" dirty="0">
                <a:effectLst/>
                <a:latin typeface="Times New Roman" panose="02020603050405020304" pitchFamily="18" charset="0"/>
                <a:ea typeface="Times New Roman" panose="02020603050405020304" pitchFamily="18" charset="0"/>
              </a:rPr>
              <a:t>ГДК</a:t>
            </a:r>
            <a:r>
              <a:rPr lang="uk-UA" sz="1800" b="1" dirty="0">
                <a:effectLst/>
                <a:latin typeface="Times New Roman" panose="02020603050405020304" pitchFamily="18" charset="0"/>
                <a:ea typeface="Times New Roman" panose="02020603050405020304" pitchFamily="18" charset="0"/>
              </a:rPr>
              <a:t> = 0,1 … 1,0 мг/м</a:t>
            </a:r>
            <a:r>
              <a:rPr lang="uk-UA" sz="1800" b="1" baseline="30000" dirty="0">
                <a:effectLst/>
                <a:latin typeface="Times New Roman" panose="02020603050405020304" pitchFamily="18" charset="0"/>
                <a:ea typeface="Times New Roman" panose="02020603050405020304" pitchFamily="18" charset="0"/>
              </a:rPr>
              <a:t>3</a:t>
            </a:r>
            <a:r>
              <a:rPr lang="uk-UA" sz="1800" b="1" dirty="0">
                <a:effectLst/>
                <a:latin typeface="Times New Roman" panose="02020603050405020304" pitchFamily="18" charset="0"/>
                <a:ea typeface="Times New Roman" panose="02020603050405020304" pitchFamily="18" charset="0"/>
              </a:rPr>
              <a:t>);</a:t>
            </a:r>
            <a:endParaRPr lang="ru-UA" sz="1800" dirty="0">
              <a:effectLst/>
              <a:latin typeface="Times New Roman" panose="02020603050405020304" pitchFamily="18" charset="0"/>
              <a:ea typeface="Times New Roman" panose="02020603050405020304" pitchFamily="18" charset="0"/>
            </a:endParaRPr>
          </a:p>
          <a:p>
            <a:pPr>
              <a:tabLst>
                <a:tab pos="821055" algn="l"/>
              </a:tabLst>
            </a:pPr>
            <a:r>
              <a:rPr lang="uk-UA" sz="1800" b="1" dirty="0">
                <a:effectLst/>
                <a:latin typeface="Times New Roman" panose="02020603050405020304" pitchFamily="18" charset="0"/>
                <a:ea typeface="Times New Roman" panose="02020603050405020304" pitchFamily="18" charset="0"/>
              </a:rPr>
              <a:t>ІІІ – помірнонебезпечні (</a:t>
            </a:r>
            <a:r>
              <a:rPr lang="uk-UA" sz="1800" b="1" i="1" dirty="0">
                <a:effectLst/>
                <a:latin typeface="Times New Roman" panose="02020603050405020304" pitchFamily="18" charset="0"/>
                <a:ea typeface="Times New Roman" panose="02020603050405020304" pitchFamily="18" charset="0"/>
              </a:rPr>
              <a:t>ГДК</a:t>
            </a:r>
            <a:r>
              <a:rPr lang="uk-UA" sz="1800" b="1" dirty="0">
                <a:effectLst/>
                <a:latin typeface="Times New Roman" panose="02020603050405020304" pitchFamily="18" charset="0"/>
                <a:ea typeface="Times New Roman" panose="02020603050405020304" pitchFamily="18" charset="0"/>
              </a:rPr>
              <a:t> = 1,1 … 10,0 мг/м</a:t>
            </a:r>
            <a:r>
              <a:rPr lang="uk-UA" sz="1800" b="1" baseline="30000" dirty="0">
                <a:effectLst/>
                <a:latin typeface="Times New Roman" panose="02020603050405020304" pitchFamily="18" charset="0"/>
                <a:ea typeface="Times New Roman" panose="02020603050405020304" pitchFamily="18" charset="0"/>
              </a:rPr>
              <a:t>3</a:t>
            </a:r>
            <a:r>
              <a:rPr lang="uk-UA" sz="1800" b="1" dirty="0">
                <a:effectLst/>
                <a:latin typeface="Times New Roman" panose="02020603050405020304" pitchFamily="18" charset="0"/>
                <a:ea typeface="Times New Roman" panose="02020603050405020304" pitchFamily="18" charset="0"/>
              </a:rPr>
              <a:t>);</a:t>
            </a:r>
            <a:endParaRPr lang="ru-UA" sz="1800" dirty="0">
              <a:effectLst/>
              <a:latin typeface="Times New Roman" panose="02020603050405020304" pitchFamily="18" charset="0"/>
              <a:ea typeface="Times New Roman" panose="02020603050405020304" pitchFamily="18" charset="0"/>
            </a:endParaRPr>
          </a:p>
          <a:p>
            <a:pPr>
              <a:tabLst>
                <a:tab pos="821055" algn="l"/>
              </a:tabLst>
            </a:pPr>
            <a:r>
              <a:rPr lang="uk-UA" sz="1800" b="1" dirty="0">
                <a:effectLst/>
                <a:latin typeface="Times New Roman" panose="02020603050405020304" pitchFamily="18" charset="0"/>
                <a:ea typeface="Times New Roman" panose="02020603050405020304" pitchFamily="18" charset="0"/>
              </a:rPr>
              <a:t>IV – малонебезпечні (</a:t>
            </a:r>
            <a:r>
              <a:rPr lang="uk-UA" sz="1800" b="1" i="1" dirty="0">
                <a:effectLst/>
                <a:latin typeface="Times New Roman" panose="02020603050405020304" pitchFamily="18" charset="0"/>
                <a:ea typeface="Times New Roman" panose="02020603050405020304" pitchFamily="18" charset="0"/>
              </a:rPr>
              <a:t>ГДК </a:t>
            </a:r>
            <a:r>
              <a:rPr lang="uk-UA" sz="1800" b="1" dirty="0">
                <a:effectLst/>
                <a:latin typeface="Times New Roman" panose="02020603050405020304" pitchFamily="18" charset="0"/>
                <a:ea typeface="Times New Roman" panose="02020603050405020304" pitchFamily="18" charset="0"/>
              </a:rPr>
              <a:t>&gt; 10,0 мг/м</a:t>
            </a:r>
            <a:r>
              <a:rPr lang="uk-UA" sz="1800" b="1" baseline="30000" dirty="0">
                <a:effectLst/>
                <a:latin typeface="Times New Roman" panose="02020603050405020304" pitchFamily="18" charset="0"/>
                <a:ea typeface="Times New Roman" panose="02020603050405020304" pitchFamily="18" charset="0"/>
              </a:rPr>
              <a:t>3</a:t>
            </a:r>
            <a:r>
              <a:rPr lang="uk-UA" sz="1800" b="1" dirty="0">
                <a:effectLst/>
                <a:latin typeface="Times New Roman" panose="02020603050405020304" pitchFamily="18" charset="0"/>
                <a:ea typeface="Times New Roman" panose="02020603050405020304" pitchFamily="18" charset="0"/>
              </a:rPr>
              <a:t>).</a:t>
            </a:r>
            <a:endParaRPr lang="uk-UA" b="1" i="0" dirty="0">
              <a:solidFill>
                <a:srgbClr val="402A18"/>
              </a:solidFill>
              <a:effectLst/>
              <a:latin typeface="Times New Roman" panose="02020603050405020304" pitchFamily="18" charset="0"/>
              <a:cs typeface="Times New Roman" panose="02020603050405020304" pitchFamily="18" charset="0"/>
            </a:endParaRPr>
          </a:p>
        </p:txBody>
      </p:sp>
      <p:pic>
        <p:nvPicPr>
          <p:cNvPr id="10" name="Рисунок 9">
            <a:extLst>
              <a:ext uri="{FF2B5EF4-FFF2-40B4-BE49-F238E27FC236}">
                <a16:creationId xmlns:a16="http://schemas.microsoft.com/office/drawing/2014/main" id="{1D00B726-2966-55FD-248A-7316CF38E4FC}"/>
              </a:ext>
            </a:extLst>
          </p:cNvPr>
          <p:cNvPicPr>
            <a:picLocks noChangeAspect="1"/>
          </p:cNvPicPr>
          <p:nvPr/>
        </p:nvPicPr>
        <p:blipFill>
          <a:blip r:embed="rId2"/>
          <a:stretch>
            <a:fillRect/>
          </a:stretch>
        </p:blipFill>
        <p:spPr>
          <a:xfrm>
            <a:off x="1001603" y="3330219"/>
            <a:ext cx="8086725" cy="1685925"/>
          </a:xfrm>
          <a:prstGeom prst="rect">
            <a:avLst/>
          </a:prstGeom>
        </p:spPr>
      </p:pic>
      <p:sp>
        <p:nvSpPr>
          <p:cNvPr id="11" name="TextBox 10">
            <a:extLst>
              <a:ext uri="{FF2B5EF4-FFF2-40B4-BE49-F238E27FC236}">
                <a16:creationId xmlns:a16="http://schemas.microsoft.com/office/drawing/2014/main" id="{3FB2D2AF-BBBA-7DDA-2A2A-32334C3FC373}"/>
              </a:ext>
            </a:extLst>
          </p:cNvPr>
          <p:cNvSpPr txBox="1"/>
          <p:nvPr/>
        </p:nvSpPr>
        <p:spPr>
          <a:xfrm>
            <a:off x="519441" y="5320235"/>
            <a:ext cx="5514810" cy="369332"/>
          </a:xfrm>
          <a:prstGeom prst="rect">
            <a:avLst/>
          </a:prstGeom>
          <a:noFill/>
        </p:spPr>
        <p:txBody>
          <a:bodyPr wrap="square" rtlCol="0">
            <a:spAutoFit/>
          </a:bodyPr>
          <a:lstStyle/>
          <a:p>
            <a:r>
              <a:rPr lang="uk-UA" b="1" dirty="0"/>
              <a:t>СТУПІНЬ </a:t>
            </a:r>
            <a:r>
              <a:rPr lang="uk-UA" dirty="0"/>
              <a:t>= Фактична концентрація/ГДК </a:t>
            </a:r>
            <a:r>
              <a:rPr lang="uk-UA" dirty="0" err="1"/>
              <a:t>р.з</a:t>
            </a:r>
            <a:r>
              <a:rPr lang="uk-UA" dirty="0"/>
              <a:t>.</a:t>
            </a:r>
            <a:endParaRPr lang="ru-UA" dirty="0"/>
          </a:p>
        </p:txBody>
      </p:sp>
      <mc:AlternateContent xmlns:mc="http://schemas.openxmlformats.org/markup-compatibility/2006" xmlns:p14="http://schemas.microsoft.com/office/powerpoint/2010/main">
        <mc:Choice Requires="p14">
          <p:contentPart p14:bwMode="auto" r:id="rId3">
            <p14:nvContentPartPr>
              <p14:cNvPr id="14" name="Рукописні дані 13">
                <a:extLst>
                  <a:ext uri="{FF2B5EF4-FFF2-40B4-BE49-F238E27FC236}">
                    <a16:creationId xmlns:a16="http://schemas.microsoft.com/office/drawing/2014/main" id="{7A5A2520-D582-B02B-9F4D-D3F72FFCCFDD}"/>
                  </a:ext>
                </a:extLst>
              </p14:cNvPr>
              <p14:cNvContentPartPr/>
              <p14:nvPr/>
            </p14:nvContentPartPr>
            <p14:xfrm>
              <a:off x="3153095" y="619643"/>
              <a:ext cx="5734440" cy="168840"/>
            </p14:xfrm>
          </p:contentPart>
        </mc:Choice>
        <mc:Fallback xmlns="">
          <p:pic>
            <p:nvPicPr>
              <p:cNvPr id="14" name="Рукописні дані 13">
                <a:extLst>
                  <a:ext uri="{FF2B5EF4-FFF2-40B4-BE49-F238E27FC236}">
                    <a16:creationId xmlns:a16="http://schemas.microsoft.com/office/drawing/2014/main" id="{7A5A2520-D582-B02B-9F4D-D3F72FFCCFDD}"/>
                  </a:ext>
                </a:extLst>
              </p:cNvPr>
              <p:cNvPicPr/>
              <p:nvPr/>
            </p:nvPicPr>
            <p:blipFill>
              <a:blip r:embed="rId4"/>
              <a:stretch>
                <a:fillRect/>
              </a:stretch>
            </p:blipFill>
            <p:spPr>
              <a:xfrm>
                <a:off x="3099095" y="511643"/>
                <a:ext cx="584208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Рукописні дані 14">
                <a:extLst>
                  <a:ext uri="{FF2B5EF4-FFF2-40B4-BE49-F238E27FC236}">
                    <a16:creationId xmlns:a16="http://schemas.microsoft.com/office/drawing/2014/main" id="{A37A4EB9-53B1-2613-8211-A06B43453F1B}"/>
                  </a:ext>
                </a:extLst>
              </p14:cNvPr>
              <p14:cNvContentPartPr/>
              <p14:nvPr/>
            </p14:nvContentPartPr>
            <p14:xfrm>
              <a:off x="3321935" y="577883"/>
              <a:ext cx="3351960" cy="360"/>
            </p14:xfrm>
          </p:contentPart>
        </mc:Choice>
        <mc:Fallback xmlns="">
          <p:pic>
            <p:nvPicPr>
              <p:cNvPr id="15" name="Рукописні дані 14">
                <a:extLst>
                  <a:ext uri="{FF2B5EF4-FFF2-40B4-BE49-F238E27FC236}">
                    <a16:creationId xmlns:a16="http://schemas.microsoft.com/office/drawing/2014/main" id="{A37A4EB9-53B1-2613-8211-A06B43453F1B}"/>
                  </a:ext>
                </a:extLst>
              </p:cNvPr>
              <p:cNvPicPr/>
              <p:nvPr/>
            </p:nvPicPr>
            <p:blipFill>
              <a:blip r:embed="rId6"/>
              <a:stretch>
                <a:fillRect/>
              </a:stretch>
            </p:blipFill>
            <p:spPr>
              <a:xfrm>
                <a:off x="3267935" y="470243"/>
                <a:ext cx="34596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Рукописні дані 15">
                <a:extLst>
                  <a:ext uri="{FF2B5EF4-FFF2-40B4-BE49-F238E27FC236}">
                    <a16:creationId xmlns:a16="http://schemas.microsoft.com/office/drawing/2014/main" id="{BB15769D-44B6-9789-0F08-3F5709AC5F59}"/>
                  </a:ext>
                </a:extLst>
              </p14:cNvPr>
              <p14:cNvContentPartPr/>
              <p14:nvPr/>
            </p14:nvContentPartPr>
            <p14:xfrm>
              <a:off x="6412175" y="545123"/>
              <a:ext cx="2480040" cy="11880"/>
            </p14:xfrm>
          </p:contentPart>
        </mc:Choice>
        <mc:Fallback xmlns="">
          <p:pic>
            <p:nvPicPr>
              <p:cNvPr id="16" name="Рукописні дані 15">
                <a:extLst>
                  <a:ext uri="{FF2B5EF4-FFF2-40B4-BE49-F238E27FC236}">
                    <a16:creationId xmlns:a16="http://schemas.microsoft.com/office/drawing/2014/main" id="{BB15769D-44B6-9789-0F08-3F5709AC5F59}"/>
                  </a:ext>
                </a:extLst>
              </p:cNvPr>
              <p:cNvPicPr/>
              <p:nvPr/>
            </p:nvPicPr>
            <p:blipFill>
              <a:blip r:embed="rId8"/>
              <a:stretch>
                <a:fillRect/>
              </a:stretch>
            </p:blipFill>
            <p:spPr>
              <a:xfrm>
                <a:off x="6358175" y="437483"/>
                <a:ext cx="2587680" cy="227520"/>
              </a:xfrm>
              <a:prstGeom prst="rect">
                <a:avLst/>
              </a:prstGeom>
            </p:spPr>
          </p:pic>
        </mc:Fallback>
      </mc:AlternateContent>
    </p:spTree>
    <p:extLst>
      <p:ext uri="{BB962C8B-B14F-4D97-AF65-F5344CB8AC3E}">
        <p14:creationId xmlns:p14="http://schemas.microsoft.com/office/powerpoint/2010/main" val="2671832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7E3875E-BE0D-3652-5F5F-510A80F0DDD7}"/>
              </a:ext>
            </a:extLst>
          </p:cNvPr>
          <p:cNvSpPr>
            <a:spLocks noGrp="1"/>
          </p:cNvSpPr>
          <p:nvPr>
            <p:ph idx="1"/>
          </p:nvPr>
        </p:nvSpPr>
        <p:spPr>
          <a:xfrm>
            <a:off x="451945" y="448769"/>
            <a:ext cx="10765220" cy="6057133"/>
          </a:xfrm>
        </p:spPr>
        <p:txBody>
          <a:bodyPr>
            <a:normAutofit/>
          </a:bodyPr>
          <a:lstStyle/>
          <a:p>
            <a:r>
              <a:rPr lang="uk-UA" sz="1600" b="0" i="0" dirty="0">
                <a:solidFill>
                  <a:srgbClr val="000000"/>
                </a:solidFill>
                <a:effectLst/>
                <a:latin typeface="Times New Roman" panose="02020603050405020304" pitchFamily="18" charset="0"/>
              </a:rPr>
              <a:t>До шкідливих речовин </a:t>
            </a:r>
            <a:r>
              <a:rPr lang="uk-UA" sz="1600" b="1" i="0" dirty="0">
                <a:solidFill>
                  <a:srgbClr val="000000"/>
                </a:solidFill>
                <a:effectLst/>
                <a:latin typeface="Times New Roman" panose="02020603050405020304" pitchFamily="18" charset="0"/>
              </a:rPr>
              <a:t>односпрямованої дії </a:t>
            </a:r>
            <a:r>
              <a:rPr lang="uk-UA" sz="1600" b="0" i="0" dirty="0">
                <a:solidFill>
                  <a:srgbClr val="000000"/>
                </a:solidFill>
                <a:effectLst/>
                <a:latin typeface="Times New Roman" panose="02020603050405020304" pitchFamily="18" charset="0"/>
              </a:rPr>
              <a:t>відносяться шкідливі речовини, які схожі за хімічною будовою та характером впливу на організм людини. </a:t>
            </a:r>
          </a:p>
          <a:p>
            <a:r>
              <a:rPr lang="uk-UA" sz="1600" b="0" i="0" dirty="0">
                <a:solidFill>
                  <a:srgbClr val="000000"/>
                </a:solidFill>
                <a:effectLst/>
                <a:latin typeface="Times New Roman" panose="02020603050405020304" pitchFamily="18" charset="0"/>
              </a:rPr>
              <a:t>Наприклад: фенол і ацетон, сірчистий газ і </a:t>
            </a:r>
            <a:r>
              <a:rPr lang="uk-UA" sz="1600" b="0" i="0" dirty="0" err="1">
                <a:solidFill>
                  <a:srgbClr val="000000"/>
                </a:solidFill>
                <a:effectLst/>
                <a:latin typeface="Times New Roman" panose="02020603050405020304" pitchFamily="18" charset="0"/>
              </a:rPr>
              <a:t>нітрогендіоксид</a:t>
            </a:r>
            <a:r>
              <a:rPr lang="uk-UA" sz="1600" b="0" i="0" dirty="0">
                <a:solidFill>
                  <a:srgbClr val="000000"/>
                </a:solidFill>
                <a:effectLst/>
                <a:latin typeface="Times New Roman" panose="02020603050405020304" pitchFamily="18" charset="0"/>
              </a:rPr>
              <a:t>, органічні кислоти, чадний газ і </a:t>
            </a:r>
            <a:r>
              <a:rPr lang="uk-UA" sz="1600" b="0" i="0" dirty="0" err="1">
                <a:solidFill>
                  <a:srgbClr val="000000"/>
                </a:solidFill>
                <a:effectLst/>
                <a:latin typeface="Times New Roman" panose="02020603050405020304" pitchFamily="18" charset="0"/>
              </a:rPr>
              <a:t>нітрогендіоксид</a:t>
            </a:r>
            <a:r>
              <a:rPr lang="uk-UA" sz="1600" b="0" i="0" dirty="0">
                <a:solidFill>
                  <a:srgbClr val="000000"/>
                </a:solidFill>
                <a:effectLst/>
                <a:latin typeface="Times New Roman" panose="02020603050405020304" pitchFamily="18" charset="0"/>
              </a:rPr>
              <a:t>.</a:t>
            </a:r>
          </a:p>
          <a:p>
            <a:endParaRPr lang="uk-UA" sz="1600" dirty="0">
              <a:solidFill>
                <a:srgbClr val="000000"/>
              </a:solidFill>
              <a:latin typeface="Times New Roman" panose="02020603050405020304" pitchFamily="18" charset="0"/>
            </a:endParaRPr>
          </a:p>
        </p:txBody>
      </p:sp>
      <p:pic>
        <p:nvPicPr>
          <p:cNvPr id="5" name="Рисунок 4">
            <a:extLst>
              <a:ext uri="{FF2B5EF4-FFF2-40B4-BE49-F238E27FC236}">
                <a16:creationId xmlns:a16="http://schemas.microsoft.com/office/drawing/2014/main" id="{EEC9A1B3-984B-1D14-8E17-B5696655899B}"/>
              </a:ext>
            </a:extLst>
          </p:cNvPr>
          <p:cNvPicPr>
            <a:picLocks noChangeAspect="1"/>
          </p:cNvPicPr>
          <p:nvPr/>
        </p:nvPicPr>
        <p:blipFill>
          <a:blip r:embed="rId2"/>
          <a:stretch>
            <a:fillRect/>
          </a:stretch>
        </p:blipFill>
        <p:spPr>
          <a:xfrm>
            <a:off x="1585912" y="1638300"/>
            <a:ext cx="9020175" cy="1790700"/>
          </a:xfrm>
          <a:prstGeom prst="rect">
            <a:avLst/>
          </a:prstGeom>
        </p:spPr>
      </p:pic>
      <p:pic>
        <p:nvPicPr>
          <p:cNvPr id="7" name="Рисунок 6">
            <a:extLst>
              <a:ext uri="{FF2B5EF4-FFF2-40B4-BE49-F238E27FC236}">
                <a16:creationId xmlns:a16="http://schemas.microsoft.com/office/drawing/2014/main" id="{9CF2FB50-CE85-3FD4-1873-D32E326C192C}"/>
              </a:ext>
            </a:extLst>
          </p:cNvPr>
          <p:cNvPicPr>
            <a:picLocks noChangeAspect="1"/>
          </p:cNvPicPr>
          <p:nvPr/>
        </p:nvPicPr>
        <p:blipFill>
          <a:blip r:embed="rId3"/>
          <a:stretch>
            <a:fillRect/>
          </a:stretch>
        </p:blipFill>
        <p:spPr>
          <a:xfrm>
            <a:off x="1428256" y="3626727"/>
            <a:ext cx="8548058" cy="1790700"/>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Рукописні дані 7">
                <a:extLst>
                  <a:ext uri="{FF2B5EF4-FFF2-40B4-BE49-F238E27FC236}">
                    <a16:creationId xmlns:a16="http://schemas.microsoft.com/office/drawing/2014/main" id="{3AC3F00A-A126-5B7C-7770-457E9D4FC17F}"/>
                  </a:ext>
                </a:extLst>
              </p14:cNvPr>
              <p14:cNvContentPartPr/>
              <p14:nvPr/>
            </p14:nvContentPartPr>
            <p14:xfrm>
              <a:off x="8901215" y="4665323"/>
              <a:ext cx="1064880" cy="506880"/>
            </p14:xfrm>
          </p:contentPart>
        </mc:Choice>
        <mc:Fallback xmlns="">
          <p:pic>
            <p:nvPicPr>
              <p:cNvPr id="8" name="Рукописні дані 7">
                <a:extLst>
                  <a:ext uri="{FF2B5EF4-FFF2-40B4-BE49-F238E27FC236}">
                    <a16:creationId xmlns:a16="http://schemas.microsoft.com/office/drawing/2014/main" id="{3AC3F00A-A126-5B7C-7770-457E9D4FC17F}"/>
                  </a:ext>
                </a:extLst>
              </p:cNvPr>
              <p:cNvPicPr/>
              <p:nvPr/>
            </p:nvPicPr>
            <p:blipFill>
              <a:blip r:embed="rId5"/>
              <a:stretch>
                <a:fillRect/>
              </a:stretch>
            </p:blipFill>
            <p:spPr>
              <a:xfrm>
                <a:off x="8892215" y="4656683"/>
                <a:ext cx="1082520" cy="524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Рукописні дані 8">
                <a:extLst>
                  <a:ext uri="{FF2B5EF4-FFF2-40B4-BE49-F238E27FC236}">
                    <a16:creationId xmlns:a16="http://schemas.microsoft.com/office/drawing/2014/main" id="{BAEC26BD-BEB0-04F3-3790-D03C7C2FA3FD}"/>
                  </a:ext>
                </a:extLst>
              </p14:cNvPr>
              <p14:cNvContentPartPr/>
              <p14:nvPr/>
            </p14:nvContentPartPr>
            <p14:xfrm>
              <a:off x="2132855" y="5055203"/>
              <a:ext cx="1025280" cy="22680"/>
            </p14:xfrm>
          </p:contentPart>
        </mc:Choice>
        <mc:Fallback xmlns="">
          <p:pic>
            <p:nvPicPr>
              <p:cNvPr id="9" name="Рукописні дані 8">
                <a:extLst>
                  <a:ext uri="{FF2B5EF4-FFF2-40B4-BE49-F238E27FC236}">
                    <a16:creationId xmlns:a16="http://schemas.microsoft.com/office/drawing/2014/main" id="{BAEC26BD-BEB0-04F3-3790-D03C7C2FA3FD}"/>
                  </a:ext>
                </a:extLst>
              </p:cNvPr>
              <p:cNvPicPr/>
              <p:nvPr/>
            </p:nvPicPr>
            <p:blipFill>
              <a:blip r:embed="rId7"/>
              <a:stretch>
                <a:fillRect/>
              </a:stretch>
            </p:blipFill>
            <p:spPr>
              <a:xfrm>
                <a:off x="2124215" y="5046563"/>
                <a:ext cx="10429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Рукописні дані 9">
                <a:extLst>
                  <a:ext uri="{FF2B5EF4-FFF2-40B4-BE49-F238E27FC236}">
                    <a16:creationId xmlns:a16="http://schemas.microsoft.com/office/drawing/2014/main" id="{9BCFA1C3-5743-3BD2-E8EE-5D65EAC556D8}"/>
                  </a:ext>
                </a:extLst>
              </p14:cNvPr>
              <p14:cNvContentPartPr/>
              <p14:nvPr/>
            </p14:nvContentPartPr>
            <p14:xfrm>
              <a:off x="7252055" y="5033963"/>
              <a:ext cx="427680" cy="11880"/>
            </p14:xfrm>
          </p:contentPart>
        </mc:Choice>
        <mc:Fallback xmlns="">
          <p:pic>
            <p:nvPicPr>
              <p:cNvPr id="10" name="Рукописні дані 9">
                <a:extLst>
                  <a:ext uri="{FF2B5EF4-FFF2-40B4-BE49-F238E27FC236}">
                    <a16:creationId xmlns:a16="http://schemas.microsoft.com/office/drawing/2014/main" id="{9BCFA1C3-5743-3BD2-E8EE-5D65EAC556D8}"/>
                  </a:ext>
                </a:extLst>
              </p:cNvPr>
              <p:cNvPicPr/>
              <p:nvPr/>
            </p:nvPicPr>
            <p:blipFill>
              <a:blip r:embed="rId9"/>
              <a:stretch>
                <a:fillRect/>
              </a:stretch>
            </p:blipFill>
            <p:spPr>
              <a:xfrm>
                <a:off x="7243055" y="5024963"/>
                <a:ext cx="4453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Рукописні дані 10">
                <a:extLst>
                  <a:ext uri="{FF2B5EF4-FFF2-40B4-BE49-F238E27FC236}">
                    <a16:creationId xmlns:a16="http://schemas.microsoft.com/office/drawing/2014/main" id="{E21522A2-E341-EAFB-524E-8BF6C0CDA8C7}"/>
                  </a:ext>
                </a:extLst>
              </p14:cNvPr>
              <p14:cNvContentPartPr/>
              <p14:nvPr/>
            </p14:nvContentPartPr>
            <p14:xfrm>
              <a:off x="7197695" y="4107323"/>
              <a:ext cx="485640" cy="540360"/>
            </p14:xfrm>
          </p:contentPart>
        </mc:Choice>
        <mc:Fallback xmlns="">
          <p:pic>
            <p:nvPicPr>
              <p:cNvPr id="11" name="Рукописні дані 10">
                <a:extLst>
                  <a:ext uri="{FF2B5EF4-FFF2-40B4-BE49-F238E27FC236}">
                    <a16:creationId xmlns:a16="http://schemas.microsoft.com/office/drawing/2014/main" id="{E21522A2-E341-EAFB-524E-8BF6C0CDA8C7}"/>
                  </a:ext>
                </a:extLst>
              </p:cNvPr>
              <p:cNvPicPr/>
              <p:nvPr/>
            </p:nvPicPr>
            <p:blipFill>
              <a:blip r:embed="rId11"/>
              <a:stretch>
                <a:fillRect/>
              </a:stretch>
            </p:blipFill>
            <p:spPr>
              <a:xfrm>
                <a:off x="7188695" y="4098683"/>
                <a:ext cx="503280" cy="558000"/>
              </a:xfrm>
              <a:prstGeom prst="rect">
                <a:avLst/>
              </a:prstGeom>
            </p:spPr>
          </p:pic>
        </mc:Fallback>
      </mc:AlternateContent>
    </p:spTree>
    <p:extLst>
      <p:ext uri="{BB962C8B-B14F-4D97-AF65-F5344CB8AC3E}">
        <p14:creationId xmlns:p14="http://schemas.microsoft.com/office/powerpoint/2010/main" val="1885439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102129-D3B8-0EDF-A060-95FC1227503B}"/>
              </a:ext>
            </a:extLst>
          </p:cNvPr>
          <p:cNvSpPr>
            <a:spLocks noGrp="1"/>
          </p:cNvSpPr>
          <p:nvPr>
            <p:ph type="title"/>
          </p:nvPr>
        </p:nvSpPr>
        <p:spPr/>
        <p:txBody>
          <a:bodyPr>
            <a:normAutofit/>
          </a:bodyPr>
          <a:lstStyle/>
          <a:p>
            <a:r>
              <a:rPr lang="ru-RU" sz="2400" dirty="0">
                <a:highlight>
                  <a:srgbClr val="00FF00"/>
                </a:highlight>
                <a:latin typeface="Times New Roman" panose="02020603050405020304" pitchFamily="18" charset="0"/>
                <a:cs typeface="Times New Roman" panose="02020603050405020304" pitchFamily="18" charset="0"/>
              </a:rPr>
              <a:t>***За </a:t>
            </a:r>
            <a:r>
              <a:rPr lang="ru-RU" sz="2400" dirty="0" err="1">
                <a:highlight>
                  <a:srgbClr val="00FF00"/>
                </a:highlight>
                <a:latin typeface="Times New Roman" panose="02020603050405020304" pitchFamily="18" charset="0"/>
                <a:cs typeface="Times New Roman" panose="02020603050405020304" pitchFamily="18" charset="0"/>
              </a:rPr>
              <a:t>наявност</a:t>
            </a:r>
            <a:r>
              <a:rPr lang="uk-UA" sz="2400" dirty="0">
                <a:highlight>
                  <a:srgbClr val="00FF00"/>
                </a:highlight>
                <a:latin typeface="Times New Roman" panose="02020603050405020304" pitchFamily="18" charset="0"/>
                <a:cs typeface="Times New Roman" panose="02020603050405020304" pitchFamily="18" charset="0"/>
              </a:rPr>
              <a:t>і в повітрі робочої зони двох та більшої кількості шкідливих речовин різноспрямованої дії:</a:t>
            </a:r>
            <a:endParaRPr lang="ru-UA" sz="2400" dirty="0">
              <a:highlight>
                <a:srgbClr val="00FF00"/>
              </a:highlight>
              <a:latin typeface="Times New Roman" panose="02020603050405020304" pitchFamily="18"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FB8A1737-6E79-AA56-A1F6-68C1EAD56745}"/>
              </a:ext>
            </a:extLst>
          </p:cNvPr>
          <p:cNvSpPr>
            <a:spLocks noGrp="1"/>
          </p:cNvSpPr>
          <p:nvPr>
            <p:ph idx="1"/>
          </p:nvPr>
        </p:nvSpPr>
        <p:spPr>
          <a:xfrm>
            <a:off x="838200" y="1549264"/>
            <a:ext cx="10515600" cy="4627699"/>
          </a:xfrm>
        </p:spPr>
        <p:txBody>
          <a:bodyPr>
            <a:normAutofit fontScale="85000" lnSpcReduction="20000"/>
          </a:bodyPr>
          <a:lstStyle/>
          <a:p>
            <a:pPr algn="just">
              <a:spcBef>
                <a:spcPts val="0"/>
              </a:spcBef>
              <a:spcAft>
                <a:spcPts val="1200"/>
              </a:spcAft>
            </a:pPr>
            <a:r>
              <a:rPr lang="uk-UA" sz="2600" b="0" i="0" dirty="0">
                <a:effectLst/>
                <a:highlight>
                  <a:srgbClr val="00FF00"/>
                </a:highlight>
                <a:latin typeface="Times New Roman" panose="02020603050405020304" pitchFamily="18" charset="0"/>
              </a:rPr>
              <a:t>за одночасної дії </a:t>
            </a:r>
            <a:r>
              <a:rPr lang="uk-UA" sz="2600" b="1" i="0" u="sng" dirty="0">
                <a:effectLst/>
                <a:latin typeface="Times New Roman" panose="02020603050405020304" pitchFamily="18" charset="0"/>
              </a:rPr>
              <a:t>кожна хімічна речовина, присутня у повітрі, оцінюється як окремий фактор</a:t>
            </a:r>
            <a:r>
              <a:rPr lang="uk-UA" sz="2600" b="0" i="0" dirty="0">
                <a:effectLst/>
                <a:latin typeface="Times New Roman" panose="02020603050405020304" pitchFamily="18" charset="0"/>
              </a:rPr>
              <a:t>, при цьому:</a:t>
            </a:r>
          </a:p>
          <a:p>
            <a:pPr algn="just">
              <a:spcBef>
                <a:spcPts val="0"/>
              </a:spcBef>
              <a:spcAft>
                <a:spcPts val="1200"/>
              </a:spcAft>
            </a:pPr>
            <a:r>
              <a:rPr lang="uk-UA" sz="2600" b="0" i="0" u="sng" dirty="0">
                <a:effectLst/>
                <a:latin typeface="Times New Roman" panose="02020603050405020304" pitchFamily="18" charset="0"/>
              </a:rPr>
              <a:t>будь-яка </a:t>
            </a:r>
            <a:r>
              <a:rPr lang="uk-UA" sz="2600" b="0" i="0" dirty="0">
                <a:effectLst/>
                <a:latin typeface="Times New Roman" panose="02020603050405020304" pitchFamily="18" charset="0"/>
              </a:rPr>
              <a:t>кількість речовин, рівні впливу яких дорівнюють </a:t>
            </a:r>
            <a:r>
              <a:rPr lang="uk-UA" sz="2600" b="0" i="0" u="sng" dirty="0">
                <a:effectLst/>
                <a:latin typeface="Times New Roman" panose="02020603050405020304" pitchFamily="18" charset="0"/>
              </a:rPr>
              <a:t>ступеню 3.1</a:t>
            </a:r>
            <a:r>
              <a:rPr lang="uk-UA" sz="2600" b="0" i="0" dirty="0">
                <a:effectLst/>
                <a:latin typeface="Times New Roman" panose="02020603050405020304" pitchFamily="18" charset="0"/>
              </a:rPr>
              <a:t>, або </a:t>
            </a:r>
            <a:r>
              <a:rPr lang="uk-UA" sz="2600" b="0" i="0" u="sng" dirty="0">
                <a:effectLst/>
                <a:latin typeface="Times New Roman" panose="02020603050405020304" pitchFamily="18" charset="0"/>
              </a:rPr>
              <a:t>дві</a:t>
            </a:r>
            <a:r>
              <a:rPr lang="uk-UA" sz="2600" b="0" i="0" dirty="0">
                <a:effectLst/>
                <a:latin typeface="Times New Roman" panose="02020603050405020304" pitchFamily="18" charset="0"/>
              </a:rPr>
              <a:t> речовини з рівнем впливу, який </a:t>
            </a:r>
            <a:r>
              <a:rPr lang="uk-UA" sz="2600" b="0" i="0" u="sng" dirty="0">
                <a:effectLst/>
                <a:latin typeface="Times New Roman" panose="02020603050405020304" pitchFamily="18" charset="0"/>
              </a:rPr>
              <a:t>дорівнює ступеню 3.2, </a:t>
            </a:r>
            <a:r>
              <a:rPr lang="uk-UA" sz="2600" b="1" i="0" dirty="0">
                <a:effectLst/>
                <a:latin typeface="Times New Roman" panose="02020603050405020304" pitchFamily="18" charset="0"/>
              </a:rPr>
              <a:t>не підвищують загальної оцінки шкідливості умов праці</a:t>
            </a:r>
            <a:r>
              <a:rPr lang="uk-UA" sz="2600" b="0" i="0" dirty="0">
                <a:effectLst/>
                <a:latin typeface="Times New Roman" panose="02020603050405020304" pitchFamily="18" charset="0"/>
              </a:rPr>
              <a:t>;</a:t>
            </a:r>
          </a:p>
          <a:p>
            <a:pPr algn="just">
              <a:spcBef>
                <a:spcPts val="0"/>
              </a:spcBef>
              <a:spcAft>
                <a:spcPts val="1200"/>
              </a:spcAft>
            </a:pPr>
            <a:r>
              <a:rPr lang="uk-UA" sz="2600" b="0" i="0" u="sng" dirty="0">
                <a:effectLst/>
                <a:latin typeface="Times New Roman" panose="02020603050405020304" pitchFamily="18" charset="0"/>
              </a:rPr>
              <a:t>три речовини </a:t>
            </a:r>
            <a:r>
              <a:rPr lang="uk-UA" sz="2600" b="0" i="0" dirty="0">
                <a:effectLst/>
                <a:latin typeface="Times New Roman" panose="02020603050405020304" pitchFamily="18" charset="0"/>
              </a:rPr>
              <a:t>та більше з рівнями впливу, що </a:t>
            </a:r>
            <a:r>
              <a:rPr lang="uk-UA" sz="2600" b="0" i="0" u="sng" dirty="0">
                <a:effectLst/>
                <a:latin typeface="Times New Roman" panose="02020603050405020304" pitchFamily="18" charset="0"/>
              </a:rPr>
              <a:t>відповідають</a:t>
            </a:r>
            <a:r>
              <a:rPr lang="uk-UA" sz="2600" b="0" i="0" dirty="0">
                <a:effectLst/>
                <a:latin typeface="Times New Roman" panose="02020603050405020304" pitchFamily="18" charset="0"/>
              </a:rPr>
              <a:t> </a:t>
            </a:r>
            <a:r>
              <a:rPr lang="uk-UA" sz="2600" b="0" i="0" u="sng" dirty="0">
                <a:effectLst/>
                <a:latin typeface="Times New Roman" panose="02020603050405020304" pitchFamily="18" charset="0"/>
              </a:rPr>
              <a:t>ступеню 3.2, </a:t>
            </a:r>
            <a:r>
              <a:rPr lang="uk-UA" sz="2600" b="0" i="0" dirty="0">
                <a:effectLst/>
                <a:latin typeface="Times New Roman" panose="02020603050405020304" pitchFamily="18" charset="0"/>
              </a:rPr>
              <a:t>переводять умови праці до </a:t>
            </a:r>
            <a:r>
              <a:rPr lang="uk-UA" sz="2600" b="0" i="0" u="sng" dirty="0">
                <a:effectLst/>
                <a:latin typeface="Times New Roman" panose="02020603050405020304" pitchFamily="18" charset="0"/>
              </a:rPr>
              <a:t>ступеня 3.3 </a:t>
            </a:r>
            <a:r>
              <a:rPr lang="uk-UA" sz="2600" b="0" i="0" dirty="0">
                <a:effectLst/>
                <a:latin typeface="Times New Roman" panose="02020603050405020304" pitchFamily="18" charset="0"/>
              </a:rPr>
              <a:t>і </a:t>
            </a:r>
            <a:r>
              <a:rPr lang="uk-UA" sz="2600" b="1" i="0" dirty="0">
                <a:effectLst/>
                <a:latin typeface="Times New Roman" panose="02020603050405020304" pitchFamily="18" charset="0"/>
              </a:rPr>
              <a:t>оцінюються як один фактор</a:t>
            </a:r>
            <a:r>
              <a:rPr lang="uk-UA" sz="2600" b="0" i="0" dirty="0">
                <a:effectLst/>
                <a:latin typeface="Times New Roman" panose="02020603050405020304" pitchFamily="18" charset="0"/>
              </a:rPr>
              <a:t>;</a:t>
            </a:r>
          </a:p>
          <a:p>
            <a:pPr algn="just">
              <a:spcBef>
                <a:spcPts val="0"/>
              </a:spcBef>
              <a:spcAft>
                <a:spcPts val="1200"/>
              </a:spcAft>
            </a:pPr>
            <a:r>
              <a:rPr lang="uk-UA" sz="2600" b="0" i="0" u="sng" dirty="0">
                <a:effectLst/>
                <a:latin typeface="Times New Roman" panose="02020603050405020304" pitchFamily="18" charset="0"/>
              </a:rPr>
              <a:t>дві речовини </a:t>
            </a:r>
            <a:r>
              <a:rPr lang="uk-UA" sz="2600" b="0" i="0" dirty="0">
                <a:effectLst/>
                <a:latin typeface="Times New Roman" panose="02020603050405020304" pitchFamily="18" charset="0"/>
              </a:rPr>
              <a:t>та більше з рівнями впливу, що </a:t>
            </a:r>
            <a:r>
              <a:rPr lang="uk-UA" sz="2600" b="0" i="0" u="sng" dirty="0">
                <a:effectLst/>
                <a:latin typeface="Times New Roman" panose="02020603050405020304" pitchFamily="18" charset="0"/>
              </a:rPr>
              <a:t>відповідають ступеню 3.3</a:t>
            </a:r>
            <a:r>
              <a:rPr lang="uk-UA" sz="2600" b="0" i="0" dirty="0">
                <a:effectLst/>
                <a:latin typeface="Times New Roman" panose="02020603050405020304" pitchFamily="18" charset="0"/>
              </a:rPr>
              <a:t>, </a:t>
            </a:r>
            <a:r>
              <a:rPr lang="uk-UA" sz="2600" b="1" i="0" dirty="0">
                <a:effectLst/>
                <a:latin typeface="Times New Roman" panose="02020603050405020304" pitchFamily="18" charset="0"/>
              </a:rPr>
              <a:t>підвищують ступінь</a:t>
            </a:r>
            <a:r>
              <a:rPr lang="uk-UA" sz="2600" b="0" i="0" dirty="0">
                <a:effectLst/>
                <a:latin typeface="Times New Roman" panose="02020603050405020304" pitchFamily="18" charset="0"/>
              </a:rPr>
              <a:t> шкідливості </a:t>
            </a:r>
            <a:r>
              <a:rPr lang="uk-UA" sz="2600" b="0" i="0" u="sng" dirty="0">
                <a:effectLst/>
                <a:latin typeface="Times New Roman" panose="02020603050405020304" pitchFamily="18" charset="0"/>
              </a:rPr>
              <a:t>до ступеня 3.4 </a:t>
            </a:r>
            <a:r>
              <a:rPr lang="uk-UA" sz="2600" b="0" i="0" dirty="0">
                <a:effectLst/>
                <a:latin typeface="Times New Roman" panose="02020603050405020304" pitchFamily="18" charset="0"/>
              </a:rPr>
              <a:t>і </a:t>
            </a:r>
            <a:r>
              <a:rPr lang="uk-UA" sz="2600" b="1" i="0" dirty="0">
                <a:effectLst/>
                <a:latin typeface="Times New Roman" panose="02020603050405020304" pitchFamily="18" charset="0"/>
              </a:rPr>
              <a:t>оцінюються як один фактор</a:t>
            </a:r>
            <a:r>
              <a:rPr lang="uk-UA" sz="2600" b="0" i="0" dirty="0">
                <a:effectLst/>
                <a:latin typeface="Times New Roman" panose="02020603050405020304" pitchFamily="18" charset="0"/>
              </a:rPr>
              <a:t>;</a:t>
            </a:r>
          </a:p>
          <a:p>
            <a:pPr algn="just">
              <a:spcBef>
                <a:spcPts val="0"/>
              </a:spcBef>
              <a:spcAft>
                <a:spcPts val="1200"/>
              </a:spcAft>
            </a:pPr>
            <a:r>
              <a:rPr lang="uk-UA" sz="2600" b="0" i="0" u="sng" dirty="0">
                <a:effectLst/>
                <a:latin typeface="Times New Roman" panose="02020603050405020304" pitchFamily="18" charset="0"/>
              </a:rPr>
              <a:t>при одночасній дії двох </a:t>
            </a:r>
            <a:r>
              <a:rPr lang="uk-UA" sz="2600" b="0" i="0" dirty="0">
                <a:effectLst/>
                <a:latin typeface="Times New Roman" panose="02020603050405020304" pitchFamily="18" charset="0"/>
              </a:rPr>
              <a:t>та більшої кількості хімічних речовин у рівнях, що </a:t>
            </a:r>
            <a:r>
              <a:rPr lang="uk-UA" sz="2600" b="0" i="0" u="sng" dirty="0">
                <a:effectLst/>
                <a:latin typeface="Times New Roman" panose="02020603050405020304" pitchFamily="18" charset="0"/>
              </a:rPr>
              <a:t>відповідають ступеню 3.4</a:t>
            </a:r>
            <a:r>
              <a:rPr lang="uk-UA" sz="2600" b="0" i="0" dirty="0">
                <a:effectLst/>
                <a:latin typeface="Times New Roman" panose="02020603050405020304" pitchFamily="18" charset="0"/>
              </a:rPr>
              <a:t>, якщо </a:t>
            </a:r>
            <a:r>
              <a:rPr lang="uk-UA" sz="2600" b="1" i="0" dirty="0">
                <a:effectLst/>
                <a:latin typeface="Times New Roman" panose="02020603050405020304" pitchFamily="18" charset="0"/>
              </a:rPr>
              <a:t>ці речовини належать до 1, 2 класів небезпеки </a:t>
            </a:r>
            <a:r>
              <a:rPr lang="uk-UA" sz="2600" b="0" i="0" dirty="0">
                <a:effectLst/>
                <a:latin typeface="Times New Roman" panose="02020603050405020304" pitchFamily="18" charset="0"/>
              </a:rPr>
              <a:t>або </a:t>
            </a:r>
            <a:r>
              <a:rPr lang="uk-UA" sz="2600" b="1" i="0" dirty="0">
                <a:effectLst/>
                <a:latin typeface="Times New Roman" panose="02020603050405020304" pitchFamily="18" charset="0"/>
              </a:rPr>
              <a:t>здатні викликати гостре отруєння </a:t>
            </a:r>
            <a:r>
              <a:rPr lang="uk-UA" sz="2600" b="0" i="0" dirty="0">
                <a:effectLst/>
                <a:latin typeface="Times New Roman" panose="02020603050405020304" pitchFamily="18" charset="0"/>
              </a:rPr>
              <a:t>(речовини з гостроспрямованим механізмом дії або віднесені до подразнювальних), - </a:t>
            </a:r>
            <a:r>
              <a:rPr lang="uk-UA" sz="2600" b="1" i="0" dirty="0">
                <a:effectLst/>
                <a:latin typeface="Times New Roman" panose="02020603050405020304" pitchFamily="18" charset="0"/>
              </a:rPr>
              <a:t>умови праці оцінюються за 4 класом (небезпечні)</a:t>
            </a:r>
            <a:r>
              <a:rPr lang="uk-UA" sz="2600" b="0" i="0" dirty="0">
                <a:effectLst/>
                <a:latin typeface="Times New Roman" panose="02020603050405020304" pitchFamily="18" charset="0"/>
              </a:rPr>
              <a:t>. В </a:t>
            </a:r>
            <a:r>
              <a:rPr lang="uk-UA" sz="2600" b="0" i="0" u="sng" dirty="0">
                <a:effectLst/>
                <a:latin typeface="Times New Roman" panose="02020603050405020304" pitchFamily="18" charset="0"/>
              </a:rPr>
              <a:t>інших випадках </a:t>
            </a:r>
            <a:r>
              <a:rPr lang="uk-UA" sz="2600" b="0" i="0" dirty="0">
                <a:effectLst/>
                <a:latin typeface="Times New Roman" panose="02020603050405020304" pitchFamily="18" charset="0"/>
              </a:rPr>
              <a:t>умови праці оцінюються </a:t>
            </a:r>
            <a:r>
              <a:rPr lang="uk-UA" sz="2600" b="0" i="0" u="sng" dirty="0">
                <a:effectLst/>
                <a:latin typeface="Times New Roman" panose="02020603050405020304" pitchFamily="18" charset="0"/>
              </a:rPr>
              <a:t>як 4 ступінь 3 класу</a:t>
            </a:r>
            <a:r>
              <a:rPr lang="uk-UA" sz="2600" b="0" i="0" dirty="0">
                <a:effectLst/>
                <a:latin typeface="Times New Roman" panose="02020603050405020304" pitchFamily="18" charset="0"/>
              </a:rPr>
              <a:t>;</a:t>
            </a:r>
          </a:p>
          <a:p>
            <a:endParaRPr lang="ru-UA" dirty="0"/>
          </a:p>
        </p:txBody>
      </p:sp>
      <mc:AlternateContent xmlns:mc="http://schemas.openxmlformats.org/markup-compatibility/2006" xmlns:p14="http://schemas.microsoft.com/office/powerpoint/2010/main">
        <mc:Choice Requires="p14">
          <p:contentPart p14:bwMode="auto" r:id="rId2">
            <p14:nvContentPartPr>
              <p14:cNvPr id="12" name="Рукописні дані 11">
                <a:extLst>
                  <a:ext uri="{FF2B5EF4-FFF2-40B4-BE49-F238E27FC236}">
                    <a16:creationId xmlns:a16="http://schemas.microsoft.com/office/drawing/2014/main" id="{2373549E-57FC-8EEE-0F81-6C4C43FE916C}"/>
                  </a:ext>
                </a:extLst>
              </p14:cNvPr>
              <p14:cNvContentPartPr/>
              <p14:nvPr/>
            </p14:nvContentPartPr>
            <p14:xfrm>
              <a:off x="763193" y="3214292"/>
              <a:ext cx="360" cy="291600"/>
            </p14:xfrm>
          </p:contentPart>
        </mc:Choice>
        <mc:Fallback xmlns="">
          <p:pic>
            <p:nvPicPr>
              <p:cNvPr id="12" name="Рукописні дані 11">
                <a:extLst>
                  <a:ext uri="{FF2B5EF4-FFF2-40B4-BE49-F238E27FC236}">
                    <a16:creationId xmlns:a16="http://schemas.microsoft.com/office/drawing/2014/main" id="{2373549E-57FC-8EEE-0F81-6C4C43FE916C}"/>
                  </a:ext>
                </a:extLst>
              </p:cNvPr>
              <p:cNvPicPr/>
              <p:nvPr/>
            </p:nvPicPr>
            <p:blipFill>
              <a:blip r:embed="rId3"/>
              <a:stretch>
                <a:fillRect/>
              </a:stretch>
            </p:blipFill>
            <p:spPr>
              <a:xfrm>
                <a:off x="754193" y="3205292"/>
                <a:ext cx="1800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Рукописні дані 12">
                <a:extLst>
                  <a:ext uri="{FF2B5EF4-FFF2-40B4-BE49-F238E27FC236}">
                    <a16:creationId xmlns:a16="http://schemas.microsoft.com/office/drawing/2014/main" id="{0D9611D2-41BA-ABB6-767D-2EA3A8F3CED9}"/>
                  </a:ext>
                </a:extLst>
              </p14:cNvPr>
              <p14:cNvContentPartPr/>
              <p14:nvPr/>
            </p14:nvContentPartPr>
            <p14:xfrm>
              <a:off x="750233" y="3693452"/>
              <a:ext cx="3960" cy="2160"/>
            </p14:xfrm>
          </p:contentPart>
        </mc:Choice>
        <mc:Fallback xmlns="">
          <p:pic>
            <p:nvPicPr>
              <p:cNvPr id="13" name="Рукописні дані 12">
                <a:extLst>
                  <a:ext uri="{FF2B5EF4-FFF2-40B4-BE49-F238E27FC236}">
                    <a16:creationId xmlns:a16="http://schemas.microsoft.com/office/drawing/2014/main" id="{0D9611D2-41BA-ABB6-767D-2EA3A8F3CED9}"/>
                  </a:ext>
                </a:extLst>
              </p:cNvPr>
              <p:cNvPicPr/>
              <p:nvPr/>
            </p:nvPicPr>
            <p:blipFill>
              <a:blip r:embed="rId5"/>
              <a:stretch>
                <a:fillRect/>
              </a:stretch>
            </p:blipFill>
            <p:spPr>
              <a:xfrm>
                <a:off x="741233" y="3684812"/>
                <a:ext cx="216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Рукописні дані 13">
                <a:extLst>
                  <a:ext uri="{FF2B5EF4-FFF2-40B4-BE49-F238E27FC236}">
                    <a16:creationId xmlns:a16="http://schemas.microsoft.com/office/drawing/2014/main" id="{A1612F2C-4D97-8E6B-F261-98EB74C0F299}"/>
                  </a:ext>
                </a:extLst>
              </p14:cNvPr>
              <p14:cNvContentPartPr/>
              <p14:nvPr/>
            </p14:nvContentPartPr>
            <p14:xfrm>
              <a:off x="904673" y="3195572"/>
              <a:ext cx="360" cy="310320"/>
            </p14:xfrm>
          </p:contentPart>
        </mc:Choice>
        <mc:Fallback xmlns="">
          <p:pic>
            <p:nvPicPr>
              <p:cNvPr id="14" name="Рукописні дані 13">
                <a:extLst>
                  <a:ext uri="{FF2B5EF4-FFF2-40B4-BE49-F238E27FC236}">
                    <a16:creationId xmlns:a16="http://schemas.microsoft.com/office/drawing/2014/main" id="{A1612F2C-4D97-8E6B-F261-98EB74C0F299}"/>
                  </a:ext>
                </a:extLst>
              </p:cNvPr>
              <p:cNvPicPr/>
              <p:nvPr/>
            </p:nvPicPr>
            <p:blipFill>
              <a:blip r:embed="rId7"/>
              <a:stretch>
                <a:fillRect/>
              </a:stretch>
            </p:blipFill>
            <p:spPr>
              <a:xfrm>
                <a:off x="896033" y="3186572"/>
                <a:ext cx="1800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Рукописні дані 14">
                <a:extLst>
                  <a:ext uri="{FF2B5EF4-FFF2-40B4-BE49-F238E27FC236}">
                    <a16:creationId xmlns:a16="http://schemas.microsoft.com/office/drawing/2014/main" id="{D88B3FE6-1F5C-4E56-9B5D-22A66882F39D}"/>
                  </a:ext>
                </a:extLst>
              </p14:cNvPr>
              <p14:cNvContentPartPr/>
              <p14:nvPr/>
            </p14:nvContentPartPr>
            <p14:xfrm>
              <a:off x="894953" y="3695252"/>
              <a:ext cx="360" cy="360"/>
            </p14:xfrm>
          </p:contentPart>
        </mc:Choice>
        <mc:Fallback xmlns="">
          <p:pic>
            <p:nvPicPr>
              <p:cNvPr id="15" name="Рукописні дані 14">
                <a:extLst>
                  <a:ext uri="{FF2B5EF4-FFF2-40B4-BE49-F238E27FC236}">
                    <a16:creationId xmlns:a16="http://schemas.microsoft.com/office/drawing/2014/main" id="{D88B3FE6-1F5C-4E56-9B5D-22A66882F39D}"/>
                  </a:ext>
                </a:extLst>
              </p:cNvPr>
              <p:cNvPicPr/>
              <p:nvPr/>
            </p:nvPicPr>
            <p:blipFill>
              <a:blip r:embed="rId9"/>
              <a:stretch>
                <a:fillRect/>
              </a:stretch>
            </p:blipFill>
            <p:spPr>
              <a:xfrm>
                <a:off x="886313" y="368625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Рукописні дані 16">
                <a:extLst>
                  <a:ext uri="{FF2B5EF4-FFF2-40B4-BE49-F238E27FC236}">
                    <a16:creationId xmlns:a16="http://schemas.microsoft.com/office/drawing/2014/main" id="{C7A6E31B-2CE1-26BC-95A2-1815559CC8F3}"/>
                  </a:ext>
                </a:extLst>
              </p14:cNvPr>
              <p14:cNvContentPartPr/>
              <p14:nvPr/>
            </p14:nvContentPartPr>
            <p14:xfrm>
              <a:off x="948233" y="2949332"/>
              <a:ext cx="10488240" cy="936360"/>
            </p14:xfrm>
          </p:contentPart>
        </mc:Choice>
        <mc:Fallback xmlns="">
          <p:pic>
            <p:nvPicPr>
              <p:cNvPr id="17" name="Рукописні дані 16">
                <a:extLst>
                  <a:ext uri="{FF2B5EF4-FFF2-40B4-BE49-F238E27FC236}">
                    <a16:creationId xmlns:a16="http://schemas.microsoft.com/office/drawing/2014/main" id="{C7A6E31B-2CE1-26BC-95A2-1815559CC8F3}"/>
                  </a:ext>
                </a:extLst>
              </p:cNvPr>
              <p:cNvPicPr/>
              <p:nvPr/>
            </p:nvPicPr>
            <p:blipFill>
              <a:blip r:embed="rId11"/>
              <a:stretch>
                <a:fillRect/>
              </a:stretch>
            </p:blipFill>
            <p:spPr>
              <a:xfrm>
                <a:off x="939233" y="2940332"/>
                <a:ext cx="10505880" cy="95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Рукописні дані 17">
                <a:extLst>
                  <a:ext uri="{FF2B5EF4-FFF2-40B4-BE49-F238E27FC236}">
                    <a16:creationId xmlns:a16="http://schemas.microsoft.com/office/drawing/2014/main" id="{0BAA8952-F976-983E-73AE-6EBF124497E0}"/>
                  </a:ext>
                </a:extLst>
              </p14:cNvPr>
              <p14:cNvContentPartPr/>
              <p14:nvPr/>
            </p14:nvContentPartPr>
            <p14:xfrm>
              <a:off x="2262233" y="4071812"/>
              <a:ext cx="360" cy="360"/>
            </p14:xfrm>
          </p:contentPart>
        </mc:Choice>
        <mc:Fallback xmlns="">
          <p:pic>
            <p:nvPicPr>
              <p:cNvPr id="18" name="Рукописні дані 17">
                <a:extLst>
                  <a:ext uri="{FF2B5EF4-FFF2-40B4-BE49-F238E27FC236}">
                    <a16:creationId xmlns:a16="http://schemas.microsoft.com/office/drawing/2014/main" id="{0BAA8952-F976-983E-73AE-6EBF124497E0}"/>
                  </a:ext>
                </a:extLst>
              </p:cNvPr>
              <p:cNvPicPr/>
              <p:nvPr/>
            </p:nvPicPr>
            <p:blipFill>
              <a:blip r:embed="rId9"/>
              <a:stretch>
                <a:fillRect/>
              </a:stretch>
            </p:blipFill>
            <p:spPr>
              <a:xfrm>
                <a:off x="2253593" y="406317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Рукописні дані 22">
                <a:extLst>
                  <a:ext uri="{FF2B5EF4-FFF2-40B4-BE49-F238E27FC236}">
                    <a16:creationId xmlns:a16="http://schemas.microsoft.com/office/drawing/2014/main" id="{C9223ED4-9E69-3625-8C9D-3854E2496408}"/>
                  </a:ext>
                </a:extLst>
              </p14:cNvPr>
              <p14:cNvContentPartPr/>
              <p14:nvPr/>
            </p14:nvContentPartPr>
            <p14:xfrm>
              <a:off x="2978273" y="5354132"/>
              <a:ext cx="360" cy="360"/>
            </p14:xfrm>
          </p:contentPart>
        </mc:Choice>
        <mc:Fallback xmlns="">
          <p:pic>
            <p:nvPicPr>
              <p:cNvPr id="23" name="Рукописні дані 22">
                <a:extLst>
                  <a:ext uri="{FF2B5EF4-FFF2-40B4-BE49-F238E27FC236}">
                    <a16:creationId xmlns:a16="http://schemas.microsoft.com/office/drawing/2014/main" id="{C9223ED4-9E69-3625-8C9D-3854E2496408}"/>
                  </a:ext>
                </a:extLst>
              </p:cNvPr>
              <p:cNvPicPr/>
              <p:nvPr/>
            </p:nvPicPr>
            <p:blipFill>
              <a:blip r:embed="rId9"/>
              <a:stretch>
                <a:fillRect/>
              </a:stretch>
            </p:blipFill>
            <p:spPr>
              <a:xfrm>
                <a:off x="2969633" y="534513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Рукописні дані 24">
                <a:extLst>
                  <a:ext uri="{FF2B5EF4-FFF2-40B4-BE49-F238E27FC236}">
                    <a16:creationId xmlns:a16="http://schemas.microsoft.com/office/drawing/2014/main" id="{8EB09B41-1306-AF9D-00F6-F517B464B7AB}"/>
                  </a:ext>
                </a:extLst>
              </p14:cNvPr>
              <p14:cNvContentPartPr/>
              <p14:nvPr/>
            </p14:nvContentPartPr>
            <p14:xfrm>
              <a:off x="1507673" y="4345412"/>
              <a:ext cx="360" cy="360"/>
            </p14:xfrm>
          </p:contentPart>
        </mc:Choice>
        <mc:Fallback xmlns="">
          <p:pic>
            <p:nvPicPr>
              <p:cNvPr id="25" name="Рукописні дані 24">
                <a:extLst>
                  <a:ext uri="{FF2B5EF4-FFF2-40B4-BE49-F238E27FC236}">
                    <a16:creationId xmlns:a16="http://schemas.microsoft.com/office/drawing/2014/main" id="{8EB09B41-1306-AF9D-00F6-F517B464B7AB}"/>
                  </a:ext>
                </a:extLst>
              </p:cNvPr>
              <p:cNvPicPr/>
              <p:nvPr/>
            </p:nvPicPr>
            <p:blipFill>
              <a:blip r:embed="rId9"/>
              <a:stretch>
                <a:fillRect/>
              </a:stretch>
            </p:blipFill>
            <p:spPr>
              <a:xfrm>
                <a:off x="1499033" y="4336412"/>
                <a:ext cx="18000" cy="18000"/>
              </a:xfrm>
              <a:prstGeom prst="rect">
                <a:avLst/>
              </a:prstGeom>
            </p:spPr>
          </p:pic>
        </mc:Fallback>
      </mc:AlternateContent>
      <p:grpSp>
        <p:nvGrpSpPr>
          <p:cNvPr id="27" name="Групувати 26">
            <a:extLst>
              <a:ext uri="{FF2B5EF4-FFF2-40B4-BE49-F238E27FC236}">
                <a16:creationId xmlns:a16="http://schemas.microsoft.com/office/drawing/2014/main" id="{9BBC8467-713B-56A0-EBF6-C2186EA01A32}"/>
              </a:ext>
            </a:extLst>
          </p:cNvPr>
          <p:cNvGrpSpPr/>
          <p:nvPr/>
        </p:nvGrpSpPr>
        <p:grpSpPr>
          <a:xfrm>
            <a:off x="1140113" y="3787412"/>
            <a:ext cx="10332720" cy="888840"/>
            <a:chOff x="1140113" y="3787412"/>
            <a:chExt cx="10332720" cy="888840"/>
          </a:xfrm>
        </p:grpSpPr>
        <mc:AlternateContent xmlns:mc="http://schemas.openxmlformats.org/markup-compatibility/2006" xmlns:p14="http://schemas.microsoft.com/office/powerpoint/2010/main">
          <mc:Choice Requires="p14">
            <p:contentPart p14:bwMode="auto" r:id="rId15">
              <p14:nvContentPartPr>
                <p14:cNvPr id="19" name="Рукописні дані 18">
                  <a:extLst>
                    <a:ext uri="{FF2B5EF4-FFF2-40B4-BE49-F238E27FC236}">
                      <a16:creationId xmlns:a16="http://schemas.microsoft.com/office/drawing/2014/main" id="{EA2D6987-9919-D9E0-0202-5E0DC61EBB55}"/>
                    </a:ext>
                  </a:extLst>
                </p14:cNvPr>
                <p14:cNvContentPartPr/>
                <p14:nvPr/>
              </p14:nvContentPartPr>
              <p14:xfrm>
                <a:off x="1507673" y="3949412"/>
                <a:ext cx="360" cy="360"/>
              </p14:xfrm>
            </p:contentPart>
          </mc:Choice>
          <mc:Fallback xmlns="">
            <p:pic>
              <p:nvPicPr>
                <p:cNvPr id="19" name="Рукописні дані 18">
                  <a:extLst>
                    <a:ext uri="{FF2B5EF4-FFF2-40B4-BE49-F238E27FC236}">
                      <a16:creationId xmlns:a16="http://schemas.microsoft.com/office/drawing/2014/main" id="{EA2D6987-9919-D9E0-0202-5E0DC61EBB55}"/>
                    </a:ext>
                  </a:extLst>
                </p:cNvPr>
                <p:cNvPicPr/>
                <p:nvPr/>
              </p:nvPicPr>
              <p:blipFill>
                <a:blip r:embed="rId9"/>
                <a:stretch>
                  <a:fillRect/>
                </a:stretch>
              </p:blipFill>
              <p:spPr>
                <a:xfrm>
                  <a:off x="1499033" y="394077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Рукописні дані 19">
                  <a:extLst>
                    <a:ext uri="{FF2B5EF4-FFF2-40B4-BE49-F238E27FC236}">
                      <a16:creationId xmlns:a16="http://schemas.microsoft.com/office/drawing/2014/main" id="{6B38823B-54CB-2118-F244-E59A3412E0FC}"/>
                    </a:ext>
                  </a:extLst>
                </p14:cNvPr>
                <p14:cNvContentPartPr/>
                <p14:nvPr/>
              </p14:nvContentPartPr>
              <p14:xfrm>
                <a:off x="1507673" y="3949412"/>
                <a:ext cx="360" cy="360"/>
              </p14:xfrm>
            </p:contentPart>
          </mc:Choice>
          <mc:Fallback xmlns="">
            <p:pic>
              <p:nvPicPr>
                <p:cNvPr id="20" name="Рукописні дані 19">
                  <a:extLst>
                    <a:ext uri="{FF2B5EF4-FFF2-40B4-BE49-F238E27FC236}">
                      <a16:creationId xmlns:a16="http://schemas.microsoft.com/office/drawing/2014/main" id="{6B38823B-54CB-2118-F244-E59A3412E0FC}"/>
                    </a:ext>
                  </a:extLst>
                </p:cNvPr>
                <p:cNvPicPr/>
                <p:nvPr/>
              </p:nvPicPr>
              <p:blipFill>
                <a:blip r:embed="rId9"/>
                <a:stretch>
                  <a:fillRect/>
                </a:stretch>
              </p:blipFill>
              <p:spPr>
                <a:xfrm>
                  <a:off x="1499033" y="394077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Рукописні дані 21">
                  <a:extLst>
                    <a:ext uri="{FF2B5EF4-FFF2-40B4-BE49-F238E27FC236}">
                      <a16:creationId xmlns:a16="http://schemas.microsoft.com/office/drawing/2014/main" id="{D4691D3C-AAE4-CE63-FDC1-A70027FFA319}"/>
                    </a:ext>
                  </a:extLst>
                </p14:cNvPr>
                <p14:cNvContentPartPr/>
                <p14:nvPr/>
              </p14:nvContentPartPr>
              <p14:xfrm>
                <a:off x="3120113" y="4204292"/>
                <a:ext cx="360" cy="360"/>
              </p14:xfrm>
            </p:contentPart>
          </mc:Choice>
          <mc:Fallback xmlns="">
            <p:pic>
              <p:nvPicPr>
                <p:cNvPr id="22" name="Рукописні дані 21">
                  <a:extLst>
                    <a:ext uri="{FF2B5EF4-FFF2-40B4-BE49-F238E27FC236}">
                      <a16:creationId xmlns:a16="http://schemas.microsoft.com/office/drawing/2014/main" id="{D4691D3C-AAE4-CE63-FDC1-A70027FFA319}"/>
                    </a:ext>
                  </a:extLst>
                </p:cNvPr>
                <p:cNvPicPr/>
                <p:nvPr/>
              </p:nvPicPr>
              <p:blipFill>
                <a:blip r:embed="rId9"/>
                <a:stretch>
                  <a:fillRect/>
                </a:stretch>
              </p:blipFill>
              <p:spPr>
                <a:xfrm>
                  <a:off x="3111113" y="419529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 name="Рукописні дані 25">
                  <a:extLst>
                    <a:ext uri="{FF2B5EF4-FFF2-40B4-BE49-F238E27FC236}">
                      <a16:creationId xmlns:a16="http://schemas.microsoft.com/office/drawing/2014/main" id="{53CBD799-C653-0721-69CC-D92554D69450}"/>
                    </a:ext>
                  </a:extLst>
                </p14:cNvPr>
                <p14:cNvContentPartPr/>
                <p14:nvPr/>
              </p14:nvContentPartPr>
              <p14:xfrm>
                <a:off x="1140113" y="3787412"/>
                <a:ext cx="10332720" cy="888840"/>
              </p14:xfrm>
            </p:contentPart>
          </mc:Choice>
          <mc:Fallback xmlns="">
            <p:pic>
              <p:nvPicPr>
                <p:cNvPr id="26" name="Рукописні дані 25">
                  <a:extLst>
                    <a:ext uri="{FF2B5EF4-FFF2-40B4-BE49-F238E27FC236}">
                      <a16:creationId xmlns:a16="http://schemas.microsoft.com/office/drawing/2014/main" id="{53CBD799-C653-0721-69CC-D92554D69450}"/>
                    </a:ext>
                  </a:extLst>
                </p:cNvPr>
                <p:cNvPicPr/>
                <p:nvPr/>
              </p:nvPicPr>
              <p:blipFill>
                <a:blip r:embed="rId19"/>
                <a:stretch>
                  <a:fillRect/>
                </a:stretch>
              </p:blipFill>
              <p:spPr>
                <a:xfrm>
                  <a:off x="1131473" y="3778412"/>
                  <a:ext cx="10350360" cy="906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28" name="Рукописні дані 27">
                <a:extLst>
                  <a:ext uri="{FF2B5EF4-FFF2-40B4-BE49-F238E27FC236}">
                    <a16:creationId xmlns:a16="http://schemas.microsoft.com/office/drawing/2014/main" id="{66C977D1-B110-AA9A-D24C-6F0F30A26B60}"/>
                  </a:ext>
                </a:extLst>
              </p14:cNvPr>
              <p14:cNvContentPartPr/>
              <p14:nvPr/>
            </p14:nvContentPartPr>
            <p14:xfrm>
              <a:off x="1062713" y="3808292"/>
              <a:ext cx="310320" cy="727200"/>
            </p14:xfrm>
          </p:contentPart>
        </mc:Choice>
        <mc:Fallback xmlns="">
          <p:pic>
            <p:nvPicPr>
              <p:cNvPr id="28" name="Рукописні дані 27">
                <a:extLst>
                  <a:ext uri="{FF2B5EF4-FFF2-40B4-BE49-F238E27FC236}">
                    <a16:creationId xmlns:a16="http://schemas.microsoft.com/office/drawing/2014/main" id="{66C977D1-B110-AA9A-D24C-6F0F30A26B60}"/>
                  </a:ext>
                </a:extLst>
              </p:cNvPr>
              <p:cNvPicPr/>
              <p:nvPr/>
            </p:nvPicPr>
            <p:blipFill>
              <a:blip r:embed="rId21"/>
              <a:stretch>
                <a:fillRect/>
              </a:stretch>
            </p:blipFill>
            <p:spPr>
              <a:xfrm>
                <a:off x="1053713" y="3799292"/>
                <a:ext cx="327960" cy="744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9" name="Рукописні дані 28">
                <a:extLst>
                  <a:ext uri="{FF2B5EF4-FFF2-40B4-BE49-F238E27FC236}">
                    <a16:creationId xmlns:a16="http://schemas.microsoft.com/office/drawing/2014/main" id="{B390AB82-E695-AEFD-3E09-BE5C7256F8A9}"/>
                  </a:ext>
                </a:extLst>
              </p14:cNvPr>
              <p14:cNvContentPartPr/>
              <p14:nvPr/>
            </p14:nvContentPartPr>
            <p14:xfrm>
              <a:off x="1083953" y="5664812"/>
              <a:ext cx="360" cy="360"/>
            </p14:xfrm>
          </p:contentPart>
        </mc:Choice>
        <mc:Fallback xmlns="">
          <p:pic>
            <p:nvPicPr>
              <p:cNvPr id="29" name="Рукописні дані 28">
                <a:extLst>
                  <a:ext uri="{FF2B5EF4-FFF2-40B4-BE49-F238E27FC236}">
                    <a16:creationId xmlns:a16="http://schemas.microsoft.com/office/drawing/2014/main" id="{B390AB82-E695-AEFD-3E09-BE5C7256F8A9}"/>
                  </a:ext>
                </a:extLst>
              </p:cNvPr>
              <p:cNvPicPr/>
              <p:nvPr/>
            </p:nvPicPr>
            <p:blipFill>
              <a:blip r:embed="rId9"/>
              <a:stretch>
                <a:fillRect/>
              </a:stretch>
            </p:blipFill>
            <p:spPr>
              <a:xfrm>
                <a:off x="1074953" y="5656172"/>
                <a:ext cx="18000" cy="18000"/>
              </a:xfrm>
              <a:prstGeom prst="rect">
                <a:avLst/>
              </a:prstGeom>
            </p:spPr>
          </p:pic>
        </mc:Fallback>
      </mc:AlternateContent>
      <p:grpSp>
        <p:nvGrpSpPr>
          <p:cNvPr id="36" name="Групувати 35">
            <a:extLst>
              <a:ext uri="{FF2B5EF4-FFF2-40B4-BE49-F238E27FC236}">
                <a16:creationId xmlns:a16="http://schemas.microsoft.com/office/drawing/2014/main" id="{F3B548F3-FFB5-C55A-087F-0EB965EE93AA}"/>
              </a:ext>
            </a:extLst>
          </p:cNvPr>
          <p:cNvGrpSpPr/>
          <p:nvPr/>
        </p:nvGrpSpPr>
        <p:grpSpPr>
          <a:xfrm>
            <a:off x="1423073" y="5118332"/>
            <a:ext cx="360" cy="360"/>
            <a:chOff x="1423073" y="5118332"/>
            <a:chExt cx="360" cy="360"/>
          </a:xfrm>
        </p:grpSpPr>
        <mc:AlternateContent xmlns:mc="http://schemas.openxmlformats.org/markup-compatibility/2006" xmlns:p14="http://schemas.microsoft.com/office/powerpoint/2010/main">
          <mc:Choice Requires="p14">
            <p:contentPart p14:bwMode="auto" r:id="rId23">
              <p14:nvContentPartPr>
                <p14:cNvPr id="30" name="Рукописні дані 29">
                  <a:extLst>
                    <a:ext uri="{FF2B5EF4-FFF2-40B4-BE49-F238E27FC236}">
                      <a16:creationId xmlns:a16="http://schemas.microsoft.com/office/drawing/2014/main" id="{AB17C7E4-AAB7-8685-F4B4-C4F35B1B2194}"/>
                    </a:ext>
                  </a:extLst>
                </p14:cNvPr>
                <p14:cNvContentPartPr/>
                <p14:nvPr/>
              </p14:nvContentPartPr>
              <p14:xfrm>
                <a:off x="1423073" y="5118332"/>
                <a:ext cx="360" cy="360"/>
              </p14:xfrm>
            </p:contentPart>
          </mc:Choice>
          <mc:Fallback xmlns="">
            <p:pic>
              <p:nvPicPr>
                <p:cNvPr id="30" name="Рукописні дані 29">
                  <a:extLst>
                    <a:ext uri="{FF2B5EF4-FFF2-40B4-BE49-F238E27FC236}">
                      <a16:creationId xmlns:a16="http://schemas.microsoft.com/office/drawing/2014/main" id="{AB17C7E4-AAB7-8685-F4B4-C4F35B1B2194}"/>
                    </a:ext>
                  </a:extLst>
                </p:cNvPr>
                <p:cNvPicPr/>
                <p:nvPr/>
              </p:nvPicPr>
              <p:blipFill>
                <a:blip r:embed="rId9"/>
                <a:stretch>
                  <a:fillRect/>
                </a:stretch>
              </p:blipFill>
              <p:spPr>
                <a:xfrm>
                  <a:off x="1414433" y="510969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1" name="Рукописні дані 30">
                  <a:extLst>
                    <a:ext uri="{FF2B5EF4-FFF2-40B4-BE49-F238E27FC236}">
                      <a16:creationId xmlns:a16="http://schemas.microsoft.com/office/drawing/2014/main" id="{8A8CF98E-2333-540A-4B9B-85BE89E7DFFE}"/>
                    </a:ext>
                  </a:extLst>
                </p14:cNvPr>
                <p14:cNvContentPartPr/>
                <p14:nvPr/>
              </p14:nvContentPartPr>
              <p14:xfrm>
                <a:off x="1423073" y="5118332"/>
                <a:ext cx="360" cy="360"/>
              </p14:xfrm>
            </p:contentPart>
          </mc:Choice>
          <mc:Fallback xmlns="">
            <p:pic>
              <p:nvPicPr>
                <p:cNvPr id="31" name="Рукописні дані 30">
                  <a:extLst>
                    <a:ext uri="{FF2B5EF4-FFF2-40B4-BE49-F238E27FC236}">
                      <a16:creationId xmlns:a16="http://schemas.microsoft.com/office/drawing/2014/main" id="{8A8CF98E-2333-540A-4B9B-85BE89E7DFFE}"/>
                    </a:ext>
                  </a:extLst>
                </p:cNvPr>
                <p:cNvPicPr/>
                <p:nvPr/>
              </p:nvPicPr>
              <p:blipFill>
                <a:blip r:embed="rId9"/>
                <a:stretch>
                  <a:fillRect/>
                </a:stretch>
              </p:blipFill>
              <p:spPr>
                <a:xfrm>
                  <a:off x="1414433" y="5109692"/>
                  <a:ext cx="18000" cy="18000"/>
                </a:xfrm>
                <a:prstGeom prst="rect">
                  <a:avLst/>
                </a:prstGeom>
              </p:spPr>
            </p:pic>
          </mc:Fallback>
        </mc:AlternateContent>
      </p:grpSp>
      <p:grpSp>
        <p:nvGrpSpPr>
          <p:cNvPr id="35" name="Групувати 34">
            <a:extLst>
              <a:ext uri="{FF2B5EF4-FFF2-40B4-BE49-F238E27FC236}">
                <a16:creationId xmlns:a16="http://schemas.microsoft.com/office/drawing/2014/main" id="{52A3A12C-6870-E425-26A2-58EEF3DE7836}"/>
              </a:ext>
            </a:extLst>
          </p:cNvPr>
          <p:cNvGrpSpPr/>
          <p:nvPr/>
        </p:nvGrpSpPr>
        <p:grpSpPr>
          <a:xfrm>
            <a:off x="1592993" y="4873172"/>
            <a:ext cx="360" cy="360"/>
            <a:chOff x="1592993" y="4873172"/>
            <a:chExt cx="360" cy="360"/>
          </a:xfrm>
        </p:grpSpPr>
        <mc:AlternateContent xmlns:mc="http://schemas.openxmlformats.org/markup-compatibility/2006" xmlns:p14="http://schemas.microsoft.com/office/powerpoint/2010/main">
          <mc:Choice Requires="p14">
            <p:contentPart p14:bwMode="auto" r:id="rId25">
              <p14:nvContentPartPr>
                <p14:cNvPr id="32" name="Рукописні дані 31">
                  <a:extLst>
                    <a:ext uri="{FF2B5EF4-FFF2-40B4-BE49-F238E27FC236}">
                      <a16:creationId xmlns:a16="http://schemas.microsoft.com/office/drawing/2014/main" id="{0665C786-FDED-C7F2-0344-1D0E7514720D}"/>
                    </a:ext>
                  </a:extLst>
                </p14:cNvPr>
                <p14:cNvContentPartPr/>
                <p14:nvPr/>
              </p14:nvContentPartPr>
              <p14:xfrm>
                <a:off x="1592993" y="4873172"/>
                <a:ext cx="360" cy="360"/>
              </p14:xfrm>
            </p:contentPart>
          </mc:Choice>
          <mc:Fallback xmlns="">
            <p:pic>
              <p:nvPicPr>
                <p:cNvPr id="32" name="Рукописні дані 31">
                  <a:extLst>
                    <a:ext uri="{FF2B5EF4-FFF2-40B4-BE49-F238E27FC236}">
                      <a16:creationId xmlns:a16="http://schemas.microsoft.com/office/drawing/2014/main" id="{0665C786-FDED-C7F2-0344-1D0E7514720D}"/>
                    </a:ext>
                  </a:extLst>
                </p:cNvPr>
                <p:cNvPicPr/>
                <p:nvPr/>
              </p:nvPicPr>
              <p:blipFill>
                <a:blip r:embed="rId9"/>
                <a:stretch>
                  <a:fillRect/>
                </a:stretch>
              </p:blipFill>
              <p:spPr>
                <a:xfrm>
                  <a:off x="1583993" y="486417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3" name="Рукописні дані 32">
                  <a:extLst>
                    <a:ext uri="{FF2B5EF4-FFF2-40B4-BE49-F238E27FC236}">
                      <a16:creationId xmlns:a16="http://schemas.microsoft.com/office/drawing/2014/main" id="{1AA7BC19-83D0-CAFF-E831-99DAFCBC579E}"/>
                    </a:ext>
                  </a:extLst>
                </p14:cNvPr>
                <p14:cNvContentPartPr/>
                <p14:nvPr/>
              </p14:nvContentPartPr>
              <p14:xfrm>
                <a:off x="1592993" y="4873172"/>
                <a:ext cx="360" cy="360"/>
              </p14:xfrm>
            </p:contentPart>
          </mc:Choice>
          <mc:Fallback xmlns="">
            <p:pic>
              <p:nvPicPr>
                <p:cNvPr id="33" name="Рукописні дані 32">
                  <a:extLst>
                    <a:ext uri="{FF2B5EF4-FFF2-40B4-BE49-F238E27FC236}">
                      <a16:creationId xmlns:a16="http://schemas.microsoft.com/office/drawing/2014/main" id="{1AA7BC19-83D0-CAFF-E831-99DAFCBC579E}"/>
                    </a:ext>
                  </a:extLst>
                </p:cNvPr>
                <p:cNvPicPr/>
                <p:nvPr/>
              </p:nvPicPr>
              <p:blipFill>
                <a:blip r:embed="rId9"/>
                <a:stretch>
                  <a:fillRect/>
                </a:stretch>
              </p:blipFill>
              <p:spPr>
                <a:xfrm>
                  <a:off x="1583993" y="486417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4" name="Рукописні дані 33">
                  <a:extLst>
                    <a:ext uri="{FF2B5EF4-FFF2-40B4-BE49-F238E27FC236}">
                      <a16:creationId xmlns:a16="http://schemas.microsoft.com/office/drawing/2014/main" id="{3D4D8A87-2BC8-8EDE-80EC-9A8B3CF47DB2}"/>
                    </a:ext>
                  </a:extLst>
                </p14:cNvPr>
                <p14:cNvContentPartPr/>
                <p14:nvPr/>
              </p14:nvContentPartPr>
              <p14:xfrm>
                <a:off x="1592993" y="4873172"/>
                <a:ext cx="360" cy="360"/>
              </p14:xfrm>
            </p:contentPart>
          </mc:Choice>
          <mc:Fallback xmlns="">
            <p:pic>
              <p:nvPicPr>
                <p:cNvPr id="34" name="Рукописні дані 33">
                  <a:extLst>
                    <a:ext uri="{FF2B5EF4-FFF2-40B4-BE49-F238E27FC236}">
                      <a16:creationId xmlns:a16="http://schemas.microsoft.com/office/drawing/2014/main" id="{3D4D8A87-2BC8-8EDE-80EC-9A8B3CF47DB2}"/>
                    </a:ext>
                  </a:extLst>
                </p:cNvPr>
                <p:cNvPicPr/>
                <p:nvPr/>
              </p:nvPicPr>
              <p:blipFill>
                <a:blip r:embed="rId9"/>
                <a:stretch>
                  <a:fillRect/>
                </a:stretch>
              </p:blipFill>
              <p:spPr>
                <a:xfrm>
                  <a:off x="1583993" y="4864172"/>
                  <a:ext cx="18000" cy="18000"/>
                </a:xfrm>
                <a:prstGeom prst="rect">
                  <a:avLst/>
                </a:prstGeom>
              </p:spPr>
            </p:pic>
          </mc:Fallback>
        </mc:AlternateContent>
      </p:grpSp>
    </p:spTree>
    <p:extLst>
      <p:ext uri="{BB962C8B-B14F-4D97-AF65-F5344CB8AC3E}">
        <p14:creationId xmlns:p14="http://schemas.microsoft.com/office/powerpoint/2010/main" val="3255978128"/>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5703</TotalTime>
  <Words>6273</Words>
  <Application>Microsoft Office PowerPoint</Application>
  <PresentationFormat>Широкий екран</PresentationFormat>
  <Paragraphs>226</Paragraphs>
  <Slides>43</Slides>
  <Notes>0</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43</vt:i4>
      </vt:variant>
    </vt:vector>
  </HeadingPairs>
  <TitlesOfParts>
    <vt:vector size="51" baseType="lpstr">
      <vt:lpstr>Arial Unicode MS</vt:lpstr>
      <vt:lpstr>Arial</vt:lpstr>
      <vt:lpstr>Calibri</vt:lpstr>
      <vt:lpstr>Calibri Light</vt:lpstr>
      <vt:lpstr>Menlo</vt:lpstr>
      <vt:lpstr>Times New Roman</vt:lpstr>
      <vt:lpstr>Wingdings</vt:lpstr>
      <vt:lpstr>Тема Office</vt:lpstr>
      <vt:lpstr>КАРТА УМОВ ПРАЦІ</vt:lpstr>
      <vt:lpstr>Структура Карти умов праці</vt:lpstr>
      <vt:lpstr>Загальні відомості Карти умов праці</vt:lpstr>
      <vt:lpstr>Оцінка чинників виробничого середовища і трудового процесу </vt:lpstr>
      <vt:lpstr>Оцінка чинників виробничого середовища і трудового процесу» </vt:lpstr>
      <vt:lpstr>Презентація PowerPoint</vt:lpstr>
      <vt:lpstr>Презентація PowerPoint</vt:lpstr>
      <vt:lpstr>Презентація PowerPoint</vt:lpstr>
      <vt:lpstr>***За наявності в повітрі робочої зони двох та більшої кількості шкідливих речовин різноспрямованої дії:</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Гігієнічна оцінка умов праці при дії виробничої вібрації</vt:lpstr>
      <vt:lpstr>Презентація PowerPoint</vt:lpstr>
      <vt:lpstr> Приклад</vt:lpstr>
      <vt:lpstr>Презентація PowerPoint</vt:lpstr>
      <vt:lpstr>Презентація PowerPoint</vt:lpstr>
      <vt:lpstr>Презентація PowerPoint</vt:lpstr>
      <vt:lpstr>Презентація PowerPoint</vt:lpstr>
      <vt:lpstr>Пункт 8. Гігієнічна оцінка умов праці за показниками мікроклімату</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Пункт 10. Гігієнічна оцінка умов праці при дії атмосферного тиску </vt:lpstr>
      <vt:lpstr>Пункт 10. Гігієнічна оцінка умов праці при дії електромагнітних полів та випромінювань</vt:lpstr>
      <vt:lpstr>Пункт 11. Гігієнічна оцінка умов праці при дії іонізуючого випромінювання</vt:lpstr>
      <vt:lpstr>Пункт 14. Гігієнічна оцінка за показниками світлового середовища</vt:lpstr>
      <vt:lpstr>Пукт 12.  Гігієнічна оцінка умов праці за важкістю та напруженістю трудового процесу</vt:lpstr>
      <vt:lpstr>Презентація PowerPoint</vt:lpstr>
      <vt:lpstr>Гігієнічна оцінка умов праці</vt:lpstr>
      <vt:lpstr>Презентація PowerPoint</vt:lpstr>
      <vt:lpstr>Оцінка технічного та організаційного рівня</vt:lpstr>
      <vt:lpstr>«Атестація робочого місця» </vt:lpstr>
      <vt:lpstr>Презентація PowerPoint</vt:lpstr>
      <vt:lpstr>Пільги та компенсації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Структура Карти умов праці</dc:title>
  <dc:creator>Manidina Yevhenija</dc:creator>
  <cp:lastModifiedBy>Manidina Yevhenija</cp:lastModifiedBy>
  <cp:revision>36</cp:revision>
  <dcterms:created xsi:type="dcterms:W3CDTF">2022-10-20T15:46:40Z</dcterms:created>
  <dcterms:modified xsi:type="dcterms:W3CDTF">2023-09-28T07:49:21Z</dcterms:modified>
</cp:coreProperties>
</file>