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00" r:id="rId3"/>
    <p:sldId id="302" r:id="rId4"/>
    <p:sldId id="303" r:id="rId5"/>
    <p:sldId id="304" r:id="rId6"/>
    <p:sldId id="305" r:id="rId7"/>
    <p:sldId id="306" r:id="rId8"/>
    <p:sldId id="308" r:id="rId9"/>
    <p:sldId id="309" r:id="rId10"/>
    <p:sldId id="307" r:id="rId11"/>
    <p:sldId id="310" r:id="rId12"/>
    <p:sldId id="312" r:id="rId13"/>
    <p:sldId id="313" r:id="rId14"/>
    <p:sldId id="314" r:id="rId15"/>
    <p:sldId id="315" r:id="rId16"/>
    <p:sldId id="316"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AEE5839-D606-4D5A-B857-3BC0D1921BF6}">
          <p14:sldIdLst>
            <p14:sldId id="299"/>
            <p14:sldId id="300"/>
            <p14:sldId id="302"/>
            <p14:sldId id="303"/>
            <p14:sldId id="304"/>
            <p14:sldId id="305"/>
            <p14:sldId id="306"/>
            <p14:sldId id="308"/>
            <p14:sldId id="309"/>
            <p14:sldId id="307"/>
            <p14:sldId id="310"/>
            <p14:sldId id="312"/>
            <p14:sldId id="313"/>
            <p14:sldId id="314"/>
            <p14:sldId id="315"/>
            <p14:sldId id="316"/>
          </p14:sldIdLst>
        </p14:section>
        <p14:section name="Раздел без заголовка" id="{AEE2C5A5-F2C7-41D5-B7D2-AC9F8E10D22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47" autoAdjust="0"/>
    <p:restoredTop sz="94660"/>
  </p:normalViewPr>
  <p:slideViewPr>
    <p:cSldViewPr snapToGrid="0">
      <p:cViewPr varScale="1">
        <p:scale>
          <a:sx n="80" d="100"/>
          <a:sy n="80" d="100"/>
        </p:scale>
        <p:origin x="113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33384C-A5DD-441A-A6D1-79E0B2F59545}" type="datetimeFigureOut">
              <a:rPr lang="ru-RU" smtClean="0"/>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72114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3384C-A5DD-441A-A6D1-79E0B2F59545}" type="datetimeFigureOut">
              <a:rPr lang="ru-RU" smtClean="0"/>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199965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3384C-A5DD-441A-A6D1-79E0B2F59545}" type="datetimeFigureOut">
              <a:rPr lang="ru-RU" smtClean="0"/>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62862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3384C-A5DD-441A-A6D1-79E0B2F59545}" type="datetimeFigureOut">
              <a:rPr lang="ru-RU" smtClean="0"/>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8400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33384C-A5DD-441A-A6D1-79E0B2F59545}" type="datetimeFigureOut">
              <a:rPr lang="ru-RU" smtClean="0"/>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15553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33384C-A5DD-441A-A6D1-79E0B2F59545}" type="datetimeFigureOut">
              <a:rPr lang="ru-RU" smtClean="0"/>
              <a:t>13.05.2022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4554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433384C-A5DD-441A-A6D1-79E0B2F59545}" type="datetimeFigureOut">
              <a:rPr lang="ru-RU" smtClean="0"/>
              <a:t>13.05.2022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68990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33384C-A5DD-441A-A6D1-79E0B2F59545}" type="datetimeFigureOut">
              <a:rPr lang="ru-RU" smtClean="0"/>
              <a:t>13.05.2022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61680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33384C-A5DD-441A-A6D1-79E0B2F59545}" type="datetimeFigureOut">
              <a:rPr lang="ru-RU" smtClean="0"/>
              <a:t>13.05.2022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22205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33384C-A5DD-441A-A6D1-79E0B2F59545}" type="datetimeFigureOut">
              <a:rPr lang="ru-RU" smtClean="0"/>
              <a:t>13.05.2022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34444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33384C-A5DD-441A-A6D1-79E0B2F59545}" type="datetimeFigureOut">
              <a:rPr lang="ru-RU" smtClean="0"/>
              <a:t>13.05.2022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77924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3384C-A5DD-441A-A6D1-79E0B2F59545}" type="datetimeFigureOut">
              <a:rPr lang="ru-RU" smtClean="0"/>
              <a:t>13.05.2022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09E90-589F-4AB5-A80F-EE4B5E23E9DD}" type="slidenum">
              <a:rPr lang="ru-RU" smtClean="0"/>
              <a:t>‹#›</a:t>
            </a:fld>
            <a:endParaRPr lang="ru-RU"/>
          </a:p>
        </p:txBody>
      </p:sp>
    </p:spTree>
    <p:extLst>
      <p:ext uri="{BB962C8B-B14F-4D97-AF65-F5344CB8AC3E}">
        <p14:creationId xmlns:p14="http://schemas.microsoft.com/office/powerpoint/2010/main" val="29265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latin typeface="Times New Roman" panose="02020603050405020304" pitchFamily="18" charset="0"/>
                <a:cs typeface="Times New Roman" panose="02020603050405020304" pitchFamily="18" charset="0"/>
              </a:rPr>
              <a:t>Обмеження для державних службовців</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114550" y="1707356"/>
            <a:ext cx="10106025" cy="2314575"/>
          </a:xfrm>
        </p:spPr>
        <p:txBody>
          <a:bodyPr>
            <a:normAutofit fontScale="92500"/>
          </a:bodyPr>
          <a:lstStyle/>
          <a:p>
            <a:pPr marL="0" indent="0">
              <a:buNone/>
            </a:pPr>
            <a:r>
              <a:rPr lang="uk-UA" dirty="0" smtClean="0"/>
              <a:t>Це </a:t>
            </a:r>
            <a:r>
              <a:rPr lang="uk-UA" b="1" dirty="0" smtClean="0">
                <a:solidFill>
                  <a:srgbClr val="FF0000"/>
                </a:solidFill>
              </a:rPr>
              <a:t>позбавлення (заборони) у реалізації </a:t>
            </a:r>
            <a:r>
              <a:rPr lang="uk-UA" dirty="0" smtClean="0"/>
              <a:t>державними службовцями </a:t>
            </a:r>
            <a:r>
              <a:rPr lang="uk-UA" b="1" dirty="0" smtClean="0">
                <a:solidFill>
                  <a:srgbClr val="FF0000"/>
                </a:solidFill>
              </a:rPr>
              <a:t>міри їх можливої поведінки</a:t>
            </a:r>
            <a:r>
              <a:rPr lang="uk-UA" dirty="0" smtClean="0"/>
              <a:t>, спрямовані на забезпечення ефективної діяльності службовців відповідно до завдань і функцій служби та з дотриманням принципів, мінімізацією можливостей вчинення особами корупційних правопорушень та порушень, пов’язаних з корупцією, інших проступків.</a:t>
            </a:r>
            <a:endParaRPr lang="ru-RU" dirty="0"/>
          </a:p>
        </p:txBody>
      </p:sp>
      <p:sp>
        <p:nvSpPr>
          <p:cNvPr id="4" name="Заголовок 1"/>
          <p:cNvSpPr txBox="1">
            <a:spLocks/>
          </p:cNvSpPr>
          <p:nvPr/>
        </p:nvSpPr>
        <p:spPr>
          <a:xfrm>
            <a:off x="717274" y="4190999"/>
            <a:ext cx="352507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b="1" dirty="0" smtClean="0">
                <a:solidFill>
                  <a:srgbClr val="FF0000"/>
                </a:solidFill>
                <a:latin typeface="Times New Roman" panose="02020603050405020304" pitchFamily="18" charset="0"/>
                <a:cs typeface="Times New Roman" panose="02020603050405020304" pitchFamily="18" charset="0"/>
              </a:rPr>
              <a:t>Ознаки</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336274" y="1358311"/>
            <a:ext cx="352507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b="1" dirty="0" smtClean="0">
                <a:solidFill>
                  <a:srgbClr val="FF0000"/>
                </a:solidFill>
                <a:latin typeface="Times New Roman" panose="02020603050405020304" pitchFamily="18" charset="0"/>
                <a:cs typeface="Times New Roman" panose="02020603050405020304" pitchFamily="18" charset="0"/>
              </a:rPr>
              <a:t>Що?</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6" name="Объект 2"/>
          <p:cNvSpPr txBox="1">
            <a:spLocks/>
          </p:cNvSpPr>
          <p:nvPr/>
        </p:nvSpPr>
        <p:spPr>
          <a:xfrm>
            <a:off x="3848101" y="4343399"/>
            <a:ext cx="8372474" cy="23145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dirty="0" smtClean="0"/>
              <a:t>Зумовлені об’єктивною потребою забезпечення ефективного виконання завдань і функцій державної служби</a:t>
            </a:r>
          </a:p>
          <a:p>
            <a:r>
              <a:rPr lang="uk-UA" dirty="0" smtClean="0"/>
              <a:t>Змістом є утримання від активної поведінки щодо реалізації прав, свобод особи</a:t>
            </a:r>
          </a:p>
          <a:p>
            <a:r>
              <a:rPr lang="uk-UA" dirty="0" smtClean="0"/>
              <a:t>Формальна визначеність</a:t>
            </a:r>
            <a:endParaRPr lang="ru-RU" dirty="0"/>
          </a:p>
        </p:txBody>
      </p:sp>
    </p:spTree>
    <p:extLst>
      <p:ext uri="{BB962C8B-B14F-4D97-AF65-F5344CB8AC3E}">
        <p14:creationId xmlns:p14="http://schemas.microsoft.com/office/powerpoint/2010/main" val="41402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Обмеження щодо спільної роботи близьких осіб</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457450" y="1847850"/>
            <a:ext cx="8096250" cy="3881438"/>
          </a:xfrm>
        </p:spPr>
        <p:txBody>
          <a:bodyPr/>
          <a:lstStyle/>
          <a:p>
            <a:r>
              <a:rPr lang="ru-RU" b="1" dirty="0" smtClean="0">
                <a:solidFill>
                  <a:srgbClr val="FF0000"/>
                </a:solidFill>
                <a:latin typeface="Times New Roman" panose="02020603050405020304" pitchFamily="18" charset="0"/>
                <a:cs typeface="Times New Roman" panose="02020603050405020304" pitchFamily="18" charset="0"/>
              </a:rPr>
              <a:t>заборона</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мати</a:t>
            </a:r>
            <a:r>
              <a:rPr lang="ru-RU" dirty="0">
                <a:latin typeface="Times New Roman" panose="02020603050405020304" pitchFamily="18" charset="0"/>
                <a:cs typeface="Times New Roman" panose="02020603050405020304" pitchFamily="18" charset="0"/>
              </a:rPr>
              <a:t> у прямому </a:t>
            </a:r>
            <a:r>
              <a:rPr lang="ru-RU" dirty="0" err="1">
                <a:latin typeface="Times New Roman" panose="02020603050405020304" pitchFamily="18" charset="0"/>
                <a:cs typeface="Times New Roman" panose="02020603050405020304" pitchFamily="18" charset="0"/>
              </a:rPr>
              <a:t>підпорядкуванні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близьких</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осіб</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ru-RU" b="1" dirty="0">
                <a:solidFill>
                  <a:srgbClr val="FF0000"/>
                </a:solidFill>
                <a:latin typeface="Times New Roman" panose="02020603050405020304" pitchFamily="18" charset="0"/>
                <a:cs typeface="Times New Roman" panose="02020603050405020304" pitchFamily="18" charset="0"/>
              </a:rPr>
              <a:t>з</a:t>
            </a:r>
            <a:r>
              <a:rPr lang="ru-RU" b="1" dirty="0" smtClean="0">
                <a:solidFill>
                  <a:srgbClr val="FF0000"/>
                </a:solidFill>
                <a:latin typeface="Times New Roman" panose="02020603050405020304" pitchFamily="18" charset="0"/>
                <a:cs typeface="Times New Roman" panose="02020603050405020304" pitchFamily="18" charset="0"/>
              </a:rPr>
              <a:t>аборона</a:t>
            </a:r>
            <a:r>
              <a:rPr lang="ru-RU" dirty="0" smtClean="0">
                <a:latin typeface="Times New Roman" panose="02020603050405020304" pitchFamily="18" charset="0"/>
                <a:cs typeface="Times New Roman" panose="02020603050405020304" pitchFamily="18" charset="0"/>
              </a:rPr>
              <a:t> бути </a:t>
            </a:r>
            <a:r>
              <a:rPr lang="ru-RU" dirty="0">
                <a:latin typeface="Times New Roman" panose="02020603050405020304" pitchFamily="18" charset="0"/>
                <a:cs typeface="Times New Roman" panose="02020603050405020304" pitchFamily="18" charset="0"/>
              </a:rPr>
              <a:t>прямо </a:t>
            </a:r>
            <a:r>
              <a:rPr lang="ru-RU" dirty="0" err="1">
                <a:latin typeface="Times New Roman" panose="02020603050405020304" pitchFamily="18" charset="0"/>
                <a:cs typeface="Times New Roman" panose="02020603050405020304" pitchFamily="18" charset="0"/>
              </a:rPr>
              <a:t>підпорядкованими</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зв’язку</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виконанням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повноважень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близьким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їм</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особам</a:t>
            </a:r>
          </a:p>
          <a:p>
            <a:r>
              <a:rPr lang="ru-RU" b="1" dirty="0" err="1" smtClean="0">
                <a:solidFill>
                  <a:srgbClr val="FF0000"/>
                </a:solidFill>
                <a:latin typeface="Times New Roman" panose="02020603050405020304" pitchFamily="18" charset="0"/>
                <a:cs typeface="Times New Roman" panose="02020603050405020304" pitchFamily="18" charset="0"/>
              </a:rPr>
              <a:t>обов’язок</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повідомити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керівництво</a:t>
            </a:r>
            <a:r>
              <a:rPr lang="ru-RU" dirty="0">
                <a:latin typeface="Times New Roman" panose="02020603050405020304" pitchFamily="18" charset="0"/>
                <a:cs typeface="Times New Roman" panose="02020603050405020304" pitchFamily="18" charset="0"/>
              </a:rPr>
              <a:t> органу, на посаду в </a:t>
            </a:r>
            <a:r>
              <a:rPr lang="ru-RU" dirty="0" err="1">
                <a:latin typeface="Times New Roman" panose="02020603050405020304" pitchFamily="18" charset="0"/>
                <a:cs typeface="Times New Roman" panose="02020603050405020304" pitchFamily="18" charset="0"/>
              </a:rPr>
              <a:t>якому</a:t>
            </a:r>
            <a:r>
              <a:rPr lang="ru-RU" dirty="0">
                <a:latin typeface="Times New Roman" panose="02020603050405020304" pitchFamily="18" charset="0"/>
                <a:cs typeface="Times New Roman" panose="02020603050405020304" pitchFamily="18" charset="0"/>
              </a:rPr>
              <a:t> вони </a:t>
            </a:r>
            <a:r>
              <a:rPr lang="ru-RU" dirty="0" err="1">
                <a:latin typeface="Times New Roman" panose="02020603050405020304" pitchFamily="18" charset="0"/>
                <a:cs typeface="Times New Roman" panose="02020603050405020304" pitchFamily="18" charset="0"/>
              </a:rPr>
              <a:t>претендують</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працюючих</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цьому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близьких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осіб</a:t>
            </a:r>
            <a:r>
              <a:rPr lang="ru-RU" dirty="0">
                <a:latin typeface="Times New Roman" panose="02020603050405020304" pitchFamily="18" charset="0"/>
                <a:cs typeface="Times New Roman" panose="02020603050405020304" pitchFamily="18" charset="0"/>
              </a:rPr>
              <a:t>.</a:t>
            </a:r>
          </a:p>
        </p:txBody>
      </p:sp>
      <p:sp>
        <p:nvSpPr>
          <p:cNvPr id="4" name="Прямоугольник 3"/>
          <p:cNvSpPr/>
          <p:nvPr/>
        </p:nvSpPr>
        <p:spPr>
          <a:xfrm rot="16200000">
            <a:off x="630019" y="2998678"/>
            <a:ext cx="1828801" cy="646331"/>
          </a:xfrm>
          <a:prstGeom prst="rect">
            <a:avLst/>
          </a:prstGeom>
        </p:spPr>
        <p:txBody>
          <a:bodyPr wrap="square">
            <a:spAutoFit/>
          </a:bodyPr>
          <a:lstStyle/>
          <a:p>
            <a:r>
              <a:rPr lang="ru-RU" sz="3600" b="1" dirty="0" smtClean="0">
                <a:solidFill>
                  <a:srgbClr val="FF0000"/>
                </a:solidFill>
                <a:latin typeface="Times New Roman" panose="02020603050405020304" pitchFamily="18" charset="0"/>
                <a:cs typeface="Times New Roman" panose="02020603050405020304" pitchFamily="18" charset="0"/>
              </a:rPr>
              <a:t>ЗМІСТ</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5" name="Левая фигурная скобка 4"/>
          <p:cNvSpPr/>
          <p:nvPr/>
        </p:nvSpPr>
        <p:spPr>
          <a:xfrm>
            <a:off x="1981200" y="1359693"/>
            <a:ext cx="476250" cy="39243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b="1" dirty="0"/>
          </a:p>
        </p:txBody>
      </p:sp>
    </p:spTree>
    <p:extLst>
      <p:ext uri="{BB962C8B-B14F-4D97-AF65-F5344CB8AC3E}">
        <p14:creationId xmlns:p14="http://schemas.microsoft.com/office/powerpoint/2010/main" val="362911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38149" y="514348"/>
            <a:ext cx="410527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400" b="1" dirty="0" smtClean="0">
                <a:solidFill>
                  <a:srgbClr val="FF0000"/>
                </a:solidFill>
                <a:latin typeface="Times New Roman" panose="02020603050405020304" pitchFamily="18" charset="0"/>
                <a:cs typeface="Times New Roman" panose="02020603050405020304" pitchFamily="18" charset="0"/>
              </a:rPr>
              <a:t>«Пряме підпорядкування»</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3486150" y="2576513"/>
            <a:ext cx="7477125" cy="22288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dirty="0">
                <a:latin typeface="Times New Roman" panose="02020603050405020304" pitchFamily="18" charset="0"/>
                <a:cs typeface="Times New Roman" panose="02020603050405020304" pitchFamily="18" charset="0"/>
              </a:rPr>
              <a:t>члени сім’ї суб’єкта, </a:t>
            </a:r>
            <a:r>
              <a:rPr lang="uk-UA" dirty="0" smtClean="0">
                <a:latin typeface="Times New Roman" panose="02020603050405020304" pitchFamily="18" charset="0"/>
                <a:cs typeface="Times New Roman" panose="02020603050405020304" pitchFamily="18" charset="0"/>
              </a:rPr>
              <a:t>а </a:t>
            </a:r>
            <a:r>
              <a:rPr lang="uk-UA" dirty="0">
                <a:latin typeface="Times New Roman" panose="02020603050405020304" pitchFamily="18" charset="0"/>
                <a:cs typeface="Times New Roman" panose="02020603050405020304" pitchFamily="18" charset="0"/>
              </a:rPr>
              <a:t>також чоловік, дружина, батько, мати, вітчим, мачуха, син, дочка, пасинок, падчерка, рідний та двоюрідний брати, рідна та двоюрідна сестри, рідний брат та сестра дружини (чоловіка), племінник, племінниця, рідний дядько, рідна тітка, дід, баба, прадід, прабаба, внук, внучка, правнук, правнучка, зять, невістка, тесть, теща, свекор, свекруха, батько та мати дружини (чоловіка) сина (дочки), </a:t>
            </a:r>
            <a:r>
              <a:rPr lang="uk-UA" dirty="0" err="1">
                <a:latin typeface="Times New Roman" panose="02020603050405020304" pitchFamily="18" charset="0"/>
                <a:cs typeface="Times New Roman" panose="02020603050405020304" pitchFamily="18" charset="0"/>
              </a:rPr>
              <a:t>усиновлювач</a:t>
            </a:r>
            <a:r>
              <a:rPr lang="uk-UA" dirty="0">
                <a:latin typeface="Times New Roman" panose="02020603050405020304" pitchFamily="18" charset="0"/>
                <a:cs typeface="Times New Roman" panose="02020603050405020304" pitchFamily="18" charset="0"/>
              </a:rPr>
              <a:t> чи усиновлений, опікун чи піклувальник, особа, яка перебуває під опікою або піклуванням зазначеного суб’єкта;</a:t>
            </a:r>
            <a:endParaRPr lang="ru-RU" dirty="0">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438149" y="2819398"/>
            <a:ext cx="3048001"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800" b="1" dirty="0" smtClean="0">
                <a:solidFill>
                  <a:srgbClr val="FF0000"/>
                </a:solidFill>
                <a:latin typeface="Times New Roman" panose="02020603050405020304" pitchFamily="18" charset="0"/>
                <a:cs typeface="Times New Roman" panose="02020603050405020304" pitchFamily="18" charset="0"/>
              </a:rPr>
              <a:t>«Близькі особи»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Объект 2"/>
          <p:cNvSpPr txBox="1">
            <a:spLocks/>
          </p:cNvSpPr>
          <p:nvPr/>
        </p:nvSpPr>
        <p:spPr>
          <a:xfrm>
            <a:off x="4543423" y="914399"/>
            <a:ext cx="7629527" cy="173355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dirty="0">
                <a:latin typeface="Times New Roman" panose="02020603050405020304" pitchFamily="18" charset="0"/>
                <a:cs typeface="Times New Roman" panose="02020603050405020304" pitchFamily="18" charset="0"/>
              </a:rPr>
              <a:t>відносини </a:t>
            </a:r>
            <a:r>
              <a:rPr lang="uk-UA" b="1" dirty="0">
                <a:solidFill>
                  <a:srgbClr val="FF0000"/>
                </a:solidFill>
                <a:latin typeface="Times New Roman" panose="02020603050405020304" pitchFamily="18" charset="0"/>
                <a:cs typeface="Times New Roman" panose="02020603050405020304" pitchFamily="18" charset="0"/>
              </a:rPr>
              <a:t>прямої організаційної або правової залежності підлеглої особи від її керівника</a:t>
            </a:r>
            <a:r>
              <a:rPr lang="uk-UA" dirty="0">
                <a:latin typeface="Times New Roman" panose="02020603050405020304" pitchFamily="18" charset="0"/>
                <a:cs typeface="Times New Roman" panose="02020603050405020304" pitchFamily="18" charset="0"/>
              </a:rPr>
              <a:t>, в тому числі через вирішення (участь у вирішенні) питань прийняття на роботу, звільнення з роботи, застосування заохочень, дисциплінарних стягнень, надання вказівок, доручень тощо, контролю за їх виконанням;</a:t>
            </a:r>
            <a:endParaRPr lang="ru-RU"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590549" y="5335585"/>
            <a:ext cx="410527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400" b="1" dirty="0" smtClean="0">
                <a:solidFill>
                  <a:srgbClr val="FF0000"/>
                </a:solidFill>
                <a:latin typeface="Times New Roman" panose="02020603050405020304" pitchFamily="18" charset="0"/>
                <a:cs typeface="Times New Roman" panose="02020603050405020304" pitchFamily="18" charset="0"/>
              </a:rPr>
              <a:t>«Члени сім’ї»</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4543423" y="4733925"/>
            <a:ext cx="7477125" cy="222884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600" dirty="0">
                <a:latin typeface="Times New Roman" panose="02020603050405020304" pitchFamily="18" charset="0"/>
                <a:cs typeface="Times New Roman" panose="02020603050405020304" pitchFamily="18" charset="0"/>
              </a:rPr>
              <a:t>а) особа, яка </a:t>
            </a:r>
            <a:r>
              <a:rPr lang="ru-RU" sz="2600" dirty="0" err="1">
                <a:latin typeface="Times New Roman" panose="02020603050405020304" pitchFamily="18" charset="0"/>
                <a:cs typeface="Times New Roman" panose="02020603050405020304" pitchFamily="18" charset="0"/>
              </a:rPr>
              <a:t>перебуває</a:t>
            </a:r>
            <a:r>
              <a:rPr lang="ru-RU" sz="2600" dirty="0">
                <a:latin typeface="Times New Roman" panose="02020603050405020304" pitchFamily="18" charset="0"/>
                <a:cs typeface="Times New Roman" panose="02020603050405020304" pitchFamily="18" charset="0"/>
              </a:rPr>
              <a:t> у </a:t>
            </a:r>
            <a:r>
              <a:rPr lang="ru-RU" sz="2600" dirty="0" err="1">
                <a:latin typeface="Times New Roman" panose="02020603050405020304" pitchFamily="18" charset="0"/>
                <a:cs typeface="Times New Roman" panose="02020603050405020304" pitchFamily="18" charset="0"/>
              </a:rPr>
              <a:t>шлюбі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із</a:t>
            </a:r>
            <a:r>
              <a:rPr lang="ru-RU" sz="2600" dirty="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суб’єктом</a:t>
            </a:r>
            <a:r>
              <a:rPr lang="ru-RU" sz="2600" dirty="0" smtClean="0">
                <a:latin typeface="Times New Roman" panose="02020603050405020304" pitchFamily="18" charset="0"/>
                <a:cs typeface="Times New Roman" panose="02020603050405020304" pitchFamily="18" charset="0"/>
              </a:rPr>
              <a:t>, та </a:t>
            </a:r>
            <a:r>
              <a:rPr lang="ru-RU" sz="2600" dirty="0" err="1">
                <a:latin typeface="Times New Roman" panose="02020603050405020304" pitchFamily="18" charset="0"/>
                <a:cs typeface="Times New Roman" panose="02020603050405020304" pitchFamily="18" charset="0"/>
              </a:rPr>
              <a:t>діти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зазначеного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суб’єкта</a:t>
            </a:r>
            <a:r>
              <a:rPr lang="ru-RU" sz="2600" dirty="0">
                <a:latin typeface="Times New Roman" panose="02020603050405020304" pitchFamily="18" charset="0"/>
                <a:cs typeface="Times New Roman" panose="02020603050405020304" pitchFamily="18" charset="0"/>
              </a:rPr>
              <a:t> до </a:t>
            </a:r>
            <a:r>
              <a:rPr lang="ru-RU" sz="2600" dirty="0" err="1">
                <a:latin typeface="Times New Roman" panose="02020603050405020304" pitchFamily="18" charset="0"/>
                <a:cs typeface="Times New Roman" panose="02020603050405020304" pitchFamily="18" charset="0"/>
              </a:rPr>
              <a:t>досягнення</a:t>
            </a:r>
            <a:r>
              <a:rPr lang="ru-RU" sz="2600" dirty="0">
                <a:latin typeface="Times New Roman" panose="02020603050405020304" pitchFamily="18" charset="0"/>
                <a:cs typeface="Times New Roman" panose="02020603050405020304" pitchFamily="18" charset="0"/>
              </a:rPr>
              <a:t> ними </a:t>
            </a:r>
            <a:r>
              <a:rPr lang="ru-RU" sz="2600" dirty="0" err="1">
                <a:latin typeface="Times New Roman" panose="02020603050405020304" pitchFamily="18" charset="0"/>
                <a:cs typeface="Times New Roman" panose="02020603050405020304" pitchFamily="18" charset="0"/>
              </a:rPr>
              <a:t>повноліття</a:t>
            </a:r>
            <a:r>
              <a:rPr lang="ru-RU" sz="2600" dirty="0">
                <a:latin typeface="Times New Roman" panose="02020603050405020304" pitchFamily="18" charset="0"/>
                <a:cs typeface="Times New Roman" panose="02020603050405020304" pitchFamily="18" charset="0"/>
              </a:rPr>
              <a:t> - </a:t>
            </a:r>
            <a:r>
              <a:rPr lang="ru-RU" sz="2600" dirty="0" err="1">
                <a:latin typeface="Times New Roman" panose="02020603050405020304" pitchFamily="18" charset="0"/>
                <a:cs typeface="Times New Roman" panose="02020603050405020304" pitchFamily="18" charset="0"/>
              </a:rPr>
              <a:t>незалежно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від</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спільного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проживання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із</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суб’єктом</a:t>
            </a:r>
            <a:r>
              <a:rPr lang="ru-RU" sz="2600" dirty="0">
                <a:latin typeface="Times New Roman" panose="02020603050405020304" pitchFamily="18" charset="0"/>
                <a:cs typeface="Times New Roman" panose="02020603050405020304" pitchFamily="18" charset="0"/>
              </a:rPr>
              <a:t>;</a:t>
            </a:r>
          </a:p>
          <a:p>
            <a:r>
              <a:rPr lang="ru-RU" sz="2600" dirty="0" smtClean="0">
                <a:latin typeface="Times New Roman" panose="02020603050405020304" pitchFamily="18" charset="0"/>
                <a:cs typeface="Times New Roman" panose="02020603050405020304" pitchFamily="18" charset="0"/>
              </a:rPr>
              <a:t>б</a:t>
            </a:r>
            <a:r>
              <a:rPr lang="ru-RU" sz="2600" dirty="0">
                <a:latin typeface="Times New Roman" panose="02020603050405020304" pitchFamily="18" charset="0"/>
                <a:cs typeface="Times New Roman" panose="02020603050405020304" pitchFamily="18" charset="0"/>
              </a:rPr>
              <a:t>) будь-</a:t>
            </a:r>
            <a:r>
              <a:rPr lang="ru-RU" sz="2600" dirty="0" err="1">
                <a:latin typeface="Times New Roman" panose="02020603050405020304" pitchFamily="18" charset="0"/>
                <a:cs typeface="Times New Roman" panose="02020603050405020304" pitchFamily="18" charset="0"/>
              </a:rPr>
              <a:t>які</a:t>
            </a:r>
            <a:r>
              <a:rPr lang="ru-RU" sz="2600" dirty="0">
                <a:latin typeface="Times New Roman" panose="02020603050405020304" pitchFamily="18" charset="0"/>
                <a:cs typeface="Times New Roman" panose="02020603050405020304" pitchFamily="18" charset="0"/>
              </a:rPr>
              <a:t> особи, </a:t>
            </a:r>
            <a:r>
              <a:rPr lang="ru-RU" sz="2600" dirty="0" err="1">
                <a:latin typeface="Times New Roman" panose="02020603050405020304" pitchFamily="18" charset="0"/>
                <a:cs typeface="Times New Roman" panose="02020603050405020304" pitchFamily="18" charset="0"/>
              </a:rPr>
              <a:t>які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спільно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проживають</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пов’язані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спільним</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побутом</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мають</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взаємні</a:t>
            </a:r>
            <a:r>
              <a:rPr lang="ru-RU" sz="2600" dirty="0">
                <a:latin typeface="Times New Roman" panose="02020603050405020304" pitchFamily="18" charset="0"/>
                <a:cs typeface="Times New Roman" panose="02020603050405020304" pitchFamily="18" charset="0"/>
              </a:rPr>
              <a:t> права та </a:t>
            </a:r>
            <a:r>
              <a:rPr lang="ru-RU" sz="2600" dirty="0" err="1">
                <a:latin typeface="Times New Roman" panose="02020603050405020304" pitchFamily="18" charset="0"/>
                <a:cs typeface="Times New Roman" panose="02020603050405020304" pitchFamily="18" charset="0"/>
              </a:rPr>
              <a:t>обов’язки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із</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суб’єктом</a:t>
            </a:r>
            <a:r>
              <a:rPr lang="ru-RU" sz="2600" dirty="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a:t>
            </a:r>
            <a:r>
              <a:rPr lang="ru-RU" sz="2600" dirty="0" err="1">
                <a:latin typeface="Times New Roman" panose="02020603050405020304" pitchFamily="18" charset="0"/>
                <a:cs typeface="Times New Roman" panose="02020603050405020304" pitchFamily="18" charset="0"/>
              </a:rPr>
              <a:t>крім</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осіб</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взаємні</a:t>
            </a:r>
            <a:r>
              <a:rPr lang="ru-RU" sz="2600" dirty="0">
                <a:latin typeface="Times New Roman" panose="02020603050405020304" pitchFamily="18" charset="0"/>
                <a:cs typeface="Times New Roman" panose="02020603050405020304" pitchFamily="18" charset="0"/>
              </a:rPr>
              <a:t> права та </a:t>
            </a:r>
            <a:r>
              <a:rPr lang="ru-RU" sz="2600" dirty="0" err="1">
                <a:latin typeface="Times New Roman" panose="02020603050405020304" pitchFamily="18" charset="0"/>
                <a:cs typeface="Times New Roman" panose="02020603050405020304" pitchFamily="18" charset="0"/>
              </a:rPr>
              <a:t>обов’язки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яких</a:t>
            </a:r>
            <a:r>
              <a:rPr lang="ru-RU" sz="2600" dirty="0">
                <a:latin typeface="Times New Roman" panose="02020603050405020304" pitchFamily="18" charset="0"/>
                <a:cs typeface="Times New Roman" panose="02020603050405020304" pitchFamily="18" charset="0"/>
              </a:rPr>
              <a:t> не </a:t>
            </a:r>
            <a:r>
              <a:rPr lang="ru-RU" sz="2600" dirty="0" err="1">
                <a:latin typeface="Times New Roman" panose="02020603050405020304" pitchFamily="18" charset="0"/>
                <a:cs typeface="Times New Roman" panose="02020603050405020304" pitchFamily="18" charset="0"/>
              </a:rPr>
              <a:t>мають</a:t>
            </a:r>
            <a:r>
              <a:rPr lang="ru-RU" sz="2600" dirty="0">
                <a:latin typeface="Times New Roman" panose="02020603050405020304" pitchFamily="18" charset="0"/>
                <a:cs typeface="Times New Roman" panose="02020603050405020304" pitchFamily="18" charset="0"/>
              </a:rPr>
              <a:t> характеру </a:t>
            </a:r>
            <a:r>
              <a:rPr lang="ru-RU" sz="2600" dirty="0" err="1">
                <a:latin typeface="Times New Roman" panose="02020603050405020304" pitchFamily="18" charset="0"/>
                <a:cs typeface="Times New Roman" panose="02020603050405020304" pitchFamily="18" charset="0"/>
              </a:rPr>
              <a:t>сімейних</a:t>
            </a:r>
            <a:r>
              <a:rPr lang="ru-RU" sz="2600" dirty="0">
                <a:latin typeface="Times New Roman" panose="02020603050405020304" pitchFamily="18" charset="0"/>
                <a:cs typeface="Times New Roman" panose="02020603050405020304" pitchFamily="18" charset="0"/>
              </a:rPr>
              <a:t>), у тому </a:t>
            </a:r>
            <a:r>
              <a:rPr lang="ru-RU" sz="2600" dirty="0" err="1">
                <a:latin typeface="Times New Roman" panose="02020603050405020304" pitchFamily="18" charset="0"/>
                <a:cs typeface="Times New Roman" panose="02020603050405020304" pitchFamily="18" charset="0"/>
              </a:rPr>
              <a:t>числі</a:t>
            </a:r>
            <a:r>
              <a:rPr lang="ru-RU" sz="2600" dirty="0">
                <a:latin typeface="Times New Roman" panose="02020603050405020304" pitchFamily="18" charset="0"/>
                <a:cs typeface="Times New Roman" panose="02020603050405020304" pitchFamily="18" charset="0"/>
              </a:rPr>
              <a:t> особи, </a:t>
            </a:r>
            <a:r>
              <a:rPr lang="ru-RU" sz="2600" dirty="0" err="1">
                <a:latin typeface="Times New Roman" panose="02020603050405020304" pitchFamily="18" charset="0"/>
                <a:cs typeface="Times New Roman" panose="02020603050405020304" pitchFamily="18" charset="0"/>
              </a:rPr>
              <a:t>які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спільно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проживають</a:t>
            </a:r>
            <a:r>
              <a:rPr lang="ru-RU" sz="2600" dirty="0">
                <a:latin typeface="Times New Roman" panose="02020603050405020304" pitchFamily="18" charset="0"/>
                <a:cs typeface="Times New Roman" panose="02020603050405020304" pitchFamily="18" charset="0"/>
              </a:rPr>
              <a:t>, але не </a:t>
            </a:r>
            <a:r>
              <a:rPr lang="ru-RU" sz="2600" dirty="0" err="1">
                <a:latin typeface="Times New Roman" panose="02020603050405020304" pitchFamily="18" charset="0"/>
                <a:cs typeface="Times New Roman" panose="02020603050405020304" pitchFamily="18" charset="0"/>
              </a:rPr>
              <a:t>перебувають</a:t>
            </a:r>
            <a:r>
              <a:rPr lang="ru-RU" sz="2600" dirty="0">
                <a:latin typeface="Times New Roman" panose="02020603050405020304" pitchFamily="18" charset="0"/>
                <a:cs typeface="Times New Roman" panose="02020603050405020304" pitchFamily="18" charset="0"/>
              </a:rPr>
              <a:t> у </a:t>
            </a:r>
            <a:r>
              <a:rPr lang="ru-RU" sz="2600" dirty="0" err="1">
                <a:latin typeface="Times New Roman" panose="02020603050405020304" pitchFamily="18" charset="0"/>
                <a:cs typeface="Times New Roman" panose="02020603050405020304" pitchFamily="18" charset="0"/>
              </a:rPr>
              <a:t>шлюбі</a:t>
            </a:r>
            <a:endParaRPr lang="ru-RU" sz="26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61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ACDA13AC-1177-4061-B77A-096E00FA052B}"/>
              </a:ext>
            </a:extLst>
          </p:cNvPr>
          <p:cNvSpPr/>
          <p:nvPr/>
        </p:nvSpPr>
        <p:spPr>
          <a:xfrm>
            <a:off x="258417" y="427383"/>
            <a:ext cx="11675166" cy="1143000"/>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3200" b="1" i="1" kern="0" dirty="0">
                <a:solidFill>
                  <a:schemeClr val="tx1"/>
                </a:solidFill>
                <a:latin typeface="Times New Roman" panose="02020603050405020304" pitchFamily="18" charset="0"/>
                <a:cs typeface="Times New Roman" panose="02020603050405020304" pitchFamily="18" charset="0"/>
              </a:rPr>
              <a:t>Обмеження щодо сумісництва та суміщення з іншими видами </a:t>
            </a:r>
            <a:r>
              <a:rPr lang="uk-UA" sz="3200" b="1" i="1" kern="0" dirty="0" smtClean="0">
                <a:solidFill>
                  <a:schemeClr val="tx1"/>
                </a:solidFill>
                <a:latin typeface="Times New Roman" panose="02020603050405020304" pitchFamily="18" charset="0"/>
                <a:cs typeface="Times New Roman" panose="02020603050405020304" pitchFamily="18" charset="0"/>
              </a:rPr>
              <a:t>діяльності</a:t>
            </a:r>
            <a:endParaRPr lang="x-none" sz="4800" b="1" i="1" kern="0" dirty="0">
              <a:solidFill>
                <a:schemeClr val="tx1"/>
              </a:solidFill>
              <a:latin typeface="Times New Roman" panose="02020603050405020304" pitchFamily="18" charset="0"/>
              <a:cs typeface="Times New Roman" panose="02020603050405020304" pitchFamily="18" charset="0"/>
            </a:endParaRPr>
          </a:p>
        </p:txBody>
      </p:sp>
      <p:sp>
        <p:nvSpPr>
          <p:cNvPr id="6" name="Овал 5">
            <a:extLst>
              <a:ext uri="{FF2B5EF4-FFF2-40B4-BE49-F238E27FC236}">
                <a16:creationId xmlns:a16="http://schemas.microsoft.com/office/drawing/2014/main" id="{063E66A7-BAF6-485F-A3A0-3FCAC99DA185}"/>
              </a:ext>
            </a:extLst>
          </p:cNvPr>
          <p:cNvSpPr/>
          <p:nvPr/>
        </p:nvSpPr>
        <p:spPr>
          <a:xfrm>
            <a:off x="258417" y="2875097"/>
            <a:ext cx="2470869" cy="71874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schemeClr val="tx1"/>
                </a:solidFill>
                <a:latin typeface="Times New Roman" panose="02020603050405020304" pitchFamily="18" charset="0"/>
                <a:cs typeface="Times New Roman" panose="02020603050405020304" pitchFamily="18" charset="0"/>
              </a:rPr>
              <a:t>Зміст</a:t>
            </a:r>
            <a:endParaRPr lang="x-none" sz="3200"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375C8311-7464-4E5F-9CF5-AE0F2AF4C9A5}"/>
              </a:ext>
            </a:extLst>
          </p:cNvPr>
          <p:cNvSpPr/>
          <p:nvPr/>
        </p:nvSpPr>
        <p:spPr>
          <a:xfrm>
            <a:off x="3282696" y="2415325"/>
            <a:ext cx="8650887" cy="16382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uk-UA" sz="2800" dirty="0">
                <a:solidFill>
                  <a:schemeClr val="tx1"/>
                </a:solidFill>
                <a:latin typeface="Times New Roman" panose="02020603050405020304" pitchFamily="18" charset="0"/>
                <a:cs typeface="Times New Roman" panose="02020603050405020304" pitchFamily="18" charset="0"/>
              </a:rPr>
              <a:t>Займатися </a:t>
            </a:r>
            <a:r>
              <a:rPr lang="uk-UA" sz="2800" u="sng" dirty="0">
                <a:solidFill>
                  <a:srgbClr val="FF0000"/>
                </a:solidFill>
                <a:latin typeface="Times New Roman" panose="02020603050405020304" pitchFamily="18" charset="0"/>
                <a:cs typeface="Times New Roman" panose="02020603050405020304" pitchFamily="18" charset="0"/>
              </a:rPr>
              <a:t>іншою оплачуваною </a:t>
            </a:r>
            <a:r>
              <a:rPr lang="uk-UA" sz="2800" dirty="0">
                <a:solidFill>
                  <a:schemeClr val="tx1"/>
                </a:solidFill>
                <a:latin typeface="Times New Roman" panose="02020603050405020304" pitchFamily="18" charset="0"/>
                <a:cs typeface="Times New Roman" panose="02020603050405020304" pitchFamily="18" charset="0"/>
              </a:rPr>
              <a:t>або </a:t>
            </a:r>
            <a:r>
              <a:rPr lang="uk-UA" sz="2800" u="sng" dirty="0">
                <a:solidFill>
                  <a:srgbClr val="FF0000"/>
                </a:solidFill>
                <a:latin typeface="Times New Roman" panose="02020603050405020304" pitchFamily="18" charset="0"/>
                <a:cs typeface="Times New Roman" panose="02020603050405020304" pitchFamily="18" charset="0"/>
              </a:rPr>
              <a:t>підприємницькою</a:t>
            </a:r>
            <a:r>
              <a:rPr lang="uk-UA" sz="2800" dirty="0">
                <a:solidFill>
                  <a:srgbClr val="FF0000"/>
                </a:solidFill>
                <a:latin typeface="Times New Roman" panose="02020603050405020304" pitchFamily="18" charset="0"/>
                <a:cs typeface="Times New Roman" panose="02020603050405020304" pitchFamily="18" charset="0"/>
              </a:rPr>
              <a:t> </a:t>
            </a:r>
            <a:r>
              <a:rPr lang="uk-UA" sz="2800" u="sng" dirty="0">
                <a:solidFill>
                  <a:srgbClr val="FF0000"/>
                </a:solidFill>
                <a:latin typeface="Times New Roman" panose="02020603050405020304" pitchFamily="18" charset="0"/>
                <a:cs typeface="Times New Roman" panose="02020603050405020304" pitchFamily="18" charset="0"/>
              </a:rPr>
              <a:t>діяльністю</a:t>
            </a:r>
            <a:r>
              <a:rPr lang="uk-UA" sz="2800" dirty="0">
                <a:solidFill>
                  <a:srgbClr val="FF0000"/>
                </a:solidFill>
                <a:latin typeface="Times New Roman" panose="02020603050405020304" pitchFamily="18" charset="0"/>
                <a:cs typeface="Times New Roman" panose="02020603050405020304" pitchFamily="18" charset="0"/>
              </a:rPr>
              <a:t>,</a:t>
            </a:r>
            <a:r>
              <a:rPr lang="uk-UA" sz="2800" dirty="0">
                <a:solidFill>
                  <a:schemeClr val="tx1"/>
                </a:solidFill>
                <a:latin typeface="Times New Roman" panose="02020603050405020304" pitchFamily="18" charset="0"/>
                <a:cs typeface="Times New Roman" panose="02020603050405020304" pitchFamily="18" charset="0"/>
              </a:rPr>
              <a:t> якщо інше передбачено Конституцією або законами України. </a:t>
            </a:r>
            <a:endParaRPr lang="x-none" sz="280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9D01EFA2-647A-45C3-9BDC-CC4E0BAA7E02}"/>
              </a:ext>
            </a:extLst>
          </p:cNvPr>
          <p:cNvSpPr/>
          <p:nvPr/>
        </p:nvSpPr>
        <p:spPr>
          <a:xfrm>
            <a:off x="258417" y="4539182"/>
            <a:ext cx="9443367" cy="16382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uk-UA" sz="2800" dirty="0">
                <a:solidFill>
                  <a:schemeClr val="tx1"/>
                </a:solidFill>
                <a:latin typeface="Times New Roman" panose="02020603050405020304" pitchFamily="18" charset="0"/>
                <a:cs typeface="Times New Roman" panose="02020603050405020304" pitchFamily="18" charset="0"/>
              </a:rPr>
              <a:t>Входити до складу правління, інших виконавчих чи контрольних органів, наглядової ради підприємства, установи, що </a:t>
            </a:r>
            <a:r>
              <a:rPr lang="uk-UA" sz="2800" u="sng" dirty="0">
                <a:solidFill>
                  <a:srgbClr val="FF0000"/>
                </a:solidFill>
                <a:latin typeface="Times New Roman" panose="02020603050405020304" pitchFamily="18" charset="0"/>
                <a:cs typeface="Times New Roman" panose="02020603050405020304" pitchFamily="18" charset="0"/>
              </a:rPr>
              <a:t>має на меті одержання прибутку.</a:t>
            </a:r>
            <a:endParaRPr lang="x-none" sz="2800" u="sng" dirty="0">
              <a:solidFill>
                <a:srgbClr val="FF0000"/>
              </a:solidFill>
              <a:latin typeface="Times New Roman" panose="02020603050405020304" pitchFamily="18" charset="0"/>
              <a:cs typeface="Times New Roman" panose="02020603050405020304" pitchFamily="18" charset="0"/>
            </a:endParaRPr>
          </a:p>
        </p:txBody>
      </p:sp>
      <p:cxnSp>
        <p:nvCxnSpPr>
          <p:cNvPr id="10" name="Прямая со стрелкой 9">
            <a:extLst>
              <a:ext uri="{FF2B5EF4-FFF2-40B4-BE49-F238E27FC236}">
                <a16:creationId xmlns:a16="http://schemas.microsoft.com/office/drawing/2014/main" id="{010E4F55-4383-4F3D-9BCC-2E5E1049C490}"/>
              </a:ext>
            </a:extLst>
          </p:cNvPr>
          <p:cNvCxnSpPr>
            <a:stCxn id="6" idx="6"/>
            <a:endCxn id="7" idx="1"/>
          </p:cNvCxnSpPr>
          <p:nvPr/>
        </p:nvCxnSpPr>
        <p:spPr>
          <a:xfrm>
            <a:off x="2729286" y="3234468"/>
            <a:ext cx="5534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B9CF3D66-622B-49E0-8B7F-D0F635362D11}"/>
              </a:ext>
            </a:extLst>
          </p:cNvPr>
          <p:cNvCxnSpPr>
            <a:stCxn id="6" idx="4"/>
          </p:cNvCxnSpPr>
          <p:nvPr/>
        </p:nvCxnSpPr>
        <p:spPr>
          <a:xfrm>
            <a:off x="1493852" y="3593839"/>
            <a:ext cx="14908" cy="945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227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C6A07411-0CBE-4454-9F55-B05DC08507EA}"/>
              </a:ext>
            </a:extLst>
          </p:cNvPr>
          <p:cNvSpPr>
            <a:spLocks noGrp="1"/>
          </p:cNvSpPr>
          <p:nvPr>
            <p:ph idx="1"/>
          </p:nvPr>
        </p:nvSpPr>
        <p:spPr>
          <a:xfrm>
            <a:off x="868018" y="346229"/>
            <a:ext cx="10681252" cy="6276513"/>
          </a:xfrm>
        </p:spPr>
        <p:txBody>
          <a:bodyPr>
            <a:normAutofit lnSpcReduction="10000"/>
          </a:bodyPr>
          <a:lstStyle/>
          <a:p>
            <a:pPr marL="0" indent="0" algn="ctr">
              <a:buNone/>
            </a:pPr>
            <a:r>
              <a:rPr lang="uk-UA" b="1" dirty="0">
                <a:solidFill>
                  <a:srgbClr val="FF0000"/>
                </a:solidFill>
                <a:latin typeface="Times New Roman" panose="02020603050405020304" pitchFamily="18" charset="0"/>
                <a:cs typeface="Times New Roman" panose="02020603050405020304" pitchFamily="18" charset="0"/>
              </a:rPr>
              <a:t>Винятки:</a:t>
            </a:r>
          </a:p>
          <a:p>
            <a:pPr marL="0" indent="0">
              <a:buNone/>
            </a:pPr>
            <a:endParaRPr lang="uk-UA" b="1"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uk-UA" sz="3200" dirty="0">
                <a:latin typeface="Times New Roman" panose="02020603050405020304" pitchFamily="18" charset="0"/>
                <a:cs typeface="Times New Roman" panose="02020603050405020304" pitchFamily="18" charset="0"/>
              </a:rPr>
              <a:t>викладацька, наукова, творча діяльність, медична практика, інструкторська та суддівська практика зі спорту</a:t>
            </a:r>
            <a:r>
              <a:rPr lang="x-none"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uk-UA" sz="3200" dirty="0">
                <a:latin typeface="Times New Roman" panose="02020603050405020304" pitchFamily="18" charset="0"/>
                <a:cs typeface="Times New Roman" panose="02020603050405020304" pitchFamily="18" charset="0"/>
              </a:rPr>
              <a:t>входження до складу правління виконавчого, контрольного органу, наглядової ради, коли особа здійснює функції з </a:t>
            </a:r>
            <a:r>
              <a:rPr lang="uk-UA" sz="3200" u="sng" dirty="0">
                <a:solidFill>
                  <a:srgbClr val="FF0000"/>
                </a:solidFill>
                <a:latin typeface="Times New Roman" panose="02020603050405020304" pitchFamily="18" charset="0"/>
                <a:cs typeface="Times New Roman" panose="02020603050405020304" pitchFamily="18" charset="0"/>
              </a:rPr>
              <a:t>управління</a:t>
            </a:r>
            <a:r>
              <a:rPr lang="uk-UA" sz="3200" dirty="0">
                <a:latin typeface="Times New Roman" panose="02020603050405020304" pitchFamily="18" charset="0"/>
                <a:cs typeface="Times New Roman" panose="02020603050405020304" pitchFamily="18" charset="0"/>
              </a:rPr>
              <a:t> акціями (частками, паями), що </a:t>
            </a:r>
            <a:r>
              <a:rPr lang="uk-UA" sz="3200" u="sng" dirty="0">
                <a:solidFill>
                  <a:srgbClr val="FF0000"/>
                </a:solidFill>
                <a:latin typeface="Times New Roman" panose="02020603050405020304" pitchFamily="18" charset="0"/>
                <a:cs typeface="Times New Roman" panose="02020603050405020304" pitchFamily="18" charset="0"/>
              </a:rPr>
              <a:t>належать державі чи територіальній громаді</a:t>
            </a:r>
            <a:r>
              <a:rPr lang="uk-UA" sz="3200" dirty="0">
                <a:latin typeface="Times New Roman" panose="02020603050405020304" pitchFamily="18" charset="0"/>
                <a:cs typeface="Times New Roman" panose="02020603050405020304" pitchFamily="18" charset="0"/>
              </a:rPr>
              <a:t>, та </a:t>
            </a:r>
            <a:r>
              <a:rPr lang="uk-UA" sz="3200" u="sng" dirty="0">
                <a:solidFill>
                  <a:srgbClr val="FF0000"/>
                </a:solidFill>
                <a:latin typeface="Times New Roman" panose="02020603050405020304" pitchFamily="18" charset="0"/>
                <a:cs typeface="Times New Roman" panose="02020603050405020304" pitchFamily="18" charset="0"/>
              </a:rPr>
              <a:t>представляє</a:t>
            </a:r>
            <a:r>
              <a:rPr lang="uk-UA" sz="3200" dirty="0">
                <a:latin typeface="Times New Roman" panose="02020603050405020304" pitchFamily="18" charset="0"/>
                <a:cs typeface="Times New Roman" panose="02020603050405020304" pitchFamily="18" charset="0"/>
              </a:rPr>
              <a:t> інтереси їх у раді (спостережній), ревізійній комісії</a:t>
            </a:r>
            <a:r>
              <a:rPr lang="x-none"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uk-UA" sz="3200" dirty="0">
                <a:latin typeface="Times New Roman" panose="02020603050405020304" pitchFamily="18" charset="0"/>
                <a:cs typeface="Times New Roman" panose="02020603050405020304" pitchFamily="18" charset="0"/>
              </a:rPr>
              <a:t>обмеження </a:t>
            </a:r>
            <a:r>
              <a:rPr lang="uk-UA" sz="3200" u="sng" dirty="0">
                <a:solidFill>
                  <a:srgbClr val="FF0000"/>
                </a:solidFill>
                <a:latin typeface="Times New Roman" panose="02020603050405020304" pitchFamily="18" charset="0"/>
                <a:cs typeface="Times New Roman" panose="02020603050405020304" pitchFamily="18" charset="0"/>
              </a:rPr>
              <a:t>не поширюються</a:t>
            </a:r>
            <a:r>
              <a:rPr lang="uk-UA" sz="3200" dirty="0">
                <a:solidFill>
                  <a:srgbClr val="FF0000"/>
                </a:solidFill>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на депутатів ВР АР Крим, депутатів місцевих рад (крім тих, які здійснюють свої повноваження у раді на постійній основі). </a:t>
            </a:r>
          </a:p>
        </p:txBody>
      </p:sp>
    </p:spTree>
    <p:extLst>
      <p:ext uri="{BB962C8B-B14F-4D97-AF65-F5344CB8AC3E}">
        <p14:creationId xmlns:p14="http://schemas.microsoft.com/office/powerpoint/2010/main" val="129623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2315B747-165E-4A9D-8469-839EF6E90387}"/>
              </a:ext>
            </a:extLst>
          </p:cNvPr>
          <p:cNvSpPr/>
          <p:nvPr/>
        </p:nvSpPr>
        <p:spPr>
          <a:xfrm>
            <a:off x="340789" y="280596"/>
            <a:ext cx="11675166" cy="1143000"/>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3200" kern="0" dirty="0">
                <a:solidFill>
                  <a:srgbClr val="FF0000"/>
                </a:solidFill>
                <a:latin typeface="Times New Roman" panose="02020603050405020304" pitchFamily="18" charset="0"/>
                <a:cs typeface="Times New Roman" panose="02020603050405020304" pitchFamily="18" charset="0"/>
              </a:rPr>
              <a:t>Обмеження після припинення діяльності пов'язаної із виконанням функцій держави або місцевого самоврядування </a:t>
            </a:r>
            <a:endParaRPr lang="x-none" sz="4800" kern="0"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30EBB12D-0345-424A-ACF4-C5639578F9C2}"/>
              </a:ext>
            </a:extLst>
          </p:cNvPr>
          <p:cNvSpPr/>
          <p:nvPr/>
        </p:nvSpPr>
        <p:spPr>
          <a:xfrm>
            <a:off x="258417" y="2535733"/>
            <a:ext cx="2256183" cy="656951"/>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3200" dirty="0">
                <a:solidFill>
                  <a:schemeClr val="tx1"/>
                </a:solidFill>
                <a:latin typeface="Times New Roman" panose="02020603050405020304" pitchFamily="18" charset="0"/>
                <a:cs typeface="Times New Roman" panose="02020603050405020304" pitchFamily="18" charset="0"/>
              </a:rPr>
              <a:t>Суб'єкт </a:t>
            </a:r>
            <a:endParaRPr lang="x-none" sz="32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981A6CF0-D675-456D-B5D7-9155FA290934}"/>
              </a:ext>
            </a:extLst>
          </p:cNvPr>
          <p:cNvSpPr/>
          <p:nvPr/>
        </p:nvSpPr>
        <p:spPr>
          <a:xfrm>
            <a:off x="258397" y="3149058"/>
            <a:ext cx="2256203" cy="529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uk-UA" sz="2000" dirty="0">
                <a:solidFill>
                  <a:schemeClr val="tx1"/>
                </a:solidFill>
                <a:latin typeface="Times New Roman" panose="02020603050405020304" pitchFamily="18" charset="0"/>
                <a:cs typeface="Times New Roman" panose="02020603050405020304" pitchFamily="18" charset="0"/>
              </a:rPr>
              <a:t>«екс-службовець» </a:t>
            </a:r>
            <a:endParaRPr lang="x-none" sz="2000" dirty="0">
              <a:solidFill>
                <a:schemeClr val="tx1"/>
              </a:solidFill>
              <a:latin typeface="Times New Roman" panose="02020603050405020304" pitchFamily="18" charset="0"/>
              <a:cs typeface="Times New Roman" panose="02020603050405020304" pitchFamily="18" charset="0"/>
            </a:endParaRPr>
          </a:p>
        </p:txBody>
      </p:sp>
      <p:cxnSp>
        <p:nvCxnSpPr>
          <p:cNvPr id="7" name="Прямая со стрелкой 6">
            <a:extLst>
              <a:ext uri="{FF2B5EF4-FFF2-40B4-BE49-F238E27FC236}">
                <a16:creationId xmlns:a16="http://schemas.microsoft.com/office/drawing/2014/main" id="{46F76365-29C6-482C-8B14-0951E16A7C23}"/>
              </a:ext>
            </a:extLst>
          </p:cNvPr>
          <p:cNvCxnSpPr>
            <a:cxnSpLocks/>
            <a:endCxn id="5" idx="0"/>
          </p:cNvCxnSpPr>
          <p:nvPr/>
        </p:nvCxnSpPr>
        <p:spPr>
          <a:xfrm>
            <a:off x="1386509" y="1401706"/>
            <a:ext cx="0" cy="1134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Прямоугольник: скругленные углы 9">
            <a:extLst>
              <a:ext uri="{FF2B5EF4-FFF2-40B4-BE49-F238E27FC236}">
                <a16:creationId xmlns:a16="http://schemas.microsoft.com/office/drawing/2014/main" id="{2A973A58-8413-4106-9AFE-6ACF19077216}"/>
              </a:ext>
            </a:extLst>
          </p:cNvPr>
          <p:cNvSpPr/>
          <p:nvPr/>
        </p:nvSpPr>
        <p:spPr>
          <a:xfrm>
            <a:off x="2689768" y="2535733"/>
            <a:ext cx="2618112" cy="656951"/>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3200" dirty="0">
                <a:solidFill>
                  <a:schemeClr val="tx1"/>
                </a:solidFill>
                <a:latin typeface="Times New Roman" panose="02020603050405020304" pitchFamily="18" charset="0"/>
                <a:cs typeface="Times New Roman" panose="02020603050405020304" pitchFamily="18" charset="0"/>
              </a:rPr>
              <a:t>Строк </a:t>
            </a:r>
            <a:endParaRPr lang="x-none" sz="320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скругленные углы 11">
            <a:extLst>
              <a:ext uri="{FF2B5EF4-FFF2-40B4-BE49-F238E27FC236}">
                <a16:creationId xmlns:a16="http://schemas.microsoft.com/office/drawing/2014/main" id="{E28C54EA-B52C-44BA-8D89-075BFC25DA85}"/>
              </a:ext>
            </a:extLst>
          </p:cNvPr>
          <p:cNvSpPr/>
          <p:nvPr/>
        </p:nvSpPr>
        <p:spPr>
          <a:xfrm>
            <a:off x="2689767" y="3149058"/>
            <a:ext cx="2618112" cy="31824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uk-UA" sz="2400" dirty="0">
                <a:solidFill>
                  <a:schemeClr val="tx1"/>
                </a:solidFill>
                <a:latin typeface="Times New Roman" panose="02020603050405020304" pitchFamily="18" charset="0"/>
                <a:cs typeface="Times New Roman" panose="02020603050405020304" pitchFamily="18" charset="0"/>
              </a:rPr>
              <a:t> </a:t>
            </a:r>
            <a:endParaRPr lang="x-none" sz="2400" dirty="0">
              <a:solidFill>
                <a:schemeClr val="tx1"/>
              </a:solidFill>
              <a:latin typeface="Times New Roman" panose="02020603050405020304" pitchFamily="18" charset="0"/>
              <a:cs typeface="Times New Roman" panose="02020603050405020304" pitchFamily="18" charset="0"/>
            </a:endParaRPr>
          </a:p>
        </p:txBody>
      </p:sp>
      <p:cxnSp>
        <p:nvCxnSpPr>
          <p:cNvPr id="13" name="Прямая со стрелкой 12">
            <a:extLst>
              <a:ext uri="{FF2B5EF4-FFF2-40B4-BE49-F238E27FC236}">
                <a16:creationId xmlns:a16="http://schemas.microsoft.com/office/drawing/2014/main" id="{939A38D3-5EE9-4A4F-AB8B-6C1452529B31}"/>
              </a:ext>
            </a:extLst>
          </p:cNvPr>
          <p:cNvCxnSpPr>
            <a:cxnSpLocks/>
            <a:endCxn id="10" idx="0"/>
          </p:cNvCxnSpPr>
          <p:nvPr/>
        </p:nvCxnSpPr>
        <p:spPr>
          <a:xfrm flipH="1">
            <a:off x="3998824" y="1401706"/>
            <a:ext cx="10" cy="1134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Прямоугольник: скругленные углы 14">
            <a:extLst>
              <a:ext uri="{FF2B5EF4-FFF2-40B4-BE49-F238E27FC236}">
                <a16:creationId xmlns:a16="http://schemas.microsoft.com/office/drawing/2014/main" id="{3282517B-F3AC-458D-AF54-923D669254A2}"/>
              </a:ext>
            </a:extLst>
          </p:cNvPr>
          <p:cNvSpPr/>
          <p:nvPr/>
        </p:nvSpPr>
        <p:spPr>
          <a:xfrm>
            <a:off x="5483047" y="2535734"/>
            <a:ext cx="6450536" cy="724590"/>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3200" dirty="0">
                <a:solidFill>
                  <a:schemeClr val="tx1"/>
                </a:solidFill>
                <a:latin typeface="Times New Roman" panose="02020603050405020304" pitchFamily="18" charset="0"/>
                <a:cs typeface="Times New Roman" panose="02020603050405020304" pitchFamily="18" charset="0"/>
              </a:rPr>
              <a:t>Зміст</a:t>
            </a:r>
            <a:endParaRPr lang="x-none" sz="3200" dirty="0">
              <a:solidFill>
                <a:schemeClr val="tx1"/>
              </a:solidFill>
              <a:latin typeface="Times New Roman" panose="02020603050405020304" pitchFamily="18" charset="0"/>
              <a:cs typeface="Times New Roman" panose="02020603050405020304" pitchFamily="18" charset="0"/>
            </a:endParaRPr>
          </a:p>
        </p:txBody>
      </p:sp>
      <p:sp>
        <p:nvSpPr>
          <p:cNvPr id="17" name="Прямоугольник: скругленные углы 16">
            <a:extLst>
              <a:ext uri="{FF2B5EF4-FFF2-40B4-BE49-F238E27FC236}">
                <a16:creationId xmlns:a16="http://schemas.microsoft.com/office/drawing/2014/main" id="{BDABF065-BE7F-4190-A583-A2329FAAFF75}"/>
              </a:ext>
            </a:extLst>
          </p:cNvPr>
          <p:cNvSpPr/>
          <p:nvPr/>
        </p:nvSpPr>
        <p:spPr>
          <a:xfrm>
            <a:off x="5483047" y="3149058"/>
            <a:ext cx="6450536" cy="31824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uk-UA" dirty="0">
                <a:solidFill>
                  <a:schemeClr val="tx1"/>
                </a:solidFill>
                <a:latin typeface="Times New Roman" panose="02020603050405020304" pitchFamily="18" charset="0"/>
                <a:cs typeface="Times New Roman" panose="02020603050405020304" pitchFamily="18" charset="0"/>
              </a:rPr>
              <a:t> 1) Щодо укладання </a:t>
            </a:r>
            <a:r>
              <a:rPr lang="uk-UA" u="sng" dirty="0">
                <a:solidFill>
                  <a:srgbClr val="FF0000"/>
                </a:solidFill>
                <a:latin typeface="Times New Roman" panose="02020603050405020304" pitchFamily="18" charset="0"/>
                <a:cs typeface="Times New Roman" panose="02020603050405020304" pitchFamily="18" charset="0"/>
              </a:rPr>
              <a:t>трудових</a:t>
            </a:r>
            <a:r>
              <a:rPr lang="uk-UA" dirty="0">
                <a:solidFill>
                  <a:srgbClr val="FF0000"/>
                </a:solidFill>
                <a:latin typeface="Times New Roman" panose="02020603050405020304" pitchFamily="18" charset="0"/>
                <a:cs typeface="Times New Roman" panose="02020603050405020304" pitchFamily="18" charset="0"/>
              </a:rPr>
              <a:t> договорів </a:t>
            </a:r>
            <a:r>
              <a:rPr lang="uk-UA" dirty="0">
                <a:solidFill>
                  <a:schemeClr val="tx1"/>
                </a:solidFill>
                <a:latin typeface="Times New Roman" panose="02020603050405020304" pitchFamily="18" charset="0"/>
                <a:cs typeface="Times New Roman" panose="02020603050405020304" pitchFamily="18" charset="0"/>
              </a:rPr>
              <a:t>(контрактів), вчинення </a:t>
            </a:r>
            <a:r>
              <a:rPr lang="uk-UA" u="sng" dirty="0">
                <a:solidFill>
                  <a:srgbClr val="FF0000"/>
                </a:solidFill>
                <a:latin typeface="Times New Roman" panose="02020603050405020304" pitchFamily="18" charset="0"/>
                <a:cs typeface="Times New Roman" panose="02020603050405020304" pitchFamily="18" charset="0"/>
              </a:rPr>
              <a:t>правочинів</a:t>
            </a:r>
            <a:r>
              <a:rPr lang="uk-UA" dirty="0">
                <a:solidFill>
                  <a:srgbClr val="FF0000"/>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у сфері підприємницької діяльності з юридичними особами приватного права чи ФОП, якщо особа здійснювала </a:t>
            </a:r>
            <a:r>
              <a:rPr lang="uk-UA" u="sng" dirty="0">
                <a:solidFill>
                  <a:srgbClr val="FF0000"/>
                </a:solidFill>
                <a:latin typeface="Times New Roman" panose="02020603050405020304" pitchFamily="18" charset="0"/>
                <a:cs typeface="Times New Roman" panose="02020603050405020304" pitchFamily="18" charset="0"/>
              </a:rPr>
              <a:t>протягом року </a:t>
            </a:r>
            <a:r>
              <a:rPr lang="uk-UA" dirty="0">
                <a:solidFill>
                  <a:schemeClr val="tx1"/>
                </a:solidFill>
                <a:latin typeface="Times New Roman" panose="02020603050405020304" pitchFamily="18" charset="0"/>
                <a:cs typeface="Times New Roman" panose="02020603050405020304" pitchFamily="18" charset="0"/>
              </a:rPr>
              <a:t>щодо них різних контролю, нагляду, підготовки, прийняття рішень.</a:t>
            </a:r>
          </a:p>
          <a:p>
            <a:pPr algn="just"/>
            <a:r>
              <a:rPr lang="uk-UA" dirty="0">
                <a:solidFill>
                  <a:schemeClr val="tx1"/>
                </a:solidFill>
                <a:latin typeface="Times New Roman" panose="02020603050405020304" pitchFamily="18" charset="0"/>
                <a:cs typeface="Times New Roman" panose="02020603050405020304" pitchFamily="18" charset="0"/>
              </a:rPr>
              <a:t>2) </a:t>
            </a:r>
            <a:r>
              <a:rPr lang="uk-UA" u="sng" dirty="0">
                <a:solidFill>
                  <a:srgbClr val="FF0000"/>
                </a:solidFill>
                <a:latin typeface="Times New Roman" panose="02020603050405020304" pitchFamily="18" charset="0"/>
                <a:cs typeface="Times New Roman" panose="02020603050405020304" pitchFamily="18" charset="0"/>
              </a:rPr>
              <a:t>Розголошувати</a:t>
            </a:r>
            <a:r>
              <a:rPr lang="uk-UA" dirty="0">
                <a:solidFill>
                  <a:schemeClr val="tx1"/>
                </a:solidFill>
                <a:latin typeface="Times New Roman" panose="02020603050405020304" pitchFamily="18" charset="0"/>
                <a:cs typeface="Times New Roman" panose="02020603050405020304" pitchFamily="18" charset="0"/>
              </a:rPr>
              <a:t> або </a:t>
            </a:r>
            <a:r>
              <a:rPr lang="uk-UA" u="sng" dirty="0">
                <a:solidFill>
                  <a:srgbClr val="FF0000"/>
                </a:solidFill>
                <a:latin typeface="Times New Roman" panose="02020603050405020304" pitchFamily="18" charset="0"/>
                <a:cs typeface="Times New Roman" panose="02020603050405020304" pitchFamily="18" charset="0"/>
              </a:rPr>
              <a:t>використовувати</a:t>
            </a:r>
            <a:r>
              <a:rPr lang="uk-UA" dirty="0">
                <a:solidFill>
                  <a:schemeClr val="tx1"/>
                </a:solidFill>
                <a:latin typeface="Times New Roman" panose="02020603050405020304" pitchFamily="18" charset="0"/>
                <a:cs typeface="Times New Roman" panose="02020603050405020304" pitchFamily="18" charset="0"/>
              </a:rPr>
              <a:t> в інший спосіб інформацію, яка стала відома у зв'язку із службовою діяльністю, </a:t>
            </a:r>
            <a:r>
              <a:rPr lang="uk-UA" u="sng" dirty="0">
                <a:solidFill>
                  <a:srgbClr val="FF0000"/>
                </a:solidFill>
                <a:latin typeface="Times New Roman" panose="02020603050405020304" pitchFamily="18" charset="0"/>
                <a:cs typeface="Times New Roman" panose="02020603050405020304" pitchFamily="18" charset="0"/>
              </a:rPr>
              <a:t>у своїх інтересах</a:t>
            </a:r>
            <a:r>
              <a:rPr lang="uk-UA" dirty="0">
                <a:solidFill>
                  <a:srgbClr val="FF0000"/>
                </a:solidFill>
                <a:latin typeface="Times New Roman" panose="02020603050405020304" pitchFamily="18" charset="0"/>
                <a:cs typeface="Times New Roman" panose="02020603050405020304" pitchFamily="18" charset="0"/>
              </a:rPr>
              <a:t>.</a:t>
            </a:r>
          </a:p>
          <a:p>
            <a:pPr algn="just"/>
            <a:r>
              <a:rPr lang="uk-UA" dirty="0">
                <a:solidFill>
                  <a:schemeClr val="tx1"/>
                </a:solidFill>
                <a:latin typeface="Times New Roman" panose="02020603050405020304" pitchFamily="18" charset="0"/>
                <a:cs typeface="Times New Roman" panose="02020603050405020304" pitchFamily="18" charset="0"/>
              </a:rPr>
              <a:t>3) </a:t>
            </a:r>
            <a:r>
              <a:rPr lang="uk-UA" u="sng" dirty="0">
                <a:solidFill>
                  <a:srgbClr val="FF0000"/>
                </a:solidFill>
                <a:latin typeface="Times New Roman" panose="02020603050405020304" pitchFamily="18" charset="0"/>
                <a:cs typeface="Times New Roman" panose="02020603050405020304" pitchFamily="18" charset="0"/>
              </a:rPr>
              <a:t>Представляти</a:t>
            </a:r>
            <a:r>
              <a:rPr lang="uk-UA" dirty="0">
                <a:solidFill>
                  <a:schemeClr val="tx1"/>
                </a:solidFill>
                <a:latin typeface="Times New Roman" panose="02020603050405020304" pitchFamily="18" charset="0"/>
                <a:cs typeface="Times New Roman" panose="02020603050405020304" pitchFamily="18" charset="0"/>
              </a:rPr>
              <a:t> будь-якої особи, в яких іншою </a:t>
            </a:r>
            <a:r>
              <a:rPr lang="uk-UA" u="sng" dirty="0">
                <a:solidFill>
                  <a:srgbClr val="FF0000"/>
                </a:solidFill>
                <a:latin typeface="Times New Roman" panose="02020603050405020304" pitchFamily="18" charset="0"/>
                <a:cs typeface="Times New Roman" panose="02020603050405020304" pitchFamily="18" charset="0"/>
              </a:rPr>
              <a:t>стороною</a:t>
            </a:r>
            <a:r>
              <a:rPr lang="uk-UA" dirty="0">
                <a:solidFill>
                  <a:schemeClr val="tx1"/>
                </a:solidFill>
                <a:latin typeface="Times New Roman" panose="02020603050405020304" pitchFamily="18" charset="0"/>
                <a:cs typeface="Times New Roman" panose="02020603050405020304" pitchFamily="18" charset="0"/>
              </a:rPr>
              <a:t> є орган, в якому особа працювала на </a:t>
            </a:r>
            <a:r>
              <a:rPr lang="uk-UA" u="sng" dirty="0">
                <a:solidFill>
                  <a:srgbClr val="FF0000"/>
                </a:solidFill>
                <a:latin typeface="Times New Roman" panose="02020603050405020304" pitchFamily="18" charset="0"/>
                <a:cs typeface="Times New Roman" panose="02020603050405020304" pitchFamily="18" charset="0"/>
              </a:rPr>
              <a:t>момент</a:t>
            </a:r>
            <a:r>
              <a:rPr lang="uk-UA" dirty="0">
                <a:solidFill>
                  <a:schemeClr val="tx1"/>
                </a:solidFill>
                <a:latin typeface="Times New Roman" panose="02020603050405020304" pitchFamily="18" charset="0"/>
                <a:cs typeface="Times New Roman" panose="02020603050405020304" pitchFamily="18" charset="0"/>
              </a:rPr>
              <a:t> припинення.</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21" name="Овал 20">
            <a:extLst>
              <a:ext uri="{FF2B5EF4-FFF2-40B4-BE49-F238E27FC236}">
                <a16:creationId xmlns:a16="http://schemas.microsoft.com/office/drawing/2014/main" id="{7CE2BDD1-B9F3-4707-AA92-87CEB30D6FE8}"/>
              </a:ext>
            </a:extLst>
          </p:cNvPr>
          <p:cNvSpPr/>
          <p:nvPr/>
        </p:nvSpPr>
        <p:spPr>
          <a:xfrm>
            <a:off x="3030590" y="3321394"/>
            <a:ext cx="1936475" cy="49656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latin typeface="Times New Roman" panose="02020603050405020304" pitchFamily="18" charset="0"/>
                <a:cs typeface="Times New Roman" panose="02020603050405020304" pitchFamily="18" charset="0"/>
              </a:rPr>
              <a:t>1 рік</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C6660A3-07C7-4B29-AF02-A6ADB8EA3E10}"/>
              </a:ext>
            </a:extLst>
          </p:cNvPr>
          <p:cNvSpPr txBox="1"/>
          <p:nvPr/>
        </p:nvSpPr>
        <p:spPr>
          <a:xfrm>
            <a:off x="2689768" y="3838769"/>
            <a:ext cx="2618120" cy="923330"/>
          </a:xfrm>
          <a:prstGeom prst="rect">
            <a:avLst/>
          </a:prstGeom>
          <a:noFill/>
        </p:spPr>
        <p:txBody>
          <a:bodyPr wrap="square" rtlCol="0">
            <a:spAutoFit/>
          </a:bodyPr>
          <a:lstStyle/>
          <a:p>
            <a:pPr marL="285750" indent="-285750">
              <a:buFont typeface="Arial" panose="020B0604020202020204" pitchFamily="34" charset="0"/>
              <a:buChar char="•"/>
            </a:pPr>
            <a:r>
              <a:rPr lang="uk-UA" dirty="0"/>
              <a:t>щодо представництва</a:t>
            </a:r>
          </a:p>
          <a:p>
            <a:pPr marL="285750" indent="-285750">
              <a:buFont typeface="Arial" panose="020B0604020202020204" pitchFamily="34" charset="0"/>
              <a:buChar char="•"/>
            </a:pPr>
            <a:r>
              <a:rPr lang="uk-UA" dirty="0"/>
              <a:t>щодо договорів</a:t>
            </a:r>
            <a:endParaRPr lang="x-none" dirty="0"/>
          </a:p>
          <a:p>
            <a:pPr marL="285750" indent="-285750">
              <a:buFont typeface="Arial" panose="020B0604020202020204" pitchFamily="34" charset="0"/>
              <a:buChar char="•"/>
            </a:pPr>
            <a:endParaRPr lang="x-none" dirty="0"/>
          </a:p>
        </p:txBody>
      </p:sp>
      <p:sp>
        <p:nvSpPr>
          <p:cNvPr id="30" name="Овал 29">
            <a:extLst>
              <a:ext uri="{FF2B5EF4-FFF2-40B4-BE49-F238E27FC236}">
                <a16:creationId xmlns:a16="http://schemas.microsoft.com/office/drawing/2014/main" id="{AD7FA8D7-F026-42BE-AA5B-B4313D459DE1}"/>
              </a:ext>
            </a:extLst>
          </p:cNvPr>
          <p:cNvSpPr/>
          <p:nvPr/>
        </p:nvSpPr>
        <p:spPr>
          <a:xfrm>
            <a:off x="3030590" y="4603622"/>
            <a:ext cx="1936475" cy="56329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latin typeface="Times New Roman" panose="02020603050405020304" pitchFamily="18" charset="0"/>
                <a:cs typeface="Times New Roman" panose="02020603050405020304" pitchFamily="18" charset="0"/>
              </a:rPr>
              <a:t>безстроково</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937E0B83-82AF-4BB4-A19A-D113FF70AF08}"/>
              </a:ext>
            </a:extLst>
          </p:cNvPr>
          <p:cNvSpPr txBox="1"/>
          <p:nvPr/>
        </p:nvSpPr>
        <p:spPr>
          <a:xfrm>
            <a:off x="2689768" y="5260573"/>
            <a:ext cx="2683557" cy="923330"/>
          </a:xfrm>
          <a:prstGeom prst="rect">
            <a:avLst/>
          </a:prstGeom>
          <a:noFill/>
        </p:spPr>
        <p:txBody>
          <a:bodyPr wrap="square" rtlCol="0">
            <a:spAutoFit/>
          </a:bodyPr>
          <a:lstStyle/>
          <a:p>
            <a:pPr marL="285750" indent="-285750">
              <a:buFont typeface="Arial" panose="020B0604020202020204" pitchFamily="34" charset="0"/>
              <a:buChar char="•"/>
            </a:pPr>
            <a:r>
              <a:rPr lang="uk-UA" dirty="0"/>
              <a:t>щодо розголошення або використання інформації</a:t>
            </a:r>
            <a:endParaRPr lang="x-none" dirty="0"/>
          </a:p>
        </p:txBody>
      </p:sp>
      <p:cxnSp>
        <p:nvCxnSpPr>
          <p:cNvPr id="44" name="Прямая со стрелкой 43">
            <a:extLst>
              <a:ext uri="{FF2B5EF4-FFF2-40B4-BE49-F238E27FC236}">
                <a16:creationId xmlns:a16="http://schemas.microsoft.com/office/drawing/2014/main" id="{E09DE43C-C984-46CA-BBF9-44804BBC18EA}"/>
              </a:ext>
            </a:extLst>
          </p:cNvPr>
          <p:cNvCxnSpPr>
            <a:cxnSpLocks/>
          </p:cNvCxnSpPr>
          <p:nvPr/>
        </p:nvCxnSpPr>
        <p:spPr>
          <a:xfrm flipH="1">
            <a:off x="7901735" y="1401705"/>
            <a:ext cx="10" cy="1134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89440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2315B747-165E-4A9D-8469-839EF6E90387}"/>
              </a:ext>
            </a:extLst>
          </p:cNvPr>
          <p:cNvSpPr/>
          <p:nvPr/>
        </p:nvSpPr>
        <p:spPr>
          <a:xfrm>
            <a:off x="340789" y="280596"/>
            <a:ext cx="11675166" cy="1143000"/>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3200" b="1" i="1" kern="0" dirty="0" smtClean="0">
                <a:solidFill>
                  <a:schemeClr val="tx1"/>
                </a:solidFill>
                <a:latin typeface="Times New Roman" panose="02020603050405020304" pitchFamily="18" charset="0"/>
                <a:cs typeface="Times New Roman" panose="02020603050405020304" pitchFamily="18" charset="0"/>
              </a:rPr>
              <a:t>Захист права на державну службу</a:t>
            </a:r>
            <a:endParaRPr lang="x-none" sz="4800" b="1" i="1" kern="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30EBB12D-0345-424A-ACF4-C5639578F9C2}"/>
              </a:ext>
            </a:extLst>
          </p:cNvPr>
          <p:cNvSpPr/>
          <p:nvPr/>
        </p:nvSpPr>
        <p:spPr>
          <a:xfrm>
            <a:off x="207439" y="1748850"/>
            <a:ext cx="6850586" cy="778002"/>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000" dirty="0" smtClean="0">
                <a:solidFill>
                  <a:schemeClr val="tx1"/>
                </a:solidFill>
                <a:latin typeface="Times New Roman" panose="02020603050405020304" pitchFamily="18" charset="0"/>
                <a:cs typeface="Times New Roman" panose="02020603050405020304" pitchFamily="18" charset="0"/>
              </a:rPr>
              <a:t>Шляхом адміністративного оскарження, подання скарги до уповноваженого суб’єкта адміністрування </a:t>
            </a:r>
            <a:endParaRPr lang="x-none" sz="2000" dirty="0">
              <a:solidFill>
                <a:schemeClr val="tx1"/>
              </a:solidFill>
              <a:latin typeface="Times New Roman" panose="02020603050405020304" pitchFamily="18" charset="0"/>
              <a:cs typeface="Times New Roman" panose="02020603050405020304" pitchFamily="18" charset="0"/>
            </a:endParaRPr>
          </a:p>
        </p:txBody>
      </p:sp>
      <p:cxnSp>
        <p:nvCxnSpPr>
          <p:cNvPr id="6" name="Прямая со стрелкой 5">
            <a:extLst>
              <a:ext uri="{FF2B5EF4-FFF2-40B4-BE49-F238E27FC236}">
                <a16:creationId xmlns:a16="http://schemas.microsoft.com/office/drawing/2014/main" id="{46F76365-29C6-482C-8B14-0951E16A7C23}"/>
              </a:ext>
            </a:extLst>
          </p:cNvPr>
          <p:cNvCxnSpPr>
            <a:cxnSpLocks/>
          </p:cNvCxnSpPr>
          <p:nvPr/>
        </p:nvCxnSpPr>
        <p:spPr>
          <a:xfrm>
            <a:off x="1468881" y="1469346"/>
            <a:ext cx="559944" cy="283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Прямоугольник: скругленные углы 14">
            <a:extLst>
              <a:ext uri="{FF2B5EF4-FFF2-40B4-BE49-F238E27FC236}">
                <a16:creationId xmlns:a16="http://schemas.microsoft.com/office/drawing/2014/main" id="{3282517B-F3AC-458D-AF54-923D669254A2}"/>
              </a:ext>
            </a:extLst>
          </p:cNvPr>
          <p:cNvSpPr/>
          <p:nvPr/>
        </p:nvSpPr>
        <p:spPr>
          <a:xfrm>
            <a:off x="7634287" y="1942327"/>
            <a:ext cx="4361208" cy="818316"/>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000" dirty="0" smtClean="0">
                <a:solidFill>
                  <a:schemeClr val="tx1"/>
                </a:solidFill>
                <a:latin typeface="Times New Roman" panose="02020603050405020304" pitchFamily="18" charset="0"/>
                <a:cs typeface="Times New Roman" panose="02020603050405020304" pitchFamily="18" charset="0"/>
              </a:rPr>
              <a:t>Шляхом судового оскарження, звернення до суду</a:t>
            </a:r>
            <a:endParaRPr lang="x-none" sz="2000" dirty="0">
              <a:solidFill>
                <a:schemeClr val="tx1"/>
              </a:solidFill>
              <a:latin typeface="Times New Roman" panose="02020603050405020304" pitchFamily="18" charset="0"/>
              <a:cs typeface="Times New Roman" panose="02020603050405020304" pitchFamily="18" charset="0"/>
            </a:endParaRPr>
          </a:p>
        </p:txBody>
      </p:sp>
      <p:cxnSp>
        <p:nvCxnSpPr>
          <p:cNvPr id="8" name="Прямая со стрелкой 7">
            <a:extLst>
              <a:ext uri="{FF2B5EF4-FFF2-40B4-BE49-F238E27FC236}">
                <a16:creationId xmlns:a16="http://schemas.microsoft.com/office/drawing/2014/main" id="{E09DE43C-C984-46CA-BBF9-44804BBC18EA}"/>
              </a:ext>
            </a:extLst>
          </p:cNvPr>
          <p:cNvCxnSpPr>
            <a:cxnSpLocks/>
          </p:cNvCxnSpPr>
          <p:nvPr/>
        </p:nvCxnSpPr>
        <p:spPr>
          <a:xfrm flipH="1">
            <a:off x="9324975" y="1431361"/>
            <a:ext cx="897489" cy="521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Прямоугольник: скругленные углы 16">
            <a:extLst>
              <a:ext uri="{FF2B5EF4-FFF2-40B4-BE49-F238E27FC236}">
                <a16:creationId xmlns:a16="http://schemas.microsoft.com/office/drawing/2014/main" id="{BDABF065-BE7F-4190-A583-A2329FAAFF75}"/>
              </a:ext>
            </a:extLst>
          </p:cNvPr>
          <p:cNvSpPr/>
          <p:nvPr/>
        </p:nvSpPr>
        <p:spPr>
          <a:xfrm>
            <a:off x="7846489" y="2671534"/>
            <a:ext cx="4123083" cy="16432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uk-UA" dirty="0" smtClean="0">
                <a:solidFill>
                  <a:schemeClr val="tx1"/>
                </a:solidFill>
                <a:latin typeface="Times New Roman" panose="02020603050405020304" pitchFamily="18" charset="0"/>
                <a:cs typeface="Times New Roman" panose="02020603050405020304" pitchFamily="18" charset="0"/>
              </a:rPr>
              <a:t>Публічно-правові спори з приводу питань публічної служби належать до юрисдикції адміністративних суддів й вирішуються в порядку, передбаченому КАС України</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17" name="Прямоугольник: скругленные углы 16">
            <a:extLst>
              <a:ext uri="{FF2B5EF4-FFF2-40B4-BE49-F238E27FC236}">
                <a16:creationId xmlns:a16="http://schemas.microsoft.com/office/drawing/2014/main" id="{BDABF065-BE7F-4190-A583-A2329FAAFF75}"/>
              </a:ext>
            </a:extLst>
          </p:cNvPr>
          <p:cNvSpPr/>
          <p:nvPr/>
        </p:nvSpPr>
        <p:spPr>
          <a:xfrm>
            <a:off x="42862" y="2457450"/>
            <a:ext cx="7591425" cy="4400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uk-UA" dirty="0" smtClean="0">
                <a:solidFill>
                  <a:schemeClr val="tx1"/>
                </a:solidFill>
                <a:latin typeface="Times New Roman" panose="02020603050405020304" pitchFamily="18" charset="0"/>
                <a:cs typeface="Times New Roman" panose="02020603050405020304" pitchFamily="18" charset="0"/>
              </a:rPr>
              <a:t>І. Подання скарги до керівника державної служби </a:t>
            </a:r>
          </a:p>
          <a:p>
            <a:pPr algn="just"/>
            <a:r>
              <a:rPr lang="uk-UA" dirty="0" smtClean="0">
                <a:solidFill>
                  <a:schemeClr val="tx1"/>
                </a:solidFill>
                <a:latin typeface="Times New Roman" panose="02020603050405020304" pitchFamily="18" charset="0"/>
                <a:cs typeface="Times New Roman" panose="02020603050405020304" pitchFamily="18" charset="0"/>
              </a:rPr>
              <a:t>(- у разі порушення наданих прав службовця, виникнення перешкод у реалізації наданих прав;</a:t>
            </a:r>
          </a:p>
          <a:p>
            <a:pPr marL="285750" indent="-285750" algn="just">
              <a:buFontTx/>
              <a:buChar char="-"/>
            </a:pPr>
            <a:r>
              <a:rPr lang="uk-UA" dirty="0" smtClean="0">
                <a:solidFill>
                  <a:schemeClr val="tx1"/>
                </a:solidFill>
                <a:latin typeface="Times New Roman" panose="02020603050405020304" pitchFamily="18" charset="0"/>
                <a:cs typeface="Times New Roman" panose="02020603050405020304" pitchFamily="18" charset="0"/>
              </a:rPr>
              <a:t>у місячний строк з дня, коли особа дізналася або повинна дізнатися про порушення (перешкоди);</a:t>
            </a:r>
          </a:p>
          <a:p>
            <a:pPr marL="285750" indent="-285750" algn="just">
              <a:buFontTx/>
              <a:buChar char="-"/>
            </a:pPr>
            <a:r>
              <a:rPr lang="uk-UA" dirty="0" smtClean="0">
                <a:solidFill>
                  <a:schemeClr val="tx1"/>
                </a:solidFill>
                <a:latin typeface="Times New Roman" panose="02020603050405020304" pitchFamily="18" charset="0"/>
                <a:cs typeface="Times New Roman" panose="02020603050405020304" pitchFamily="18" charset="0"/>
              </a:rPr>
              <a:t>можливість вимоги комісійного розгляду скарги;</a:t>
            </a:r>
          </a:p>
          <a:p>
            <a:pPr marL="285750" indent="-285750" algn="just">
              <a:buFontTx/>
              <a:buChar char="-"/>
            </a:pPr>
            <a:r>
              <a:rPr lang="uk-UA" dirty="0">
                <a:solidFill>
                  <a:schemeClr val="tx1"/>
                </a:solidFill>
                <a:latin typeface="Times New Roman" panose="02020603050405020304" pitchFamily="18" charset="0"/>
                <a:cs typeface="Times New Roman" panose="02020603050405020304" pitchFamily="18" charset="0"/>
              </a:rPr>
              <a:t>в</a:t>
            </a:r>
            <a:r>
              <a:rPr lang="uk-UA" dirty="0" smtClean="0">
                <a:solidFill>
                  <a:schemeClr val="tx1"/>
                </a:solidFill>
                <a:latin typeface="Times New Roman" panose="02020603050405020304" pitchFamily="18" charset="0"/>
                <a:cs typeface="Times New Roman" panose="02020603050405020304" pitchFamily="18" charset="0"/>
              </a:rPr>
              <a:t>ідповідь на скаргу не пізніше 20 календарних днів з дня отримання скарги;</a:t>
            </a:r>
          </a:p>
          <a:p>
            <a:pPr marL="285750" indent="-285750" algn="just">
              <a:buFontTx/>
              <a:buChar char="-"/>
            </a:pPr>
            <a:r>
              <a:rPr lang="uk-UA" dirty="0" smtClean="0">
                <a:solidFill>
                  <a:schemeClr val="tx1"/>
                </a:solidFill>
                <a:latin typeface="Times New Roman" panose="02020603050405020304" pitchFamily="18" charset="0"/>
                <a:cs typeface="Times New Roman" panose="02020603050405020304" pitchFamily="18" charset="0"/>
              </a:rPr>
              <a:t>Можливість подальшого адміністративного оскарження у разі незгоди або відсутності відповіді</a:t>
            </a:r>
          </a:p>
          <a:p>
            <a:pPr algn="just"/>
            <a:r>
              <a:rPr lang="uk-UA" dirty="0" smtClean="0">
                <a:solidFill>
                  <a:schemeClr val="tx1"/>
                </a:solidFill>
                <a:latin typeface="Times New Roman" panose="02020603050405020304" pitchFamily="18" charset="0"/>
                <a:cs typeface="Times New Roman" panose="02020603050405020304" pitchFamily="18" charset="0"/>
              </a:rPr>
              <a:t>ІІ. Подання скарги до НАДС:</a:t>
            </a:r>
          </a:p>
          <a:p>
            <a:pPr marL="285750" indent="-285750" algn="just">
              <a:buFontTx/>
              <a:buChar char="-"/>
            </a:pPr>
            <a:r>
              <a:rPr lang="uk-UA" dirty="0" smtClean="0">
                <a:solidFill>
                  <a:schemeClr val="tx1"/>
                </a:solidFill>
                <a:latin typeface="Times New Roman" panose="02020603050405020304" pitchFamily="18" charset="0"/>
                <a:cs typeface="Times New Roman" panose="02020603050405020304" pitchFamily="18" charset="0"/>
              </a:rPr>
              <a:t>у разі відсутності відповіді на скаргу від керівника державної служби або незгоди з нею;</a:t>
            </a:r>
          </a:p>
          <a:p>
            <a:pPr marL="285750" indent="-285750" algn="just">
              <a:buFontTx/>
              <a:buChar char="-"/>
            </a:pPr>
            <a:r>
              <a:rPr lang="uk-UA" dirty="0" smtClean="0">
                <a:solidFill>
                  <a:schemeClr val="tx1"/>
                </a:solidFill>
                <a:latin typeface="Times New Roman" panose="02020603050405020304" pitchFamily="18" charset="0"/>
                <a:cs typeface="Times New Roman" panose="02020603050405020304" pitchFamily="18" charset="0"/>
              </a:rPr>
              <a:t>безпосередньо, якщо права порушено керівником державної служби або ним створено умови такі </a:t>
            </a:r>
          </a:p>
          <a:p>
            <a:pPr marL="285750" indent="-285750" algn="just">
              <a:buFontTx/>
              <a:buChar char="-"/>
            </a:pPr>
            <a:endParaRPr lang="uk-UA"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43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4095750" y="2305050"/>
            <a:ext cx="2876549" cy="2205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latin typeface="Times New Roman" panose="02020603050405020304" pitchFamily="18" charset="0"/>
                <a:cs typeface="Times New Roman" panose="02020603050405020304" pitchFamily="18" charset="0"/>
              </a:rPr>
              <a:t>Управління державною службою в Україні</a:t>
            </a:r>
            <a:endParaRPr lang="ru-RU" sz="2800" dirty="0">
              <a:latin typeface="Times New Roman" panose="02020603050405020304" pitchFamily="18" charset="0"/>
              <a:cs typeface="Times New Roman" panose="02020603050405020304" pitchFamily="18" charset="0"/>
            </a:endParaRPr>
          </a:p>
        </p:txBody>
      </p:sp>
      <p:cxnSp>
        <p:nvCxnSpPr>
          <p:cNvPr id="5" name="Прямая со стрелкой 4">
            <a:extLst>
              <a:ext uri="{FF2B5EF4-FFF2-40B4-BE49-F238E27FC236}">
                <a16:creationId xmlns:a16="http://schemas.microsoft.com/office/drawing/2014/main" id="{E09DE43C-C984-46CA-BBF9-44804BBC18EA}"/>
              </a:ext>
            </a:extLst>
          </p:cNvPr>
          <p:cNvCxnSpPr>
            <a:cxnSpLocks/>
          </p:cNvCxnSpPr>
          <p:nvPr/>
        </p:nvCxnSpPr>
        <p:spPr>
          <a:xfrm flipH="1" flipV="1">
            <a:off x="4095750" y="2562225"/>
            <a:ext cx="352425" cy="323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Прямоугольник: скругленные углы 16">
            <a:extLst>
              <a:ext uri="{FF2B5EF4-FFF2-40B4-BE49-F238E27FC236}">
                <a16:creationId xmlns:a16="http://schemas.microsoft.com/office/drawing/2014/main" id="{BDABF065-BE7F-4190-A583-A2329FAAFF75}"/>
              </a:ext>
            </a:extLst>
          </p:cNvPr>
          <p:cNvSpPr/>
          <p:nvPr/>
        </p:nvSpPr>
        <p:spPr>
          <a:xfrm>
            <a:off x="-14288" y="290284"/>
            <a:ext cx="4095750" cy="2891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uk-UA" b="1" dirty="0" smtClean="0">
                <a:solidFill>
                  <a:srgbClr val="FF0000"/>
                </a:solidFill>
                <a:latin typeface="Times New Roman" panose="02020603050405020304" pitchFamily="18" charset="0"/>
                <a:cs typeface="Times New Roman" panose="02020603050405020304" pitchFamily="18" charset="0"/>
              </a:rPr>
              <a:t>Кабінет Міністрів України</a:t>
            </a:r>
          </a:p>
          <a:p>
            <a:pPr marL="285750" indent="-285750" algn="just">
              <a:buFontTx/>
              <a:buChar char="-"/>
            </a:pPr>
            <a:r>
              <a:rPr lang="uk-UA" dirty="0" smtClean="0">
                <a:solidFill>
                  <a:schemeClr val="tx1"/>
                </a:solidFill>
                <a:latin typeface="Times New Roman" panose="02020603050405020304" pitchFamily="18" charset="0"/>
                <a:cs typeface="Times New Roman" panose="02020603050405020304" pitchFamily="18" charset="0"/>
              </a:rPr>
              <a:t>організовує проведення єдиної державної політики у сфері державної служби;</a:t>
            </a:r>
          </a:p>
          <a:p>
            <a:pPr marL="285750" indent="-285750" algn="just">
              <a:buFontTx/>
              <a:buChar char="-"/>
            </a:pPr>
            <a:r>
              <a:rPr lang="uk-UA" dirty="0" smtClean="0">
                <a:solidFill>
                  <a:schemeClr val="tx1"/>
                </a:solidFill>
                <a:latin typeface="Times New Roman" panose="02020603050405020304" pitchFamily="18" charset="0"/>
                <a:cs typeface="Times New Roman" panose="02020603050405020304" pitchFamily="18" charset="0"/>
              </a:rPr>
              <a:t>утворює, реорганізовує, ліквідує ЦОВВ</a:t>
            </a:r>
          </a:p>
          <a:p>
            <a:pPr marL="285750" indent="-285750" algn="just">
              <a:buFontTx/>
              <a:buChar char="-"/>
            </a:pPr>
            <a:r>
              <a:rPr lang="uk-UA" dirty="0" smtClean="0">
                <a:solidFill>
                  <a:schemeClr val="tx1"/>
                </a:solidFill>
                <a:latin typeface="Times New Roman" panose="02020603050405020304" pitchFamily="18" charset="0"/>
                <a:cs typeface="Times New Roman" panose="02020603050405020304" pitchFamily="18" charset="0"/>
              </a:rPr>
              <a:t>Кадрові питання</a:t>
            </a:r>
          </a:p>
          <a:p>
            <a:pPr marL="285750" indent="-285750" algn="just">
              <a:buFontTx/>
              <a:buChar char="-"/>
            </a:pPr>
            <a:r>
              <a:rPr lang="uk-UA" dirty="0" smtClean="0">
                <a:solidFill>
                  <a:schemeClr val="tx1"/>
                </a:solidFill>
                <a:latin typeface="Times New Roman" panose="02020603050405020304" pitchFamily="18" charset="0"/>
                <a:cs typeface="Times New Roman" panose="02020603050405020304" pitchFamily="18" charset="0"/>
              </a:rPr>
              <a:t>Нормативно-правове регулювання державної служби</a:t>
            </a:r>
            <a:endParaRPr lang="x-none" dirty="0">
              <a:solidFill>
                <a:schemeClr val="tx1"/>
              </a:solidFill>
              <a:latin typeface="Times New Roman" panose="02020603050405020304" pitchFamily="18" charset="0"/>
              <a:cs typeface="Times New Roman" panose="02020603050405020304" pitchFamily="18" charset="0"/>
            </a:endParaRPr>
          </a:p>
        </p:txBody>
      </p:sp>
      <p:cxnSp>
        <p:nvCxnSpPr>
          <p:cNvPr id="9" name="Прямая со стрелкой 8">
            <a:extLst>
              <a:ext uri="{FF2B5EF4-FFF2-40B4-BE49-F238E27FC236}">
                <a16:creationId xmlns:a16="http://schemas.microsoft.com/office/drawing/2014/main" id="{E09DE43C-C984-46CA-BBF9-44804BBC18EA}"/>
              </a:ext>
            </a:extLst>
          </p:cNvPr>
          <p:cNvCxnSpPr>
            <a:cxnSpLocks/>
          </p:cNvCxnSpPr>
          <p:nvPr/>
        </p:nvCxnSpPr>
        <p:spPr>
          <a:xfrm flipH="1">
            <a:off x="3993357" y="3895724"/>
            <a:ext cx="381000" cy="347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Прямоугольник: скругленные углы 16">
            <a:extLst>
              <a:ext uri="{FF2B5EF4-FFF2-40B4-BE49-F238E27FC236}">
                <a16:creationId xmlns:a16="http://schemas.microsoft.com/office/drawing/2014/main" id="{BDABF065-BE7F-4190-A583-A2329FAAFF75}"/>
              </a:ext>
            </a:extLst>
          </p:cNvPr>
          <p:cNvSpPr/>
          <p:nvPr/>
        </p:nvSpPr>
        <p:spPr>
          <a:xfrm>
            <a:off x="0" y="3600449"/>
            <a:ext cx="4095750" cy="2333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uk-UA" b="1" dirty="0" smtClean="0">
                <a:solidFill>
                  <a:srgbClr val="FF0000"/>
                </a:solidFill>
                <a:latin typeface="Times New Roman" panose="02020603050405020304" pitchFamily="18" charset="0"/>
                <a:cs typeface="Times New Roman" panose="02020603050405020304" pitchFamily="18" charset="0"/>
              </a:rPr>
              <a:t>НАЗК</a:t>
            </a:r>
          </a:p>
          <a:p>
            <a:pPr algn="just"/>
            <a:r>
              <a:rPr lang="uk-UA" dirty="0" smtClean="0">
                <a:solidFill>
                  <a:schemeClr val="tx1"/>
                </a:solidFill>
                <a:latin typeface="Times New Roman" panose="02020603050405020304" pitchFamily="18" charset="0"/>
                <a:cs typeface="Times New Roman" panose="02020603050405020304" pitchFamily="18" charset="0"/>
              </a:rPr>
              <a:t>Спеціально уповноважений суб’єкт у сфері запобігання та протидії корупції; ЦОВВ із спеціальним статусом, що забезпечує формування та реалізацію державної антикорупційної політики</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скругленные углы 16">
            <a:extLst>
              <a:ext uri="{FF2B5EF4-FFF2-40B4-BE49-F238E27FC236}">
                <a16:creationId xmlns:a16="http://schemas.microsoft.com/office/drawing/2014/main" id="{BDABF065-BE7F-4190-A583-A2329FAAFF75}"/>
              </a:ext>
            </a:extLst>
          </p:cNvPr>
          <p:cNvSpPr/>
          <p:nvPr/>
        </p:nvSpPr>
        <p:spPr>
          <a:xfrm>
            <a:off x="6572249" y="76200"/>
            <a:ext cx="4095750" cy="26479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uk-UA" b="1" dirty="0" smtClean="0">
                <a:solidFill>
                  <a:srgbClr val="FF0000"/>
                </a:solidFill>
                <a:latin typeface="Times New Roman" panose="02020603050405020304" pitchFamily="18" charset="0"/>
                <a:cs typeface="Times New Roman" panose="02020603050405020304" pitchFamily="18" charset="0"/>
              </a:rPr>
              <a:t>НАДС</a:t>
            </a:r>
          </a:p>
          <a:p>
            <a:pPr algn="just"/>
            <a:r>
              <a:rPr lang="uk-UA" dirty="0" smtClean="0">
                <a:solidFill>
                  <a:schemeClr val="tx1"/>
                </a:solidFill>
                <a:latin typeface="Times New Roman" panose="02020603050405020304" pitchFamily="18" charset="0"/>
                <a:cs typeface="Times New Roman" panose="02020603050405020304" pitchFamily="18" charset="0"/>
              </a:rPr>
              <a:t>Центральний орган виконавчої влади, діяльність якого спрямовується і координується КМУ та який забезпечує формування та реалізацію державної політики у сфері державної служби, здійснює функціональне керівництво державною службою в органах влади</a:t>
            </a:r>
            <a:endParaRPr lang="x-none" dirty="0">
              <a:solidFill>
                <a:schemeClr val="tx1"/>
              </a:solidFill>
              <a:latin typeface="Times New Roman" panose="02020603050405020304" pitchFamily="18" charset="0"/>
              <a:cs typeface="Times New Roman" panose="02020603050405020304" pitchFamily="18" charset="0"/>
            </a:endParaRPr>
          </a:p>
        </p:txBody>
      </p:sp>
      <p:cxnSp>
        <p:nvCxnSpPr>
          <p:cNvPr id="13" name="Прямая со стрелкой 12">
            <a:extLst>
              <a:ext uri="{FF2B5EF4-FFF2-40B4-BE49-F238E27FC236}">
                <a16:creationId xmlns:a16="http://schemas.microsoft.com/office/drawing/2014/main" id="{E09DE43C-C984-46CA-BBF9-44804BBC18EA}"/>
              </a:ext>
            </a:extLst>
          </p:cNvPr>
          <p:cNvCxnSpPr>
            <a:cxnSpLocks/>
          </p:cNvCxnSpPr>
          <p:nvPr/>
        </p:nvCxnSpPr>
        <p:spPr>
          <a:xfrm flipV="1">
            <a:off x="5795962" y="2171700"/>
            <a:ext cx="781050" cy="390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скругленные углы 16">
            <a:extLst>
              <a:ext uri="{FF2B5EF4-FFF2-40B4-BE49-F238E27FC236}">
                <a16:creationId xmlns:a16="http://schemas.microsoft.com/office/drawing/2014/main" id="{BDABF065-BE7F-4190-A583-A2329FAAFF75}"/>
              </a:ext>
            </a:extLst>
          </p:cNvPr>
          <p:cNvSpPr/>
          <p:nvPr/>
        </p:nvSpPr>
        <p:spPr>
          <a:xfrm>
            <a:off x="4183857" y="4538661"/>
            <a:ext cx="3150393" cy="22288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uk-UA" b="1" dirty="0" smtClean="0">
                <a:solidFill>
                  <a:srgbClr val="FF0000"/>
                </a:solidFill>
                <a:latin typeface="Times New Roman" panose="02020603050405020304" pitchFamily="18" charset="0"/>
                <a:cs typeface="Times New Roman" panose="02020603050405020304" pitchFamily="18" charset="0"/>
              </a:rPr>
              <a:t>Комісія з питань вищого корпусу державної служби</a:t>
            </a:r>
          </a:p>
          <a:p>
            <a:pPr algn="ctr"/>
            <a:r>
              <a:rPr lang="uk-UA" sz="1600" dirty="0" err="1" smtClean="0">
                <a:solidFill>
                  <a:schemeClr val="tx1"/>
                </a:solidFill>
                <a:latin typeface="Times New Roman" panose="02020603050405020304" pitchFamily="18" charset="0"/>
                <a:cs typeface="Times New Roman" panose="02020603050405020304" pitchFamily="18" charset="0"/>
              </a:rPr>
              <a:t>Постійнодіючий</a:t>
            </a:r>
            <a:r>
              <a:rPr lang="uk-UA" sz="1600" dirty="0" smtClean="0">
                <a:solidFill>
                  <a:schemeClr val="tx1"/>
                </a:solidFill>
                <a:latin typeface="Times New Roman" panose="02020603050405020304" pitchFamily="18" charset="0"/>
                <a:cs typeface="Times New Roman" panose="02020603050405020304" pitchFamily="18" charset="0"/>
              </a:rPr>
              <a:t> колегіальний орган, що працює на громадських засадах, повноваження щодо посад державної служби категорії «А»</a:t>
            </a:r>
          </a:p>
        </p:txBody>
      </p:sp>
      <p:sp>
        <p:nvSpPr>
          <p:cNvPr id="18" name="Прямоугольник: скругленные углы 16">
            <a:extLst>
              <a:ext uri="{FF2B5EF4-FFF2-40B4-BE49-F238E27FC236}">
                <a16:creationId xmlns:a16="http://schemas.microsoft.com/office/drawing/2014/main" id="{BDABF065-BE7F-4190-A583-A2329FAAFF75}"/>
              </a:ext>
            </a:extLst>
          </p:cNvPr>
          <p:cNvSpPr/>
          <p:nvPr/>
        </p:nvSpPr>
        <p:spPr>
          <a:xfrm>
            <a:off x="7524750" y="2886076"/>
            <a:ext cx="4400550" cy="2000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uk-UA" b="1" dirty="0" smtClean="0">
                <a:solidFill>
                  <a:srgbClr val="FF0000"/>
                </a:solidFill>
                <a:latin typeface="Times New Roman" panose="02020603050405020304" pitchFamily="18" charset="0"/>
                <a:cs typeface="Times New Roman" panose="02020603050405020304" pitchFamily="18" charset="0"/>
              </a:rPr>
              <a:t>Керівник державної служби в </a:t>
            </a:r>
            <a:r>
              <a:rPr lang="uk-UA" b="1" dirty="0" err="1" smtClean="0">
                <a:solidFill>
                  <a:srgbClr val="FF0000"/>
                </a:solidFill>
                <a:latin typeface="Times New Roman" panose="02020603050405020304" pitchFamily="18" charset="0"/>
                <a:cs typeface="Times New Roman" panose="02020603050405020304" pitchFamily="18" charset="0"/>
              </a:rPr>
              <a:t>держ</a:t>
            </a:r>
            <a:r>
              <a:rPr lang="uk-UA" b="1" dirty="0" smtClean="0">
                <a:solidFill>
                  <a:srgbClr val="FF0000"/>
                </a:solidFill>
                <a:latin typeface="Times New Roman" panose="02020603050405020304" pitchFamily="18" charset="0"/>
                <a:cs typeface="Times New Roman" panose="02020603050405020304" pitchFamily="18" charset="0"/>
              </a:rPr>
              <a:t>. </a:t>
            </a:r>
            <a:r>
              <a:rPr lang="uk-UA" b="1" dirty="0">
                <a:solidFill>
                  <a:srgbClr val="FF0000"/>
                </a:solidFill>
                <a:latin typeface="Times New Roman" panose="02020603050405020304" pitchFamily="18" charset="0"/>
                <a:cs typeface="Times New Roman" panose="02020603050405020304" pitchFamily="18" charset="0"/>
              </a:rPr>
              <a:t>о</a:t>
            </a:r>
            <a:r>
              <a:rPr lang="uk-UA" b="1" dirty="0" smtClean="0">
                <a:solidFill>
                  <a:srgbClr val="FF0000"/>
                </a:solidFill>
                <a:latin typeface="Times New Roman" panose="02020603050405020304" pitchFamily="18" charset="0"/>
                <a:cs typeface="Times New Roman" panose="02020603050405020304" pitchFamily="18" charset="0"/>
              </a:rPr>
              <a:t>ргані</a:t>
            </a:r>
          </a:p>
          <a:p>
            <a:pPr algn="ctr"/>
            <a:r>
              <a:rPr lang="uk-UA" dirty="0" smtClean="0">
                <a:solidFill>
                  <a:schemeClr val="tx1"/>
                </a:solidFill>
                <a:latin typeface="Times New Roman" panose="02020603050405020304" pitchFamily="18" charset="0"/>
                <a:cs typeface="Times New Roman" panose="02020603050405020304" pitchFamily="18" charset="0"/>
              </a:rPr>
              <a:t>Посадова особа, що займає вищу посаду державної служби в органі, яка здійснює повноваження з питань державної служби, організації роботи працівників</a:t>
            </a:r>
          </a:p>
        </p:txBody>
      </p:sp>
      <p:sp>
        <p:nvSpPr>
          <p:cNvPr id="19" name="Прямоугольник: скругленные углы 16">
            <a:extLst>
              <a:ext uri="{FF2B5EF4-FFF2-40B4-BE49-F238E27FC236}">
                <a16:creationId xmlns:a16="http://schemas.microsoft.com/office/drawing/2014/main" id="{BDABF065-BE7F-4190-A583-A2329FAAFF75}"/>
              </a:ext>
            </a:extLst>
          </p:cNvPr>
          <p:cNvSpPr/>
          <p:nvPr/>
        </p:nvSpPr>
        <p:spPr>
          <a:xfrm>
            <a:off x="7610474" y="4972050"/>
            <a:ext cx="4314825" cy="16144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uk-UA" b="1" dirty="0" smtClean="0">
                <a:solidFill>
                  <a:srgbClr val="FF0000"/>
                </a:solidFill>
                <a:latin typeface="Times New Roman" panose="02020603050405020304" pitchFamily="18" charset="0"/>
                <a:cs typeface="Times New Roman" panose="02020603050405020304" pitchFamily="18" charset="0"/>
              </a:rPr>
              <a:t>Служба управління персоналу державного органу</a:t>
            </a:r>
          </a:p>
          <a:p>
            <a:pPr algn="ctr"/>
            <a:r>
              <a:rPr lang="uk-UA" sz="1600" dirty="0" smtClean="0">
                <a:solidFill>
                  <a:schemeClr val="tx1"/>
                </a:solidFill>
                <a:latin typeface="Times New Roman" panose="02020603050405020304" pitchFamily="18" charset="0"/>
                <a:cs typeface="Times New Roman" panose="02020603050405020304" pitchFamily="18" charset="0"/>
              </a:rPr>
              <a:t>Або структурний підрозділ або посадова особа</a:t>
            </a:r>
          </a:p>
        </p:txBody>
      </p:sp>
      <p:cxnSp>
        <p:nvCxnSpPr>
          <p:cNvPr id="20" name="Прямая со стрелкой 19">
            <a:extLst>
              <a:ext uri="{FF2B5EF4-FFF2-40B4-BE49-F238E27FC236}">
                <a16:creationId xmlns:a16="http://schemas.microsoft.com/office/drawing/2014/main" id="{E09DE43C-C984-46CA-BBF9-44804BBC18EA}"/>
              </a:ext>
            </a:extLst>
          </p:cNvPr>
          <p:cNvCxnSpPr>
            <a:cxnSpLocks/>
          </p:cNvCxnSpPr>
          <p:nvPr/>
        </p:nvCxnSpPr>
        <p:spPr>
          <a:xfrm>
            <a:off x="6543673" y="4052887"/>
            <a:ext cx="1190626" cy="97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E09DE43C-C984-46CA-BBF9-44804BBC18EA}"/>
              </a:ext>
            </a:extLst>
          </p:cNvPr>
          <p:cNvCxnSpPr>
            <a:cxnSpLocks/>
          </p:cNvCxnSpPr>
          <p:nvPr/>
        </p:nvCxnSpPr>
        <p:spPr>
          <a:xfrm flipH="1">
            <a:off x="4457701" y="4300536"/>
            <a:ext cx="381000" cy="347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E09DE43C-C984-46CA-BBF9-44804BBC18EA}"/>
              </a:ext>
            </a:extLst>
          </p:cNvPr>
          <p:cNvCxnSpPr>
            <a:cxnSpLocks/>
            <a:endCxn id="18" idx="1"/>
          </p:cNvCxnSpPr>
          <p:nvPr/>
        </p:nvCxnSpPr>
        <p:spPr>
          <a:xfrm flipV="1">
            <a:off x="6572249" y="3886201"/>
            <a:ext cx="952501" cy="9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95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Класифікація обмежень державних службовців</a:t>
            </a:r>
            <a:endParaRPr lang="ru-RU" b="1" i="1"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838200" y="1315730"/>
            <a:ext cx="4007126"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400" b="1" dirty="0" smtClean="0">
                <a:solidFill>
                  <a:srgbClr val="FF0000"/>
                </a:solidFill>
                <a:latin typeface="Times New Roman" panose="02020603050405020304" pitchFamily="18" charset="0"/>
                <a:cs typeface="Times New Roman" panose="02020603050405020304" pitchFamily="18" charset="0"/>
              </a:rPr>
              <a:t>За характером обмеження</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4845326" y="1543934"/>
            <a:ext cx="680374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Tx/>
              <a:buChar char="-"/>
            </a:pPr>
            <a:r>
              <a:rPr lang="uk-UA" sz="2400" dirty="0" smtClean="0">
                <a:latin typeface="Times New Roman" panose="02020603050405020304" pitchFamily="18" charset="0"/>
                <a:cs typeface="Times New Roman" panose="02020603050405020304" pitchFamily="18" charset="0"/>
              </a:rPr>
              <a:t>Соціальні (обмеження права на страйк)</a:t>
            </a:r>
          </a:p>
          <a:p>
            <a:pPr marL="342900" indent="-342900">
              <a:buFontTx/>
              <a:buChar char="-"/>
            </a:pPr>
            <a:r>
              <a:rPr lang="uk-UA" sz="2400" dirty="0" smtClean="0">
                <a:latin typeface="Times New Roman" panose="02020603050405020304" pitchFamily="18" charset="0"/>
                <a:cs typeface="Times New Roman" panose="02020603050405020304" pitchFamily="18" charset="0"/>
              </a:rPr>
              <a:t>Політичні (обмеження брати участь у політичній діяльності)</a:t>
            </a:r>
          </a:p>
        </p:txBody>
      </p:sp>
      <p:sp>
        <p:nvSpPr>
          <p:cNvPr id="6" name="Заголовок 1"/>
          <p:cNvSpPr txBox="1">
            <a:spLocks/>
          </p:cNvSpPr>
          <p:nvPr/>
        </p:nvSpPr>
        <p:spPr>
          <a:xfrm>
            <a:off x="838200" y="2722743"/>
            <a:ext cx="4007126"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400" b="1" dirty="0" smtClean="0">
                <a:solidFill>
                  <a:srgbClr val="FF0000"/>
                </a:solidFill>
                <a:latin typeface="Times New Roman" panose="02020603050405020304" pitchFamily="18" charset="0"/>
                <a:cs typeface="Times New Roman" panose="02020603050405020304" pitchFamily="18" charset="0"/>
              </a:rPr>
              <a:t>За наявності антикорупційної спрямованості</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4845325" y="2722742"/>
            <a:ext cx="680374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Tx/>
              <a:buChar char="-"/>
            </a:pPr>
            <a:r>
              <a:rPr lang="uk-UA" sz="2400" dirty="0" smtClean="0">
                <a:latin typeface="Times New Roman" panose="02020603050405020304" pitchFamily="18" charset="0"/>
                <a:cs typeface="Times New Roman" panose="02020603050405020304" pitchFamily="18" charset="0"/>
              </a:rPr>
              <a:t>Антикорупційні (щодо отримання подарунків)</a:t>
            </a:r>
          </a:p>
          <a:p>
            <a:pPr marL="342900" indent="-342900">
              <a:buFontTx/>
              <a:buChar char="-"/>
            </a:pPr>
            <a:r>
              <a:rPr lang="uk-UA" sz="2400" dirty="0" smtClean="0">
                <a:latin typeface="Times New Roman" panose="02020603050405020304" pitchFamily="18" charset="0"/>
                <a:cs typeface="Times New Roman" panose="02020603050405020304" pitchFamily="18" charset="0"/>
              </a:rPr>
              <a:t>Не належать до антикорупційних</a:t>
            </a:r>
          </a:p>
        </p:txBody>
      </p:sp>
      <p:sp>
        <p:nvSpPr>
          <p:cNvPr id="8" name="Заголовок 1"/>
          <p:cNvSpPr txBox="1">
            <a:spLocks/>
          </p:cNvSpPr>
          <p:nvPr/>
        </p:nvSpPr>
        <p:spPr>
          <a:xfrm>
            <a:off x="838198" y="4012676"/>
            <a:ext cx="4007126"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400" b="1" dirty="0" smtClean="0">
                <a:solidFill>
                  <a:srgbClr val="FF0000"/>
                </a:solidFill>
                <a:latin typeface="Times New Roman" panose="02020603050405020304" pitchFamily="18" charset="0"/>
                <a:cs typeface="Times New Roman" panose="02020603050405020304" pitchFamily="18" charset="0"/>
              </a:rPr>
              <a:t>Залежно від виду юридичної відповідальності за порушення</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45325" y="4048305"/>
            <a:ext cx="6803749" cy="206674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Tx/>
              <a:buChar char="-"/>
            </a:pPr>
            <a:r>
              <a:rPr lang="uk-UA" sz="2400" dirty="0" smtClean="0">
                <a:latin typeface="Times New Roman" panose="02020603050405020304" pitchFamily="18" charset="0"/>
                <a:cs typeface="Times New Roman" panose="02020603050405020304" pitchFamily="18" charset="0"/>
              </a:rPr>
              <a:t>Ті, що передбачають </a:t>
            </a:r>
            <a:r>
              <a:rPr lang="uk-UA" sz="2400" b="1" dirty="0" smtClean="0">
                <a:solidFill>
                  <a:srgbClr val="FF0000"/>
                </a:solidFill>
                <a:latin typeface="Times New Roman" panose="02020603050405020304" pitchFamily="18" charset="0"/>
                <a:cs typeface="Times New Roman" panose="02020603050405020304" pitchFamily="18" charset="0"/>
              </a:rPr>
              <a:t>кримінальну</a:t>
            </a:r>
            <a:r>
              <a:rPr lang="uk-UA" sz="2400" dirty="0" smtClean="0">
                <a:latin typeface="Times New Roman" panose="02020603050405020304" pitchFamily="18" charset="0"/>
                <a:cs typeface="Times New Roman" panose="02020603050405020304" pitchFamily="18" charset="0"/>
              </a:rPr>
              <a:t> відповідальність (щодо використання службових повноважень чи свого становища)</a:t>
            </a:r>
          </a:p>
          <a:p>
            <a:pPr marL="342900" indent="-342900">
              <a:buFontTx/>
              <a:buChar char="-"/>
            </a:pPr>
            <a:r>
              <a:rPr lang="uk-UA" sz="2400" dirty="0" smtClean="0">
                <a:latin typeface="Times New Roman" panose="02020603050405020304" pitchFamily="18" charset="0"/>
                <a:cs typeface="Times New Roman" panose="02020603050405020304" pitchFamily="18" charset="0"/>
              </a:rPr>
              <a:t>Ті, що передбачають </a:t>
            </a:r>
            <a:r>
              <a:rPr lang="uk-UA" sz="2400" b="1" dirty="0" smtClean="0">
                <a:solidFill>
                  <a:srgbClr val="FF0000"/>
                </a:solidFill>
                <a:latin typeface="Times New Roman" panose="02020603050405020304" pitchFamily="18" charset="0"/>
                <a:cs typeface="Times New Roman" panose="02020603050405020304" pitchFamily="18" charset="0"/>
              </a:rPr>
              <a:t>адміністративну</a:t>
            </a:r>
            <a:r>
              <a:rPr lang="uk-UA" sz="2400" dirty="0" smtClean="0">
                <a:latin typeface="Times New Roman" panose="02020603050405020304" pitchFamily="18" charset="0"/>
                <a:cs typeface="Times New Roman" panose="02020603050405020304" pitchFamily="18" charset="0"/>
              </a:rPr>
              <a:t> відповідальність (щодо сумісництва та суміщення)</a:t>
            </a:r>
          </a:p>
          <a:p>
            <a:pPr marL="342900" indent="-342900">
              <a:buFontTx/>
              <a:buChar char="-"/>
            </a:pPr>
            <a:r>
              <a:rPr lang="uk-UA" sz="2400" dirty="0" smtClean="0">
                <a:latin typeface="Times New Roman" panose="02020603050405020304" pitchFamily="18" charset="0"/>
                <a:cs typeface="Times New Roman" panose="02020603050405020304" pitchFamily="18" charset="0"/>
              </a:rPr>
              <a:t>Дисциплінарна відповідальність (щодо політичної неупередженості)</a:t>
            </a:r>
          </a:p>
        </p:txBody>
      </p:sp>
    </p:spTree>
    <p:extLst>
      <p:ext uri="{BB962C8B-B14F-4D97-AF65-F5344CB8AC3E}">
        <p14:creationId xmlns:p14="http://schemas.microsoft.com/office/powerpoint/2010/main" val="152300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B50839F2-005E-4BF0-9566-10ACFCE54323}"/>
              </a:ext>
            </a:extLst>
          </p:cNvPr>
          <p:cNvSpPr/>
          <p:nvPr/>
        </p:nvSpPr>
        <p:spPr>
          <a:xfrm>
            <a:off x="258417" y="427383"/>
            <a:ext cx="11675166" cy="1143000"/>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4800" kern="0" spc="300" dirty="0">
                <a:solidFill>
                  <a:srgbClr val="FF0000"/>
                </a:solidFill>
                <a:latin typeface="Times New Roman" panose="02020603050405020304" pitchFamily="18" charset="0"/>
                <a:cs typeface="Times New Roman" panose="02020603050405020304" pitchFamily="18" charset="0"/>
              </a:rPr>
              <a:t>Антикорупційні обмеження</a:t>
            </a:r>
            <a:endParaRPr lang="x-none" sz="4800" kern="0" spc="300"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CD298A59-1B4F-437A-8E3C-0225A93E6EE9}"/>
              </a:ext>
            </a:extLst>
          </p:cNvPr>
          <p:cNvSpPr/>
          <p:nvPr/>
        </p:nvSpPr>
        <p:spPr>
          <a:xfrm>
            <a:off x="258417" y="2206487"/>
            <a:ext cx="4283765" cy="1838739"/>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solidFill>
                  <a:schemeClr val="tx1"/>
                </a:solidFill>
                <a:latin typeface="Times New Roman" panose="02020603050405020304" pitchFamily="18" charset="0"/>
                <a:cs typeface="Times New Roman" panose="02020603050405020304" pitchFamily="18" charset="0"/>
              </a:rPr>
              <a:t>Обмеження щодо </a:t>
            </a:r>
            <a:r>
              <a:rPr lang="uk-UA" sz="2800" dirty="0">
                <a:solidFill>
                  <a:srgbClr val="FF0000"/>
                </a:solidFill>
                <a:latin typeface="Times New Roman" panose="02020603050405020304" pitchFamily="18" charset="0"/>
                <a:cs typeface="Times New Roman" panose="02020603050405020304" pitchFamily="18" charset="0"/>
              </a:rPr>
              <a:t>використання службових повноважень чи свого становища</a:t>
            </a:r>
            <a:endParaRPr lang="x-none" sz="2800"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8B6C4EC0-C888-407D-AB34-50270D9B9318}"/>
              </a:ext>
            </a:extLst>
          </p:cNvPr>
          <p:cNvSpPr/>
          <p:nvPr/>
        </p:nvSpPr>
        <p:spPr>
          <a:xfrm>
            <a:off x="258417" y="4502427"/>
            <a:ext cx="5506278" cy="1838739"/>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800" dirty="0">
                <a:solidFill>
                  <a:schemeClr val="tx1"/>
                </a:solidFill>
                <a:latin typeface="Times New Roman" panose="02020603050405020304" pitchFamily="18" charset="0"/>
                <a:cs typeface="Times New Roman" panose="02020603050405020304" pitchFamily="18" charset="0"/>
              </a:rPr>
              <a:t>Обмеження </a:t>
            </a:r>
            <a:r>
              <a:rPr lang="uk-UA" sz="2800" dirty="0">
                <a:solidFill>
                  <a:srgbClr val="FF0000"/>
                </a:solidFill>
                <a:latin typeface="Times New Roman" panose="02020603050405020304" pitchFamily="18" charset="0"/>
                <a:cs typeface="Times New Roman" panose="02020603050405020304" pitchFamily="18" charset="0"/>
              </a:rPr>
              <a:t>після припинення діяльності,</a:t>
            </a:r>
            <a:r>
              <a:rPr lang="uk-UA" sz="2800" dirty="0">
                <a:solidFill>
                  <a:schemeClr val="tx1"/>
                </a:solidFill>
                <a:latin typeface="Times New Roman" panose="02020603050405020304" pitchFamily="18" charset="0"/>
                <a:cs typeface="Times New Roman" panose="02020603050405020304" pitchFamily="18" charset="0"/>
              </a:rPr>
              <a:t> пов'язаної з використанням функцій держави, місцевого самоврядування </a:t>
            </a:r>
            <a:endParaRPr lang="x-none" sz="280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AC5FF99D-F44B-4339-924F-A04A6098D0D9}"/>
              </a:ext>
            </a:extLst>
          </p:cNvPr>
          <p:cNvSpPr/>
          <p:nvPr/>
        </p:nvSpPr>
        <p:spPr>
          <a:xfrm>
            <a:off x="6427305" y="4502427"/>
            <a:ext cx="5506278" cy="1838739"/>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800" dirty="0">
                <a:solidFill>
                  <a:schemeClr val="tx1"/>
                </a:solidFill>
                <a:latin typeface="Times New Roman" panose="02020603050405020304" pitchFamily="18" charset="0"/>
                <a:cs typeface="Times New Roman" panose="02020603050405020304" pitchFamily="18" charset="0"/>
              </a:rPr>
              <a:t>Обмеження </a:t>
            </a:r>
            <a:r>
              <a:rPr lang="uk-UA" sz="2800" dirty="0">
                <a:solidFill>
                  <a:srgbClr val="FF0000"/>
                </a:solidFill>
                <a:latin typeface="Times New Roman" panose="02020603050405020304" pitchFamily="18" charset="0"/>
                <a:cs typeface="Times New Roman" panose="02020603050405020304" pitchFamily="18" charset="0"/>
              </a:rPr>
              <a:t>щодо сумісництва та суміщення </a:t>
            </a:r>
            <a:r>
              <a:rPr lang="uk-UA" sz="2800" dirty="0">
                <a:solidFill>
                  <a:schemeClr val="tx1"/>
                </a:solidFill>
                <a:latin typeface="Times New Roman" panose="02020603050405020304" pitchFamily="18" charset="0"/>
                <a:cs typeface="Times New Roman" panose="02020603050405020304" pitchFamily="18" charset="0"/>
              </a:rPr>
              <a:t>з іншими видами діяльності </a:t>
            </a:r>
            <a:endParaRPr lang="x-none" sz="2800"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id="{57770944-6FAA-4FC9-AC1F-CBF114729EAA}"/>
              </a:ext>
            </a:extLst>
          </p:cNvPr>
          <p:cNvSpPr/>
          <p:nvPr/>
        </p:nvSpPr>
        <p:spPr>
          <a:xfrm>
            <a:off x="7649820" y="2206487"/>
            <a:ext cx="4283765" cy="1838739"/>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800" dirty="0">
                <a:solidFill>
                  <a:schemeClr val="tx1"/>
                </a:solidFill>
                <a:latin typeface="Times New Roman" panose="02020603050405020304" pitchFamily="18" charset="0"/>
                <a:cs typeface="Times New Roman" panose="02020603050405020304" pitchFamily="18" charset="0"/>
              </a:rPr>
              <a:t>Обмеження </a:t>
            </a:r>
            <a:r>
              <a:rPr lang="uk-UA" sz="2800" dirty="0">
                <a:solidFill>
                  <a:srgbClr val="FF0000"/>
                </a:solidFill>
                <a:latin typeface="Times New Roman" panose="02020603050405020304" pitchFamily="18" charset="0"/>
                <a:cs typeface="Times New Roman" panose="02020603050405020304" pitchFamily="18" charset="0"/>
              </a:rPr>
              <a:t>спільної робот близьких осіб</a:t>
            </a:r>
            <a:endParaRPr lang="x-none" sz="2800" dirty="0">
              <a:solidFill>
                <a:srgbClr val="FF0000"/>
              </a:solidFill>
              <a:latin typeface="Times New Roman" panose="02020603050405020304" pitchFamily="18"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id="{FADDAB36-9E79-4858-A89D-4D7D72BD5503}"/>
              </a:ext>
            </a:extLst>
          </p:cNvPr>
          <p:cNvSpPr/>
          <p:nvPr/>
        </p:nvSpPr>
        <p:spPr>
          <a:xfrm>
            <a:off x="4890052" y="2206486"/>
            <a:ext cx="2415210" cy="1838739"/>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800" dirty="0">
                <a:solidFill>
                  <a:schemeClr val="tx1"/>
                </a:solidFill>
                <a:latin typeface="Times New Roman" panose="02020603050405020304" pitchFamily="18" charset="0"/>
                <a:cs typeface="Times New Roman" panose="02020603050405020304" pitchFamily="18" charset="0"/>
              </a:rPr>
              <a:t>Обмеження щодо </a:t>
            </a:r>
            <a:r>
              <a:rPr lang="uk-UA" sz="2800" dirty="0">
                <a:solidFill>
                  <a:srgbClr val="FF0000"/>
                </a:solidFill>
                <a:latin typeface="Times New Roman" panose="02020603050405020304" pitchFamily="18" charset="0"/>
                <a:cs typeface="Times New Roman" panose="02020603050405020304" pitchFamily="18" charset="0"/>
              </a:rPr>
              <a:t>одержання подарунків</a:t>
            </a:r>
            <a:endParaRPr lang="x-none" sz="2800" dirty="0">
              <a:solidFill>
                <a:srgbClr val="FF0000"/>
              </a:solidFill>
              <a:latin typeface="Times New Roman" panose="02020603050405020304" pitchFamily="18" charset="0"/>
              <a:cs typeface="Times New Roman" panose="02020603050405020304" pitchFamily="18" charset="0"/>
            </a:endParaRPr>
          </a:p>
        </p:txBody>
      </p:sp>
      <p:cxnSp>
        <p:nvCxnSpPr>
          <p:cNvPr id="14" name="Прямая со стрелкой 13">
            <a:extLst>
              <a:ext uri="{FF2B5EF4-FFF2-40B4-BE49-F238E27FC236}">
                <a16:creationId xmlns:a16="http://schemas.microsoft.com/office/drawing/2014/main" id="{CEF9F510-651B-4371-B982-BBA41C228142}"/>
              </a:ext>
            </a:extLst>
          </p:cNvPr>
          <p:cNvCxnSpPr/>
          <p:nvPr/>
        </p:nvCxnSpPr>
        <p:spPr>
          <a:xfrm>
            <a:off x="2216426" y="1580322"/>
            <a:ext cx="0" cy="626164"/>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14468A3B-8734-4BBC-BCDC-18B0509FF180}"/>
              </a:ext>
            </a:extLst>
          </p:cNvPr>
          <p:cNvCxnSpPr/>
          <p:nvPr/>
        </p:nvCxnSpPr>
        <p:spPr>
          <a:xfrm>
            <a:off x="6096000" y="1580322"/>
            <a:ext cx="0" cy="626164"/>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70FBC849-5ACE-48A5-94D6-5703F802D60A}"/>
              </a:ext>
            </a:extLst>
          </p:cNvPr>
          <p:cNvCxnSpPr/>
          <p:nvPr/>
        </p:nvCxnSpPr>
        <p:spPr>
          <a:xfrm>
            <a:off x="9775137" y="1570383"/>
            <a:ext cx="0" cy="626164"/>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E11EC465-A191-48E0-974B-78D39ECAA1EC}"/>
              </a:ext>
            </a:extLst>
          </p:cNvPr>
          <p:cNvCxnSpPr>
            <a:cxnSpLocks/>
          </p:cNvCxnSpPr>
          <p:nvPr/>
        </p:nvCxnSpPr>
        <p:spPr>
          <a:xfrm>
            <a:off x="4724400" y="1580322"/>
            <a:ext cx="0" cy="292210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69AFFB77-6906-48A1-90E1-C50F07B47FF7}"/>
              </a:ext>
            </a:extLst>
          </p:cNvPr>
          <p:cNvCxnSpPr>
            <a:cxnSpLocks/>
          </p:cNvCxnSpPr>
          <p:nvPr/>
        </p:nvCxnSpPr>
        <p:spPr>
          <a:xfrm>
            <a:off x="7470912" y="1570383"/>
            <a:ext cx="0" cy="292210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602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1ED81D-6A29-4415-8C4A-D857BAFFBF6F}"/>
              </a:ext>
            </a:extLst>
          </p:cNvPr>
          <p:cNvSpPr>
            <a:spLocks noGrp="1"/>
          </p:cNvSpPr>
          <p:nvPr>
            <p:ph type="title"/>
          </p:nvPr>
        </p:nvSpPr>
        <p:spPr>
          <a:xfrm>
            <a:off x="526773" y="367196"/>
            <a:ext cx="11138453" cy="1325563"/>
          </a:xfrm>
        </p:spPr>
        <p:txBody>
          <a:bodyPr>
            <a:normAutofit fontScale="90000"/>
          </a:bodyPr>
          <a:lstStyle/>
          <a:p>
            <a:pPr algn="ctr"/>
            <a:r>
              <a:rPr lang="uk-UA" b="1" i="1" dirty="0">
                <a:latin typeface="Times New Roman" panose="02020603050405020304" pitchFamily="18" charset="0"/>
                <a:cs typeface="Times New Roman" panose="02020603050405020304" pitchFamily="18" charset="0"/>
              </a:rPr>
              <a:t>Обмеження щодо використання </a:t>
            </a:r>
            <a:br>
              <a:rPr lang="uk-UA" b="1" i="1" dirty="0">
                <a:latin typeface="Times New Roman" panose="02020603050405020304" pitchFamily="18" charset="0"/>
                <a:cs typeface="Times New Roman" panose="02020603050405020304" pitchFamily="18" charset="0"/>
              </a:rPr>
            </a:br>
            <a:r>
              <a:rPr lang="uk-UA" b="1" i="1" dirty="0">
                <a:latin typeface="Times New Roman" panose="02020603050405020304" pitchFamily="18" charset="0"/>
                <a:cs typeface="Times New Roman" panose="02020603050405020304" pitchFamily="18" charset="0"/>
              </a:rPr>
              <a:t>службових повноважень чи свого становища </a:t>
            </a:r>
            <a:endParaRPr lang="x-none" b="1" i="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064907C-9550-45B8-A3F5-1A93E497608C}"/>
              </a:ext>
            </a:extLst>
          </p:cNvPr>
          <p:cNvSpPr>
            <a:spLocks noGrp="1"/>
          </p:cNvSpPr>
          <p:nvPr>
            <p:ph idx="1"/>
          </p:nvPr>
        </p:nvSpPr>
        <p:spPr>
          <a:xfrm>
            <a:off x="2505076" y="1648136"/>
            <a:ext cx="9569726" cy="2492721"/>
          </a:xfrm>
        </p:spPr>
        <p:txBody>
          <a:bodyPr>
            <a:noAutofit/>
          </a:bodyPr>
          <a:lstStyle/>
          <a:p>
            <a:pPr marL="0" indent="0" algn="just">
              <a:buNone/>
            </a:pPr>
            <a:r>
              <a:rPr lang="uk-UA" sz="3200" dirty="0" smtClean="0">
                <a:latin typeface="Times New Roman" panose="02020603050405020304" pitchFamily="18" charset="0"/>
                <a:cs typeface="Times New Roman" panose="02020603050405020304" pitchFamily="18" charset="0"/>
              </a:rPr>
              <a:t>– </a:t>
            </a:r>
            <a:r>
              <a:rPr lang="uk-UA" sz="3200" u="sng" dirty="0">
                <a:solidFill>
                  <a:srgbClr val="FF0000"/>
                </a:solidFill>
                <a:latin typeface="Times New Roman" panose="02020603050405020304" pitchFamily="18" charset="0"/>
                <a:cs typeface="Times New Roman" panose="02020603050405020304" pitchFamily="18" charset="0"/>
              </a:rPr>
              <a:t>заборона</a:t>
            </a:r>
            <a:r>
              <a:rPr lang="uk-UA" sz="3200" dirty="0">
                <a:solidFill>
                  <a:srgbClr val="FF0000"/>
                </a:solidFill>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використовувати </a:t>
            </a:r>
            <a:r>
              <a:rPr lang="uk-UA" sz="3200" u="sng" dirty="0">
                <a:solidFill>
                  <a:srgbClr val="FF0000"/>
                </a:solidFill>
                <a:latin typeface="Times New Roman" panose="02020603050405020304" pitchFamily="18" charset="0"/>
                <a:cs typeface="Times New Roman" panose="02020603050405020304" pitchFamily="18" charset="0"/>
              </a:rPr>
              <a:t>свої</a:t>
            </a:r>
            <a:r>
              <a:rPr lang="uk-UA" sz="3200" dirty="0">
                <a:solidFill>
                  <a:srgbClr val="FF0000"/>
                </a:solidFill>
                <a:latin typeface="Times New Roman" panose="02020603050405020304" pitchFamily="18" charset="0"/>
                <a:cs typeface="Times New Roman" panose="02020603050405020304" pitchFamily="18" charset="0"/>
              </a:rPr>
              <a:t> </a:t>
            </a:r>
            <a:r>
              <a:rPr lang="uk-UA" sz="3200" u="sng" dirty="0">
                <a:solidFill>
                  <a:srgbClr val="FF0000"/>
                </a:solidFill>
                <a:latin typeface="Times New Roman" panose="02020603050405020304" pitchFamily="18" charset="0"/>
                <a:cs typeface="Times New Roman" panose="02020603050405020304" pitchFamily="18" charset="0"/>
              </a:rPr>
              <a:t>службові повноваження </a:t>
            </a:r>
            <a:r>
              <a:rPr lang="uk-UA" sz="3200" dirty="0">
                <a:latin typeface="Times New Roman" panose="02020603050405020304" pitchFamily="18" charset="0"/>
                <a:cs typeface="Times New Roman" panose="02020603050405020304" pitchFamily="18" charset="0"/>
              </a:rPr>
              <a:t>	або своє становище та пов'язані з ними </a:t>
            </a:r>
            <a:r>
              <a:rPr lang="uk-UA" sz="3200" u="sng" dirty="0">
                <a:solidFill>
                  <a:srgbClr val="FF0000"/>
                </a:solidFill>
                <a:latin typeface="Times New Roman" panose="02020603050405020304" pitchFamily="18" charset="0"/>
                <a:cs typeface="Times New Roman" panose="02020603050405020304" pitchFamily="18" charset="0"/>
              </a:rPr>
              <a:t>можливості</a:t>
            </a:r>
            <a:r>
              <a:rPr lang="uk-UA" sz="3200" dirty="0">
                <a:solidFill>
                  <a:srgbClr val="FF0000"/>
                </a:solidFill>
                <a:latin typeface="Times New Roman" panose="02020603050405020304" pitchFamily="18" charset="0"/>
                <a:cs typeface="Times New Roman" panose="02020603050405020304" pitchFamily="18" charset="0"/>
              </a:rPr>
              <a:t> з 	</a:t>
            </a:r>
            <a:r>
              <a:rPr lang="uk-UA" sz="3200" u="sng" dirty="0">
                <a:solidFill>
                  <a:srgbClr val="FF0000"/>
                </a:solidFill>
                <a:latin typeface="Times New Roman" panose="02020603050405020304" pitchFamily="18" charset="0"/>
                <a:cs typeface="Times New Roman" panose="02020603050405020304" pitchFamily="18" charset="0"/>
              </a:rPr>
              <a:t>метою</a:t>
            </a:r>
            <a:r>
              <a:rPr lang="uk-UA" sz="3200" dirty="0">
                <a:solidFill>
                  <a:srgbClr val="FF0000"/>
                </a:solidFill>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одержання </a:t>
            </a:r>
            <a:r>
              <a:rPr lang="uk-UA" sz="3200" u="sng" dirty="0">
                <a:solidFill>
                  <a:srgbClr val="FF0000"/>
                </a:solidFill>
                <a:latin typeface="Times New Roman" panose="02020603050405020304" pitchFamily="18" charset="0"/>
                <a:cs typeface="Times New Roman" panose="02020603050405020304" pitchFamily="18" charset="0"/>
              </a:rPr>
              <a:t>неправомірної вигоди </a:t>
            </a:r>
            <a:r>
              <a:rPr lang="uk-UA" sz="3200" dirty="0">
                <a:latin typeface="Times New Roman" panose="02020603050405020304" pitchFamily="18" charset="0"/>
                <a:cs typeface="Times New Roman" panose="02020603050405020304" pitchFamily="18" charset="0"/>
              </a:rPr>
              <a:t>для себе чи інших осіб, в т. ч. використовувати будь-яке державне або 	комунальне майно або кошти в </a:t>
            </a:r>
            <a:r>
              <a:rPr lang="uk-UA" sz="3200" u="sng" dirty="0">
                <a:solidFill>
                  <a:srgbClr val="FF0000"/>
                </a:solidFill>
                <a:latin typeface="Times New Roman" panose="02020603050405020304" pitchFamily="18" charset="0"/>
                <a:cs typeface="Times New Roman" panose="02020603050405020304" pitchFamily="18" charset="0"/>
              </a:rPr>
              <a:t>приватних інтересах</a:t>
            </a:r>
            <a:r>
              <a:rPr lang="uk-UA" sz="3200" dirty="0">
                <a:solidFill>
                  <a:srgbClr val="FF0000"/>
                </a:solidFill>
                <a:latin typeface="Times New Roman" panose="02020603050405020304" pitchFamily="18" charset="0"/>
                <a:cs typeface="Times New Roman" panose="02020603050405020304" pitchFamily="18" charset="0"/>
              </a:rPr>
              <a:t>.</a:t>
            </a:r>
            <a:r>
              <a:rPr lang="uk-UA" sz="3200" u="sng" dirty="0">
                <a:solidFill>
                  <a:srgbClr val="FF0000"/>
                </a:solidFill>
                <a:latin typeface="Times New Roman" panose="02020603050405020304" pitchFamily="18" charset="0"/>
                <a:cs typeface="Times New Roman" panose="02020603050405020304" pitchFamily="18" charset="0"/>
              </a:rPr>
              <a:t> </a:t>
            </a:r>
            <a:endParaRPr lang="x-none" sz="3200" u="sng" dirty="0">
              <a:solidFill>
                <a:srgbClr val="FF0000"/>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1025469" y="1568934"/>
            <a:ext cx="352507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b="1" dirty="0" smtClean="0">
                <a:solidFill>
                  <a:srgbClr val="FF0000"/>
                </a:solidFill>
                <a:latin typeface="Times New Roman" panose="02020603050405020304" pitchFamily="18" charset="0"/>
                <a:cs typeface="Times New Roman" panose="02020603050405020304" pitchFamily="18" charset="0"/>
              </a:rPr>
              <a:t>Що?</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Анимированные человечки 3D. Ч.6 | учебные презентации"/>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1953" y="3949452"/>
            <a:ext cx="4488678" cy="350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91520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C8B6EB2B-E7CE-4B60-BA50-4B806EEC2FEF}"/>
              </a:ext>
            </a:extLst>
          </p:cNvPr>
          <p:cNvSpPr/>
          <p:nvPr/>
        </p:nvSpPr>
        <p:spPr>
          <a:xfrm>
            <a:off x="258417" y="311969"/>
            <a:ext cx="11675166" cy="1064066"/>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4400" spc="300" dirty="0">
                <a:solidFill>
                  <a:srgbClr val="FF0000"/>
                </a:solidFill>
                <a:latin typeface="Times New Roman" panose="02020603050405020304" pitchFamily="18" charset="0"/>
                <a:cs typeface="Times New Roman" panose="02020603050405020304" pitchFamily="18" charset="0"/>
              </a:rPr>
              <a:t>Обмеження щодо одержання подарунків </a:t>
            </a:r>
            <a:endParaRPr lang="x-none" sz="4400" spc="300"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id="{A2BEF1B0-D964-4DDA-B908-7B66970BDE91}"/>
              </a:ext>
            </a:extLst>
          </p:cNvPr>
          <p:cNvSpPr/>
          <p:nvPr/>
        </p:nvSpPr>
        <p:spPr>
          <a:xfrm>
            <a:off x="147431" y="1516931"/>
            <a:ext cx="7649798" cy="1616794"/>
          </a:xfrm>
          <a:prstGeom prst="roundRect">
            <a:avLst/>
          </a:prstGeom>
          <a:solidFill>
            <a:schemeClr val="accent6">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just"/>
            <a:r>
              <a:rPr lang="uk-UA" sz="2000" b="1" dirty="0">
                <a:solidFill>
                  <a:srgbClr val="FF0000"/>
                </a:solidFill>
                <a:latin typeface="Times New Roman" panose="02020603050405020304" pitchFamily="18" charset="0"/>
                <a:cs typeface="Times New Roman" panose="02020603050405020304" pitchFamily="18" charset="0"/>
              </a:rPr>
              <a:t>Подарунок</a:t>
            </a:r>
            <a:r>
              <a:rPr lang="uk-UA" sz="2000" b="1" dirty="0">
                <a:solidFill>
                  <a:schemeClr val="tx1"/>
                </a:solidFill>
                <a:latin typeface="Times New Roman" panose="02020603050405020304" pitchFamily="18" charset="0"/>
                <a:cs typeface="Times New Roman" panose="02020603050405020304" pitchFamily="18" charset="0"/>
              </a:rPr>
              <a:t> – </a:t>
            </a:r>
            <a:r>
              <a:rPr lang="uk-UA" sz="2000" dirty="0">
                <a:solidFill>
                  <a:schemeClr val="tx1"/>
                </a:solidFill>
                <a:latin typeface="Times New Roman" panose="02020603050405020304" pitchFamily="18" charset="0"/>
                <a:cs typeface="Times New Roman" panose="02020603050405020304" pitchFamily="18" charset="0"/>
              </a:rPr>
              <a:t>грошові кошти або інше майно, переваги, пільги, послуги, нематеріальні активи, які надають (одержують) </a:t>
            </a:r>
            <a:r>
              <a:rPr lang="uk-UA" sz="2000" u="sng" dirty="0">
                <a:solidFill>
                  <a:srgbClr val="FF0000"/>
                </a:solidFill>
                <a:latin typeface="Times New Roman" panose="02020603050405020304" pitchFamily="18" charset="0"/>
                <a:cs typeface="Times New Roman" panose="02020603050405020304" pitchFamily="18" charset="0"/>
              </a:rPr>
              <a:t>безоплатно</a:t>
            </a:r>
            <a:r>
              <a:rPr lang="uk-UA" sz="2000" b="1" dirty="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або за ціною, </a:t>
            </a:r>
            <a:r>
              <a:rPr lang="uk-UA" sz="2000" u="sng" dirty="0">
                <a:solidFill>
                  <a:srgbClr val="FF0000"/>
                </a:solidFill>
                <a:latin typeface="Times New Roman" panose="02020603050405020304" pitchFamily="18" charset="0"/>
                <a:cs typeface="Times New Roman" panose="02020603050405020304" pitchFamily="18" charset="0"/>
              </a:rPr>
              <a:t>нижчою </a:t>
            </a:r>
            <a:r>
              <a:rPr lang="uk-UA" sz="2000" dirty="0">
                <a:solidFill>
                  <a:srgbClr val="FF0000"/>
                </a:solidFill>
                <a:latin typeface="Times New Roman" panose="02020603050405020304" pitchFamily="18" charset="0"/>
                <a:cs typeface="Times New Roman" panose="02020603050405020304" pitchFamily="18" charset="0"/>
              </a:rPr>
              <a:t>мінімальної ринкової</a:t>
            </a:r>
            <a:endParaRPr lang="x-none" sz="2000" b="1" dirty="0">
              <a:solidFill>
                <a:srgbClr val="FF0000"/>
              </a:solidFill>
              <a:latin typeface="Times New Roman" panose="02020603050405020304" pitchFamily="18" charset="0"/>
              <a:cs typeface="Times New Roman" panose="02020603050405020304" pitchFamily="18" charset="0"/>
            </a:endParaRPr>
          </a:p>
        </p:txBody>
      </p:sp>
      <p:sp>
        <p:nvSpPr>
          <p:cNvPr id="12" name="Прямоугольник: скругленные углы 11">
            <a:extLst>
              <a:ext uri="{FF2B5EF4-FFF2-40B4-BE49-F238E27FC236}">
                <a16:creationId xmlns:a16="http://schemas.microsoft.com/office/drawing/2014/main" id="{B2AE15B4-EAA3-4D44-B984-37AC69FC1A0D}"/>
              </a:ext>
            </a:extLst>
          </p:cNvPr>
          <p:cNvSpPr/>
          <p:nvPr/>
        </p:nvSpPr>
        <p:spPr>
          <a:xfrm>
            <a:off x="9928011" y="2467757"/>
            <a:ext cx="2186568" cy="801603"/>
          </a:xfrm>
          <a:prstGeom prst="roundRect">
            <a:avLst/>
          </a:prstGeom>
          <a:solidFill>
            <a:schemeClr val="accent4">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400" dirty="0">
                <a:solidFill>
                  <a:schemeClr val="tx1"/>
                </a:solidFill>
                <a:latin typeface="Times New Roman" panose="02020603050405020304" pitchFamily="18" charset="0"/>
                <a:cs typeface="Times New Roman" panose="02020603050405020304" pitchFamily="18" charset="0"/>
              </a:rPr>
              <a:t>подарунок</a:t>
            </a:r>
            <a:endParaRPr lang="x-none" sz="2400"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скругленные углы 12">
            <a:extLst>
              <a:ext uri="{FF2B5EF4-FFF2-40B4-BE49-F238E27FC236}">
                <a16:creationId xmlns:a16="http://schemas.microsoft.com/office/drawing/2014/main" id="{231ADB74-C04E-420E-B10D-E1CC1A494A88}"/>
              </a:ext>
            </a:extLst>
          </p:cNvPr>
          <p:cNvSpPr/>
          <p:nvPr/>
        </p:nvSpPr>
        <p:spPr>
          <a:xfrm>
            <a:off x="9928011" y="4370344"/>
            <a:ext cx="2186568" cy="1048671"/>
          </a:xfrm>
          <a:prstGeom prst="roundRect">
            <a:avLst/>
          </a:prstGeom>
          <a:solidFill>
            <a:schemeClr val="accent4">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400" dirty="0">
                <a:solidFill>
                  <a:schemeClr val="tx1"/>
                </a:solidFill>
                <a:latin typeface="Times New Roman" panose="02020603050405020304" pitchFamily="18" charset="0"/>
                <a:cs typeface="Times New Roman" panose="02020603050405020304" pitchFamily="18" charset="0"/>
              </a:rPr>
              <a:t>Неправомірна</a:t>
            </a:r>
          </a:p>
          <a:p>
            <a:pPr lvl="0" algn="ctr"/>
            <a:r>
              <a:rPr lang="uk-UA" sz="2400" dirty="0">
                <a:solidFill>
                  <a:schemeClr val="tx1"/>
                </a:solidFill>
                <a:latin typeface="Times New Roman" panose="02020603050405020304" pitchFamily="18" charset="0"/>
                <a:cs typeface="Times New Roman" panose="02020603050405020304" pitchFamily="18" charset="0"/>
              </a:rPr>
              <a:t>вигода</a:t>
            </a:r>
            <a:endParaRPr lang="x-none" sz="2400" dirty="0">
              <a:solidFill>
                <a:schemeClr val="tx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51B04D5-6367-41A4-A666-E201F26F8E86}"/>
              </a:ext>
            </a:extLst>
          </p:cNvPr>
          <p:cNvSpPr txBox="1"/>
          <p:nvPr/>
        </p:nvSpPr>
        <p:spPr>
          <a:xfrm>
            <a:off x="10740502" y="3010890"/>
            <a:ext cx="667579" cy="1323439"/>
          </a:xfrm>
          <a:prstGeom prst="rect">
            <a:avLst/>
          </a:prstGeom>
          <a:noFill/>
        </p:spPr>
        <p:txBody>
          <a:bodyPr wrap="square" rtlCol="0">
            <a:noAutofit/>
          </a:bodyPr>
          <a:lstStyle/>
          <a:p>
            <a:r>
              <a:rPr lang="uk-UA" sz="8000" b="1" dirty="0"/>
              <a:t>=</a:t>
            </a:r>
            <a:endParaRPr lang="x-none" sz="8000" b="1" dirty="0"/>
          </a:p>
        </p:txBody>
      </p:sp>
      <p:cxnSp>
        <p:nvCxnSpPr>
          <p:cNvPr id="16" name="Прямая соединительная линия 15">
            <a:extLst>
              <a:ext uri="{FF2B5EF4-FFF2-40B4-BE49-F238E27FC236}">
                <a16:creationId xmlns:a16="http://schemas.microsoft.com/office/drawing/2014/main" id="{024B3BE4-C1C7-40BF-B2D7-2C5B4E233DA3}"/>
              </a:ext>
            </a:extLst>
          </p:cNvPr>
          <p:cNvCxnSpPr/>
          <p:nvPr/>
        </p:nvCxnSpPr>
        <p:spPr>
          <a:xfrm flipH="1">
            <a:off x="10865571" y="3305375"/>
            <a:ext cx="417443" cy="978951"/>
          </a:xfrm>
          <a:prstGeom prst="line">
            <a:avLst/>
          </a:prstGeom>
          <a:ln w="76200"/>
        </p:spPr>
        <p:style>
          <a:lnRef idx="3">
            <a:schemeClr val="dk1"/>
          </a:lnRef>
          <a:fillRef idx="0">
            <a:schemeClr val="dk1"/>
          </a:fillRef>
          <a:effectRef idx="2">
            <a:schemeClr val="dk1"/>
          </a:effectRef>
          <a:fontRef idx="minor">
            <a:schemeClr val="tx1"/>
          </a:fontRef>
        </p:style>
      </p:cxnSp>
      <p:sp>
        <p:nvSpPr>
          <p:cNvPr id="18" name="Прямоугольник: скругленные углы 17">
            <a:extLst>
              <a:ext uri="{FF2B5EF4-FFF2-40B4-BE49-F238E27FC236}">
                <a16:creationId xmlns:a16="http://schemas.microsoft.com/office/drawing/2014/main" id="{E25DD51C-CA06-4C44-B5EC-BE3CD7275FE1}"/>
              </a:ext>
            </a:extLst>
          </p:cNvPr>
          <p:cNvSpPr/>
          <p:nvPr/>
        </p:nvSpPr>
        <p:spPr>
          <a:xfrm>
            <a:off x="147431" y="5076825"/>
            <a:ext cx="7649798" cy="1590516"/>
          </a:xfrm>
          <a:prstGeom prst="roundRect">
            <a:avLst/>
          </a:prstGeom>
          <a:solidFill>
            <a:schemeClr val="accent6">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just"/>
            <a:r>
              <a:rPr lang="uk-UA" sz="2000" b="1" dirty="0">
                <a:solidFill>
                  <a:srgbClr val="FF0000"/>
                </a:solidFill>
                <a:latin typeface="Times New Roman" panose="02020603050405020304" pitchFamily="18" charset="0"/>
                <a:cs typeface="Times New Roman" panose="02020603050405020304" pitchFamily="18" charset="0"/>
              </a:rPr>
              <a:t>Неправомірна вигода </a:t>
            </a:r>
            <a:r>
              <a:rPr lang="uk-UA" sz="2000" b="1" dirty="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грошові кошти або інше майно, переваги, пільги, послуги, нематеріальні активи, будь-які інші види нематеріального характеру, які обіцяють, пропонують, надають або одержують </a:t>
            </a:r>
            <a:r>
              <a:rPr lang="uk-UA" sz="2000" u="sng" dirty="0">
                <a:solidFill>
                  <a:srgbClr val="FF0000"/>
                </a:solidFill>
                <a:latin typeface="Times New Roman" panose="02020603050405020304" pitchFamily="18" charset="0"/>
                <a:cs typeface="Times New Roman" panose="02020603050405020304" pitchFamily="18" charset="0"/>
              </a:rPr>
              <a:t>без законних на те підстав</a:t>
            </a:r>
            <a:endParaRPr lang="x-none" sz="2000" b="1" u="sng" dirty="0">
              <a:solidFill>
                <a:srgbClr val="FF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292" y="1406351"/>
            <a:ext cx="2008719" cy="1920642"/>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9292" y="4330766"/>
            <a:ext cx="2118338" cy="1986744"/>
          </a:xfrm>
          <a:prstGeom prst="rect">
            <a:avLst/>
          </a:prstGeom>
        </p:spPr>
      </p:pic>
      <p:sp>
        <p:nvSpPr>
          <p:cNvPr id="15" name="Прямоугольник: скругленные углы 8">
            <a:extLst>
              <a:ext uri="{FF2B5EF4-FFF2-40B4-BE49-F238E27FC236}">
                <a16:creationId xmlns:a16="http://schemas.microsoft.com/office/drawing/2014/main" id="{A2BEF1B0-D964-4DDA-B908-7B66970BDE91}"/>
              </a:ext>
            </a:extLst>
          </p:cNvPr>
          <p:cNvSpPr/>
          <p:nvPr/>
        </p:nvSpPr>
        <p:spPr>
          <a:xfrm>
            <a:off x="144427" y="3233581"/>
            <a:ext cx="7774865" cy="1743387"/>
          </a:xfrm>
          <a:prstGeom prst="roundRect">
            <a:avLst/>
          </a:prstGeom>
          <a:solidFill>
            <a:schemeClr val="accent6">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just"/>
            <a:r>
              <a:rPr lang="uk-UA" sz="2000" b="1" dirty="0" smtClean="0">
                <a:solidFill>
                  <a:srgbClr val="FF0000"/>
                </a:solidFill>
                <a:latin typeface="Times New Roman" panose="02020603050405020304" pitchFamily="18" charset="0"/>
                <a:cs typeface="Times New Roman" panose="02020603050405020304" pitchFamily="18" charset="0"/>
              </a:rPr>
              <a:t>Приватний інтерес </a:t>
            </a:r>
            <a:r>
              <a:rPr lang="uk-UA" sz="2000" dirty="0" smtClean="0">
                <a:solidFill>
                  <a:schemeClr val="tx1"/>
                </a:solidFill>
                <a:latin typeface="Times New Roman" panose="02020603050405020304" pitchFamily="18" charset="0"/>
                <a:cs typeface="Times New Roman" panose="02020603050405020304" pitchFamily="18" charset="0"/>
              </a:rPr>
              <a:t>– будь-який майновий чи немайновий інтерес особи, в </a:t>
            </a:r>
            <a:r>
              <a:rPr lang="uk-UA" sz="2000" dirty="0" err="1" smtClean="0">
                <a:solidFill>
                  <a:schemeClr val="tx1"/>
                </a:solidFill>
                <a:latin typeface="Times New Roman" panose="02020603050405020304" pitchFamily="18" charset="0"/>
                <a:cs typeface="Times New Roman" panose="02020603050405020304" pitchFamily="18" charset="0"/>
              </a:rPr>
              <a:t>т.ч</a:t>
            </a:r>
            <a:r>
              <a:rPr lang="uk-UA" sz="2000" dirty="0" smtClean="0">
                <a:solidFill>
                  <a:schemeClr val="tx1"/>
                </a:solidFill>
                <a:latin typeface="Times New Roman" panose="02020603050405020304" pitchFamily="18" charset="0"/>
                <a:cs typeface="Times New Roman" panose="02020603050405020304" pitchFamily="18" charset="0"/>
              </a:rPr>
              <a:t>. зумовлений особистими, сімейними, дружніми чи іншими позаслужбовими стосунками з фізичними чи юридичними особами, в </a:t>
            </a:r>
            <a:r>
              <a:rPr lang="uk-UA" sz="2000" dirty="0" err="1" smtClean="0">
                <a:solidFill>
                  <a:schemeClr val="tx1"/>
                </a:solidFill>
                <a:latin typeface="Times New Roman" panose="02020603050405020304" pitchFamily="18" charset="0"/>
                <a:cs typeface="Times New Roman" panose="02020603050405020304" pitchFamily="18" charset="0"/>
              </a:rPr>
              <a:t>т.ч</a:t>
            </a:r>
            <a:r>
              <a:rPr lang="uk-UA" sz="2000" dirty="0" smtClean="0">
                <a:solidFill>
                  <a:schemeClr val="tx1"/>
                </a:solidFill>
                <a:latin typeface="Times New Roman" panose="02020603050405020304" pitchFamily="18" charset="0"/>
                <a:cs typeface="Times New Roman" panose="02020603050405020304" pitchFamily="18" charset="0"/>
              </a:rPr>
              <a:t>. ті, що виникають у зв’язку із членством або діяльність в політичних, релігійних, громадських та ін. організаціях</a:t>
            </a:r>
            <a:endParaRPr lang="x-none"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89247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Правила поводження із подарунками</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825624"/>
            <a:ext cx="10515600" cy="2498725"/>
          </a:xfrm>
        </p:spPr>
        <p:txBody>
          <a:bodyPr>
            <a:normAutofit fontScale="85000" lnSpcReduction="20000"/>
          </a:bodyPr>
          <a:lstStyle/>
          <a:p>
            <a:r>
              <a:rPr lang="uk-UA" b="1" dirty="0" smtClean="0">
                <a:solidFill>
                  <a:srgbClr val="FF0000"/>
                </a:solidFill>
                <a:latin typeface="Times New Roman" panose="02020603050405020304" pitchFamily="18" charset="0"/>
                <a:cs typeface="Times New Roman" panose="02020603050405020304" pitchFamily="18" charset="0"/>
              </a:rPr>
              <a:t>Відмовитися</a:t>
            </a:r>
            <a:r>
              <a:rPr lang="uk-UA" dirty="0" smtClean="0">
                <a:latin typeface="Times New Roman" panose="02020603050405020304" pitchFamily="18" charset="0"/>
                <a:cs typeface="Times New Roman" panose="02020603050405020304" pitchFamily="18" charset="0"/>
              </a:rPr>
              <a:t> від подарунку</a:t>
            </a:r>
          </a:p>
          <a:p>
            <a:r>
              <a:rPr lang="uk-UA" b="1" dirty="0" smtClean="0">
                <a:solidFill>
                  <a:srgbClr val="FF0000"/>
                </a:solidFill>
                <a:latin typeface="Times New Roman" panose="02020603050405020304" pitchFamily="18" charset="0"/>
                <a:cs typeface="Times New Roman" panose="02020603050405020304" pitchFamily="18" charset="0"/>
              </a:rPr>
              <a:t>По можливості </a:t>
            </a:r>
            <a:r>
              <a:rPr lang="uk-UA" dirty="0" smtClean="0">
                <a:latin typeface="Times New Roman" panose="02020603050405020304" pitchFamily="18" charset="0"/>
                <a:cs typeface="Times New Roman" panose="02020603050405020304" pitchFamily="18" charset="0"/>
              </a:rPr>
              <a:t>ідентифікувати особу, яка пропонує подарунок</a:t>
            </a:r>
          </a:p>
          <a:p>
            <a:r>
              <a:rPr lang="uk-UA" b="1" dirty="0" smtClean="0">
                <a:solidFill>
                  <a:srgbClr val="FF0000"/>
                </a:solidFill>
                <a:latin typeface="Times New Roman" panose="02020603050405020304" pitchFamily="18" charset="0"/>
                <a:cs typeface="Times New Roman" panose="02020603050405020304" pitchFamily="18" charset="0"/>
              </a:rPr>
              <a:t>По можливості </a:t>
            </a:r>
            <a:r>
              <a:rPr lang="uk-UA" dirty="0" smtClean="0">
                <a:latin typeface="Times New Roman" panose="02020603050405020304" pitchFamily="18" charset="0"/>
                <a:cs typeface="Times New Roman" panose="02020603050405020304" pitchFamily="18" charset="0"/>
              </a:rPr>
              <a:t>залучати свідків</a:t>
            </a:r>
          </a:p>
          <a:p>
            <a:r>
              <a:rPr lang="uk-UA" b="1" dirty="0" smtClean="0">
                <a:solidFill>
                  <a:srgbClr val="FF0000"/>
                </a:solidFill>
                <a:latin typeface="Times New Roman" panose="02020603050405020304" pitchFamily="18" charset="0"/>
                <a:cs typeface="Times New Roman" panose="02020603050405020304" pitchFamily="18" charset="0"/>
              </a:rPr>
              <a:t>Письмово повідомити керівника </a:t>
            </a:r>
            <a:r>
              <a:rPr lang="uk-UA" dirty="0" smtClean="0">
                <a:latin typeface="Times New Roman" panose="02020603050405020304" pitchFamily="18" charset="0"/>
                <a:cs typeface="Times New Roman" panose="02020603050405020304" pitchFamily="18" charset="0"/>
              </a:rPr>
              <a:t>про пропозицію подарунку (невідкладно, </a:t>
            </a:r>
            <a:r>
              <a:rPr lang="uk-UA" b="1" dirty="0" smtClean="0">
                <a:solidFill>
                  <a:srgbClr val="FF0000"/>
                </a:solidFill>
                <a:latin typeface="Times New Roman" panose="02020603050405020304" pitchFamily="18" charset="0"/>
                <a:cs typeface="Times New Roman" panose="02020603050405020304" pitchFamily="18" charset="0"/>
              </a:rPr>
              <a:t>але</a:t>
            </a:r>
            <a:r>
              <a:rPr lang="uk-UA" dirty="0" smtClean="0">
                <a:latin typeface="Times New Roman" panose="02020603050405020304" pitchFamily="18" charset="0"/>
                <a:cs typeface="Times New Roman" panose="02020603050405020304" pitchFamily="18" charset="0"/>
              </a:rPr>
              <a:t> не пізніше 1 робочого дня)</a:t>
            </a:r>
          </a:p>
          <a:p>
            <a:r>
              <a:rPr lang="uk-UA" dirty="0" smtClean="0">
                <a:latin typeface="Times New Roman" panose="02020603050405020304" pitchFamily="18" charset="0"/>
                <a:cs typeface="Times New Roman" panose="02020603050405020304" pitchFamily="18" charset="0"/>
              </a:rPr>
              <a:t>Якщо пропозиція (виявлення) подарунку у публічному місці, </a:t>
            </a:r>
            <a:r>
              <a:rPr lang="uk-UA" b="1" dirty="0" smtClean="0">
                <a:solidFill>
                  <a:srgbClr val="FF0000"/>
                </a:solidFill>
                <a:latin typeface="Times New Roman" panose="02020603050405020304" pitchFamily="18" charset="0"/>
                <a:cs typeface="Times New Roman" panose="02020603050405020304" pitchFamily="18" charset="0"/>
              </a:rPr>
              <a:t>повідомити потрібно Національну поліцію</a:t>
            </a:r>
          </a:p>
          <a:p>
            <a:endParaRPr lang="ru-RU" dirty="0"/>
          </a:p>
        </p:txBody>
      </p:sp>
      <p:sp>
        <p:nvSpPr>
          <p:cNvPr id="4" name="Заголовок 1"/>
          <p:cNvSpPr txBox="1">
            <a:spLocks/>
          </p:cNvSpPr>
          <p:nvPr/>
        </p:nvSpPr>
        <p:spPr>
          <a:xfrm>
            <a:off x="587319" y="4597884"/>
            <a:ext cx="352507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b="1" dirty="0" smtClean="0">
                <a:solidFill>
                  <a:srgbClr val="FF0000"/>
                </a:solidFill>
                <a:latin typeface="Times New Roman" panose="02020603050405020304" pitchFamily="18" charset="0"/>
                <a:cs typeface="Times New Roman" panose="02020603050405020304" pitchFamily="18" charset="0"/>
              </a:rPr>
              <a:t>«Офіційні» подарунки</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3848101" y="4343399"/>
            <a:ext cx="8372474" cy="2314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b="1" i="1" dirty="0" smtClean="0">
                <a:latin typeface="Times New Roman" panose="02020603050405020304" pitchFamily="18" charset="0"/>
                <a:cs typeface="Times New Roman" panose="02020603050405020304" pitchFamily="18" charset="0"/>
              </a:rPr>
              <a:t>Подарунки державі, територіальній громаді, установам, підприємствам, організаціям – це державна (комунальна) власність (Постанова КМУ від 16.11.2011)</a:t>
            </a:r>
            <a:endParaRPr 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58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3BEA090E-A3EC-464A-8DD5-1AD05C9AF9F3}"/>
              </a:ext>
            </a:extLst>
          </p:cNvPr>
          <p:cNvSpPr/>
          <p:nvPr/>
        </p:nvSpPr>
        <p:spPr>
          <a:xfrm>
            <a:off x="348937" y="114815"/>
            <a:ext cx="5394366" cy="1023731"/>
          </a:xfrm>
          <a:prstGeom prst="roundRect">
            <a:avLst/>
          </a:prstGeom>
          <a:solidFill>
            <a:schemeClr val="accent4">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Види подарунків</a:t>
            </a:r>
            <a:endParaRPr lang="x-none"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BA8A1FC1-C22E-4ECA-9C26-F0029ED7D8A6}"/>
              </a:ext>
            </a:extLst>
          </p:cNvPr>
          <p:cNvSpPr/>
          <p:nvPr/>
        </p:nvSpPr>
        <p:spPr>
          <a:xfrm>
            <a:off x="189415" y="1326435"/>
            <a:ext cx="7059110" cy="5184947"/>
          </a:xfrm>
          <a:prstGeom prst="roundRect">
            <a:avLst/>
          </a:prstGeom>
          <a:solidFill>
            <a:schemeClr val="accent6">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a:solidFill>
                  <a:schemeClr val="tx1"/>
                </a:solidFill>
                <a:latin typeface="Times New Roman" panose="02020603050405020304" pitchFamily="18" charset="0"/>
                <a:cs typeface="Times New Roman" panose="02020603050405020304" pitchFamily="18" charset="0"/>
              </a:rPr>
              <a:t>I</a:t>
            </a:r>
            <a:r>
              <a:rPr lang="uk-UA" sz="3600" b="1" dirty="0">
                <a:solidFill>
                  <a:schemeClr val="tx1"/>
                </a:solidFill>
                <a:latin typeface="Times New Roman" panose="02020603050405020304" pitchFamily="18" charset="0"/>
                <a:cs typeface="Times New Roman" panose="02020603050405020304" pitchFamily="18" charset="0"/>
              </a:rPr>
              <a:t> «</a:t>
            </a:r>
            <a:r>
              <a:rPr lang="uk-UA" sz="3600" b="1" dirty="0">
                <a:solidFill>
                  <a:srgbClr val="FF0000"/>
                </a:solidFill>
                <a:latin typeface="Times New Roman" panose="02020603050405020304" pitchFamily="18" charset="0"/>
                <a:cs typeface="Times New Roman" panose="02020603050405020304" pitchFamily="18" charset="0"/>
              </a:rPr>
              <a:t>Заборонені»</a:t>
            </a:r>
          </a:p>
          <a:p>
            <a:pPr algn="ctr"/>
            <a:endParaRPr lang="uk-UA" sz="2000" b="1" dirty="0">
              <a:solidFill>
                <a:schemeClr val="tx1"/>
              </a:solidFill>
              <a:latin typeface="Times New Roman" panose="02020603050405020304" pitchFamily="18" charset="0"/>
              <a:cs typeface="Times New Roman" panose="02020603050405020304" pitchFamily="18" charset="0"/>
            </a:endParaRPr>
          </a:p>
          <a:p>
            <a:pPr algn="just"/>
            <a:r>
              <a:rPr lang="uk-UA" sz="2800" dirty="0">
                <a:solidFill>
                  <a:schemeClr val="tx1"/>
                </a:solidFill>
                <a:latin typeface="Times New Roman" panose="02020603050405020304" pitchFamily="18" charset="0"/>
                <a:cs typeface="Times New Roman" panose="02020603050405020304" pitchFamily="18" charset="0"/>
              </a:rPr>
              <a:t>а) </a:t>
            </a:r>
            <a:r>
              <a:rPr lang="uk-UA" sz="2800" u="sng" dirty="0">
                <a:solidFill>
                  <a:srgbClr val="FF0000"/>
                </a:solidFill>
                <a:latin typeface="Times New Roman" panose="02020603050405020304" pitchFamily="18" charset="0"/>
                <a:cs typeface="Times New Roman" panose="02020603050405020304" pitchFamily="18" charset="0"/>
              </a:rPr>
              <a:t>пов'язані</a:t>
            </a:r>
            <a:r>
              <a:rPr lang="uk-UA" sz="2800" dirty="0">
                <a:solidFill>
                  <a:schemeClr val="tx1"/>
                </a:solidFill>
                <a:latin typeface="Times New Roman" panose="02020603050405020304" pitchFamily="18" charset="0"/>
                <a:cs typeface="Times New Roman" panose="02020603050405020304" pitchFamily="18" charset="0"/>
              </a:rPr>
              <a:t> з здійсненням особою, якій цей подарунок пропонується, надається, </a:t>
            </a:r>
            <a:r>
              <a:rPr lang="uk-UA" sz="2800" u="sng" dirty="0">
                <a:solidFill>
                  <a:srgbClr val="FF0000"/>
                </a:solidFill>
                <a:latin typeface="Times New Roman" panose="02020603050405020304" pitchFamily="18" charset="0"/>
                <a:cs typeface="Times New Roman" panose="02020603050405020304" pitchFamily="18" charset="0"/>
              </a:rPr>
              <a:t>діяльності</a:t>
            </a:r>
            <a:r>
              <a:rPr lang="uk-UA" sz="2800" dirty="0">
                <a:solidFill>
                  <a:srgbClr val="FF0000"/>
                </a:solidFill>
                <a:latin typeface="Times New Roman" panose="02020603050405020304" pitchFamily="18" charset="0"/>
                <a:cs typeface="Times New Roman" panose="02020603050405020304" pitchFamily="18" charset="0"/>
              </a:rPr>
              <a:t> щодо </a:t>
            </a:r>
            <a:r>
              <a:rPr lang="uk-UA" sz="2800" u="sng" dirty="0">
                <a:solidFill>
                  <a:srgbClr val="FF0000"/>
                </a:solidFill>
                <a:latin typeface="Times New Roman" panose="02020603050405020304" pitchFamily="18" charset="0"/>
                <a:cs typeface="Times New Roman" panose="02020603050405020304" pitchFamily="18" charset="0"/>
              </a:rPr>
              <a:t>виконання функцій держави </a:t>
            </a:r>
            <a:r>
              <a:rPr lang="uk-UA" sz="2800" dirty="0">
                <a:solidFill>
                  <a:srgbClr val="FF0000"/>
                </a:solidFill>
                <a:latin typeface="Times New Roman" panose="02020603050405020304" pitchFamily="18" charset="0"/>
                <a:cs typeface="Times New Roman" panose="02020603050405020304" pitchFamily="18" charset="0"/>
              </a:rPr>
              <a:t>або </a:t>
            </a:r>
            <a:r>
              <a:rPr lang="uk-UA" sz="2800" u="sng" dirty="0">
                <a:solidFill>
                  <a:srgbClr val="FF0000"/>
                </a:solidFill>
                <a:latin typeface="Times New Roman" panose="02020603050405020304" pitchFamily="18" charset="0"/>
                <a:cs typeface="Times New Roman" panose="02020603050405020304" pitchFamily="18" charset="0"/>
              </a:rPr>
              <a:t>місцевого самоврядування</a:t>
            </a:r>
            <a:r>
              <a:rPr lang="x-none" sz="2000" dirty="0">
                <a:solidFill>
                  <a:srgbClr val="FF0000"/>
                </a:solidFill>
              </a:rPr>
              <a:t>;</a:t>
            </a:r>
            <a:endParaRPr lang="uk-UA" sz="2000" dirty="0">
              <a:solidFill>
                <a:srgbClr val="FF0000"/>
              </a:solidFill>
            </a:endParaRPr>
          </a:p>
          <a:p>
            <a:pPr algn="just"/>
            <a:endParaRPr lang="uk-UA" sz="2000" dirty="0">
              <a:solidFill>
                <a:schemeClr val="tx1"/>
              </a:solidFill>
            </a:endParaRPr>
          </a:p>
          <a:p>
            <a:pPr algn="just"/>
            <a:r>
              <a:rPr lang="uk-UA" sz="2800" dirty="0">
                <a:solidFill>
                  <a:schemeClr val="tx1"/>
                </a:solidFill>
                <a:latin typeface="Times New Roman" panose="02020603050405020304" pitchFamily="18" charset="0"/>
                <a:cs typeface="Times New Roman" panose="02020603050405020304" pitchFamily="18" charset="0"/>
              </a:rPr>
              <a:t>б) від </a:t>
            </a:r>
            <a:r>
              <a:rPr lang="uk-UA" sz="2800" u="sng" dirty="0">
                <a:solidFill>
                  <a:srgbClr val="FF0000"/>
                </a:solidFill>
                <a:latin typeface="Times New Roman" panose="02020603050405020304" pitchFamily="18" charset="0"/>
                <a:cs typeface="Times New Roman" panose="02020603050405020304" pitchFamily="18" charset="0"/>
              </a:rPr>
              <a:t>підлеглих, підпорядкованих </a:t>
            </a:r>
            <a:r>
              <a:rPr lang="uk-UA" sz="2800" dirty="0">
                <a:solidFill>
                  <a:schemeClr val="tx1"/>
                </a:solidFill>
                <a:latin typeface="Times New Roman" panose="02020603050405020304" pitchFamily="18" charset="0"/>
                <a:cs typeface="Times New Roman" panose="02020603050405020304" pitchFamily="18" charset="0"/>
              </a:rPr>
              <a:t>у службових відносинах осіб.</a:t>
            </a:r>
            <a:endParaRPr lang="x-none" sz="2800" dirty="0">
              <a:solidFill>
                <a:schemeClr val="tx1"/>
              </a:solidFill>
              <a:latin typeface="Times New Roman" panose="02020603050405020304" pitchFamily="18" charset="0"/>
              <a:cs typeface="Times New Roman" panose="02020603050405020304" pitchFamily="18" charset="0"/>
            </a:endParaRPr>
          </a:p>
        </p:txBody>
      </p:sp>
      <p:sp>
        <p:nvSpPr>
          <p:cNvPr id="3" name="Овал 2"/>
          <p:cNvSpPr/>
          <p:nvPr/>
        </p:nvSpPr>
        <p:spPr>
          <a:xfrm>
            <a:off x="7858124" y="2038350"/>
            <a:ext cx="3076575" cy="29813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1375495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334542B3-7FEF-4396-89DC-AB93CDD691FB}"/>
              </a:ext>
            </a:extLst>
          </p:cNvPr>
          <p:cNvSpPr/>
          <p:nvPr/>
        </p:nvSpPr>
        <p:spPr>
          <a:xfrm>
            <a:off x="233984" y="382994"/>
            <a:ext cx="11724032" cy="5769232"/>
          </a:xfrm>
          <a:prstGeom prst="roundRect">
            <a:avLst/>
          </a:prstGeom>
          <a:solidFill>
            <a:schemeClr val="accent6">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dirty="0">
                <a:solidFill>
                  <a:srgbClr val="FF0000"/>
                </a:solidFill>
                <a:latin typeface="Times New Roman" panose="02020603050405020304" pitchFamily="18" charset="0"/>
                <a:cs typeface="Times New Roman" panose="02020603050405020304" pitchFamily="18" charset="0"/>
              </a:rPr>
              <a:t>II</a:t>
            </a:r>
            <a:r>
              <a:rPr lang="uk-UA" sz="3200" b="1" dirty="0">
                <a:solidFill>
                  <a:schemeClr val="tx1"/>
                </a:solidFill>
                <a:latin typeface="Times New Roman" panose="02020603050405020304" pitchFamily="18" charset="0"/>
                <a:cs typeface="Times New Roman" panose="02020603050405020304" pitchFamily="18" charset="0"/>
              </a:rPr>
              <a:t> «</a:t>
            </a:r>
            <a:r>
              <a:rPr lang="uk-UA" sz="3200" b="1" dirty="0">
                <a:solidFill>
                  <a:srgbClr val="FF0000"/>
                </a:solidFill>
                <a:latin typeface="Times New Roman" panose="02020603050405020304" pitchFamily="18" charset="0"/>
                <a:cs typeface="Times New Roman" panose="02020603050405020304" pitchFamily="18" charset="0"/>
              </a:rPr>
              <a:t>Подарунки, щодо одержання </a:t>
            </a:r>
          </a:p>
          <a:p>
            <a:r>
              <a:rPr lang="x-none" dirty="0" smtClean="0">
                <a:solidFill>
                  <a:srgbClr val="FF0000"/>
                </a:solidFill>
              </a:rPr>
              <a:t>⠀⠀</a:t>
            </a:r>
            <a:r>
              <a:rPr lang="uk-UA" sz="3200" b="1" dirty="0" smtClean="0">
                <a:solidFill>
                  <a:srgbClr val="FF0000"/>
                </a:solidFill>
                <a:latin typeface="Times New Roman" panose="02020603050405020304" pitchFamily="18" charset="0"/>
                <a:cs typeface="Times New Roman" panose="02020603050405020304" pitchFamily="18" charset="0"/>
              </a:rPr>
              <a:t>яких </a:t>
            </a:r>
            <a:r>
              <a:rPr lang="uk-UA" sz="3200" b="1" dirty="0">
                <a:solidFill>
                  <a:srgbClr val="FF0000"/>
                </a:solidFill>
                <a:latin typeface="Times New Roman" panose="02020603050405020304" pitchFamily="18" charset="0"/>
                <a:cs typeface="Times New Roman" panose="02020603050405020304" pitchFamily="18" charset="0"/>
              </a:rPr>
              <a:t>встановлені обмеження»</a:t>
            </a:r>
          </a:p>
          <a:p>
            <a:pPr algn="ctr"/>
            <a:endParaRPr lang="uk-UA" sz="2000" b="1" dirty="0">
              <a:solidFill>
                <a:schemeClr val="tx1"/>
              </a:solidFill>
              <a:latin typeface="Times New Roman" panose="02020603050405020304" pitchFamily="18" charset="0"/>
              <a:cs typeface="Times New Roman" panose="02020603050405020304" pitchFamily="18" charset="0"/>
            </a:endParaRPr>
          </a:p>
          <a:p>
            <a:r>
              <a:rPr lang="uk-UA" sz="2400" dirty="0">
                <a:solidFill>
                  <a:schemeClr val="tx1"/>
                </a:solidFill>
                <a:latin typeface="Times New Roman" panose="02020603050405020304" pitchFamily="18" charset="0"/>
                <a:cs typeface="Times New Roman" panose="02020603050405020304" pitchFamily="18" charset="0"/>
              </a:rPr>
              <a:t>а) </a:t>
            </a:r>
            <a:r>
              <a:rPr lang="uk-UA" sz="2400" u="sng" dirty="0">
                <a:solidFill>
                  <a:srgbClr val="FF0000"/>
                </a:solidFill>
                <a:latin typeface="Times New Roman" panose="02020603050405020304" pitchFamily="18" charset="0"/>
                <a:cs typeface="Times New Roman" panose="02020603050405020304" pitchFamily="18" charset="0"/>
              </a:rPr>
              <a:t>не є </a:t>
            </a:r>
            <a:r>
              <a:rPr lang="uk-UA" sz="2400" dirty="0">
                <a:solidFill>
                  <a:schemeClr val="tx1"/>
                </a:solidFill>
                <a:latin typeface="Times New Roman" panose="02020603050405020304" pitchFamily="18" charset="0"/>
                <a:cs typeface="Times New Roman" panose="02020603050405020304" pitchFamily="18" charset="0"/>
              </a:rPr>
              <a:t>забороненими</a:t>
            </a:r>
            <a:r>
              <a:rPr lang="x-none" dirty="0">
                <a:solidFill>
                  <a:schemeClr val="tx1"/>
                </a:solidFill>
                <a:latin typeface="Times New Roman" panose="02020603050405020304" pitchFamily="18" charset="0"/>
                <a:cs typeface="Times New Roman" panose="02020603050405020304" pitchFamily="18" charset="0"/>
              </a:rPr>
              <a:t>;</a:t>
            </a:r>
            <a:endParaRPr lang="uk-UA" dirty="0">
              <a:solidFill>
                <a:schemeClr val="tx1"/>
              </a:solidFill>
              <a:latin typeface="Times New Roman" panose="02020603050405020304" pitchFamily="18" charset="0"/>
              <a:cs typeface="Times New Roman" panose="02020603050405020304" pitchFamily="18" charset="0"/>
            </a:endParaRPr>
          </a:p>
          <a:p>
            <a:endParaRPr lang="uk-UA" dirty="0">
              <a:solidFill>
                <a:schemeClr val="tx1"/>
              </a:solidFill>
              <a:latin typeface="Times New Roman" panose="02020603050405020304" pitchFamily="18" charset="0"/>
              <a:cs typeface="Times New Roman" panose="02020603050405020304" pitchFamily="18" charset="0"/>
            </a:endParaRPr>
          </a:p>
          <a:p>
            <a:r>
              <a:rPr lang="uk-UA" sz="2400" dirty="0">
                <a:solidFill>
                  <a:schemeClr val="tx1"/>
                </a:solidFill>
                <a:latin typeface="Times New Roman" panose="02020603050405020304" pitchFamily="18" charset="0"/>
                <a:cs typeface="Times New Roman" panose="02020603050405020304" pitchFamily="18" charset="0"/>
              </a:rPr>
              <a:t>б) </a:t>
            </a:r>
            <a:r>
              <a:rPr lang="uk-UA" sz="2400" u="sng" dirty="0">
                <a:solidFill>
                  <a:srgbClr val="FF0000"/>
                </a:solidFill>
                <a:latin typeface="Times New Roman" panose="02020603050405020304" pitchFamily="18" charset="0"/>
                <a:cs typeface="Times New Roman" panose="02020603050405020304" pitchFamily="18" charset="0"/>
              </a:rPr>
              <a:t>відповідають</a:t>
            </a:r>
            <a:r>
              <a:rPr lang="uk-UA" sz="2400" dirty="0">
                <a:solidFill>
                  <a:schemeClr val="tx1"/>
                </a:solidFill>
                <a:latin typeface="Times New Roman" panose="02020603050405020304" pitchFamily="18" charset="0"/>
                <a:cs typeface="Times New Roman" panose="02020603050405020304" pitchFamily="18" charset="0"/>
              </a:rPr>
              <a:t> «загальновизнаним уявленням </a:t>
            </a:r>
          </a:p>
          <a:p>
            <a:r>
              <a:rPr lang="uk-UA" sz="2400" dirty="0">
                <a:solidFill>
                  <a:schemeClr val="tx1"/>
                </a:solidFill>
                <a:latin typeface="Times New Roman" panose="02020603050405020304" pitchFamily="18" charset="0"/>
                <a:cs typeface="Times New Roman" panose="02020603050405020304" pitchFamily="18" charset="0"/>
              </a:rPr>
              <a:t>про гостинність»</a:t>
            </a:r>
            <a:r>
              <a:rPr lang="x-none" sz="2400" dirty="0">
                <a:solidFill>
                  <a:schemeClr val="tx1"/>
                </a:solidFill>
                <a:latin typeface="Times New Roman" panose="02020603050405020304" pitchFamily="18" charset="0"/>
                <a:cs typeface="Times New Roman" panose="02020603050405020304" pitchFamily="18" charset="0"/>
              </a:rPr>
              <a:t> ;</a:t>
            </a:r>
            <a:endParaRPr lang="uk-UA" sz="2400" dirty="0">
              <a:solidFill>
                <a:schemeClr val="tx1"/>
              </a:solidFill>
              <a:latin typeface="Times New Roman" panose="02020603050405020304" pitchFamily="18" charset="0"/>
              <a:cs typeface="Times New Roman" panose="02020603050405020304" pitchFamily="18" charset="0"/>
            </a:endParaRPr>
          </a:p>
          <a:p>
            <a:endParaRPr lang="uk-UA" sz="2400" dirty="0">
              <a:solidFill>
                <a:schemeClr val="tx1"/>
              </a:solidFill>
              <a:latin typeface="Times New Roman" panose="02020603050405020304" pitchFamily="18" charset="0"/>
              <a:cs typeface="Times New Roman" panose="02020603050405020304" pitchFamily="18" charset="0"/>
            </a:endParaRPr>
          </a:p>
          <a:p>
            <a:pPr algn="just"/>
            <a:r>
              <a:rPr lang="uk-UA" sz="2400" dirty="0">
                <a:solidFill>
                  <a:schemeClr val="tx1"/>
                </a:solidFill>
                <a:latin typeface="Times New Roman" panose="02020603050405020304" pitchFamily="18" charset="0"/>
                <a:cs typeface="Times New Roman" panose="02020603050405020304" pitchFamily="18" charset="0"/>
              </a:rPr>
              <a:t>в) </a:t>
            </a:r>
            <a:r>
              <a:rPr lang="uk-UA" sz="2400" u="sng" dirty="0">
                <a:solidFill>
                  <a:srgbClr val="FF0000"/>
                </a:solidFill>
                <a:latin typeface="Times New Roman" panose="02020603050405020304" pitchFamily="18" charset="0"/>
                <a:cs typeface="Times New Roman" panose="02020603050405020304" pitchFamily="18" charset="0"/>
              </a:rPr>
              <a:t>вартість</a:t>
            </a:r>
            <a:r>
              <a:rPr lang="uk-UA" sz="2400" dirty="0">
                <a:solidFill>
                  <a:schemeClr val="tx1"/>
                </a:solidFill>
                <a:latin typeface="Times New Roman" panose="02020603050405020304" pitchFamily="18" charset="0"/>
                <a:cs typeface="Times New Roman" panose="02020603050405020304" pitchFamily="18" charset="0"/>
              </a:rPr>
              <a:t> яких не перевищує одного прожиткового мінімуму для працездатних осіб, встановленого на день прийняття подарунку, якщо подарунок надходить від </a:t>
            </a:r>
            <a:r>
              <a:rPr lang="uk-UA" sz="2400" u="sng" dirty="0">
                <a:solidFill>
                  <a:srgbClr val="FF0000"/>
                </a:solidFill>
                <a:latin typeface="Times New Roman" panose="02020603050405020304" pitchFamily="18" charset="0"/>
                <a:cs typeface="Times New Roman" panose="02020603050405020304" pitchFamily="18" charset="0"/>
              </a:rPr>
              <a:t>однієї особи одноразово</a:t>
            </a:r>
            <a:r>
              <a:rPr lang="uk-UA" sz="2400" dirty="0">
                <a:solidFill>
                  <a:schemeClr val="tx1"/>
                </a:solidFill>
                <a:latin typeface="Times New Roman" panose="02020603050405020304" pitchFamily="18" charset="0"/>
                <a:cs typeface="Times New Roman" panose="02020603050405020304" pitchFamily="18" charset="0"/>
              </a:rPr>
              <a:t>, або ж </a:t>
            </a:r>
            <a:r>
              <a:rPr lang="uk-UA" sz="2400" u="sng" dirty="0">
                <a:solidFill>
                  <a:srgbClr val="FF0000"/>
                </a:solidFill>
                <a:latin typeface="Times New Roman" panose="02020603050405020304" pitchFamily="18" charset="0"/>
                <a:cs typeface="Times New Roman" panose="02020603050405020304" pitchFamily="18" charset="0"/>
              </a:rPr>
              <a:t>сукупна</a:t>
            </a:r>
            <a:r>
              <a:rPr lang="uk-UA" sz="2400" dirty="0">
                <a:solidFill>
                  <a:srgbClr val="FF0000"/>
                </a:solidFill>
                <a:latin typeface="Times New Roman" panose="02020603050405020304" pitchFamily="18" charset="0"/>
                <a:cs typeface="Times New Roman" panose="02020603050405020304" pitchFamily="18" charset="0"/>
              </a:rPr>
              <a:t> </a:t>
            </a:r>
            <a:r>
              <a:rPr lang="uk-UA" sz="2400" dirty="0">
                <a:solidFill>
                  <a:schemeClr val="tx1"/>
                </a:solidFill>
                <a:latin typeface="Times New Roman" panose="02020603050405020304" pitchFamily="18" charset="0"/>
                <a:cs typeface="Times New Roman" panose="02020603050405020304" pitchFamily="18" charset="0"/>
              </a:rPr>
              <a:t>вартість яких, отриманих від </a:t>
            </a:r>
            <a:r>
              <a:rPr lang="uk-UA" sz="2400" dirty="0">
                <a:solidFill>
                  <a:srgbClr val="FF0000"/>
                </a:solidFill>
                <a:latin typeface="Times New Roman" panose="02020603050405020304" pitchFamily="18" charset="0"/>
                <a:cs typeface="Times New Roman" panose="02020603050405020304" pitchFamily="18" charset="0"/>
              </a:rPr>
              <a:t>о</a:t>
            </a:r>
            <a:r>
              <a:rPr lang="uk-UA" sz="2400" u="sng" dirty="0">
                <a:solidFill>
                  <a:srgbClr val="FF0000"/>
                </a:solidFill>
                <a:latin typeface="Times New Roman" panose="02020603050405020304" pitchFamily="18" charset="0"/>
                <a:cs typeface="Times New Roman" panose="02020603050405020304" pitchFamily="18" charset="0"/>
              </a:rPr>
              <a:t>днієї</a:t>
            </a:r>
            <a:r>
              <a:rPr lang="uk-UA" sz="2400" dirty="0">
                <a:solidFill>
                  <a:srgbClr val="FF0000"/>
                </a:solidFill>
                <a:latin typeface="Times New Roman" panose="02020603050405020304" pitchFamily="18" charset="0"/>
                <a:cs typeface="Times New Roman" panose="02020603050405020304" pitchFamily="18" charset="0"/>
              </a:rPr>
              <a:t> </a:t>
            </a:r>
            <a:r>
              <a:rPr lang="uk-UA" sz="2400" dirty="0">
                <a:solidFill>
                  <a:schemeClr val="tx1"/>
                </a:solidFill>
                <a:latin typeface="Times New Roman" panose="02020603050405020304" pitchFamily="18" charset="0"/>
                <a:cs typeface="Times New Roman" panose="02020603050405020304" pitchFamily="18" charset="0"/>
              </a:rPr>
              <a:t>особи (групи осіб) </a:t>
            </a:r>
            <a:r>
              <a:rPr lang="uk-UA" sz="2400" u="sng" dirty="0">
                <a:solidFill>
                  <a:srgbClr val="FF0000"/>
                </a:solidFill>
                <a:latin typeface="Times New Roman" panose="02020603050405020304" pitchFamily="18" charset="0"/>
                <a:cs typeface="Times New Roman" panose="02020603050405020304" pitchFamily="18" charset="0"/>
              </a:rPr>
              <a:t>протягом року</a:t>
            </a:r>
            <a:r>
              <a:rPr lang="uk-UA" sz="2400" dirty="0">
                <a:solidFill>
                  <a:schemeClr val="tx1"/>
                </a:solidFill>
                <a:latin typeface="Times New Roman" panose="02020603050405020304" pitchFamily="18" charset="0"/>
                <a:cs typeface="Times New Roman" panose="02020603050405020304" pitchFamily="18" charset="0"/>
              </a:rPr>
              <a:t>, не перевищує </a:t>
            </a:r>
            <a:r>
              <a:rPr lang="uk-UA" sz="2400" u="sng" dirty="0">
                <a:solidFill>
                  <a:srgbClr val="FF0000"/>
                </a:solidFill>
                <a:latin typeface="Times New Roman" panose="02020603050405020304" pitchFamily="18" charset="0"/>
                <a:cs typeface="Times New Roman" panose="02020603050405020304" pitchFamily="18" charset="0"/>
              </a:rPr>
              <a:t>двох</a:t>
            </a:r>
            <a:r>
              <a:rPr lang="uk-UA" sz="2400" dirty="0">
                <a:solidFill>
                  <a:schemeClr val="tx1"/>
                </a:solidFill>
                <a:latin typeface="Times New Roman" panose="02020603050405020304" pitchFamily="18" charset="0"/>
                <a:cs typeface="Times New Roman" panose="02020603050405020304" pitchFamily="18" charset="0"/>
              </a:rPr>
              <a:t> прожиткових мінімумів для працездатних осіб </a:t>
            </a:r>
            <a:r>
              <a:rPr lang="uk-UA" sz="2400" u="sng" dirty="0">
                <a:solidFill>
                  <a:srgbClr val="FF0000"/>
                </a:solidFill>
                <a:latin typeface="Times New Roman" panose="02020603050405020304" pitchFamily="18" charset="0"/>
                <a:cs typeface="Times New Roman" panose="02020603050405020304" pitchFamily="18" charset="0"/>
              </a:rPr>
              <a:t>на 01 січня</a:t>
            </a:r>
            <a:r>
              <a:rPr lang="uk-UA" sz="2400" dirty="0">
                <a:solidFill>
                  <a:srgbClr val="FF0000"/>
                </a:solidFill>
                <a:latin typeface="Times New Roman" panose="02020603050405020304" pitchFamily="18" charset="0"/>
                <a:cs typeface="Times New Roman" panose="02020603050405020304" pitchFamily="18" charset="0"/>
              </a:rPr>
              <a:t> </a:t>
            </a:r>
            <a:r>
              <a:rPr lang="uk-UA" sz="2400" dirty="0">
                <a:solidFill>
                  <a:schemeClr val="tx1"/>
                </a:solidFill>
                <a:latin typeface="Times New Roman" panose="02020603050405020304" pitchFamily="18" charset="0"/>
                <a:cs typeface="Times New Roman" panose="02020603050405020304" pitchFamily="18" charset="0"/>
              </a:rPr>
              <a:t>того року, в якому прийнято подарунок.</a:t>
            </a:r>
            <a:endParaRPr lang="x-none" sz="2400" dirty="0">
              <a:solidFill>
                <a:schemeClr val="tx1"/>
              </a:solidFill>
              <a:latin typeface="Times New Roman" panose="02020603050405020304" pitchFamily="18" charset="0"/>
              <a:cs typeface="Times New Roman" panose="02020603050405020304" pitchFamily="18" charset="0"/>
            </a:endParaRPr>
          </a:p>
        </p:txBody>
      </p:sp>
      <p:sp>
        <p:nvSpPr>
          <p:cNvPr id="3" name="Овал 2"/>
          <p:cNvSpPr/>
          <p:nvPr/>
        </p:nvSpPr>
        <p:spPr>
          <a:xfrm>
            <a:off x="8020050" y="514885"/>
            <a:ext cx="2876550" cy="2752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80836140"/>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E8AFB7A2-502B-42E6-96CD-6A3794306F42}"/>
              </a:ext>
            </a:extLst>
          </p:cNvPr>
          <p:cNvSpPr/>
          <p:nvPr/>
        </p:nvSpPr>
        <p:spPr>
          <a:xfrm>
            <a:off x="212132" y="952893"/>
            <a:ext cx="7388818" cy="4752582"/>
          </a:xfrm>
          <a:prstGeom prst="roundRect">
            <a:avLst/>
          </a:prstGeom>
          <a:solidFill>
            <a:schemeClr val="accent6">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rgbClr val="FF0000"/>
                </a:solidFill>
                <a:latin typeface="Times New Roman" panose="02020603050405020304" pitchFamily="18" charset="0"/>
                <a:cs typeface="Times New Roman" panose="02020603050405020304" pitchFamily="18" charset="0"/>
              </a:rPr>
              <a:t>III</a:t>
            </a:r>
            <a:r>
              <a:rPr lang="uk-UA" sz="3200" b="1" dirty="0">
                <a:solidFill>
                  <a:srgbClr val="FF0000"/>
                </a:solidFill>
                <a:latin typeface="Times New Roman" panose="02020603050405020304" pitchFamily="18" charset="0"/>
                <a:cs typeface="Times New Roman" panose="02020603050405020304" pitchFamily="18" charset="0"/>
              </a:rPr>
              <a:t> Дозволені подарунки</a:t>
            </a:r>
          </a:p>
          <a:p>
            <a:pPr algn="ctr"/>
            <a:endParaRPr lang="uk-UA" sz="3200" b="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800" dirty="0">
                <a:solidFill>
                  <a:schemeClr val="tx1"/>
                </a:solidFill>
                <a:latin typeface="Times New Roman" panose="02020603050405020304" pitchFamily="18" charset="0"/>
                <a:cs typeface="Times New Roman" panose="02020603050405020304" pitchFamily="18" charset="0"/>
              </a:rPr>
              <a:t>ті, що дарують </a:t>
            </a:r>
            <a:r>
              <a:rPr lang="uk-UA" sz="2800" dirty="0">
                <a:solidFill>
                  <a:srgbClr val="FF0000"/>
                </a:solidFill>
                <a:latin typeface="Times New Roman" panose="02020603050405020304" pitchFamily="18" charset="0"/>
                <a:cs typeface="Times New Roman" panose="02020603050405020304" pitchFamily="18" charset="0"/>
              </a:rPr>
              <a:t>близьким особам</a:t>
            </a:r>
            <a:r>
              <a:rPr lang="x-none"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800" dirty="0">
                <a:solidFill>
                  <a:schemeClr val="tx1"/>
                </a:solidFill>
                <a:latin typeface="Times New Roman" panose="02020603050405020304" pitchFamily="18" charset="0"/>
                <a:cs typeface="Times New Roman" panose="02020603050405020304" pitchFamily="18" charset="0"/>
              </a:rPr>
              <a:t>ті, що одержуються як </a:t>
            </a:r>
            <a:r>
              <a:rPr lang="uk-UA" sz="2800" dirty="0">
                <a:solidFill>
                  <a:srgbClr val="FF0000"/>
                </a:solidFill>
                <a:latin typeface="Times New Roman" panose="02020603050405020304" pitchFamily="18" charset="0"/>
                <a:cs typeface="Times New Roman" panose="02020603050405020304" pitchFamily="18" charset="0"/>
              </a:rPr>
              <a:t>загальнодоступні</a:t>
            </a:r>
            <a:r>
              <a:rPr lang="uk-UA" sz="2800" dirty="0">
                <a:solidFill>
                  <a:schemeClr val="tx1"/>
                </a:solidFill>
                <a:latin typeface="Times New Roman" panose="02020603050405020304" pitchFamily="18" charset="0"/>
                <a:cs typeface="Times New Roman" panose="02020603050405020304" pitchFamily="18" charset="0"/>
              </a:rPr>
              <a:t> знижки на товари, послуги, загальнодоступні виграші, призи, премії , бонуси.</a:t>
            </a:r>
          </a:p>
          <a:p>
            <a:pPr marL="342900" indent="-342900">
              <a:buFont typeface="Arial" panose="020B0604020202020204" pitchFamily="34" charset="0"/>
              <a:buChar char="•"/>
            </a:pPr>
            <a:endParaRPr lang="uk-UA" sz="2000" dirty="0">
              <a:solidFill>
                <a:schemeClr val="tx1"/>
              </a:solidFill>
              <a:latin typeface="Times New Roman" panose="02020603050405020304" pitchFamily="18" charset="0"/>
              <a:cs typeface="Times New Roman" panose="02020603050405020304" pitchFamily="18" charset="0"/>
            </a:endParaRPr>
          </a:p>
        </p:txBody>
      </p:sp>
      <p:sp>
        <p:nvSpPr>
          <p:cNvPr id="3" name="Овал 2"/>
          <p:cNvSpPr/>
          <p:nvPr/>
        </p:nvSpPr>
        <p:spPr>
          <a:xfrm>
            <a:off x="8467725" y="1876621"/>
            <a:ext cx="3048000" cy="29051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09825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1422</Words>
  <Application>Microsoft Office PowerPoint</Application>
  <PresentationFormat>Широкоэкранный</PresentationFormat>
  <Paragraphs>126</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Обмеження для державних службовців</vt:lpstr>
      <vt:lpstr>Класифікація обмежень державних службовців</vt:lpstr>
      <vt:lpstr>Презентация PowerPoint</vt:lpstr>
      <vt:lpstr>Обмеження щодо використання  службових повноважень чи свого становища </vt:lpstr>
      <vt:lpstr>Презентация PowerPoint</vt:lpstr>
      <vt:lpstr>Правила поводження із подарунками</vt:lpstr>
      <vt:lpstr>Презентация PowerPoint</vt:lpstr>
      <vt:lpstr>Презентация PowerPoint</vt:lpstr>
      <vt:lpstr>Презентация PowerPoint</vt:lpstr>
      <vt:lpstr>Обмеження щодо спільної роботи близьких осіб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Правове регулювання публічної служби</dc:title>
  <dc:creator>User</dc:creator>
  <cp:lastModifiedBy>User</cp:lastModifiedBy>
  <cp:revision>97</cp:revision>
  <dcterms:created xsi:type="dcterms:W3CDTF">2022-04-11T14:56:43Z</dcterms:created>
  <dcterms:modified xsi:type="dcterms:W3CDTF">2022-05-13T13:36:40Z</dcterms:modified>
</cp:coreProperties>
</file>