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DB093-FA74-4410-8F3E-3EC870CAAB0F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A4311-0BA9-4ACF-9839-A19C7C1CE0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048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A4311-0BA9-4ACF-9839-A19C7C1CE00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939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8FFD9B9-B12E-4943-8D90-523FA75C6DC8}" type="datetimeFigureOut">
              <a:rPr lang="ru-RU" smtClean="0"/>
              <a:t>27.02.2023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C47D170-5AEE-4147-9167-77AEBB926D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1%D0%9E%D0%9B%D0%86" TargetMode="External"/><Relationship Id="rId2" Type="http://schemas.openxmlformats.org/officeDocument/2006/relationships/hyperlink" Target="http://ua-referat.com/%D0%9C%D0%B5%D1%82%D1%96%D0%BE%D0%BD%D1%96%D0%B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hyperlink" Target="http://ua-referat.com/%D0%A2%D1%80%D0%B0%D0%B2%D0%BB%D0%B5%D0%BD%D0%BD%D1%8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F%D0%B0%D1%80%D1%84%D1%83%D0%BC%D0%B5%D1%80" TargetMode="External"/><Relationship Id="rId2" Type="http://schemas.openxmlformats.org/officeDocument/2006/relationships/hyperlink" Target="http://ua-referat.com/%D0%90%D0%BC%D1%96%D0%BD%D0%BE%D0%BA%D0%B8%D1%81%D0%BB%D0%BE%D1%82%D0%B8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err="1"/>
              <a:t>Амінокислоти</a:t>
            </a:r>
            <a:r>
              <a:rPr lang="ru-RU" sz="1800" dirty="0"/>
              <a:t> –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хімічні</a:t>
            </a:r>
            <a:r>
              <a:rPr lang="ru-RU" sz="1800" dirty="0"/>
              <a:t> </a:t>
            </a:r>
            <a:r>
              <a:rPr lang="ru-RU" sz="1800" dirty="0" err="1"/>
              <a:t>сполуки</a:t>
            </a:r>
            <a:r>
              <a:rPr lang="ru-RU" sz="1800" dirty="0"/>
              <a:t>, в </a:t>
            </a:r>
            <a:r>
              <a:rPr lang="ru-RU" sz="1800" dirty="0" err="1"/>
              <a:t>молекулі</a:t>
            </a:r>
            <a:r>
              <a:rPr lang="ru-RU" sz="1800" dirty="0"/>
              <a:t> яких </a:t>
            </a:r>
            <a:r>
              <a:rPr lang="ru-RU" sz="1800" dirty="0" err="1"/>
              <a:t>міститися</a:t>
            </a:r>
            <a:r>
              <a:rPr lang="ru-RU" sz="1800" dirty="0"/>
              <a:t> </a:t>
            </a:r>
            <a:r>
              <a:rPr lang="ru-RU" sz="1800" dirty="0" err="1"/>
              <a:t>одночасно</a:t>
            </a:r>
            <a:r>
              <a:rPr lang="ru-RU" sz="1800" dirty="0"/>
              <a:t> </a:t>
            </a:r>
            <a:r>
              <a:rPr lang="ru-RU" sz="1800" dirty="0" err="1"/>
              <a:t>карбоксильні</a:t>
            </a:r>
            <a:r>
              <a:rPr lang="ru-RU" sz="1800" dirty="0"/>
              <a:t> і </a:t>
            </a:r>
            <a:r>
              <a:rPr lang="ru-RU" sz="1800" dirty="0" err="1"/>
              <a:t>амінні</a:t>
            </a:r>
            <a:r>
              <a:rPr lang="ru-RU" sz="1800" dirty="0"/>
              <a:t> </a:t>
            </a:r>
            <a:r>
              <a:rPr lang="ru-RU" sz="1800" dirty="0" err="1"/>
              <a:t>групи</a:t>
            </a:r>
            <a:r>
              <a:rPr lang="ru-RU" sz="1800" dirty="0"/>
              <a:t>, є </a:t>
            </a:r>
            <a:r>
              <a:rPr lang="ru-RU" sz="1800" dirty="0" err="1"/>
              <a:t>будівельним</a:t>
            </a:r>
            <a:r>
              <a:rPr lang="ru-RU" sz="1800" dirty="0"/>
              <a:t> </a:t>
            </a:r>
            <a:r>
              <a:rPr lang="ru-RU" sz="1800" dirty="0" err="1"/>
              <a:t>матеріалом</a:t>
            </a:r>
            <a:r>
              <a:rPr lang="ru-RU" sz="1800" dirty="0"/>
              <a:t> для </a:t>
            </a:r>
            <a:r>
              <a:rPr lang="ru-RU" sz="1800" dirty="0" err="1"/>
              <a:t>білків</a:t>
            </a:r>
            <a:r>
              <a:rPr lang="ru-RU" sz="1800" dirty="0"/>
              <a:t>. Також </a:t>
            </a:r>
            <a:r>
              <a:rPr lang="ru-RU" sz="1800" dirty="0" err="1"/>
              <a:t>амінокислоти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розглядатися</a:t>
            </a:r>
            <a:r>
              <a:rPr lang="ru-RU" sz="1800" dirty="0"/>
              <a:t> як </a:t>
            </a:r>
            <a:r>
              <a:rPr lang="ru-RU" sz="1800" dirty="0" err="1"/>
              <a:t>карбонові</a:t>
            </a:r>
            <a:r>
              <a:rPr lang="ru-RU" sz="1800" dirty="0"/>
              <a:t> </a:t>
            </a:r>
            <a:r>
              <a:rPr lang="ru-RU" sz="1800" dirty="0" err="1"/>
              <a:t>кислоти</a:t>
            </a:r>
            <a:r>
              <a:rPr lang="ru-RU" sz="1800" dirty="0"/>
              <a:t>, в яких </a:t>
            </a:r>
            <a:r>
              <a:rPr lang="ru-RU" sz="1800" dirty="0" err="1"/>
              <a:t>кілька</a:t>
            </a:r>
            <a:r>
              <a:rPr lang="ru-RU" sz="1800" dirty="0"/>
              <a:t> </a:t>
            </a:r>
            <a:r>
              <a:rPr lang="ru-RU" sz="1800" dirty="0" err="1"/>
              <a:t>атомів</a:t>
            </a:r>
            <a:r>
              <a:rPr lang="ru-RU" sz="1800" dirty="0"/>
              <a:t> </a:t>
            </a:r>
            <a:r>
              <a:rPr lang="ru-RU" sz="1800" dirty="0" err="1"/>
              <a:t>замінені</a:t>
            </a:r>
            <a:r>
              <a:rPr lang="ru-RU" sz="1800" dirty="0"/>
              <a:t> на </a:t>
            </a:r>
            <a:r>
              <a:rPr lang="ru-RU" sz="1800" dirty="0" err="1"/>
              <a:t>амінні</a:t>
            </a:r>
            <a:r>
              <a:rPr lang="ru-RU" sz="1800" dirty="0"/>
              <a:t> </a:t>
            </a:r>
            <a:r>
              <a:rPr lang="ru-RU" sz="1800" dirty="0" err="1"/>
              <a:t>групи</a:t>
            </a:r>
            <a:r>
              <a:rPr lang="ru-RU" sz="1800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564904"/>
            <a:ext cx="5112568" cy="3718232"/>
          </a:xfrm>
        </p:spPr>
      </p:pic>
    </p:spTree>
    <p:extLst>
      <p:ext uri="{BB962C8B-B14F-4D97-AF65-F5344CB8AC3E}">
        <p14:creationId xmlns:p14="http://schemas.microsoft.com/office/powerpoint/2010/main" val="4025702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6923112" cy="557808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7030A0"/>
                </a:solidFill>
              </a:rPr>
              <a:t>Незамінні</a:t>
            </a:r>
            <a:r>
              <a:rPr lang="ru-RU" dirty="0">
                <a:solidFill>
                  <a:srgbClr val="7030A0"/>
                </a:solidFill>
              </a:rPr>
              <a:t>  </a:t>
            </a:r>
            <a:r>
              <a:rPr lang="ru-RU" dirty="0" err="1">
                <a:solidFill>
                  <a:srgbClr val="7030A0"/>
                </a:solidFill>
              </a:rPr>
              <a:t>амінокислоти</a:t>
            </a:r>
            <a:r>
              <a:rPr lang="ru-RU" dirty="0">
                <a:solidFill>
                  <a:srgbClr val="7030A0"/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5017744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/>
              <a:t>Валін</a:t>
            </a:r>
            <a:r>
              <a:rPr lang="ru-RU" b="1" dirty="0"/>
              <a:t>. </a:t>
            </a:r>
            <a:r>
              <a:rPr lang="ru-RU" dirty="0"/>
              <a:t>Один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в </a:t>
            </a:r>
            <a:r>
              <a:rPr lang="ru-RU" dirty="0" err="1"/>
              <a:t>рості</a:t>
            </a:r>
            <a:r>
              <a:rPr lang="ru-RU" dirty="0"/>
              <a:t> і </a:t>
            </a:r>
            <a:r>
              <a:rPr lang="ru-RU" dirty="0" err="1"/>
              <a:t>синтезі</a:t>
            </a:r>
            <a:r>
              <a:rPr lang="ru-RU" dirty="0"/>
              <a:t> тканин </a:t>
            </a:r>
            <a:r>
              <a:rPr lang="ru-RU" dirty="0" err="1"/>
              <a:t>тіла</a:t>
            </a:r>
            <a:r>
              <a:rPr lang="ru-RU" dirty="0"/>
              <a:t>.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- </a:t>
            </a:r>
            <a:r>
              <a:rPr lang="ru-RU" dirty="0" err="1"/>
              <a:t>тваринні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. </a:t>
            </a:r>
            <a:r>
              <a:rPr lang="ru-RU" dirty="0" err="1"/>
              <a:t>Досліди</a:t>
            </a:r>
            <a:r>
              <a:rPr lang="ru-RU" dirty="0"/>
              <a:t> на </a:t>
            </a:r>
            <a:r>
              <a:rPr lang="ru-RU" dirty="0" err="1"/>
              <a:t>лабораторних</a:t>
            </a:r>
            <a:r>
              <a:rPr lang="ru-RU" dirty="0"/>
              <a:t> щурах показали,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валін</a:t>
            </a:r>
            <a:r>
              <a:rPr lang="ru-RU" dirty="0"/>
              <a:t>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м’язову</a:t>
            </a:r>
            <a:r>
              <a:rPr lang="ru-RU" dirty="0"/>
              <a:t> </a:t>
            </a:r>
            <a:r>
              <a:rPr lang="ru-RU" dirty="0" err="1"/>
              <a:t>координацію</a:t>
            </a:r>
            <a:r>
              <a:rPr lang="ru-RU" dirty="0"/>
              <a:t> і </a:t>
            </a:r>
            <a:r>
              <a:rPr lang="ru-RU" dirty="0" err="1"/>
              <a:t>знижує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до болю, холоду та спеки.</a:t>
            </a:r>
          </a:p>
          <a:p>
            <a:endParaRPr lang="ru-RU" dirty="0"/>
          </a:p>
          <a:p>
            <a:r>
              <a:rPr lang="ru-RU" b="1" dirty="0" err="1"/>
              <a:t>Гістидин</a:t>
            </a:r>
            <a:r>
              <a:rPr lang="ru-RU" b="1" dirty="0"/>
              <a:t>. </a:t>
            </a:r>
            <a:r>
              <a:rPr lang="ru-RU" dirty="0" err="1"/>
              <a:t>Амінокислота</a:t>
            </a:r>
            <a:r>
              <a:rPr lang="ru-RU" dirty="0"/>
              <a:t>, </a:t>
            </a:r>
            <a:r>
              <a:rPr lang="ru-RU" dirty="0" err="1"/>
              <a:t>сприяє</a:t>
            </a:r>
            <a:r>
              <a:rPr lang="ru-RU" dirty="0"/>
              <a:t> росту і </a:t>
            </a:r>
            <a:r>
              <a:rPr lang="ru-RU" dirty="0" err="1"/>
              <a:t>відновленню</a:t>
            </a:r>
            <a:r>
              <a:rPr lang="ru-RU" dirty="0"/>
              <a:t> тканин. У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гемоглобіні</a:t>
            </a:r>
            <a:r>
              <a:rPr lang="ru-RU" dirty="0"/>
              <a:t>; </a:t>
            </a:r>
            <a:r>
              <a:rPr lang="ru-RU" dirty="0" err="1"/>
              <a:t>використовується</a:t>
            </a:r>
            <a:r>
              <a:rPr lang="ru-RU" dirty="0"/>
              <a:t> при </a:t>
            </a:r>
            <a:r>
              <a:rPr lang="ru-RU" dirty="0" err="1"/>
              <a:t>лікуванні</a:t>
            </a:r>
            <a:r>
              <a:rPr lang="ru-RU" dirty="0"/>
              <a:t> </a:t>
            </a:r>
            <a:r>
              <a:rPr lang="ru-RU" dirty="0" err="1"/>
              <a:t>ревматоїдних</a:t>
            </a:r>
            <a:r>
              <a:rPr lang="ru-RU" dirty="0"/>
              <a:t> </a:t>
            </a:r>
            <a:r>
              <a:rPr lang="ru-RU" dirty="0" err="1"/>
              <a:t>артритів</a:t>
            </a:r>
            <a:r>
              <a:rPr lang="ru-RU" dirty="0"/>
              <a:t>, </a:t>
            </a:r>
            <a:r>
              <a:rPr lang="ru-RU" dirty="0" err="1"/>
              <a:t>алергій</a:t>
            </a:r>
            <a:r>
              <a:rPr lang="ru-RU" dirty="0"/>
              <a:t>, </a:t>
            </a:r>
            <a:r>
              <a:rPr lang="ru-RU" dirty="0" err="1"/>
              <a:t>виразок</a:t>
            </a:r>
            <a:r>
              <a:rPr lang="ru-RU" dirty="0"/>
              <a:t> і </a:t>
            </a:r>
            <a:r>
              <a:rPr lang="ru-RU" dirty="0" err="1"/>
              <a:t>анемії</a:t>
            </a:r>
            <a:r>
              <a:rPr lang="ru-RU" dirty="0"/>
              <a:t>. </a:t>
            </a:r>
            <a:r>
              <a:rPr lang="ru-RU" dirty="0" err="1"/>
              <a:t>Недолік</a:t>
            </a:r>
            <a:r>
              <a:rPr lang="ru-RU" dirty="0"/>
              <a:t> </a:t>
            </a:r>
            <a:r>
              <a:rPr lang="ru-RU" dirty="0" err="1"/>
              <a:t>гістидину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ослаблення</a:t>
            </a:r>
            <a:r>
              <a:rPr lang="ru-RU" dirty="0"/>
              <a:t> слуху.</a:t>
            </a:r>
          </a:p>
          <a:p>
            <a:endParaRPr lang="ru-RU" dirty="0"/>
          </a:p>
          <a:p>
            <a:r>
              <a:rPr lang="ru-RU" b="1" dirty="0" err="1"/>
              <a:t>Ізолейцин</a:t>
            </a:r>
            <a:r>
              <a:rPr lang="ru-RU" b="1" dirty="0"/>
              <a:t>. </a:t>
            </a:r>
            <a:r>
              <a:rPr lang="ru-RU" dirty="0" err="1"/>
              <a:t>Постачається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продуктами,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повноцінний</a:t>
            </a:r>
            <a:r>
              <a:rPr lang="ru-RU" dirty="0"/>
              <a:t> </a:t>
            </a:r>
            <a:r>
              <a:rPr lang="ru-RU" dirty="0" err="1"/>
              <a:t>білок</a:t>
            </a:r>
            <a:r>
              <a:rPr lang="ru-RU" dirty="0"/>
              <a:t> - </a:t>
            </a:r>
            <a:r>
              <a:rPr lang="ru-RU" dirty="0" err="1"/>
              <a:t>м'ясом</a:t>
            </a:r>
            <a:r>
              <a:rPr lang="ru-RU" dirty="0"/>
              <a:t>, птицею, </a:t>
            </a:r>
            <a:r>
              <a:rPr lang="ru-RU" dirty="0" err="1"/>
              <a:t>рибою</a:t>
            </a:r>
            <a:r>
              <a:rPr lang="ru-RU" dirty="0"/>
              <a:t>, </a:t>
            </a:r>
            <a:r>
              <a:rPr lang="ru-RU" dirty="0" err="1"/>
              <a:t>яйцями</a:t>
            </a:r>
            <a:r>
              <a:rPr lang="ru-RU" dirty="0"/>
              <a:t>, </a:t>
            </a:r>
            <a:r>
              <a:rPr lang="ru-RU" dirty="0" err="1"/>
              <a:t>молочними</a:t>
            </a:r>
            <a:r>
              <a:rPr lang="ru-RU" dirty="0"/>
              <a:t> продуктами.</a:t>
            </a:r>
          </a:p>
          <a:p>
            <a:endParaRPr lang="ru-RU" dirty="0"/>
          </a:p>
          <a:p>
            <a:r>
              <a:rPr lang="ru-RU" b="1" dirty="0"/>
              <a:t>Лейцин. </a:t>
            </a:r>
            <a:r>
              <a:rPr lang="ru-RU" dirty="0"/>
              <a:t>Одна з  </a:t>
            </a:r>
            <a:r>
              <a:rPr lang="ru-RU" dirty="0" err="1"/>
              <a:t>незамінних</a:t>
            </a:r>
            <a:r>
              <a:rPr lang="ru-RU" dirty="0"/>
              <a:t>" </a:t>
            </a:r>
            <a:r>
              <a:rPr lang="ru-RU" dirty="0" err="1"/>
              <a:t>амінокислот</a:t>
            </a:r>
            <a:r>
              <a:rPr lang="ru-RU" dirty="0"/>
              <a:t>. </a:t>
            </a:r>
            <a:r>
              <a:rPr lang="ru-RU" dirty="0" err="1"/>
              <a:t>Поставляється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продуктами,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повноцінний</a:t>
            </a:r>
            <a:r>
              <a:rPr lang="ru-RU" dirty="0"/>
              <a:t> </a:t>
            </a:r>
            <a:r>
              <a:rPr lang="ru-RU" dirty="0" err="1"/>
              <a:t>білок</a:t>
            </a:r>
            <a:r>
              <a:rPr lang="ru-RU" dirty="0"/>
              <a:t> - </a:t>
            </a:r>
            <a:r>
              <a:rPr lang="ru-RU" dirty="0" err="1"/>
              <a:t>м'ясом</a:t>
            </a:r>
            <a:r>
              <a:rPr lang="ru-RU" dirty="0"/>
              <a:t>, птицею, </a:t>
            </a:r>
            <a:r>
              <a:rPr lang="ru-RU" dirty="0" err="1"/>
              <a:t>рибою</a:t>
            </a:r>
            <a:r>
              <a:rPr lang="ru-RU" dirty="0"/>
              <a:t>, </a:t>
            </a:r>
            <a:r>
              <a:rPr lang="ru-RU" dirty="0" err="1"/>
              <a:t>яйцями</a:t>
            </a:r>
            <a:r>
              <a:rPr lang="ru-RU" dirty="0"/>
              <a:t>, </a:t>
            </a:r>
            <a:r>
              <a:rPr lang="ru-RU" dirty="0" err="1"/>
              <a:t>молочними</a:t>
            </a:r>
            <a:r>
              <a:rPr lang="ru-RU" dirty="0"/>
              <a:t> продуктами. </a:t>
            </a:r>
            <a:r>
              <a:rPr lang="ru-RU" dirty="0" err="1"/>
              <a:t>Необхідна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для синтезу </a:t>
            </a:r>
            <a:r>
              <a:rPr lang="ru-RU" dirty="0" err="1"/>
              <a:t>протеїну</a:t>
            </a:r>
            <a:r>
              <a:rPr lang="ru-RU" dirty="0"/>
              <a:t> </a:t>
            </a:r>
            <a:r>
              <a:rPr lang="ru-RU" dirty="0" err="1"/>
              <a:t>організмом</a:t>
            </a:r>
            <a:r>
              <a:rPr lang="ru-RU" dirty="0"/>
              <a:t>, але й для </a:t>
            </a:r>
            <a:r>
              <a:rPr lang="ru-RU" dirty="0" err="1"/>
              <a:t>зміцнення</a:t>
            </a:r>
            <a:r>
              <a:rPr lang="ru-RU" dirty="0"/>
              <a:t> </a:t>
            </a:r>
            <a:r>
              <a:rPr lang="ru-RU" dirty="0" err="1"/>
              <a:t>імунної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 err="1"/>
              <a:t>Лізин</a:t>
            </a:r>
            <a:r>
              <a:rPr lang="ru-RU" dirty="0"/>
              <a:t>. </a:t>
            </a:r>
            <a:r>
              <a:rPr lang="ru-RU" dirty="0" err="1"/>
              <a:t>Гарні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- сир, </a:t>
            </a:r>
            <a:r>
              <a:rPr lang="ru-RU" dirty="0" err="1"/>
              <a:t>риба</a:t>
            </a:r>
            <a:r>
              <a:rPr lang="ru-RU" dirty="0"/>
              <a:t>. Одна з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карнітину</a:t>
            </a:r>
            <a:r>
              <a:rPr lang="ru-RU" dirty="0"/>
              <a:t>.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кальцію</a:t>
            </a:r>
            <a:r>
              <a:rPr lang="ru-RU" dirty="0"/>
              <a:t>; </a:t>
            </a:r>
            <a:r>
              <a:rPr lang="ru-RU" dirty="0" err="1"/>
              <a:t>бере</a:t>
            </a:r>
            <a:r>
              <a:rPr lang="ru-RU" dirty="0"/>
              <a:t> участь в </a:t>
            </a:r>
            <a:r>
              <a:rPr lang="ru-RU" dirty="0" err="1"/>
              <a:t>утворенні</a:t>
            </a:r>
            <a:r>
              <a:rPr lang="ru-RU" dirty="0"/>
              <a:t> </a:t>
            </a:r>
            <a:r>
              <a:rPr lang="ru-RU" dirty="0" err="1"/>
              <a:t>колагену</a:t>
            </a:r>
            <a:r>
              <a:rPr lang="ru-RU" dirty="0"/>
              <a:t> (з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хрящі</a:t>
            </a:r>
            <a:r>
              <a:rPr lang="ru-RU" dirty="0"/>
              <a:t> і </a:t>
            </a:r>
            <a:r>
              <a:rPr lang="ru-RU" dirty="0" err="1"/>
              <a:t>сполучні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);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участь у </a:t>
            </a:r>
            <a:r>
              <a:rPr lang="ru-RU" dirty="0" err="1"/>
              <a:t>виробленні</a:t>
            </a:r>
            <a:r>
              <a:rPr lang="ru-RU" dirty="0"/>
              <a:t> </a:t>
            </a:r>
            <a:r>
              <a:rPr lang="ru-RU" dirty="0" err="1"/>
              <a:t>антитіл</a:t>
            </a:r>
            <a:r>
              <a:rPr lang="ru-RU" dirty="0"/>
              <a:t>, </a:t>
            </a:r>
            <a:r>
              <a:rPr lang="ru-RU" dirty="0" err="1"/>
              <a:t>гормонів</a:t>
            </a:r>
            <a:r>
              <a:rPr lang="ru-RU" dirty="0"/>
              <a:t> і </a:t>
            </a:r>
            <a:r>
              <a:rPr lang="ru-RU" dirty="0" err="1"/>
              <a:t>ферментів</a:t>
            </a:r>
            <a:r>
              <a:rPr lang="ru-RU" dirty="0"/>
              <a:t>. </a:t>
            </a:r>
            <a:r>
              <a:rPr lang="ru-RU" dirty="0" err="1"/>
              <a:t>Недавні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показали,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лізин</a:t>
            </a:r>
            <a:r>
              <a:rPr lang="ru-RU" dirty="0"/>
              <a:t>, </a:t>
            </a:r>
            <a:r>
              <a:rPr lang="ru-RU" dirty="0" err="1"/>
              <a:t>покращуючи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баланс </a:t>
            </a:r>
            <a:r>
              <a:rPr lang="ru-RU" dirty="0" err="1"/>
              <a:t>поживних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корисний</a:t>
            </a:r>
            <a:r>
              <a:rPr lang="ru-RU" dirty="0"/>
              <a:t> при </a:t>
            </a:r>
            <a:r>
              <a:rPr lang="ru-RU" dirty="0" err="1"/>
              <a:t>боротьбі</a:t>
            </a:r>
            <a:r>
              <a:rPr lang="ru-RU" dirty="0"/>
              <a:t> з герпесом. </a:t>
            </a:r>
            <a:r>
              <a:rPr lang="ru-RU" dirty="0" err="1"/>
              <a:t>Недолік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виражатися</a:t>
            </a:r>
            <a:r>
              <a:rPr lang="ru-RU" dirty="0"/>
              <a:t> в </a:t>
            </a:r>
            <a:r>
              <a:rPr lang="ru-RU" dirty="0" err="1"/>
              <a:t>підвищеній</a:t>
            </a:r>
            <a:r>
              <a:rPr lang="ru-RU" dirty="0"/>
              <a:t> </a:t>
            </a:r>
            <a:r>
              <a:rPr lang="ru-RU" dirty="0" err="1"/>
              <a:t>втомлюваності</a:t>
            </a:r>
            <a:r>
              <a:rPr lang="ru-RU" dirty="0"/>
              <a:t>, </a:t>
            </a:r>
            <a:r>
              <a:rPr lang="ru-RU" dirty="0" err="1"/>
              <a:t>нездатності</a:t>
            </a:r>
            <a:r>
              <a:rPr lang="ru-RU" dirty="0"/>
              <a:t> до </a:t>
            </a:r>
            <a:r>
              <a:rPr lang="ru-RU" dirty="0" err="1"/>
              <a:t>концентрації</a:t>
            </a:r>
            <a:r>
              <a:rPr lang="ru-RU" dirty="0"/>
              <a:t>, </a:t>
            </a:r>
            <a:r>
              <a:rPr lang="ru-RU" dirty="0" err="1"/>
              <a:t>дратівливості</a:t>
            </a:r>
            <a:r>
              <a:rPr lang="ru-RU" dirty="0"/>
              <a:t>,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очей,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, </a:t>
            </a:r>
            <a:r>
              <a:rPr lang="ru-RU" dirty="0" err="1"/>
              <a:t>анемії</a:t>
            </a:r>
            <a:r>
              <a:rPr lang="ru-RU" dirty="0"/>
              <a:t> і проблем в </a:t>
            </a:r>
            <a:r>
              <a:rPr lang="ru-RU" dirty="0" err="1"/>
              <a:t>репродуктивної</a:t>
            </a:r>
            <a:r>
              <a:rPr lang="ru-RU" dirty="0"/>
              <a:t> </a:t>
            </a:r>
            <a:r>
              <a:rPr lang="ru-RU" dirty="0" err="1"/>
              <a:t>сфері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049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5472608"/>
          </a:xfrm>
        </p:spPr>
        <p:txBody>
          <a:bodyPr>
            <a:normAutofit fontScale="90000"/>
          </a:bodyPr>
          <a:lstStyle/>
          <a:p>
            <a:r>
              <a:rPr lang="ru-RU" sz="1600" b="1" dirty="0" err="1"/>
              <a:t>Метіонін</a:t>
            </a:r>
            <a:r>
              <a:rPr lang="ru-RU" sz="1600" b="1" dirty="0"/>
              <a:t>. </a:t>
            </a:r>
            <a:r>
              <a:rPr lang="ru-RU" sz="1600" dirty="0" err="1"/>
              <a:t>Добрі</a:t>
            </a:r>
            <a:r>
              <a:rPr lang="ru-RU" sz="1600" dirty="0"/>
              <a:t> </a:t>
            </a:r>
            <a:r>
              <a:rPr lang="ru-RU" sz="1600" dirty="0" err="1"/>
              <a:t>джерела</a:t>
            </a:r>
            <a:r>
              <a:rPr lang="ru-RU" sz="1600" dirty="0"/>
              <a:t> - </a:t>
            </a:r>
            <a:r>
              <a:rPr lang="ru-RU" sz="1600" dirty="0" err="1"/>
              <a:t>зернові</a:t>
            </a:r>
            <a:r>
              <a:rPr lang="ru-RU" sz="1600" dirty="0"/>
              <a:t>, </a:t>
            </a:r>
            <a:r>
              <a:rPr lang="ru-RU" sz="1600" dirty="0" err="1"/>
              <a:t>горіхи</a:t>
            </a:r>
            <a:r>
              <a:rPr lang="ru-RU" sz="1600" dirty="0"/>
              <a:t> та </a:t>
            </a:r>
            <a:r>
              <a:rPr lang="ru-RU" sz="1600" dirty="0" err="1"/>
              <a:t>злакові</a:t>
            </a:r>
            <a:r>
              <a:rPr lang="ru-RU" sz="1600" dirty="0"/>
              <a:t>. </a:t>
            </a:r>
            <a:r>
              <a:rPr lang="ru-RU" sz="1600" dirty="0" err="1"/>
              <a:t>Важливий</a:t>
            </a:r>
            <a:r>
              <a:rPr lang="ru-RU" sz="1600" dirty="0"/>
              <a:t> в </a:t>
            </a:r>
            <a:r>
              <a:rPr lang="ru-RU" sz="1600" dirty="0" err="1"/>
              <a:t>метаболізмі</a:t>
            </a:r>
            <a:r>
              <a:rPr lang="ru-RU" sz="1600" dirty="0"/>
              <a:t> </a:t>
            </a:r>
            <a:r>
              <a:rPr lang="ru-RU" sz="1600" dirty="0" err="1"/>
              <a:t>жирів</a:t>
            </a:r>
            <a:r>
              <a:rPr lang="ru-RU" sz="1600" dirty="0"/>
              <a:t> і </a:t>
            </a:r>
            <a:r>
              <a:rPr lang="ru-RU" sz="1600" dirty="0" err="1"/>
              <a:t>білків</a:t>
            </a:r>
            <a:r>
              <a:rPr lang="ru-RU" sz="1600" dirty="0"/>
              <a:t>,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використовує</a:t>
            </a:r>
            <a:r>
              <a:rPr lang="ru-RU" sz="1600" dirty="0"/>
              <a:t> її також для </a:t>
            </a:r>
            <a:r>
              <a:rPr lang="ru-RU" sz="1600" dirty="0" err="1"/>
              <a:t>виробництва</a:t>
            </a:r>
            <a:r>
              <a:rPr lang="ru-RU" sz="1600" dirty="0"/>
              <a:t> </a:t>
            </a:r>
            <a:r>
              <a:rPr lang="ru-RU" sz="1600" dirty="0" err="1"/>
              <a:t>цистеїну</a:t>
            </a:r>
            <a:r>
              <a:rPr lang="ru-RU" sz="1600" dirty="0"/>
              <a:t>. Є </a:t>
            </a:r>
            <a:r>
              <a:rPr lang="ru-RU" sz="1600" dirty="0" err="1"/>
              <a:t>основним</a:t>
            </a:r>
            <a:r>
              <a:rPr lang="ru-RU" sz="1600" dirty="0"/>
              <a:t> </a:t>
            </a:r>
            <a:r>
              <a:rPr lang="ru-RU" sz="1600" dirty="0" err="1"/>
              <a:t>постачальником</a:t>
            </a:r>
            <a:r>
              <a:rPr lang="ru-RU" sz="1600" dirty="0"/>
              <a:t> </a:t>
            </a:r>
            <a:r>
              <a:rPr lang="ru-RU" sz="1600" dirty="0" err="1"/>
              <a:t>сульфуру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запобігає</a:t>
            </a:r>
            <a:r>
              <a:rPr lang="ru-RU" sz="1600" dirty="0"/>
              <a:t> </a:t>
            </a:r>
            <a:r>
              <a:rPr lang="ru-RU" sz="1600" dirty="0" err="1"/>
              <a:t>розлади</a:t>
            </a:r>
            <a:r>
              <a:rPr lang="ru-RU" sz="1600" dirty="0"/>
              <a:t> у </a:t>
            </a:r>
            <a:r>
              <a:rPr lang="ru-RU" sz="1600" dirty="0" err="1"/>
              <a:t>формуванні</a:t>
            </a:r>
            <a:r>
              <a:rPr lang="ru-RU" sz="1600" dirty="0"/>
              <a:t> </a:t>
            </a:r>
            <a:r>
              <a:rPr lang="ru-RU" sz="1600" dirty="0" err="1"/>
              <a:t>волосся</a:t>
            </a:r>
            <a:r>
              <a:rPr lang="ru-RU" sz="1600" dirty="0"/>
              <a:t>, </a:t>
            </a:r>
            <a:r>
              <a:rPr lang="ru-RU" sz="1600" dirty="0" err="1"/>
              <a:t>шкіри</a:t>
            </a:r>
            <a:r>
              <a:rPr lang="ru-RU" sz="1600" dirty="0"/>
              <a:t> та </a:t>
            </a:r>
            <a:r>
              <a:rPr lang="ru-RU" sz="1600" dirty="0" err="1"/>
              <a:t>нігтів</a:t>
            </a:r>
            <a:r>
              <a:rPr lang="ru-RU" sz="1600" dirty="0"/>
              <a:t>; </a:t>
            </a:r>
            <a:r>
              <a:rPr lang="ru-RU" sz="1600" dirty="0" err="1"/>
              <a:t>сприяє</a:t>
            </a:r>
            <a:r>
              <a:rPr lang="ru-RU" sz="1600" dirty="0"/>
              <a:t> </a:t>
            </a:r>
            <a:r>
              <a:rPr lang="ru-RU" sz="1600" dirty="0" err="1"/>
              <a:t>зниженню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 холестерину, </a:t>
            </a:r>
            <a:r>
              <a:rPr lang="ru-RU" sz="1600" dirty="0" err="1"/>
              <a:t>підсилюючи</a:t>
            </a:r>
            <a:r>
              <a:rPr lang="ru-RU" sz="1600" dirty="0"/>
              <a:t> </a:t>
            </a:r>
            <a:r>
              <a:rPr lang="ru-RU" sz="1600" dirty="0" err="1"/>
              <a:t>вироблення</a:t>
            </a:r>
            <a:r>
              <a:rPr lang="ru-RU" sz="1600" dirty="0"/>
              <a:t> лецитину </a:t>
            </a:r>
            <a:r>
              <a:rPr lang="ru-RU" sz="1600" dirty="0" err="1"/>
              <a:t>печінкою</a:t>
            </a:r>
            <a:r>
              <a:rPr lang="ru-RU" sz="1600" dirty="0"/>
              <a:t>; </a:t>
            </a:r>
            <a:r>
              <a:rPr lang="ru-RU" sz="1600" dirty="0" err="1"/>
              <a:t>знижує</a:t>
            </a:r>
            <a:r>
              <a:rPr lang="ru-RU" sz="1600" dirty="0"/>
              <a:t> </a:t>
            </a:r>
            <a:r>
              <a:rPr lang="ru-RU" sz="1600" dirty="0" err="1"/>
              <a:t>рівень</a:t>
            </a:r>
            <a:r>
              <a:rPr lang="ru-RU" sz="1600" dirty="0"/>
              <a:t> </a:t>
            </a:r>
            <a:r>
              <a:rPr lang="ru-RU" sz="1600" dirty="0" err="1"/>
              <a:t>жирів</a:t>
            </a:r>
            <a:r>
              <a:rPr lang="ru-RU" sz="1600" dirty="0"/>
              <a:t> у </a:t>
            </a:r>
            <a:r>
              <a:rPr lang="ru-RU" sz="1600" dirty="0" err="1"/>
              <a:t>печінці</a:t>
            </a:r>
            <a:r>
              <a:rPr lang="ru-RU" sz="1600" dirty="0"/>
              <a:t>, </a:t>
            </a:r>
            <a:r>
              <a:rPr lang="ru-RU" sz="1600" dirty="0" err="1"/>
              <a:t>захищає</a:t>
            </a:r>
            <a:r>
              <a:rPr lang="ru-RU" sz="1600" dirty="0"/>
              <a:t> </a:t>
            </a:r>
            <a:r>
              <a:rPr lang="ru-RU" sz="1600" dirty="0" err="1"/>
              <a:t>нирки</a:t>
            </a:r>
            <a:r>
              <a:rPr lang="ru-RU" sz="1600" dirty="0"/>
              <a:t>; </a:t>
            </a:r>
            <a:r>
              <a:rPr lang="ru-RU" sz="1600" dirty="0" err="1"/>
              <a:t>бере</a:t>
            </a:r>
            <a:r>
              <a:rPr lang="ru-RU" sz="1600" dirty="0"/>
              <a:t> участь у </a:t>
            </a:r>
            <a:r>
              <a:rPr lang="ru-RU" sz="1600" dirty="0" err="1"/>
              <a:t>виведення</a:t>
            </a:r>
            <a:r>
              <a:rPr lang="ru-RU" sz="1600" dirty="0"/>
              <a:t> </a:t>
            </a:r>
            <a:r>
              <a:rPr lang="ru-RU" sz="1600" dirty="0" err="1"/>
              <a:t>важких</a:t>
            </a:r>
            <a:r>
              <a:rPr lang="ru-RU" sz="1600" dirty="0"/>
              <a:t> </a:t>
            </a:r>
            <a:r>
              <a:rPr lang="ru-RU" sz="1600" dirty="0" err="1"/>
              <a:t>металів</a:t>
            </a:r>
            <a:r>
              <a:rPr lang="ru-RU" sz="1600" dirty="0"/>
              <a:t> з </a:t>
            </a:r>
            <a:r>
              <a:rPr lang="ru-RU" sz="1600" dirty="0" err="1"/>
              <a:t>організму</a:t>
            </a:r>
            <a:r>
              <a:rPr lang="ru-RU" sz="1600" dirty="0"/>
              <a:t>; регулює </a:t>
            </a:r>
            <a:r>
              <a:rPr lang="ru-RU" sz="1600" dirty="0" err="1"/>
              <a:t>утворення</a:t>
            </a:r>
            <a:r>
              <a:rPr lang="ru-RU" sz="1600" dirty="0"/>
              <a:t> </a:t>
            </a:r>
            <a:r>
              <a:rPr lang="ru-RU" sz="1600" dirty="0" err="1"/>
              <a:t>аміаку</a:t>
            </a:r>
            <a:r>
              <a:rPr lang="ru-RU" sz="1600" dirty="0"/>
              <a:t> і </a:t>
            </a:r>
            <a:r>
              <a:rPr lang="ru-RU" sz="1600" dirty="0" err="1"/>
              <a:t>очищає</a:t>
            </a:r>
            <a:r>
              <a:rPr lang="ru-RU" sz="1600" dirty="0"/>
              <a:t> від </a:t>
            </a:r>
            <a:r>
              <a:rPr lang="ru-RU" sz="1600" dirty="0" err="1"/>
              <a:t>нього</a:t>
            </a:r>
            <a:r>
              <a:rPr lang="ru-RU" sz="1600" dirty="0"/>
              <a:t> сечу,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знижує</a:t>
            </a:r>
            <a:r>
              <a:rPr lang="ru-RU" sz="1600" dirty="0"/>
              <a:t> </a:t>
            </a:r>
            <a:r>
              <a:rPr lang="ru-RU" sz="1600" dirty="0" err="1"/>
              <a:t>навантаження</a:t>
            </a:r>
            <a:r>
              <a:rPr lang="ru-RU" sz="1600" dirty="0"/>
              <a:t> на </a:t>
            </a:r>
            <a:r>
              <a:rPr lang="ru-RU" sz="1600" dirty="0" err="1"/>
              <a:t>сечовий</a:t>
            </a:r>
            <a:r>
              <a:rPr lang="ru-RU" sz="1600" dirty="0"/>
              <a:t> </a:t>
            </a:r>
            <a:r>
              <a:rPr lang="ru-RU" sz="1600" dirty="0" err="1"/>
              <a:t>міхур</a:t>
            </a:r>
            <a:r>
              <a:rPr lang="ru-RU" sz="1600" dirty="0"/>
              <a:t>; </a:t>
            </a:r>
            <a:r>
              <a:rPr lang="ru-RU" sz="1600" dirty="0" err="1"/>
              <a:t>впливає</a:t>
            </a:r>
            <a:r>
              <a:rPr lang="ru-RU" sz="1600" dirty="0"/>
              <a:t> на </a:t>
            </a:r>
            <a:r>
              <a:rPr lang="ru-RU" sz="1600" dirty="0" err="1"/>
              <a:t>цибулини</a:t>
            </a:r>
            <a:r>
              <a:rPr lang="ru-RU" sz="1600" dirty="0"/>
              <a:t> </a:t>
            </a:r>
            <a:r>
              <a:rPr lang="ru-RU" sz="1600" dirty="0" err="1"/>
              <a:t>волосся</a:t>
            </a:r>
            <a:r>
              <a:rPr lang="ru-RU" sz="1600" dirty="0"/>
              <a:t> і </a:t>
            </a:r>
            <a:r>
              <a:rPr lang="ru-RU" sz="1600" dirty="0" err="1"/>
              <a:t>підтримує</a:t>
            </a:r>
            <a:r>
              <a:rPr lang="ru-RU" sz="1600" dirty="0"/>
              <a:t> </a:t>
            </a:r>
            <a:r>
              <a:rPr lang="ru-RU" sz="1600" dirty="0" err="1"/>
              <a:t>зростання</a:t>
            </a:r>
            <a:r>
              <a:rPr lang="ru-RU" sz="1600" dirty="0"/>
              <a:t> </a:t>
            </a:r>
            <a:r>
              <a:rPr lang="ru-RU" sz="1600" dirty="0" err="1"/>
              <a:t>волосся</a:t>
            </a:r>
            <a:r>
              <a:rPr lang="ru-RU" sz="1600" dirty="0"/>
              <a:t>.</a:t>
            </a:r>
            <a:br>
              <a:rPr lang="ru-RU" sz="1600" dirty="0"/>
            </a:br>
            <a:br>
              <a:rPr lang="ru-RU" sz="1600" dirty="0"/>
            </a:br>
            <a:r>
              <a:rPr lang="ru-RU" sz="1600" b="1" dirty="0" err="1"/>
              <a:t>Треонін</a:t>
            </a:r>
            <a:r>
              <a:rPr lang="ru-RU" sz="1600" b="1" dirty="0"/>
              <a:t>. </a:t>
            </a:r>
            <a:r>
              <a:rPr lang="ru-RU" sz="1600" dirty="0" err="1"/>
              <a:t>Важлива</a:t>
            </a:r>
            <a:r>
              <a:rPr lang="ru-RU" sz="1600" dirty="0"/>
              <a:t> </a:t>
            </a:r>
            <a:r>
              <a:rPr lang="ru-RU" sz="1600" dirty="0" err="1"/>
              <a:t>складова</a:t>
            </a:r>
            <a:r>
              <a:rPr lang="ru-RU" sz="1600" dirty="0"/>
              <a:t> в </a:t>
            </a:r>
            <a:r>
              <a:rPr lang="ru-RU" sz="1600" dirty="0" err="1"/>
              <a:t>синтезі</a:t>
            </a:r>
            <a:r>
              <a:rPr lang="ru-RU" sz="1600" dirty="0"/>
              <a:t> </a:t>
            </a:r>
            <a:r>
              <a:rPr lang="ru-RU" sz="1600" dirty="0" err="1"/>
              <a:t>пуринів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, у свою </a:t>
            </a:r>
            <a:r>
              <a:rPr lang="ru-RU" sz="1600" dirty="0" err="1"/>
              <a:t>чергу</a:t>
            </a:r>
            <a:r>
              <a:rPr lang="ru-RU" sz="1600" dirty="0"/>
              <a:t>, </a:t>
            </a:r>
            <a:r>
              <a:rPr lang="ru-RU" sz="1600" dirty="0" err="1"/>
              <a:t>розкладають</a:t>
            </a:r>
            <a:r>
              <a:rPr lang="ru-RU" sz="1600" dirty="0"/>
              <a:t> </a:t>
            </a:r>
            <a:r>
              <a:rPr lang="ru-RU" sz="1600" dirty="0" err="1"/>
              <a:t>сечовину</a:t>
            </a:r>
            <a:r>
              <a:rPr lang="ru-RU" sz="1600" dirty="0"/>
              <a:t>, </a:t>
            </a:r>
            <a:r>
              <a:rPr lang="ru-RU" sz="1600" dirty="0" err="1"/>
              <a:t>побічний</a:t>
            </a:r>
            <a:r>
              <a:rPr lang="ru-RU" sz="1600" dirty="0"/>
              <a:t> продукт синтезу </a:t>
            </a:r>
            <a:r>
              <a:rPr lang="ru-RU" sz="1600" dirty="0" err="1"/>
              <a:t>білка</a:t>
            </a:r>
            <a:r>
              <a:rPr lang="ru-RU" sz="1600" dirty="0"/>
              <a:t>. </a:t>
            </a:r>
            <a:r>
              <a:rPr lang="ru-RU" sz="1600" dirty="0" err="1"/>
              <a:t>Важлива</a:t>
            </a:r>
            <a:r>
              <a:rPr lang="ru-RU" sz="1600" dirty="0"/>
              <a:t> </a:t>
            </a:r>
            <a:r>
              <a:rPr lang="ru-RU" sz="1600" dirty="0" err="1"/>
              <a:t>складова</a:t>
            </a:r>
            <a:r>
              <a:rPr lang="ru-RU" sz="1600" dirty="0"/>
              <a:t> </a:t>
            </a:r>
            <a:r>
              <a:rPr lang="ru-RU" sz="1600" dirty="0" err="1"/>
              <a:t>колагену</a:t>
            </a:r>
            <a:r>
              <a:rPr lang="ru-RU" sz="1600" dirty="0"/>
              <a:t>, </a:t>
            </a:r>
            <a:r>
              <a:rPr lang="ru-RU" sz="1600" dirty="0" err="1"/>
              <a:t>еластину</a:t>
            </a:r>
            <a:r>
              <a:rPr lang="ru-RU" sz="1600" dirty="0"/>
              <a:t> і </a:t>
            </a:r>
            <a:r>
              <a:rPr lang="ru-RU" sz="1600" dirty="0" err="1"/>
              <a:t>протеїну</a:t>
            </a:r>
            <a:r>
              <a:rPr lang="ru-RU" sz="1600" dirty="0"/>
              <a:t> </a:t>
            </a:r>
            <a:r>
              <a:rPr lang="ru-RU" sz="1600" dirty="0" err="1"/>
              <a:t>емалі</a:t>
            </a:r>
            <a:r>
              <a:rPr lang="ru-RU" sz="1600" dirty="0"/>
              <a:t>, </a:t>
            </a:r>
            <a:r>
              <a:rPr lang="ru-RU" sz="1600" dirty="0" err="1"/>
              <a:t>бере</a:t>
            </a:r>
            <a:r>
              <a:rPr lang="ru-RU" sz="1600" dirty="0"/>
              <a:t> участь у </a:t>
            </a:r>
            <a:r>
              <a:rPr lang="ru-RU" sz="1600" dirty="0" err="1"/>
              <a:t>боротьбі</a:t>
            </a:r>
            <a:r>
              <a:rPr lang="ru-RU" sz="1600" dirty="0"/>
              <a:t> з </a:t>
            </a:r>
            <a:r>
              <a:rPr lang="ru-RU" sz="1600" dirty="0" err="1"/>
              <a:t>відкладенням</a:t>
            </a:r>
            <a:r>
              <a:rPr lang="ru-RU" sz="1600" dirty="0"/>
              <a:t> жиру в </a:t>
            </a:r>
            <a:r>
              <a:rPr lang="ru-RU" sz="1600" dirty="0" err="1"/>
              <a:t>печінці</a:t>
            </a:r>
            <a:r>
              <a:rPr lang="ru-RU" sz="1600" dirty="0"/>
              <a:t>; </a:t>
            </a:r>
            <a:r>
              <a:rPr lang="ru-RU" sz="1600" dirty="0" err="1"/>
              <a:t>підтримує</a:t>
            </a:r>
            <a:r>
              <a:rPr lang="ru-RU" sz="1600" dirty="0"/>
              <a:t> </a:t>
            </a:r>
            <a:r>
              <a:rPr lang="ru-RU" sz="1600" dirty="0" err="1"/>
              <a:t>більш</a:t>
            </a:r>
            <a:r>
              <a:rPr lang="ru-RU" sz="1600" dirty="0"/>
              <a:t> </a:t>
            </a:r>
            <a:r>
              <a:rPr lang="ru-RU" sz="1600" dirty="0" err="1"/>
              <a:t>рівну</a:t>
            </a:r>
            <a:r>
              <a:rPr lang="ru-RU" sz="1600" dirty="0"/>
              <a:t> роботу травного і </a:t>
            </a:r>
            <a:r>
              <a:rPr lang="ru-RU" sz="1600" dirty="0" err="1"/>
              <a:t>кишкового</a:t>
            </a:r>
            <a:r>
              <a:rPr lang="ru-RU" sz="1600" dirty="0"/>
              <a:t> </a:t>
            </a:r>
            <a:r>
              <a:rPr lang="ru-RU" sz="1600" dirty="0" err="1"/>
              <a:t>трактів</a:t>
            </a:r>
            <a:r>
              <a:rPr lang="ru-RU" sz="1600" dirty="0"/>
              <a:t>; </a:t>
            </a:r>
            <a:r>
              <a:rPr lang="ru-RU" sz="1600" dirty="0" err="1"/>
              <a:t>приймають</a:t>
            </a:r>
            <a:r>
              <a:rPr lang="ru-RU" sz="1600" dirty="0"/>
              <a:t> </a:t>
            </a:r>
            <a:r>
              <a:rPr lang="ru-RU" sz="1600" dirty="0" err="1"/>
              <a:t>загальну</a:t>
            </a:r>
            <a:r>
              <a:rPr lang="ru-RU" sz="1600" dirty="0"/>
              <a:t> участь у </a:t>
            </a:r>
            <a:r>
              <a:rPr lang="ru-RU" sz="1600" dirty="0" err="1"/>
              <a:t>процесах</a:t>
            </a:r>
            <a:r>
              <a:rPr lang="ru-RU" sz="1600" dirty="0"/>
              <a:t> </a:t>
            </a:r>
            <a:r>
              <a:rPr lang="ru-RU" sz="1600" dirty="0" err="1"/>
              <a:t>метаболізму</a:t>
            </a:r>
            <a:r>
              <a:rPr lang="ru-RU" sz="1600" dirty="0"/>
              <a:t> і </a:t>
            </a:r>
            <a:r>
              <a:rPr lang="ru-RU" sz="1600" dirty="0" err="1"/>
              <a:t>засвоєння</a:t>
            </a:r>
            <a:r>
              <a:rPr lang="ru-RU" sz="1600" dirty="0"/>
              <a:t>.</a:t>
            </a:r>
            <a:br>
              <a:rPr lang="ru-RU" sz="1600" dirty="0"/>
            </a:br>
            <a:br>
              <a:rPr lang="ru-RU" sz="1600" dirty="0"/>
            </a:br>
            <a:r>
              <a:rPr lang="ru-RU" sz="1600" b="1" dirty="0"/>
              <a:t>Триптофан.  </a:t>
            </a:r>
            <a:r>
              <a:rPr lang="ru-RU" sz="1600" dirty="0"/>
              <a:t>Є </a:t>
            </a:r>
            <a:r>
              <a:rPr lang="ru-RU" sz="1600" dirty="0" err="1"/>
              <a:t>первинним</a:t>
            </a:r>
            <a:r>
              <a:rPr lang="ru-RU" sz="1600" dirty="0"/>
              <a:t> по </a:t>
            </a:r>
            <a:r>
              <a:rPr lang="ru-RU" sz="1600" dirty="0" err="1"/>
              <a:t>відношенню</a:t>
            </a:r>
            <a:r>
              <a:rPr lang="ru-RU" sz="1600" dirty="0"/>
              <a:t> до </a:t>
            </a:r>
            <a:r>
              <a:rPr lang="ru-RU" sz="1600" dirty="0" err="1"/>
              <a:t>ніацин</a:t>
            </a:r>
            <a:r>
              <a:rPr lang="ru-RU" sz="1600" dirty="0"/>
              <a:t> (</a:t>
            </a:r>
            <a:r>
              <a:rPr lang="ru-RU" sz="1600" dirty="0" err="1"/>
              <a:t>вітаміну</a:t>
            </a:r>
            <a:r>
              <a:rPr lang="ru-RU" sz="1600" dirty="0"/>
              <a:t> В) і </a:t>
            </a:r>
            <a:r>
              <a:rPr lang="ru-RU" sz="1600" dirty="0" err="1"/>
              <a:t>серотоніну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, </a:t>
            </a:r>
            <a:r>
              <a:rPr lang="ru-RU" sz="1600" dirty="0" err="1"/>
              <a:t>беручи</a:t>
            </a:r>
            <a:r>
              <a:rPr lang="ru-RU" sz="1600" dirty="0"/>
              <a:t> участь в </a:t>
            </a:r>
            <a:r>
              <a:rPr lang="ru-RU" sz="1600" dirty="0" err="1"/>
              <a:t>мозкових</a:t>
            </a:r>
            <a:r>
              <a:rPr lang="ru-RU" sz="1600" dirty="0"/>
              <a:t> </a:t>
            </a:r>
            <a:r>
              <a:rPr lang="ru-RU" sz="1600" dirty="0" err="1"/>
              <a:t>процесах</a:t>
            </a:r>
            <a:r>
              <a:rPr lang="ru-RU" sz="1600" dirty="0"/>
              <a:t> </a:t>
            </a:r>
            <a:r>
              <a:rPr lang="ru-RU" sz="1600" dirty="0" err="1"/>
              <a:t>управляє</a:t>
            </a:r>
            <a:r>
              <a:rPr lang="ru-RU" sz="1600" dirty="0"/>
              <a:t> </a:t>
            </a:r>
            <a:r>
              <a:rPr lang="ru-RU" sz="1600" dirty="0" err="1"/>
              <a:t>апетитом</a:t>
            </a:r>
            <a:r>
              <a:rPr lang="ru-RU" sz="1600" dirty="0"/>
              <a:t>, сном, настрою і </a:t>
            </a:r>
            <a:r>
              <a:rPr lang="ru-RU" sz="1600" dirty="0" err="1"/>
              <a:t>больовим</a:t>
            </a:r>
            <a:r>
              <a:rPr lang="ru-RU" sz="1600" dirty="0"/>
              <a:t> порогом. </a:t>
            </a:r>
            <a:r>
              <a:rPr lang="ru-RU" sz="1600" dirty="0" err="1"/>
              <a:t>Природний</a:t>
            </a:r>
            <a:r>
              <a:rPr lang="ru-RU" sz="1600" dirty="0"/>
              <a:t> релаксант, </a:t>
            </a:r>
            <a:r>
              <a:rPr lang="ru-RU" sz="1600" dirty="0" err="1"/>
              <a:t>допомагає</a:t>
            </a:r>
            <a:r>
              <a:rPr lang="ru-RU" sz="1600" dirty="0"/>
              <a:t> </a:t>
            </a:r>
            <a:r>
              <a:rPr lang="ru-RU" sz="1600" dirty="0" err="1"/>
              <a:t>боротися</a:t>
            </a:r>
            <a:r>
              <a:rPr lang="ru-RU" sz="1600" dirty="0"/>
              <a:t> з </a:t>
            </a:r>
            <a:r>
              <a:rPr lang="ru-RU" sz="1600" dirty="0" err="1"/>
              <a:t>безсонням</a:t>
            </a:r>
            <a:r>
              <a:rPr lang="ru-RU" sz="1600" dirty="0"/>
              <a:t>, </a:t>
            </a:r>
            <a:r>
              <a:rPr lang="ru-RU" sz="1600" dirty="0" err="1"/>
              <a:t>викликаючи</a:t>
            </a:r>
            <a:r>
              <a:rPr lang="ru-RU" sz="1600" dirty="0"/>
              <a:t> </a:t>
            </a:r>
            <a:r>
              <a:rPr lang="ru-RU" sz="1600" dirty="0" err="1"/>
              <a:t>нормальний</a:t>
            </a:r>
            <a:r>
              <a:rPr lang="ru-RU" sz="1600" dirty="0"/>
              <a:t> сон, </a:t>
            </a:r>
            <a:r>
              <a:rPr lang="ru-RU" sz="1600" dirty="0" err="1"/>
              <a:t>допомагає</a:t>
            </a:r>
            <a:r>
              <a:rPr lang="ru-RU" sz="1600" dirty="0"/>
              <a:t> </a:t>
            </a:r>
            <a:r>
              <a:rPr lang="ru-RU" sz="1600" dirty="0" err="1"/>
              <a:t>боротися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станом </a:t>
            </a:r>
            <a:r>
              <a:rPr lang="ru-RU" sz="1600" dirty="0" err="1"/>
              <a:t>неспокою</a:t>
            </a:r>
            <a:r>
              <a:rPr lang="ru-RU" sz="1600" dirty="0"/>
              <a:t> і </a:t>
            </a:r>
            <a:r>
              <a:rPr lang="ru-RU" sz="1600" dirty="0" err="1"/>
              <a:t>депресії</a:t>
            </a:r>
            <a:r>
              <a:rPr lang="ru-RU" sz="1600" dirty="0"/>
              <a:t>.</a:t>
            </a:r>
            <a:br>
              <a:rPr lang="ru-RU" sz="1600" dirty="0"/>
            </a:br>
            <a:br>
              <a:rPr lang="ru-RU" sz="1600" dirty="0"/>
            </a:br>
            <a:r>
              <a:rPr lang="ru-RU" sz="1600" b="1" dirty="0" err="1"/>
              <a:t>Фенілаланін</a:t>
            </a:r>
            <a:r>
              <a:rPr lang="ru-RU" sz="1600" b="1" dirty="0"/>
              <a:t>. </a:t>
            </a:r>
            <a:r>
              <a:rPr lang="ru-RU" sz="1600" dirty="0" err="1"/>
              <a:t>Використовується</a:t>
            </a:r>
            <a:r>
              <a:rPr lang="ru-RU" sz="1600" dirty="0"/>
              <a:t> </a:t>
            </a:r>
            <a:r>
              <a:rPr lang="ru-RU" sz="1600" dirty="0" err="1"/>
              <a:t>організмом</a:t>
            </a:r>
            <a:r>
              <a:rPr lang="ru-RU" sz="1600" dirty="0"/>
              <a:t> для </a:t>
            </a:r>
            <a:r>
              <a:rPr lang="ru-RU" sz="1600" dirty="0" err="1"/>
              <a:t>виробництва</a:t>
            </a:r>
            <a:r>
              <a:rPr lang="ru-RU" sz="1600" dirty="0"/>
              <a:t> тирозину і </a:t>
            </a:r>
            <a:r>
              <a:rPr lang="ru-RU" sz="1600" dirty="0" err="1"/>
              <a:t>трьох</a:t>
            </a:r>
            <a:r>
              <a:rPr lang="ru-RU" sz="1600" dirty="0"/>
              <a:t> </a:t>
            </a:r>
            <a:r>
              <a:rPr lang="ru-RU" sz="1600" dirty="0" err="1"/>
              <a:t>важливих</a:t>
            </a:r>
            <a:r>
              <a:rPr lang="ru-RU" sz="1600" dirty="0"/>
              <a:t> </a:t>
            </a:r>
            <a:r>
              <a:rPr lang="ru-RU" sz="1600" dirty="0" err="1"/>
              <a:t>гормонів</a:t>
            </a:r>
            <a:r>
              <a:rPr lang="ru-RU" sz="1600" dirty="0"/>
              <a:t> - </a:t>
            </a:r>
            <a:r>
              <a:rPr lang="ru-RU" sz="1600" dirty="0" err="1"/>
              <a:t>епінерфіна</a:t>
            </a:r>
            <a:r>
              <a:rPr lang="ru-RU" sz="1600" dirty="0"/>
              <a:t>, </a:t>
            </a:r>
            <a:r>
              <a:rPr lang="ru-RU" sz="1600" dirty="0" err="1"/>
              <a:t>норепінерфіна</a:t>
            </a:r>
            <a:r>
              <a:rPr lang="ru-RU" sz="1600" dirty="0"/>
              <a:t> і тироксину. </a:t>
            </a:r>
            <a:r>
              <a:rPr lang="ru-RU" sz="1600" dirty="0" err="1"/>
              <a:t>Використовується</a:t>
            </a:r>
            <a:r>
              <a:rPr lang="ru-RU" sz="1600" dirty="0"/>
              <a:t> </a:t>
            </a:r>
            <a:r>
              <a:rPr lang="ru-RU" sz="1600" dirty="0" err="1"/>
              <a:t>головним</a:t>
            </a:r>
            <a:r>
              <a:rPr lang="ru-RU" sz="1600" dirty="0"/>
              <a:t> </a:t>
            </a:r>
            <a:r>
              <a:rPr lang="ru-RU" sz="1600" dirty="0" err="1"/>
              <a:t>мозком</a:t>
            </a:r>
            <a:r>
              <a:rPr lang="ru-RU" sz="1600" dirty="0"/>
              <a:t> для </a:t>
            </a:r>
            <a:r>
              <a:rPr lang="ru-RU" sz="1600" dirty="0" err="1"/>
              <a:t>виробництва</a:t>
            </a:r>
            <a:r>
              <a:rPr lang="ru-RU" sz="1600" dirty="0"/>
              <a:t> </a:t>
            </a:r>
            <a:r>
              <a:rPr lang="ru-RU" sz="1600" dirty="0" err="1"/>
              <a:t>Норепінерфіна</a:t>
            </a:r>
            <a:r>
              <a:rPr lang="ru-RU" sz="1600" dirty="0"/>
              <a:t>, </a:t>
            </a:r>
            <a:r>
              <a:rPr lang="ru-RU" sz="1600" dirty="0" err="1"/>
              <a:t>речовини</a:t>
            </a:r>
            <a:r>
              <a:rPr lang="ru-RU" sz="1600" dirty="0"/>
              <a:t>, яка </a:t>
            </a:r>
            <a:r>
              <a:rPr lang="ru-RU" sz="1600" dirty="0" err="1"/>
              <a:t>передає</a:t>
            </a:r>
            <a:r>
              <a:rPr lang="ru-RU" sz="1600" dirty="0"/>
              <a:t> </a:t>
            </a:r>
            <a:r>
              <a:rPr lang="ru-RU" sz="1600" dirty="0" err="1"/>
              <a:t>сигнали</a:t>
            </a:r>
            <a:r>
              <a:rPr lang="ru-RU" sz="1600" dirty="0"/>
              <a:t> від </a:t>
            </a:r>
            <a:r>
              <a:rPr lang="ru-RU" sz="1600" dirty="0" err="1"/>
              <a:t>нервових</a:t>
            </a:r>
            <a:r>
              <a:rPr lang="ru-RU" sz="1600" dirty="0"/>
              <a:t> </a:t>
            </a:r>
            <a:r>
              <a:rPr lang="ru-RU" sz="1600" dirty="0" err="1"/>
              <a:t>клітин</a:t>
            </a:r>
            <a:r>
              <a:rPr lang="ru-RU" sz="1600" dirty="0"/>
              <a:t> до головного </a:t>
            </a:r>
            <a:r>
              <a:rPr lang="ru-RU" sz="1600" dirty="0" err="1"/>
              <a:t>мозку</a:t>
            </a:r>
            <a:r>
              <a:rPr lang="ru-RU" sz="1600" dirty="0"/>
              <a:t>; </a:t>
            </a:r>
            <a:r>
              <a:rPr lang="ru-RU" sz="1600" dirty="0" err="1"/>
              <a:t>підтримує</a:t>
            </a:r>
            <a:r>
              <a:rPr lang="ru-RU" sz="1600" dirty="0"/>
              <a:t> нас в у </a:t>
            </a:r>
            <a:r>
              <a:rPr lang="ru-RU" sz="1600" dirty="0" err="1"/>
              <a:t>стані</a:t>
            </a:r>
            <a:r>
              <a:rPr lang="ru-RU" sz="1600" dirty="0"/>
              <a:t> </a:t>
            </a:r>
            <a:r>
              <a:rPr lang="ru-RU" sz="1600" dirty="0" err="1"/>
              <a:t>неспання</a:t>
            </a:r>
            <a:r>
              <a:rPr lang="ru-RU" sz="1600" dirty="0"/>
              <a:t> і </a:t>
            </a:r>
            <a:r>
              <a:rPr lang="ru-RU" sz="1600" dirty="0" err="1"/>
              <a:t>сприйнятливості</a:t>
            </a:r>
            <a:r>
              <a:rPr lang="ru-RU" sz="1600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8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19256" cy="1733128"/>
          </a:xfrm>
        </p:spPr>
        <p:txBody>
          <a:bodyPr>
            <a:normAutofit fontScale="90000"/>
          </a:bodyPr>
          <a:lstStyle/>
          <a:p>
            <a:r>
              <a:rPr lang="ru-RU" sz="1800" dirty="0" err="1"/>
              <a:t>Умовно</a:t>
            </a:r>
            <a:r>
              <a:rPr lang="ru-RU" sz="1800" dirty="0"/>
              <a:t> </a:t>
            </a:r>
            <a:r>
              <a:rPr lang="ru-RU" sz="1800" dirty="0" err="1"/>
              <a:t>незамінні</a:t>
            </a:r>
            <a:br>
              <a:rPr lang="ru-RU" sz="1800" dirty="0"/>
            </a:br>
            <a:r>
              <a:rPr lang="ru-RU" sz="1800" b="1" dirty="0"/>
              <a:t>Тирозин. </a:t>
            </a:r>
            <a:r>
              <a:rPr lang="ru-RU" sz="1800" dirty="0" err="1"/>
              <a:t>Використовується</a:t>
            </a:r>
            <a:r>
              <a:rPr lang="ru-RU" sz="1800" dirty="0"/>
              <a:t> </a:t>
            </a:r>
            <a:r>
              <a:rPr lang="ru-RU" sz="1800" dirty="0" err="1"/>
              <a:t>організмом</a:t>
            </a:r>
            <a:r>
              <a:rPr lang="ru-RU" sz="1800" dirty="0"/>
              <a:t> </a:t>
            </a:r>
            <a:r>
              <a:rPr lang="ru-RU" sz="1800" dirty="0" err="1"/>
              <a:t>замість</a:t>
            </a:r>
            <a:r>
              <a:rPr lang="ru-RU" sz="1800" dirty="0"/>
              <a:t> </a:t>
            </a:r>
            <a:r>
              <a:rPr lang="ru-RU" sz="1800" dirty="0" err="1"/>
              <a:t>фенілаланіну</a:t>
            </a:r>
            <a:r>
              <a:rPr lang="ru-RU" sz="1800" dirty="0"/>
              <a:t> при </a:t>
            </a:r>
            <a:r>
              <a:rPr lang="ru-RU" sz="1800" dirty="0" err="1"/>
              <a:t>синтезі</a:t>
            </a:r>
            <a:r>
              <a:rPr lang="ru-RU" sz="1800" dirty="0"/>
              <a:t> </a:t>
            </a:r>
            <a:r>
              <a:rPr lang="ru-RU" sz="1800" dirty="0" err="1"/>
              <a:t>білка</a:t>
            </a:r>
            <a:r>
              <a:rPr lang="ru-RU" sz="1800" dirty="0"/>
              <a:t>. </a:t>
            </a:r>
            <a:r>
              <a:rPr lang="ru-RU" sz="1800" dirty="0" err="1"/>
              <a:t>Джерела</a:t>
            </a:r>
            <a:r>
              <a:rPr lang="ru-RU" sz="1800" dirty="0"/>
              <a:t> - молоко, </a:t>
            </a:r>
            <a:r>
              <a:rPr lang="ru-RU" sz="1800" dirty="0" err="1"/>
              <a:t>м'ясо</a:t>
            </a:r>
            <a:r>
              <a:rPr lang="ru-RU" sz="1800" dirty="0"/>
              <a:t>, </a:t>
            </a:r>
            <a:r>
              <a:rPr lang="ru-RU" sz="1800" dirty="0" err="1"/>
              <a:t>риба</a:t>
            </a:r>
            <a:r>
              <a:rPr lang="ru-RU" sz="1800" dirty="0"/>
              <a:t>. </a:t>
            </a:r>
            <a:r>
              <a:rPr lang="ru-RU" sz="1800" dirty="0" err="1"/>
              <a:t>Мозок</a:t>
            </a:r>
            <a:r>
              <a:rPr lang="ru-RU" sz="1800" dirty="0"/>
              <a:t> </a:t>
            </a:r>
            <a:r>
              <a:rPr lang="ru-RU" sz="1800" dirty="0" err="1"/>
              <a:t>використовує</a:t>
            </a:r>
            <a:r>
              <a:rPr lang="ru-RU" sz="1800" dirty="0"/>
              <a:t> тирозин при </a:t>
            </a:r>
            <a:r>
              <a:rPr lang="ru-RU" sz="1800" dirty="0" err="1"/>
              <a:t>виробленні</a:t>
            </a:r>
            <a:r>
              <a:rPr lang="ru-RU" sz="1800" dirty="0"/>
              <a:t> </a:t>
            </a:r>
            <a:r>
              <a:rPr lang="ru-RU" sz="1800" dirty="0" err="1"/>
              <a:t>норепінерфіна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підвищує</a:t>
            </a:r>
            <a:r>
              <a:rPr lang="ru-RU" sz="1800" dirty="0"/>
              <a:t> </a:t>
            </a:r>
            <a:r>
              <a:rPr lang="ru-RU" sz="1800" dirty="0" err="1"/>
              <a:t>ментальний</a:t>
            </a:r>
            <a:r>
              <a:rPr lang="ru-RU" sz="1800" dirty="0"/>
              <a:t> тонус. </a:t>
            </a:r>
            <a:r>
              <a:rPr lang="ru-RU" sz="1800" dirty="0" err="1"/>
              <a:t>Багатообіцяючі</a:t>
            </a:r>
            <a:r>
              <a:rPr lang="ru-RU" sz="1800" dirty="0"/>
              <a:t> </a:t>
            </a:r>
            <a:r>
              <a:rPr lang="ru-RU" sz="1800" dirty="0" err="1"/>
              <a:t>результати</a:t>
            </a:r>
            <a:r>
              <a:rPr lang="ru-RU" sz="1800" dirty="0"/>
              <a:t> показали </a:t>
            </a:r>
            <a:r>
              <a:rPr lang="ru-RU" sz="1800" dirty="0" err="1"/>
              <a:t>спроби</a:t>
            </a:r>
            <a:r>
              <a:rPr lang="ru-RU" sz="1800" dirty="0"/>
              <a:t> </a:t>
            </a:r>
            <a:r>
              <a:rPr lang="ru-RU" sz="1800" dirty="0" err="1"/>
              <a:t>використовувати</a:t>
            </a:r>
            <a:r>
              <a:rPr lang="ru-RU" sz="1800" dirty="0"/>
              <a:t> тирозин як </a:t>
            </a:r>
            <a:r>
              <a:rPr lang="ru-RU" sz="1800" dirty="0" err="1"/>
              <a:t>засіб</a:t>
            </a:r>
            <a:r>
              <a:rPr lang="ru-RU" sz="1800" dirty="0"/>
              <a:t> </a:t>
            </a:r>
            <a:r>
              <a:rPr lang="ru-RU" sz="1800" dirty="0" err="1"/>
              <a:t>боротьби</a:t>
            </a:r>
            <a:r>
              <a:rPr lang="ru-RU" sz="1800" dirty="0"/>
              <a:t> з </a:t>
            </a:r>
            <a:r>
              <a:rPr lang="ru-RU" sz="1800" dirty="0" err="1"/>
              <a:t>втомою</a:t>
            </a:r>
            <a:r>
              <a:rPr lang="ru-RU" sz="1800" dirty="0"/>
              <a:t> і </a:t>
            </a:r>
            <a:r>
              <a:rPr lang="ru-RU" sz="1800" dirty="0" err="1"/>
              <a:t>стресами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b="1" dirty="0" err="1"/>
              <a:t>Цистин</a:t>
            </a:r>
            <a:r>
              <a:rPr lang="ru-RU" sz="1800" b="1" dirty="0"/>
              <a:t> (</a:t>
            </a:r>
            <a:r>
              <a:rPr lang="ru-RU" sz="1800" b="1" dirty="0" err="1"/>
              <a:t>цистеїн</a:t>
            </a:r>
            <a:r>
              <a:rPr lang="ru-RU" sz="1800" b="1" dirty="0"/>
              <a:t>). </a:t>
            </a:r>
            <a:r>
              <a:rPr lang="ru-RU" sz="1800" dirty="0" err="1"/>
              <a:t>Якщо</a:t>
            </a:r>
            <a:r>
              <a:rPr lang="ru-RU" sz="1800" dirty="0"/>
              <a:t> в </a:t>
            </a:r>
            <a:r>
              <a:rPr lang="ru-RU" sz="1800" dirty="0" err="1"/>
              <a:t>раціоні</a:t>
            </a:r>
            <a:r>
              <a:rPr lang="ru-RU" sz="1800" dirty="0"/>
              <a:t> </a:t>
            </a:r>
            <a:r>
              <a:rPr lang="ru-RU" sz="1800" dirty="0" err="1"/>
              <a:t>достатню</a:t>
            </a:r>
            <a:r>
              <a:rPr lang="ru-RU" sz="1800" dirty="0"/>
              <a:t> </a:t>
            </a:r>
            <a:r>
              <a:rPr lang="ru-RU" sz="1800" dirty="0" err="1"/>
              <a:t>кількість</a:t>
            </a:r>
            <a:r>
              <a:rPr lang="ru-RU" sz="1800" dirty="0"/>
              <a:t> </a:t>
            </a:r>
            <a:r>
              <a:rPr lang="ru-RU" sz="1800" dirty="0" err="1"/>
              <a:t>цистину</a:t>
            </a:r>
            <a:r>
              <a:rPr lang="ru-RU" sz="1800" dirty="0"/>
              <a:t>, </a:t>
            </a:r>
            <a:r>
              <a:rPr lang="ru-RU" sz="1800" dirty="0" err="1"/>
              <a:t>організм</a:t>
            </a:r>
            <a:r>
              <a:rPr lang="ru-RU" sz="1800" dirty="0"/>
              <a:t> </a:t>
            </a:r>
            <a:r>
              <a:rPr lang="ru-RU" sz="1800" dirty="0" err="1"/>
              <a:t>може</a:t>
            </a:r>
            <a:r>
              <a:rPr lang="ru-RU" sz="1800" dirty="0"/>
              <a:t> </a:t>
            </a:r>
            <a:r>
              <a:rPr lang="ru-RU" sz="1800" dirty="0" err="1"/>
              <a:t>використовувати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замість</a:t>
            </a:r>
            <a:r>
              <a:rPr lang="ru-RU" sz="1800" dirty="0"/>
              <a:t> </a:t>
            </a:r>
            <a:r>
              <a:rPr lang="ru-RU" sz="1800" dirty="0" err="1"/>
              <a:t>метіоніну</a:t>
            </a:r>
            <a:r>
              <a:rPr lang="ru-RU" sz="1800" dirty="0"/>
              <a:t> для </a:t>
            </a:r>
            <a:r>
              <a:rPr lang="ru-RU" sz="1800" dirty="0" err="1"/>
              <a:t>виробництва</a:t>
            </a:r>
            <a:r>
              <a:rPr lang="ru-RU" sz="1800" dirty="0"/>
              <a:t> </a:t>
            </a:r>
            <a:r>
              <a:rPr lang="ru-RU" sz="1800" dirty="0" err="1"/>
              <a:t>білка</a:t>
            </a:r>
            <a:r>
              <a:rPr lang="ru-RU" sz="1800" dirty="0"/>
              <a:t>. </a:t>
            </a:r>
            <a:r>
              <a:rPr lang="ru-RU" sz="1800" dirty="0" err="1"/>
              <a:t>Гарні</a:t>
            </a:r>
            <a:r>
              <a:rPr lang="ru-RU" sz="1800" dirty="0"/>
              <a:t> </a:t>
            </a:r>
            <a:r>
              <a:rPr lang="ru-RU" sz="1800" dirty="0" err="1"/>
              <a:t>джерела</a:t>
            </a:r>
            <a:r>
              <a:rPr lang="ru-RU" sz="1800" dirty="0"/>
              <a:t> </a:t>
            </a:r>
            <a:r>
              <a:rPr lang="ru-RU" sz="1800" dirty="0" err="1"/>
              <a:t>цистину</a:t>
            </a:r>
            <a:r>
              <a:rPr lang="ru-RU" sz="1800" dirty="0"/>
              <a:t> - </a:t>
            </a:r>
            <a:r>
              <a:rPr lang="ru-RU" sz="1800" dirty="0" err="1"/>
              <a:t>м'ясо</a:t>
            </a:r>
            <a:r>
              <a:rPr lang="ru-RU" sz="1800" dirty="0"/>
              <a:t>, </a:t>
            </a:r>
            <a:r>
              <a:rPr lang="ru-RU" sz="1800" dirty="0" err="1"/>
              <a:t>риба</a:t>
            </a:r>
            <a:r>
              <a:rPr lang="ru-RU" sz="1800" dirty="0"/>
              <a:t>, соя, овес і </a:t>
            </a:r>
            <a:r>
              <a:rPr lang="ru-RU" sz="1800" dirty="0" err="1"/>
              <a:t>пшениця</a:t>
            </a:r>
            <a:r>
              <a:rPr lang="ru-RU" sz="1800" dirty="0"/>
              <a:t>. </a:t>
            </a:r>
            <a:r>
              <a:rPr lang="ru-RU" sz="1800" dirty="0" err="1"/>
              <a:t>Цистин</a:t>
            </a:r>
            <a:r>
              <a:rPr lang="ru-RU" sz="1800" dirty="0"/>
              <a:t> </a:t>
            </a:r>
            <a:r>
              <a:rPr lang="ru-RU" sz="1800" dirty="0" err="1"/>
              <a:t>використовують</a:t>
            </a:r>
            <a:r>
              <a:rPr lang="ru-RU" sz="1800" dirty="0"/>
              <a:t> в </a:t>
            </a:r>
            <a:r>
              <a:rPr lang="ru-RU" sz="1800" dirty="0" err="1"/>
              <a:t>харчовій</a:t>
            </a:r>
            <a:r>
              <a:rPr lang="ru-RU" sz="1800" dirty="0"/>
              <a:t> </a:t>
            </a:r>
            <a:r>
              <a:rPr lang="ru-RU" sz="1800" dirty="0" err="1"/>
              <a:t>промисловості</a:t>
            </a:r>
            <a:r>
              <a:rPr lang="ru-RU" sz="1800" dirty="0"/>
              <a:t> як антиоксидант для </a:t>
            </a:r>
            <a:r>
              <a:rPr lang="ru-RU" sz="1800" dirty="0" err="1"/>
              <a:t>збереження</a:t>
            </a:r>
            <a:r>
              <a:rPr lang="ru-RU" sz="1800" dirty="0"/>
              <a:t> </a:t>
            </a:r>
            <a:r>
              <a:rPr lang="ru-RU" sz="1800" dirty="0" err="1"/>
              <a:t>вітаміну</a:t>
            </a:r>
            <a:r>
              <a:rPr lang="ru-RU" sz="1800" dirty="0"/>
              <a:t> С у </a:t>
            </a:r>
            <a:r>
              <a:rPr lang="ru-RU" sz="1800" dirty="0" err="1"/>
              <a:t>готових</a:t>
            </a:r>
            <a:r>
              <a:rPr lang="ru-RU" sz="1800" dirty="0"/>
              <a:t> продуктах.</a:t>
            </a:r>
            <a:br>
              <a:rPr lang="ru-RU" sz="1800" dirty="0"/>
            </a:br>
            <a:br>
              <a:rPr lang="uk-UA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2744788"/>
            <a:ext cx="6667500" cy="3333750"/>
          </a:xfrm>
        </p:spPr>
      </p:pic>
    </p:spTree>
    <p:extLst>
      <p:ext uri="{BB962C8B-B14F-4D97-AF65-F5344CB8AC3E}">
        <p14:creationId xmlns:p14="http://schemas.microsoft.com/office/powerpoint/2010/main" val="1148506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7030A0"/>
                </a:solidFill>
              </a:rPr>
              <a:t>Замінні амінокислоти: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err="1"/>
              <a:t>Аланін</a:t>
            </a:r>
            <a:r>
              <a:rPr lang="ru-RU" b="1" dirty="0"/>
              <a:t>. </a:t>
            </a:r>
            <a:r>
              <a:rPr lang="ru-RU" dirty="0"/>
              <a:t>Є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для </a:t>
            </a:r>
            <a:r>
              <a:rPr lang="ru-RU" dirty="0" err="1"/>
              <a:t>м'язових</a:t>
            </a:r>
            <a:r>
              <a:rPr lang="ru-RU" dirty="0"/>
              <a:t> тканин, головного </a:t>
            </a:r>
            <a:r>
              <a:rPr lang="ru-RU" dirty="0" err="1"/>
              <a:t>мозку</a:t>
            </a:r>
            <a:r>
              <a:rPr lang="ru-RU" dirty="0"/>
              <a:t> та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 </a:t>
            </a:r>
            <a:r>
              <a:rPr lang="ru-RU" dirty="0" err="1"/>
              <a:t>зміцнює</a:t>
            </a:r>
            <a:r>
              <a:rPr lang="ru-RU" dirty="0"/>
              <a:t> </a:t>
            </a:r>
            <a:r>
              <a:rPr lang="ru-RU" dirty="0" err="1"/>
              <a:t>імунну</a:t>
            </a:r>
            <a:r>
              <a:rPr lang="ru-RU" dirty="0"/>
              <a:t> систему шляхом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антитіл</a:t>
            </a:r>
            <a:r>
              <a:rPr lang="ru-RU" dirty="0"/>
              <a:t>; активно </a:t>
            </a:r>
            <a:r>
              <a:rPr lang="ru-RU" dirty="0" err="1"/>
              <a:t>бере</a:t>
            </a:r>
            <a:r>
              <a:rPr lang="ru-RU" dirty="0"/>
              <a:t> участь у </a:t>
            </a:r>
            <a:r>
              <a:rPr lang="ru-RU" dirty="0" err="1"/>
              <a:t>метаболізмі</a:t>
            </a:r>
            <a:r>
              <a:rPr lang="ru-RU" dirty="0"/>
              <a:t> </a:t>
            </a:r>
            <a:r>
              <a:rPr lang="ru-RU" dirty="0" err="1"/>
              <a:t>цукру</a:t>
            </a:r>
            <a:r>
              <a:rPr lang="ru-RU" dirty="0"/>
              <a:t> і </a:t>
            </a:r>
            <a:r>
              <a:rPr lang="ru-RU" dirty="0" err="1"/>
              <a:t>органічних</a:t>
            </a:r>
            <a:r>
              <a:rPr lang="ru-RU" dirty="0"/>
              <a:t> кислот.</a:t>
            </a:r>
          </a:p>
          <a:p>
            <a:r>
              <a:rPr lang="ru-RU" b="1" dirty="0" err="1"/>
              <a:t>Аргінін</a:t>
            </a:r>
            <a:r>
              <a:rPr lang="ru-RU" b="1" dirty="0"/>
              <a:t>.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уповільнення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і </a:t>
            </a:r>
            <a:r>
              <a:rPr lang="ru-RU" dirty="0" err="1"/>
              <a:t>ракових</a:t>
            </a:r>
            <a:r>
              <a:rPr lang="ru-RU" dirty="0"/>
              <a:t> </a:t>
            </a:r>
            <a:r>
              <a:rPr lang="ru-RU" dirty="0" err="1"/>
              <a:t>утворень</a:t>
            </a:r>
            <a:r>
              <a:rPr lang="ru-RU" dirty="0"/>
              <a:t>. </a:t>
            </a:r>
            <a:r>
              <a:rPr lang="ru-RU" dirty="0" err="1"/>
              <a:t>Очищає</a:t>
            </a:r>
            <a:r>
              <a:rPr lang="ru-RU" dirty="0"/>
              <a:t> </a:t>
            </a:r>
            <a:r>
              <a:rPr lang="ru-RU" dirty="0" err="1"/>
              <a:t>печінку</a:t>
            </a:r>
            <a:r>
              <a:rPr lang="ru-RU" dirty="0"/>
              <a:t>.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гормону росту, </a:t>
            </a:r>
            <a:r>
              <a:rPr lang="ru-RU" dirty="0" err="1"/>
              <a:t>зміцнює</a:t>
            </a:r>
            <a:r>
              <a:rPr lang="ru-RU" dirty="0"/>
              <a:t> </a:t>
            </a:r>
            <a:r>
              <a:rPr lang="ru-RU" dirty="0" err="1"/>
              <a:t>імунну</a:t>
            </a:r>
            <a:r>
              <a:rPr lang="ru-RU" dirty="0"/>
              <a:t> систему,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виробленню</a:t>
            </a:r>
            <a:r>
              <a:rPr lang="ru-RU" dirty="0"/>
              <a:t> </a:t>
            </a:r>
            <a:r>
              <a:rPr lang="ru-RU" dirty="0" err="1"/>
              <a:t>сперми</a:t>
            </a:r>
            <a:r>
              <a:rPr lang="ru-RU" dirty="0"/>
              <a:t> і </a:t>
            </a:r>
            <a:r>
              <a:rPr lang="ru-RU" dirty="0" err="1"/>
              <a:t>корисна</a:t>
            </a:r>
            <a:r>
              <a:rPr lang="ru-RU" dirty="0"/>
              <a:t> при </a:t>
            </a:r>
            <a:r>
              <a:rPr lang="ru-RU" dirty="0" err="1"/>
              <a:t>лікуванні</a:t>
            </a:r>
            <a:r>
              <a:rPr lang="ru-RU" dirty="0"/>
              <a:t> </a:t>
            </a:r>
            <a:r>
              <a:rPr lang="ru-RU" dirty="0" err="1"/>
              <a:t>розладів</a:t>
            </a:r>
            <a:r>
              <a:rPr lang="ru-RU" dirty="0"/>
              <a:t> і травм </a:t>
            </a:r>
            <a:r>
              <a:rPr lang="ru-RU" dirty="0" err="1"/>
              <a:t>нирок</a:t>
            </a:r>
            <a:r>
              <a:rPr lang="ru-RU" dirty="0"/>
              <a:t>. Також </a:t>
            </a:r>
            <a:r>
              <a:rPr lang="ru-RU" dirty="0" err="1"/>
              <a:t>корисний</a:t>
            </a:r>
            <a:r>
              <a:rPr lang="ru-RU" dirty="0"/>
              <a:t> при </a:t>
            </a:r>
            <a:r>
              <a:rPr lang="ru-RU" dirty="0" err="1"/>
              <a:t>розладах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таких, як </a:t>
            </a:r>
            <a:r>
              <a:rPr lang="ru-RU" dirty="0" err="1"/>
              <a:t>цироз</a:t>
            </a:r>
            <a:r>
              <a:rPr lang="ru-RU" dirty="0"/>
              <a:t>.</a:t>
            </a:r>
          </a:p>
          <a:p>
            <a:r>
              <a:rPr lang="ru-RU" b="1" dirty="0" err="1"/>
              <a:t>Аспарагін</a:t>
            </a:r>
            <a:r>
              <a:rPr lang="ru-RU" b="1" dirty="0"/>
              <a:t>. </a:t>
            </a:r>
            <a:r>
              <a:rPr lang="ru-RU" dirty="0" err="1"/>
              <a:t>Аспартова</a:t>
            </a:r>
            <a:r>
              <a:rPr lang="ru-RU" dirty="0"/>
              <a:t> кислота.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участь у </a:t>
            </a:r>
            <a:r>
              <a:rPr lang="ru-RU" dirty="0" err="1"/>
              <a:t>виведенні</a:t>
            </a:r>
            <a:r>
              <a:rPr lang="ru-RU" dirty="0"/>
              <a:t> </a:t>
            </a:r>
            <a:r>
              <a:rPr lang="ru-RU" dirty="0" err="1"/>
              <a:t>аміаку</a:t>
            </a:r>
            <a:r>
              <a:rPr lang="ru-RU" dirty="0"/>
              <a:t>, </a:t>
            </a:r>
            <a:r>
              <a:rPr lang="ru-RU" dirty="0" err="1"/>
              <a:t>шкідливого</a:t>
            </a:r>
            <a:r>
              <a:rPr lang="ru-RU" dirty="0"/>
              <a:t> для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Недавні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показали,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аспартова</a:t>
            </a:r>
            <a:r>
              <a:rPr lang="ru-RU" dirty="0"/>
              <a:t> кислота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підвищувати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до </a:t>
            </a:r>
            <a:r>
              <a:rPr lang="ru-RU" dirty="0" err="1"/>
              <a:t>втомлюваності</a:t>
            </a:r>
            <a:r>
              <a:rPr lang="ru-RU" dirty="0"/>
              <a:t>.</a:t>
            </a:r>
          </a:p>
          <a:p>
            <a:r>
              <a:rPr lang="ru-RU" b="1" dirty="0" err="1"/>
              <a:t>Карнітин</a:t>
            </a:r>
            <a:r>
              <a:rPr lang="ru-RU" b="1" dirty="0"/>
              <a:t>. </a:t>
            </a:r>
            <a:r>
              <a:rPr lang="ru-RU" dirty="0" err="1"/>
              <a:t>Карнітин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зв'язувати</a:t>
            </a:r>
            <a:r>
              <a:rPr lang="ru-RU" dirty="0"/>
              <a:t> і </a:t>
            </a:r>
            <a:r>
              <a:rPr lang="ru-RU" dirty="0" err="1"/>
              <a:t>виводити</a:t>
            </a:r>
            <a:r>
              <a:rPr lang="ru-RU" dirty="0"/>
              <a:t> з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довгі</a:t>
            </a:r>
            <a:r>
              <a:rPr lang="ru-RU" dirty="0"/>
              <a:t> </a:t>
            </a:r>
            <a:r>
              <a:rPr lang="ru-RU" dirty="0" err="1"/>
              <a:t>ланцюжки</a:t>
            </a:r>
            <a:r>
              <a:rPr lang="ru-RU" dirty="0"/>
              <a:t> </a:t>
            </a:r>
            <a:r>
              <a:rPr lang="ru-RU" dirty="0" err="1"/>
              <a:t>жирних</a:t>
            </a:r>
            <a:r>
              <a:rPr lang="ru-RU" dirty="0"/>
              <a:t> кислот. </a:t>
            </a:r>
            <a:r>
              <a:rPr lang="ru-RU" dirty="0" err="1"/>
              <a:t>Печінка</a:t>
            </a:r>
            <a:r>
              <a:rPr lang="ru-RU" dirty="0"/>
              <a:t> і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</a:t>
            </a:r>
            <a:r>
              <a:rPr lang="ru-RU" dirty="0" err="1"/>
              <a:t>карнітин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інших </a:t>
            </a:r>
            <a:r>
              <a:rPr lang="ru-RU" dirty="0" err="1"/>
              <a:t>амінокислот</a:t>
            </a:r>
            <a:r>
              <a:rPr lang="ru-RU" dirty="0"/>
              <a:t> - </a:t>
            </a:r>
            <a:r>
              <a:rPr lang="ru-RU" dirty="0" err="1"/>
              <a:t>глютаміну</a:t>
            </a:r>
            <a:r>
              <a:rPr lang="ru-RU" dirty="0"/>
              <a:t> і </a:t>
            </a:r>
            <a:r>
              <a:rPr lang="ru-RU" dirty="0" err="1"/>
              <a:t>метіоніну</a:t>
            </a:r>
            <a:r>
              <a:rPr lang="ru-RU" dirty="0"/>
              <a:t>. У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поставляється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м'ясом</a:t>
            </a:r>
            <a:r>
              <a:rPr lang="ru-RU" dirty="0"/>
              <a:t> і </a:t>
            </a:r>
            <a:r>
              <a:rPr lang="ru-RU" dirty="0" err="1"/>
              <a:t>молочними</a:t>
            </a:r>
            <a:r>
              <a:rPr lang="ru-RU" dirty="0"/>
              <a:t> продуктами..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найкращої</a:t>
            </a:r>
            <a:r>
              <a:rPr lang="ru-RU" dirty="0"/>
              <a:t> </a:t>
            </a:r>
            <a:r>
              <a:rPr lang="ru-RU" dirty="0" err="1"/>
              <a:t>утилізації</a:t>
            </a:r>
            <a:r>
              <a:rPr lang="ru-RU" dirty="0"/>
              <a:t> жиру </a:t>
            </a:r>
            <a:r>
              <a:rPr lang="ru-RU" dirty="0" err="1"/>
              <a:t>денна</a:t>
            </a:r>
            <a:r>
              <a:rPr lang="ru-RU" dirty="0"/>
              <a:t> норма </a:t>
            </a:r>
            <a:r>
              <a:rPr lang="ru-RU" dirty="0" err="1"/>
              <a:t>карнітину</a:t>
            </a:r>
            <a:r>
              <a:rPr lang="ru-RU" dirty="0"/>
              <a:t> повинна </a:t>
            </a:r>
            <a:r>
              <a:rPr lang="ru-RU" dirty="0" err="1"/>
              <a:t>становити</a:t>
            </a:r>
            <a:r>
              <a:rPr lang="ru-RU" dirty="0"/>
              <a:t> 1500 </a:t>
            </a:r>
            <a:r>
              <a:rPr lang="ru-RU" dirty="0" err="1"/>
              <a:t>міліграмів</a:t>
            </a:r>
            <a:r>
              <a:rPr lang="ru-RU" dirty="0"/>
              <a:t>.</a:t>
            </a:r>
          </a:p>
          <a:p>
            <a:r>
              <a:rPr lang="ru-RU" b="1" dirty="0" err="1"/>
              <a:t>Орнітин</a:t>
            </a:r>
            <a:r>
              <a:rPr lang="ru-RU" b="1" dirty="0"/>
              <a:t>. </a:t>
            </a:r>
            <a:r>
              <a:rPr lang="ru-RU" dirty="0" err="1"/>
              <a:t>Орнітин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виробленню</a:t>
            </a:r>
            <a:r>
              <a:rPr lang="ru-RU" dirty="0"/>
              <a:t> гормону росту. </a:t>
            </a:r>
            <a:r>
              <a:rPr lang="ru-RU" dirty="0" err="1"/>
              <a:t>Необхідний</a:t>
            </a:r>
            <a:r>
              <a:rPr lang="ru-RU" dirty="0"/>
              <a:t> для роботи </a:t>
            </a:r>
            <a:r>
              <a:rPr lang="ru-RU" dirty="0" err="1"/>
              <a:t>печінки</a:t>
            </a:r>
            <a:r>
              <a:rPr lang="ru-RU" dirty="0"/>
              <a:t> та </a:t>
            </a:r>
            <a:r>
              <a:rPr lang="ru-RU" dirty="0" err="1"/>
              <a:t>імунної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84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ru-RU" sz="1800" dirty="0"/>
              <a:t>В </a:t>
            </a:r>
            <a:r>
              <a:rPr lang="ru-RU" sz="1800" dirty="0" err="1"/>
              <a:t>молекулі</a:t>
            </a:r>
            <a:r>
              <a:rPr lang="ru-RU" sz="1800" dirty="0"/>
              <a:t> </a:t>
            </a:r>
            <a:r>
              <a:rPr lang="ru-RU" sz="1800" dirty="0" err="1"/>
              <a:t>амінокислоти</a:t>
            </a:r>
            <a:r>
              <a:rPr lang="ru-RU" sz="1800" dirty="0"/>
              <a:t> до центрального атому </a:t>
            </a:r>
            <a:r>
              <a:rPr lang="ru-RU" sz="1800" dirty="0" err="1"/>
              <a:t>вуглецю</a:t>
            </a:r>
            <a:r>
              <a:rPr lang="ru-RU" sz="1800" dirty="0"/>
              <a:t> (а-</a:t>
            </a:r>
            <a:r>
              <a:rPr lang="ru-RU" sz="1800" dirty="0" err="1"/>
              <a:t>вуглецю</a:t>
            </a:r>
            <a:r>
              <a:rPr lang="ru-RU" sz="1800" dirty="0"/>
              <a:t>) </a:t>
            </a:r>
            <a:r>
              <a:rPr lang="ru-RU" sz="1800" dirty="0" err="1"/>
              <a:t>завжди</a:t>
            </a:r>
            <a:r>
              <a:rPr lang="ru-RU" sz="1800" dirty="0"/>
              <a:t> </a:t>
            </a:r>
            <a:r>
              <a:rPr lang="ru-RU" sz="1800" dirty="0" err="1"/>
              <a:t>приєднані</a:t>
            </a:r>
            <a:r>
              <a:rPr lang="ru-RU" sz="1800" dirty="0"/>
              <a:t> одна </a:t>
            </a:r>
            <a:r>
              <a:rPr lang="ru-RU" sz="1800" dirty="0" err="1"/>
              <a:t>кислотна</a:t>
            </a:r>
            <a:r>
              <a:rPr lang="ru-RU" sz="1800" dirty="0"/>
              <a:t> </a:t>
            </a:r>
            <a:r>
              <a:rPr lang="ru-RU" sz="1800" dirty="0" err="1"/>
              <a:t>група</a:t>
            </a:r>
            <a:r>
              <a:rPr lang="ru-RU" sz="1800" dirty="0"/>
              <a:t>,-СООН (карбоксильная), одна </a:t>
            </a:r>
            <a:r>
              <a:rPr lang="ru-RU" sz="1800" dirty="0" err="1"/>
              <a:t>основна</a:t>
            </a:r>
            <a:r>
              <a:rPr lang="ru-RU" sz="1800" dirty="0"/>
              <a:t>-</a:t>
            </a:r>
            <a:r>
              <a:rPr lang="en-US" sz="1800" dirty="0"/>
              <a:t>NH2 (</a:t>
            </a:r>
            <a:r>
              <a:rPr lang="ru-RU" sz="1800" dirty="0"/>
              <a:t>аминогруппа) і один атом </a:t>
            </a:r>
            <a:r>
              <a:rPr lang="ru-RU" sz="1800" dirty="0" err="1"/>
              <a:t>водню</a:t>
            </a:r>
            <a:r>
              <a:rPr lang="ru-RU" sz="1800" dirty="0"/>
              <a:t>. </a:t>
            </a:r>
            <a:r>
              <a:rPr lang="ru-RU" sz="1800" dirty="0" err="1"/>
              <a:t>Варіює</a:t>
            </a:r>
            <a:r>
              <a:rPr lang="ru-RU" sz="1800" dirty="0"/>
              <a:t> </a:t>
            </a:r>
            <a:r>
              <a:rPr lang="ru-RU" sz="1800" dirty="0" err="1"/>
              <a:t>тільки</a:t>
            </a:r>
            <a:r>
              <a:rPr lang="ru-RU" sz="1800" dirty="0"/>
              <a:t> </a:t>
            </a:r>
            <a:r>
              <a:rPr lang="ru-RU" sz="1800" dirty="0" err="1"/>
              <a:t>інша</a:t>
            </a:r>
            <a:r>
              <a:rPr lang="ru-RU" sz="1800" dirty="0"/>
              <a:t> </a:t>
            </a:r>
            <a:r>
              <a:rPr lang="ru-RU" sz="1800" dirty="0" err="1"/>
              <a:t>частина</a:t>
            </a:r>
            <a:r>
              <a:rPr lang="ru-RU" sz="1800" dirty="0"/>
              <a:t> </a:t>
            </a:r>
            <a:r>
              <a:rPr lang="ru-RU" sz="1800" dirty="0" err="1"/>
              <a:t>молекули</a:t>
            </a:r>
            <a:r>
              <a:rPr lang="ru-RU" sz="1800" dirty="0"/>
              <a:t> - </a:t>
            </a:r>
            <a:r>
              <a:rPr lang="en-US" sz="1800" dirty="0"/>
              <a:t>R-</a:t>
            </a:r>
            <a:r>
              <a:rPr lang="ru-RU" sz="1800" dirty="0"/>
              <a:t>г</a:t>
            </a:r>
            <a:r>
              <a:rPr lang="en-US" sz="1800" dirty="0" err="1"/>
              <a:t>pynna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ru-RU" sz="1800" dirty="0"/>
              <a:t>Її </a:t>
            </a:r>
            <a:r>
              <a:rPr lang="ru-RU" sz="1800" dirty="0" err="1"/>
              <a:t>будова</a:t>
            </a:r>
            <a:r>
              <a:rPr lang="ru-RU" sz="1800" dirty="0"/>
              <a:t> у </a:t>
            </a:r>
            <a:r>
              <a:rPr lang="ru-RU" sz="1800" dirty="0" err="1"/>
              <a:t>різних</a:t>
            </a:r>
            <a:r>
              <a:rPr lang="ru-RU" sz="1800" dirty="0"/>
              <a:t> </a:t>
            </a:r>
            <a:r>
              <a:rPr lang="ru-RU" sz="1800" b="1" dirty="0" err="1"/>
              <a:t>амінокислот</a:t>
            </a:r>
            <a:r>
              <a:rPr lang="ru-RU" sz="1800" dirty="0"/>
              <a:t> </a:t>
            </a:r>
            <a:r>
              <a:rPr lang="ru-RU" sz="1800" dirty="0" err="1"/>
              <a:t>розрізняється</a:t>
            </a:r>
            <a:r>
              <a:rPr lang="ru-RU" sz="1800" dirty="0"/>
              <a:t> </a:t>
            </a:r>
            <a:r>
              <a:rPr lang="ru-RU" sz="1800" dirty="0" err="1"/>
              <a:t>дуже</a:t>
            </a:r>
            <a:r>
              <a:rPr lang="ru-RU" sz="1800" dirty="0"/>
              <a:t> сильно, і </a:t>
            </a:r>
            <a:r>
              <a:rPr lang="ru-RU" sz="1800" dirty="0" err="1"/>
              <a:t>саме</a:t>
            </a:r>
            <a:r>
              <a:rPr lang="ru-RU" sz="1800" dirty="0"/>
              <a:t> вона </a:t>
            </a:r>
            <a:r>
              <a:rPr lang="ru-RU" sz="1800" dirty="0" err="1"/>
              <a:t>визначає</a:t>
            </a:r>
            <a:r>
              <a:rPr lang="ru-RU" sz="1800" dirty="0"/>
              <a:t> </a:t>
            </a:r>
            <a:r>
              <a:rPr lang="ru-RU" sz="1800" dirty="0" err="1"/>
              <a:t>унікальні</a:t>
            </a:r>
            <a:r>
              <a:rPr lang="ru-RU" sz="1800" dirty="0"/>
              <a:t> </a:t>
            </a:r>
            <a:r>
              <a:rPr lang="ru-RU" sz="1800" dirty="0" err="1"/>
              <a:t>властивості</a:t>
            </a:r>
            <a:r>
              <a:rPr lang="ru-RU" sz="1800" dirty="0"/>
              <a:t> </a:t>
            </a:r>
            <a:r>
              <a:rPr lang="ru-RU" sz="1800" dirty="0" err="1"/>
              <a:t>кожної</a:t>
            </a:r>
            <a:r>
              <a:rPr lang="ru-RU" sz="1800" dirty="0"/>
              <a:t> </a:t>
            </a:r>
            <a:r>
              <a:rPr lang="ru-RU" sz="1800" dirty="0" err="1"/>
              <a:t>окремої</a:t>
            </a:r>
            <a:r>
              <a:rPr lang="ru-RU" sz="1800" dirty="0"/>
              <a:t> </a:t>
            </a:r>
            <a:r>
              <a:rPr lang="ru-RU" sz="1800" dirty="0" err="1"/>
              <a:t>амінокислоти</a:t>
            </a:r>
            <a:r>
              <a:rPr lang="ru-RU" sz="1800" dirty="0"/>
              <a:t>.</a:t>
            </a:r>
            <a:br>
              <a:rPr lang="ru-RU" sz="1800" dirty="0"/>
            </a:br>
            <a:r>
              <a:rPr lang="ru-RU" sz="1800" b="1" dirty="0"/>
              <a:t>У </a:t>
            </a:r>
            <a:r>
              <a:rPr lang="ru-RU" sz="1800" b="1" dirty="0" err="1"/>
              <a:t>простій</a:t>
            </a:r>
            <a:r>
              <a:rPr lang="ru-RU" sz="1800" b="1" dirty="0"/>
              <a:t> </a:t>
            </a:r>
            <a:r>
              <a:rPr lang="ru-RU" sz="1800" b="1" dirty="0" err="1"/>
              <a:t>амінокислоті</a:t>
            </a:r>
            <a:r>
              <a:rPr lang="ru-RU" sz="1800" dirty="0"/>
              <a:t> </a:t>
            </a:r>
            <a:r>
              <a:rPr lang="ru-RU" sz="1800" dirty="0" err="1"/>
              <a:t>гліцин</a:t>
            </a:r>
            <a:r>
              <a:rPr lang="ru-RU" sz="1800" dirty="0"/>
              <a:t> роль </a:t>
            </a:r>
            <a:r>
              <a:rPr lang="en-US" sz="1800" dirty="0"/>
              <a:t>R </a:t>
            </a:r>
            <a:r>
              <a:rPr lang="ru-RU" sz="1800" dirty="0" err="1"/>
              <a:t>грає</a:t>
            </a:r>
            <a:r>
              <a:rPr lang="ru-RU" sz="1800" dirty="0"/>
              <a:t> атом </a:t>
            </a:r>
            <a:r>
              <a:rPr lang="ru-RU" sz="1800" dirty="0" err="1"/>
              <a:t>водню</a:t>
            </a:r>
            <a:r>
              <a:rPr lang="ru-RU" sz="1800" dirty="0"/>
              <a:t> Н. У </a:t>
            </a:r>
            <a:r>
              <a:rPr lang="ru-RU" sz="1800" dirty="0" err="1"/>
              <a:t>аланина</a:t>
            </a:r>
            <a:r>
              <a:rPr lang="ru-RU" sz="1800" dirty="0"/>
              <a:t> </a:t>
            </a:r>
            <a:r>
              <a:rPr lang="ru-RU" sz="1800" dirty="0" err="1"/>
              <a:t>цю</a:t>
            </a:r>
            <a:r>
              <a:rPr lang="ru-RU" sz="1800" dirty="0"/>
              <a:t> роль </a:t>
            </a:r>
            <a:r>
              <a:rPr lang="ru-RU" sz="1800" dirty="0" err="1"/>
              <a:t>виконує</a:t>
            </a:r>
            <a:r>
              <a:rPr lang="ru-RU" sz="1800" dirty="0"/>
              <a:t> </a:t>
            </a:r>
            <a:r>
              <a:rPr lang="ru-RU" sz="1800" dirty="0" err="1"/>
              <a:t>група</a:t>
            </a:r>
            <a:r>
              <a:rPr lang="ru-RU" sz="1800" dirty="0"/>
              <a:t>-СН 3.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08920"/>
            <a:ext cx="5753439" cy="3847613"/>
          </a:xfrm>
        </p:spPr>
      </p:pic>
    </p:spTree>
    <p:extLst>
      <p:ext uri="{BB962C8B-B14F-4D97-AF65-F5344CB8AC3E}">
        <p14:creationId xmlns:p14="http://schemas.microsoft.com/office/powerpoint/2010/main" val="55278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2400" b="1" dirty="0"/>
              <a:t>Основні </a:t>
            </a:r>
            <a:r>
              <a:rPr lang="ru-RU" sz="2400" b="1" dirty="0" err="1"/>
              <a:t>функції</a:t>
            </a:r>
            <a:br>
              <a:rPr lang="ru-RU" sz="2400" dirty="0"/>
            </a:br>
            <a:r>
              <a:rPr lang="ru-RU" sz="2400" dirty="0" err="1"/>
              <a:t>Крім</a:t>
            </a:r>
            <a:r>
              <a:rPr lang="ru-RU" sz="2400" dirty="0"/>
              <a:t> того,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амінокислоти</a:t>
            </a:r>
            <a:r>
              <a:rPr lang="ru-RU" sz="2400" dirty="0"/>
              <a:t> </a:t>
            </a:r>
            <a:r>
              <a:rPr lang="ru-RU" sz="2400" dirty="0" err="1"/>
              <a:t>беруть</a:t>
            </a:r>
            <a:r>
              <a:rPr lang="ru-RU" sz="2400" dirty="0"/>
              <a:t> участь в </a:t>
            </a:r>
            <a:r>
              <a:rPr lang="ru-RU" sz="2400" dirty="0" err="1"/>
              <a:t>утворенні</a:t>
            </a:r>
            <a:r>
              <a:rPr lang="ru-RU" sz="2400" dirty="0"/>
              <a:t> </a:t>
            </a:r>
            <a:r>
              <a:rPr lang="ru-RU" sz="2400" dirty="0" err="1"/>
              <a:t>білків</a:t>
            </a:r>
            <a:r>
              <a:rPr lang="ru-RU" sz="2400" dirty="0"/>
              <a:t>, вони </a:t>
            </a:r>
            <a:r>
              <a:rPr lang="ru-RU" sz="2400" dirty="0" err="1"/>
              <a:t>виконують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ряд </a:t>
            </a:r>
            <a:r>
              <a:rPr lang="ru-RU" sz="2400" b="1" dirty="0" err="1"/>
              <a:t>функцій</a:t>
            </a:r>
            <a:r>
              <a:rPr lang="ru-RU" sz="2400" dirty="0"/>
              <a:t>:</a:t>
            </a:r>
            <a:br>
              <a:rPr lang="ru-RU" sz="2400" dirty="0"/>
            </a:br>
            <a:r>
              <a:rPr lang="ru-RU" sz="2400" dirty="0" err="1"/>
              <a:t>Постачають</a:t>
            </a:r>
            <a:r>
              <a:rPr lang="ru-RU" sz="2400" dirty="0"/>
              <a:t> </a:t>
            </a:r>
            <a:r>
              <a:rPr lang="ru-RU" sz="2400" dirty="0" err="1"/>
              <a:t>м'язову</a:t>
            </a:r>
            <a:r>
              <a:rPr lang="ru-RU" sz="2400" dirty="0"/>
              <a:t> тканину </a:t>
            </a:r>
            <a:r>
              <a:rPr lang="ru-RU" sz="2400" dirty="0" err="1"/>
              <a:t>енергією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780927"/>
            <a:ext cx="4752528" cy="3533931"/>
          </a:xfrm>
        </p:spPr>
      </p:pic>
    </p:spTree>
    <p:extLst>
      <p:ext uri="{BB962C8B-B14F-4D97-AF65-F5344CB8AC3E}">
        <p14:creationId xmlns:p14="http://schemas.microsoft.com/office/powerpoint/2010/main" val="139462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err="1"/>
              <a:t>Допомагають</a:t>
            </a:r>
            <a:r>
              <a:rPr lang="ru-RU" sz="2400" dirty="0"/>
              <a:t> </a:t>
            </a:r>
            <a:r>
              <a:rPr lang="ru-RU" sz="2400" dirty="0" err="1"/>
              <a:t>вітамінам</a:t>
            </a:r>
            <a:r>
              <a:rPr lang="ru-RU" sz="2400" dirty="0"/>
              <a:t> правильно </a:t>
            </a:r>
            <a:r>
              <a:rPr lang="ru-RU" sz="2400" dirty="0" err="1"/>
              <a:t>виконувати</a:t>
            </a:r>
            <a:r>
              <a:rPr lang="ru-RU" sz="2400" dirty="0"/>
              <a:t> </a:t>
            </a:r>
            <a:r>
              <a:rPr lang="ru-RU" sz="2400" dirty="0" err="1"/>
              <a:t>свої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659063"/>
            <a:ext cx="5715000" cy="3505200"/>
          </a:xfrm>
        </p:spPr>
      </p:pic>
    </p:spTree>
    <p:extLst>
      <p:ext uri="{BB962C8B-B14F-4D97-AF65-F5344CB8AC3E}">
        <p14:creationId xmlns:p14="http://schemas.microsoft.com/office/powerpoint/2010/main" val="295637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Є </a:t>
            </a:r>
            <a:r>
              <a:rPr lang="ru-RU" sz="2400" dirty="0" err="1"/>
              <a:t>попередниками</a:t>
            </a:r>
            <a:r>
              <a:rPr lang="ru-RU" sz="2400" dirty="0"/>
              <a:t> </a:t>
            </a:r>
            <a:r>
              <a:rPr lang="ru-RU" sz="2400" dirty="0" err="1"/>
              <a:t>нейромедіаторів</a:t>
            </a:r>
            <a:r>
              <a:rPr lang="ru-RU" sz="2400" dirty="0"/>
              <a:t> (</a:t>
            </a:r>
            <a:r>
              <a:rPr lang="ru-RU" sz="2400" dirty="0" err="1"/>
              <a:t>хімічних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передають</a:t>
            </a:r>
            <a:r>
              <a:rPr lang="ru-RU" sz="2400" dirty="0"/>
              <a:t> </a:t>
            </a:r>
            <a:r>
              <a:rPr lang="ru-RU" sz="2400" dirty="0" err="1"/>
              <a:t>нервовий</a:t>
            </a:r>
            <a:r>
              <a:rPr lang="ru-RU" sz="2400" dirty="0"/>
              <a:t> </a:t>
            </a:r>
            <a:r>
              <a:rPr lang="ru-RU" sz="2400" dirty="0" err="1"/>
              <a:t>імпульс</a:t>
            </a:r>
            <a:r>
              <a:rPr lang="ru-RU" sz="2400" dirty="0"/>
              <a:t>) або </a:t>
            </a:r>
            <a:r>
              <a:rPr lang="ru-RU" sz="2400" dirty="0" err="1"/>
              <a:t>виконують</a:t>
            </a:r>
            <a:r>
              <a:rPr lang="ru-RU" sz="2400" dirty="0"/>
              <a:t> їх роль, таким чином, </a:t>
            </a:r>
            <a:r>
              <a:rPr lang="ru-RU" sz="2400" dirty="0" err="1"/>
              <a:t>маючи</a:t>
            </a:r>
            <a:r>
              <a:rPr lang="ru-RU" sz="2400" dirty="0"/>
              <a:t> </a:t>
            </a:r>
            <a:r>
              <a:rPr lang="ru-RU" sz="2400" dirty="0" err="1"/>
              <a:t>велике</a:t>
            </a:r>
            <a:r>
              <a:rPr lang="ru-RU" sz="2400" dirty="0"/>
              <a:t> </a:t>
            </a:r>
            <a:r>
              <a:rPr lang="ru-RU" sz="2400" dirty="0" err="1"/>
              <a:t>значення</a:t>
            </a:r>
            <a:r>
              <a:rPr lang="ru-RU" sz="2400" dirty="0"/>
              <a:t> для </a:t>
            </a:r>
            <a:r>
              <a:rPr lang="ru-RU" sz="2400" dirty="0" err="1"/>
              <a:t>нормальної</a:t>
            </a:r>
            <a:r>
              <a:rPr lang="ru-RU" sz="2400" dirty="0"/>
              <a:t> роботи </a:t>
            </a:r>
            <a:r>
              <a:rPr lang="ru-RU" sz="2400" dirty="0" err="1"/>
              <a:t>мозку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602" y="2249488"/>
            <a:ext cx="5770796" cy="4324350"/>
          </a:xfrm>
        </p:spPr>
      </p:pic>
    </p:spTree>
    <p:extLst>
      <p:ext uri="{BB962C8B-B14F-4D97-AF65-F5344CB8AC3E}">
        <p14:creationId xmlns:p14="http://schemas.microsoft.com/office/powerpoint/2010/main" val="148537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475252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000" b="1" dirty="0"/>
              <a:t>Синтез </a:t>
            </a:r>
            <a:r>
              <a:rPr lang="ru-RU" sz="2000" b="1" dirty="0" err="1"/>
              <a:t>білків</a:t>
            </a:r>
            <a:br>
              <a:rPr lang="ru-RU" sz="2000" dirty="0"/>
            </a:br>
            <a:r>
              <a:rPr lang="ru-RU" sz="2000" dirty="0" err="1"/>
              <a:t>Багато</a:t>
            </a:r>
            <a:r>
              <a:rPr lang="ru-RU" sz="2000" dirty="0"/>
              <a:t> з </a:t>
            </a:r>
            <a:r>
              <a:rPr lang="ru-RU" sz="2000" dirty="0" err="1"/>
              <a:t>амінокислот</a:t>
            </a:r>
            <a:r>
              <a:rPr lang="ru-RU" sz="2000" dirty="0"/>
              <a:t> в </a:t>
            </a:r>
            <a:r>
              <a:rPr lang="ru-RU" sz="2000" dirty="0" err="1"/>
              <a:t>організмі</a:t>
            </a:r>
            <a:r>
              <a:rPr lang="ru-RU" sz="2000" dirty="0"/>
              <a:t> людини </a:t>
            </a:r>
            <a:r>
              <a:rPr lang="ru-RU" sz="2000" dirty="0" err="1"/>
              <a:t>синтезує</a:t>
            </a:r>
            <a:r>
              <a:rPr lang="ru-RU" sz="2000" dirty="0"/>
              <a:t> </a:t>
            </a:r>
            <a:r>
              <a:rPr lang="ru-RU" sz="2000" dirty="0" err="1"/>
              <a:t>печінка</a:t>
            </a:r>
            <a:r>
              <a:rPr lang="ru-RU" sz="2000" dirty="0"/>
              <a:t>. </a:t>
            </a:r>
            <a:r>
              <a:rPr lang="ru-RU" sz="2000" dirty="0" err="1"/>
              <a:t>Однак</a:t>
            </a:r>
            <a:r>
              <a:rPr lang="ru-RU" sz="2000" dirty="0"/>
              <a:t> </a:t>
            </a:r>
            <a:r>
              <a:rPr lang="ru-RU" sz="2000" dirty="0" err="1"/>
              <a:t>деякі</a:t>
            </a:r>
            <a:r>
              <a:rPr lang="ru-RU" sz="2000" dirty="0"/>
              <a:t> </a:t>
            </a:r>
            <a:r>
              <a:rPr lang="ru-RU" sz="2000" dirty="0" err="1"/>
              <a:t>сполуки</a:t>
            </a:r>
            <a:r>
              <a:rPr lang="ru-RU" sz="2000" dirty="0"/>
              <a:t> </a:t>
            </a:r>
            <a:r>
              <a:rPr lang="ru-RU" sz="2000" dirty="0" err="1"/>
              <a:t>організм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виробляти</a:t>
            </a:r>
            <a:r>
              <a:rPr lang="ru-RU" sz="2000" dirty="0"/>
              <a:t> сам, в такому </a:t>
            </a:r>
            <a:r>
              <a:rPr lang="ru-RU" sz="2000" dirty="0" err="1"/>
              <a:t>випадку</a:t>
            </a:r>
            <a:r>
              <a:rPr lang="ru-RU" sz="2000" dirty="0"/>
              <a:t> вони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поставлятися</a:t>
            </a:r>
            <a:r>
              <a:rPr lang="ru-RU" sz="2000" dirty="0"/>
              <a:t> з </a:t>
            </a:r>
            <a:r>
              <a:rPr lang="ru-RU" sz="2000" dirty="0" err="1"/>
              <a:t>їжею</a:t>
            </a:r>
            <a:r>
              <a:rPr lang="ru-RU" sz="2000" dirty="0"/>
              <a:t>. До </a:t>
            </a:r>
            <a:r>
              <a:rPr lang="ru-RU" sz="2000" b="1" dirty="0" err="1"/>
              <a:t>незамінним</a:t>
            </a:r>
            <a:r>
              <a:rPr lang="ru-RU" sz="2000" b="1" dirty="0"/>
              <a:t> </a:t>
            </a:r>
            <a:r>
              <a:rPr lang="ru-RU" sz="2000" b="1" dirty="0" err="1"/>
              <a:t>амінокислотам</a:t>
            </a:r>
            <a:r>
              <a:rPr lang="ru-RU" sz="2000" dirty="0"/>
              <a:t> 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віднести</a:t>
            </a:r>
            <a:r>
              <a:rPr lang="ru-RU" sz="2000" dirty="0"/>
              <a:t> </a:t>
            </a:r>
            <a:r>
              <a:rPr lang="ru-RU" sz="2000" dirty="0" err="1"/>
              <a:t>наступні</a:t>
            </a:r>
            <a:r>
              <a:rPr lang="ru-RU" sz="2000" dirty="0"/>
              <a:t>: </a:t>
            </a:r>
            <a:r>
              <a:rPr lang="ru-RU" sz="2000" dirty="0" err="1"/>
              <a:t>валін</a:t>
            </a:r>
            <a:r>
              <a:rPr lang="ru-RU" sz="2000" dirty="0"/>
              <a:t>, </a:t>
            </a:r>
            <a:r>
              <a:rPr lang="ru-RU" sz="2000" dirty="0" err="1"/>
              <a:t>треонін</a:t>
            </a:r>
            <a:r>
              <a:rPr lang="ru-RU" sz="2000" dirty="0"/>
              <a:t>, </a:t>
            </a:r>
            <a:r>
              <a:rPr lang="ru-RU" sz="2000" dirty="0" err="1"/>
              <a:t>метіонін</a:t>
            </a:r>
            <a:r>
              <a:rPr lang="ru-RU" sz="2000" dirty="0"/>
              <a:t>, лейцин, </a:t>
            </a:r>
            <a:r>
              <a:rPr lang="ru-RU" sz="2000" dirty="0" err="1"/>
              <a:t>гістидин</a:t>
            </a:r>
            <a:r>
              <a:rPr lang="ru-RU" sz="2000" dirty="0"/>
              <a:t>, </a:t>
            </a:r>
            <a:r>
              <a:rPr lang="ru-RU" sz="2000" dirty="0" err="1"/>
              <a:t>лізин</a:t>
            </a:r>
            <a:r>
              <a:rPr lang="ru-RU" sz="2000" dirty="0"/>
              <a:t>, </a:t>
            </a:r>
            <a:r>
              <a:rPr lang="ru-RU" sz="2000" dirty="0" err="1"/>
              <a:t>ізолейцин</a:t>
            </a:r>
            <a:r>
              <a:rPr lang="ru-RU" sz="2000" dirty="0"/>
              <a:t> і </a:t>
            </a:r>
            <a:r>
              <a:rPr lang="ru-RU" sz="2000" dirty="0" err="1"/>
              <a:t>ін</a:t>
            </a:r>
            <a:br>
              <a:rPr lang="ru-RU" sz="2000" dirty="0"/>
            </a:br>
            <a:r>
              <a:rPr lang="ru-RU" sz="2000" dirty="0" err="1"/>
              <a:t>Постійний</a:t>
            </a:r>
            <a:r>
              <a:rPr lang="ru-RU" sz="2000" dirty="0"/>
              <a:t> синтез </a:t>
            </a:r>
            <a:r>
              <a:rPr lang="ru-RU" sz="2000" dirty="0" err="1"/>
              <a:t>білків</a:t>
            </a:r>
            <a:r>
              <a:rPr lang="ru-RU" sz="2000" dirty="0"/>
              <a:t> </a:t>
            </a:r>
            <a:r>
              <a:rPr lang="ru-RU" sz="2000" dirty="0" err="1"/>
              <a:t>необхідний</a:t>
            </a:r>
            <a:r>
              <a:rPr lang="ru-RU" sz="2000" dirty="0"/>
              <a:t> для </a:t>
            </a:r>
            <a:r>
              <a:rPr lang="ru-RU" sz="2000" dirty="0" err="1"/>
              <a:t>правильної</a:t>
            </a:r>
            <a:r>
              <a:rPr lang="ru-RU" sz="2000" dirty="0"/>
              <a:t> </a:t>
            </a:r>
            <a:r>
              <a:rPr lang="ru-RU" sz="2000" dirty="0" err="1"/>
              <a:t>життєдіяльності</a:t>
            </a:r>
            <a:r>
              <a:rPr lang="ru-RU" sz="2000" dirty="0"/>
              <a:t> </a:t>
            </a:r>
            <a:r>
              <a:rPr lang="ru-RU" sz="2000" dirty="0" err="1"/>
              <a:t>організму</a:t>
            </a:r>
            <a:r>
              <a:rPr lang="ru-RU" sz="2000" dirty="0"/>
              <a:t>, і коли </a:t>
            </a:r>
            <a:r>
              <a:rPr lang="ru-RU" sz="2000" dirty="0" err="1"/>
              <a:t>хоч</a:t>
            </a:r>
            <a:r>
              <a:rPr lang="ru-RU" sz="2000" dirty="0"/>
              <a:t> </a:t>
            </a:r>
            <a:r>
              <a:rPr lang="ru-RU" sz="2000" dirty="0" err="1"/>
              <a:t>якої-небудь</a:t>
            </a:r>
            <a:r>
              <a:rPr lang="ru-RU" sz="2000" dirty="0"/>
              <a:t> </a:t>
            </a:r>
            <a:r>
              <a:rPr lang="ru-RU" sz="2000" dirty="0" err="1"/>
              <a:t>амінокислоти</a:t>
            </a:r>
            <a:r>
              <a:rPr lang="ru-RU" sz="2000" dirty="0"/>
              <a:t> </a:t>
            </a:r>
            <a:r>
              <a:rPr lang="ru-RU" sz="2000" dirty="0" err="1"/>
              <a:t>бракує</a:t>
            </a:r>
            <a:r>
              <a:rPr lang="ru-RU" sz="2000" dirty="0"/>
              <a:t>, </a:t>
            </a:r>
            <a:r>
              <a:rPr lang="ru-RU" sz="2000" dirty="0" err="1"/>
              <a:t>утворення</a:t>
            </a:r>
            <a:r>
              <a:rPr lang="ru-RU" sz="2000" dirty="0"/>
              <a:t> </a:t>
            </a:r>
            <a:r>
              <a:rPr lang="ru-RU" sz="2000" dirty="0" err="1"/>
              <a:t>білків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продовжуватися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в </a:t>
            </a:r>
            <a:r>
              <a:rPr lang="ru-RU" sz="2000" dirty="0" err="1"/>
              <a:t>результаті</a:t>
            </a:r>
            <a:r>
              <a:rPr lang="ru-RU" sz="2000" dirty="0"/>
              <a:t> </a:t>
            </a:r>
            <a:r>
              <a:rPr lang="ru-RU" sz="2000" dirty="0" err="1"/>
              <a:t>призводить</a:t>
            </a:r>
            <a:r>
              <a:rPr lang="ru-RU" sz="2000" dirty="0"/>
              <a:t> до </a:t>
            </a:r>
            <a:r>
              <a:rPr lang="ru-RU" sz="2000" dirty="0" err="1"/>
              <a:t>різних</a:t>
            </a:r>
            <a:r>
              <a:rPr lang="ru-RU" sz="2000" dirty="0"/>
              <a:t> </a:t>
            </a:r>
            <a:r>
              <a:rPr lang="ru-RU" sz="2000" dirty="0" err="1"/>
              <a:t>захворювань</a:t>
            </a:r>
            <a:r>
              <a:rPr lang="ru-RU" sz="2000" dirty="0"/>
              <a:t> і </a:t>
            </a:r>
            <a:r>
              <a:rPr lang="ru-RU" sz="2000" dirty="0" err="1"/>
              <a:t>відхилень</a:t>
            </a:r>
            <a:r>
              <a:rPr lang="ru-RU" sz="2000" dirty="0"/>
              <a:t>, серед яких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виділити</a:t>
            </a:r>
            <a:r>
              <a:rPr lang="ru-RU" sz="2000" dirty="0"/>
              <a:t> </a:t>
            </a:r>
            <a:r>
              <a:rPr lang="ru-RU" sz="2000" b="1" dirty="0" err="1"/>
              <a:t>розлади</a:t>
            </a:r>
            <a:r>
              <a:rPr lang="ru-RU" sz="2000" b="1" dirty="0"/>
              <a:t> </a:t>
            </a:r>
            <a:r>
              <a:rPr lang="ru-RU" sz="2000" b="1" dirty="0" err="1"/>
              <a:t>травлення</a:t>
            </a:r>
            <a:r>
              <a:rPr lang="ru-RU" sz="2000" dirty="0"/>
              <a:t>, </a:t>
            </a:r>
            <a:r>
              <a:rPr lang="ru-RU" sz="2000" b="1" dirty="0" err="1"/>
              <a:t>стрес</a:t>
            </a:r>
            <a:r>
              <a:rPr lang="ru-RU" sz="2000" b="1" dirty="0"/>
              <a:t>, </a:t>
            </a:r>
            <a:r>
              <a:rPr lang="ru-RU" sz="2000" b="1" dirty="0" err="1"/>
              <a:t>уповільнення</a:t>
            </a:r>
            <a:r>
              <a:rPr lang="ru-RU" sz="2000" b="1" dirty="0"/>
              <a:t> росту</a:t>
            </a:r>
            <a:r>
              <a:rPr lang="ru-RU" sz="2000" dirty="0"/>
              <a:t> і </a:t>
            </a:r>
            <a:r>
              <a:rPr lang="ru-RU" sz="2000" dirty="0" err="1"/>
              <a:t>багато</a:t>
            </a:r>
            <a:r>
              <a:rPr lang="ru-RU" sz="2000" dirty="0"/>
              <a:t> інших. </a:t>
            </a:r>
            <a:r>
              <a:rPr lang="ru-RU" sz="2000" dirty="0" err="1"/>
              <a:t>Навіть</a:t>
            </a:r>
            <a:r>
              <a:rPr lang="ru-RU" sz="2000" dirty="0"/>
              <a:t> коли </a:t>
            </a:r>
            <a:r>
              <a:rPr lang="ru-RU" sz="2000" dirty="0" err="1"/>
              <a:t>живлення</a:t>
            </a:r>
            <a:r>
              <a:rPr lang="ru-RU" sz="2000" dirty="0"/>
              <a:t> є </a:t>
            </a:r>
            <a:r>
              <a:rPr lang="ru-RU" sz="2000" dirty="0" err="1"/>
              <a:t>повністю</a:t>
            </a:r>
            <a:r>
              <a:rPr lang="ru-RU" sz="2000" dirty="0"/>
              <a:t> </a:t>
            </a:r>
            <a:r>
              <a:rPr lang="ru-RU" sz="2000" dirty="0" err="1"/>
              <a:t>збалансованим</a:t>
            </a:r>
            <a:r>
              <a:rPr lang="ru-RU" sz="2000" dirty="0"/>
              <a:t>, все одно можуть </a:t>
            </a:r>
            <a:r>
              <a:rPr lang="ru-RU" sz="2000" dirty="0" err="1"/>
              <a:t>виникати</a:t>
            </a:r>
            <a:r>
              <a:rPr lang="ru-RU" sz="2000" dirty="0"/>
              <a:t> </a:t>
            </a:r>
            <a:r>
              <a:rPr lang="ru-RU" sz="2000" dirty="0" err="1"/>
              <a:t>випадки</a:t>
            </a:r>
            <a:r>
              <a:rPr lang="ru-RU" sz="2000" dirty="0"/>
              <a:t> </a:t>
            </a:r>
            <a:r>
              <a:rPr lang="ru-RU" sz="2000" dirty="0" err="1"/>
              <a:t>дефіциту</a:t>
            </a:r>
            <a:r>
              <a:rPr lang="ru-RU" sz="2000" dirty="0"/>
              <a:t> </a:t>
            </a:r>
            <a:r>
              <a:rPr lang="ru-RU" sz="2000" dirty="0" err="1"/>
              <a:t>незамінних</a:t>
            </a:r>
            <a:r>
              <a:rPr lang="ru-RU" sz="2000" dirty="0"/>
              <a:t> </a:t>
            </a:r>
            <a:r>
              <a:rPr lang="ru-RU" sz="2000" dirty="0" err="1"/>
              <a:t>амінокислот</a:t>
            </a:r>
            <a:r>
              <a:rPr lang="ru-RU" sz="2000" dirty="0"/>
              <a:t>. Причиною тому служить </a:t>
            </a:r>
            <a:r>
              <a:rPr lang="ru-RU" sz="2000" b="1" dirty="0" err="1"/>
              <a:t>порушення</a:t>
            </a:r>
            <a:r>
              <a:rPr lang="ru-RU" sz="2000" b="1" dirty="0"/>
              <a:t> </a:t>
            </a:r>
            <a:r>
              <a:rPr lang="ru-RU" sz="2000" b="1" dirty="0" err="1"/>
              <a:t>всмоктування</a:t>
            </a:r>
            <a:r>
              <a:rPr lang="ru-RU" sz="2000" b="1" dirty="0"/>
              <a:t> в ШКТ, </a:t>
            </a:r>
            <a:r>
              <a:rPr lang="ru-RU" sz="2000" b="1" dirty="0" err="1"/>
              <a:t>стрес</a:t>
            </a:r>
            <a:r>
              <a:rPr lang="ru-RU" sz="2000" b="1" dirty="0"/>
              <a:t>, </a:t>
            </a:r>
            <a:r>
              <a:rPr lang="ru-RU" sz="2000" b="1" dirty="0" err="1"/>
              <a:t>інфекції</a:t>
            </a:r>
            <a:r>
              <a:rPr lang="ru-RU" sz="2000" b="1" dirty="0"/>
              <a:t>, </a:t>
            </a:r>
            <a:r>
              <a:rPr lang="ru-RU" sz="2000" b="1" dirty="0" err="1"/>
              <a:t>травми</a:t>
            </a:r>
            <a:r>
              <a:rPr lang="ru-RU" sz="2000" dirty="0"/>
              <a:t>, дисбаланс інших </a:t>
            </a:r>
            <a:r>
              <a:rPr lang="ru-RU" sz="2000" dirty="0" err="1"/>
              <a:t>живильних</a:t>
            </a:r>
            <a:r>
              <a:rPr lang="ru-RU" sz="2000" dirty="0"/>
              <a:t> </a:t>
            </a:r>
            <a:r>
              <a:rPr lang="ru-RU" sz="2000" dirty="0" err="1"/>
              <a:t>речовин</a:t>
            </a:r>
            <a:r>
              <a:rPr lang="ru-RU" sz="2000" dirty="0"/>
              <a:t>, </a:t>
            </a:r>
            <a:r>
              <a:rPr lang="ru-RU" sz="2000" dirty="0" err="1"/>
              <a:t>прийом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лікарських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 та </a:t>
            </a:r>
            <a:r>
              <a:rPr lang="ru-RU" sz="2000" dirty="0" err="1"/>
              <a:t>ін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sz="1800" dirty="0"/>
              <a:t>В </a:t>
            </a:r>
            <a:r>
              <a:rPr lang="ru-RU" sz="1800" dirty="0" err="1"/>
              <a:t>даний</a:t>
            </a:r>
            <a:r>
              <a:rPr lang="ru-RU" sz="1800" dirty="0"/>
              <a:t> час </a:t>
            </a:r>
            <a:r>
              <a:rPr lang="ru-RU" sz="1800" dirty="0" err="1"/>
              <a:t>багато</a:t>
            </a:r>
            <a:r>
              <a:rPr lang="ru-RU" sz="1800" dirty="0"/>
              <a:t> </a:t>
            </a:r>
            <a:r>
              <a:rPr lang="ru-RU" sz="1800" dirty="0" err="1"/>
              <a:t>замінні</a:t>
            </a:r>
            <a:r>
              <a:rPr lang="ru-RU" sz="1800" dirty="0"/>
              <a:t> і </a:t>
            </a:r>
            <a:r>
              <a:rPr lang="ru-RU" sz="1800" dirty="0" err="1"/>
              <a:t>навіть</a:t>
            </a:r>
            <a:r>
              <a:rPr lang="ru-RU" sz="1800" dirty="0"/>
              <a:t> </a:t>
            </a:r>
            <a:r>
              <a:rPr lang="ru-RU" sz="1800" dirty="0" err="1"/>
              <a:t>незамінні</a:t>
            </a:r>
            <a:r>
              <a:rPr lang="ru-RU" sz="1800" dirty="0"/>
              <a:t> </a:t>
            </a:r>
            <a:r>
              <a:rPr lang="ru-RU" sz="1800" dirty="0" err="1"/>
              <a:t>амінокислоти</a:t>
            </a:r>
            <a:r>
              <a:rPr lang="ru-RU" sz="1800" dirty="0"/>
              <a:t> </a:t>
            </a:r>
            <a:r>
              <a:rPr lang="ru-RU" sz="1800" dirty="0" err="1"/>
              <a:t>виробляються</a:t>
            </a:r>
            <a:r>
              <a:rPr lang="ru-RU" sz="1800" dirty="0"/>
              <a:t> у </a:t>
            </a:r>
            <a:r>
              <a:rPr lang="ru-RU" sz="1800" dirty="0" err="1"/>
              <a:t>вигляді</a:t>
            </a:r>
            <a:r>
              <a:rPr lang="ru-RU" sz="1800" dirty="0"/>
              <a:t> </a:t>
            </a:r>
            <a:r>
              <a:rPr lang="ru-RU" sz="1800" dirty="0" err="1"/>
              <a:t>харчових</a:t>
            </a:r>
            <a:r>
              <a:rPr lang="ru-RU" sz="1800" dirty="0"/>
              <a:t> добавок,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має</a:t>
            </a:r>
            <a:r>
              <a:rPr lang="ru-RU" sz="1800" dirty="0"/>
              <a:t> </a:t>
            </a:r>
            <a:r>
              <a:rPr lang="ru-RU" sz="1800" dirty="0" err="1"/>
              <a:t>важливе</a:t>
            </a:r>
            <a:r>
              <a:rPr lang="ru-RU" sz="1800" dirty="0"/>
              <a:t> </a:t>
            </a:r>
            <a:r>
              <a:rPr lang="ru-RU" sz="1800" dirty="0" err="1"/>
              <a:t>значення</a:t>
            </a:r>
            <a:r>
              <a:rPr lang="ru-RU" sz="1800" dirty="0"/>
              <a:t> при </a:t>
            </a:r>
            <a:r>
              <a:rPr lang="ru-RU" sz="1800" dirty="0" err="1"/>
              <a:t>деяких</a:t>
            </a:r>
            <a:r>
              <a:rPr lang="ru-RU" sz="1800" dirty="0"/>
              <a:t> </a:t>
            </a:r>
            <a:r>
              <a:rPr lang="ru-RU" sz="1800" dirty="0" err="1"/>
              <a:t>захворюваннях</a:t>
            </a:r>
            <a:r>
              <a:rPr lang="ru-RU" sz="1800" dirty="0"/>
              <a:t> і </a:t>
            </a:r>
            <a:r>
              <a:rPr lang="ru-RU" sz="1800" dirty="0" err="1"/>
              <a:t>дієтах</a:t>
            </a:r>
            <a:r>
              <a:rPr lang="ru-RU" sz="18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3113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435280" cy="1517104"/>
          </a:xfrm>
        </p:spPr>
        <p:txBody>
          <a:bodyPr>
            <a:noAutofit/>
          </a:bodyPr>
          <a:lstStyle/>
          <a:p>
            <a:r>
              <a:rPr lang="ru-RU" sz="1600" dirty="0" err="1"/>
              <a:t>Амінокислоти</a:t>
            </a:r>
            <a:r>
              <a:rPr lang="ru-RU" sz="1600" dirty="0"/>
              <a:t> </a:t>
            </a:r>
            <a:r>
              <a:rPr lang="ru-RU" sz="1600" dirty="0" err="1"/>
              <a:t>знаходять</a:t>
            </a:r>
            <a:r>
              <a:rPr lang="ru-RU" sz="1600" dirty="0"/>
              <a:t> </a:t>
            </a:r>
            <a:r>
              <a:rPr lang="ru-RU" sz="1600" dirty="0" err="1"/>
              <a:t>широке</a:t>
            </a:r>
            <a:r>
              <a:rPr lang="ru-RU" sz="1600" dirty="0"/>
              <a:t> </a:t>
            </a:r>
            <a:r>
              <a:rPr lang="ru-RU" sz="1600" dirty="0" err="1"/>
              <a:t>застосування</a:t>
            </a:r>
            <a:r>
              <a:rPr lang="ru-RU" sz="1600" dirty="0"/>
              <a:t> в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харчових</a:t>
            </a:r>
            <a:r>
              <a:rPr lang="ru-RU" sz="1600" dirty="0"/>
              <a:t> добавок.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лізин</a:t>
            </a:r>
            <a:r>
              <a:rPr lang="ru-RU" sz="1600" dirty="0"/>
              <a:t>, триптофан, </a:t>
            </a:r>
            <a:r>
              <a:rPr lang="ru-RU" sz="1600" dirty="0" err="1"/>
              <a:t>треонін</a:t>
            </a:r>
            <a:r>
              <a:rPr lang="ru-RU" sz="1600" dirty="0"/>
              <a:t> і </a:t>
            </a:r>
            <a:r>
              <a:rPr lang="ru-RU" sz="1600" dirty="0" err="1">
                <a:hlinkClick r:id="rId2" tooltip="Метіонін"/>
              </a:rPr>
              <a:t>метіоніном</a:t>
            </a:r>
            <a:r>
              <a:rPr lang="ru-RU" sz="1600" dirty="0"/>
              <a:t> </a:t>
            </a:r>
            <a:r>
              <a:rPr lang="ru-RU" sz="1600" dirty="0" err="1"/>
              <a:t>збагачують</a:t>
            </a:r>
            <a:r>
              <a:rPr lang="ru-RU" sz="1600" dirty="0"/>
              <a:t> корми </a:t>
            </a:r>
            <a:r>
              <a:rPr lang="ru-RU" sz="1600" dirty="0" err="1"/>
              <a:t>сільськогосподарських</a:t>
            </a:r>
            <a:r>
              <a:rPr lang="ru-RU" sz="1600" dirty="0"/>
              <a:t> </a:t>
            </a:r>
            <a:r>
              <a:rPr lang="ru-RU" sz="1600" dirty="0" err="1"/>
              <a:t>тварин</a:t>
            </a:r>
            <a:r>
              <a:rPr lang="ru-RU" sz="1600" dirty="0"/>
              <a:t>, </a:t>
            </a:r>
            <a:r>
              <a:rPr lang="ru-RU" sz="1600" dirty="0" err="1"/>
              <a:t>додавання</a:t>
            </a:r>
            <a:r>
              <a:rPr lang="ru-RU" sz="1600" dirty="0"/>
              <a:t> </a:t>
            </a:r>
            <a:r>
              <a:rPr lang="ru-RU" sz="1600" dirty="0" err="1"/>
              <a:t>натрієвої</a:t>
            </a:r>
            <a:r>
              <a:rPr lang="ru-RU" sz="1600" dirty="0"/>
              <a:t> </a:t>
            </a:r>
            <a:r>
              <a:rPr lang="ru-RU" sz="1600" dirty="0" err="1">
                <a:solidFill>
                  <a:schemeClr val="tx1"/>
                </a:solidFill>
                <a:hlinkClick r:id="rId3" tooltip="СОЛІ"/>
              </a:rPr>
              <a:t>солі</a:t>
            </a:r>
            <a:r>
              <a:rPr lang="ru-RU" sz="1600" dirty="0">
                <a:solidFill>
                  <a:schemeClr val="tx1"/>
                </a:solidFill>
              </a:rPr>
              <a:t> </a:t>
            </a:r>
            <a:r>
              <a:rPr lang="ru-RU" sz="1600" dirty="0" err="1"/>
              <a:t>глютамінової</a:t>
            </a:r>
            <a:r>
              <a:rPr lang="ru-RU" sz="1600" dirty="0"/>
              <a:t> </a:t>
            </a:r>
            <a:r>
              <a:rPr lang="ru-RU" sz="1600" dirty="0" err="1"/>
              <a:t>кислоти</a:t>
            </a:r>
            <a:r>
              <a:rPr lang="ru-RU" sz="1600" dirty="0"/>
              <a:t> (</a:t>
            </a:r>
            <a:r>
              <a:rPr lang="ru-RU" sz="1600" dirty="0" err="1"/>
              <a:t>глутамату</a:t>
            </a:r>
            <a:r>
              <a:rPr lang="ru-RU" sz="1600" dirty="0"/>
              <a:t> </a:t>
            </a:r>
            <a:r>
              <a:rPr lang="ru-RU" sz="1600" dirty="0" err="1"/>
              <a:t>натрію</a:t>
            </a:r>
            <a:r>
              <a:rPr lang="ru-RU" sz="1600" dirty="0"/>
              <a:t>) </a:t>
            </a:r>
            <a:r>
              <a:rPr lang="ru-RU" sz="1600" dirty="0" err="1"/>
              <a:t>надає</a:t>
            </a:r>
            <a:r>
              <a:rPr lang="ru-RU" sz="1600" dirty="0"/>
              <a:t> ряду </a:t>
            </a:r>
            <a:r>
              <a:rPr lang="ru-RU" sz="1600" dirty="0" err="1"/>
              <a:t>продуктів</a:t>
            </a:r>
            <a:r>
              <a:rPr lang="ru-RU" sz="1600" dirty="0"/>
              <a:t> </a:t>
            </a:r>
            <a:r>
              <a:rPr lang="ru-RU" sz="1600" dirty="0" err="1"/>
              <a:t>м'ясний</a:t>
            </a:r>
            <a:r>
              <a:rPr lang="ru-RU" sz="1600" dirty="0"/>
              <a:t> смак. У </a:t>
            </a:r>
            <a:r>
              <a:rPr lang="ru-RU" sz="1600" dirty="0" err="1"/>
              <a:t>суміші</a:t>
            </a:r>
            <a:r>
              <a:rPr lang="ru-RU" sz="1600" dirty="0"/>
              <a:t> або </a:t>
            </a:r>
            <a:r>
              <a:rPr lang="ru-RU" sz="1600" dirty="0" err="1"/>
              <a:t>окремо</a:t>
            </a:r>
            <a:r>
              <a:rPr lang="ru-RU" sz="1600" dirty="0"/>
              <a:t> </a:t>
            </a:r>
            <a:r>
              <a:rPr lang="ru-RU" sz="1600" dirty="0" err="1"/>
              <a:t>амінокислоти</a:t>
            </a:r>
            <a:r>
              <a:rPr lang="ru-RU" sz="1600" dirty="0"/>
              <a:t> </a:t>
            </a:r>
            <a:r>
              <a:rPr lang="ru-RU" sz="1600" dirty="0" err="1"/>
              <a:t>застосовують</a:t>
            </a:r>
            <a:r>
              <a:rPr lang="ru-RU" sz="1600" dirty="0"/>
              <a:t> у </a:t>
            </a:r>
            <a:r>
              <a:rPr lang="ru-RU" sz="1600" dirty="0" err="1"/>
              <a:t>медицині</a:t>
            </a:r>
            <a:r>
              <a:rPr lang="ru-RU" sz="1600" dirty="0"/>
              <a:t>, у тому </a:t>
            </a:r>
            <a:r>
              <a:rPr lang="ru-RU" sz="1600" dirty="0" err="1"/>
              <a:t>числі</a:t>
            </a:r>
            <a:r>
              <a:rPr lang="ru-RU" sz="1600" dirty="0"/>
              <a:t> при </a:t>
            </a:r>
            <a:r>
              <a:rPr lang="ru-RU" sz="1600" dirty="0" err="1"/>
              <a:t>порушеннях</a:t>
            </a:r>
            <a:r>
              <a:rPr lang="ru-RU" sz="1600" dirty="0"/>
              <a:t> </a:t>
            </a:r>
            <a:r>
              <a:rPr lang="ru-RU" sz="1600" dirty="0" err="1"/>
              <a:t>обміну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 та </a:t>
            </a:r>
            <a:r>
              <a:rPr lang="ru-RU" sz="1600" dirty="0" err="1"/>
              <a:t>захворюваннях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 </a:t>
            </a:r>
            <a:r>
              <a:rPr lang="ru-RU" sz="1600" dirty="0" err="1">
                <a:hlinkClick r:id="rId4" tooltip="Травлення"/>
              </a:rPr>
              <a:t>травлення</a:t>
            </a:r>
            <a:r>
              <a:rPr lang="ru-RU" sz="1600" dirty="0"/>
              <a:t>, при </a:t>
            </a:r>
            <a:r>
              <a:rPr lang="ru-RU" sz="1600" dirty="0" err="1"/>
              <a:t>деяких</a:t>
            </a:r>
            <a:r>
              <a:rPr lang="ru-RU" sz="1600" dirty="0"/>
              <a:t> </a:t>
            </a:r>
            <a:r>
              <a:rPr lang="ru-RU" sz="1600" dirty="0" err="1"/>
              <a:t>захворюваннях</a:t>
            </a:r>
            <a:r>
              <a:rPr lang="ru-RU" sz="1600" dirty="0"/>
              <a:t> </a:t>
            </a:r>
            <a:r>
              <a:rPr lang="ru-RU" sz="1600" dirty="0" err="1"/>
              <a:t>центральної</a:t>
            </a:r>
            <a:r>
              <a:rPr lang="ru-RU" sz="1600" dirty="0"/>
              <a:t> </a:t>
            </a:r>
            <a:r>
              <a:rPr lang="ru-RU" sz="1600" dirty="0" err="1"/>
              <a:t>нервової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636912"/>
            <a:ext cx="5111526" cy="3838467"/>
          </a:xfrm>
        </p:spPr>
      </p:pic>
    </p:spTree>
    <p:extLst>
      <p:ext uri="{BB962C8B-B14F-4D97-AF65-F5344CB8AC3E}">
        <p14:creationId xmlns:p14="http://schemas.microsoft.com/office/powerpoint/2010/main" val="16755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63272" cy="1493912"/>
          </a:xfrm>
        </p:spPr>
        <p:txBody>
          <a:bodyPr>
            <a:normAutofit/>
          </a:bodyPr>
          <a:lstStyle/>
          <a:p>
            <a:r>
              <a:rPr lang="ru-RU" sz="2000" dirty="0" err="1">
                <a:hlinkClick r:id="rId2" tooltip="Амінокислоти"/>
              </a:rPr>
              <a:t>Амінокислоти</a:t>
            </a:r>
            <a:r>
              <a:rPr lang="ru-RU" sz="2000" dirty="0"/>
              <a:t> </a:t>
            </a:r>
            <a:r>
              <a:rPr lang="ru-RU" sz="2000" dirty="0" err="1"/>
              <a:t>використовуються</a:t>
            </a:r>
            <a:r>
              <a:rPr lang="ru-RU" sz="2000" dirty="0"/>
              <a:t> при </a:t>
            </a:r>
            <a:r>
              <a:rPr lang="ru-RU" sz="2000" dirty="0" err="1"/>
              <a:t>виготовленні</a:t>
            </a:r>
            <a:r>
              <a:rPr lang="ru-RU" sz="2000" dirty="0"/>
              <a:t> </a:t>
            </a:r>
            <a:r>
              <a:rPr lang="ru-RU" sz="2000" dirty="0" err="1"/>
              <a:t>лікарських</a:t>
            </a:r>
            <a:r>
              <a:rPr lang="ru-RU" sz="2000" dirty="0"/>
              <a:t> </a:t>
            </a:r>
            <a:r>
              <a:rPr lang="ru-RU" sz="2000" dirty="0" err="1"/>
              <a:t>препаратів</a:t>
            </a:r>
            <a:r>
              <a:rPr lang="ru-RU" sz="2000" dirty="0"/>
              <a:t>, </a:t>
            </a:r>
            <a:r>
              <a:rPr lang="ru-RU" sz="2000" dirty="0" err="1"/>
              <a:t>барвників</a:t>
            </a:r>
            <a:r>
              <a:rPr lang="ru-RU" sz="2000" dirty="0"/>
              <a:t>, у </a:t>
            </a:r>
            <a:r>
              <a:rPr lang="ru-RU" sz="2000" dirty="0" err="1">
                <a:hlinkClick r:id="rId3" tooltip="Парфумер"/>
              </a:rPr>
              <a:t>парфумерній</a:t>
            </a:r>
            <a:r>
              <a:rPr lang="ru-RU" sz="2000" dirty="0"/>
              <a:t> </a:t>
            </a:r>
            <a:r>
              <a:rPr lang="ru-RU" sz="2000" dirty="0" err="1"/>
              <a:t>промисловості</a:t>
            </a:r>
            <a:r>
              <a:rPr lang="ru-RU" sz="2000" dirty="0"/>
              <a:t>, у </a:t>
            </a:r>
            <a:r>
              <a:rPr lang="ru-RU" sz="2000" dirty="0" err="1"/>
              <a:t>виробництві</a:t>
            </a:r>
            <a:r>
              <a:rPr lang="ru-RU" sz="2000" dirty="0"/>
              <a:t> </a:t>
            </a:r>
            <a:r>
              <a:rPr lang="ru-RU" sz="2000" dirty="0" err="1"/>
              <a:t>миючих</a:t>
            </a:r>
            <a:r>
              <a:rPr lang="ru-RU" sz="2000" dirty="0"/>
              <a:t> </a:t>
            </a:r>
            <a:r>
              <a:rPr lang="ru-RU" sz="2000" dirty="0" err="1"/>
              <a:t>засобів</a:t>
            </a:r>
            <a:r>
              <a:rPr lang="ru-RU" sz="2000" dirty="0"/>
              <a:t>, </a:t>
            </a:r>
            <a:r>
              <a:rPr lang="ru-RU" sz="2000" dirty="0" err="1"/>
              <a:t>синтетичних</a:t>
            </a:r>
            <a:r>
              <a:rPr lang="ru-RU" sz="2000" dirty="0"/>
              <a:t> волокон і </a:t>
            </a:r>
            <a:r>
              <a:rPr lang="ru-RU" sz="2000" dirty="0" err="1"/>
              <a:t>плівки</a:t>
            </a:r>
            <a:r>
              <a:rPr lang="ru-RU" sz="2000" dirty="0"/>
              <a:t> і т. д. 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3045619"/>
            <a:ext cx="3746500" cy="29337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356992"/>
            <a:ext cx="4004557" cy="2495798"/>
          </a:xfrm>
        </p:spPr>
      </p:pic>
    </p:spTree>
    <p:extLst>
      <p:ext uri="{BB962C8B-B14F-4D97-AF65-F5344CB8AC3E}">
        <p14:creationId xmlns:p14="http://schemas.microsoft.com/office/powerpoint/2010/main" val="312033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7030A0"/>
                </a:solidFill>
              </a:rPr>
              <a:t>ЗНАЧЕННЯ АМІНОКИСЛОТ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20 α - </a:t>
            </a:r>
            <a:r>
              <a:rPr lang="uk-UA" dirty="0"/>
              <a:t>амінокислот входять до складу білків, причому 8 з них належать до незамінних.</a:t>
            </a:r>
          </a:p>
          <a:p>
            <a:r>
              <a:rPr lang="uk-UA" dirty="0"/>
              <a:t>Хворим або виснаженим людям іноді вводять амінокислоти у кров для підтримки сил організму. </a:t>
            </a:r>
          </a:p>
          <a:p>
            <a:r>
              <a:rPr lang="uk-UA" dirty="0"/>
              <a:t>Деякі амінокислоти являються ліками.</a:t>
            </a:r>
          </a:p>
          <a:p>
            <a:r>
              <a:rPr lang="uk-UA" dirty="0"/>
              <a:t>Синтетичні амінокислотами підгодовують сільськогосподарських тварин.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609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1271</Words>
  <Application>Microsoft Office PowerPoint</Application>
  <PresentationFormat>Экран (4:3)</PresentationFormat>
  <Paragraphs>32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Georgia</vt:lpstr>
      <vt:lpstr>Trebuchet MS</vt:lpstr>
      <vt:lpstr>Wingdings 2</vt:lpstr>
      <vt:lpstr>Городская</vt:lpstr>
      <vt:lpstr>Амінокислоти – Це хімічні сполуки, в молекулі яких міститися одночасно карбоксильні і амінні групи, є будівельним матеріалом для білків. Також амінокислоти можна розглядатися як карбонові кислоти, в яких кілька атомів замінені на амінні групи.</vt:lpstr>
      <vt:lpstr>В молекулі амінокислоти до центрального атому вуглецю (а-вуглецю) завжди приєднані одна кислотна група,-СООН (карбоксильная), одна основна-NH2 (аминогруппа) і один атом водню. Варіює тільки інша частина молекули - R-гpynna. Її будова у різних амінокислот розрізняється дуже сильно, і саме вона визначає унікальні властивості кожної окремої амінокислоти. У простій амінокислоті гліцин роль R грає атом водню Н. У аланина цю роль виконує група-СН 3. </vt:lpstr>
      <vt:lpstr>Основні функції Крім того, що амінокислоти беруть участь в утворенні білків, вони виконують ще ряд функцій: Постачають м'язову тканину енергією </vt:lpstr>
      <vt:lpstr>Допомагають вітамінам правильно виконувати свої функції </vt:lpstr>
      <vt:lpstr>Є попередниками нейромедіаторів (хімічних речовин, що передають нервовий імпульс) або виконують їх роль, таким чином, маючи велике значення для нормальної роботи мозку. </vt:lpstr>
      <vt:lpstr>Синтез білків Багато з амінокислот в організмі людини синтезує печінка. Однак деякі сполуки організм не може виробляти сам, в такому випадку вони повинні поставлятися з їжею. До незамінним амінокислотам можна віднести наступні: валін, треонін, метіонін, лейцин, гістидин, лізин, ізолейцин і ін Постійний синтез білків необхідний для правильної життєдіяльності організму, і коли хоч якої-небудь амінокислоти бракує, утворення білків не може продовжуватися, що в результаті призводить до різних захворювань і відхилень, серед яких можна виділити розлади травлення, стрес, уповільнення росту і багато інших. Навіть коли живлення є повністю збалансованим, все одно можуть виникати випадки дефіциту незамінних амінокислот. Причиною тому служить порушення всмоктування в ШКТ, стрес, інфекції, травми, дисбаланс інших живильних речовин, прийом певних лікарських засобів та ін. В даний час багато замінні і навіть незамінні амінокислоти виробляються у вигляді харчових добавок, що має важливе значення при деяких захворюваннях і дієтах.</vt:lpstr>
      <vt:lpstr>Амінокислоти знаходять широке застосування в якості харчових добавок. Наприклад, лізин, триптофан, треонін і метіоніном збагачують корми сільськогосподарських тварин, додавання натрієвої солі глютамінової кислоти (глутамату натрію) надає ряду продуктів м'ясний смак. У суміші або окремо амінокислоти застосовують у медицині, у тому числі при порушеннях обміну речовин та захворюваннях органів травлення, при деяких захворюваннях центральної нервової системи.</vt:lpstr>
      <vt:lpstr>Амінокислоти використовуються при виготовленні лікарських препаратів, барвників, у парфумерній промисловості, у виробництві миючих засобів, синтетичних волокон і плівки і т. д. </vt:lpstr>
      <vt:lpstr>ЗНАЧЕННЯ АМІНОКИСЛОТ</vt:lpstr>
      <vt:lpstr>Незамінні  амінокислоти:</vt:lpstr>
      <vt:lpstr>Метіонін. Добрі джерела - зернові, горіхи та злакові. Важливий в метаболізмі жирів і білків, організм використовує її також для виробництва цистеїну. Є основним постачальником сульфуру, який запобігає розлади у формуванні волосся, шкіри та нігтів; сприяє зниженню рівня холестерину, підсилюючи вироблення лецитину печінкою; знижує рівень жирів у печінці, захищає нирки; бере участь у виведення важких металів з організму; регулює утворення аміаку і очищає від нього сечу, що знижує навантаження на сечовий міхур; впливає на цибулини волосся і підтримує зростання волосся.  Треонін. Важлива складова в синтезі пуринів, які, у свою чергу, розкладають сечовину, побічний продукт синтезу білка. Важлива складова колагену, еластину і протеїну емалі, бере участь у боротьбі з відкладенням жиру в печінці; підтримує більш рівну роботу травного і кишкового трактів; приймають загальну участь у процесах метаболізму і засвоєння.  Триптофан.  Є первинним по відношенню до ніацин (вітаміну В) і серотоніну, який, беручи участь в мозкових процесах управляє апетитом, сном, настрою і больовим порогом. Природний релаксант, допомагає боротися з безсонням, викликаючи нормальний сон, допомагає боротися зі станом неспокою і депресії.  Фенілаланін. Використовується організмом для виробництва тирозину і трьох важливих гормонів - епінерфіна, норепінерфіна і тироксину. Використовується головним мозком для виробництва Норепінерфіна, речовини, яка передає сигнали від нервових клітин до головного мозку; підтримує нас в у стані неспання і сприйнятливості. </vt:lpstr>
      <vt:lpstr>Умовно незамінні Тирозин. Використовується організмом замість фенілаланіну при синтезі білка. Джерела - молоко, м'ясо, риба. Мозок використовує тирозин при виробленні норепінерфіна, що підвищує ментальний тонус. Багатообіцяючі результати показали спроби використовувати тирозин як засіб боротьби з втомою і стресами. Цистин (цистеїн). Якщо в раціоні достатню кількість цистину, організм може використовувати його замість метіоніну для виробництва білка. Гарні джерела цистину - м'ясо, риба, соя, овес і пшениця. Цистин використовують в харчовій промисловості як антиоксидант для збереження вітаміну С у готових продуктах.  </vt:lpstr>
      <vt:lpstr>Замінні амінокислоти: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Київський міський медичний коледж     Презентація з хімії на тему «Медико-біологічне значення амінокислот.»</dc:title>
  <dc:creator>Виталий</dc:creator>
  <cp:lastModifiedBy>Володя</cp:lastModifiedBy>
  <cp:revision>6</cp:revision>
  <dcterms:created xsi:type="dcterms:W3CDTF">2016-04-21T16:24:32Z</dcterms:created>
  <dcterms:modified xsi:type="dcterms:W3CDTF">2023-02-27T06:16:40Z</dcterms:modified>
</cp:coreProperties>
</file>