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1" r:id="rId3"/>
    <p:sldId id="332" r:id="rId4"/>
    <p:sldId id="333" r:id="rId5"/>
    <p:sldId id="334" r:id="rId6"/>
    <p:sldId id="348" r:id="rId7"/>
    <p:sldId id="336" r:id="rId8"/>
    <p:sldId id="337" r:id="rId9"/>
    <p:sldId id="338" r:id="rId10"/>
    <p:sldId id="339" r:id="rId11"/>
    <p:sldId id="340" r:id="rId12"/>
    <p:sldId id="341" r:id="rId13"/>
    <p:sldId id="343" r:id="rId14"/>
    <p:sldId id="344" r:id="rId15"/>
    <p:sldId id="345" r:id="rId16"/>
    <p:sldId id="346" r:id="rId17"/>
    <p:sldId id="347" r:id="rId18"/>
    <p:sldId id="327" r:id="rId19"/>
    <p:sldId id="328" r:id="rId20"/>
    <p:sldId id="329" r:id="rId21"/>
    <p:sldId id="330" r:id="rId22"/>
    <p:sldId id="285" r:id="rId23"/>
    <p:sldId id="274" r:id="rId24"/>
    <p:sldId id="276" r:id="rId25"/>
    <p:sldId id="275" r:id="rId26"/>
    <p:sldId id="286" r:id="rId27"/>
    <p:sldId id="287" r:id="rId28"/>
    <p:sldId id="288" r:id="rId29"/>
    <p:sldId id="289" r:id="rId30"/>
    <p:sldId id="291" r:id="rId31"/>
    <p:sldId id="292" r:id="rId32"/>
    <p:sldId id="303" r:id="rId33"/>
    <p:sldId id="304" r:id="rId34"/>
    <p:sldId id="305" r:id="rId35"/>
    <p:sldId id="306" r:id="rId36"/>
    <p:sldId id="307" r:id="rId37"/>
    <p:sldId id="308" r:id="rId3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29" autoAdjust="0"/>
    <p:restoredTop sz="94660"/>
  </p:normalViewPr>
  <p:slideViewPr>
    <p:cSldViewPr>
      <p:cViewPr varScale="1">
        <p:scale>
          <a:sx n="70" d="100"/>
          <a:sy n="70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76CD23E3-7E07-4BBC-A212-6F353476BEC1}" type="datetimeFigureOut">
              <a:rPr lang="uk-UA" smtClean="0"/>
              <a:t>30.11.2021</a:t>
            </a:fld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10CA67BD-5D89-4012-A5A8-08B0CC27B771}" type="slidenum">
              <a:rPr lang="uk-UA" smtClean="0"/>
              <a:t>‹#›</a:t>
            </a:fld>
            <a:endParaRPr lang="uk-U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23E3-7E07-4BBC-A212-6F353476BEC1}" type="datetimeFigureOut">
              <a:rPr lang="uk-UA" smtClean="0"/>
              <a:t>30.11.2021</a:t>
            </a:fld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CA67BD-5D89-4012-A5A8-08B0CC27B771}" type="slidenum">
              <a:rPr lang="uk-UA" smtClean="0"/>
              <a:t>‹#›</a:t>
            </a:fld>
            <a:endParaRPr lang="uk-U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23E3-7E07-4BBC-A212-6F353476BEC1}" type="datetimeFigureOut">
              <a:rPr lang="uk-UA" smtClean="0"/>
              <a:t>30.11.2021</a:t>
            </a:fld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CA67BD-5D89-4012-A5A8-08B0CC27B771}" type="slidenum">
              <a:rPr lang="uk-UA" smtClean="0"/>
              <a:t>‹#›</a:t>
            </a:fld>
            <a:endParaRPr lang="uk-UA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23E3-7E07-4BBC-A212-6F353476BEC1}" type="datetimeFigureOut">
              <a:rPr lang="uk-UA" smtClean="0"/>
              <a:t>30.11.2021</a:t>
            </a:fld>
            <a:endParaRPr lang="uk-U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CA67BD-5D89-4012-A5A8-08B0CC27B771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76CD23E3-7E07-4BBC-A212-6F353476BEC1}" type="datetimeFigureOut">
              <a:rPr lang="uk-UA" smtClean="0"/>
              <a:t>30.11.2021</a:t>
            </a:fld>
            <a:endParaRPr lang="uk-UA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10CA67BD-5D89-4012-A5A8-08B0CC27B771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uk-UA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23E3-7E07-4BBC-A212-6F353476BEC1}" type="datetimeFigureOut">
              <a:rPr lang="uk-UA" smtClean="0"/>
              <a:t>30.11.2021</a:t>
            </a:fld>
            <a:endParaRPr lang="uk-UA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CA67BD-5D89-4012-A5A8-08B0CC27B771}" type="slidenum">
              <a:rPr lang="uk-UA" smtClean="0"/>
              <a:t>‹#›</a:t>
            </a:fld>
            <a:endParaRPr lang="uk-UA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23E3-7E07-4BBC-A212-6F353476BEC1}" type="datetimeFigureOut">
              <a:rPr lang="uk-UA" smtClean="0"/>
              <a:t>30.11.2021</a:t>
            </a:fld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CA67BD-5D89-4012-A5A8-08B0CC27B771}" type="slidenum">
              <a:rPr lang="uk-UA" smtClean="0"/>
              <a:t>‹#›</a:t>
            </a:fld>
            <a:endParaRPr lang="uk-U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23E3-7E07-4BBC-A212-6F353476BEC1}" type="datetimeFigureOut">
              <a:rPr lang="uk-UA" smtClean="0"/>
              <a:t>30.11.2021</a:t>
            </a:fld>
            <a:endParaRPr lang="uk-UA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CA67BD-5D89-4012-A5A8-08B0CC27B771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23E3-7E07-4BBC-A212-6F353476BEC1}" type="datetimeFigureOut">
              <a:rPr lang="uk-UA" smtClean="0"/>
              <a:t>30.11.2021</a:t>
            </a:fld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CA67BD-5D89-4012-A5A8-08B0CC27B771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23E3-7E07-4BBC-A212-6F353476BEC1}" type="datetimeFigureOut">
              <a:rPr lang="uk-UA" smtClean="0"/>
              <a:t>30.11.2021</a:t>
            </a:fld>
            <a:endParaRPr lang="uk-U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CA67BD-5D89-4012-A5A8-08B0CC27B771}" type="slidenum">
              <a:rPr lang="uk-UA" smtClean="0"/>
              <a:t>‹#›</a:t>
            </a:fld>
            <a:endParaRPr lang="uk-U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D23E3-7E07-4BBC-A212-6F353476BEC1}" type="datetimeFigureOut">
              <a:rPr lang="uk-UA" smtClean="0"/>
              <a:t>30.11.2021</a:t>
            </a:fld>
            <a:endParaRPr lang="uk-UA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CA67BD-5D89-4012-A5A8-08B0CC27B771}" type="slidenum">
              <a:rPr lang="uk-UA" smtClean="0"/>
              <a:t>‹#›</a:t>
            </a:fld>
            <a:endParaRPr lang="uk-UA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CA67BD-5D89-4012-A5A8-08B0CC27B771}" type="slidenum">
              <a:rPr lang="uk-UA" smtClean="0"/>
              <a:t>‹#›</a:t>
            </a:fld>
            <a:endParaRPr lang="uk-UA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CD23E3-7E07-4BBC-A212-6F353476BEC1}" type="datetimeFigureOut">
              <a:rPr lang="uk-UA" smtClean="0"/>
              <a:t>30.11.2021</a:t>
            </a:fld>
            <a:endParaRPr lang="uk-U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wmf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692696"/>
            <a:ext cx="3672408" cy="201622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Андеграунд: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заборонене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УРСР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2277010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59" y="3573016"/>
            <a:ext cx="2049090" cy="28769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882900"/>
            <a:ext cx="2540000" cy="3975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5" t="1814" r="20046" b="-1"/>
          <a:stretch/>
        </p:blipFill>
        <p:spPr>
          <a:xfrm>
            <a:off x="3013286" y="3068960"/>
            <a:ext cx="2867530" cy="35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64432"/>
          </a:xfrm>
        </p:spPr>
        <p:txBody>
          <a:bodyPr>
            <a:normAutofit fontScale="90000"/>
          </a:bodyPr>
          <a:lstStyle/>
          <a:p>
            <a:pPr algn="r"/>
            <a:r>
              <a:rPr lang="uk-UA" dirty="0">
                <a:solidFill>
                  <a:schemeClr val="tx1"/>
                </a:solidFill>
                <a:effectLst/>
              </a:rPr>
              <a:t>Давид Давидович </a:t>
            </a:r>
            <a:r>
              <a:rPr lang="uk-UA" dirty="0" err="1" smtClean="0">
                <a:solidFill>
                  <a:schemeClr val="tx1"/>
                </a:solidFill>
                <a:effectLst/>
              </a:rPr>
              <a:t>Бурлюк</a:t>
            </a:r>
            <a:r>
              <a:rPr lang="uk-UA" dirty="0" smtClean="0">
                <a:solidFill>
                  <a:schemeClr val="tx1"/>
                </a:solidFill>
                <a:effectLst/>
              </a:rPr>
              <a:t/>
            </a:r>
            <a:br>
              <a:rPr lang="uk-UA" dirty="0" smtClean="0">
                <a:solidFill>
                  <a:schemeClr val="tx1"/>
                </a:solidFill>
                <a:effectLst/>
              </a:rPr>
            </a:br>
            <a:r>
              <a:rPr lang="uk-UA" sz="3100" dirty="0">
                <a:solidFill>
                  <a:schemeClr val="tx1"/>
                </a:solidFill>
                <a:effectLst/>
              </a:rPr>
              <a:t>художник-футурист, </a:t>
            </a:r>
            <a:r>
              <a:rPr lang="uk-UA" sz="3100" dirty="0" smtClean="0">
                <a:solidFill>
                  <a:schemeClr val="tx1"/>
                </a:solidFill>
                <a:effectLst/>
              </a:rPr>
              <a:t>поет</a:t>
            </a:r>
            <a:br>
              <a:rPr lang="uk-UA" sz="3100" dirty="0" smtClean="0">
                <a:solidFill>
                  <a:schemeClr val="tx1"/>
                </a:solidFill>
                <a:effectLst/>
              </a:rPr>
            </a:br>
            <a:r>
              <a:rPr lang="en-US" sz="31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3100" dirty="0" smtClean="0">
                <a:solidFill>
                  <a:schemeClr val="tx1"/>
                </a:solidFill>
                <a:effectLst/>
              </a:rPr>
            </a:br>
            <a:r>
              <a:rPr lang="uk-UA" sz="3100" i="1" dirty="0" smtClean="0">
                <a:solidFill>
                  <a:schemeClr val="tx1"/>
                </a:solidFill>
                <a:effectLst/>
              </a:rPr>
              <a:t>У церкві</a:t>
            </a:r>
            <a:r>
              <a:rPr lang="uk-UA" sz="3100" i="1" dirty="0">
                <a:solidFill>
                  <a:schemeClr val="tx1"/>
                </a:solidFill>
                <a:effectLst/>
              </a:rPr>
              <a:t>, 1922</a:t>
            </a:r>
            <a:endParaRPr lang="ru-RU" sz="3100" i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Rostislav\Desktop\Відкрита лекція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908720"/>
            <a:ext cx="3546705" cy="565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My Documents\МЕТОДИЧКИ\Методичні рекомендації Мистецтво\10. Лекція 1920-30 рр. модерн\Бурлюк Д.  В церкві, 19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935" y="1916832"/>
            <a:ext cx="3600400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2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12160" y="457200"/>
            <a:ext cx="2808312" cy="5780112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tx1"/>
                </a:solidFill>
                <a:effectLst/>
              </a:rPr>
              <a:t>Зінаїда Євгенівна </a:t>
            </a:r>
            <a:r>
              <a:rPr lang="uk-UA" dirty="0" smtClean="0">
                <a:solidFill>
                  <a:schemeClr val="tx1"/>
                </a:solidFill>
                <a:effectLst/>
              </a:rPr>
              <a:t>Серебрякова</a:t>
            </a:r>
            <a:br>
              <a:rPr lang="uk-UA" dirty="0" smtClean="0">
                <a:solidFill>
                  <a:schemeClr val="tx1"/>
                </a:solidFill>
                <a:effectLst/>
              </a:rPr>
            </a:br>
            <a:r>
              <a:rPr lang="uk-UA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Представниця </a:t>
            </a:r>
            <a:r>
              <a:rPr lang="uk-UA" sz="31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символизму</a:t>
            </a:r>
            <a:r>
              <a:rPr lang="uk-UA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Автопортрет </a:t>
            </a:r>
            <a:r>
              <a:rPr lang="uk-UA" sz="22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червоному, 1921</a:t>
            </a:r>
            <a:endParaRPr lang="ru-RU" sz="2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D:\My Documents\МЕТОДИЧКИ\Методичні рекомендації Мистецтво\10. Лекція 1920-30 рр. модерн\Серебрякова З. Автопортрет у червоному, 192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328592" cy="6192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08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63272" cy="2052464"/>
          </a:xfrm>
        </p:spPr>
        <p:txBody>
          <a:bodyPr>
            <a:normAutofit fontScale="90000"/>
          </a:bodyPr>
          <a:lstStyle/>
          <a:p>
            <a:pPr algn="r"/>
            <a:r>
              <a:rPr lang="uk-UA" dirty="0">
                <a:solidFill>
                  <a:schemeClr val="tx1"/>
                </a:solidFill>
                <a:effectLst/>
              </a:rPr>
              <a:t>Казимир Северинович </a:t>
            </a:r>
            <a:r>
              <a:rPr lang="uk-UA" dirty="0" smtClean="0">
                <a:solidFill>
                  <a:schemeClr val="tx1"/>
                </a:solidFill>
                <a:effectLst/>
              </a:rPr>
              <a:t>Малевич</a:t>
            </a:r>
            <a:br>
              <a:rPr lang="uk-UA" dirty="0" smtClean="0">
                <a:solidFill>
                  <a:schemeClr val="tx1"/>
                </a:solidFill>
                <a:effectLst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Художник-авангардист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визначний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діяч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авангарду,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засновник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супрематизму, один з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фундаторів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кубофутуризму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педагог, теоретик </a:t>
            </a:r>
            <a:r>
              <a:rPr lang="ru-RU" sz="2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tx1"/>
                </a:solidFill>
                <a:effectLst/>
              </a:rPr>
              <a:t/>
            </a:r>
            <a:br>
              <a:rPr lang="en-US" dirty="0" smtClean="0">
                <a:solidFill>
                  <a:schemeClr val="tx1"/>
                </a:solidFill>
                <a:effectLst/>
              </a:rPr>
            </a:br>
            <a:r>
              <a:rPr lang="uk-UA" sz="22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Супрематична</a:t>
            </a:r>
            <a:r>
              <a:rPr lang="uk-UA" sz="22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композиція, 1916</a:t>
            </a: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Rostislav\Desktop\Відкрита лекція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01548"/>
            <a:ext cx="3024336" cy="420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My Documents\МЕТОДИЧКИ\Методичні рекомендації Мистецтво\10. Лекція 1920-30 рр. модерн\Малевич К. Супрематична композиція, 19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20888"/>
            <a:ext cx="3096344" cy="4415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40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92424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Архипенко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Порфирович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 </a:t>
            </a:r>
            <a:r>
              <a:rPr lang="uk-UA" sz="3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одним із основоположників </a:t>
            </a:r>
            <a:r>
              <a:rPr lang="ru-RU" sz="31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кубізму</a:t>
            </a:r>
            <a:r>
              <a:rPr lang="uk-UA" sz="3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1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скульптурі</a:t>
            </a:r>
            <a:r>
              <a:rPr lang="ru-RU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Гондольєр</a:t>
            </a:r>
            <a:r>
              <a:rPr lang="uk-UA" sz="27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1914</a:t>
            </a: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Rostislav\Desktop\Відкрита лекція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381000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My Documents\МЕТОДИЧКИ\Методичні рекомендації Мистецтво\10. Лекція 1920-30 рр. модерн\Архіпенко Олександр. Гондольєр, 19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60848"/>
            <a:ext cx="2736304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2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20416"/>
          </a:xfrm>
        </p:spPr>
        <p:txBody>
          <a:bodyPr>
            <a:normAutofit fontScale="90000"/>
          </a:bodyPr>
          <a:lstStyle/>
          <a:p>
            <a:pPr algn="r"/>
            <a:r>
              <a:rPr lang="uk-UA" b="1" dirty="0">
                <a:solidFill>
                  <a:schemeClr val="tx1"/>
                </a:solidFill>
                <a:effectLst/>
              </a:rPr>
              <a:t>Вадим Георгійович </a:t>
            </a:r>
            <a:r>
              <a:rPr lang="uk-UA" b="1" dirty="0" err="1" smtClean="0">
                <a:solidFill>
                  <a:schemeClr val="tx1"/>
                </a:solidFill>
                <a:effectLst/>
              </a:rPr>
              <a:t>Меллер</a:t>
            </a:r>
            <a:r>
              <a:rPr lang="en-US" b="1" dirty="0" smtClean="0">
                <a:solidFill>
                  <a:schemeClr val="tx1"/>
                </a:solidFill>
                <a:effectLst/>
              </a:rPr>
              <a:t/>
            </a:r>
            <a:br>
              <a:rPr lang="en-US" b="1" dirty="0" smtClean="0">
                <a:solidFill>
                  <a:schemeClr val="tx1"/>
                </a:solidFill>
                <a:effectLst/>
              </a:rPr>
            </a:br>
            <a:r>
              <a:rPr lang="uk-UA" sz="2200" dirty="0">
                <a:solidFill>
                  <a:schemeClr val="tx1"/>
                </a:solidFill>
                <a:effectLst/>
              </a:rPr>
              <a:t>художник-авангардист (кубофутурист, конструктивіст), сценічний художник, дизайнер театральних костюмів, ілюстратор та </a:t>
            </a:r>
            <a:r>
              <a:rPr lang="uk-UA" sz="2200" dirty="0" smtClean="0">
                <a:solidFill>
                  <a:schemeClr val="tx1"/>
                </a:solidFill>
                <a:effectLst/>
              </a:rPr>
              <a:t>архітектор</a:t>
            </a:r>
            <a:r>
              <a:rPr lang="en-US" sz="22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200" dirty="0" smtClean="0">
                <a:solidFill>
                  <a:schemeClr val="tx1"/>
                </a:solidFill>
                <a:effectLst/>
              </a:rPr>
            </a:br>
            <a:r>
              <a:rPr lang="en-US" sz="22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200" dirty="0" smtClean="0">
                <a:solidFill>
                  <a:schemeClr val="tx1"/>
                </a:solidFill>
                <a:effectLst/>
              </a:rPr>
            </a:br>
            <a:r>
              <a:rPr lang="uk-UA" sz="2000" i="1" dirty="0" smtClean="0">
                <a:solidFill>
                  <a:schemeClr val="tx1"/>
                </a:solidFill>
                <a:effectLst/>
              </a:rPr>
              <a:t>Ескіз </a:t>
            </a:r>
            <a:r>
              <a:rPr lang="uk-UA" sz="2000" i="1" dirty="0">
                <a:solidFill>
                  <a:schemeClr val="tx1"/>
                </a:solidFill>
                <a:effectLst/>
              </a:rPr>
              <a:t>чоловічого костюму до вистави Мазепа Ю.Словацького, 1921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4" name="Объект 3" descr="D:\My Documents\МЕТОДИЧКИ\Методичні рекомендації Мистецтво\10. Лекція 1920-30 рр. модерн\Меллер Вадим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384376" cy="48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My Documents\МЕТОДИЧКИ\Методичні рекомендації Мистецтво\10. Лекція 1920-30 рр. модерн\Меллер В. Ескіз чоловічого костюму до вистави Мазепа Ю.Словацького, 1921 р.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916832"/>
            <a:ext cx="3564122" cy="48245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922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80456"/>
          </a:xfrm>
        </p:spPr>
        <p:txBody>
          <a:bodyPr>
            <a:normAutofit/>
          </a:bodyPr>
          <a:lstStyle/>
          <a:p>
            <a:pPr algn="r"/>
            <a:r>
              <a:rPr lang="uk-UA" dirty="0">
                <a:solidFill>
                  <a:schemeClr val="tx1"/>
                </a:solidFill>
                <a:effectLst/>
              </a:rPr>
              <a:t>Анатолій Галактіонович </a:t>
            </a:r>
            <a:r>
              <a:rPr lang="uk-UA" dirty="0" err="1" smtClean="0">
                <a:solidFill>
                  <a:schemeClr val="tx1"/>
                </a:solidFill>
                <a:effectLst/>
              </a:rPr>
              <a:t>Петрицький</a:t>
            </a:r>
            <a:r>
              <a:rPr lang="uk-UA" dirty="0" smtClean="0">
                <a:solidFill>
                  <a:schemeClr val="tx1"/>
                </a:solidFill>
                <a:effectLst/>
              </a:rPr>
              <a:t/>
            </a:r>
            <a:br>
              <a:rPr lang="uk-UA" dirty="0" smtClean="0">
                <a:solidFill>
                  <a:schemeClr val="tx1"/>
                </a:solidFill>
                <a:effectLst/>
              </a:rPr>
            </a:br>
            <a:r>
              <a:rPr lang="uk-UA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Живописець</a:t>
            </a:r>
            <a:r>
              <a:rPr lang="uk-UA" sz="3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художник театру і </a:t>
            </a:r>
            <a:r>
              <a:rPr lang="uk-UA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книги</a:t>
            </a:r>
            <a:r>
              <a:rPr lang="en-US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Гавань, </a:t>
            </a:r>
            <a:r>
              <a:rPr lang="uk-UA" sz="31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1930-1931</a:t>
            </a:r>
            <a:endParaRPr lang="ru-RU" sz="31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D:\My Documents\МЕТОДИЧКИ\Методичні рекомендації Мистецтво\10. Лекція 1920-30 рр. модерн\Петрицький Анатолій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417646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My Documents\МЕТОДИЧКИ\Методичні рекомендації Мистецтво\10. Лекція 1920-30 рр. модерн\Петрицький Анатоль. «Гавань», 1930-1931.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04863"/>
            <a:ext cx="3744416" cy="4479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9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51920" y="457200"/>
            <a:ext cx="3844280" cy="1891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Лесь Степанович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Курбас</a:t>
            </a:r>
            <a:r>
              <a:rPr lang="uk-UA" i="1" u="sng" dirty="0" smtClean="0">
                <a:solidFill>
                  <a:schemeClr val="tx1"/>
                </a:solidFill>
                <a:effectLst/>
              </a:rPr>
              <a:t/>
            </a:r>
            <a:br>
              <a:rPr lang="uk-UA" i="1" u="sng" dirty="0" smtClean="0">
                <a:solidFill>
                  <a:schemeClr val="tx1"/>
                </a:solidFill>
                <a:effectLst/>
              </a:rPr>
            </a:b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театральний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філософ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практик,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режисер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</a:t>
            </a:r>
            <a:endParaRPr lang="ru-RU" sz="3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D:\My Documents\МЕТОДИЧКИ\Методичні рекомендації Мистецтво\10. Лекція 1920-30 рр. модерн\Лесь Ку́рбас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242553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Rostislav\Desktop\Відкрита лекція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36912"/>
            <a:ext cx="4913456" cy="305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4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145360"/>
          </a:xfrm>
        </p:spPr>
        <p:txBody>
          <a:bodyPr>
            <a:normAutofit fontScale="25000" lnSpcReduction="20000"/>
          </a:bodyPr>
          <a:lstStyle/>
          <a:p>
            <a:r>
              <a:rPr lang="ru-RU" sz="4400" b="1" u="sng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4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релігія</a:t>
            </a:r>
            <a:r>
              <a:rPr lang="ru-RU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Курбас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прагнув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ізолюватися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перетворити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перевтіливши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останнє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релігію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своєму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щоденнику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Лесь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Курбас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писатиме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театр,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мусить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повернутися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первісної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акту.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в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акт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релігійний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могутній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засіб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грубого в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підйому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дійсно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 — храм, і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мусить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чистим і тихим,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і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всякі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молитви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Лесь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Курбас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вважав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одноманітна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рутинна робота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забирає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сокровенне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вберегти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театр.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Водночас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місія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священності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театру не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 «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рум’яним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театром,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Курбас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ненавидів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усією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душею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Приручена </a:t>
            </a:r>
            <a:r>
              <a:rPr lang="ru-RU" sz="4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емоція</a:t>
            </a:r>
            <a:r>
              <a:rPr lang="ru-RU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«Коли у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невелика культура, то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прямо переносить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емоцію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 свою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емоцію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мускульні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 Не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радить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Курбас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акторам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покладатися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інтуїцію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мусить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приборкана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Переживання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рефлекторного порядку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залишитися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поза рампою.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Курбас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визнавав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«нутром»,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надмірності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Крик,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махання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руками,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хаотичні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переживання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те, з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Курбас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нещадно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бореться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плачете на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спокійно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поглядає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 треба,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спокійні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плакала!»</a:t>
            </a:r>
          </a:p>
          <a:p>
            <a:r>
              <a:rPr lang="ru-RU" sz="4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Курбас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вводить до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акторського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вишколу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акробатику й спорт. «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Глядача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дивує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діапазон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березільського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видержаного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патосу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трагедії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атракціонів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 „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Шпані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радує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математичною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точністю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виконуючи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акробатичний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трюк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атракціон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забуде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„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березілець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не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акробат, а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згадує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Юрій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Смолич.</a:t>
            </a:r>
          </a:p>
          <a:p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Курбас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слово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музикою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«звуком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а не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провідником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думки. «Основа театру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якраз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 є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 не слово. Рух повинен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стояти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першому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 не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якоїсь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часткове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виявлення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нарівні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 жестом,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мімікою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ходою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</a:t>
            </a:r>
          </a:p>
          <a:p>
            <a:r>
              <a:rPr lang="ru-RU" sz="4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Актор</a:t>
            </a:r>
            <a:r>
              <a:rPr lang="ru-RU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4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творець</a:t>
            </a:r>
            <a:r>
              <a:rPr lang="ru-RU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Відтворювати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замисел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драматурга, на думку Леся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Курбаса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абсурдно.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творити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 тексту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оригінальний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сюжет: «Те,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творить, є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цілковитим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оригінальним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твором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Всякий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бачить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очима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всякий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бачить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інакше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…».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 з.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акторів-професіоналів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твердо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знають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і як треба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грати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«Молодого театру»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Курбас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перевагу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свіжим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оригінальним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затиснутим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 комплекс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акторам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«Т. з.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актор-професіонал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рутина,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нахабна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зарозуміла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сліпа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недалека, не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Копія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копії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Сосуд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Перекривлене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вухо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прислухається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тривожно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жадібно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оплесків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душа, хвора на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рецензії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4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Актор</a:t>
            </a:r>
            <a:r>
              <a:rPr lang="ru-RU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— «</a:t>
            </a:r>
            <a:r>
              <a:rPr lang="ru-RU" sz="4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Розумний</a:t>
            </a:r>
            <a:r>
              <a:rPr lang="ru-RU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арлекін</a:t>
            </a:r>
            <a:r>
              <a:rPr lang="ru-RU" sz="4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буде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зовсім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Не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напарфумований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побідник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безіменної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живий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оплесками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тепла,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душа,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наївна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потопаючого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веселого </a:t>
            </a:r>
            <a:r>
              <a:rPr lang="ru-RU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арлекіна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 з нею (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!) і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поступово-мистецька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зітхає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Обидва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стануть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уже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анахронізмами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анахронізмом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стане тип сухого,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розміркованого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розрахованого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напханого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різними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теоріями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Художніх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буде </a:t>
            </a:r>
            <a:r>
              <a:rPr lang="ru-RU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розумний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арлекін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Стільки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освічений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й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митці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 себе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вільно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почувати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виїмкового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відчування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думання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народиться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ХХ 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Котрий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остаточно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зможе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переконати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освіченого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глядача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—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пояснює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Курбас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 «Театральному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Ліллі</a:t>
            </a:r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Метода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Леся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Курбаса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00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5406368" cy="1365912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Лесь </a:t>
            </a:r>
            <a:r>
              <a:rPr lang="ru-RU" dirty="0" err="1">
                <a:solidFill>
                  <a:schemeClr val="tx1"/>
                </a:solidFill>
              </a:rPr>
              <a:t>Курбас</a:t>
            </a:r>
            <a:r>
              <a:rPr lang="ru-RU" dirty="0">
                <a:solidFill>
                  <a:schemeClr val="tx1"/>
                </a:solidFill>
              </a:rPr>
              <a:t> (1887-1937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Видатний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режисер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-реформатор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740664" y="1828800"/>
            <a:ext cx="5775552" cy="52008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Курбас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арешту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грудень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1933</a:t>
            </a:r>
          </a:p>
        </p:txBody>
      </p:sp>
      <p:pic>
        <p:nvPicPr>
          <p:cNvPr id="6146" name="Picture 2" descr="C:\Users\Rostislav\Desktop\Відкрита лекція\Лесь Курбас у перші дні після арешту. Грудень 19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6"/>
            <a:ext cx="7136904" cy="4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25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077880"/>
          </a:xfrm>
        </p:spPr>
        <p:txBody>
          <a:bodyPr/>
          <a:lstStyle/>
          <a:p>
            <a:pPr algn="l"/>
            <a:r>
              <a:rPr lang="ru-RU" dirty="0" err="1" smtClean="0">
                <a:solidFill>
                  <a:schemeClr val="tx1"/>
                </a:solidFill>
              </a:rPr>
              <a:t>Витяг</a:t>
            </a:r>
            <a:r>
              <a:rPr lang="ru-RU" dirty="0" smtClean="0">
                <a:solidFill>
                  <a:schemeClr val="tx1"/>
                </a:solidFill>
              </a:rPr>
              <a:t> з </a:t>
            </a:r>
            <a:r>
              <a:rPr lang="ru-RU" dirty="0" err="1" smtClean="0">
                <a:solidFill>
                  <a:schemeClr val="tx1"/>
                </a:solidFill>
              </a:rPr>
              <a:t>допиту</a:t>
            </a:r>
            <a:r>
              <a:rPr lang="ru-RU" dirty="0" smtClean="0">
                <a:solidFill>
                  <a:schemeClr val="tx1"/>
                </a:solidFill>
              </a:rPr>
              <a:t> Леся </a:t>
            </a:r>
            <a:r>
              <a:rPr lang="ru-RU" dirty="0" err="1" smtClean="0">
                <a:solidFill>
                  <a:schemeClr val="tx1"/>
                </a:solidFill>
              </a:rPr>
              <a:t>Курбаса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740664" y="1828800"/>
            <a:ext cx="8022336" cy="685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7170" name="Picture 2" descr="C:\Users\Rostislav\Desktop\Відкрита лекція\Курбас допи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268760"/>
            <a:ext cx="9135126" cy="52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9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95936" y="116632"/>
            <a:ext cx="4536504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i="1" dirty="0" err="1">
                <a:solidFill>
                  <a:schemeClr val="tx1"/>
                </a:solidFill>
              </a:rPr>
              <a:t>Михайль</a:t>
            </a:r>
            <a:r>
              <a:rPr lang="uk-UA" sz="4400" b="1" i="1" dirty="0">
                <a:solidFill>
                  <a:schemeClr val="tx1"/>
                </a:solidFill>
              </a:rPr>
              <a:t> Семенко</a:t>
            </a:r>
            <a:r>
              <a:rPr lang="ru-RU" sz="4400" b="1" dirty="0">
                <a:solidFill>
                  <a:schemeClr val="tx1"/>
                </a:solidFill>
              </a:rPr>
              <a:t/>
            </a:r>
            <a:br>
              <a:rPr lang="ru-RU" sz="4400" b="1" dirty="0">
                <a:solidFill>
                  <a:schemeClr val="tx1"/>
                </a:solidFill>
              </a:rPr>
            </a:br>
            <a:r>
              <a:rPr lang="uk-UA" sz="4400" b="1" dirty="0" smtClean="0">
                <a:solidFill>
                  <a:schemeClr val="tx1"/>
                </a:solidFill>
              </a:rPr>
              <a:t>представник  </a:t>
            </a:r>
            <a:r>
              <a:rPr lang="uk-UA" b="1" i="1" dirty="0" smtClean="0">
                <a:solidFill>
                  <a:schemeClr val="tx1"/>
                </a:solidFill>
                <a:effectLst/>
              </a:rPr>
              <a:t>футуризму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Объект 3" descr="D:\My Documents\МЕТОДИЧКИ\Методичні рекомендації Мистецтво\10. Лекція 1920-30 рр. модерн\Семенко Михайль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2699792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275856" y="1916832"/>
            <a:ext cx="525658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/>
              <a:t>Чому не можна перевернути світ?</a:t>
            </a:r>
            <a:endParaRPr lang="ru-RU" sz="2800" b="1" dirty="0"/>
          </a:p>
          <a:p>
            <a:r>
              <a:rPr lang="uk-UA" sz="2800" b="1" dirty="0"/>
              <a:t>Щоб поставити все догори ногами?</a:t>
            </a:r>
            <a:endParaRPr lang="ru-RU" sz="2800" b="1" dirty="0"/>
          </a:p>
          <a:p>
            <a:r>
              <a:rPr lang="uk-UA" sz="2800" b="1" dirty="0"/>
              <a:t>Це було б краще. По-своєму перетворити.</a:t>
            </a:r>
            <a:endParaRPr lang="ru-RU" sz="2800" b="1" dirty="0"/>
          </a:p>
          <a:p>
            <a:r>
              <a:rPr lang="uk-UA" sz="2800" b="1" dirty="0"/>
              <a:t>А то тільки ходиш, розводячи руками.</a:t>
            </a:r>
            <a:endParaRPr lang="ru-RU" sz="2800" b="1" dirty="0"/>
          </a:p>
          <a:p>
            <a:pPr algn="r"/>
            <a:r>
              <a:rPr lang="uk-UA" sz="2000" b="1" i="1" dirty="0" err="1"/>
              <a:t>Михайль</a:t>
            </a:r>
            <a:r>
              <a:rPr lang="uk-UA" sz="2000" b="1" i="1" dirty="0"/>
              <a:t> Семенко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93694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Акт про </a:t>
            </a:r>
            <a:r>
              <a:rPr lang="ru-RU" dirty="0" err="1">
                <a:solidFill>
                  <a:schemeClr val="tx1"/>
                </a:solidFill>
              </a:rPr>
              <a:t>розстріл</a:t>
            </a:r>
            <a:r>
              <a:rPr lang="ru-RU" dirty="0">
                <a:solidFill>
                  <a:schemeClr val="tx1"/>
                </a:solidFill>
              </a:rPr>
              <a:t> Леся </a:t>
            </a:r>
            <a:r>
              <a:rPr lang="ru-RU" dirty="0" err="1">
                <a:solidFill>
                  <a:schemeClr val="tx1"/>
                </a:solidFill>
              </a:rPr>
              <a:t>Курбаса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740664" y="1828800"/>
            <a:ext cx="8022336" cy="685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8194" name="Picture 2" descr="C:\Users\Rostislav\Desktop\Відкрита лекція\Акт про розстріл Леся Курбас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382856" cy="45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34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Rostislav\Desktop\Відкрита лекція\Сандармох. Курба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6266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20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6858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“Я вважаю, що доля Донбасу - це майбутня доля України, коли будуть одні солов’їні співи. Як же можна миритись з тим особливим «інтернаціоналізмом», який може призвести до згуби цілої духовної одиниці людства? Адже ми не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прусси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полаби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нас - за 40 мільйонів […] Зараз я читаю українську мову в Горлівці, в російській, звичайно, школі. В Горлівці є кілька (2-3) українських шкіл… В Донецьку таких немає, здається. Отож, картина дуже сумна. У нас немає майбутнього. Коріння нації - тільки в селі, а «хуторянським» народом ми довго не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проживем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пам’ятаючи про вплив міста, про армію, про всі інші канали русифікації. На Донбасі (та й не тільки!) читати українську мову в російській школі - одне недоумство. Треба мати якісь моральні травми, щоб це робити. Одна усна заява батьків - і діти не будуть вивчати мови народу, який виростив цих батьків. Хіба це не 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гопашний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 - з горілкою і шароварами? Обов’язково - німецьку, французьку, англійську мови, які завгодно, крім рідної”. (</a:t>
            </a:r>
            <a:r>
              <a:rPr lang="uk-UA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В.Стус</a:t>
            </a: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 листа до Андрія Малишка, 1962)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915194"/>
            <a:ext cx="4176464" cy="278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79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</a:p>
          <a:p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7" y="2635288"/>
            <a:ext cx="4704523" cy="3528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0058"/>
            <a:ext cx="3796890" cy="548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61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39"/>
            <a:ext cx="4680520" cy="65614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08923"/>
            <a:ext cx="2059746" cy="27363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16" y="4033464"/>
            <a:ext cx="1982958" cy="27166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76056" y="3105835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«Тяжело мне жить. Годами смотреть, как закапывают меня живым в землю</a:t>
            </a:r>
            <a:r>
              <a:rPr lang="ru-RU" dirty="0" smtClean="0"/>
              <a:t>…», 1956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294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" y="0"/>
            <a:ext cx="3276798" cy="21467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85974" y="188640"/>
            <a:ext cx="49584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Невідомий О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Довженко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80"/>
          <a:stretch/>
        </p:blipFill>
        <p:spPr>
          <a:xfrm>
            <a:off x="107504" y="4581128"/>
            <a:ext cx="3024336" cy="20277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2828836"/>
            <a:ext cx="3240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Перша дружина – Варвара Крилова-Довженко (ліворуч). Друге кохання та дружина Довженка – Юлія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Солнцева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(праворуч).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2429" t="24661" r="41445" b="22336"/>
          <a:stretch/>
        </p:blipFill>
        <p:spPr bwMode="auto">
          <a:xfrm>
            <a:off x="3707904" y="896642"/>
            <a:ext cx="2815625" cy="19321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896642"/>
            <a:ext cx="2065613" cy="2778249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l="16370" t="21815" r="14472" b="55284"/>
          <a:stretch/>
        </p:blipFill>
        <p:spPr bwMode="auto">
          <a:xfrm>
            <a:off x="3625791" y="4556342"/>
            <a:ext cx="5172062" cy="18969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1586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"/>
            <a:ext cx="568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Дилема творчості та виживання Володимира Сосюри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79" y="954108"/>
            <a:ext cx="4250804" cy="33102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8640"/>
            <a:ext cx="2710264" cy="3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39945"/>
            <a:ext cx="1800200" cy="2745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65104"/>
            <a:ext cx="1617303" cy="2470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977782"/>
            <a:ext cx="190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467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1"/>
            <a:ext cx="45365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Володимир Сосюра – Я знаю силу слова…</a:t>
            </a:r>
          </a:p>
          <a:p>
            <a:pPr algn="ctr"/>
            <a:endParaRPr lang="uk-UA" dirty="0" smtClean="0"/>
          </a:p>
          <a:p>
            <a:pPr algn="ctr"/>
            <a:r>
              <a:rPr lang="uk-UA" dirty="0" smtClean="0"/>
              <a:t>Я знаю силу слова —</a:t>
            </a:r>
            <a:br>
              <a:rPr lang="uk-UA" dirty="0" smtClean="0"/>
            </a:br>
            <a:r>
              <a:rPr lang="uk-UA" dirty="0" smtClean="0"/>
              <a:t>воно гостріш штика</a:t>
            </a:r>
            <a:br>
              <a:rPr lang="uk-UA" dirty="0" smtClean="0"/>
            </a:br>
            <a:r>
              <a:rPr lang="uk-UA" dirty="0" smtClean="0"/>
              <a:t>і швидше навіть кулі,</a:t>
            </a:r>
            <a:br>
              <a:rPr lang="uk-UA" dirty="0" smtClean="0"/>
            </a:br>
            <a:r>
              <a:rPr lang="uk-UA" dirty="0" smtClean="0"/>
              <a:t>не тільки літака.</a:t>
            </a:r>
          </a:p>
          <a:p>
            <a:pPr algn="ctr"/>
            <a:endParaRPr lang="uk-UA" dirty="0" smtClean="0"/>
          </a:p>
          <a:p>
            <a:pPr algn="ctr"/>
            <a:r>
              <a:rPr lang="uk-UA" dirty="0" smtClean="0"/>
              <a:t>Воно проміння швидше,</a:t>
            </a:r>
            <a:br>
              <a:rPr lang="uk-UA" dirty="0" smtClean="0"/>
            </a:br>
            <a:r>
              <a:rPr lang="uk-UA" dirty="0" smtClean="0"/>
              <a:t>в нім — думка й почуття.</a:t>
            </a:r>
            <a:br>
              <a:rPr lang="uk-UA" dirty="0" smtClean="0"/>
            </a:br>
            <a:r>
              <a:rPr lang="uk-UA" dirty="0" smtClean="0"/>
              <a:t>Воно іде в народи</a:t>
            </a:r>
            <a:br>
              <a:rPr lang="uk-UA" dirty="0" smtClean="0"/>
            </a:br>
            <a:r>
              <a:rPr lang="uk-UA" dirty="0" smtClean="0"/>
              <a:t>для вічного життя.</a:t>
            </a:r>
          </a:p>
          <a:p>
            <a:pPr algn="ctr"/>
            <a:endParaRPr lang="uk-UA" dirty="0" smtClean="0"/>
          </a:p>
          <a:p>
            <a:pPr algn="ctr"/>
            <a:r>
              <a:rPr lang="uk-UA" dirty="0" smtClean="0"/>
              <a:t>Коли це слово — зброя,</a:t>
            </a:r>
            <a:br>
              <a:rPr lang="uk-UA" dirty="0" smtClean="0"/>
            </a:br>
            <a:r>
              <a:rPr lang="uk-UA" dirty="0" smtClean="0"/>
              <a:t>як день, що не </a:t>
            </a:r>
            <a:r>
              <a:rPr lang="uk-UA" dirty="0" err="1" smtClean="0"/>
              <a:t>схолов</a:t>
            </a:r>
            <a:r>
              <a:rPr lang="uk-UA" dirty="0" smtClean="0"/>
              <a:t>,</a:t>
            </a:r>
            <a:br>
              <a:rPr lang="uk-UA" dirty="0" smtClean="0"/>
            </a:br>
            <a:r>
              <a:rPr lang="uk-UA" dirty="0" smtClean="0"/>
              <a:t>коли живуть у ньому</a:t>
            </a:r>
            <a:br>
              <a:rPr lang="uk-UA" dirty="0" smtClean="0"/>
            </a:br>
            <a:r>
              <a:rPr lang="uk-UA" dirty="0" smtClean="0"/>
              <a:t>ненависть і любов.</a:t>
            </a:r>
            <a:endParaRPr lang="uk-UA" dirty="0"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847" y="330492"/>
            <a:ext cx="4033891" cy="60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17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2" y="2060848"/>
            <a:ext cx="3966207" cy="28935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16632"/>
            <a:ext cx="874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Прикметною рисою творчості </a:t>
            </a:r>
            <a:r>
              <a:rPr lang="uk-UA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Ліни Василівни Костенко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інтелектуалізм — рух, поезія, злети думки, яка осягає великі історичні простори, напружено шукаючи ключів до таємниць буття людини, нації, людства... Пошук цей нерідко пов'язаний з «інтенсивним переживанням культури».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1166842"/>
            <a:ext cx="46805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УМИРАЮТЬ МАЙСТРИ…</a:t>
            </a:r>
          </a:p>
          <a:p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Умирають майстри, залишаючи спогад, як рану. </a:t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барельєфах печалі уже їм спинилася мить. </a:t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підмайстри іще не зробились майстрами. </a:t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робота не жде. Її треба робить. </a:t>
            </a:r>
          </a:p>
          <a:p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приходять якісь безпардонні пронози. </a:t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Потираючи руки, беруться за все. </a:t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Поки геній стоїть, витираючи сльози, </a:t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метушлива бездарність отари свої пасе. </a:t>
            </a:r>
          </a:p>
          <a:p>
            <a:endPara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Дуже дивний пейзаж: косяками ідуть таланти. </a:t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Сьоме небо своє пригинає собі суєта. </a:t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майстрах якось легше. Вони — як Атланти, </a:t>
            </a:r>
            <a:b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держать небо на плечах. Тому і є висота. 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04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2095500" cy="29813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188640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радянські композитори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Людкевич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Станіслав</a:t>
            </a:r>
          </a:p>
          <a:p>
            <a:r>
              <a:rPr lang="en-US" dirty="0"/>
              <a:t>(1879-1979)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15012"/>
            <a:ext cx="1944216" cy="29163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0112" y="188640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Борис Лятошинський</a:t>
            </a:r>
            <a:r>
              <a:rPr lang="uk-UA" dirty="0" smtClean="0"/>
              <a:t> (1894-1968)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60" y="4004967"/>
            <a:ext cx="2540000" cy="25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53356"/>
            <a:ext cx="2122670" cy="24926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218" y="1340768"/>
            <a:ext cx="1828800" cy="20604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20414" y="3401215"/>
            <a:ext cx="2494211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Майборода Георгій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1913-1992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490" y="4380774"/>
            <a:ext cx="1640518" cy="246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22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91880" y="457200"/>
            <a:ext cx="5400600" cy="160364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tx1"/>
                </a:solidFill>
              </a:rPr>
              <a:t>Драй-Хмара Михайло </a:t>
            </a:r>
            <a:r>
              <a:rPr lang="uk-UA" b="1" dirty="0" smtClean="0">
                <a:solidFill>
                  <a:schemeClr val="tx1"/>
                </a:solidFill>
              </a:rPr>
              <a:t>Опанасович</a:t>
            </a:r>
            <a:br>
              <a:rPr lang="uk-UA" b="1" dirty="0" smtClean="0">
                <a:solidFill>
                  <a:schemeClr val="tx1"/>
                </a:solidFill>
              </a:rPr>
            </a:br>
            <a:r>
              <a:rPr lang="uk-UA" sz="2700" b="1" dirty="0" smtClean="0">
                <a:solidFill>
                  <a:schemeClr val="tx1"/>
                </a:solidFill>
              </a:rPr>
              <a:t>представник  </a:t>
            </a:r>
            <a:r>
              <a:rPr lang="uk-UA" sz="2700" b="1" i="1" dirty="0" smtClean="0">
                <a:solidFill>
                  <a:schemeClr val="tx1"/>
                </a:solidFill>
              </a:rPr>
              <a:t> н</a:t>
            </a:r>
            <a:r>
              <a:rPr lang="uk-UA" sz="2700" b="1" i="1" dirty="0" smtClean="0">
                <a:solidFill>
                  <a:schemeClr val="tx1"/>
                </a:solidFill>
                <a:effectLst/>
              </a:rPr>
              <a:t>еокласиків</a:t>
            </a:r>
            <a:r>
              <a:rPr lang="uk-UA" b="1" dirty="0">
                <a:solidFill>
                  <a:schemeClr val="tx1"/>
                </a:solidFill>
              </a:rPr>
              <a:t/>
            </a:r>
            <a:br>
              <a:rPr lang="uk-UA" b="1" dirty="0">
                <a:solidFill>
                  <a:schemeClr val="tx1"/>
                </a:solidFill>
              </a:rPr>
            </a:br>
            <a:r>
              <a:rPr lang="ru-RU" sz="3100" dirty="0" err="1">
                <a:solidFill>
                  <a:schemeClr val="tx1"/>
                </a:solidFill>
              </a:rPr>
              <a:t>український</a:t>
            </a:r>
            <a:r>
              <a:rPr lang="ru-RU" sz="3100" dirty="0">
                <a:solidFill>
                  <a:schemeClr val="tx1"/>
                </a:solidFill>
              </a:rPr>
              <a:t> поет, </a:t>
            </a:r>
            <a:r>
              <a:rPr lang="ru-RU" sz="3100" dirty="0" err="1">
                <a:solidFill>
                  <a:schemeClr val="tx1"/>
                </a:solidFill>
              </a:rPr>
              <a:t>літературознавець</a:t>
            </a:r>
            <a:r>
              <a:rPr lang="ru-RU" sz="3100" dirty="0">
                <a:solidFill>
                  <a:schemeClr val="tx1"/>
                </a:solidFill>
              </a:rPr>
              <a:t>, </a:t>
            </a:r>
            <a:r>
              <a:rPr lang="ru-RU" sz="3100" dirty="0" err="1">
                <a:solidFill>
                  <a:schemeClr val="tx1"/>
                </a:solidFill>
              </a:rPr>
              <a:t>перекладач</a:t>
            </a:r>
            <a:endParaRPr lang="ru-RU" sz="31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Rostislav\Desktop\Відкрита лекція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799"/>
            <a:ext cx="3096344" cy="405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4" y="2274838"/>
            <a:ext cx="51845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Я світ увесь сприймаю оком,</a:t>
            </a:r>
            <a:endParaRPr lang="ru-RU" sz="2800" dirty="0"/>
          </a:p>
          <a:p>
            <a:r>
              <a:rPr lang="uk-UA" sz="2800" dirty="0"/>
              <a:t>бо лінію і цвіт люблю,</a:t>
            </a:r>
            <a:endParaRPr lang="ru-RU" sz="2800" dirty="0"/>
          </a:p>
          <a:p>
            <a:r>
              <a:rPr lang="uk-UA" sz="2800" dirty="0"/>
              <a:t>бо рала промінні глибоко</a:t>
            </a:r>
            <a:endParaRPr lang="ru-RU" sz="2800" dirty="0"/>
          </a:p>
          <a:p>
            <a:r>
              <a:rPr lang="uk-UA" sz="2800" dirty="0"/>
              <a:t>урізались в мою ріллю.</a:t>
            </a:r>
            <a:endParaRPr lang="ru-RU" sz="2800" dirty="0"/>
          </a:p>
          <a:p>
            <a:r>
              <a:rPr lang="uk-UA" sz="2800" dirty="0"/>
              <a:t>Люблю слова ще </a:t>
            </a:r>
            <a:r>
              <a:rPr lang="uk-UA" sz="2800" dirty="0" err="1"/>
              <a:t>повнодзвонні</a:t>
            </a:r>
            <a:r>
              <a:rPr lang="uk-UA" sz="2800" dirty="0"/>
              <a:t>,</a:t>
            </a:r>
            <a:endParaRPr lang="ru-RU" sz="2800" dirty="0"/>
          </a:p>
          <a:p>
            <a:r>
              <a:rPr lang="uk-UA" sz="2800" dirty="0"/>
              <a:t>як мед, пахучі та п’янкі,</a:t>
            </a:r>
            <a:endParaRPr lang="ru-RU" sz="2800" dirty="0"/>
          </a:p>
          <a:p>
            <a:r>
              <a:rPr lang="uk-UA" sz="2800" dirty="0"/>
              <a:t>слова, що в глибині бездонній</a:t>
            </a:r>
            <a:endParaRPr lang="ru-RU" sz="2800" dirty="0"/>
          </a:p>
          <a:p>
            <a:r>
              <a:rPr lang="uk-UA" sz="2800" dirty="0"/>
              <a:t>пролежали глухі віки.</a:t>
            </a:r>
            <a:endParaRPr lang="ru-RU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542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8"/>
            <a:ext cx="6174432" cy="2164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Леонід Грабовський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(1935, Київ)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український композитор, один з представників композиторської групи «Київський авангард».</a:t>
            </a:r>
            <a:endParaRPr lang="uk-UA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9" b="3020"/>
          <a:stretch/>
        </p:blipFill>
        <p:spPr>
          <a:xfrm>
            <a:off x="539552" y="2499820"/>
            <a:ext cx="8208912" cy="402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1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2232248" cy="2964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269166"/>
            <a:ext cx="2225833" cy="2956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679" y="269165"/>
            <a:ext cx="2225833" cy="2956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73" y="3501008"/>
            <a:ext cx="2439800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19294"/>
            <a:ext cx="2361408" cy="33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04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4324350" cy="6096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1"/>
            <a:ext cx="849694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Алла Горська. «Хочеться говорити українською, думати українською»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4" t="6004" r="18994" b="6004"/>
          <a:stretch/>
        </p:blipFill>
        <p:spPr>
          <a:xfrm>
            <a:off x="4681103" y="2492896"/>
            <a:ext cx="3923345" cy="41764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52120" y="1124744"/>
            <a:ext cx="2376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Алла Горська. «Козак Мамай». Картон, олія. 1960-ті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70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7740352" cy="58052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3568" y="116632"/>
            <a:ext cx="7704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Алла Горська, Опанас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Заливаха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Ескіз частини вітража «Шевченко. Мати» і Київському державному університеті, 1964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984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3" r="2749" b="10312"/>
          <a:stretch/>
        </p:blipFill>
        <p:spPr>
          <a:xfrm>
            <a:off x="527663" y="1302419"/>
            <a:ext cx="8578414" cy="441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90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286472" cy="2683768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«Пролісок» у Львові, 1962. Організатори: </a:t>
            </a:r>
            <a:r>
              <a:rPr lang="uk-UA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М.Косів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І.Калинець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2" y="908720"/>
            <a:ext cx="3293226" cy="465870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48536" y="3290501"/>
            <a:ext cx="42810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Косів </a:t>
            </a:r>
            <a:r>
              <a:rPr lang="uk-UA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1965 р.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заарештований за статтею</a:t>
            </a:r>
          </a:p>
          <a:p>
            <a:r>
              <a:rPr lang="uk-UA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 КК УРСР («антирадянська агітація і пропаганда»)</a:t>
            </a:r>
            <a:endParaRPr lang="uk-UA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9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79" y="1116681"/>
            <a:ext cx="3580700" cy="23393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13" y="1116681"/>
            <a:ext cx="1841735" cy="28153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0" y="3723397"/>
            <a:ext cx="3477176" cy="21389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12" y="3952099"/>
            <a:ext cx="3564319" cy="191028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0" t="9491" r="17575" b="7556"/>
          <a:stretch/>
        </p:blipFill>
        <p:spPr bwMode="auto">
          <a:xfrm>
            <a:off x="6906126" y="1116681"/>
            <a:ext cx="2062852" cy="28153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7945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8842" t="16244" r="23151" b="37225"/>
          <a:stretch/>
        </p:blipFill>
        <p:spPr>
          <a:xfrm>
            <a:off x="757990" y="950724"/>
            <a:ext cx="8061336" cy="505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68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36998"/>
          </a:xfrm>
        </p:spPr>
        <p:txBody>
          <a:bodyPr>
            <a:normAutofit fontScale="90000"/>
          </a:bodyPr>
          <a:lstStyle/>
          <a:p>
            <a:pPr algn="l"/>
            <a:r>
              <a:rPr lang="uk-UA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Олександр Костянтинович </a:t>
            </a:r>
            <a:r>
              <a:rPr lang="uk-UA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Богомазов</a:t>
            </a:r>
            <a:r>
              <a:rPr lang="uk-UA" i="1" dirty="0" smtClean="0">
                <a:solidFill>
                  <a:schemeClr val="tx1"/>
                </a:solidFill>
                <a:effectLst/>
              </a:rPr>
              <a:t/>
            </a:r>
            <a:br>
              <a:rPr lang="uk-UA" i="1" dirty="0" smtClean="0">
                <a:solidFill>
                  <a:schemeClr val="tx1"/>
                </a:solidFill>
                <a:effectLst/>
              </a:rPr>
            </a:br>
            <a:r>
              <a:rPr lang="uk-UA" sz="3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Художник-</a:t>
            </a:r>
            <a:r>
              <a:rPr lang="uk-UA" sz="36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кубофутурист</a:t>
            </a:r>
            <a:r>
              <a:rPr lang="en-US" sz="3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i="1" dirty="0" smtClean="0">
                <a:solidFill>
                  <a:schemeClr val="tx1"/>
                </a:solidFill>
                <a:effectLst/>
              </a:rPr>
              <a:t>Пилярі</a:t>
            </a:r>
            <a:r>
              <a:rPr lang="uk-UA" sz="2000" i="1" dirty="0">
                <a:solidFill>
                  <a:schemeClr val="tx1"/>
                </a:solidFill>
                <a:effectLst/>
              </a:rPr>
              <a:t>, </a:t>
            </a:r>
            <a:r>
              <a:rPr lang="uk-UA" sz="2000" i="1" dirty="0" smtClean="0">
                <a:solidFill>
                  <a:schemeClr val="tx1"/>
                </a:solidFill>
                <a:effectLst/>
              </a:rPr>
              <a:t>1927                                                                                                                 </a:t>
            </a:r>
            <a:r>
              <a:rPr lang="ru-RU" sz="2000" i="1" dirty="0" smtClean="0">
                <a:solidFill>
                  <a:schemeClr val="tx1"/>
                </a:solidFill>
              </a:rPr>
              <a:t>Портрет </a:t>
            </a:r>
            <a:r>
              <a:rPr lang="ru-RU" sz="2000" i="1" dirty="0" err="1" smtClean="0">
                <a:solidFill>
                  <a:schemeClr val="tx1"/>
                </a:solidFill>
              </a:rPr>
              <a:t>доньки</a:t>
            </a:r>
            <a:r>
              <a:rPr lang="uk-UA" sz="2000" i="1" dirty="0" smtClean="0">
                <a:solidFill>
                  <a:schemeClr val="tx1"/>
                </a:solidFill>
              </a:rPr>
              <a:t>, 1926 р.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Rostislav\Desktop\Відкрита лекція\Богомазов. Посвідчення вчителя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80" y="3269054"/>
            <a:ext cx="369300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ostislav\Desktop\Відкрита лекція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4824"/>
            <a:ext cx="27051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D:\My Documents\МЕТОДИЧКИ\Методичні рекомендації Мистецтво\10. Лекція 1920-30 рр. модерн\Богомазов Олександр. Пилярі, 192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9957"/>
            <a:ext cx="2592288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56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stislav\Desktop\Відкрита лекція\Богомазов. Каталог виставк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85" y="188640"/>
            <a:ext cx="8889056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0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tx1"/>
                </a:solidFill>
              </a:rPr>
              <a:t>Михайло Львович Бойчук </a:t>
            </a:r>
            <a:r>
              <a:rPr lang="en-US" b="1" i="1" dirty="0">
                <a:solidFill>
                  <a:schemeClr val="tx1"/>
                </a:solidFill>
              </a:rPr>
              <a:t/>
            </a:r>
            <a:br>
              <a:rPr lang="en-US" b="1" i="1" dirty="0">
                <a:solidFill>
                  <a:schemeClr val="tx1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>Художник-монументаліст</a:t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dirty="0">
                <a:solidFill>
                  <a:schemeClr val="tx1"/>
                </a:solidFill>
              </a:rPr>
              <a:t/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/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dirty="0">
                <a:solidFill>
                  <a:schemeClr val="tx1"/>
                </a:solidFill>
              </a:rPr>
              <a:t/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/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dirty="0" smtClean="0">
                <a:solidFill>
                  <a:schemeClr val="tx1"/>
                </a:solidFill>
              </a:rPr>
              <a:t>                                        </a:t>
            </a:r>
            <a:r>
              <a:rPr lang="uk-UA" sz="1600" i="1" dirty="0">
                <a:solidFill>
                  <a:schemeClr val="tx1"/>
                </a:solidFill>
              </a:rPr>
              <a:t>Молочниця, кінець 1910-х </a:t>
            </a:r>
            <a:r>
              <a:rPr lang="uk-UA" sz="1600" i="1" dirty="0" err="1">
                <a:solidFill>
                  <a:schemeClr val="tx1"/>
                </a:solidFill>
              </a:rPr>
              <a:t>рр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3" descr="Photo-boychuk-mykhaylo-lvovych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4" y="188640"/>
            <a:ext cx="2006873" cy="293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D:\My Documents\МЕТОДИЧКИ\Методичні рекомендації Мистецтво\10. Лекція 1920-30 рр. модерн\Бойчук Михайло. Молочниця, кінець 1910-х рр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6" y="3356993"/>
            <a:ext cx="1862856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964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92424"/>
          </a:xfrm>
        </p:spPr>
        <p:txBody>
          <a:bodyPr>
            <a:normAutofit fontScale="90000"/>
          </a:bodyPr>
          <a:lstStyle/>
          <a:p>
            <a:pPr algn="r"/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Іван Іванович </a:t>
            </a:r>
            <a:r>
              <a:rPr lang="uk-U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Падалка</a:t>
            </a:r>
            <a:r>
              <a:rPr lang="en-US" dirty="0" smtClean="0">
                <a:solidFill>
                  <a:schemeClr val="tx1"/>
                </a:solidFill>
                <a:effectLst/>
              </a:rPr>
              <a:t/>
            </a:r>
            <a:br>
              <a:rPr lang="en-US" dirty="0" smtClean="0">
                <a:solidFill>
                  <a:schemeClr val="tx1"/>
                </a:solidFill>
                <a:effectLst/>
              </a:rPr>
            </a:br>
            <a:r>
              <a:rPr lang="uk-UA" sz="3100" dirty="0" smtClean="0">
                <a:solidFill>
                  <a:schemeClr val="tx1"/>
                </a:solidFill>
                <a:effectLst/>
              </a:rPr>
              <a:t>Основоположник </a:t>
            </a:r>
            <a:r>
              <a:rPr lang="uk-UA" sz="3100" dirty="0">
                <a:solidFill>
                  <a:schemeClr val="tx1"/>
                </a:solidFill>
                <a:effectLst/>
              </a:rPr>
              <a:t>та </a:t>
            </a:r>
            <a:r>
              <a:rPr lang="uk-UA" sz="3100" dirty="0" err="1" smtClean="0">
                <a:solidFill>
                  <a:schemeClr val="tx1"/>
                </a:solidFill>
                <a:effectLst/>
              </a:rPr>
              <a:t>творец</a:t>
            </a:r>
            <a:r>
              <a:rPr lang="ru-RU" sz="3100" dirty="0">
                <a:solidFill>
                  <a:schemeClr val="tx1"/>
                </a:solidFill>
                <a:effectLst/>
              </a:rPr>
              <a:t>ь</a:t>
            </a:r>
            <a:r>
              <a:rPr lang="uk-UA" sz="3100" dirty="0" smtClean="0">
                <a:solidFill>
                  <a:schemeClr val="tx1"/>
                </a:solidFill>
                <a:effectLst/>
              </a:rPr>
              <a:t> </a:t>
            </a:r>
            <a:r>
              <a:rPr lang="uk-UA" sz="3100" dirty="0">
                <a:solidFill>
                  <a:schemeClr val="tx1"/>
                </a:solidFill>
                <a:effectLst/>
              </a:rPr>
              <a:t>нового </a:t>
            </a:r>
            <a:r>
              <a:rPr lang="uk-UA" sz="3100" dirty="0" smtClean="0">
                <a:solidFill>
                  <a:schemeClr val="tx1"/>
                </a:solidFill>
                <a:effectLst/>
              </a:rPr>
              <a:t>плакату</a:t>
            </a:r>
            <a:br>
              <a:rPr lang="uk-UA" sz="3100" dirty="0" smtClean="0">
                <a:solidFill>
                  <a:schemeClr val="tx1"/>
                </a:solidFill>
                <a:effectLst/>
              </a:rPr>
            </a:br>
            <a:r>
              <a:rPr lang="en-US" sz="31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3100" dirty="0" smtClean="0">
                <a:solidFill>
                  <a:schemeClr val="tx1"/>
                </a:solidFill>
                <a:effectLst/>
              </a:rPr>
            </a:br>
            <a:r>
              <a:rPr lang="ru-RU" sz="2200" i="1" dirty="0" err="1" smtClean="0">
                <a:solidFill>
                  <a:schemeClr val="tx1"/>
                </a:solidFill>
              </a:rPr>
              <a:t>Ескіз</a:t>
            </a:r>
            <a:r>
              <a:rPr lang="ru-RU" sz="2200" i="1" dirty="0" smtClean="0">
                <a:solidFill>
                  <a:schemeClr val="tx1"/>
                </a:solidFill>
              </a:rPr>
              <a:t> </a:t>
            </a:r>
            <a:r>
              <a:rPr lang="ru-RU" sz="2200" i="1" dirty="0" err="1">
                <a:solidFill>
                  <a:schemeClr val="tx1"/>
                </a:solidFill>
              </a:rPr>
              <a:t>ілюстрації</a:t>
            </a:r>
            <a:r>
              <a:rPr lang="ru-RU" sz="2200" i="1" dirty="0">
                <a:solidFill>
                  <a:schemeClr val="tx1"/>
                </a:solidFill>
              </a:rPr>
              <a:t> до «Слова о полку </a:t>
            </a:r>
            <a:r>
              <a:rPr lang="ru-RU" sz="2200" i="1" dirty="0" err="1">
                <a:solidFill>
                  <a:schemeClr val="tx1"/>
                </a:solidFill>
              </a:rPr>
              <a:t>Ігоревім</a:t>
            </a:r>
            <a:r>
              <a:rPr lang="ru-RU" sz="2200" i="1" dirty="0">
                <a:solidFill>
                  <a:schemeClr val="tx1"/>
                </a:solidFill>
              </a:rPr>
              <a:t>», 1928</a:t>
            </a:r>
          </a:p>
        </p:txBody>
      </p:sp>
      <p:pic>
        <p:nvPicPr>
          <p:cNvPr id="4098" name="Picture 2" descr="C:\Users\Rostislav\Desktop\Відкрита лекція\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5"/>
            <a:ext cx="2880320" cy="38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ostislav\Desktop\Відкрита лекція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44824"/>
            <a:ext cx="3627327" cy="483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48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908448"/>
          </a:xfrm>
        </p:spPr>
        <p:txBody>
          <a:bodyPr>
            <a:normAutofit fontScale="90000"/>
          </a:bodyPr>
          <a:lstStyle/>
          <a:p>
            <a:pPr algn="r"/>
            <a:r>
              <a:rPr lang="uk-UA" b="1" dirty="0">
                <a:solidFill>
                  <a:schemeClr val="tx1"/>
                </a:solidFill>
                <a:effectLst/>
              </a:rPr>
              <a:t>Василь Теофанович </a:t>
            </a:r>
            <a:r>
              <a:rPr lang="uk-UA" b="1" dirty="0" err="1" smtClean="0">
                <a:solidFill>
                  <a:schemeClr val="tx1"/>
                </a:solidFill>
                <a:effectLst/>
              </a:rPr>
              <a:t>Седляр</a:t>
            </a:r>
            <a:r>
              <a:rPr lang="en-US" dirty="0" smtClean="0">
                <a:solidFill>
                  <a:schemeClr val="tx1"/>
                </a:solidFill>
                <a:effectLst/>
              </a:rPr>
              <a:t/>
            </a:r>
            <a:br>
              <a:rPr lang="en-US" dirty="0" smtClean="0">
                <a:solidFill>
                  <a:schemeClr val="tx1"/>
                </a:solidFill>
                <a:effectLst/>
              </a:rPr>
            </a:br>
            <a:r>
              <a:rPr lang="uk-UA" sz="2700" dirty="0" smtClean="0">
                <a:solidFill>
                  <a:schemeClr val="tx1"/>
                </a:solidFill>
                <a:effectLst/>
              </a:rPr>
              <a:t>Митець-монументаліст</a:t>
            </a:r>
            <a:r>
              <a:rPr lang="uk-UA" sz="2700" dirty="0">
                <a:solidFill>
                  <a:schemeClr val="tx1"/>
                </a:solidFill>
                <a:effectLst/>
              </a:rPr>
              <a:t>, графік, належав до творчої групи «</a:t>
            </a:r>
            <a:r>
              <a:rPr lang="uk-UA" sz="2700" dirty="0" err="1">
                <a:solidFill>
                  <a:schemeClr val="tx1"/>
                </a:solidFill>
                <a:effectLst/>
              </a:rPr>
              <a:t>бойчукістів</a:t>
            </a:r>
            <a:r>
              <a:rPr lang="uk-UA" sz="2700" dirty="0" smtClean="0">
                <a:solidFill>
                  <a:schemeClr val="tx1"/>
                </a:solidFill>
                <a:effectLst/>
              </a:rPr>
              <a:t>»</a:t>
            </a:r>
            <a:r>
              <a:rPr lang="en-US" sz="27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700" dirty="0" smtClean="0">
                <a:solidFill>
                  <a:schemeClr val="tx1"/>
                </a:solidFill>
                <a:effectLst/>
              </a:rPr>
            </a:br>
            <a:r>
              <a:rPr lang="en-US" sz="27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700" dirty="0" smtClean="0">
                <a:solidFill>
                  <a:schemeClr val="tx1"/>
                </a:solidFill>
                <a:effectLst/>
              </a:rPr>
            </a:br>
            <a:r>
              <a:rPr lang="uk-UA" sz="2200" i="1" dirty="0">
                <a:solidFill>
                  <a:schemeClr val="tx1"/>
                </a:solidFill>
                <a:effectLst/>
              </a:rPr>
              <a:t>З циклу ілюстрацій до «Кобзаря» </a:t>
            </a:r>
            <a:r>
              <a:rPr lang="uk-UA" sz="2200" i="1" dirty="0" smtClean="0">
                <a:solidFill>
                  <a:schemeClr val="tx1"/>
                </a:solidFill>
                <a:effectLst/>
              </a:rPr>
              <a:t>Шевченка,</a:t>
            </a:r>
            <a:r>
              <a:rPr lang="en-US" sz="2200" i="1" dirty="0" smtClean="0">
                <a:solidFill>
                  <a:schemeClr val="tx1"/>
                </a:solidFill>
                <a:effectLst/>
              </a:rPr>
              <a:t>1920</a:t>
            </a:r>
            <a:r>
              <a:rPr lang="uk-UA" sz="2200" i="1" dirty="0" smtClean="0">
                <a:solidFill>
                  <a:schemeClr val="tx1"/>
                </a:solidFill>
                <a:effectLst/>
              </a:rPr>
              <a:t>-і рр.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4" name="Объект 3" descr="D:\My Documents\МЕТОДИЧКИ\Методичні рекомендації Мистецтво\10. Лекція 1920-30 рр. модерн\Василь Седляр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49488"/>
            <a:ext cx="3168352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My Documents\МЕТОДИЧКИ\Методичні рекомендації Мистецтво\10. Лекція 1920-30 рр. модерн\Василь Седляр. З циклу ілюстрацій до „Кобзаря” Шевченка.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04864"/>
            <a:ext cx="3203094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9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 fontScale="90000"/>
          </a:bodyPr>
          <a:lstStyle/>
          <a:p>
            <a:pPr algn="r"/>
            <a:r>
              <a:rPr lang="uk-UA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Олександра Олександрівна </a:t>
            </a:r>
            <a:r>
              <a:rPr lang="vi-VN" b="1" dirty="0">
                <a:solidFill>
                  <a:schemeClr val="tx1"/>
                </a:solidFill>
              </a:rPr>
              <a:t>Е́кстер</a:t>
            </a:r>
            <a:r>
              <a:rPr lang="en-US" i="1" u="sng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i="1" u="sng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Представниця авангардизму (кубофутуризм, супрематизм</a:t>
            </a:r>
            <a:r>
              <a:rPr lang="uk-UA" sz="2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Жінка </a:t>
            </a:r>
            <a:r>
              <a:rPr lang="uk-UA" sz="24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 птахами, </a:t>
            </a:r>
            <a:r>
              <a:rPr lang="uk-UA" sz="24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1927-28</a:t>
            </a:r>
            <a:endParaRPr 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D:\My Documents\МЕТОДИЧКИ\Методичні рекомендації Мистецтво\10. Лекція 1920-30 рр. модерн\Е́кстер Олекса́ндра Олекса́ндрівна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960440" cy="489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My Documents\МЕТОДИЧКИ\Методичні рекомендації Мистецтво\10. Лекція 1920-30 рр. модерн\Е́кстер О. «Жінка з птахами», 1927-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3816424" cy="475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1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ставная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Состав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тав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369</TotalTime>
  <Words>582</Words>
  <Application>Microsoft Office PowerPoint</Application>
  <PresentationFormat>Экран (4:3)</PresentationFormat>
  <Paragraphs>81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Times New Roman</vt:lpstr>
      <vt:lpstr>Wingdings</vt:lpstr>
      <vt:lpstr>Составная</vt:lpstr>
      <vt:lpstr>Андеграунд: заборонене мистецтво в УРСР</vt:lpstr>
      <vt:lpstr>Михайль Семенко представник  футуризму</vt:lpstr>
      <vt:lpstr>Драй-Хмара Михайло Опанасович представник   неокласиків український поет, літературознавець, перекладач</vt:lpstr>
      <vt:lpstr>Олександр Костянтинович Богомазов Художник-кубофутурист Пилярі, 1927                                                                                                                 Портрет доньки, 1926 р.</vt:lpstr>
      <vt:lpstr>Презентация PowerPoint</vt:lpstr>
      <vt:lpstr>Михайло Львович Бойчук  Художник-монументаліст                                             Молочниця, кінець 1910-х рр</vt:lpstr>
      <vt:lpstr>Іван Іванович Падалка Основоположник та творець нового плакату  Ескіз ілюстрації до «Слова о полку Ігоревім», 1928</vt:lpstr>
      <vt:lpstr>Василь Теофанович Седляр Митець-монументаліст, графік, належав до творчої групи «бойчукістів»  З циклу ілюстрацій до «Кобзаря» Шевченка,1920-і рр.</vt:lpstr>
      <vt:lpstr>Олександра Олександрівна Е́кстер Представниця авангардизму (кубофутуризм, супрематизм)  Жінка з птахами, 1927-28</vt:lpstr>
      <vt:lpstr>Давид Давидович Бурлюк художник-футурист, поет  У церкві, 1922</vt:lpstr>
      <vt:lpstr>Зінаїда Євгенівна Серебрякова Представниця символизму     Автопортрет у червоному, 1921</vt:lpstr>
      <vt:lpstr>Казимир Северинович Малевич Художник-авангардист, визначний діяч українського авангарду, засновник супрематизму, один з фундаторів кубофутуризму; педагог, теоретик мистецтва  Супрематична композиція, 1916</vt:lpstr>
      <vt:lpstr>Архипенко Олександр Порфирович Є одним із основоположників кубізму у скульптурі  Гондольєр, 1914</vt:lpstr>
      <vt:lpstr>Вадим Георгійович Меллер художник-авангардист (кубофутурист, конструктивіст), сценічний художник, дизайнер театральних костюмів, ілюстратор та архітектор  Ескіз чоловічого костюму до вистави Мазепа Ю.Словацького, 1921</vt:lpstr>
      <vt:lpstr>Анатолій Галактіонович Петрицький Живописець, художник театру і книги  Гавань, 1930-1931</vt:lpstr>
      <vt:lpstr>Лесь Степанович Курбас театральний філософ і практик, режисер-педагог</vt:lpstr>
      <vt:lpstr> Метода Леся Курбаса </vt:lpstr>
      <vt:lpstr>Лесь Курбас (1887-1937) Видатний український режисер-реформатор</vt:lpstr>
      <vt:lpstr>Витяг з допиту Леся Курбаса</vt:lpstr>
      <vt:lpstr>Акт про розстріл Леся Курбаса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Клуб «Пролісок» у Львові, 1962. Організатори: М.Косів, І.Калинець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Особливості вишиванок різних регіонів України</dc:title>
  <dc:creator>Lina</dc:creator>
  <cp:lastModifiedBy>user</cp:lastModifiedBy>
  <cp:revision>41</cp:revision>
  <dcterms:created xsi:type="dcterms:W3CDTF">2020-11-26T19:09:35Z</dcterms:created>
  <dcterms:modified xsi:type="dcterms:W3CDTF">2021-11-30T11:52:06Z</dcterms:modified>
</cp:coreProperties>
</file>