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9"/>
  </p:notesMasterIdLst>
  <p:sldIdLst>
    <p:sldId id="256" r:id="rId2"/>
    <p:sldId id="257" r:id="rId3"/>
    <p:sldId id="285" r:id="rId4"/>
    <p:sldId id="293" r:id="rId5"/>
    <p:sldId id="294" r:id="rId6"/>
    <p:sldId id="295" r:id="rId7"/>
    <p:sldId id="272" r:id="rId8"/>
  </p:sldIdLst>
  <p:sldSz cx="9144000" cy="5143500" type="screen16x9"/>
  <p:notesSz cx="6858000" cy="9144000"/>
  <p:embeddedFontLst>
    <p:embeddedFont>
      <p:font typeface="Arvo" panose="020B0604020202020204" charset="0"/>
      <p:regular r:id="rId10"/>
      <p:bold r:id="rId11"/>
      <p:italic r:id="rId12"/>
      <p:boldItalic r:id="rId13"/>
    </p:embeddedFont>
    <p:embeddedFont>
      <p:font typeface="Roboto Condensed" panose="020B0604020202020204" charset="0"/>
      <p:regular r:id="rId14"/>
      <p:bold r:id="rId15"/>
      <p:italic r:id="rId16"/>
      <p:boldItalic r:id="rId17"/>
    </p:embeddedFont>
    <p:embeddedFont>
      <p:font typeface="Roboto Condensed Light" panose="020B0604020202020204" charset="0"/>
      <p:regular r:id="rId18"/>
      <p:bold r:id="rId19"/>
      <p:italic r:id="rId20"/>
      <p:boldItalic r:id="rId21"/>
    </p:embeddedFont>
    <p:embeddedFont>
      <p:font typeface="MS Mincho" panose="02020609040205080304" pitchFamily="49" charset="-128"/>
      <p:regular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C542004B-8608-4F7C-93A5-9D863863745C}">
  <a:tblStyle styleId="{C542004B-8608-4F7C-93A5-9D863863745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-390" y="-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12.fntdata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font" Target="fonts/font1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presProps" Target="presProp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font" Target="fonts/font1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1809670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0" name="Google Shape;440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0" name="Google Shape;440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0" name="Google Shape;440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g35ed75ccf_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6" name="Google Shape;416;g35ed75ccf_0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name="adj" fmla="val 32425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12" name="Google Shape;12;p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Google Shape;14;p2"/>
          <p:cNvGrpSpPr/>
          <p:nvPr/>
        </p:nvGrpSpPr>
        <p:grpSpPr>
          <a:xfrm rot="10800000" flipH="1">
            <a:off x="1" y="1090763"/>
            <a:ext cx="8847502" cy="2961975"/>
            <a:chOff x="-8178042" y="-4493254"/>
            <a:chExt cx="19483598" cy="6522736"/>
          </a:xfrm>
        </p:grpSpPr>
        <p:sp>
          <p:nvSpPr>
            <p:cNvPr id="15" name="Google Shape;15;p2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3677236" y="4278349"/>
            <a:ext cx="5480829" cy="432996"/>
            <a:chOff x="5582265" y="4646738"/>
            <a:chExt cx="5480829" cy="432996"/>
          </a:xfrm>
        </p:grpSpPr>
        <p:sp>
          <p:nvSpPr>
            <p:cNvPr id="18" name="Google Shape;18;p2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" name="Google Shape;19;p2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-24158748" y="330081"/>
                <a:ext cx="289080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6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83" name="Google Shape;83;p6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84" name="Google Shape;84;p6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85" name="Google Shape;85;p6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6" name="Google Shape;86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87" name="Google Shape;87;p6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88" name="Google Shape;88;p6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9" name="Google Shape;89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90" name="Google Shape;90;p6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91" name="Google Shape;91;p6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2" name="Google Shape;92;p6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93" name="Google Shape;93;p6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5" name="Google Shape;95;p6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96" name="Google Shape;96;p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6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814275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/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2"/>
          </p:nvPr>
        </p:nvSpPr>
        <p:spPr>
          <a:xfrm>
            <a:off x="4396123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/>
          </a:p>
        </p:txBody>
      </p:sp>
      <p:sp>
        <p:nvSpPr>
          <p:cNvPr id="101" name="Google Shape;101;p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7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104" name="Google Shape;104;p7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105" name="Google Shape;105;p7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106" name="Google Shape;106;p7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07" name="Google Shape;107;p7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108" name="Google Shape;108;p7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109" name="Google Shape;109;p7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10" name="Google Shape;110;p7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111" name="Google Shape;111;p7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12" name="Google Shape;112;p7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3" name="Google Shape;113;p7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14" name="Google Shape;114;p7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115;p7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6" name="Google Shape;116;p7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17" name="Google Shape;117;p7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8;p7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19" name="Google Shape;119;p7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7"/>
          <p:cNvSpPr txBox="1">
            <a:spLocks noGrp="1"/>
          </p:cNvSpPr>
          <p:nvPr>
            <p:ph type="body" idx="1"/>
          </p:nvPr>
        </p:nvSpPr>
        <p:spPr>
          <a:xfrm>
            <a:off x="870450" y="1545076"/>
            <a:ext cx="2247900" cy="270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endParaRPr/>
          </a:p>
        </p:txBody>
      </p:sp>
      <p:sp>
        <p:nvSpPr>
          <p:cNvPr id="121" name="Google Shape;121;p7"/>
          <p:cNvSpPr txBox="1">
            <a:spLocks noGrp="1"/>
          </p:cNvSpPr>
          <p:nvPr>
            <p:ph type="body" idx="2"/>
          </p:nvPr>
        </p:nvSpPr>
        <p:spPr>
          <a:xfrm>
            <a:off x="3233637" y="1545076"/>
            <a:ext cx="2247900" cy="270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endParaRPr/>
          </a:p>
        </p:txBody>
      </p:sp>
      <p:sp>
        <p:nvSpPr>
          <p:cNvPr id="122" name="Google Shape;122;p7"/>
          <p:cNvSpPr txBox="1">
            <a:spLocks noGrp="1"/>
          </p:cNvSpPr>
          <p:nvPr>
            <p:ph type="body" idx="3"/>
          </p:nvPr>
        </p:nvSpPr>
        <p:spPr>
          <a:xfrm>
            <a:off x="5540650" y="1545076"/>
            <a:ext cx="2247900" cy="270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▰"/>
              <a:defRPr sz="1800"/>
            </a:lvl1pPr>
            <a:lvl2pPr marL="914400" lvl="1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2pPr>
            <a:lvl3pPr marL="1371600" lvl="2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3pPr>
            <a:lvl4pPr marL="1828800" lvl="3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4pPr>
            <a:lvl5pPr marL="2286000" lvl="4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5pPr>
            <a:lvl6pPr marL="2743200" lvl="5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6pPr>
            <a:lvl7pPr marL="3200400" lvl="6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7pPr>
            <a:lvl8pPr marL="3657600" lvl="7" indent="-342900" rtl="0">
              <a:spcBef>
                <a:spcPts val="1000"/>
              </a:spcBef>
              <a:spcAft>
                <a:spcPts val="0"/>
              </a:spcAft>
              <a:buSzPts val="1800"/>
              <a:buChar char="▻"/>
              <a:defRPr sz="1800"/>
            </a:lvl8pPr>
            <a:lvl9pPr marL="4114800" lvl="8" indent="-342900" rtl="0">
              <a:spcBef>
                <a:spcPts val="1000"/>
              </a:spcBef>
              <a:spcAft>
                <a:spcPts val="1000"/>
              </a:spcAft>
              <a:buSzPts val="1800"/>
              <a:buChar char="▻"/>
              <a:defRPr sz="1800"/>
            </a:lvl9pPr>
          </a:lstStyle>
          <a:p>
            <a:endParaRPr/>
          </a:p>
        </p:txBody>
      </p:sp>
      <p:sp>
        <p:nvSpPr>
          <p:cNvPr id="123" name="Google Shape;123;p7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oogle Shape;125;p8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126" name="Google Shape;126;p8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127" name="Google Shape;127;p8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128" name="Google Shape;128;p8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29" name="Google Shape;129;p8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130" name="Google Shape;130;p8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131" name="Google Shape;131;p8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32" name="Google Shape;132;p8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133" name="Google Shape;133;p8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34" name="Google Shape;134;p8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5" name="Google Shape;135;p8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36" name="Google Shape;136;p8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137;p8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8" name="Google Shape;138;p8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39" name="Google Shape;139;p8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" name="Google Shape;140;p8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41" name="Google Shape;141;p8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" name="Google Shape;144;p9"/>
          <p:cNvGrpSpPr/>
          <p:nvPr/>
        </p:nvGrpSpPr>
        <p:grpSpPr>
          <a:xfrm>
            <a:off x="2466138" y="4472723"/>
            <a:ext cx="6686825" cy="670795"/>
            <a:chOff x="5589288" y="4472723"/>
            <a:chExt cx="6686825" cy="670795"/>
          </a:xfrm>
        </p:grpSpPr>
        <p:sp>
          <p:nvSpPr>
            <p:cNvPr id="145" name="Google Shape;145;p9"/>
            <p:cNvSpPr/>
            <p:nvPr/>
          </p:nvSpPr>
          <p:spPr>
            <a:xfrm rot="10800000">
              <a:off x="5589288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6" name="Google Shape;146;p9"/>
            <p:cNvGrpSpPr/>
            <p:nvPr/>
          </p:nvGrpSpPr>
          <p:grpSpPr>
            <a:xfrm flipH="1">
              <a:off x="5748896" y="4472723"/>
              <a:ext cx="6527217" cy="670795"/>
              <a:chOff x="-10101302" y="330075"/>
              <a:chExt cx="16532971" cy="1699506"/>
            </a:xfrm>
          </p:grpSpPr>
          <p:sp>
            <p:nvSpPr>
              <p:cNvPr id="147" name="Google Shape;147;p9"/>
              <p:cNvSpPr/>
              <p:nvPr/>
            </p:nvSpPr>
            <p:spPr>
              <a:xfrm>
                <a:off x="-10101302" y="330081"/>
                <a:ext cx="148464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" name="Google Shape;148;p9"/>
              <p:cNvSpPr/>
              <p:nvPr/>
            </p:nvSpPr>
            <p:spPr>
              <a:xfrm>
                <a:off x="4732169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9" name="Google Shape;149;p9"/>
            <p:cNvGrpSpPr/>
            <p:nvPr/>
          </p:nvGrpSpPr>
          <p:grpSpPr>
            <a:xfrm flipH="1">
              <a:off x="5592255" y="4646738"/>
              <a:ext cx="6682918" cy="304563"/>
              <a:chOff x="-30922586" y="330075"/>
              <a:chExt cx="37293070" cy="1699569"/>
            </a:xfrm>
          </p:grpSpPr>
          <p:sp>
            <p:nvSpPr>
              <p:cNvPr id="150" name="Google Shape;150;p9"/>
              <p:cNvSpPr/>
              <p:nvPr/>
            </p:nvSpPr>
            <p:spPr>
              <a:xfrm>
                <a:off x="-30922586" y="330144"/>
                <a:ext cx="355881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9"/>
              <p:cNvSpPr/>
              <p:nvPr/>
            </p:nvSpPr>
            <p:spPr>
              <a:xfrm>
                <a:off x="4670984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52" name="Google Shape;152;p9"/>
          <p:cNvSpPr txBox="1">
            <a:spLocks noGrp="1"/>
          </p:cNvSpPr>
          <p:nvPr>
            <p:ph type="body" idx="1"/>
          </p:nvPr>
        </p:nvSpPr>
        <p:spPr>
          <a:xfrm>
            <a:off x="2682800" y="4636500"/>
            <a:ext cx="60042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</a:lstStyle>
          <a:p>
            <a:endParaRPr/>
          </a:p>
        </p:txBody>
      </p:sp>
      <p:sp>
        <p:nvSpPr>
          <p:cNvPr id="153" name="Google Shape;153;p9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grpSp>
        <p:nvGrpSpPr>
          <p:cNvPr id="154" name="Google Shape;154;p9"/>
          <p:cNvGrpSpPr/>
          <p:nvPr/>
        </p:nvGrpSpPr>
        <p:grpSpPr>
          <a:xfrm rot="10800000">
            <a:off x="-8" y="-2"/>
            <a:ext cx="2202830" cy="670795"/>
            <a:chOff x="5575242" y="4472723"/>
            <a:chExt cx="2202830" cy="670795"/>
          </a:xfrm>
        </p:grpSpPr>
        <p:sp>
          <p:nvSpPr>
            <p:cNvPr id="155" name="Google Shape;155;p9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6" name="Google Shape;156;p9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57" name="Google Shape;157;p9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9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9" name="Google Shape;159;p9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60" name="Google Shape;160;p9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p9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3" r:id="rId3"/>
    <p:sldLayoutId id="2147483654" r:id="rId4"/>
    <p:sldLayoutId id="2147483655" r:id="rId5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"/>
          <p:cNvSpPr txBox="1">
            <a:spLocks noGrp="1"/>
          </p:cNvSpPr>
          <p:nvPr>
            <p:ph type="ctrTitle"/>
          </p:nvPr>
        </p:nvSpPr>
        <p:spPr>
          <a:xfrm>
            <a:off x="71406" y="1071552"/>
            <a:ext cx="5625104" cy="233827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uk-UA" sz="2800" dirty="0" smtClean="0"/>
              <a:t>Презентація навчальної дисципліни</a:t>
            </a:r>
            <a:br>
              <a:rPr lang="uk-UA" sz="2800" dirty="0" smtClean="0"/>
            </a:br>
            <a:r>
              <a:rPr lang="uk-UA" sz="1050" dirty="0" smtClean="0"/>
              <a:t> 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800" i="1" u="sng" dirty="0" smtClean="0"/>
              <a:t>“</a:t>
            </a:r>
            <a:r>
              <a:rPr lang="uk-UA" sz="2800" i="1" u="sng" dirty="0" smtClean="0">
                <a:latin typeface="+mn-lt"/>
              </a:rPr>
              <a:t>Маркетингова політика розподілу</a:t>
            </a:r>
            <a:endParaRPr sz="3600" i="1" u="sng" dirty="0"/>
          </a:p>
        </p:txBody>
      </p:sp>
      <p:sp>
        <p:nvSpPr>
          <p:cNvPr id="3" name="Google Shape;214;p13"/>
          <p:cNvSpPr txBox="1">
            <a:spLocks/>
          </p:cNvSpPr>
          <p:nvPr/>
        </p:nvSpPr>
        <p:spPr>
          <a:xfrm>
            <a:off x="0" y="3214692"/>
            <a:ext cx="4357686" cy="1928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None/>
              <a:tabLst/>
              <a:defRPr/>
            </a:pPr>
            <a:r>
              <a:rPr kumimoji="0" lang="uk-UA" sz="1600" b="1" i="0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Викладач:  </a:t>
            </a:r>
            <a:r>
              <a:rPr lang="uk-UA" sz="1600" b="1" dirty="0" err="1" smtClean="0">
                <a:solidFill>
                  <a:schemeClr val="bg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Терент’єва</a:t>
            </a:r>
            <a:r>
              <a:rPr lang="uk-UA" sz="1600" b="1" dirty="0" smtClean="0">
                <a:solidFill>
                  <a:schemeClr val="bg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 Наталія Валеріївна</a:t>
            </a:r>
            <a:r>
              <a:rPr kumimoji="0" lang="uk-UA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None/>
              <a:tabLst/>
              <a:defRPr/>
            </a:pPr>
            <a:r>
              <a:rPr kumimoji="0" lang="uk-UA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к.е.н</a:t>
            </a:r>
            <a:r>
              <a:rPr kumimoji="0" lang="uk-UA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., доцент кафедри управління персоналом і маркетингу</a:t>
            </a:r>
            <a:endParaRPr lang="uk-UA" sz="1600" b="1" dirty="0" smtClean="0">
              <a:solidFill>
                <a:schemeClr val="bg1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algn="ctr"/>
            <a:endParaRPr lang="ru-RU" sz="1600" b="1" dirty="0" smtClean="0">
              <a:solidFill>
                <a:schemeClr val="dk1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  <a:p>
            <a:pPr algn="ctr"/>
            <a:r>
              <a:rPr lang="ru-RU" sz="1600" b="1" dirty="0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ауд. 218 а,  5 </a:t>
            </a:r>
            <a:r>
              <a:rPr lang="ru-RU" sz="1600" b="1" dirty="0" err="1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навч</a:t>
            </a:r>
            <a:r>
              <a:rPr lang="ru-RU" sz="1600" b="1" dirty="0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. корп.</a:t>
            </a:r>
          </a:p>
          <a:p>
            <a:pPr algn="ctr"/>
            <a:r>
              <a:rPr lang="ru-RU" sz="1600" b="1" dirty="0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Телефон: 228-76-25</a:t>
            </a:r>
          </a:p>
          <a:p>
            <a:pPr algn="ctr"/>
            <a:r>
              <a:rPr lang="en-US" sz="1600" b="1" dirty="0" smtClean="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rPr>
              <a:t>E-mail: terenteva_nataliya@ukr.net</a:t>
            </a:r>
            <a:endParaRPr lang="uk-UA" sz="1600" b="1" dirty="0" smtClean="0">
              <a:solidFill>
                <a:schemeClr val="dk1"/>
              </a:solidFill>
              <a:latin typeface="Roboto Condensed Light"/>
              <a:ea typeface="Roboto Condensed Light"/>
              <a:cs typeface="Roboto Condensed Light"/>
              <a:sym typeface="Roboto Condensed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smtClean="0"/>
              <a:t>ОПИС КУРСУ</a:t>
            </a:r>
            <a:endParaRPr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285720" y="1500180"/>
            <a:ext cx="8643998" cy="30718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uk-UA" b="1" i="1" dirty="0" smtClean="0"/>
              <a:t>	</a:t>
            </a:r>
            <a:r>
              <a:rPr lang="uk-UA" b="1" i="1" dirty="0"/>
              <a:t>Метою викладання навчальної дисципліни «Маркетингова політика розподілу» є оволодіння науково-теоретичними та практичними засадами формування, конструювання та  функціонування каналів розподілу товарів на ринку.</a:t>
            </a:r>
            <a:endParaRPr dirty="0"/>
          </a:p>
          <a:p>
            <a:pPr marL="0" lvl="0" indent="0" algn="l" rtl="0">
              <a:lnSpc>
                <a:spcPct val="150000"/>
              </a:lnSpc>
              <a:spcBef>
                <a:spcPts val="600"/>
              </a:spcBef>
              <a:spcAft>
                <a:spcPts val="1000"/>
              </a:spcAft>
              <a:buNone/>
            </a:pPr>
            <a:endParaRPr sz="3600" dirty="0"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smtClean="0"/>
              <a:t>ОЧІКУВАНІ РЕЗУЛЬТАТИ НАВЧАННЯ</a:t>
            </a:r>
            <a:endParaRPr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142844" y="1428742"/>
            <a:ext cx="8786874" cy="30718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buNone/>
            </a:pPr>
            <a:r>
              <a:rPr lang="uk-UA" dirty="0" smtClean="0"/>
              <a:t>	Основними </a:t>
            </a:r>
            <a:r>
              <a:rPr lang="uk-UA" dirty="0"/>
              <a:t>завданнями навчальної дисципліни «Маркетингова </a:t>
            </a:r>
            <a:r>
              <a:rPr lang="uk-UA" dirty="0" smtClean="0"/>
              <a:t>політика розподілу</a:t>
            </a:r>
            <a:r>
              <a:rPr lang="uk-UA" dirty="0"/>
              <a:t>» є: ознайомлення з принципами формування каналів розподілу та їх функціями на ринку, надання майбутнім маркетологам знань з питань дослідження ефективного функціонування каналів розподілу та методичних і практичних навичок щодо вибору оптимального каналу збуту продукції та управління ним у процесі ринкової діяльності.</a:t>
            </a:r>
            <a:endParaRPr lang="ru-RU" dirty="0"/>
          </a:p>
          <a:p>
            <a:pPr>
              <a:buNone/>
            </a:pPr>
            <a:endParaRPr lang="uk-UA" sz="1500" dirty="0"/>
          </a:p>
        </p:txBody>
      </p:sp>
      <p:grpSp>
        <p:nvGrpSpPr>
          <p:cNvPr id="2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28"/>
          <p:cNvSpPr txBox="1">
            <a:spLocks noGrp="1"/>
          </p:cNvSpPr>
          <p:nvPr>
            <p:ph type="title"/>
          </p:nvPr>
        </p:nvSpPr>
        <p:spPr>
          <a:xfrm>
            <a:off x="785786" y="357172"/>
            <a:ext cx="571504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endParaRPr sz="1800" dirty="0"/>
          </a:p>
        </p:txBody>
      </p:sp>
      <p:sp>
        <p:nvSpPr>
          <p:cNvPr id="446" name="Google Shape;446;p2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/>
          </a:p>
        </p:txBody>
      </p:sp>
      <p:grpSp>
        <p:nvGrpSpPr>
          <p:cNvPr id="2" name="Google Shape;450;p28"/>
          <p:cNvGrpSpPr/>
          <p:nvPr/>
        </p:nvGrpSpPr>
        <p:grpSpPr>
          <a:xfrm>
            <a:off x="285720" y="571486"/>
            <a:ext cx="323793" cy="339493"/>
            <a:chOff x="5961125" y="1623900"/>
            <a:chExt cx="427450" cy="448175"/>
          </a:xfrm>
        </p:grpSpPr>
        <p:sp>
          <p:nvSpPr>
            <p:cNvPr id="451" name="Google Shape;451;p28"/>
            <p:cNvSpPr/>
            <p:nvPr/>
          </p:nvSpPr>
          <p:spPr>
            <a:xfrm>
              <a:off x="5961125" y="1678700"/>
              <a:ext cx="376925" cy="376925"/>
            </a:xfrm>
            <a:custGeom>
              <a:avLst/>
              <a:gdLst/>
              <a:ahLst/>
              <a:cxnLst/>
              <a:rect l="l" t="t" r="r" b="b"/>
              <a:pathLst>
                <a:path w="15077" h="15077" fill="none" extrusionOk="0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8"/>
            <p:cNvSpPr/>
            <p:nvPr/>
          </p:nvSpPr>
          <p:spPr>
            <a:xfrm>
              <a:off x="6009825" y="1727425"/>
              <a:ext cx="279500" cy="279500"/>
            </a:xfrm>
            <a:custGeom>
              <a:avLst/>
              <a:gdLst/>
              <a:ahLst/>
              <a:cxnLst/>
              <a:rect l="l" t="t" r="r" b="b"/>
              <a:pathLst>
                <a:path w="11180" h="11180" fill="none" extrusionOk="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8"/>
            <p:cNvSpPr/>
            <p:nvPr/>
          </p:nvSpPr>
          <p:spPr>
            <a:xfrm>
              <a:off x="6107250" y="1824850"/>
              <a:ext cx="84650" cy="84650"/>
            </a:xfrm>
            <a:custGeom>
              <a:avLst/>
              <a:gdLst/>
              <a:ahLst/>
              <a:cxnLst/>
              <a:rect l="l" t="t" r="r" b="b"/>
              <a:pathLst>
                <a:path w="3386" h="3386" fill="none" extrusionOk="0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8"/>
            <p:cNvSpPr/>
            <p:nvPr/>
          </p:nvSpPr>
          <p:spPr>
            <a:xfrm>
              <a:off x="6058550" y="1776125"/>
              <a:ext cx="182075" cy="182075"/>
            </a:xfrm>
            <a:custGeom>
              <a:avLst/>
              <a:gdLst/>
              <a:ahLst/>
              <a:cxnLst/>
              <a:rect l="l" t="t" r="r" b="b"/>
              <a:pathLst>
                <a:path w="7283" h="7283" fill="none" extrusionOk="0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8"/>
            <p:cNvSpPr/>
            <p:nvPr/>
          </p:nvSpPr>
          <p:spPr>
            <a:xfrm>
              <a:off x="5971475" y="2001400"/>
              <a:ext cx="74925" cy="70675"/>
            </a:xfrm>
            <a:custGeom>
              <a:avLst/>
              <a:gdLst/>
              <a:ahLst/>
              <a:cxnLst/>
              <a:rect l="l" t="t" r="r" b="b"/>
              <a:pathLst>
                <a:path w="2997" h="2827" fill="none" extrusionOk="0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8"/>
            <p:cNvSpPr/>
            <p:nvPr/>
          </p:nvSpPr>
          <p:spPr>
            <a:xfrm>
              <a:off x="6253375" y="2001400"/>
              <a:ext cx="74325" cy="70675"/>
            </a:xfrm>
            <a:custGeom>
              <a:avLst/>
              <a:gdLst/>
              <a:ahLst/>
              <a:cxnLst/>
              <a:rect l="l" t="t" r="r" b="b"/>
              <a:pathLst>
                <a:path w="2973" h="2827" fill="none" extrusionOk="0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8"/>
            <p:cNvSpPr/>
            <p:nvPr/>
          </p:nvSpPr>
          <p:spPr>
            <a:xfrm>
              <a:off x="6137700" y="1623900"/>
              <a:ext cx="250875" cy="255150"/>
            </a:xfrm>
            <a:custGeom>
              <a:avLst/>
              <a:gdLst/>
              <a:ahLst/>
              <a:cxnLst/>
              <a:rect l="l" t="t" r="r" b="b"/>
              <a:pathLst>
                <a:path w="10035" h="10206" fill="none" extrusionOk="0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413724" y="1563638"/>
            <a:ext cx="754265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 характеристики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роль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каналів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каналів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ринках; роль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ринку;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лізинг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форма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ринку;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уміти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орієнтуватись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проблемах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промислових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ринках;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охоплення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каналу;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маркетингу;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орієнтуватись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торговельних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каналів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каналів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каналів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28"/>
          <p:cNvSpPr txBox="1">
            <a:spLocks noGrp="1"/>
          </p:cNvSpPr>
          <p:nvPr>
            <p:ph type="title"/>
          </p:nvPr>
        </p:nvSpPr>
        <p:spPr>
          <a:xfrm>
            <a:off x="785786" y="357172"/>
            <a:ext cx="571504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sz="1800" dirty="0" smtClean="0"/>
              <a:t>Теми </a:t>
            </a:r>
            <a:r>
              <a:rPr lang="ru-RU" sz="1800" dirty="0" err="1" smtClean="0"/>
              <a:t>лекційних</a:t>
            </a:r>
            <a:r>
              <a:rPr lang="ru-RU" sz="1800" dirty="0" smtClean="0"/>
              <a:t> </a:t>
            </a:r>
            <a:r>
              <a:rPr lang="uk-UA" sz="1800" dirty="0" smtClean="0"/>
              <a:t>занять</a:t>
            </a:r>
            <a:endParaRPr sz="1800" dirty="0"/>
          </a:p>
        </p:txBody>
      </p:sp>
      <p:sp>
        <p:nvSpPr>
          <p:cNvPr id="446" name="Google Shape;446;p2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/>
          </a:p>
        </p:txBody>
      </p:sp>
      <p:grpSp>
        <p:nvGrpSpPr>
          <p:cNvPr id="2" name="Google Shape;450;p28"/>
          <p:cNvGrpSpPr/>
          <p:nvPr/>
        </p:nvGrpSpPr>
        <p:grpSpPr>
          <a:xfrm>
            <a:off x="285720" y="571486"/>
            <a:ext cx="323793" cy="339493"/>
            <a:chOff x="5961125" y="1623900"/>
            <a:chExt cx="427450" cy="448175"/>
          </a:xfrm>
        </p:grpSpPr>
        <p:sp>
          <p:nvSpPr>
            <p:cNvPr id="451" name="Google Shape;451;p28"/>
            <p:cNvSpPr/>
            <p:nvPr/>
          </p:nvSpPr>
          <p:spPr>
            <a:xfrm>
              <a:off x="5961125" y="1678700"/>
              <a:ext cx="376925" cy="376925"/>
            </a:xfrm>
            <a:custGeom>
              <a:avLst/>
              <a:gdLst/>
              <a:ahLst/>
              <a:cxnLst/>
              <a:rect l="l" t="t" r="r" b="b"/>
              <a:pathLst>
                <a:path w="15077" h="15077" fill="none" extrusionOk="0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8"/>
            <p:cNvSpPr/>
            <p:nvPr/>
          </p:nvSpPr>
          <p:spPr>
            <a:xfrm>
              <a:off x="6009825" y="1727425"/>
              <a:ext cx="279500" cy="279500"/>
            </a:xfrm>
            <a:custGeom>
              <a:avLst/>
              <a:gdLst/>
              <a:ahLst/>
              <a:cxnLst/>
              <a:rect l="l" t="t" r="r" b="b"/>
              <a:pathLst>
                <a:path w="11180" h="11180" fill="none" extrusionOk="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8"/>
            <p:cNvSpPr/>
            <p:nvPr/>
          </p:nvSpPr>
          <p:spPr>
            <a:xfrm>
              <a:off x="6107250" y="1824850"/>
              <a:ext cx="84650" cy="84650"/>
            </a:xfrm>
            <a:custGeom>
              <a:avLst/>
              <a:gdLst/>
              <a:ahLst/>
              <a:cxnLst/>
              <a:rect l="l" t="t" r="r" b="b"/>
              <a:pathLst>
                <a:path w="3386" h="3386" fill="none" extrusionOk="0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8"/>
            <p:cNvSpPr/>
            <p:nvPr/>
          </p:nvSpPr>
          <p:spPr>
            <a:xfrm>
              <a:off x="6058550" y="1776125"/>
              <a:ext cx="182075" cy="182075"/>
            </a:xfrm>
            <a:custGeom>
              <a:avLst/>
              <a:gdLst/>
              <a:ahLst/>
              <a:cxnLst/>
              <a:rect l="l" t="t" r="r" b="b"/>
              <a:pathLst>
                <a:path w="7283" h="7283" fill="none" extrusionOk="0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8"/>
            <p:cNvSpPr/>
            <p:nvPr/>
          </p:nvSpPr>
          <p:spPr>
            <a:xfrm>
              <a:off x="5971475" y="2001400"/>
              <a:ext cx="74925" cy="70675"/>
            </a:xfrm>
            <a:custGeom>
              <a:avLst/>
              <a:gdLst/>
              <a:ahLst/>
              <a:cxnLst/>
              <a:rect l="l" t="t" r="r" b="b"/>
              <a:pathLst>
                <a:path w="2997" h="2827" fill="none" extrusionOk="0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8"/>
            <p:cNvSpPr/>
            <p:nvPr/>
          </p:nvSpPr>
          <p:spPr>
            <a:xfrm>
              <a:off x="6253375" y="2001400"/>
              <a:ext cx="74325" cy="70675"/>
            </a:xfrm>
            <a:custGeom>
              <a:avLst/>
              <a:gdLst/>
              <a:ahLst/>
              <a:cxnLst/>
              <a:rect l="l" t="t" r="r" b="b"/>
              <a:pathLst>
                <a:path w="2973" h="2827" fill="none" extrusionOk="0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8"/>
            <p:cNvSpPr/>
            <p:nvPr/>
          </p:nvSpPr>
          <p:spPr>
            <a:xfrm>
              <a:off x="6137700" y="1623900"/>
              <a:ext cx="250875" cy="255150"/>
            </a:xfrm>
            <a:custGeom>
              <a:avLst/>
              <a:gdLst/>
              <a:ahLst/>
              <a:cxnLst/>
              <a:rect l="l" t="t" r="r" b="b"/>
              <a:pathLst>
                <a:path w="10035" h="10206" fill="none" extrusionOk="0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516964"/>
              </p:ext>
            </p:extLst>
          </p:nvPr>
        </p:nvGraphicFramePr>
        <p:xfrm>
          <a:off x="500034" y="1357304"/>
          <a:ext cx="8001056" cy="2665240"/>
        </p:xfrm>
        <a:graphic>
          <a:graphicData uri="http://schemas.openxmlformats.org/drawingml/2006/table">
            <a:tbl>
              <a:tblPr/>
              <a:tblGrid>
                <a:gridCol w="1163567"/>
                <a:gridCol w="6837489"/>
              </a:tblGrid>
              <a:tr h="2857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latin typeface="Times New Roman"/>
                          <a:ea typeface="Times New Roman"/>
                        </a:rPr>
                        <a:t>№ змістового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latin typeface="Times New Roman"/>
                          <a:ea typeface="Times New Roman"/>
                        </a:rPr>
                        <a:t>модуля</a:t>
                      </a:r>
                    </a:p>
                  </a:txBody>
                  <a:tcPr marL="38505" marR="38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latin typeface="Times New Roman"/>
                          <a:ea typeface="Times New Roman"/>
                        </a:rPr>
                        <a:t>Назва теми</a:t>
                      </a:r>
                    </a:p>
                  </a:txBody>
                  <a:tcPr marL="38505" marR="38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2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</a:rPr>
                        <a:t>1</a:t>
                      </a:r>
                      <a:endParaRPr lang="uk-UA" sz="1000">
                        <a:latin typeface="Times New Roman"/>
                        <a:ea typeface="Times New Roman"/>
                      </a:endParaRPr>
                    </a:p>
                  </a:txBody>
                  <a:tcPr marL="38505" marR="38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</a:rPr>
                        <a:t>2</a:t>
                      </a:r>
                      <a:endParaRPr lang="uk-UA" sz="1000">
                        <a:latin typeface="Times New Roman"/>
                        <a:ea typeface="Times New Roman"/>
                      </a:endParaRPr>
                    </a:p>
                  </a:txBody>
                  <a:tcPr marL="38505" marR="38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28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8505" marR="385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Тема 1. Суть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маркетингової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політики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розподілу</a:t>
                      </a:r>
                      <a:endParaRPr lang="uk-UA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32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Тема 2.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Функціонування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каналів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розподілу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.</a:t>
                      </a:r>
                      <a:endParaRPr lang="uk-UA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32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38505" marR="385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Тема  3.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Товарний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рух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 і 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механізми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використання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каналів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розподілу</a:t>
                      </a:r>
                      <a:endParaRPr lang="uk-UA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32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Тема 4.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Оптова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та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роздрібна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торгівля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в каналах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розподілу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.</a:t>
                      </a:r>
                      <a:endParaRPr lang="uk-UA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327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8505" marR="385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Тема 5. Управління каналами розподілу товарів на ринку.</a:t>
                      </a:r>
                      <a:endParaRPr lang="uk-UA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39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Тема 6. Вибір оптимального каналу розподілу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3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Тема 7. Конкуренція в каналах розподілу.</a:t>
                      </a:r>
                      <a:endParaRPr lang="uk-UA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32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38505" marR="385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Тема 8 . Товарорух та управління забезпеченням.</a:t>
                      </a:r>
                      <a:endParaRPr lang="uk-UA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32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Тема 9. Розподіл і маркетингова логістика</a:t>
                      </a:r>
                      <a:endParaRPr lang="uk-UA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38505" marR="385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Тема 10.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Державна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закупівля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та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державне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замовлення</a:t>
                      </a:r>
                      <a:endParaRPr lang="uk-UA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28"/>
          <p:cNvSpPr txBox="1">
            <a:spLocks noGrp="1"/>
          </p:cNvSpPr>
          <p:nvPr>
            <p:ph type="title"/>
          </p:nvPr>
        </p:nvSpPr>
        <p:spPr>
          <a:xfrm>
            <a:off x="785786" y="357172"/>
            <a:ext cx="571504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sz="1800" dirty="0" smtClean="0"/>
              <a:t>Теми </a:t>
            </a:r>
            <a:r>
              <a:rPr lang="ru-RU" sz="1800" dirty="0" err="1" smtClean="0"/>
              <a:t>практичних</a:t>
            </a:r>
            <a:r>
              <a:rPr lang="ru-RU" sz="1800" dirty="0" smtClean="0"/>
              <a:t> </a:t>
            </a:r>
            <a:r>
              <a:rPr lang="uk-UA" sz="1800" dirty="0" smtClean="0"/>
              <a:t>занять</a:t>
            </a:r>
            <a:endParaRPr sz="1800" dirty="0"/>
          </a:p>
        </p:txBody>
      </p:sp>
      <p:sp>
        <p:nvSpPr>
          <p:cNvPr id="446" name="Google Shape;446;p2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/>
          </a:p>
        </p:txBody>
      </p:sp>
      <p:grpSp>
        <p:nvGrpSpPr>
          <p:cNvPr id="2" name="Google Shape;450;p28"/>
          <p:cNvGrpSpPr/>
          <p:nvPr/>
        </p:nvGrpSpPr>
        <p:grpSpPr>
          <a:xfrm>
            <a:off x="285720" y="571486"/>
            <a:ext cx="323793" cy="339493"/>
            <a:chOff x="5961125" y="1623900"/>
            <a:chExt cx="427450" cy="448175"/>
          </a:xfrm>
        </p:grpSpPr>
        <p:sp>
          <p:nvSpPr>
            <p:cNvPr id="451" name="Google Shape;451;p28"/>
            <p:cNvSpPr/>
            <p:nvPr/>
          </p:nvSpPr>
          <p:spPr>
            <a:xfrm>
              <a:off x="5961125" y="1678700"/>
              <a:ext cx="376925" cy="376925"/>
            </a:xfrm>
            <a:custGeom>
              <a:avLst/>
              <a:gdLst/>
              <a:ahLst/>
              <a:cxnLst/>
              <a:rect l="l" t="t" r="r" b="b"/>
              <a:pathLst>
                <a:path w="15077" h="15077" fill="none" extrusionOk="0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8"/>
            <p:cNvSpPr/>
            <p:nvPr/>
          </p:nvSpPr>
          <p:spPr>
            <a:xfrm>
              <a:off x="6009825" y="1727425"/>
              <a:ext cx="279500" cy="279500"/>
            </a:xfrm>
            <a:custGeom>
              <a:avLst/>
              <a:gdLst/>
              <a:ahLst/>
              <a:cxnLst/>
              <a:rect l="l" t="t" r="r" b="b"/>
              <a:pathLst>
                <a:path w="11180" h="11180" fill="none" extrusionOk="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8"/>
            <p:cNvSpPr/>
            <p:nvPr/>
          </p:nvSpPr>
          <p:spPr>
            <a:xfrm>
              <a:off x="6107250" y="1824850"/>
              <a:ext cx="84650" cy="84650"/>
            </a:xfrm>
            <a:custGeom>
              <a:avLst/>
              <a:gdLst/>
              <a:ahLst/>
              <a:cxnLst/>
              <a:rect l="l" t="t" r="r" b="b"/>
              <a:pathLst>
                <a:path w="3386" h="3386" fill="none" extrusionOk="0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8"/>
            <p:cNvSpPr/>
            <p:nvPr/>
          </p:nvSpPr>
          <p:spPr>
            <a:xfrm>
              <a:off x="6058550" y="1776125"/>
              <a:ext cx="182075" cy="182075"/>
            </a:xfrm>
            <a:custGeom>
              <a:avLst/>
              <a:gdLst/>
              <a:ahLst/>
              <a:cxnLst/>
              <a:rect l="l" t="t" r="r" b="b"/>
              <a:pathLst>
                <a:path w="7283" h="7283" fill="none" extrusionOk="0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8"/>
            <p:cNvSpPr/>
            <p:nvPr/>
          </p:nvSpPr>
          <p:spPr>
            <a:xfrm>
              <a:off x="5971475" y="2001400"/>
              <a:ext cx="74925" cy="70675"/>
            </a:xfrm>
            <a:custGeom>
              <a:avLst/>
              <a:gdLst/>
              <a:ahLst/>
              <a:cxnLst/>
              <a:rect l="l" t="t" r="r" b="b"/>
              <a:pathLst>
                <a:path w="2997" h="2827" fill="none" extrusionOk="0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8"/>
            <p:cNvSpPr/>
            <p:nvPr/>
          </p:nvSpPr>
          <p:spPr>
            <a:xfrm>
              <a:off x="6253375" y="2001400"/>
              <a:ext cx="74325" cy="70675"/>
            </a:xfrm>
            <a:custGeom>
              <a:avLst/>
              <a:gdLst/>
              <a:ahLst/>
              <a:cxnLst/>
              <a:rect l="l" t="t" r="r" b="b"/>
              <a:pathLst>
                <a:path w="2973" h="2827" fill="none" extrusionOk="0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8"/>
            <p:cNvSpPr/>
            <p:nvPr/>
          </p:nvSpPr>
          <p:spPr>
            <a:xfrm>
              <a:off x="6137700" y="1623900"/>
              <a:ext cx="250875" cy="255150"/>
            </a:xfrm>
            <a:custGeom>
              <a:avLst/>
              <a:gdLst/>
              <a:ahLst/>
              <a:cxnLst/>
              <a:rect l="l" t="t" r="r" b="b"/>
              <a:pathLst>
                <a:path w="10035" h="10206" fill="none" extrusionOk="0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012926"/>
              </p:ext>
            </p:extLst>
          </p:nvPr>
        </p:nvGraphicFramePr>
        <p:xfrm>
          <a:off x="500034" y="1357304"/>
          <a:ext cx="8001056" cy="2689152"/>
        </p:xfrm>
        <a:graphic>
          <a:graphicData uri="http://schemas.openxmlformats.org/drawingml/2006/table">
            <a:tbl>
              <a:tblPr/>
              <a:tblGrid>
                <a:gridCol w="1163567"/>
                <a:gridCol w="6837489"/>
              </a:tblGrid>
              <a:tr h="2857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latin typeface="Times New Roman"/>
                          <a:ea typeface="Times New Roman"/>
                        </a:rPr>
                        <a:t>№ змістового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latin typeface="Times New Roman"/>
                          <a:ea typeface="Times New Roman"/>
                        </a:rPr>
                        <a:t>модуля</a:t>
                      </a:r>
                    </a:p>
                  </a:txBody>
                  <a:tcPr marL="38505" marR="38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latin typeface="Times New Roman"/>
                          <a:ea typeface="Times New Roman"/>
                        </a:rPr>
                        <a:t>Назва теми</a:t>
                      </a:r>
                    </a:p>
                  </a:txBody>
                  <a:tcPr marL="38505" marR="38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2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</a:rPr>
                        <a:t>1</a:t>
                      </a:r>
                      <a:endParaRPr lang="uk-UA" sz="1000">
                        <a:latin typeface="Times New Roman"/>
                        <a:ea typeface="Times New Roman"/>
                      </a:endParaRPr>
                    </a:p>
                  </a:txBody>
                  <a:tcPr marL="38505" marR="38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Times New Roman"/>
                        </a:rPr>
                        <a:t>2</a:t>
                      </a:r>
                      <a:endParaRPr lang="uk-UA" sz="1000">
                        <a:latin typeface="Times New Roman"/>
                        <a:ea typeface="Times New Roman"/>
                      </a:endParaRPr>
                    </a:p>
                  </a:txBody>
                  <a:tcPr marL="38505" marR="385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28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8505" marR="385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Тема 1. Суть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маркетингової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політики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розподілу</a:t>
                      </a:r>
                      <a:endParaRPr lang="uk-UA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32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Тема 2.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Функціонування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каналів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розподілу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.</a:t>
                      </a:r>
                      <a:endParaRPr lang="uk-UA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32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38505" marR="385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Тема  3.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Товарний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рух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 і 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механізми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використання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каналів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розподілу</a:t>
                      </a:r>
                      <a:endParaRPr lang="uk-UA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32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Тема 4.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Оптова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та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роздрібна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торгівля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в каналах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розподілу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.</a:t>
                      </a:r>
                      <a:endParaRPr lang="uk-UA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327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8505" marR="385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Тема 5. Управління каналами розподілу товарів на ринку.</a:t>
                      </a:r>
                      <a:endParaRPr lang="uk-UA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39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Тема 6. Вибір оптимального каналу розподілу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3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Тема 7. Конкуренція в каналах розподілу.</a:t>
                      </a:r>
                      <a:endParaRPr lang="uk-UA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32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38505" marR="385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Тема 8 . Товарорух та управління забезпеченням.</a:t>
                      </a:r>
                      <a:endParaRPr lang="uk-UA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32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Тема 9. Розподіл і маркетингова логістика</a:t>
                      </a:r>
                      <a:endParaRPr lang="uk-UA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2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38505" marR="385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Тема 10.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Державна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закупівля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та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державне</a:t>
                      </a:r>
                      <a:r>
                        <a:rPr lang="ru-RU" sz="1200" b="0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 </a:t>
                      </a:r>
                      <a:r>
                        <a:rPr lang="ru-RU" sz="1200" b="0" i="0" u="none" strike="noStrike" cap="none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замовлення</a:t>
                      </a:r>
                      <a:endParaRPr lang="uk-UA" sz="12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63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27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smtClean="0"/>
              <a:t>РЕГУЛЯЦІЇ І ПОЛІТИКИ КУРСУ</a:t>
            </a:r>
            <a:endParaRPr/>
          </a:p>
        </p:txBody>
      </p:sp>
      <p:sp>
        <p:nvSpPr>
          <p:cNvPr id="419" name="Google Shape;419;p27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/>
          </a:p>
        </p:txBody>
      </p:sp>
      <p:grpSp>
        <p:nvGrpSpPr>
          <p:cNvPr id="435" name="Google Shape;435;p27"/>
          <p:cNvGrpSpPr/>
          <p:nvPr/>
        </p:nvGrpSpPr>
        <p:grpSpPr>
          <a:xfrm>
            <a:off x="270943" y="629920"/>
            <a:ext cx="392063" cy="291505"/>
            <a:chOff x="5247525" y="3007275"/>
            <a:chExt cx="517575" cy="384825"/>
          </a:xfrm>
        </p:grpSpPr>
        <p:sp>
          <p:nvSpPr>
            <p:cNvPr id="436" name="Google Shape;436;p27"/>
            <p:cNvSpPr/>
            <p:nvPr/>
          </p:nvSpPr>
          <p:spPr>
            <a:xfrm>
              <a:off x="5247525" y="3007275"/>
              <a:ext cx="348900" cy="348900"/>
            </a:xfrm>
            <a:custGeom>
              <a:avLst/>
              <a:gdLst/>
              <a:ahLst/>
              <a:cxnLst/>
              <a:rect l="l" t="t" r="r" b="b"/>
              <a:pathLst>
                <a:path w="13956" h="13956" fill="none" extrusionOk="0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7"/>
            <p:cNvSpPr/>
            <p:nvPr/>
          </p:nvSpPr>
          <p:spPr>
            <a:xfrm>
              <a:off x="5566575" y="3193575"/>
              <a:ext cx="198525" cy="198525"/>
            </a:xfrm>
            <a:custGeom>
              <a:avLst/>
              <a:gdLst/>
              <a:ahLst/>
              <a:cxnLst/>
              <a:rect l="l" t="t" r="r" b="b"/>
              <a:pathLst>
                <a:path w="7941" h="7941" fill="none" extrusionOk="0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14282" y="1357304"/>
            <a:ext cx="8786874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Відвідування занять. Регуляція пропусків.</a:t>
            </a:r>
            <a:endParaRPr kumimoji="0" lang="uk-UA" sz="7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1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Відвідування усіх занять є обов’язковим. Відпрацювання пропущених занять здійснюється особисто викладачу на консультаціях згідно графіку.</a:t>
            </a:r>
            <a:endParaRPr kumimoji="0" lang="uk-UA" sz="7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Політика академічної доброчесності</a:t>
            </a:r>
            <a:endParaRPr kumimoji="0" lang="uk-UA" sz="7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kumimoji="0" lang="uk-UA" sz="1200" b="0" i="1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Усі письмові роботи, що виконуються слухачами під час проходження курсу, перевіряються на наявність плагіату за допомогою спеціалізованого програмного забезпечення </a:t>
            </a:r>
            <a:r>
              <a:rPr kumimoji="0" lang="en-US" sz="1200" b="0" i="1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UniCheck</a:t>
            </a:r>
            <a:r>
              <a:rPr kumimoji="0" lang="uk-UA" sz="1200" b="0" i="1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. Відповідно до чинних правових норм, плагіатом вважатиметься: копіювання чужої наукової роботи чи декількох робіт та оприлюднення результату під своїм іменем; створення суміші власного та запозиченого тексту без належного цитування джерел; рерайт (перефразування чужої праці без згадування оригінального автора). Будь-яка ідея, думка чи речення, ілюстрація чи фото, яке ви запозичуєте, має супроводжуватися посиланням на першоджерело. Приклади оформлення цитувань див. на </a:t>
            </a:r>
            <a:r>
              <a:rPr kumimoji="0" lang="en-US" sz="1200" b="0" i="1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Moode</a:t>
            </a:r>
            <a:r>
              <a:rPr kumimoji="0" lang="ru-RU" sz="1200" b="0" i="1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: </a:t>
            </a:r>
            <a:r>
              <a:rPr lang="en-US" sz="120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https://moodle.znu.edu.ua/course/view.php?id=12599</a:t>
            </a:r>
            <a:r>
              <a:rPr kumimoji="0" lang="uk-UA" sz="12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200" b="0" i="1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 </a:t>
            </a:r>
            <a:endParaRPr kumimoji="0" lang="uk-UA" sz="7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Використання комп’ютерів/телефонів на занятті</a:t>
            </a:r>
            <a:endParaRPr kumimoji="0" lang="uk-UA" sz="7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1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Під час занять користуватися мобільними телефонами, ноутбуками, планшетами та іншими персональними гаджетами можна у випадку навчальної необхідності та за попереднього узгодження з викладачем.</a:t>
            </a:r>
            <a:endParaRPr kumimoji="0" lang="uk-UA" sz="7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1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Комунікація</a:t>
            </a:r>
            <a:endParaRPr kumimoji="0" lang="uk-UA" sz="1200" b="0" i="1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1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Комунікація викладача зі студентами здійснюється через електронну пошту, Moodle, на консультаціях на кафедрі згідно графіку. На письмові запити студентів викладач відповідатиме протягом трьох робочих днів. У письмовому запиті необхідно обов’язково вказувати повне прізвище, ім’я, номер групи. Письмовий запит повинен бути сформульований коректно та лаконічно.</a:t>
            </a:r>
            <a:r>
              <a:rPr kumimoji="0" lang="uk-UA" sz="700" b="0" i="0" u="none" strike="noStrike" cap="none" normalizeH="0" baseline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lerio template">
  <a:themeElements>
    <a:clrScheme name="Custom 347">
      <a:dk1>
        <a:srgbClr val="263248"/>
      </a:dk1>
      <a:lt1>
        <a:srgbClr val="FFFFFF"/>
      </a:lt1>
      <a:dk2>
        <a:srgbClr val="434343"/>
      </a:dk2>
      <a:lt2>
        <a:srgbClr val="F3F3F3"/>
      </a:lt2>
      <a:accent1>
        <a:srgbClr val="3F5378"/>
      </a:accent1>
      <a:accent2>
        <a:srgbClr val="263248"/>
      </a:accent2>
      <a:accent3>
        <a:srgbClr val="92A8C8"/>
      </a:accent3>
      <a:accent4>
        <a:srgbClr val="C7D3E6"/>
      </a:accent4>
      <a:accent5>
        <a:srgbClr val="FF9800"/>
      </a:accent5>
      <a:accent6>
        <a:srgbClr val="D26F00"/>
      </a:accent6>
      <a:hlink>
        <a:srgbClr val="3F5378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574</Words>
  <Application>Microsoft Office PowerPoint</Application>
  <PresentationFormat>Экран (16:9)</PresentationFormat>
  <Paragraphs>72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Arvo</vt:lpstr>
      <vt:lpstr>Roboto Condensed</vt:lpstr>
      <vt:lpstr>Roboto Condensed Light</vt:lpstr>
      <vt:lpstr>Times New Roman</vt:lpstr>
      <vt:lpstr>MS Mincho</vt:lpstr>
      <vt:lpstr>Salerio template</vt:lpstr>
      <vt:lpstr>Презентація навчальної дисципліни   “Маркетингова політика розподілу</vt:lpstr>
      <vt:lpstr>ОПИС КУРСУ</vt:lpstr>
      <vt:lpstr>ОЧІКУВАНІ РЕЗУЛЬТАТИ НАВЧАННЯ</vt:lpstr>
      <vt:lpstr>Презентация PowerPoint</vt:lpstr>
      <vt:lpstr>Теми лекційних занять</vt:lpstr>
      <vt:lpstr>Теми практичних занять</vt:lpstr>
      <vt:lpstr>РЕГУЛЯЦІЇ І ПОЛІТИКИ КУРСУ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навчальної дисципліни  “Регіональна економіка”</dc:title>
  <dc:creator>admin</dc:creator>
  <cp:lastModifiedBy>RePack by Diakov</cp:lastModifiedBy>
  <cp:revision>12</cp:revision>
  <dcterms:modified xsi:type="dcterms:W3CDTF">2021-10-23T14:56:43Z</dcterms:modified>
</cp:coreProperties>
</file>