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14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entury Gothic" panose="020B0502020202020204" pitchFamily="34" charset="0"/>
      <p:regular r:id="rId13"/>
      <p:bold r:id="rId14"/>
      <p:italic r:id="rId15"/>
      <p:boldItalic r:id="rId16"/>
    </p:embeddedFont>
    <p:embeddedFont>
      <p:font typeface="Nunito Semi Bold" panose="020B0604020202020204" charset="-52"/>
      <p:regular r:id="rId17"/>
    </p:embeddedFont>
    <p:embeddedFont>
      <p:font typeface="PT Sans" panose="020B0503020203020204" pitchFamily="34" charset="-52"/>
      <p:regular r:id="rId18"/>
    </p:embeddedFont>
    <p:embeddedFont>
      <p:font typeface="Wingdings 3" panose="05040102010807070707" pitchFamily="18" charset="2"/>
      <p:regular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4" d="100"/>
          <a:sy n="54" d="100"/>
        </p:scale>
        <p:origin x="67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783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7056" y="3017521"/>
            <a:ext cx="10698479" cy="2715337"/>
          </a:xfrm>
        </p:spPr>
        <p:txBody>
          <a:bodyPr anchor="b">
            <a:normAutofit/>
          </a:bodyPr>
          <a:lstStyle>
            <a:lvl1pPr>
              <a:defRPr sz="648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7056" y="5732855"/>
            <a:ext cx="10698479" cy="135154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5188573"/>
            <a:ext cx="2093582" cy="934307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543544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8966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31520"/>
            <a:ext cx="10698479" cy="3740448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35043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930014" y="4206240"/>
            <a:ext cx="9043865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647062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2926081"/>
            <a:ext cx="10698480" cy="3269814"/>
          </a:xfrm>
        </p:spPr>
        <p:txBody>
          <a:bodyPr anchor="b">
            <a:normAutofit/>
          </a:bodyPr>
          <a:lstStyle>
            <a:lvl1pPr algn="l">
              <a:defRPr sz="576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37494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610187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52888"/>
            <a:ext cx="10698479" cy="3456024"/>
          </a:xfrm>
        </p:spPr>
        <p:txBody>
          <a:bodyPr anchor="ctr">
            <a:normAutofit/>
          </a:bodyPr>
          <a:lstStyle>
            <a:lvl1pPr algn="l">
              <a:defRPr sz="576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53841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02084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53775" y="752887"/>
            <a:ext cx="2649121" cy="6340580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07054" y="752887"/>
            <a:ext cx="7772400" cy="634058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69440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304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94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577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11" y="748932"/>
            <a:ext cx="10694024" cy="1537068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7054" y="2560320"/>
            <a:ext cx="10698480" cy="4533146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7377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304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07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122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721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49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43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473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2470500"/>
            <a:ext cx="10698479" cy="1762560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4236155"/>
            <a:ext cx="10698479" cy="103248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533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7054" y="2560320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28896" y="2551467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22205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248" y="2367244"/>
            <a:ext cx="4791278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07055" y="3058759"/>
            <a:ext cx="5211472" cy="4024872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07956" y="2363370"/>
            <a:ext cx="4798801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00348" y="3054886"/>
            <a:ext cx="5206409" cy="4024872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83652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64372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087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535306"/>
            <a:ext cx="4206239" cy="1171574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7614" y="535306"/>
            <a:ext cx="6217920" cy="6497956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5" y="1918336"/>
            <a:ext cx="4206239" cy="511492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50868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5760720"/>
            <a:ext cx="10698480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7054" y="761958"/>
            <a:ext cx="10698480" cy="4625964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440806"/>
            <a:ext cx="10698480" cy="592454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98989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74320"/>
            <a:ext cx="3421819" cy="7966354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32665" y="-38"/>
            <a:ext cx="2828009" cy="8223942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19456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11510" y="748932"/>
            <a:ext cx="10694024" cy="15370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4" y="2560320"/>
            <a:ext cx="10698480" cy="466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8175" y="945339"/>
            <a:ext cx="9357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21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465189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Розробка уроку з використанням AI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232196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Сучасні освітні технології відкривають нові горизонти для викладачів та учнів. Штучний інтелект стає потужним інструментом, що трансформує традиційні підходи до навчання та створює інноваційне освітнє середовище.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7820" y="516850"/>
            <a:ext cx="11963162" cy="552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Висновок: Створюйте майбутнє освіти з AI вже сьогодні!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657820" y="1520666"/>
            <a:ext cx="7116842" cy="1127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00" b="1" dirty="0">
                <a:solidFill>
                  <a:srgbClr val="2D4DF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 — це інструмент</a:t>
            </a:r>
            <a:r>
              <a:rPr lang="en-US" sz="18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що розширює можливості вчителя, а не замінює його. Правильне використання AI дозволяє вивільнити час для творчості та індивідуальної роботи з учнями.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657820" y="2817019"/>
            <a:ext cx="7116842" cy="60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Почніть з малого: інтегруйте AI у один урок, оцініть результати, внесіть корективи та поступово розширюйте використання технологій.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57820" y="3587591"/>
            <a:ext cx="7116842" cy="601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Регулярно розвивайте власні навички роботи з AI та діліться досвідом з колегами через професійні спільноти.</a:t>
            </a:r>
            <a:endParaRPr lang="en-US" sz="14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673" y="1563053"/>
            <a:ext cx="5739527" cy="573952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240673" y="7514034"/>
            <a:ext cx="5739527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Майбутнє освіти — за інноваціями та творчістю з AI!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0787" y="456248"/>
            <a:ext cx="7315081" cy="4881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Чому AI важливий для сучасної освіти?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580787" y="1342549"/>
            <a:ext cx="6532007" cy="531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 відкриває нові горизонти в освітньому процесі, дозволяючи персоналізувати навчання відповідно до індивідуальних потреб та здібностей кожного учня.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580787" y="2022872"/>
            <a:ext cx="6532007" cy="796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 даними Google, </a:t>
            </a:r>
            <a:r>
              <a:rPr lang="en-US" sz="1300" b="1" dirty="0">
                <a:solidFill>
                  <a:srgbClr val="2D4DF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понад 70% освітян</a:t>
            </a:r>
            <a:r>
              <a:rPr lang="en-US" sz="13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вже активно використовують інструменти штучного інтелекту для підготовки навчальних матеріалів та організації освітнього процесу.</a:t>
            </a:r>
            <a:endParaRPr lang="en-US" sz="13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226" y="1379934"/>
            <a:ext cx="6532007" cy="653200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25226" y="8098631"/>
            <a:ext cx="6532007" cy="796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Важливо пам'ятати, що етичне використання AI має на меті </a:t>
            </a:r>
            <a:r>
              <a:rPr lang="en-US" sz="1300" b="1" dirty="0">
                <a:solidFill>
                  <a:srgbClr val="DA33B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посилити роль вчителя</a:t>
            </a:r>
            <a:r>
              <a:rPr lang="en-US" sz="13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а не замінити його. Це партнерство, яке розширює можливості педагога та збагачує освітній досвід учнів.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0182" y="776168"/>
            <a:ext cx="7676436" cy="1233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Основні можливості AI для уроку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220182" y="2324100"/>
            <a:ext cx="7676436" cy="1569958"/>
          </a:xfrm>
          <a:prstGeom prst="roundRect">
            <a:avLst>
              <a:gd name="adj" fmla="val 20033"/>
            </a:avLst>
          </a:prstGeom>
          <a:solidFill>
            <a:srgbClr val="F3F3FF">
              <a:alpha val="75000"/>
            </a:srgbClr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43042" y="2346960"/>
            <a:ext cx="838676" cy="1524238"/>
          </a:xfrm>
          <a:prstGeom prst="roundRect">
            <a:avLst>
              <a:gd name="adj" fmla="val 34230"/>
            </a:avLst>
          </a:prstGeom>
          <a:solidFill>
            <a:srgbClr val="F3F3FF"/>
          </a:solidFill>
          <a:ln/>
        </p:spPr>
      </p:sp>
      <p:sp>
        <p:nvSpPr>
          <p:cNvPr id="6" name="Text 3"/>
          <p:cNvSpPr/>
          <p:nvPr/>
        </p:nvSpPr>
        <p:spPr>
          <a:xfrm>
            <a:off x="6493669" y="2912507"/>
            <a:ext cx="314444" cy="3930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</a:t>
            </a:r>
            <a:endParaRPr lang="en-US" sz="2450" dirty="0"/>
          </a:p>
        </p:txBody>
      </p:sp>
      <p:sp>
        <p:nvSpPr>
          <p:cNvPr id="7" name="Text 4"/>
          <p:cNvSpPr/>
          <p:nvPr/>
        </p:nvSpPr>
        <p:spPr>
          <a:xfrm>
            <a:off x="7291388" y="2556629"/>
            <a:ext cx="3924062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Генерація навчальних матеріалів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7291388" y="2990731"/>
            <a:ext cx="6582370" cy="670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Створення текстів різної складності, розробка завдань, тестів та творчих проєктів для учнів різного віку та рівня підготовки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6220182" y="4103727"/>
            <a:ext cx="7676436" cy="1569958"/>
          </a:xfrm>
          <a:prstGeom prst="roundRect">
            <a:avLst>
              <a:gd name="adj" fmla="val 20033"/>
            </a:avLst>
          </a:prstGeom>
          <a:solidFill>
            <a:srgbClr val="F3F3FF">
              <a:alpha val="75000"/>
            </a:srgbClr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243042" y="4126587"/>
            <a:ext cx="838676" cy="1524238"/>
          </a:xfrm>
          <a:prstGeom prst="roundRect">
            <a:avLst>
              <a:gd name="adj" fmla="val 34230"/>
            </a:avLst>
          </a:prstGeom>
          <a:solidFill>
            <a:srgbClr val="F3F3FF"/>
          </a:solidFill>
          <a:ln/>
        </p:spPr>
      </p:sp>
      <p:sp>
        <p:nvSpPr>
          <p:cNvPr id="11" name="Text 8"/>
          <p:cNvSpPr/>
          <p:nvPr/>
        </p:nvSpPr>
        <p:spPr>
          <a:xfrm>
            <a:off x="6493669" y="4692134"/>
            <a:ext cx="314444" cy="3930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</a:t>
            </a:r>
            <a:endParaRPr lang="en-US" sz="2450" dirty="0"/>
          </a:p>
        </p:txBody>
      </p:sp>
      <p:sp>
        <p:nvSpPr>
          <p:cNvPr id="12" name="Text 9"/>
          <p:cNvSpPr/>
          <p:nvPr/>
        </p:nvSpPr>
        <p:spPr>
          <a:xfrm>
            <a:off x="7291388" y="4336256"/>
            <a:ext cx="2765465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Лінгвістична підтримка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7291388" y="4770358"/>
            <a:ext cx="6582370" cy="670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Автоматичний переклад матеріалів, спрощення та пояснення складних тем, адаптація контенту для учнів з особливими освітніми потребами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6220182" y="5883354"/>
            <a:ext cx="7676436" cy="1569958"/>
          </a:xfrm>
          <a:prstGeom prst="roundRect">
            <a:avLst>
              <a:gd name="adj" fmla="val 20033"/>
            </a:avLst>
          </a:prstGeom>
          <a:solidFill>
            <a:srgbClr val="F3F3FF">
              <a:alpha val="75000"/>
            </a:srgbClr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6243042" y="5906214"/>
            <a:ext cx="838676" cy="1524238"/>
          </a:xfrm>
          <a:prstGeom prst="roundRect">
            <a:avLst>
              <a:gd name="adj" fmla="val 34230"/>
            </a:avLst>
          </a:prstGeom>
          <a:solidFill>
            <a:srgbClr val="F3F3FF"/>
          </a:solidFill>
          <a:ln/>
        </p:spPr>
      </p:sp>
      <p:sp>
        <p:nvSpPr>
          <p:cNvPr id="16" name="Text 13"/>
          <p:cNvSpPr/>
          <p:nvPr/>
        </p:nvSpPr>
        <p:spPr>
          <a:xfrm>
            <a:off x="6493669" y="6471761"/>
            <a:ext cx="314444" cy="3930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</a:t>
            </a:r>
            <a:endParaRPr lang="en-US" sz="2450" dirty="0"/>
          </a:p>
        </p:txBody>
      </p:sp>
      <p:sp>
        <p:nvSpPr>
          <p:cNvPr id="17" name="Text 14"/>
          <p:cNvSpPr/>
          <p:nvPr/>
        </p:nvSpPr>
        <p:spPr>
          <a:xfrm>
            <a:off x="7291388" y="6115883"/>
            <a:ext cx="2739271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Візуалізація матеріалів</a:t>
            </a:r>
            <a:endParaRPr lang="en-US" sz="1900" dirty="0"/>
          </a:p>
        </p:txBody>
      </p:sp>
      <p:sp>
        <p:nvSpPr>
          <p:cNvPr id="18" name="Text 15"/>
          <p:cNvSpPr/>
          <p:nvPr/>
        </p:nvSpPr>
        <p:spPr>
          <a:xfrm>
            <a:off x="7291388" y="6549985"/>
            <a:ext cx="6582370" cy="670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Генерація ілюстрацій, створення інфографіки, презентацій та відео для наочного представлення інформації та підвищення залученості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98327"/>
            <a:ext cx="983230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Крок 1: Визначення цілей уроку з AI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97" y="2197596"/>
            <a:ext cx="358973" cy="448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15559" y="2230517"/>
            <a:ext cx="2842260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Виберіть відповідну тему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1615559" y="2828925"/>
            <a:ext cx="2842260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Оберіть предметну область, де AI допоможе розкрити складні поняття та полегшити сприйняття матеріалу учнями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796" y="2197596"/>
            <a:ext cx="358973" cy="44874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534858" y="2230517"/>
            <a:ext cx="2842260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Визначте ключові навички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5534858" y="2828925"/>
            <a:ext cx="2842260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Сфокусуйтеся на розвитку </a:t>
            </a:r>
            <a:r>
              <a:rPr lang="en-US" sz="1850" dirty="0">
                <a:solidFill>
                  <a:srgbClr val="018CE1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критичного мислення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</a:t>
            </a:r>
            <a:r>
              <a:rPr lang="en-US" sz="1850" dirty="0">
                <a:solidFill>
                  <a:srgbClr val="DA33B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креативності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та </a:t>
            </a:r>
            <a:r>
              <a:rPr lang="en-US" sz="1850" dirty="0">
                <a:solidFill>
                  <a:srgbClr val="2D4DF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цифрової грамотності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учнів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97" y="5189875"/>
            <a:ext cx="358973" cy="448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615559" y="5222796"/>
            <a:ext cx="6761559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Спланyйте інтерактивність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1615559" y="5821204"/>
            <a:ext cx="676155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Розробіть завдання з використанням AI-інструментів, які стимулюватимуть активне залучення та співпрацю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8621" y="2230517"/>
            <a:ext cx="4831556" cy="48315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98671"/>
            <a:ext cx="1080611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Крок 2: Вибір AI-інструментів для уроку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1981438"/>
            <a:ext cx="598408" cy="5984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287905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Текстові генератори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3374588"/>
            <a:ext cx="63278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ChatGPT, Bard, Claude — для створення пояснень, історій, прикладів та адаптації матеріалу під різні рівні складності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743" y="1981438"/>
            <a:ext cx="598408" cy="5984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64743" y="2879050"/>
            <a:ext cx="289119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Візуальні генератори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64743" y="3374588"/>
            <a:ext cx="63279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MidJourney, DALL·E, Stable Diffusion — для створення унікальних ілюстрацій, що відповідають навчальним цілям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24" y="4619387"/>
            <a:ext cx="598408" cy="59840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37724" y="5516999"/>
            <a:ext cx="345983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Платформи для чат-ботів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837724" y="6012537"/>
            <a:ext cx="63278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Learn to Earn Global, Botpress — для створення інтерактивних помічників та симуляцій діалогів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4743" y="4619387"/>
            <a:ext cx="598408" cy="59840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64743" y="5516999"/>
            <a:ext cx="300585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Ресурси для навчання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464743" y="6012537"/>
            <a:ext cx="63279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Google AI Trainings, Microsoft Educator Center — безкоштовні курси та сертифікаційні програми для вчителів</a:t>
            </a:r>
            <a:endParaRPr lang="en-US" sz="1850" dirty="0"/>
          </a:p>
        </p:txBody>
      </p:sp>
      <p:sp>
        <p:nvSpPr>
          <p:cNvPr id="15" name="Text 9"/>
          <p:cNvSpPr/>
          <p:nvPr/>
        </p:nvSpPr>
        <p:spPr>
          <a:xfrm>
            <a:off x="837724" y="7047786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Важливо обирати інструменти, що </a:t>
            </a:r>
            <a:r>
              <a:rPr lang="en-US" sz="1850" b="1" dirty="0">
                <a:solidFill>
                  <a:srgbClr val="2D4DF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відповідають віку учнів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та навчальним завданням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9422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0322" y="2920841"/>
            <a:ext cx="10922794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Крок 3: Створення інтерактивного сценарію уроку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70322" y="4058722"/>
            <a:ext cx="6549152" cy="191453"/>
          </a:xfrm>
          <a:prstGeom prst="roundRect">
            <a:avLst>
              <a:gd name="adj" fmla="val 150067"/>
            </a:avLst>
          </a:prstGeom>
          <a:solidFill>
            <a:srgbClr val="F2F2F2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61774" y="4441627"/>
            <a:ext cx="2466261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Мотиваційний початок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861774" y="4838224"/>
            <a:ext cx="6166247" cy="612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Розпочніть з інтригуючого питання, проблеми чи демонстрації, що викличе цікавість та залучить учнів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7410926" y="3771424"/>
            <a:ext cx="6549152" cy="191453"/>
          </a:xfrm>
          <a:prstGeom prst="roundRect">
            <a:avLst>
              <a:gd name="adj" fmla="val 150067"/>
            </a:avLst>
          </a:prstGeom>
          <a:solidFill>
            <a:srgbClr val="F2F2F2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602379" y="4154329"/>
            <a:ext cx="3210044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AI-демонстрації та пояснення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602379" y="4550926"/>
            <a:ext cx="6166247" cy="612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Використовуйте AI для генерації прикладів, візуалізації концепцій та адаптації пояснень під різні стилі навчання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70322" y="6121360"/>
            <a:ext cx="6549152" cy="191453"/>
          </a:xfrm>
          <a:prstGeom prst="roundRect">
            <a:avLst>
              <a:gd name="adj" fmla="val 150067"/>
            </a:avLst>
          </a:prstGeom>
          <a:solidFill>
            <a:srgbClr val="F2F2F2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61774" y="6504265"/>
            <a:ext cx="225337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Групова робота з AI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861774" y="6900863"/>
            <a:ext cx="6166247" cy="612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Організуйте спільну діяльність, де учні використовують AI як інструмент для дослідження та вирішення завдань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7410926" y="5834063"/>
            <a:ext cx="6549152" cy="191453"/>
          </a:xfrm>
          <a:prstGeom prst="roundRect">
            <a:avLst>
              <a:gd name="adj" fmla="val 150067"/>
            </a:avLst>
          </a:prstGeom>
          <a:solidFill>
            <a:srgbClr val="F2F2F2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602379" y="6216968"/>
            <a:ext cx="2855714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Рефлексія та обговорення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7602379" y="6613565"/>
            <a:ext cx="6166247" cy="612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Завершіть аналізом отриманого досвіду, обговоренням переваг та обмежень використання AI в контексті теми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0073" y="455771"/>
            <a:ext cx="10067330" cy="4873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Приклад уроку: Використання AI для вивчення історії</a:t>
            </a:r>
            <a:endParaRPr lang="en-US" sz="3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73" y="1378148"/>
            <a:ext cx="5839182" cy="583918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315200" y="6366748"/>
            <a:ext cx="5839182" cy="969407"/>
          </a:xfrm>
          <a:prstGeom prst="roundRect">
            <a:avLst>
              <a:gd name="adj" fmla="val 25646"/>
            </a:avLst>
          </a:prstGeom>
          <a:solidFill>
            <a:srgbClr val="B6D6FC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08" y="7656433"/>
            <a:ext cx="207169" cy="16573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667387" y="6586299"/>
            <a:ext cx="5134808" cy="530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Такий підхід дозволяє </a:t>
            </a:r>
            <a:r>
              <a:rPr lang="en-US" sz="1300" b="1" dirty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поєднати історичні факти з емоційним досвідом</a:t>
            </a:r>
            <a:r>
              <a:rPr lang="en-US" sz="1300" dirty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що значно покращує запам'ятовування матеріалу</a:t>
            </a:r>
            <a:endParaRPr lang="en-US" sz="1300" dirty="0"/>
          </a:p>
        </p:txBody>
      </p:sp>
      <p:sp>
        <p:nvSpPr>
          <p:cNvPr id="7" name="Shape 3"/>
          <p:cNvSpPr/>
          <p:nvPr/>
        </p:nvSpPr>
        <p:spPr>
          <a:xfrm>
            <a:off x="6831211" y="1378148"/>
            <a:ext cx="7226618" cy="1316950"/>
          </a:xfrm>
          <a:prstGeom prst="roundRect">
            <a:avLst>
              <a:gd name="adj" fmla="val 18878"/>
            </a:avLst>
          </a:prstGeom>
          <a:solidFill>
            <a:srgbClr val="F3F3FF">
              <a:alpha val="75000"/>
            </a:srgbClr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7019806" y="1566743"/>
            <a:ext cx="2613898" cy="2437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Історичні діалоги з ChatGPT</a:t>
            </a:r>
            <a:endParaRPr lang="en-US" sz="1500" dirty="0"/>
          </a:p>
        </p:txBody>
      </p:sp>
      <p:sp>
        <p:nvSpPr>
          <p:cNvPr id="9" name="Text 5"/>
          <p:cNvSpPr/>
          <p:nvPr/>
        </p:nvSpPr>
        <p:spPr>
          <a:xfrm>
            <a:off x="7019806" y="1976199"/>
            <a:ext cx="6849428" cy="530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Учні створюють діалоги між історичними постатями, використовуючи фактичні дані та контекст епохи</a:t>
            </a:r>
            <a:endParaRPr lang="en-US" sz="1300" dirty="0"/>
          </a:p>
        </p:txBody>
      </p:sp>
      <p:sp>
        <p:nvSpPr>
          <p:cNvPr id="10" name="Shape 6"/>
          <p:cNvSpPr/>
          <p:nvPr/>
        </p:nvSpPr>
        <p:spPr>
          <a:xfrm>
            <a:off x="6831211" y="2860834"/>
            <a:ext cx="7226618" cy="1051798"/>
          </a:xfrm>
          <a:prstGeom prst="roundRect">
            <a:avLst>
              <a:gd name="adj" fmla="val 23637"/>
            </a:avLst>
          </a:prstGeom>
          <a:solidFill>
            <a:srgbClr val="F3F3FF">
              <a:alpha val="75000"/>
            </a:srgbClr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7019806" y="3049429"/>
            <a:ext cx="1949887" cy="2437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Візуалізація подій</a:t>
            </a:r>
            <a:endParaRPr lang="en-US" sz="1500" dirty="0"/>
          </a:p>
        </p:txBody>
      </p:sp>
      <p:sp>
        <p:nvSpPr>
          <p:cNvPr id="12" name="Text 8"/>
          <p:cNvSpPr/>
          <p:nvPr/>
        </p:nvSpPr>
        <p:spPr>
          <a:xfrm>
            <a:off x="7019806" y="3458885"/>
            <a:ext cx="6849428" cy="265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Генерування ілюстрацій історичних подій за допомогою AI для створення віртуальної галереї</a:t>
            </a:r>
            <a:endParaRPr lang="en-US" sz="1300" dirty="0"/>
          </a:p>
        </p:txBody>
      </p:sp>
      <p:sp>
        <p:nvSpPr>
          <p:cNvPr id="13" name="Shape 9"/>
          <p:cNvSpPr/>
          <p:nvPr/>
        </p:nvSpPr>
        <p:spPr>
          <a:xfrm>
            <a:off x="6831211" y="4078367"/>
            <a:ext cx="7226618" cy="1316950"/>
          </a:xfrm>
          <a:prstGeom prst="roundRect">
            <a:avLst>
              <a:gd name="adj" fmla="val 18878"/>
            </a:avLst>
          </a:prstGeom>
          <a:solidFill>
            <a:srgbClr val="F3F3FF">
              <a:alpha val="75000"/>
            </a:srgbClr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7019806" y="4266962"/>
            <a:ext cx="1949887" cy="2437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Критичний аналіз</a:t>
            </a:r>
            <a:endParaRPr lang="en-US" sz="1500" dirty="0"/>
          </a:p>
        </p:txBody>
      </p:sp>
      <p:sp>
        <p:nvSpPr>
          <p:cNvPr id="15" name="Text 11"/>
          <p:cNvSpPr/>
          <p:nvPr/>
        </p:nvSpPr>
        <p:spPr>
          <a:xfrm>
            <a:off x="7019806" y="4676418"/>
            <a:ext cx="6849428" cy="530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Обговорення достовірності інформації, порівняння з історичними джерелами та розвиток навичок верифікації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3995" y="711398"/>
            <a:ext cx="7628811" cy="1273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Переваги та виклики впровадження AI в освіту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6243995" y="2525792"/>
            <a:ext cx="2546747" cy="318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D4DF2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Переваги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6243995" y="3060502"/>
            <a:ext cx="3550325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Індивідуалізація навчання відповідно до темпу, інтересів та стилю кожного учня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6243995" y="4174927"/>
            <a:ext cx="3550325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Економія часу вчителя на рутинних завданнях (перевірка, підготовка матеріалів)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243995" y="5289352"/>
            <a:ext cx="3550325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Розвиток цифрових навичок та підготовка до професій майбутнього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6243995" y="6403777"/>
            <a:ext cx="3550325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Можливість створення різноманітного та багатого навчального досвіду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10330101" y="2525792"/>
            <a:ext cx="2546747" cy="318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A33B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Виклики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10330101" y="3060502"/>
            <a:ext cx="3550325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Етичні питання використання AI та захист персональних даних учнів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10330101" y="4174927"/>
            <a:ext cx="3550325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Необхідність системного навчання вчителів новим технологіям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10330101" y="5289352"/>
            <a:ext cx="3550325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Ризик надмірної залежності від технологій і втрати критичного мислення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10330101" y="6403777"/>
            <a:ext cx="3550325" cy="6924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Питання доступності технологій для всіх категорій учнів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4746" y="648057"/>
            <a:ext cx="5674519" cy="693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Ресурси для вчителів</a:t>
            </a:r>
            <a:endParaRPr lang="en-US" sz="4350" dirty="0"/>
          </a:p>
        </p:txBody>
      </p:sp>
      <p:sp>
        <p:nvSpPr>
          <p:cNvPr id="3" name="Shape 1"/>
          <p:cNvSpPr/>
          <p:nvPr/>
        </p:nvSpPr>
        <p:spPr>
          <a:xfrm>
            <a:off x="824746" y="1812369"/>
            <a:ext cx="4169807" cy="5127903"/>
          </a:xfrm>
          <a:prstGeom prst="roundRect">
            <a:avLst>
              <a:gd name="adj" fmla="val 8478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83231" y="2070854"/>
            <a:ext cx="706993" cy="706993"/>
          </a:xfrm>
          <a:prstGeom prst="roundRect">
            <a:avLst>
              <a:gd name="adj" fmla="val 12932357"/>
            </a:avLst>
          </a:prstGeom>
          <a:solidFill>
            <a:srgbClr val="2D4DF2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660" y="2225516"/>
            <a:ext cx="318135" cy="39766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83231" y="3013472"/>
            <a:ext cx="2772489" cy="346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Освітні курси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1083231" y="3501390"/>
            <a:ext cx="3652838" cy="11308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95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«Елементи ШІ» від Університету Гельсінкі (elementsofai.com/ua)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083231" y="4714637"/>
            <a:ext cx="3652838" cy="11308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95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«ШІ для освітян» від Google (grow.google/intl/ua/ai-trainings)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1083231" y="5927884"/>
            <a:ext cx="3652838" cy="753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95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Coursera: спеціалізація з AI для освіти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5230178" y="1812369"/>
            <a:ext cx="4169926" cy="5127903"/>
          </a:xfrm>
          <a:prstGeom prst="roundRect">
            <a:avLst>
              <a:gd name="adj" fmla="val 8478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5488662" y="2070854"/>
            <a:ext cx="706993" cy="706993"/>
          </a:xfrm>
          <a:prstGeom prst="roundRect">
            <a:avLst>
              <a:gd name="adj" fmla="val 12932357"/>
            </a:avLst>
          </a:prstGeom>
          <a:solidFill>
            <a:srgbClr val="018CE1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091" y="2225516"/>
            <a:ext cx="318135" cy="397669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488662" y="3013472"/>
            <a:ext cx="3557349" cy="346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Платформи для створення</a:t>
            </a:r>
            <a:endParaRPr lang="en-US" sz="2150" dirty="0"/>
          </a:p>
        </p:txBody>
      </p:sp>
      <p:sp>
        <p:nvSpPr>
          <p:cNvPr id="14" name="Text 10"/>
          <p:cNvSpPr/>
          <p:nvPr/>
        </p:nvSpPr>
        <p:spPr>
          <a:xfrm>
            <a:off x="5488662" y="3501390"/>
            <a:ext cx="3652957" cy="753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95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Learn to Earn Global для освітніх чат-ботів</a:t>
            </a:r>
            <a:endParaRPr lang="en-US" sz="1850" dirty="0"/>
          </a:p>
        </p:txBody>
      </p:sp>
      <p:sp>
        <p:nvSpPr>
          <p:cNvPr id="15" name="Text 11"/>
          <p:cNvSpPr/>
          <p:nvPr/>
        </p:nvSpPr>
        <p:spPr>
          <a:xfrm>
            <a:off x="5488662" y="4337685"/>
            <a:ext cx="3652957" cy="376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95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Gamma для AI-презентацій</a:t>
            </a:r>
            <a:endParaRPr lang="en-US" sz="1850" dirty="0"/>
          </a:p>
        </p:txBody>
      </p:sp>
      <p:sp>
        <p:nvSpPr>
          <p:cNvPr id="16" name="Text 12"/>
          <p:cNvSpPr/>
          <p:nvPr/>
        </p:nvSpPr>
        <p:spPr>
          <a:xfrm>
            <a:off x="5488662" y="4797028"/>
            <a:ext cx="3652957" cy="753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95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Canva з AI-функціоналом для візуалізації</a:t>
            </a:r>
            <a:endParaRPr lang="en-US" sz="1850" dirty="0"/>
          </a:p>
        </p:txBody>
      </p:sp>
      <p:sp>
        <p:nvSpPr>
          <p:cNvPr id="17" name="Shape 13"/>
          <p:cNvSpPr/>
          <p:nvPr/>
        </p:nvSpPr>
        <p:spPr>
          <a:xfrm>
            <a:off x="9635728" y="1812369"/>
            <a:ext cx="4169807" cy="5127903"/>
          </a:xfrm>
          <a:prstGeom prst="roundRect">
            <a:avLst>
              <a:gd name="adj" fmla="val 8478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8" name="Shape 14"/>
          <p:cNvSpPr/>
          <p:nvPr/>
        </p:nvSpPr>
        <p:spPr>
          <a:xfrm>
            <a:off x="9894213" y="2070854"/>
            <a:ext cx="706993" cy="706993"/>
          </a:xfrm>
          <a:prstGeom prst="roundRect">
            <a:avLst>
              <a:gd name="adj" fmla="val 12932357"/>
            </a:avLst>
          </a:prstGeom>
          <a:solidFill>
            <a:srgbClr val="DA33BF"/>
          </a:solidFill>
          <a:ln/>
        </p:spPr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8642" y="2225516"/>
            <a:ext cx="318135" cy="397669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9894213" y="3013472"/>
            <a:ext cx="3124676" cy="346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Спільноти та підтримка</a:t>
            </a:r>
            <a:endParaRPr lang="en-US" sz="2150" dirty="0"/>
          </a:p>
        </p:txBody>
      </p:sp>
      <p:sp>
        <p:nvSpPr>
          <p:cNvPr id="21" name="Text 16"/>
          <p:cNvSpPr/>
          <p:nvPr/>
        </p:nvSpPr>
        <p:spPr>
          <a:xfrm>
            <a:off x="9894213" y="3501390"/>
            <a:ext cx="3652838" cy="753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95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Українська спільнота EdTech інноваторів</a:t>
            </a:r>
            <a:endParaRPr lang="en-US" sz="1850" dirty="0"/>
          </a:p>
        </p:txBody>
      </p:sp>
      <p:sp>
        <p:nvSpPr>
          <p:cNvPr id="22" name="Text 17"/>
          <p:cNvSpPr/>
          <p:nvPr/>
        </p:nvSpPr>
        <p:spPr>
          <a:xfrm>
            <a:off x="9894213" y="4337685"/>
            <a:ext cx="3652838" cy="753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95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Facebook-групи освітян з AI-фокусом</a:t>
            </a:r>
            <a:endParaRPr lang="en-US" sz="1850" dirty="0"/>
          </a:p>
        </p:txBody>
      </p:sp>
      <p:sp>
        <p:nvSpPr>
          <p:cNvPr id="23" name="Text 18"/>
          <p:cNvSpPr/>
          <p:nvPr/>
        </p:nvSpPr>
        <p:spPr>
          <a:xfrm>
            <a:off x="9894213" y="5173980"/>
            <a:ext cx="3652838" cy="753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95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Telegram-канали з новинами освітніх AI-інструментів</a:t>
            </a:r>
            <a:endParaRPr lang="en-US" sz="1850" dirty="0"/>
          </a:p>
        </p:txBody>
      </p:sp>
      <p:sp>
        <p:nvSpPr>
          <p:cNvPr id="24" name="Text 19"/>
          <p:cNvSpPr/>
          <p:nvPr/>
        </p:nvSpPr>
        <p:spPr>
          <a:xfrm>
            <a:off x="824746" y="7205305"/>
            <a:ext cx="12980908" cy="376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50"/>
              </a:lnSpc>
              <a:buNone/>
            </a:pPr>
            <a:r>
              <a:rPr lang="en-US" sz="1850" b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Більшість ресурсів доступні </a:t>
            </a:r>
            <a:r>
              <a:rPr lang="en-US" sz="1850" b="1" dirty="0">
                <a:solidFill>
                  <a:srgbClr val="018CE1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безкоштовно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або мають спеціальні умови для освітян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Віхоть">
  <a:themeElements>
    <a:clrScheme name="Віхоть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Віхоть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іхоть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740</Words>
  <Application>Microsoft Office PowerPoint</Application>
  <PresentationFormat>Довільний</PresentationFormat>
  <Paragraphs>90</Paragraphs>
  <Slides>10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6" baseType="lpstr">
      <vt:lpstr>Nunito Semi Bold</vt:lpstr>
      <vt:lpstr>Century Gothic</vt:lpstr>
      <vt:lpstr>Arial</vt:lpstr>
      <vt:lpstr>PT Sans</vt:lpstr>
      <vt:lpstr>Wingdings 3</vt:lpstr>
      <vt:lpstr>Віхоть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User</cp:lastModifiedBy>
  <cp:revision>2</cp:revision>
  <dcterms:created xsi:type="dcterms:W3CDTF">2025-09-06T05:54:46Z</dcterms:created>
  <dcterms:modified xsi:type="dcterms:W3CDTF">2025-09-06T06:02:09Z</dcterms:modified>
</cp:coreProperties>
</file>