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6" r:id="rId3"/>
    <p:sldId id="261" r:id="rId4"/>
    <p:sldId id="260" r:id="rId5"/>
    <p:sldId id="265" r:id="rId6"/>
    <p:sldId id="259" r:id="rId7"/>
    <p:sldId id="262" r:id="rId8"/>
    <p:sldId id="263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0A8D9E0-2084-4980-995B-81663CA3540C}">
          <p14:sldIdLst>
            <p14:sldId id="258"/>
            <p14:sldId id="256"/>
            <p14:sldId id="261"/>
            <p14:sldId id="260"/>
            <p14:sldId id="265"/>
            <p14:sldId id="259"/>
          </p14:sldIdLst>
        </p14:section>
        <p14:section name="Раздел без заголовка" id="{7195B93C-E972-4496-B09A-EEAE09A94117}">
          <p14:sldIdLst>
            <p14:sldId id="262"/>
            <p14:sldId id="263"/>
            <p14:sldId id="266"/>
            <p14:sldId id="264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27EEE-E79D-47C3-9CA7-C18CB33884C9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BDA50-9BCE-4589-9676-D9E7189A78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13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BDA50-9BCE-4589-9676-D9E7189A78F3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952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069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006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247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5578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728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079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875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183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707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577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805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01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775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355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7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74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19EE45-58A8-41A6-8DD1-F2030C8B8463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9841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1411" y="401443"/>
            <a:ext cx="8534401" cy="9205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ОРГАНІЗАЦІЙНІ РЕКОМЕНДАЦІЇ </a:t>
            </a:r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3" y="1237785"/>
            <a:ext cx="9786782" cy="4756615"/>
          </a:xfrm>
        </p:spPr>
        <p:txBody>
          <a:bodyPr/>
          <a:lstStyle/>
          <a:p>
            <a:pPr algn="ctr"/>
            <a:r>
              <a:rPr lang="uk-UA" b="1" dirty="0" smtClean="0"/>
              <a:t>Система накопичення балів</a:t>
            </a:r>
          </a:p>
          <a:p>
            <a:pPr marL="342900" indent="-342900">
              <a:buFont typeface="Wingdings 3" panose="05040102010807070707" pitchFamily="18" charset="2"/>
              <a:buAutoNum type="arabicPeriod"/>
            </a:pPr>
            <a:r>
              <a:rPr lang="uk-UA" b="1" u="sng" dirty="0">
                <a:solidFill>
                  <a:schemeClr val="bg1"/>
                </a:solidFill>
              </a:rPr>
              <a:t>Відвідування занять (за бажанням) = 30 балів </a:t>
            </a:r>
          </a:p>
          <a:p>
            <a:pPr marL="342900" indent="-342900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Виконання </a:t>
            </a:r>
            <a:r>
              <a:rPr lang="uk-UA" b="1" dirty="0" smtClean="0">
                <a:solidFill>
                  <a:schemeClr val="bg1"/>
                </a:solidFill>
              </a:rPr>
              <a:t>творчих завдань – загалом їх п'ять, одне завдання = </a:t>
            </a:r>
            <a:r>
              <a:rPr lang="uk-UA" b="1" u="sng" dirty="0" smtClean="0">
                <a:solidFill>
                  <a:schemeClr val="bg1"/>
                </a:solidFill>
              </a:rPr>
              <a:t>6 </a:t>
            </a:r>
            <a:r>
              <a:rPr lang="uk-UA" b="1" u="sng" dirty="0" smtClean="0">
                <a:solidFill>
                  <a:schemeClr val="bg1"/>
                </a:solidFill>
              </a:rPr>
              <a:t>балів</a:t>
            </a:r>
          </a:p>
          <a:p>
            <a:pPr marL="342900" indent="-342900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Підсумковий </a:t>
            </a:r>
            <a:r>
              <a:rPr lang="uk-UA" b="1" dirty="0" smtClean="0">
                <a:solidFill>
                  <a:schemeClr val="bg1"/>
                </a:solidFill>
              </a:rPr>
              <a:t>тест з дисципліни = </a:t>
            </a:r>
            <a:r>
              <a:rPr lang="uk-UA" b="1" u="sng" dirty="0" smtClean="0">
                <a:solidFill>
                  <a:schemeClr val="bg1"/>
                </a:solidFill>
              </a:rPr>
              <a:t>20 балів </a:t>
            </a:r>
          </a:p>
          <a:p>
            <a:pPr marL="342900" indent="-342900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Залік з дисципліни = 20 балів </a:t>
            </a:r>
            <a:endParaRPr lang="uk-UA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uk-UA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Відвідування </a:t>
            </a:r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лекцій + виконання завдань з тематики («ситуативні кейси») = </a:t>
            </a:r>
            <a:r>
              <a:rPr lang="uk-UA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бонуси</a:t>
            </a:r>
          </a:p>
          <a:p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  </a:t>
            </a:r>
            <a:r>
              <a:rPr lang="uk-UA" dirty="0" err="1" smtClean="0">
                <a:solidFill>
                  <a:schemeClr val="bg1"/>
                </a:solidFill>
              </a:rPr>
              <a:t>*формат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sz="1600" dirty="0" smtClean="0">
                <a:solidFill>
                  <a:schemeClr val="bg1"/>
                </a:solidFill>
              </a:rPr>
              <a:t>відвідування занять у довільній </a:t>
            </a:r>
            <a:r>
              <a:rPr lang="uk-UA" sz="1600" u="sng" dirty="0" smtClean="0">
                <a:solidFill>
                  <a:schemeClr val="bg1"/>
                </a:solidFill>
              </a:rPr>
              <a:t>формі. </a:t>
            </a:r>
          </a:p>
          <a:p>
            <a:r>
              <a:rPr lang="uk-UA" b="1" u="sng" dirty="0" smtClean="0">
                <a:solidFill>
                  <a:schemeClr val="bg1"/>
                </a:solidFill>
              </a:rPr>
              <a:t>5. періодично, хоча б раз на тиждень перевіряти </a:t>
            </a:r>
            <a:r>
              <a:rPr lang="en-US" b="1" u="sng" dirty="0" smtClean="0">
                <a:solidFill>
                  <a:schemeClr val="bg1"/>
                </a:solidFill>
              </a:rPr>
              <a:t>Moodle</a:t>
            </a:r>
            <a:r>
              <a:rPr lang="ru-RU" b="1" u="sng" dirty="0" smtClean="0">
                <a:solidFill>
                  <a:schemeClr val="bg1"/>
                </a:solidFill>
              </a:rPr>
              <a:t>, </a:t>
            </a:r>
            <a:r>
              <a:rPr lang="uk-UA" b="1" u="sng" dirty="0" smtClean="0">
                <a:solidFill>
                  <a:schemeClr val="bg1"/>
                </a:solidFill>
              </a:rPr>
              <a:t>як єдиний канал зв`язку </a:t>
            </a:r>
          </a:p>
        </p:txBody>
      </p:sp>
    </p:spTree>
    <p:extLst>
      <p:ext uri="{BB962C8B-B14F-4D97-AF65-F5344CB8AC3E}">
        <p14:creationId xmlns:p14="http://schemas.microsoft.com/office/powerpoint/2010/main" val="3555374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0620" y="669073"/>
            <a:ext cx="8961595" cy="112627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РІЗНОВИДИ РИТОРИКИ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2107580"/>
            <a:ext cx="10411250" cy="3886820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Педагогічна риторика</a:t>
            </a:r>
            <a:r>
              <a:rPr lang="uk-UA" dirty="0" smtClean="0"/>
              <a:t>, </a:t>
            </a:r>
            <a:r>
              <a:rPr lang="uk-UA" dirty="0" smtClean="0">
                <a:solidFill>
                  <a:schemeClr val="bg1"/>
                </a:solidFill>
              </a:rPr>
              <a:t>яка реалізується у сфері педагогіки та використовується як засіб досягнення педагогічних цілей та власне в риториці як методиці </a:t>
            </a:r>
            <a:r>
              <a:rPr lang="uk-UA" dirty="0" err="1" smtClean="0">
                <a:solidFill>
                  <a:schemeClr val="bg1"/>
                </a:solidFill>
              </a:rPr>
              <a:t>ровзитку</a:t>
            </a:r>
            <a:r>
              <a:rPr lang="uk-UA" dirty="0" smtClean="0">
                <a:solidFill>
                  <a:schemeClr val="bg1"/>
                </a:solidFill>
              </a:rPr>
              <a:t> риторичних здібностей</a:t>
            </a:r>
          </a:p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Юридична риторика </a:t>
            </a:r>
            <a:r>
              <a:rPr lang="uk-UA" b="1" dirty="0" smtClean="0">
                <a:solidFill>
                  <a:schemeClr val="bg1"/>
                </a:solidFill>
              </a:rPr>
              <a:t>– </a:t>
            </a:r>
            <a:r>
              <a:rPr lang="uk-UA" dirty="0" smtClean="0">
                <a:solidFill>
                  <a:schemeClr val="bg1"/>
                </a:solidFill>
              </a:rPr>
              <a:t>являє комплекс знань з підготовки юриста для виголошення публічної судової промови відповідно до вимог кримінально-процесуального законі, це </a:t>
            </a:r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ВМІННЯ</a:t>
            </a:r>
            <a:r>
              <a:rPr lang="uk-UA" dirty="0" smtClean="0">
                <a:solidFill>
                  <a:schemeClr val="bg1"/>
                </a:solidFill>
              </a:rPr>
              <a:t> побудувати об'єктивно  аргументоване міркування, яке формує науково-правові переконання, вміння впливати на правову свідомість людей</a:t>
            </a:r>
          </a:p>
          <a:p>
            <a:r>
              <a:rPr lang="uk-UA" dirty="0"/>
              <a:t>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Політична риторика – </a:t>
            </a:r>
            <a:r>
              <a:rPr lang="uk-UA" dirty="0" smtClean="0">
                <a:solidFill>
                  <a:schemeClr val="bg1"/>
                </a:solidFill>
              </a:rPr>
              <a:t>це технології, які забезпечують мовленнєву взаємодію особистості, суспільства та держав.</a:t>
            </a:r>
          </a:p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Військова (воєнна) риторика </a:t>
            </a:r>
            <a:r>
              <a:rPr lang="uk-UA" dirty="0" smtClean="0">
                <a:solidFill>
                  <a:schemeClr val="bg1"/>
                </a:solidFill>
              </a:rPr>
              <a:t>– спеціалізована мовленнєва культура військово-професійного середовища, спрямована на засвоєння військової культури. Її мета – підготувати та тримати «бойовий дух».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34899"/>
            <a:ext cx="9820238" cy="1226634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РІЗНОВИДИ РИТОРИКИ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6476" y="1875262"/>
            <a:ext cx="10760792" cy="279709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Дипломатична риторика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uk-UA" sz="2400" dirty="0" smtClean="0">
                <a:solidFill>
                  <a:schemeClr val="bg1"/>
                </a:solidFill>
              </a:rPr>
              <a:t>вивчає спілкування держав через своїх спеціальних представників. Дипломатична промова – це мистецтво «натяків» за допомогою мовних знаків.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2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9987505" cy="953429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1. Вступ до теорії риторики </a:t>
            </a:r>
            <a:endParaRPr lang="uk-UA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2051825"/>
            <a:ext cx="10221681" cy="373937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Місце риторики та її значущість у системі професійної підготовки сучасного фахівця. </a:t>
            </a:r>
            <a:endParaRPr lang="ru-RU" sz="2400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Риторика у системі гуманітарного знання.  Сучасна </a:t>
            </a:r>
            <a:r>
              <a:rPr lang="uk-UA" sz="2400" dirty="0" err="1">
                <a:solidFill>
                  <a:schemeClr val="bg1"/>
                </a:solidFill>
              </a:rPr>
              <a:t>неориторика</a:t>
            </a:r>
            <a:r>
              <a:rPr lang="uk-UA" sz="2400" dirty="0">
                <a:solidFill>
                  <a:schemeClr val="bg1"/>
                </a:solidFill>
              </a:rPr>
              <a:t> як наука про переконливу комунікацію та міжособистісного спілкування. </a:t>
            </a:r>
            <a:endParaRPr lang="ru-RU" sz="2400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Види  риторики. Загальна характеристика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360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216" y="468351"/>
            <a:ext cx="8534401" cy="113742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Мовленнєвий імідж сучасного фахівця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20554" y="2064833"/>
            <a:ext cx="9563757" cy="365574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 err="1" smtClean="0">
                <a:solidFill>
                  <a:schemeClr val="bg1"/>
                </a:solidFill>
              </a:rPr>
              <a:t>Хто</a:t>
            </a:r>
            <a:r>
              <a:rPr lang="ru-RU" i="1" dirty="0" smtClean="0">
                <a:solidFill>
                  <a:schemeClr val="bg1"/>
                </a:solidFill>
              </a:rPr>
              <a:t> не </a:t>
            </a:r>
            <a:r>
              <a:rPr lang="ru-RU" i="1" dirty="0" err="1" smtClean="0">
                <a:solidFill>
                  <a:schemeClr val="bg1"/>
                </a:solidFill>
              </a:rPr>
              <a:t>вміє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говорити</a:t>
            </a:r>
            <a:r>
              <a:rPr lang="ru-RU" i="1" dirty="0" smtClean="0">
                <a:solidFill>
                  <a:schemeClr val="bg1"/>
                </a:solidFill>
              </a:rPr>
              <a:t>, той не </a:t>
            </a:r>
            <a:r>
              <a:rPr lang="ru-RU" i="1" dirty="0" err="1" smtClean="0">
                <a:solidFill>
                  <a:schemeClr val="bg1"/>
                </a:solidFill>
              </a:rPr>
              <a:t>зробить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карєкри</a:t>
            </a:r>
            <a:r>
              <a:rPr lang="ru-RU" b="1" dirty="0" smtClean="0">
                <a:solidFill>
                  <a:schemeClr val="bg1"/>
                </a:solidFill>
              </a:rPr>
              <a:t>- Наполеон </a:t>
            </a:r>
            <a:r>
              <a:rPr lang="ru-RU" b="1" dirty="0" err="1" smtClean="0">
                <a:solidFill>
                  <a:schemeClr val="bg1"/>
                </a:solidFill>
              </a:rPr>
              <a:t>Бонпарат</a:t>
            </a:r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i="1" dirty="0" err="1" smtClean="0">
                <a:solidFill>
                  <a:schemeClr val="bg1"/>
                </a:solidFill>
              </a:rPr>
              <a:t>Існує</a:t>
            </a:r>
            <a:r>
              <a:rPr lang="ru-RU" i="1" dirty="0" smtClean="0">
                <a:solidFill>
                  <a:schemeClr val="bg1"/>
                </a:solidFill>
              </a:rPr>
              <a:t> три </a:t>
            </a:r>
            <a:r>
              <a:rPr lang="ru-RU" i="1" dirty="0" err="1" smtClean="0">
                <a:solidFill>
                  <a:schemeClr val="bg1"/>
                </a:solidFill>
              </a:rPr>
              <a:t>категорії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оратотоів</a:t>
            </a:r>
            <a:r>
              <a:rPr lang="ru-RU" i="1" dirty="0" smtClean="0">
                <a:solidFill>
                  <a:schemeClr val="bg1"/>
                </a:solidFill>
              </a:rPr>
              <a:t>: одних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слухати</a:t>
            </a:r>
            <a:r>
              <a:rPr lang="ru-RU" i="1" dirty="0" smtClean="0">
                <a:solidFill>
                  <a:schemeClr val="bg1"/>
                </a:solidFill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</a:rPr>
              <a:t>інших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неможливо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слухати</a:t>
            </a:r>
            <a:r>
              <a:rPr lang="ru-RU" i="1" dirty="0" smtClean="0">
                <a:solidFill>
                  <a:schemeClr val="bg1"/>
                </a:solidFill>
              </a:rPr>
              <a:t>, а </a:t>
            </a:r>
            <a:r>
              <a:rPr lang="ru-RU" i="1" dirty="0" err="1" smtClean="0">
                <a:solidFill>
                  <a:schemeClr val="bg1"/>
                </a:solidFill>
              </a:rPr>
              <a:t>третіх</a:t>
            </a:r>
            <a:r>
              <a:rPr lang="ru-RU" i="1" dirty="0" smtClean="0">
                <a:solidFill>
                  <a:schemeClr val="bg1"/>
                </a:solidFill>
              </a:rPr>
              <a:t> –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неможливо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</a:t>
            </a:r>
            <a:r>
              <a:rPr lang="ru-RU" b="1" dirty="0" err="1" smtClean="0">
                <a:solidFill>
                  <a:schemeClr val="bg1"/>
                </a:solidFill>
              </a:rPr>
              <a:t>давньоіндійська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мудрість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 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риторики допоможуть вам: 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• сформувати  високий рівень </a:t>
            </a:r>
            <a:r>
              <a:rPr lang="uk-UA" dirty="0" smtClean="0">
                <a:solidFill>
                  <a:schemeClr val="bg1"/>
                </a:solidFill>
              </a:rPr>
              <a:t>комунікативної </a:t>
            </a:r>
            <a:r>
              <a:rPr lang="uk-UA" dirty="0">
                <a:solidFill>
                  <a:schemeClr val="bg1"/>
                </a:solidFill>
              </a:rPr>
              <a:t>компетентності; 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• оволодіти мистецтвом </a:t>
            </a:r>
            <a:r>
              <a:rPr lang="uk-UA" dirty="0" smtClean="0">
                <a:solidFill>
                  <a:schemeClr val="bg1"/>
                </a:solidFill>
              </a:rPr>
              <a:t>переконливої комунікації</a:t>
            </a:r>
            <a:r>
              <a:rPr lang="uk-UA" dirty="0">
                <a:solidFill>
                  <a:schemeClr val="bg1"/>
                </a:solidFill>
              </a:rPr>
              <a:t>, мистецтвом суперечки;  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• сформувати уміння та навички </a:t>
            </a:r>
            <a:r>
              <a:rPr lang="uk-UA" dirty="0" smtClean="0">
                <a:solidFill>
                  <a:schemeClr val="bg1"/>
                </a:solidFill>
              </a:rPr>
              <a:t>ораторської </a:t>
            </a:r>
            <a:r>
              <a:rPr lang="uk-UA" dirty="0">
                <a:solidFill>
                  <a:schemeClr val="bg1"/>
                </a:solidFill>
              </a:rPr>
              <a:t>майстерності</a:t>
            </a:r>
          </a:p>
        </p:txBody>
      </p:sp>
    </p:spTree>
    <p:extLst>
      <p:ext uri="{BB962C8B-B14F-4D97-AF65-F5344CB8AC3E}">
        <p14:creationId xmlns:p14="http://schemas.microsoft.com/office/powerpoint/2010/main" val="207560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64077" y="737839"/>
            <a:ext cx="9351884" cy="539533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2" y="577075"/>
            <a:ext cx="10660566" cy="599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0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579863"/>
            <a:ext cx="10723485" cy="5414537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65" y="338718"/>
            <a:ext cx="10805531" cy="56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04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9401" y="289312"/>
            <a:ext cx="8534401" cy="116034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риторики 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58645" y="1774903"/>
            <a:ext cx="10638262" cy="355538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 3" panose="05040102010807070707" pitchFamily="18" charset="2"/>
              <a:buAutoNum type="arabicPeriod"/>
            </a:pPr>
            <a:r>
              <a:rPr lang="uk-UA" sz="2800" dirty="0">
                <a:solidFill>
                  <a:schemeClr val="bg1"/>
                </a:solidFill>
              </a:rPr>
              <a:t>Риторика – наука про доцільне слово </a:t>
            </a:r>
          </a:p>
          <a:p>
            <a:pPr marL="342900" indent="-342900">
              <a:buFont typeface="Wingdings 3" panose="05040102010807070707" pitchFamily="18" charset="2"/>
              <a:buAutoNum type="arabicPeriod"/>
            </a:pPr>
            <a:r>
              <a:rPr lang="uk-UA" sz="2800" dirty="0">
                <a:solidFill>
                  <a:schemeClr val="bg1"/>
                </a:solidFill>
              </a:rPr>
              <a:t>Риторика – наука про переконливе мовлення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chemeClr val="bg1"/>
                </a:solidFill>
              </a:rPr>
              <a:t>Риторика – наука про ефективне переконливе спілкування</a:t>
            </a:r>
          </a:p>
          <a:p>
            <a:pPr marL="342900" indent="-342900">
              <a:buAutoNum type="arabicPeriod"/>
            </a:pPr>
            <a:endParaRPr lang="uk-UA" dirty="0" smtClean="0"/>
          </a:p>
          <a:p>
            <a:pPr marL="342900" indent="-342900">
              <a:buAutoNum type="arabicPeriod"/>
            </a:pPr>
            <a:endParaRPr lang="uk-UA" dirty="0"/>
          </a:p>
          <a:p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риторики – «виробництво» слова, яке не створене, але яке має створити мовець. У цьому розумінні риторику називають </a:t>
            </a:r>
            <a:r>
              <a:rPr lang="uk-UA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філологічною інженерію  </a:t>
            </a:r>
          </a:p>
          <a:p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702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13" y="490653"/>
            <a:ext cx="8534401" cy="1070517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Розділи риторики 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773044"/>
            <a:ext cx="10020958" cy="4221356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риторика – </a:t>
            </a:r>
            <a:r>
              <a:rPr lang="uk-UA" sz="3600" dirty="0" smtClean="0">
                <a:solidFill>
                  <a:schemeClr val="bg1"/>
                </a:solidFill>
              </a:rPr>
              <a:t>вивчає принципи та прийоми створення задуму та його втілення у цілісному висловлюванні</a:t>
            </a:r>
          </a:p>
          <a:p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Приватна риторика </a:t>
            </a:r>
            <a:r>
              <a:rPr lang="uk-UA" sz="3600" dirty="0" smtClean="0">
                <a:solidFill>
                  <a:schemeClr val="bg1"/>
                </a:solidFill>
              </a:rPr>
              <a:t>– вивчає особливості побудови словесних творів у різноманітних родах та різновидах словесності  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192" y="490034"/>
            <a:ext cx="8534401" cy="90386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РИТОРИКА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7599" y="1538868"/>
            <a:ext cx="9173464" cy="32004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Побудова загальної риторики відображає створення ритором висловлювання від задуму до завершеного тексту. Загальна риторика містить: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Вчення про ритора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Вчення про аргументацію, тобто про ставлення аргументів до аудиторії, до якої вони звернені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Вчення про риторичну побудову, тобто про «створення, виробництво» слова</a:t>
            </a:r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3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108" y="612698"/>
            <a:ext cx="9452248" cy="1059985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ПРИВАТНА РИТОРИКА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051824"/>
            <a:ext cx="10177075" cy="3942576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Приватна риторика містить вчення про конкретні роди та різновиди словесності. У приватній риториці вивчаються ті різновиди слова, якими має активно володіти будь-яка освічена людини, тобто як реалізується промова в залежності від типу спілкування та комунікації 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Риторика має </a:t>
            </a:r>
            <a:r>
              <a:rPr lang="uk-UA" sz="2800" u="sng" dirty="0" smtClean="0">
                <a:solidFill>
                  <a:schemeClr val="bg1"/>
                </a:solidFill>
              </a:rPr>
              <a:t>практичне</a:t>
            </a:r>
            <a:r>
              <a:rPr lang="uk-UA" sz="2800" dirty="0" smtClean="0">
                <a:solidFill>
                  <a:schemeClr val="bg1"/>
                </a:solidFill>
              </a:rPr>
              <a:t> спрямування та </a:t>
            </a:r>
            <a:r>
              <a:rPr lang="uk-UA" sz="2800" u="sng" dirty="0" smtClean="0">
                <a:solidFill>
                  <a:schemeClr val="bg1"/>
                </a:solidFill>
              </a:rPr>
              <a:t>освітню</a:t>
            </a:r>
            <a:r>
              <a:rPr lang="uk-UA" sz="2800" dirty="0" smtClean="0">
                <a:solidFill>
                  <a:schemeClr val="bg1"/>
                </a:solidFill>
              </a:rPr>
              <a:t> мету у широкому сенсі цього слова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2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239</TotalTime>
  <Words>501</Words>
  <Application>Microsoft Office PowerPoint</Application>
  <PresentationFormat>Широкоэкранный</PresentationFormat>
  <Paragraphs>48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Wingdings</vt:lpstr>
      <vt:lpstr>Wingdings 3</vt:lpstr>
      <vt:lpstr>Сектор</vt:lpstr>
      <vt:lpstr>Презентация PowerPoint</vt:lpstr>
      <vt:lpstr>Тема 1. Вступ до теорії риторики </vt:lpstr>
      <vt:lpstr>Мовленнєвий імідж сучасного фахівця</vt:lpstr>
      <vt:lpstr>Презентация PowerPoint</vt:lpstr>
      <vt:lpstr>Презентация PowerPoint</vt:lpstr>
      <vt:lpstr>Визначення риторики </vt:lpstr>
      <vt:lpstr>Розділи риторики </vt:lpstr>
      <vt:lpstr>ЗАГАЛЬНА РИТОРИКА</vt:lpstr>
      <vt:lpstr>ПРИВАТНА РИТОРИКА</vt:lpstr>
      <vt:lpstr>РІЗНОВИДИ РИТОРИКИ</vt:lpstr>
      <vt:lpstr>РІЗНОВИДИ РИТОРИКИ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ОРГАНІЗАЦІЙНІ РЕКОМЕНДАЦІЇ </dc:title>
  <dc:creator>Иван</dc:creator>
  <cp:lastModifiedBy>Иван</cp:lastModifiedBy>
  <cp:revision>18</cp:revision>
  <dcterms:created xsi:type="dcterms:W3CDTF">2022-09-05T10:05:21Z</dcterms:created>
  <dcterms:modified xsi:type="dcterms:W3CDTF">2023-09-08T07:22:00Z</dcterms:modified>
</cp:coreProperties>
</file>