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91" r:id="rId3"/>
    <p:sldId id="340" r:id="rId4"/>
    <p:sldId id="341" r:id="rId5"/>
    <p:sldId id="342" r:id="rId6"/>
    <p:sldId id="354" r:id="rId7"/>
    <p:sldId id="343" r:id="rId8"/>
    <p:sldId id="344" r:id="rId9"/>
    <p:sldId id="355" r:id="rId10"/>
    <p:sldId id="346" r:id="rId11"/>
    <p:sldId id="347" r:id="rId12"/>
    <p:sldId id="348" r:id="rId13"/>
    <p:sldId id="349" r:id="rId14"/>
    <p:sldId id="350" r:id="rId15"/>
    <p:sldId id="356" r:id="rId16"/>
    <p:sldId id="351" r:id="rId17"/>
    <p:sldId id="352" r:id="rId18"/>
    <p:sldId id="353" r:id="rId19"/>
    <p:sldId id="357"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848"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9928E11-615B-4DF8-9CCE-5B7A01201125}" type="datetimeFigureOut">
              <a:rPr lang="ru-RU"/>
              <a:pPr>
                <a:defRPr/>
              </a:pPr>
              <a:t>26.09.2021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327F794-6ECD-4C75-A63E-EDA06DD8460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63E1D02-4002-4B0B-878E-2180C32082D8}" type="datetimeFigureOut">
              <a:rPr lang="ru-RU"/>
              <a:pPr>
                <a:defRPr/>
              </a:pPr>
              <a:t>26.09.2021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AFBCE5F-A454-48F8-A985-8EC86AD90CD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C9923F9-61DE-464F-9C10-4D78846A84D0}" type="datetimeFigureOut">
              <a:rPr lang="ru-RU"/>
              <a:pPr>
                <a:defRPr/>
              </a:pPr>
              <a:t>26.09.2021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55C626E-862C-4C35-9FE8-0AFA5AC6587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0F0E8F9-EB0A-4E71-BDB2-8D46300FD235}" type="datetimeFigureOut">
              <a:rPr lang="ru-RU"/>
              <a:pPr>
                <a:defRPr/>
              </a:pPr>
              <a:t>26.09.2021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FEACA09-3897-4BA2-9180-FEE18E26A66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7CFA861-C7A1-4546-B3BC-4959A09B54F4}" type="datetimeFigureOut">
              <a:rPr lang="ru-RU"/>
              <a:pPr>
                <a:defRPr/>
              </a:pPr>
              <a:t>26.09.2021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1D8AFBE-E40C-4ECD-A815-32F01B8F762D}"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C6FB009-CFE8-4B9D-858F-ABDF28298FF3}" type="datetimeFigureOut">
              <a:rPr lang="ru-RU"/>
              <a:pPr>
                <a:defRPr/>
              </a:pPr>
              <a:t>26.09.2021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F4CB8FC-6A4A-45FD-9971-70FE8669C08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45925FE-7B61-44A6-AC3F-FE2CA4BE2ECE}" type="datetimeFigureOut">
              <a:rPr lang="ru-RU"/>
              <a:pPr>
                <a:defRPr/>
              </a:pPr>
              <a:t>26.09.2021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F0B2795-1169-4767-B992-A3C4096CDA4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6A9A38C-56F9-4F12-BE9A-5247868A4F0E}" type="datetimeFigureOut">
              <a:rPr lang="ru-RU"/>
              <a:pPr>
                <a:defRPr/>
              </a:pPr>
              <a:t>26.09.2021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1DD5C23-303A-4901-9977-365CD9EB967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3F982F9-2DAD-44BD-BF59-63C79DBE33D0}" type="datetimeFigureOut">
              <a:rPr lang="ru-RU"/>
              <a:pPr>
                <a:defRPr/>
              </a:pPr>
              <a:t>26.09.2021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EF5BD3E-F2D8-4723-A467-B6BDF9794B1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6839CC5-03DF-458B-AF08-A4CBA282A2F1}" type="datetimeFigureOut">
              <a:rPr lang="ru-RU"/>
              <a:pPr>
                <a:defRPr/>
              </a:pPr>
              <a:t>26.09.2021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D4FA2417-A4C2-4326-B26F-57C912DB004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591678A-E8EA-46F8-B5A1-62EDADD2C3A1}" type="datetimeFigureOut">
              <a:rPr lang="ru-RU"/>
              <a:pPr>
                <a:defRPr/>
              </a:pPr>
              <a:t>26.09.2021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14E758C-CB43-4FF7-8A1D-B649A953D7D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30446A3-617A-4A5D-9B73-C7FAFEE48457}" type="datetimeFigureOut">
              <a:rPr lang="ru-RU"/>
              <a:pPr>
                <a:defRPr/>
              </a:pPr>
              <a:t>26.09.2021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79BA229-E092-455D-9790-63757F302C9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337636F-EBF4-4633-AC27-2CD2AB23BB42}" type="datetimeFigureOut">
              <a:rPr lang="ru-RU"/>
              <a:pPr>
                <a:defRPr/>
              </a:pPr>
              <a:t>26.09.2021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F938492-9E35-4C50-AB6E-4BF756F1FC6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1843951"/>
            <a:ext cx="9144000" cy="3170099"/>
          </a:xfrm>
          <a:prstGeom prst="rect">
            <a:avLst/>
          </a:prstGeom>
          <a:noFill/>
          <a:ln w="9525">
            <a:noFill/>
            <a:miter lim="800000"/>
            <a:headEnd/>
            <a:tailEnd/>
          </a:ln>
        </p:spPr>
        <p:txBody>
          <a:bodyPr anchor="ctr">
            <a:spAutoFit/>
          </a:bodyPr>
          <a:lstStyle/>
          <a:p>
            <a:pPr algn="ctr" eaLnBrk="0" hangingPunct="0"/>
            <a:r>
              <a:rPr lang="uk-UA" sz="4000" b="1" dirty="0" smtClean="0">
                <a:latin typeface="Cambria" pitchFamily="18" charset="0"/>
                <a:cs typeface="Times New Roman" pitchFamily="18" charset="0"/>
              </a:rPr>
              <a:t>ЦІНОУТВОРЕННЯ </a:t>
            </a:r>
            <a:r>
              <a:rPr lang="uk-UA" sz="4000" b="1" dirty="0">
                <a:latin typeface="Cambria" pitchFamily="18" charset="0"/>
                <a:cs typeface="Times New Roman" pitchFamily="18" charset="0"/>
              </a:rPr>
              <a:t>ТА ЦІНОВА ПОЛІТИКА В УПРАВЛІНСЬКОМУ ОБЛІКУ</a:t>
            </a:r>
          </a:p>
          <a:p>
            <a:pPr algn="ctr" eaLnBrk="0" hangingPunct="0"/>
            <a:endParaRPr lang="uk-UA" sz="4000" b="1" dirty="0">
              <a:latin typeface="Cambria" pitchFamily="18" charset="0"/>
              <a:cs typeface="Times New Roman" pitchFamily="18" charset="0"/>
            </a:endParaRPr>
          </a:p>
          <a:p>
            <a:pPr algn="ctr" eaLnBrk="0" hangingPunct="0"/>
            <a:r>
              <a:rPr lang="uk-UA" sz="4000" b="1" dirty="0" smtClean="0">
                <a:latin typeface="Cambria" pitchFamily="18" charset="0"/>
              </a:rPr>
              <a:t>Тема </a:t>
            </a:r>
            <a:r>
              <a:rPr lang="uk-UA" sz="4000" b="1" dirty="0">
                <a:latin typeface="Cambria" pitchFamily="18" charset="0"/>
              </a:rPr>
              <a:t>2. Методи </a:t>
            </a:r>
            <a:r>
              <a:rPr lang="uk-UA" sz="4000" b="1" dirty="0" smtClean="0">
                <a:latin typeface="Cambria" pitchFamily="18" charset="0"/>
              </a:rPr>
              <a:t>ціноутворення</a:t>
            </a:r>
            <a:endParaRPr lang="uk-UA" sz="4000" b="1" dirty="0">
              <a:latin typeface="Cambria"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Прямоугольник 1"/>
          <p:cNvSpPr>
            <a:spLocks noChangeArrowheads="1"/>
          </p:cNvSpPr>
          <p:nvPr/>
        </p:nvSpPr>
        <p:spPr bwMode="auto">
          <a:xfrm>
            <a:off x="0" y="58738"/>
            <a:ext cx="9144000" cy="6740525"/>
          </a:xfrm>
          <a:prstGeom prst="rect">
            <a:avLst/>
          </a:prstGeom>
          <a:noFill/>
          <a:ln w="9525">
            <a:noFill/>
            <a:miter lim="800000"/>
            <a:headEnd/>
            <a:tailEnd/>
          </a:ln>
        </p:spPr>
        <p:txBody>
          <a:bodyPr>
            <a:spAutoFit/>
          </a:bodyPr>
          <a:lstStyle/>
          <a:p>
            <a:pPr algn="ctr"/>
            <a:r>
              <a:rPr lang="uk-UA" sz="3600">
                <a:latin typeface="Cambria" pitchFamily="18" charset="0"/>
              </a:rPr>
              <a:t>Згідно з методами ціноутворення, що базуються на конкуренції, підприємство орієнтується не на витрати й попит, а на поточні ціни конкурентів, встановлюючи власні ціни трохи вище або нижче. У чистому вигляді ці методи використовують ті фірми, які неспроможні точно визначити свої витрати на виробництво одиниці продукції і які вважають середньогалезуві ціни цілком прийнятною базою для власного ціноутворення</a:t>
            </a:r>
            <a:endParaRPr lang="ru-RU" sz="3600">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рямоугольник 1"/>
          <p:cNvSpPr>
            <a:spLocks noChangeArrowheads="1"/>
          </p:cNvSpPr>
          <p:nvPr/>
        </p:nvSpPr>
        <p:spPr bwMode="auto">
          <a:xfrm>
            <a:off x="0" y="336550"/>
            <a:ext cx="9144000" cy="6184900"/>
          </a:xfrm>
          <a:prstGeom prst="rect">
            <a:avLst/>
          </a:prstGeom>
          <a:noFill/>
          <a:ln w="9525">
            <a:noFill/>
            <a:miter lim="800000"/>
            <a:headEnd/>
            <a:tailEnd/>
          </a:ln>
        </p:spPr>
        <p:txBody>
          <a:bodyPr>
            <a:spAutoFit/>
          </a:bodyPr>
          <a:lstStyle/>
          <a:p>
            <a:pPr algn="ctr"/>
            <a:r>
              <a:rPr lang="uk-UA" sz="3600">
                <a:latin typeface="Cambria" pitchFamily="18" charset="0"/>
              </a:rPr>
              <a:t>Спираючись на них, такі компанії уникають ризику призначення своєї ціни, яку ринок може не прийняти. Крім того, вони зазвичай не змінюють ціни у зв’язку зі зміною витрат на виробництво чи коливаннями попиту, а зберігають їх незмінними доти, доки не зміняться ціни конкурентів. Щойно це станеться, компанії теж коригують свої ціни, хоча власні витрати виробництва і рівень попиту залишаються без змін.</a:t>
            </a:r>
            <a:endParaRPr lang="ru-RU" sz="3600">
              <a:latin typeface="Cambr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1"/>
          <p:cNvSpPr>
            <a:spLocks noChangeArrowheads="1"/>
          </p:cNvSpPr>
          <p:nvPr/>
        </p:nvSpPr>
        <p:spPr bwMode="auto">
          <a:xfrm>
            <a:off x="0" y="0"/>
            <a:ext cx="9144000" cy="6862763"/>
          </a:xfrm>
          <a:prstGeom prst="rect">
            <a:avLst/>
          </a:prstGeom>
          <a:noFill/>
          <a:ln w="9525">
            <a:noFill/>
            <a:miter lim="800000"/>
            <a:headEnd/>
            <a:tailEnd/>
          </a:ln>
        </p:spPr>
        <p:txBody>
          <a:bodyPr>
            <a:spAutoFit/>
          </a:bodyPr>
          <a:lstStyle/>
          <a:p>
            <a:pPr marL="539750" indent="-358775"/>
            <a:r>
              <a:rPr lang="uk-UA" sz="4000">
                <a:latin typeface="Cambria" pitchFamily="18" charset="0"/>
              </a:rPr>
              <a:t>1. Метод орієнтації на поточні ціни.</a:t>
            </a:r>
            <a:endParaRPr lang="ru-RU" sz="4000">
              <a:latin typeface="Cambria" pitchFamily="18" charset="0"/>
            </a:endParaRPr>
          </a:p>
          <a:p>
            <a:pPr marL="539750" indent="-358775"/>
            <a:r>
              <a:rPr lang="uk-UA" sz="4000">
                <a:latin typeface="Cambria" pitchFamily="18" charset="0"/>
              </a:rPr>
              <a:t>2. Метод проходження за ціновим лідером.</a:t>
            </a:r>
            <a:endParaRPr lang="ru-RU" sz="4000">
              <a:latin typeface="Cambria" pitchFamily="18" charset="0"/>
            </a:endParaRPr>
          </a:p>
          <a:p>
            <a:pPr marL="539750" indent="-358775"/>
            <a:r>
              <a:rPr lang="uk-UA" sz="4000">
                <a:latin typeface="Cambria" pitchFamily="18" charset="0"/>
              </a:rPr>
              <a:t>3. Тендерне ціноутворення (метод запечатаного конверта).</a:t>
            </a:r>
            <a:endParaRPr lang="ru-RU" sz="4000">
              <a:latin typeface="Cambria" pitchFamily="18" charset="0"/>
            </a:endParaRPr>
          </a:p>
          <a:p>
            <a:pPr marL="539750" indent="-358775"/>
            <a:r>
              <a:rPr lang="uk-UA" sz="4000">
                <a:latin typeface="Cambria" pitchFamily="18" charset="0"/>
              </a:rPr>
              <a:t>4. Метод аналізу цінового позиціювання.</a:t>
            </a:r>
            <a:endParaRPr lang="ru-RU" sz="4000">
              <a:latin typeface="Cambria" pitchFamily="18" charset="0"/>
            </a:endParaRPr>
          </a:p>
          <a:p>
            <a:pPr marL="539750" indent="-358775"/>
            <a:r>
              <a:rPr lang="uk-UA" sz="4000">
                <a:latin typeface="Cambria" pitchFamily="18" charset="0"/>
              </a:rPr>
              <a:t>5. Метод встановлення ціни на основі коефіцієнта ринкової сили.</a:t>
            </a:r>
            <a:endParaRPr lang="ru-RU" sz="4000">
              <a:latin typeface="Cambria" pitchFamily="18" charset="0"/>
            </a:endParaRPr>
          </a:p>
          <a:p>
            <a:pPr marL="539750" indent="-358775"/>
            <a:r>
              <a:rPr lang="uk-UA" sz="4000">
                <a:latin typeface="Cambria" pitchFamily="18" charset="0"/>
              </a:rPr>
              <a:t>6. Метод ціноутворення на основі цінових класів.</a:t>
            </a:r>
            <a:endParaRPr lang="ru-RU" sz="4000">
              <a:latin typeface="Cambr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Прямоугольник 1"/>
          <p:cNvSpPr>
            <a:spLocks noChangeArrowheads="1"/>
          </p:cNvSpPr>
          <p:nvPr/>
        </p:nvSpPr>
        <p:spPr bwMode="auto">
          <a:xfrm>
            <a:off x="0" y="612775"/>
            <a:ext cx="9144000" cy="5632450"/>
          </a:xfrm>
          <a:prstGeom prst="rect">
            <a:avLst/>
          </a:prstGeom>
          <a:noFill/>
          <a:ln w="9525">
            <a:noFill/>
            <a:miter lim="800000"/>
            <a:headEnd/>
            <a:tailEnd/>
          </a:ln>
        </p:spPr>
        <p:txBody>
          <a:bodyPr>
            <a:spAutoFit/>
          </a:bodyPr>
          <a:lstStyle/>
          <a:p>
            <a:pPr algn="ctr"/>
            <a:r>
              <a:rPr lang="uk-UA" sz="4000">
                <a:latin typeface="Cambria" pitchFamily="18" charset="0"/>
              </a:rPr>
              <a:t>Методи визначення ціни з орієнтацією на конкуренцію мають очевидні переваги. Вони запобігають війні цін, яка шкодить всім її учасникам. Ці методи прості, зручні й мають особливу цінність, якщо важко визначити витрати, реакцію конкурентів і попит. Разом з тим їм властиві і недоліки. </a:t>
            </a:r>
            <a:endParaRPr lang="ru-RU" sz="4000">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рямоугольник 1"/>
          <p:cNvSpPr>
            <a:spLocks noChangeArrowheads="1"/>
          </p:cNvSpPr>
          <p:nvPr/>
        </p:nvSpPr>
        <p:spPr bwMode="auto">
          <a:xfrm>
            <a:off x="0" y="336550"/>
            <a:ext cx="9144000" cy="6184900"/>
          </a:xfrm>
          <a:prstGeom prst="rect">
            <a:avLst/>
          </a:prstGeom>
          <a:noFill/>
          <a:ln w="9525">
            <a:noFill/>
            <a:miter lim="800000"/>
            <a:headEnd/>
            <a:tailEnd/>
          </a:ln>
        </p:spPr>
        <p:txBody>
          <a:bodyPr>
            <a:spAutoFit/>
          </a:bodyPr>
          <a:lstStyle/>
          <a:p>
            <a:pPr algn="ctr"/>
            <a:r>
              <a:rPr lang="uk-UA" sz="3600">
                <a:latin typeface="Cambria" pitchFamily="18" charset="0"/>
              </a:rPr>
              <a:t>Перш за все, кожен конкурент має свою особливу структуру витрат, цілі, збутові та фінансові можливості, тому копіювання дій лідера є не завжди доцільним. Крім того, складно знайти абсолютно однакові товари, відтак товар підприємства може сприйматися покупцями як значно кращий, ніж товар конкурента. Відмова від врахування цих чинників може спричинити недоотримання підприємством потенційного прибутку.</a:t>
            </a:r>
            <a:endParaRPr lang="ru-RU" sz="3600">
              <a:latin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Прямоугольник 1"/>
          <p:cNvSpPr>
            <a:spLocks noChangeArrowheads="1"/>
          </p:cNvSpPr>
          <p:nvPr/>
        </p:nvSpPr>
        <p:spPr bwMode="auto">
          <a:xfrm>
            <a:off x="0" y="1536700"/>
            <a:ext cx="9144000" cy="3784600"/>
          </a:xfrm>
          <a:prstGeom prst="rect">
            <a:avLst/>
          </a:prstGeom>
          <a:noFill/>
          <a:ln w="9525">
            <a:noFill/>
            <a:miter lim="800000"/>
            <a:headEnd/>
            <a:tailEnd/>
          </a:ln>
        </p:spPr>
        <p:txBody>
          <a:bodyPr>
            <a:spAutoFit/>
          </a:bodyPr>
          <a:lstStyle/>
          <a:p>
            <a:pPr marL="0" lvl="1" algn="ctr" eaLnBrk="0" hangingPunct="0"/>
            <a:r>
              <a:rPr lang="uk-UA" sz="6000" b="1">
                <a:latin typeface="Cambria" pitchFamily="18" charset="0"/>
              </a:rPr>
              <a:t>2.4 Ціноутворення з орієнтацією на максимальний прибуток</a:t>
            </a:r>
            <a:endParaRPr lang="ru-RU" sz="6000" b="1">
              <a:latin typeface="Cambr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Прямоугольник 1"/>
          <p:cNvSpPr>
            <a:spLocks noChangeArrowheads="1"/>
          </p:cNvSpPr>
          <p:nvPr/>
        </p:nvSpPr>
        <p:spPr bwMode="auto">
          <a:xfrm>
            <a:off x="0" y="612775"/>
            <a:ext cx="9144000" cy="5632450"/>
          </a:xfrm>
          <a:prstGeom prst="rect">
            <a:avLst/>
          </a:prstGeom>
          <a:noFill/>
          <a:ln w="9525">
            <a:noFill/>
            <a:miter lim="800000"/>
            <a:headEnd/>
            <a:tailEnd/>
          </a:ln>
        </p:spPr>
        <p:txBody>
          <a:bodyPr>
            <a:spAutoFit/>
          </a:bodyPr>
          <a:lstStyle/>
          <a:p>
            <a:pPr algn="ctr"/>
            <a:r>
              <a:rPr lang="uk-UA" sz="3600">
                <a:latin typeface="Cambria" pitchFamily="18" charset="0"/>
              </a:rPr>
              <a:t>Ухвалюючи рішення про ціну, найчастіше фірма намагається максимізувати свій прибуток. Проте важливо розуміти, що максимальний прибуток можна отримати необов’язково при встановленні максимальної ціни на товар. Тому виникає проблема пошуку оптимальної ціни, тобто такої, яка за певного обсягу продажу дасть змогу отримати найбільшу різницю між виторгом і витратами.</a:t>
            </a:r>
            <a:endParaRPr lang="ru-RU" sz="3600">
              <a:latin typeface="Cambr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Прямоугольник 1"/>
          <p:cNvSpPr>
            <a:spLocks noChangeArrowheads="1"/>
          </p:cNvSpPr>
          <p:nvPr/>
        </p:nvSpPr>
        <p:spPr bwMode="auto">
          <a:xfrm>
            <a:off x="0" y="0"/>
            <a:ext cx="9144000" cy="6740525"/>
          </a:xfrm>
          <a:prstGeom prst="rect">
            <a:avLst/>
          </a:prstGeom>
          <a:noFill/>
          <a:ln w="9525">
            <a:noFill/>
            <a:miter lim="800000"/>
            <a:headEnd/>
            <a:tailEnd/>
          </a:ln>
        </p:spPr>
        <p:txBody>
          <a:bodyPr>
            <a:spAutoFit/>
          </a:bodyPr>
          <a:lstStyle/>
          <a:p>
            <a:pPr algn="ctr"/>
            <a:r>
              <a:rPr lang="uk-UA" sz="3600">
                <a:latin typeface="Cambria" pitchFamily="18" charset="0"/>
              </a:rPr>
              <a:t>Рішення цієї задачі прямо залежить від типу ринку, на якому працює компанія. Якщо це ринок досконалої конкуренції і фірма є ціноотримувачем, то вона позбавлена можливості варіювати ціною, оскільки ціна встановлюється конкуренцією автоматично на основі взаємовпливу попиту і пропозиції. Інакше кажучи, проблема ціноутворення на чисто конкурентному ринку не має сенсу, а максимального прибутку можна досягти, лише варіюючи обсягами виробництва.</a:t>
            </a:r>
            <a:endParaRPr lang="ru-RU" sz="3600">
              <a:latin typeface="Cambr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Прямоугольник 1"/>
          <p:cNvSpPr>
            <a:spLocks noChangeArrowheads="1"/>
          </p:cNvSpPr>
          <p:nvPr/>
        </p:nvSpPr>
        <p:spPr bwMode="auto">
          <a:xfrm>
            <a:off x="0" y="304800"/>
            <a:ext cx="9144000" cy="6248400"/>
          </a:xfrm>
          <a:prstGeom prst="rect">
            <a:avLst/>
          </a:prstGeom>
          <a:noFill/>
          <a:ln w="9525">
            <a:noFill/>
            <a:miter lim="800000"/>
            <a:headEnd/>
            <a:tailEnd/>
          </a:ln>
        </p:spPr>
        <p:txBody>
          <a:bodyPr>
            <a:spAutoFit/>
          </a:bodyPr>
          <a:lstStyle/>
          <a:p>
            <a:pPr algn="ctr"/>
            <a:r>
              <a:rPr lang="uk-UA" sz="4000">
                <a:latin typeface="Cambria" pitchFamily="18" charset="0"/>
              </a:rPr>
              <a:t>Якщо ж компанія працює в умовах недосконалої конкуренції і має ринкову владу, то вона може варіювати не тільки обсягом продажу, а й цінами. Інакше кажучи, фирма-ціношукач має змогу підібрати таку ціну, яка забезпечить максимальний прибуток. Саме для таких фірм ми і розглянемо методи підбору ціни, що максимізує прибуток.</a:t>
            </a:r>
            <a:endParaRPr lang="ru-RU" sz="400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920750"/>
            <a:ext cx="9144000" cy="5016500"/>
          </a:xfrm>
          <a:prstGeom prst="rect">
            <a:avLst/>
          </a:prstGeom>
          <a:noFill/>
          <a:ln w="9525">
            <a:noFill/>
            <a:miter lim="800000"/>
            <a:headEnd/>
            <a:tailEnd/>
          </a:ln>
        </p:spPr>
        <p:txBody>
          <a:bodyPr>
            <a:spAutoFit/>
          </a:bodyPr>
          <a:lstStyle/>
          <a:p>
            <a:pPr algn="ctr">
              <a:defRPr/>
            </a:pPr>
            <a:r>
              <a:rPr lang="uk-UA" sz="4000" dirty="0">
                <a:latin typeface="Cambria" pitchFamily="18" charset="0"/>
              </a:rPr>
              <a:t>Зазвичай підприємство може використати два методи аналізу:</a:t>
            </a:r>
            <a:endParaRPr lang="ru-RU" sz="4000" dirty="0">
              <a:latin typeface="Cambria" pitchFamily="18" charset="0"/>
            </a:endParaRPr>
          </a:p>
          <a:p>
            <a:pPr algn="ctr">
              <a:defRPr/>
            </a:pPr>
            <a:endParaRPr lang="uk-UA" sz="4000" dirty="0">
              <a:latin typeface="Cambria" pitchFamily="18" charset="0"/>
            </a:endParaRPr>
          </a:p>
          <a:p>
            <a:pPr marL="540000" indent="-360000">
              <a:defRPr/>
            </a:pPr>
            <a:r>
              <a:rPr lang="uk-UA" sz="4000" dirty="0">
                <a:latin typeface="Cambria" pitchFamily="18" charset="0"/>
              </a:rPr>
              <a:t>1. На основі максимізації валового прибутку.</a:t>
            </a:r>
            <a:endParaRPr lang="ru-RU" sz="4000" dirty="0">
              <a:latin typeface="Cambria" pitchFamily="18" charset="0"/>
            </a:endParaRPr>
          </a:p>
          <a:p>
            <a:pPr marL="540000" indent="-360000">
              <a:defRPr/>
            </a:pPr>
            <a:r>
              <a:rPr lang="uk-UA" sz="4000" dirty="0">
                <a:latin typeface="Cambria" pitchFamily="18" charset="0"/>
              </a:rPr>
              <a:t>2. На основі максимізації </a:t>
            </a:r>
            <a:r>
              <a:rPr lang="uk-UA" sz="4000" dirty="0" err="1">
                <a:latin typeface="Cambria" pitchFamily="18" charset="0"/>
              </a:rPr>
              <a:t>маржинального</a:t>
            </a:r>
            <a:r>
              <a:rPr lang="uk-UA" sz="4000" dirty="0">
                <a:latin typeface="Cambria" pitchFamily="18" charset="0"/>
              </a:rPr>
              <a:t> прибутку (покриття).</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1"/>
          <p:cNvSpPr>
            <a:spLocks noChangeArrowheads="1"/>
          </p:cNvSpPr>
          <p:nvPr/>
        </p:nvSpPr>
        <p:spPr bwMode="auto">
          <a:xfrm>
            <a:off x="0" y="1997075"/>
            <a:ext cx="9144000" cy="2863850"/>
          </a:xfrm>
          <a:prstGeom prst="rect">
            <a:avLst/>
          </a:prstGeom>
          <a:noFill/>
          <a:ln w="9525">
            <a:noFill/>
            <a:miter lim="800000"/>
            <a:headEnd/>
            <a:tailEnd/>
          </a:ln>
        </p:spPr>
        <p:txBody>
          <a:bodyPr>
            <a:spAutoFit/>
          </a:bodyPr>
          <a:lstStyle/>
          <a:p>
            <a:pPr marL="0" lvl="1" algn="ctr" eaLnBrk="0" hangingPunct="0"/>
            <a:r>
              <a:rPr lang="uk-UA" sz="6000" b="1">
                <a:latin typeface="Cambria" pitchFamily="18" charset="0"/>
              </a:rPr>
              <a:t>2.1 Методи витратного ціноутворення («витрати плюс»)</a:t>
            </a:r>
            <a:endParaRPr lang="ru-RU" sz="6000" b="1">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862763"/>
          </a:xfrm>
          <a:prstGeom prst="rect">
            <a:avLst/>
          </a:prstGeom>
          <a:noFill/>
          <a:ln w="9525">
            <a:noFill/>
            <a:miter lim="800000"/>
            <a:headEnd/>
            <a:tailEnd/>
          </a:ln>
        </p:spPr>
        <p:txBody>
          <a:bodyPr>
            <a:spAutoFit/>
          </a:bodyPr>
          <a:lstStyle/>
          <a:p>
            <a:pPr algn="ctr"/>
            <a:r>
              <a:rPr lang="uk-UA" sz="4000">
                <a:latin typeface="Cambria" pitchFamily="18" charset="0"/>
              </a:rPr>
              <a:t>Витратні методи ціноутворення полягають в тому, що основою для визначення ціни є </a:t>
            </a:r>
            <a:r>
              <a:rPr lang="uk-UA" sz="4000" b="1">
                <a:latin typeface="Cambria" pitchFamily="18" charset="0"/>
              </a:rPr>
              <a:t>базові витрати </a:t>
            </a:r>
            <a:r>
              <a:rPr lang="uk-UA" sz="4000">
                <a:latin typeface="Cambria" pitchFamily="18" charset="0"/>
              </a:rPr>
              <a:t>на одиницю продукції, до яких додається </a:t>
            </a:r>
            <a:r>
              <a:rPr lang="uk-UA" sz="4000" b="1">
                <a:latin typeface="Cambria" pitchFamily="18" charset="0"/>
              </a:rPr>
              <a:t>надбавка</a:t>
            </a:r>
            <a:r>
              <a:rPr lang="uk-UA" sz="4000">
                <a:latin typeface="Cambria" pitchFamily="18" charset="0"/>
              </a:rPr>
              <a:t> – величина, що покриває невраховані витрати і прибуток. Через це їх часто називають «витрати плюс». Цими методами в ринковій системі господарювання визначають нижню межу ціни, відтак кінцева ринкова ціна може бути вище за неї.</a:t>
            </a:r>
            <a:endParaRPr lang="ru-RU" sz="400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рямоугольник 1"/>
          <p:cNvSpPr>
            <a:spLocks noChangeArrowheads="1"/>
          </p:cNvSpPr>
          <p:nvPr/>
        </p:nvSpPr>
        <p:spPr bwMode="auto">
          <a:xfrm>
            <a:off x="0" y="920750"/>
            <a:ext cx="9144000" cy="5016500"/>
          </a:xfrm>
          <a:prstGeom prst="rect">
            <a:avLst/>
          </a:prstGeom>
          <a:noFill/>
          <a:ln w="9525">
            <a:noFill/>
            <a:miter lim="800000"/>
            <a:headEnd/>
            <a:tailEnd/>
          </a:ln>
        </p:spPr>
        <p:txBody>
          <a:bodyPr>
            <a:spAutoFit/>
          </a:bodyPr>
          <a:lstStyle/>
          <a:p>
            <a:pPr marL="539750" indent="-358775"/>
            <a:r>
              <a:rPr lang="uk-UA" sz="4000">
                <a:latin typeface="Cambria" pitchFamily="18" charset="0"/>
              </a:rPr>
              <a:t>1. Метод повних витрат (повної собівартості).</a:t>
            </a:r>
            <a:endParaRPr lang="ru-RU" sz="4000">
              <a:latin typeface="Cambria" pitchFamily="18" charset="0"/>
            </a:endParaRPr>
          </a:p>
          <a:p>
            <a:pPr marL="539750" indent="-358775"/>
            <a:r>
              <a:rPr lang="uk-UA" sz="4000">
                <a:latin typeface="Cambria" pitchFamily="18" charset="0"/>
              </a:rPr>
              <a:t>2. Метод виробничих витрат (виробничої собівартості).</a:t>
            </a:r>
            <a:endParaRPr lang="ru-RU" sz="4000">
              <a:latin typeface="Cambria" pitchFamily="18" charset="0"/>
            </a:endParaRPr>
          </a:p>
          <a:p>
            <a:pPr marL="539750" indent="-358775"/>
            <a:r>
              <a:rPr lang="uk-UA" sz="4000">
                <a:latin typeface="Cambria" pitchFamily="18" charset="0"/>
              </a:rPr>
              <a:t>3. Метод змінних витрат.</a:t>
            </a:r>
            <a:endParaRPr lang="ru-RU" sz="4000">
              <a:latin typeface="Cambria" pitchFamily="18" charset="0"/>
            </a:endParaRPr>
          </a:p>
          <a:p>
            <a:pPr marL="539750" indent="-358775"/>
            <a:r>
              <a:rPr lang="uk-UA" sz="4000">
                <a:latin typeface="Cambria" pitchFamily="18" charset="0"/>
              </a:rPr>
              <a:t>4. Метод змінних виробничих витрат.</a:t>
            </a:r>
            <a:endParaRPr lang="ru-RU" sz="4000">
              <a:latin typeface="Cambria" pitchFamily="18" charset="0"/>
            </a:endParaRPr>
          </a:p>
          <a:p>
            <a:pPr marL="539750" indent="-358775"/>
            <a:r>
              <a:rPr lang="uk-UA" sz="4000">
                <a:latin typeface="Cambria" pitchFamily="18" charset="0"/>
              </a:rPr>
              <a:t>5. Ціноутворення на основі кривої досвіду.</a:t>
            </a:r>
            <a:endParaRPr lang="ru-RU" sz="4000">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Прямоугольник 1"/>
          <p:cNvSpPr>
            <a:spLocks noChangeArrowheads="1"/>
          </p:cNvSpPr>
          <p:nvPr/>
        </p:nvSpPr>
        <p:spPr bwMode="auto">
          <a:xfrm>
            <a:off x="0" y="0"/>
            <a:ext cx="9144000" cy="6678613"/>
          </a:xfrm>
          <a:prstGeom prst="rect">
            <a:avLst/>
          </a:prstGeom>
          <a:noFill/>
          <a:ln w="9525">
            <a:noFill/>
            <a:miter lim="800000"/>
            <a:headEnd/>
            <a:tailEnd/>
          </a:ln>
        </p:spPr>
        <p:txBody>
          <a:bodyPr>
            <a:spAutoFit/>
          </a:bodyPr>
          <a:lstStyle/>
          <a:p>
            <a:pPr algn="ctr">
              <a:defRPr/>
            </a:pPr>
            <a:r>
              <a:rPr lang="uk-UA" sz="3600" dirty="0">
                <a:latin typeface="Cambria" pitchFamily="18" charset="0"/>
              </a:rPr>
              <a:t>Сферою застосування витратних методів є ситуації, де збут гарантований, наприклад, при ціноутворенні на такі товари:</a:t>
            </a:r>
            <a:endParaRPr lang="ru-RU" sz="3600" dirty="0">
              <a:latin typeface="Cambria" pitchFamily="18" charset="0"/>
            </a:endParaRPr>
          </a:p>
          <a:p>
            <a:pPr marL="540000" indent="-360000">
              <a:defRPr/>
            </a:pPr>
            <a:r>
              <a:rPr lang="uk-UA" sz="3200" dirty="0">
                <a:latin typeface="Cambria" pitchFamily="18" charset="0"/>
              </a:rPr>
              <a:t>– дорогу, принципово нову, тобто унікальну продукцію;</a:t>
            </a:r>
            <a:endParaRPr lang="ru-RU" sz="3200" dirty="0">
              <a:latin typeface="Cambria" pitchFamily="18" charset="0"/>
            </a:endParaRPr>
          </a:p>
          <a:p>
            <a:pPr marL="540000" indent="-360000">
              <a:defRPr/>
            </a:pPr>
            <a:r>
              <a:rPr lang="uk-UA" sz="3200" dirty="0">
                <a:latin typeface="Cambria" pitchFamily="18" charset="0"/>
              </a:rPr>
              <a:t>– товари штучного виробництва (на замовлення);</a:t>
            </a:r>
            <a:endParaRPr lang="ru-RU" sz="3200" dirty="0">
              <a:latin typeface="Cambria" pitchFamily="18" charset="0"/>
            </a:endParaRPr>
          </a:p>
          <a:p>
            <a:pPr marL="540000" indent="-360000">
              <a:defRPr/>
            </a:pPr>
            <a:r>
              <a:rPr lang="uk-UA" sz="3200" dirty="0">
                <a:latin typeface="Cambria" pitchFamily="18" charset="0"/>
              </a:rPr>
              <a:t>– товари на держзамовлення (об’єкти ВПК, космічні дослідження, будівництво об’єктів, НДДКР та ін.);</a:t>
            </a:r>
            <a:endParaRPr lang="ru-RU" sz="3200" dirty="0">
              <a:latin typeface="Cambria" pitchFamily="18" charset="0"/>
            </a:endParaRPr>
          </a:p>
          <a:p>
            <a:pPr marL="540000" indent="-360000">
              <a:defRPr/>
            </a:pPr>
            <a:r>
              <a:rPr lang="uk-UA" sz="3200" dirty="0">
                <a:latin typeface="Cambria" pitchFamily="18" charset="0"/>
              </a:rPr>
              <a:t>– продукцію, для якої держава обмежує рівень рентабельності;</a:t>
            </a:r>
            <a:endParaRPr lang="ru-RU" sz="3200" dirty="0">
              <a:latin typeface="Cambria" pitchFamily="18" charset="0"/>
            </a:endParaRPr>
          </a:p>
          <a:p>
            <a:pPr marL="540000" indent="-360000">
              <a:defRPr/>
            </a:pPr>
            <a:r>
              <a:rPr lang="uk-UA" sz="3200" dirty="0">
                <a:latin typeface="Cambria" pitchFamily="18" charset="0"/>
              </a:rPr>
              <a:t>– продукцію підприємств-монополістів.</a:t>
            </a:r>
            <a:endParaRPr lang="ru-RU" sz="4000"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рямоугольник 1"/>
          <p:cNvSpPr>
            <a:spLocks noChangeArrowheads="1"/>
          </p:cNvSpPr>
          <p:nvPr/>
        </p:nvSpPr>
        <p:spPr bwMode="auto">
          <a:xfrm>
            <a:off x="0" y="1997075"/>
            <a:ext cx="9144000" cy="2863850"/>
          </a:xfrm>
          <a:prstGeom prst="rect">
            <a:avLst/>
          </a:prstGeom>
          <a:noFill/>
          <a:ln w="9525">
            <a:noFill/>
            <a:miter lim="800000"/>
            <a:headEnd/>
            <a:tailEnd/>
          </a:ln>
        </p:spPr>
        <p:txBody>
          <a:bodyPr>
            <a:spAutoFit/>
          </a:bodyPr>
          <a:lstStyle/>
          <a:p>
            <a:pPr marL="0" lvl="1" algn="ctr" eaLnBrk="0" hangingPunct="0"/>
            <a:r>
              <a:rPr lang="uk-UA" sz="6000" b="1">
                <a:latin typeface="Cambria" pitchFamily="18" charset="0"/>
              </a:rPr>
              <a:t>2.2 Методи ціноутворення, що ґрунтуються на попиті</a:t>
            </a:r>
            <a:endParaRPr lang="ru-RU" sz="6000" b="1">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0" y="0"/>
            <a:ext cx="9144000" cy="6740525"/>
          </a:xfrm>
          <a:prstGeom prst="rect">
            <a:avLst/>
          </a:prstGeom>
          <a:noFill/>
          <a:ln w="9525">
            <a:noFill/>
            <a:miter lim="800000"/>
            <a:headEnd/>
            <a:tailEnd/>
          </a:ln>
        </p:spPr>
        <p:txBody>
          <a:bodyPr>
            <a:spAutoFit/>
          </a:bodyPr>
          <a:lstStyle/>
          <a:p>
            <a:pPr algn="ctr"/>
            <a:r>
              <a:rPr lang="uk-UA" sz="3600">
                <a:latin typeface="Cambria" pitchFamily="18" charset="0"/>
              </a:rPr>
              <a:t>Методи визначення цін з орієнтацією на попит ґрунтуються на очікуваній оцінці вартості товару споживачами, тобто на тому, скільки </a:t>
            </a:r>
            <a:r>
              <a:rPr lang="uk-UA" sz="3600" b="1">
                <a:latin typeface="Cambria" pitchFamily="18" charset="0"/>
              </a:rPr>
              <a:t>покупець готовий заплатити </a:t>
            </a:r>
            <a:r>
              <a:rPr lang="uk-UA" sz="3600">
                <a:latin typeface="Cambria" pitchFamily="18" charset="0"/>
              </a:rPr>
              <a:t>за товар певного рівня якості. В цих методах найчастіше підприємство має встановити залежність між цінами і обсягами продукції (знайти функцію попиту) і обрати на цій основі ціну, яка дасть змогу досягти поставленої мети (максимального прибутку, найбільшого обсягу збуту та ін.).</a:t>
            </a:r>
            <a:endParaRPr lang="ru-RU" sz="3600">
              <a:latin typeface="Cambr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Прямоугольник 1"/>
          <p:cNvSpPr>
            <a:spLocks noChangeArrowheads="1"/>
          </p:cNvSpPr>
          <p:nvPr/>
        </p:nvSpPr>
        <p:spPr bwMode="auto">
          <a:xfrm>
            <a:off x="0" y="304800"/>
            <a:ext cx="9144000" cy="6248400"/>
          </a:xfrm>
          <a:prstGeom prst="rect">
            <a:avLst/>
          </a:prstGeom>
          <a:noFill/>
          <a:ln w="9525">
            <a:noFill/>
            <a:miter lim="800000"/>
            <a:headEnd/>
            <a:tailEnd/>
          </a:ln>
        </p:spPr>
        <p:txBody>
          <a:bodyPr>
            <a:spAutoFit/>
          </a:bodyPr>
          <a:lstStyle/>
          <a:p>
            <a:pPr marL="539750" indent="-358775"/>
            <a:r>
              <a:rPr lang="uk-UA" sz="4000">
                <a:latin typeface="Cambria" pitchFamily="18" charset="0"/>
              </a:rPr>
              <a:t>1. Метод визначення економічної цінності товару для покупця.</a:t>
            </a:r>
            <a:endParaRPr lang="ru-RU" sz="4000">
              <a:latin typeface="Cambria" pitchFamily="18" charset="0"/>
            </a:endParaRPr>
          </a:p>
          <a:p>
            <a:pPr marL="539750" indent="-358775"/>
            <a:r>
              <a:rPr lang="uk-UA" sz="4000">
                <a:latin typeface="Cambria" pitchFamily="18" charset="0"/>
              </a:rPr>
              <a:t>2. Метод максимально прийнятної ціни.</a:t>
            </a:r>
            <a:endParaRPr lang="ru-RU" sz="4000">
              <a:latin typeface="Cambria" pitchFamily="18" charset="0"/>
            </a:endParaRPr>
          </a:p>
          <a:p>
            <a:pPr marL="539750" indent="-358775"/>
            <a:r>
              <a:rPr lang="uk-UA" sz="4000">
                <a:latin typeface="Cambria" pitchFamily="18" charset="0"/>
              </a:rPr>
              <a:t>3. Метод PSM (</a:t>
            </a:r>
            <a:r>
              <a:rPr lang="en-US" sz="4000">
                <a:latin typeface="Cambria" pitchFamily="18" charset="0"/>
              </a:rPr>
              <a:t>Price Sensitivity Meter</a:t>
            </a:r>
            <a:r>
              <a:rPr lang="uk-UA" sz="4000">
                <a:latin typeface="Cambria" pitchFamily="18" charset="0"/>
              </a:rPr>
              <a:t>).</a:t>
            </a:r>
            <a:endParaRPr lang="ru-RU" sz="4000">
              <a:latin typeface="Cambria" pitchFamily="18" charset="0"/>
            </a:endParaRPr>
          </a:p>
          <a:p>
            <a:pPr marL="539750" indent="-358775"/>
            <a:r>
              <a:rPr lang="uk-UA" sz="4000">
                <a:latin typeface="Cambria" pitchFamily="18" charset="0"/>
              </a:rPr>
              <a:t>4. Метод трьох рівнів ціни.</a:t>
            </a:r>
            <a:endParaRPr lang="ru-RU" sz="4000">
              <a:latin typeface="Cambria" pitchFamily="18" charset="0"/>
            </a:endParaRPr>
          </a:p>
          <a:p>
            <a:pPr marL="539750" indent="-358775"/>
            <a:r>
              <a:rPr lang="uk-UA" sz="4000">
                <a:latin typeface="Cambria" pitchFamily="18" charset="0"/>
              </a:rPr>
              <a:t>5. Метод вивчення намірів про купівлю.</a:t>
            </a:r>
            <a:endParaRPr lang="ru-RU" sz="4000">
              <a:latin typeface="Cambria" pitchFamily="18" charset="0"/>
            </a:endParaRPr>
          </a:p>
          <a:p>
            <a:pPr marL="539750" indent="-358775"/>
            <a:r>
              <a:rPr lang="uk-UA" sz="4000">
                <a:latin typeface="Cambria" pitchFamily="18" charset="0"/>
              </a:rPr>
              <a:t>6. Метод опитування експертів з визначенням їхніх самооцінок.</a:t>
            </a:r>
            <a:endParaRPr lang="ru-RU" sz="400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0" y="1536700"/>
            <a:ext cx="9144000" cy="3784600"/>
          </a:xfrm>
          <a:prstGeom prst="rect">
            <a:avLst/>
          </a:prstGeom>
          <a:noFill/>
          <a:ln w="9525">
            <a:noFill/>
            <a:miter lim="800000"/>
            <a:headEnd/>
            <a:tailEnd/>
          </a:ln>
        </p:spPr>
        <p:txBody>
          <a:bodyPr>
            <a:spAutoFit/>
          </a:bodyPr>
          <a:lstStyle/>
          <a:p>
            <a:pPr marL="0" lvl="1" algn="ctr" eaLnBrk="0" hangingPunct="0"/>
            <a:r>
              <a:rPr lang="uk-UA" sz="6000" b="1">
                <a:latin typeface="Cambria" pitchFamily="18" charset="0"/>
              </a:rPr>
              <a:t>2.3 Методи ціноутворення з орієнтацією на конкуренцію</a:t>
            </a:r>
            <a:endParaRPr lang="ru-RU" sz="6000" b="1">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834</Words>
  <Application>Microsoft Office PowerPoint</Application>
  <PresentationFormat>Экран (4:3)</PresentationFormat>
  <Paragraphs>43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Феофанов Л.К.</dc:creator>
  <cp:lastModifiedBy>Феофанов Л. К.</cp:lastModifiedBy>
  <cp:revision>69</cp:revision>
  <dcterms:created xsi:type="dcterms:W3CDTF">2020-02-14T08:16:41Z</dcterms:created>
  <dcterms:modified xsi:type="dcterms:W3CDTF">2021-09-26T15:09:59Z</dcterms:modified>
</cp:coreProperties>
</file>