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1"/>
  </p:notesMasterIdLst>
  <p:sldIdLst>
    <p:sldId id="352" r:id="rId2"/>
    <p:sldId id="353" r:id="rId3"/>
    <p:sldId id="279" r:id="rId4"/>
    <p:sldId id="266" r:id="rId5"/>
    <p:sldId id="343" r:id="rId6"/>
    <p:sldId id="265" r:id="rId7"/>
    <p:sldId id="281" r:id="rId8"/>
    <p:sldId id="267" r:id="rId9"/>
    <p:sldId id="268" r:id="rId10"/>
    <p:sldId id="277" r:id="rId11"/>
    <p:sldId id="344" r:id="rId12"/>
    <p:sldId id="345" r:id="rId13"/>
    <p:sldId id="347" r:id="rId14"/>
    <p:sldId id="346" r:id="rId15"/>
    <p:sldId id="348" r:id="rId16"/>
    <p:sldId id="350" r:id="rId17"/>
    <p:sldId id="349" r:id="rId18"/>
    <p:sldId id="269" r:id="rId19"/>
    <p:sldId id="270" r:id="rId20"/>
    <p:sldId id="271" r:id="rId21"/>
    <p:sldId id="272" r:id="rId22"/>
    <p:sldId id="278" r:id="rId23"/>
    <p:sldId id="273" r:id="rId24"/>
    <p:sldId id="274" r:id="rId25"/>
    <p:sldId id="275" r:id="rId26"/>
    <p:sldId id="276"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51"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280" r:id="rId9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34535" autoAdjust="0"/>
    <p:restoredTop sz="86369" autoAdjust="0"/>
  </p:normalViewPr>
  <p:slideViewPr>
    <p:cSldViewPr>
      <p:cViewPr varScale="1">
        <p:scale>
          <a:sx n="67" d="100"/>
          <a:sy n="67" d="100"/>
        </p:scale>
        <p:origin x="-984" y="-108"/>
      </p:cViewPr>
      <p:guideLst>
        <p:guide orient="horz" pos="2160"/>
        <p:guide pos="2880"/>
      </p:guideLst>
    </p:cSldViewPr>
  </p:slideViewPr>
  <p:outlineViewPr>
    <p:cViewPr>
      <p:scale>
        <a:sx n="33" d="100"/>
        <a:sy n="33" d="100"/>
      </p:scale>
      <p:origin x="210" y="3937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2040"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6B924F-A584-45EF-BE30-77EDD46B7984}" type="datetimeFigureOut">
              <a:rPr lang="ru-RU" smtClean="0"/>
              <a:pPr/>
              <a:t>09.09.2020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26BE77-37E6-4849-A53F-642AC4A3BB9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337A4D0-2EAF-4775-BB08-65B64908C36E}" type="datetimeFigureOut">
              <a:rPr lang="ru-RU" smtClean="0"/>
              <a:pPr/>
              <a:t>09.09.2020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001F839-5A62-464B-BDA2-BAEB78209DA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337A4D0-2EAF-4775-BB08-65B64908C36E}" type="datetimeFigureOut">
              <a:rPr lang="ru-RU" smtClean="0"/>
              <a:pPr/>
              <a:t>09.09.2020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001F839-5A62-464B-BDA2-BAEB78209DA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337A4D0-2EAF-4775-BB08-65B64908C36E}" type="datetimeFigureOut">
              <a:rPr lang="ru-RU" smtClean="0"/>
              <a:pPr/>
              <a:t>09.09.2020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001F839-5A62-464B-BDA2-BAEB78209DA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337A4D0-2EAF-4775-BB08-65B64908C36E}" type="datetimeFigureOut">
              <a:rPr lang="ru-RU" smtClean="0"/>
              <a:pPr/>
              <a:t>09.09.2020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001F839-5A62-464B-BDA2-BAEB78209DA3}"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337A4D0-2EAF-4775-BB08-65B64908C36E}" type="datetimeFigureOut">
              <a:rPr lang="ru-RU" smtClean="0"/>
              <a:pPr/>
              <a:t>09.09.2020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001F839-5A62-464B-BDA2-BAEB78209DA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337A4D0-2EAF-4775-BB08-65B64908C36E}" type="datetimeFigureOut">
              <a:rPr lang="ru-RU" smtClean="0"/>
              <a:pPr/>
              <a:t>09.09.2020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001F839-5A62-464B-BDA2-BAEB78209DA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337A4D0-2EAF-4775-BB08-65B64908C36E}" type="datetimeFigureOut">
              <a:rPr lang="ru-RU" smtClean="0"/>
              <a:pPr/>
              <a:t>09.09.2020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001F839-5A62-464B-BDA2-BAEB78209DA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337A4D0-2EAF-4775-BB08-65B64908C36E}" type="datetimeFigureOut">
              <a:rPr lang="ru-RU" smtClean="0"/>
              <a:pPr/>
              <a:t>09.09.2020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001F839-5A62-464B-BDA2-BAEB78209DA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337A4D0-2EAF-4775-BB08-65B64908C36E}" type="datetimeFigureOut">
              <a:rPr lang="ru-RU" smtClean="0"/>
              <a:pPr/>
              <a:t>09.09.2020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001F839-5A62-464B-BDA2-BAEB78209DA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337A4D0-2EAF-4775-BB08-65B64908C36E}" type="datetimeFigureOut">
              <a:rPr lang="ru-RU" smtClean="0"/>
              <a:pPr/>
              <a:t>09.09.2020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001F839-5A62-464B-BDA2-BAEB78209DA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337A4D0-2EAF-4775-BB08-65B64908C36E}" type="datetimeFigureOut">
              <a:rPr lang="ru-RU" smtClean="0"/>
              <a:pPr/>
              <a:t>09.09.2020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001F839-5A62-464B-BDA2-BAEB78209DA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37A4D0-2EAF-4775-BB08-65B64908C36E}" type="datetimeFigureOut">
              <a:rPr lang="ru-RU" smtClean="0"/>
              <a:pPr/>
              <a:t>09.09.2020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01F839-5A62-464B-BDA2-BAEB78209DA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ikt.at.ua/load/stranica_avtora/natalija_okolitenko/40" TargetMode="External"/><Relationship Id="rId2" Type="http://schemas.openxmlformats.org/officeDocument/2006/relationships/hyperlink" Target="http://www.ikt.at.u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8229600" cy="1143000"/>
          </a:xfrm>
        </p:spPr>
        <p:txBody>
          <a:bodyPr>
            <a:normAutofit fontScale="90000"/>
          </a:bodyPr>
          <a:lstStyle/>
          <a:p>
            <a:r>
              <a:rPr lang="uk-UA" dirty="0" smtClean="0"/>
              <a:t>Історія української літератури 2 половини ХХ століття</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62500" lnSpcReduction="20000"/>
          </a:bodyPr>
          <a:lstStyle/>
          <a:p>
            <a:r>
              <a:rPr lang="uk-UA" dirty="0" smtClean="0"/>
              <a:t>Українська література 2 половини ХХ ст. характеризується активним розвитком різних естетичних практик, які засвідчують потенціал і здатність українських письменників інтегруватися у світовий літературний процес. Конфлікт із настановами соцреалізму, трансляція національних традицій – провідні ознаки цього періоду, який є підготовчим етапом для трансформації стратегій розвитку української літератури в наступних десятиліттях: феномен шістдесятництва, діаспорна література, літературний андеграунд – цінні естетичні практики, які потрібно вивчити для розуміння специфіки розвитку української літератури від початків і до сьогодення. Курс має теоретичну та практичну спрямованість. Лекційний курс передбачає ознайомлення з найважливішими темами та проблемами, які формують уявлення про зміст та специфіку української літератури 2 половини ХХ</a:t>
            </a:r>
            <a:r>
              <a:rPr lang="en-US" dirty="0" smtClean="0"/>
              <a:t> </a:t>
            </a:r>
            <a:r>
              <a:rPr lang="uk-UA" dirty="0" smtClean="0"/>
              <a:t>ст. Система практичних занять разом із системою самостійної роботи дає</a:t>
            </a:r>
            <a:r>
              <a:rPr lang="ru-RU" dirty="0" smtClean="0"/>
              <a:t> </a:t>
            </a:r>
            <a:r>
              <a:rPr lang="ru-RU" dirty="0" err="1" smtClean="0"/>
              <a:t>можлив</a:t>
            </a:r>
            <a:r>
              <a:rPr lang="uk-UA" dirty="0" smtClean="0"/>
              <a:t>і</a:t>
            </a:r>
            <a:r>
              <a:rPr lang="ru-RU" dirty="0" err="1" smtClean="0"/>
              <a:t>сть</a:t>
            </a:r>
            <a:r>
              <a:rPr lang="ru-RU" dirty="0" smtClean="0"/>
              <a:t> </a:t>
            </a:r>
            <a:r>
              <a:rPr lang="uk-UA" dirty="0" smtClean="0"/>
              <a:t>опанувати новий матеріал, закріпити й деталізувати його або розширити й доповнити матеріал, викладений у лекціях. </a:t>
            </a:r>
            <a:endParaRPr lang="ru-RU"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25602"/>
          </a:xfrm>
        </p:spPr>
        <p:txBody>
          <a:bodyPr>
            <a:normAutofit fontScale="90000"/>
          </a:bodyPr>
          <a:lstStyle/>
          <a:p>
            <a:r>
              <a:rPr lang="uk-UA" sz="2200" dirty="0" smtClean="0"/>
              <a:t>Наталя </a:t>
            </a:r>
            <a:r>
              <a:rPr lang="uk-UA" sz="2200" dirty="0" err="1" smtClean="0"/>
              <a:t>Околітенко</a:t>
            </a:r>
            <a:r>
              <a:rPr lang="ru-RU" sz="2200" dirty="0" smtClean="0"/>
              <a:t/>
            </a:r>
            <a:br>
              <a:rPr lang="ru-RU" sz="2200" dirty="0" smtClean="0"/>
            </a:br>
            <a:r>
              <a:rPr lang="uk-UA" sz="2200" dirty="0" smtClean="0"/>
              <a:t>«Відсотки за зраду»</a:t>
            </a:r>
            <a:r>
              <a:rPr lang="ru-RU" sz="2200" dirty="0" smtClean="0"/>
              <a:t/>
            </a:r>
            <a:br>
              <a:rPr lang="ru-RU" sz="2200" dirty="0" smtClean="0"/>
            </a:br>
            <a:r>
              <a:rPr lang="ru-RU" sz="2200" b="1" dirty="0" smtClean="0"/>
              <a:t>Сайт «</a:t>
            </a:r>
            <a:r>
              <a:rPr lang="ru-RU" sz="2200" b="1" i="1" dirty="0" err="1" smtClean="0"/>
              <a:t>Ирпенская</a:t>
            </a:r>
            <a:r>
              <a:rPr lang="ru-RU" sz="2200" b="1" i="1" dirty="0" smtClean="0"/>
              <a:t> буквица</a:t>
            </a:r>
            <a:r>
              <a:rPr lang="ru-RU" sz="2200" b="1" dirty="0" smtClean="0"/>
              <a:t>»: </a:t>
            </a:r>
            <a:r>
              <a:rPr lang="ru-RU" sz="2200" b="1" u="sng" dirty="0" smtClean="0">
                <a:hlinkClick r:id="rId2"/>
              </a:rPr>
              <a:t>http://www.ikt.at.ua</a:t>
            </a:r>
            <a:r>
              <a:rPr lang="ru-RU" sz="2200" b="1" dirty="0" smtClean="0"/>
              <a:t> </a:t>
            </a:r>
            <a:r>
              <a:rPr lang="ru-RU" sz="2200" dirty="0" smtClean="0"/>
              <a:t/>
            </a:r>
            <a:br>
              <a:rPr lang="ru-RU" sz="2200" dirty="0" smtClean="0"/>
            </a:br>
            <a:r>
              <a:rPr lang="ru-RU" sz="2200" b="1" dirty="0" smtClean="0"/>
              <a:t>Книга на сайте: </a:t>
            </a:r>
            <a:r>
              <a:rPr lang="uk-UA" sz="2200" b="1" u="sng" dirty="0" smtClean="0">
                <a:hlinkClick r:id="rId3"/>
              </a:rPr>
              <a:t>http://ikt.at.ua/load/stranica_avtora/natalija_okolitenko/40</a:t>
            </a:r>
            <a:r>
              <a:rPr lang="uk-UA" sz="2200" b="1" dirty="0" smtClean="0"/>
              <a:t> </a:t>
            </a:r>
            <a:r>
              <a:rPr lang="ru-RU" sz="2200" dirty="0" smtClean="0"/>
              <a:t/>
            </a:r>
            <a:br>
              <a:rPr lang="ru-RU" sz="2200" dirty="0" smtClean="0"/>
            </a:br>
            <a:r>
              <a:rPr lang="uk-UA" sz="2200" b="1" dirty="0" err="1" smtClean="0"/>
              <a:t>Авторская</a:t>
            </a:r>
            <a:r>
              <a:rPr lang="uk-UA" sz="2200" b="1" dirty="0" smtClean="0"/>
              <a:t> </a:t>
            </a:r>
            <a:r>
              <a:rPr lang="uk-UA" sz="2200" b="1" dirty="0" err="1" smtClean="0"/>
              <a:t>редакция</a:t>
            </a:r>
            <a:r>
              <a:rPr lang="uk-UA" sz="2200" b="1" dirty="0" smtClean="0"/>
              <a:t>.</a:t>
            </a:r>
            <a:r>
              <a:rPr lang="ru-RU" sz="1400" dirty="0" smtClean="0"/>
              <a:t/>
            </a:r>
            <a:br>
              <a:rPr lang="ru-RU" sz="1400" dirty="0" smtClean="0"/>
            </a:br>
            <a:endParaRPr lang="ru-RU" sz="1400" dirty="0"/>
          </a:p>
        </p:txBody>
      </p:sp>
      <p:sp>
        <p:nvSpPr>
          <p:cNvPr id="3" name="Содержимое 2"/>
          <p:cNvSpPr>
            <a:spLocks noGrp="1"/>
          </p:cNvSpPr>
          <p:nvPr>
            <p:ph idx="1"/>
          </p:nvPr>
        </p:nvSpPr>
        <p:spPr/>
        <p:txBody>
          <a:bodyPr>
            <a:normAutofit fontScale="92500" lnSpcReduction="20000"/>
          </a:bodyPr>
          <a:lstStyle/>
          <a:p>
            <a:pPr algn="ctr">
              <a:buNone/>
            </a:pPr>
            <a:endParaRPr lang="ru-RU" b="1" dirty="0" smtClean="0"/>
          </a:p>
          <a:p>
            <a:pPr algn="ctr">
              <a:buNone/>
            </a:pPr>
            <a:endParaRPr lang="ru-RU" b="1" dirty="0" smtClean="0"/>
          </a:p>
          <a:p>
            <a:pPr algn="ctr">
              <a:buNone/>
            </a:pPr>
            <a:r>
              <a:rPr lang="ru-RU" b="1" dirty="0" smtClean="0"/>
              <a:t>ВІДСОТКИ ЗА ЗРАДУ</a:t>
            </a:r>
            <a:endParaRPr lang="ru-RU" dirty="0" smtClean="0"/>
          </a:p>
          <a:p>
            <a:pPr>
              <a:buNone/>
            </a:pPr>
            <a:r>
              <a:rPr lang="ru-RU" dirty="0" smtClean="0"/>
              <a:t> </a:t>
            </a:r>
          </a:p>
          <a:p>
            <a:pPr algn="ctr">
              <a:buNone/>
            </a:pPr>
            <a:r>
              <a:rPr lang="ru-RU" dirty="0" smtClean="0"/>
              <a:t>Перед нами </a:t>
            </a:r>
            <a:r>
              <a:rPr lang="ru-RU" dirty="0" err="1" smtClean="0"/>
              <a:t>вагома</a:t>
            </a:r>
            <a:r>
              <a:rPr lang="ru-RU" dirty="0" smtClean="0"/>
              <a:t> книга, видана </a:t>
            </a:r>
            <a:r>
              <a:rPr lang="ru-RU" dirty="0" err="1" smtClean="0"/>
              <a:t>солідним</a:t>
            </a:r>
            <a:r>
              <a:rPr lang="ru-RU" dirty="0" smtClean="0"/>
              <a:t> як на </a:t>
            </a:r>
            <a:r>
              <a:rPr lang="ru-RU" dirty="0" err="1" smtClean="0"/>
              <a:t>сьогоднішній</a:t>
            </a:r>
            <a:r>
              <a:rPr lang="ru-RU" dirty="0" smtClean="0"/>
              <a:t> день </a:t>
            </a:r>
            <a:r>
              <a:rPr lang="ru-RU" dirty="0" err="1" smtClean="0"/>
              <a:t>тиражем</a:t>
            </a:r>
            <a:r>
              <a:rPr lang="ru-RU" dirty="0" smtClean="0"/>
              <a:t> – </a:t>
            </a:r>
            <a:r>
              <a:rPr lang="ru-RU" dirty="0" err="1" smtClean="0"/>
              <a:t>дві</a:t>
            </a:r>
            <a:r>
              <a:rPr lang="ru-RU" dirty="0" smtClean="0"/>
              <a:t> </a:t>
            </a:r>
            <a:r>
              <a:rPr lang="ru-RU" dirty="0" err="1" smtClean="0"/>
              <a:t>тисячі</a:t>
            </a:r>
            <a:r>
              <a:rPr lang="ru-RU" dirty="0" smtClean="0"/>
              <a:t> </a:t>
            </a:r>
            <a:r>
              <a:rPr lang="ru-RU" dirty="0" err="1" smtClean="0"/>
              <a:t>примірників</a:t>
            </a:r>
            <a:r>
              <a:rPr lang="ru-RU" dirty="0" smtClean="0"/>
              <a:t>: «Рух опору в </a:t>
            </a:r>
            <a:r>
              <a:rPr lang="ru-RU" dirty="0" err="1" smtClean="0"/>
              <a:t>Україні</a:t>
            </a:r>
            <a:r>
              <a:rPr lang="ru-RU" dirty="0" smtClean="0"/>
              <a:t>. </a:t>
            </a:r>
            <a:r>
              <a:rPr lang="ru-RU" dirty="0" err="1" smtClean="0"/>
              <a:t>Енциклопедичний</a:t>
            </a:r>
            <a:r>
              <a:rPr lang="ru-RU" dirty="0" smtClean="0"/>
              <a:t> </a:t>
            </a:r>
            <a:r>
              <a:rPr lang="ru-RU" dirty="0" err="1" smtClean="0"/>
              <a:t>довідник</a:t>
            </a:r>
            <a:r>
              <a:rPr lang="ru-RU" dirty="0" smtClean="0"/>
              <a:t>. 1960-1990» / </a:t>
            </a:r>
            <a:r>
              <a:rPr lang="ru-RU" dirty="0" err="1" smtClean="0"/>
              <a:t>Київ</a:t>
            </a:r>
            <a:r>
              <a:rPr lang="ru-RU" dirty="0" smtClean="0"/>
              <a:t> «</a:t>
            </a:r>
            <a:r>
              <a:rPr lang="ru-RU" dirty="0" err="1" smtClean="0"/>
              <a:t>Смолоскип</a:t>
            </a:r>
            <a:r>
              <a:rPr lang="ru-RU" dirty="0" smtClean="0"/>
              <a:t>» 2010/. Сам факт </a:t>
            </a:r>
            <a:r>
              <a:rPr lang="ru-RU" dirty="0" err="1" smtClean="0"/>
              <a:t>виходу</a:t>
            </a:r>
            <a:r>
              <a:rPr lang="ru-RU" dirty="0" smtClean="0"/>
              <a:t> в </a:t>
            </a:r>
            <a:r>
              <a:rPr lang="ru-RU" dirty="0" err="1" smtClean="0"/>
              <a:t>світ</a:t>
            </a:r>
            <a:r>
              <a:rPr lang="ru-RU" dirty="0" smtClean="0"/>
              <a:t> такого </a:t>
            </a:r>
            <a:r>
              <a:rPr lang="ru-RU" dirty="0" err="1" smtClean="0"/>
              <a:t>твору</a:t>
            </a:r>
            <a:r>
              <a:rPr lang="ru-RU" dirty="0" smtClean="0"/>
              <a:t> </a:t>
            </a:r>
            <a:r>
              <a:rPr lang="ru-RU" dirty="0" err="1" smtClean="0"/>
              <a:t>міг</a:t>
            </a:r>
            <a:r>
              <a:rPr lang="ru-RU" dirty="0" smtClean="0"/>
              <a:t> </a:t>
            </a:r>
            <a:r>
              <a:rPr lang="ru-RU" dirty="0" err="1" smtClean="0"/>
              <a:t>би</a:t>
            </a:r>
            <a:r>
              <a:rPr lang="ru-RU" dirty="0" smtClean="0"/>
              <a:t> стати великою </a:t>
            </a:r>
            <a:r>
              <a:rPr lang="ru-RU" dirty="0" err="1" smtClean="0"/>
              <a:t>подією</a:t>
            </a:r>
            <a:r>
              <a:rPr lang="ru-RU" dirty="0" smtClean="0"/>
              <a:t>, коли б…</a:t>
            </a:r>
          </a:p>
          <a:p>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Василь </a:t>
            </a:r>
            <a:r>
              <a:rPr lang="ru-RU" dirty="0" err="1" smtClean="0"/>
              <a:t>Овс</a:t>
            </a:r>
            <a:r>
              <a:rPr lang="uk-UA" dirty="0" smtClean="0"/>
              <a:t>і</a:t>
            </a:r>
            <a:r>
              <a:rPr lang="ru-RU" dirty="0" err="1" smtClean="0"/>
              <a:t>єнко</a:t>
            </a:r>
            <a:r>
              <a:rPr lang="ru-RU" dirty="0" smtClean="0"/>
              <a:t> </a:t>
            </a:r>
            <a:r>
              <a:rPr lang="ru-RU" dirty="0" err="1" smtClean="0"/>
              <a:t>і</a:t>
            </a:r>
            <a:r>
              <a:rPr lang="ru-RU" dirty="0" smtClean="0"/>
              <a:t> Михайло </a:t>
            </a:r>
            <a:r>
              <a:rPr lang="ru-RU" dirty="0" err="1" smtClean="0"/>
              <a:t>Горинь</a:t>
            </a:r>
            <a:endParaRPr lang="ru-RU" dirty="0"/>
          </a:p>
        </p:txBody>
      </p:sp>
      <p:pic>
        <p:nvPicPr>
          <p:cNvPr id="2050" name="Picture 2" descr="C:\Documents and Settings\юля\Мои документы\Загрузки\60\Василь Овсієнко і Мих Горинь.jpg"/>
          <p:cNvPicPr>
            <a:picLocks noGrp="1" noChangeAspect="1" noChangeArrowheads="1"/>
          </p:cNvPicPr>
          <p:nvPr>
            <p:ph idx="1"/>
          </p:nvPr>
        </p:nvPicPr>
        <p:blipFill>
          <a:blip r:embed="rId2"/>
          <a:srcRect/>
          <a:stretch>
            <a:fillRect/>
          </a:stretch>
        </p:blipFill>
        <p:spPr bwMode="auto">
          <a:xfrm>
            <a:off x="1285852" y="1142984"/>
            <a:ext cx="7500990" cy="4815697"/>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І.Драч, М.Горинь, Д.Павличко</a:t>
            </a:r>
            <a:endParaRPr lang="ru-RU" dirty="0"/>
          </a:p>
        </p:txBody>
      </p:sp>
      <p:pic>
        <p:nvPicPr>
          <p:cNvPr id="3074" name="Picture 2" descr="C:\Documents and Settings\юля\Мои документы\Загрузки\60\Горинь Драч Павличко.jpg"/>
          <p:cNvPicPr>
            <a:picLocks noGrp="1" noChangeAspect="1" noChangeArrowheads="1"/>
          </p:cNvPicPr>
          <p:nvPr>
            <p:ph idx="1"/>
          </p:nvPr>
        </p:nvPicPr>
        <p:blipFill>
          <a:blip r:embed="rId2"/>
          <a:srcRect/>
          <a:stretch>
            <a:fillRect/>
          </a:stretch>
        </p:blipFill>
        <p:spPr bwMode="auto">
          <a:xfrm>
            <a:off x="2891568" y="1600200"/>
            <a:ext cx="3360864" cy="4525963"/>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Горинь і Чорновіл</a:t>
            </a:r>
            <a:endParaRPr lang="ru-RU" dirty="0"/>
          </a:p>
        </p:txBody>
      </p:sp>
      <p:pic>
        <p:nvPicPr>
          <p:cNvPr id="4098" name="Picture 2" descr="C:\Documents and Settings\юля\Мои документы\Загрузки\60\Горинь і Чорновіл.jpg"/>
          <p:cNvPicPr>
            <a:picLocks noGrp="1" noChangeAspect="1" noChangeArrowheads="1"/>
          </p:cNvPicPr>
          <p:nvPr>
            <p:ph idx="1"/>
          </p:nvPr>
        </p:nvPicPr>
        <p:blipFill>
          <a:blip r:embed="rId2"/>
          <a:srcRect/>
          <a:stretch>
            <a:fillRect/>
          </a:stretch>
        </p:blipFill>
        <p:spPr bwMode="auto">
          <a:xfrm>
            <a:off x="3017280" y="1600200"/>
            <a:ext cx="3109440" cy="4525963"/>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smtClean="0"/>
              <a:t>М.Горинь</a:t>
            </a:r>
            <a:r>
              <a:rPr lang="ru-RU" dirty="0" smtClean="0"/>
              <a:t> </a:t>
            </a:r>
            <a:r>
              <a:rPr lang="ru-RU" dirty="0" err="1" smtClean="0"/>
              <a:t>з</a:t>
            </a:r>
            <a:r>
              <a:rPr lang="ru-RU" dirty="0" smtClean="0"/>
              <a:t> </a:t>
            </a:r>
            <a:r>
              <a:rPr lang="ru-RU" dirty="0" err="1" smtClean="0"/>
              <a:t>Надією</a:t>
            </a:r>
            <a:r>
              <a:rPr lang="ru-RU" dirty="0" smtClean="0"/>
              <a:t> </a:t>
            </a:r>
            <a:r>
              <a:rPr lang="ru-RU" dirty="0" err="1" smtClean="0"/>
              <a:t>Парубченко</a:t>
            </a:r>
            <a:r>
              <a:rPr lang="ru-RU" dirty="0" smtClean="0"/>
              <a:t> мамою </a:t>
            </a:r>
            <a:r>
              <a:rPr lang="ru-RU" dirty="0" err="1" smtClean="0"/>
              <a:t>Юрія</a:t>
            </a:r>
            <a:r>
              <a:rPr lang="ru-RU" dirty="0" smtClean="0"/>
              <a:t> Литвина</a:t>
            </a:r>
            <a:endParaRPr lang="ru-RU" dirty="0"/>
          </a:p>
        </p:txBody>
      </p:sp>
      <p:pic>
        <p:nvPicPr>
          <p:cNvPr id="6146" name="Picture 2" descr="C:\Documents and Settings\юля\Мои документы\Загрузки\60\Горинь з Надією Парубченко мамою Юрія Литвина.jpg"/>
          <p:cNvPicPr>
            <a:picLocks noGrp="1" noChangeAspect="1" noChangeArrowheads="1"/>
          </p:cNvPicPr>
          <p:nvPr>
            <p:ph idx="1"/>
          </p:nvPr>
        </p:nvPicPr>
        <p:blipFill>
          <a:blip r:embed="rId2"/>
          <a:srcRect/>
          <a:stretch>
            <a:fillRect/>
          </a:stretch>
        </p:blipFill>
        <p:spPr bwMode="auto">
          <a:xfrm>
            <a:off x="1714500" y="1877219"/>
            <a:ext cx="5715000" cy="397192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Праця В.Чорновола</a:t>
            </a:r>
            <a:endParaRPr lang="ru-RU" dirty="0"/>
          </a:p>
        </p:txBody>
      </p:sp>
      <p:pic>
        <p:nvPicPr>
          <p:cNvPr id="5122" name="Picture 2" descr="C:\Documents and Settings\юля\Мои документы\Загрузки\60\лихо з розуму Чорновіл.jpg"/>
          <p:cNvPicPr>
            <a:picLocks noGrp="1" noChangeAspect="1" noChangeArrowheads="1"/>
          </p:cNvPicPr>
          <p:nvPr>
            <p:ph idx="1"/>
          </p:nvPr>
        </p:nvPicPr>
        <p:blipFill>
          <a:blip r:embed="rId2"/>
          <a:srcRect/>
          <a:stretch>
            <a:fillRect/>
          </a:stretch>
        </p:blipFill>
        <p:spPr bwMode="auto">
          <a:xfrm>
            <a:off x="3118034" y="1600200"/>
            <a:ext cx="2907931" cy="452596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І.Жиленко</a:t>
            </a:r>
            <a:endParaRPr lang="ru-RU" dirty="0"/>
          </a:p>
        </p:txBody>
      </p:sp>
      <p:pic>
        <p:nvPicPr>
          <p:cNvPr id="8194" name="Picture 2" descr="C:\Documents and Settings\юля\Мои документы\Загрузки\60\Жиленко Ірина 70-ті.jpg"/>
          <p:cNvPicPr>
            <a:picLocks noGrp="1" noChangeAspect="1" noChangeArrowheads="1"/>
          </p:cNvPicPr>
          <p:nvPr>
            <p:ph idx="1"/>
          </p:nvPr>
        </p:nvPicPr>
        <p:blipFill>
          <a:blip r:embed="rId2"/>
          <a:srcRect/>
          <a:stretch>
            <a:fillRect/>
          </a:stretch>
        </p:blipFill>
        <p:spPr bwMode="auto">
          <a:xfrm>
            <a:off x="2926195" y="1600200"/>
            <a:ext cx="3291609" cy="4525963"/>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err="1" smtClean="0"/>
              <a:t>І.Жиленко</a:t>
            </a:r>
            <a:r>
              <a:rPr lang="ru-RU" sz="2400" dirty="0" smtClean="0"/>
              <a:t> (в </a:t>
            </a:r>
            <a:r>
              <a:rPr lang="ru-RU" sz="2400" dirty="0" err="1" smtClean="0"/>
              <a:t>центрі</a:t>
            </a:r>
            <a:r>
              <a:rPr lang="ru-RU" sz="2400" dirty="0" smtClean="0"/>
              <a:t>) </a:t>
            </a:r>
            <a:r>
              <a:rPr lang="ru-RU" sz="2400" dirty="0" err="1" smtClean="0"/>
              <a:t>в</a:t>
            </a:r>
            <a:r>
              <a:rPr lang="ru-RU" sz="2400" dirty="0" smtClean="0"/>
              <a:t> </a:t>
            </a:r>
            <a:r>
              <a:rPr lang="ru-RU" sz="2400" dirty="0" err="1" smtClean="0"/>
              <a:t>групі</a:t>
            </a:r>
            <a:r>
              <a:rPr lang="ru-RU" sz="2400" dirty="0" smtClean="0"/>
              <a:t> </a:t>
            </a:r>
            <a:r>
              <a:rPr lang="ru-RU" sz="2400" dirty="0" err="1" smtClean="0"/>
              <a:t>з</a:t>
            </a:r>
            <a:r>
              <a:rPr lang="ru-RU" sz="2400" dirty="0" smtClean="0"/>
              <a:t> В. </a:t>
            </a:r>
            <a:r>
              <a:rPr lang="ru-RU" sz="2400" dirty="0" err="1" smtClean="0"/>
              <a:t>Чорноволом</a:t>
            </a:r>
            <a:r>
              <a:rPr lang="ru-RU" sz="2400" dirty="0" smtClean="0"/>
              <a:t>, </a:t>
            </a:r>
            <a:r>
              <a:rPr lang="ru-RU" sz="2400" dirty="0" err="1" smtClean="0"/>
              <a:t>Є.Сверстюком</a:t>
            </a:r>
            <a:r>
              <a:rPr lang="ru-RU" sz="2400" dirty="0" smtClean="0"/>
              <a:t>, </a:t>
            </a:r>
            <a:r>
              <a:rPr lang="ru-RU" sz="2400" dirty="0" err="1" smtClean="0"/>
              <a:t>І.Світличним</a:t>
            </a:r>
            <a:r>
              <a:rPr lang="ru-RU" sz="2400" dirty="0" smtClean="0"/>
              <a:t>, </a:t>
            </a:r>
            <a:r>
              <a:rPr lang="ru-RU" sz="2400" dirty="0" err="1" smtClean="0"/>
              <a:t>Л.Світличною</a:t>
            </a:r>
            <a:r>
              <a:rPr lang="ru-RU" sz="2400" dirty="0" smtClean="0"/>
              <a:t>, </a:t>
            </a:r>
            <a:r>
              <a:rPr lang="ru-RU" sz="2400" dirty="0" err="1" smtClean="0"/>
              <a:t>А.Горською</a:t>
            </a:r>
            <a:r>
              <a:rPr lang="ru-RU" sz="2400" dirty="0" smtClean="0"/>
              <a:t>, </a:t>
            </a:r>
            <a:r>
              <a:rPr lang="ru-RU" sz="2400" dirty="0" err="1" smtClean="0"/>
              <a:t>Є.Концевичем</a:t>
            </a:r>
            <a:r>
              <a:rPr lang="ru-RU" sz="2400" dirty="0" smtClean="0"/>
              <a:t>.</a:t>
            </a:r>
            <a:br>
              <a:rPr lang="ru-RU" sz="2400" dirty="0" smtClean="0"/>
            </a:br>
            <a:r>
              <a:rPr lang="ru-RU" sz="2400" dirty="0" smtClean="0"/>
              <a:t>1960-ті. </a:t>
            </a:r>
            <a:r>
              <a:rPr lang="ru-RU" sz="2400" dirty="0" err="1" smtClean="0"/>
              <a:t>рр</a:t>
            </a:r>
            <a:r>
              <a:rPr lang="ru-RU" sz="2400" dirty="0" smtClean="0"/>
              <a:t>.</a:t>
            </a:r>
            <a:endParaRPr lang="ru-RU" sz="2400" dirty="0"/>
          </a:p>
        </p:txBody>
      </p:sp>
      <p:pic>
        <p:nvPicPr>
          <p:cNvPr id="7170" name="Picture 2" descr="C:\Documents and Settings\юля\Мои документы\Загрузки\60\Жиленко разом з.jpg"/>
          <p:cNvPicPr>
            <a:picLocks noGrp="1" noChangeAspect="1" noChangeArrowheads="1"/>
          </p:cNvPicPr>
          <p:nvPr>
            <p:ph idx="1"/>
          </p:nvPr>
        </p:nvPicPr>
        <p:blipFill>
          <a:blip r:embed="rId2"/>
          <a:srcRect/>
          <a:stretch>
            <a:fillRect/>
          </a:stretch>
        </p:blipFill>
        <p:spPr bwMode="auto">
          <a:xfrm>
            <a:off x="1857356" y="1714488"/>
            <a:ext cx="5628097" cy="41148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Вітраж Алли Горської</a:t>
            </a:r>
            <a:endParaRPr lang="ru-RU" dirty="0"/>
          </a:p>
        </p:txBody>
      </p:sp>
      <p:pic>
        <p:nvPicPr>
          <p:cNvPr id="6146" name="Picture 2" descr="C:\Documents and Settings\юля\Мои документы\Загрузки\шістдесятники презентація\maxresdefault.jpg"/>
          <p:cNvPicPr>
            <a:picLocks noGrp="1" noChangeAspect="1" noChangeArrowheads="1"/>
          </p:cNvPicPr>
          <p:nvPr>
            <p:ph idx="1"/>
          </p:nvPr>
        </p:nvPicPr>
        <p:blipFill>
          <a:blip r:embed="rId2"/>
          <a:srcRect/>
          <a:stretch>
            <a:fillRect/>
          </a:stretch>
        </p:blipFill>
        <p:spPr bwMode="auto">
          <a:xfrm>
            <a:off x="548922" y="1600200"/>
            <a:ext cx="8046156" cy="452596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170" name="Picture 2" descr="C:\Documents and Settings\юля\Мои документы\Загрузки\шістдесятники презентація\16f2e9d3-d94a-4a79-9ba3-4ce82e8f460c.png"/>
          <p:cNvPicPr>
            <a:picLocks noGrp="1" noChangeAspect="1" noChangeArrowheads="1"/>
          </p:cNvPicPr>
          <p:nvPr>
            <p:ph idx="1"/>
          </p:nvPr>
        </p:nvPicPr>
        <p:blipFill>
          <a:blip r:embed="rId2"/>
          <a:srcRect/>
          <a:stretch>
            <a:fillRect/>
          </a:stretch>
        </p:blipFill>
        <p:spPr bwMode="auto">
          <a:xfrm>
            <a:off x="1238666" y="2534610"/>
            <a:ext cx="6666667" cy="265714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Тематика курсу</a:t>
            </a:r>
            <a:endParaRPr lang="ru-RU" dirty="0"/>
          </a:p>
        </p:txBody>
      </p:sp>
      <p:sp>
        <p:nvSpPr>
          <p:cNvPr id="3" name="Содержимое 2"/>
          <p:cNvSpPr>
            <a:spLocks noGrp="1"/>
          </p:cNvSpPr>
          <p:nvPr>
            <p:ph idx="1"/>
          </p:nvPr>
        </p:nvSpPr>
        <p:spPr/>
        <p:txBody>
          <a:bodyPr>
            <a:normAutofit fontScale="25000" lnSpcReduction="20000"/>
          </a:bodyPr>
          <a:lstStyle/>
          <a:p>
            <a:r>
              <a:rPr lang="uk-UA" dirty="0" smtClean="0"/>
              <a:t>Українська література 2 половини ХХ ст.: естетичні стратегії, перспективи розвитку.</a:t>
            </a:r>
            <a:endParaRPr lang="ru-RU" dirty="0" smtClean="0"/>
          </a:p>
          <a:p>
            <a:r>
              <a:rPr lang="uk-UA" dirty="0" smtClean="0"/>
              <a:t>Романи "Жовтий князь" В. Барки і "Марія" У. </a:t>
            </a:r>
            <a:r>
              <a:rPr lang="uk-UA" dirty="0" err="1" smtClean="0"/>
              <a:t>Самчука</a:t>
            </a:r>
            <a:r>
              <a:rPr lang="uk-UA" dirty="0" smtClean="0"/>
              <a:t>.</a:t>
            </a:r>
            <a:endParaRPr lang="ru-RU" dirty="0" smtClean="0"/>
          </a:p>
          <a:p>
            <a:r>
              <a:rPr lang="uk-UA" dirty="0" smtClean="0"/>
              <a:t>Українська література в еміграції: Мистецький  український рух. ОУП "Слово".</a:t>
            </a:r>
            <a:endParaRPr lang="ru-RU" dirty="0" smtClean="0"/>
          </a:p>
          <a:p>
            <a:r>
              <a:rPr lang="uk-UA" dirty="0" smtClean="0"/>
              <a:t>Романи "Тигролови" і "Сад Гетсиманський" І. Багряного.</a:t>
            </a:r>
            <a:endParaRPr lang="ru-RU" dirty="0" smtClean="0"/>
          </a:p>
          <a:p>
            <a:r>
              <a:rPr lang="uk-UA" dirty="0" smtClean="0"/>
              <a:t>Феномен Нью-Йоркської групи: персоналії, еволюція об'єднання, стильові різновиди.</a:t>
            </a:r>
            <a:endParaRPr lang="ru-RU" dirty="0" smtClean="0"/>
          </a:p>
          <a:p>
            <a:r>
              <a:rPr lang="uk-UA" dirty="0" smtClean="0"/>
              <a:t>Творчість поетів Нью-Йоркської групи.</a:t>
            </a:r>
            <a:endParaRPr lang="ru-RU" dirty="0" smtClean="0"/>
          </a:p>
          <a:p>
            <a:r>
              <a:rPr lang="uk-UA" dirty="0" smtClean="0"/>
              <a:t>Творчість Е.  Андієвської.</a:t>
            </a:r>
            <a:endParaRPr lang="ru-RU" dirty="0" smtClean="0"/>
          </a:p>
          <a:p>
            <a:r>
              <a:rPr lang="uk-UA" dirty="0" smtClean="0"/>
              <a:t>Життя і творчість О. Довженка.</a:t>
            </a:r>
            <a:endParaRPr lang="ru-RU" dirty="0" smtClean="0"/>
          </a:p>
          <a:p>
            <a:r>
              <a:rPr lang="uk-UA" dirty="0" smtClean="0"/>
              <a:t>Кіноповісті "Україна в огні" і "Повість полум'яних літ" О. Довженка.</a:t>
            </a:r>
            <a:endParaRPr lang="ru-RU" dirty="0" smtClean="0"/>
          </a:p>
          <a:p>
            <a:r>
              <a:rPr lang="uk-UA" dirty="0" smtClean="0"/>
              <a:t>"Щоденник" О. Довженка.</a:t>
            </a:r>
            <a:endParaRPr lang="ru-RU" dirty="0" smtClean="0"/>
          </a:p>
          <a:p>
            <a:r>
              <a:rPr lang="uk-UA" dirty="0" smtClean="0"/>
              <a:t>Повість "Зачарована Десна" О. Довженка.</a:t>
            </a:r>
            <a:endParaRPr lang="ru-RU" dirty="0" smtClean="0"/>
          </a:p>
          <a:p>
            <a:r>
              <a:rPr lang="uk-UA" dirty="0" smtClean="0"/>
              <a:t>Життя і творчість М. Стельмаха. </a:t>
            </a:r>
            <a:endParaRPr lang="ru-RU" dirty="0" smtClean="0"/>
          </a:p>
          <a:p>
            <a:r>
              <a:rPr lang="uk-UA" dirty="0" smtClean="0"/>
              <a:t>Дилогія "Гуси-лебеді летять", "Щедрий вечір" М. Стельмаха.</a:t>
            </a:r>
            <a:endParaRPr lang="ru-RU" dirty="0" smtClean="0"/>
          </a:p>
          <a:p>
            <a:r>
              <a:rPr lang="uk-UA" dirty="0" smtClean="0"/>
              <a:t>Життя і творчість А.Малишка.</a:t>
            </a:r>
            <a:endParaRPr lang="ru-RU" dirty="0" smtClean="0"/>
          </a:p>
          <a:p>
            <a:r>
              <a:rPr lang="uk-UA" dirty="0" smtClean="0"/>
              <a:t>Роман "Вир" Г. Тютюнника.</a:t>
            </a:r>
            <a:endParaRPr lang="ru-RU" dirty="0" smtClean="0"/>
          </a:p>
          <a:p>
            <a:r>
              <a:rPr lang="uk-UA" dirty="0" smtClean="0"/>
              <a:t>Феномен шістдесятництва</a:t>
            </a:r>
            <a:endParaRPr lang="ru-RU" dirty="0" smtClean="0"/>
          </a:p>
          <a:p>
            <a:r>
              <a:rPr lang="uk-UA" dirty="0" smtClean="0"/>
              <a:t>Інтимна й громадянська лірика шістдесятників.</a:t>
            </a:r>
            <a:endParaRPr lang="ru-RU" dirty="0" smtClean="0"/>
          </a:p>
          <a:p>
            <a:r>
              <a:rPr lang="uk-UA" dirty="0" smtClean="0"/>
              <a:t>Поезія і проза В. Симоненка.</a:t>
            </a:r>
            <a:endParaRPr lang="ru-RU" dirty="0" smtClean="0"/>
          </a:p>
          <a:p>
            <a:r>
              <a:rPr lang="uk-UA" dirty="0" smtClean="0"/>
              <a:t>Життя і творчість В. Стуса</a:t>
            </a:r>
            <a:endParaRPr lang="ru-RU" dirty="0" smtClean="0"/>
          </a:p>
          <a:p>
            <a:r>
              <a:rPr lang="uk-UA" dirty="0" smtClean="0"/>
              <a:t>Життя і творчість М. Вінграновського.</a:t>
            </a:r>
            <a:endParaRPr lang="ru-RU" dirty="0" smtClean="0"/>
          </a:p>
          <a:p>
            <a:r>
              <a:rPr lang="uk-UA" dirty="0" smtClean="0"/>
              <a:t>Поезія І. Жиленко</a:t>
            </a:r>
            <a:endParaRPr lang="ru-RU" dirty="0" smtClean="0"/>
          </a:p>
          <a:p>
            <a:r>
              <a:rPr lang="uk-UA" dirty="0" smtClean="0"/>
              <a:t>Життя і творчість Д. Павличка</a:t>
            </a:r>
            <a:endParaRPr lang="ru-RU" dirty="0" smtClean="0"/>
          </a:p>
          <a:p>
            <a:r>
              <a:rPr lang="uk-UA" dirty="0" smtClean="0"/>
              <a:t>Життя і творчість Б. Олійника.</a:t>
            </a:r>
            <a:endParaRPr lang="ru-RU" dirty="0" smtClean="0"/>
          </a:p>
          <a:p>
            <a:r>
              <a:rPr lang="uk-UA" dirty="0" smtClean="0"/>
              <a:t>Проза Є.Гуцала.</a:t>
            </a:r>
            <a:endParaRPr lang="ru-RU" dirty="0" smtClean="0"/>
          </a:p>
          <a:p>
            <a:r>
              <a:rPr lang="uk-UA" dirty="0" smtClean="0"/>
              <a:t>Повісті Гр. Тютюнника. Новела  "Три зозулі з поклоном".</a:t>
            </a:r>
            <a:endParaRPr lang="ru-RU" dirty="0" smtClean="0"/>
          </a:p>
          <a:p>
            <a:r>
              <a:rPr lang="uk-UA" dirty="0" smtClean="0"/>
              <a:t>Життя і творчість Л.Костенко. </a:t>
            </a:r>
            <a:endParaRPr lang="ru-RU" dirty="0" smtClean="0"/>
          </a:p>
          <a:p>
            <a:r>
              <a:rPr lang="uk-UA" dirty="0" smtClean="0"/>
              <a:t>Роман у віршах "Берестечко" Л.Костенко</a:t>
            </a:r>
            <a:endParaRPr lang="ru-RU" dirty="0" smtClean="0"/>
          </a:p>
          <a:p>
            <a:r>
              <a:rPr lang="uk-UA" dirty="0" smtClean="0"/>
              <a:t>Роман у віршах "Маруся Чурай".</a:t>
            </a:r>
            <a:endParaRPr lang="ru-RU" dirty="0" smtClean="0"/>
          </a:p>
          <a:p>
            <a:r>
              <a:rPr lang="uk-UA" dirty="0" smtClean="0"/>
              <a:t>Життя і творчість П. Загребельного.</a:t>
            </a:r>
            <a:endParaRPr lang="ru-RU" dirty="0" smtClean="0"/>
          </a:p>
          <a:p>
            <a:r>
              <a:rPr lang="uk-UA" dirty="0" smtClean="0"/>
              <a:t>Історичні романи П.Загребельного про Київську Русь.</a:t>
            </a:r>
            <a:endParaRPr lang="ru-RU" dirty="0" smtClean="0"/>
          </a:p>
          <a:p>
            <a:r>
              <a:rPr lang="uk-UA" dirty="0" smtClean="0"/>
              <a:t>Химерна проза. </a:t>
            </a:r>
            <a:endParaRPr lang="ru-RU" dirty="0" smtClean="0"/>
          </a:p>
          <a:p>
            <a:r>
              <a:rPr lang="uk-UA" dirty="0" smtClean="0"/>
              <a:t>Дилогія "Лебедина зграя", "Зелені млини" В.Земляка</a:t>
            </a:r>
            <a:endParaRPr lang="ru-RU" dirty="0" smtClean="0"/>
          </a:p>
          <a:p>
            <a:r>
              <a:rPr lang="uk-UA" dirty="0" smtClean="0"/>
              <a:t>Повісті "</a:t>
            </a:r>
            <a:r>
              <a:rPr lang="uk-UA" dirty="0" err="1" smtClean="0"/>
              <a:t>Ирій</a:t>
            </a:r>
            <a:r>
              <a:rPr lang="uk-UA" dirty="0" smtClean="0"/>
              <a:t>" і оповідання "Білий кінь Шептало" В.Дрозда.</a:t>
            </a:r>
            <a:endParaRPr lang="ru-RU" dirty="0" smtClean="0"/>
          </a:p>
          <a:p>
            <a:r>
              <a:rPr lang="uk-UA" dirty="0" smtClean="0"/>
              <a:t>Історична романістика 2 половини ХХ ст.</a:t>
            </a:r>
            <a:endParaRPr lang="ru-RU" dirty="0" smtClean="0"/>
          </a:p>
          <a:p>
            <a:r>
              <a:rPr lang="uk-UA" dirty="0" smtClean="0"/>
              <a:t>Романи "Мальви" і "Орда" Р. Іваничука</a:t>
            </a:r>
            <a:endParaRPr lang="ru-RU" dirty="0" smtClean="0"/>
          </a:p>
          <a:p>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194" name="Picture 2" descr="C:\Documents and Settings\юля\Мои документы\Загрузки\шістдесятники презентація\cisafisha_142514853350_594e6d35f3dd4.jpg"/>
          <p:cNvPicPr>
            <a:picLocks noGrp="1" noChangeAspect="1" noChangeArrowheads="1"/>
          </p:cNvPicPr>
          <p:nvPr>
            <p:ph idx="1"/>
          </p:nvPr>
        </p:nvPicPr>
        <p:blipFill>
          <a:blip r:embed="rId2"/>
          <a:srcRect/>
          <a:stretch>
            <a:fillRect/>
          </a:stretch>
        </p:blipFill>
        <p:spPr bwMode="auto">
          <a:xfrm>
            <a:off x="2973769" y="1600200"/>
            <a:ext cx="3196461" cy="4525963"/>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9218" name="Picture 2" descr="C:\Documents and Settings\юля\Мои документы\Загрузки\шістдесятники презентація\16.gif"/>
          <p:cNvPicPr>
            <a:picLocks noGrp="1" noChangeAspect="1" noChangeArrowheads="1"/>
          </p:cNvPicPr>
          <p:nvPr>
            <p:ph idx="1"/>
          </p:nvPr>
        </p:nvPicPr>
        <p:blipFill>
          <a:blip r:embed="rId2" cstate="print"/>
          <a:srcRect/>
          <a:stretch>
            <a:fillRect/>
          </a:stretch>
        </p:blipFill>
        <p:spPr bwMode="auto">
          <a:xfrm>
            <a:off x="1366109" y="1600200"/>
            <a:ext cx="6411781" cy="4525963"/>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0722" name="Picture 2" descr="C:\Documents and Settings\юля\Мои документы\Загрузки\DkTsEcJW4AEoYR4.jpg"/>
          <p:cNvPicPr>
            <a:picLocks noGrp="1" noChangeAspect="1" noChangeArrowheads="1"/>
          </p:cNvPicPr>
          <p:nvPr>
            <p:ph idx="1"/>
          </p:nvPr>
        </p:nvPicPr>
        <p:blipFill>
          <a:blip r:embed="rId2"/>
          <a:srcRect/>
          <a:stretch>
            <a:fillRect/>
          </a:stretch>
        </p:blipFill>
        <p:spPr bwMode="auto">
          <a:xfrm>
            <a:off x="1928794" y="214290"/>
            <a:ext cx="5068659" cy="5911873"/>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В.Стус: високе </a:t>
            </a:r>
            <a:r>
              <a:rPr lang="uk-UA" dirty="0" err="1" smtClean="0"/>
              <a:t>“шістдесятництво”</a:t>
            </a:r>
            <a:r>
              <a:rPr lang="uk-UA" dirty="0" smtClean="0"/>
              <a:t>?</a:t>
            </a:r>
            <a:endParaRPr lang="ru-RU" dirty="0"/>
          </a:p>
        </p:txBody>
      </p:sp>
      <p:pic>
        <p:nvPicPr>
          <p:cNvPr id="10242" name="Picture 2" descr="C:\Documents and Settings\юля\Мои документы\Загрузки\шістдесятники презентація\B32D8C41-EDEA-435E-BE64-1E3CCB5E2A56_cx0_cy6_cw0_w1023_r1_s.jpg"/>
          <p:cNvPicPr>
            <a:picLocks noGrp="1" noChangeAspect="1" noChangeArrowheads="1"/>
          </p:cNvPicPr>
          <p:nvPr>
            <p:ph idx="1"/>
          </p:nvPr>
        </p:nvPicPr>
        <p:blipFill>
          <a:blip r:embed="rId2"/>
          <a:srcRect/>
          <a:stretch>
            <a:fillRect/>
          </a:stretch>
        </p:blipFill>
        <p:spPr bwMode="auto">
          <a:xfrm>
            <a:off x="545860" y="1600200"/>
            <a:ext cx="8052279" cy="4525963"/>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С.Параджанов</a:t>
            </a:r>
            <a:endParaRPr lang="ru-RU" dirty="0"/>
          </a:p>
        </p:txBody>
      </p:sp>
      <p:pic>
        <p:nvPicPr>
          <p:cNvPr id="11266" name="Picture 2" descr="C:\Documents and Settings\юля\Мои документы\Загрузки\шістдесятники презентація\gLyOYvja57U-300x204.jpg"/>
          <p:cNvPicPr>
            <a:picLocks noGrp="1" noChangeAspect="1" noChangeArrowheads="1"/>
          </p:cNvPicPr>
          <p:nvPr>
            <p:ph idx="1"/>
          </p:nvPr>
        </p:nvPicPr>
        <p:blipFill>
          <a:blip r:embed="rId2"/>
          <a:srcRect/>
          <a:stretch>
            <a:fillRect/>
          </a:stretch>
        </p:blipFill>
        <p:spPr bwMode="auto">
          <a:xfrm>
            <a:off x="2667000" y="2567781"/>
            <a:ext cx="3810000" cy="25908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Різдвяні зустрічі шістдесятників</a:t>
            </a:r>
            <a:endParaRPr lang="ru-RU" dirty="0"/>
          </a:p>
        </p:txBody>
      </p:sp>
      <p:pic>
        <p:nvPicPr>
          <p:cNvPr id="12290" name="Picture 2" descr="C:\Documents and Settings\юля\Мои документы\Загрузки\шістдесятники презентація\08f426e6b88d7feae9e336eb8da0c401_500x317.jpg"/>
          <p:cNvPicPr>
            <a:picLocks noGrp="1" noChangeAspect="1" noChangeArrowheads="1"/>
          </p:cNvPicPr>
          <p:nvPr>
            <p:ph idx="1"/>
          </p:nvPr>
        </p:nvPicPr>
        <p:blipFill>
          <a:blip r:embed="rId2"/>
          <a:srcRect/>
          <a:stretch>
            <a:fillRect/>
          </a:stretch>
        </p:blipFill>
        <p:spPr bwMode="auto">
          <a:xfrm>
            <a:off x="1428728" y="1785926"/>
            <a:ext cx="6667530" cy="4227214"/>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Семінар у Літературному інституті ім. А.М. Горького</a:t>
            </a:r>
            <a:endParaRPr lang="ru-RU" dirty="0"/>
          </a:p>
        </p:txBody>
      </p:sp>
      <p:pic>
        <p:nvPicPr>
          <p:cNvPr id="13314" name="Picture 2" descr="C:\Documents and Settings\юля\Мои документы\Загрузки\шістдесятники презентація\be69ec52da5a870aaa5219fcb57f2832b1f3683e.jpg"/>
          <p:cNvPicPr>
            <a:picLocks noGrp="1" noChangeAspect="1" noChangeArrowheads="1"/>
          </p:cNvPicPr>
          <p:nvPr>
            <p:ph idx="1"/>
          </p:nvPr>
        </p:nvPicPr>
        <p:blipFill>
          <a:blip r:embed="rId2"/>
          <a:srcRect/>
          <a:stretch>
            <a:fillRect/>
          </a:stretch>
        </p:blipFill>
        <p:spPr bwMode="auto">
          <a:xfrm>
            <a:off x="1785918" y="1500174"/>
            <a:ext cx="5957917" cy="4883539"/>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571480"/>
            <a:ext cx="6480048" cy="2301240"/>
          </a:xfrm>
        </p:spPr>
        <p:txBody>
          <a:bodyPr>
            <a:normAutofit/>
          </a:bodyPr>
          <a:lstStyle/>
          <a:p>
            <a:pPr fontAlgn="auto">
              <a:spcAft>
                <a:spcPts val="0"/>
              </a:spcAft>
              <a:defRPr/>
            </a:pPr>
            <a:r>
              <a:rPr lang="uk-UA" smtClean="0"/>
              <a:t>Гріх – не боротися за себе і не </a:t>
            </a:r>
            <a:r>
              <a:rPr lang="uk-UA" err="1" smtClean="0"/>
              <a:t>випростувать</a:t>
            </a:r>
            <a:r>
              <a:rPr lang="uk-UA" smtClean="0"/>
              <a:t> себе</a:t>
            </a:r>
            <a:endParaRPr lang="ru-RU"/>
          </a:p>
        </p:txBody>
      </p:sp>
      <p:sp>
        <p:nvSpPr>
          <p:cNvPr id="3" name="Подзаголовок 2"/>
          <p:cNvSpPr>
            <a:spLocks noGrp="1"/>
          </p:cNvSpPr>
          <p:nvPr>
            <p:ph type="subTitle" idx="1"/>
          </p:nvPr>
        </p:nvSpPr>
        <p:spPr>
          <a:xfrm>
            <a:off x="142875" y="3143250"/>
            <a:ext cx="6786563" cy="1643063"/>
          </a:xfrm>
        </p:spPr>
        <p:txBody>
          <a:bodyPr/>
          <a:lstStyle/>
          <a:p>
            <a:pPr fontAlgn="auto">
              <a:spcAft>
                <a:spcPts val="0"/>
              </a:spcAft>
              <a:buFont typeface="Wingdings 2"/>
              <a:buNone/>
              <a:defRPr/>
            </a:pPr>
            <a:r>
              <a:rPr lang="uk-UA" cap="all" dirty="0" smtClean="0"/>
              <a:t>Василь Стус</a:t>
            </a:r>
            <a:endParaRPr lang="ru-RU" cap="all"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625" y="3336925"/>
            <a:ext cx="6480175" cy="2301875"/>
          </a:xfrm>
        </p:spPr>
        <p:txBody>
          <a:bodyPr>
            <a:normAutofit/>
          </a:bodyPr>
          <a:lstStyle/>
          <a:p>
            <a:pPr fontAlgn="auto">
              <a:spcAft>
                <a:spcPts val="0"/>
              </a:spcAft>
              <a:defRPr/>
            </a:pPr>
            <a:endParaRPr lang="ru-RU"/>
          </a:p>
        </p:txBody>
      </p:sp>
      <p:sp>
        <p:nvSpPr>
          <p:cNvPr id="8195" name="Подзаголовок 2"/>
          <p:cNvSpPr>
            <a:spLocks noGrp="1"/>
          </p:cNvSpPr>
          <p:nvPr>
            <p:ph type="subTitle" idx="1"/>
          </p:nvPr>
        </p:nvSpPr>
        <p:spPr>
          <a:xfrm>
            <a:off x="433388" y="1544638"/>
            <a:ext cx="6480175" cy="1752600"/>
          </a:xfrm>
        </p:spPr>
        <p:txBody>
          <a:bodyPr/>
          <a:lstStyle/>
          <a:p>
            <a:endParaRPr lang="ru-RU" smtClean="0"/>
          </a:p>
        </p:txBody>
      </p:sp>
      <p:pic>
        <p:nvPicPr>
          <p:cNvPr id="8196" name="Picture 2" descr="D:\юлия кушнерюк\rabota\дисциплина\лит 4 курс\материал к лекциям\стус\фото В.Стус\image004.jpg"/>
          <p:cNvPicPr>
            <a:picLocks noChangeAspect="1" noChangeArrowheads="1"/>
          </p:cNvPicPr>
          <p:nvPr/>
        </p:nvPicPr>
        <p:blipFill>
          <a:blip r:embed="rId2"/>
          <a:srcRect/>
          <a:stretch>
            <a:fillRect/>
          </a:stretch>
        </p:blipFill>
        <p:spPr bwMode="auto">
          <a:xfrm>
            <a:off x="642938" y="1071563"/>
            <a:ext cx="6240462" cy="4471987"/>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p:txBody>
          <a:bodyPr/>
          <a:lstStyle/>
          <a:p>
            <a:r>
              <a:rPr lang="uk-UA" smtClean="0"/>
              <a:t>Їлина Стус</a:t>
            </a:r>
            <a:endParaRPr lang="ru-RU" smtClean="0"/>
          </a:p>
        </p:txBody>
      </p:sp>
      <p:sp>
        <p:nvSpPr>
          <p:cNvPr id="9219" name="Содержимое 2"/>
          <p:cNvSpPr>
            <a:spLocks noGrp="1"/>
          </p:cNvSpPr>
          <p:nvPr>
            <p:ph idx="1"/>
          </p:nvPr>
        </p:nvSpPr>
        <p:spPr/>
        <p:txBody>
          <a:bodyPr/>
          <a:lstStyle/>
          <a:p>
            <a:endParaRPr lang="ru-RU" smtClean="0"/>
          </a:p>
        </p:txBody>
      </p:sp>
      <p:pic>
        <p:nvPicPr>
          <p:cNvPr id="9220" name="Picture 2" descr="D:\юлия кушнерюк\rabota\дисциплина\лит 4 курс\материал к лекциям\стус\фото В.Стус\image007.jpg"/>
          <p:cNvPicPr>
            <a:picLocks noChangeAspect="1" noChangeArrowheads="1"/>
          </p:cNvPicPr>
          <p:nvPr/>
        </p:nvPicPr>
        <p:blipFill>
          <a:blip r:embed="rId2"/>
          <a:srcRect/>
          <a:stretch>
            <a:fillRect/>
          </a:stretch>
        </p:blipFill>
        <p:spPr bwMode="auto">
          <a:xfrm>
            <a:off x="857250" y="1785938"/>
            <a:ext cx="3690938" cy="44069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en-US" dirty="0" smtClean="0"/>
          </a:p>
          <a:p>
            <a:r>
              <a:rPr lang="ru-RU" dirty="0" smtClean="0"/>
              <a:t>В </a:t>
            </a:r>
            <a:r>
              <a:rPr lang="ru-RU" dirty="0" err="1" smtClean="0"/>
              <a:t>Євангелії</a:t>
            </a:r>
            <a:r>
              <a:rPr lang="ru-RU" dirty="0" smtClean="0"/>
              <a:t> </a:t>
            </a:r>
            <a:r>
              <a:rPr lang="ru-RU" dirty="0" err="1" smtClean="0"/>
              <a:t>від</a:t>
            </a:r>
            <a:r>
              <a:rPr lang="ru-RU" dirty="0" smtClean="0"/>
              <a:t> </a:t>
            </a:r>
            <a:r>
              <a:rPr lang="ru-RU" dirty="0" err="1" smtClean="0"/>
              <a:t>Матвія</a:t>
            </a:r>
            <a:r>
              <a:rPr lang="ru-RU" dirty="0" smtClean="0"/>
              <a:t> (гол. 7, 1-2 ст.) сказано: «Не </a:t>
            </a:r>
            <a:r>
              <a:rPr lang="ru-RU" dirty="0" err="1" smtClean="0"/>
              <a:t>судіть</a:t>
            </a:r>
            <a:r>
              <a:rPr lang="ru-RU" dirty="0" smtClean="0"/>
              <a:t>, та не </a:t>
            </a:r>
            <a:r>
              <a:rPr lang="ru-RU" dirty="0" err="1" smtClean="0"/>
              <a:t>судимі</a:t>
            </a:r>
            <a:r>
              <a:rPr lang="ru-RU" dirty="0" smtClean="0"/>
              <a:t> будете, </a:t>
            </a:r>
            <a:r>
              <a:rPr lang="ru-RU" dirty="0" err="1" smtClean="0"/>
              <a:t>бо</a:t>
            </a:r>
            <a:r>
              <a:rPr lang="ru-RU" dirty="0" smtClean="0"/>
              <a:t> </a:t>
            </a:r>
            <a:r>
              <a:rPr lang="ru-RU" dirty="0" err="1" smtClean="0"/>
              <a:t>яким</a:t>
            </a:r>
            <a:r>
              <a:rPr lang="ru-RU" dirty="0" smtClean="0"/>
              <a:t> судом судите, таким будете </a:t>
            </a:r>
            <a:r>
              <a:rPr lang="ru-RU" dirty="0" err="1" smtClean="0"/>
              <a:t>судимі</a:t>
            </a:r>
            <a:r>
              <a:rPr lang="ru-RU" dirty="0" smtClean="0"/>
              <a:t>; </a:t>
            </a:r>
            <a:r>
              <a:rPr lang="ru-RU" dirty="0" err="1" smtClean="0"/>
              <a:t>і</a:t>
            </a:r>
            <a:r>
              <a:rPr lang="ru-RU" dirty="0" smtClean="0"/>
              <a:t> </a:t>
            </a:r>
            <a:r>
              <a:rPr lang="ru-RU" dirty="0" err="1" smtClean="0"/>
              <a:t>якою</a:t>
            </a:r>
            <a:r>
              <a:rPr lang="ru-RU" dirty="0" smtClean="0"/>
              <a:t> </a:t>
            </a:r>
            <a:r>
              <a:rPr lang="ru-RU" dirty="0" err="1" smtClean="0"/>
              <a:t>мірою</a:t>
            </a:r>
            <a:r>
              <a:rPr lang="ru-RU" dirty="0" smtClean="0"/>
              <a:t> </a:t>
            </a:r>
            <a:r>
              <a:rPr lang="ru-RU" dirty="0" err="1" smtClean="0"/>
              <a:t>міряєте</a:t>
            </a:r>
            <a:r>
              <a:rPr lang="ru-RU" dirty="0" smtClean="0"/>
              <a:t>, такою </a:t>
            </a:r>
            <a:r>
              <a:rPr lang="ru-RU" dirty="0" err="1" smtClean="0"/>
              <a:t>і</a:t>
            </a:r>
            <a:r>
              <a:rPr lang="ru-RU" dirty="0" smtClean="0"/>
              <a:t> вам </a:t>
            </a:r>
            <a:r>
              <a:rPr lang="ru-RU" dirty="0" err="1" smtClean="0"/>
              <a:t>будуть</a:t>
            </a:r>
            <a:r>
              <a:rPr lang="ru-RU" dirty="0" smtClean="0"/>
              <a:t> </a:t>
            </a:r>
            <a:r>
              <a:rPr lang="ru-RU" dirty="0" err="1" smtClean="0"/>
              <a:t>міряти</a:t>
            </a:r>
            <a:r>
              <a:rPr lang="ru-RU" dirty="0" smtClean="0"/>
              <a:t>»…</a:t>
            </a:r>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p:txBody>
          <a:bodyPr/>
          <a:lstStyle/>
          <a:p>
            <a:endParaRPr lang="ru-RU" smtClean="0"/>
          </a:p>
        </p:txBody>
      </p:sp>
      <p:pic>
        <p:nvPicPr>
          <p:cNvPr id="10243" name="Picture 2" descr="D:\юлия кушнерюк\rabota\дисциплина\лит 4 курс\материал к лекциям\стус\фото В.Стус\image005.jpg"/>
          <p:cNvPicPr>
            <a:picLocks noGrp="1" noChangeAspect="1" noChangeArrowheads="1"/>
          </p:cNvPicPr>
          <p:nvPr>
            <p:ph idx="1"/>
          </p:nvPr>
        </p:nvPicPr>
        <p:blipFill>
          <a:blip r:embed="rId2"/>
          <a:srcRect/>
          <a:stretch>
            <a:fillRect/>
          </a:stretch>
        </p:blipFill>
        <p:spPr>
          <a:xfrm>
            <a:off x="571500" y="1214438"/>
            <a:ext cx="5962650" cy="4270375"/>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p:txBody>
          <a:bodyPr/>
          <a:lstStyle/>
          <a:p>
            <a:endParaRPr lang="ru-RU" smtClean="0"/>
          </a:p>
        </p:txBody>
      </p:sp>
      <p:pic>
        <p:nvPicPr>
          <p:cNvPr id="11267" name="Picture 2" descr="D:\юлия кушнерюк\rabota\дисциплина\лит 4 курс\материал к лекциям\стус\фото В.Стус\image009.jpg"/>
          <p:cNvPicPr>
            <a:picLocks noGrp="1" noChangeAspect="1" noChangeArrowheads="1"/>
          </p:cNvPicPr>
          <p:nvPr>
            <p:ph idx="1"/>
          </p:nvPr>
        </p:nvPicPr>
        <p:blipFill>
          <a:blip r:embed="rId2"/>
          <a:srcRect/>
          <a:stretch>
            <a:fillRect/>
          </a:stretch>
        </p:blipFill>
        <p:spPr>
          <a:xfrm>
            <a:off x="642938" y="1214438"/>
            <a:ext cx="6129337" cy="4310062"/>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428604"/>
            <a:ext cx="5572164" cy="1500198"/>
          </a:xfrm>
        </p:spPr>
        <p:txBody>
          <a:bodyPr>
            <a:normAutofit fontScale="90000"/>
          </a:bodyPr>
          <a:lstStyle/>
          <a:p>
            <a:pPr algn="just" fontAlgn="auto">
              <a:spcAft>
                <a:spcPts val="0"/>
              </a:spcAft>
              <a:defRPr/>
            </a:pPr>
            <a:r>
              <a:rPr lang="ru-RU" sz="1600" smtClean="0">
                <a:solidFill>
                  <a:srgbClr val="DDDDDD"/>
                </a:solidFill>
                <a:latin typeface="+mn-lt"/>
              </a:rPr>
              <a:t>1947/1948 </a:t>
            </a:r>
            <a:r>
              <a:rPr lang="ru-RU" sz="1600" err="1" smtClean="0">
                <a:solidFill>
                  <a:srgbClr val="DDDDDD"/>
                </a:solidFill>
                <a:latin typeface="+mn-lt"/>
              </a:rPr>
              <a:t>навчальний</a:t>
            </a:r>
            <a:r>
              <a:rPr lang="ru-RU" sz="1600" smtClean="0">
                <a:solidFill>
                  <a:srgbClr val="DDDDDD"/>
                </a:solidFill>
                <a:latin typeface="+mn-lt"/>
              </a:rPr>
              <a:t> </a:t>
            </a:r>
            <a:r>
              <a:rPr lang="ru-RU" sz="1600" err="1" smtClean="0">
                <a:solidFill>
                  <a:srgbClr val="DDDDDD"/>
                </a:solidFill>
                <a:latin typeface="+mn-lt"/>
              </a:rPr>
              <a:t>рік</a:t>
            </a:r>
            <a:r>
              <a:rPr lang="ru-RU" sz="1600" smtClean="0">
                <a:solidFill>
                  <a:srgbClr val="DDDDDD"/>
                </a:solidFill>
                <a:latin typeface="+mn-lt"/>
              </a:rPr>
              <a:t>.</a:t>
            </a:r>
            <a:br>
              <a:rPr lang="ru-RU" sz="1600" smtClean="0">
                <a:solidFill>
                  <a:srgbClr val="DDDDDD"/>
                </a:solidFill>
                <a:latin typeface="+mn-lt"/>
              </a:rPr>
            </a:br>
            <a:r>
              <a:rPr lang="ru-RU" sz="1600" smtClean="0">
                <a:solidFill>
                  <a:srgbClr val="DDDDDD"/>
                </a:solidFill>
                <a:latin typeface="+mn-lt"/>
              </a:rPr>
              <a:t/>
            </a:r>
            <a:br>
              <a:rPr lang="ru-RU" sz="1600" smtClean="0">
                <a:solidFill>
                  <a:srgbClr val="DDDDDD"/>
                </a:solidFill>
                <a:latin typeface="+mn-lt"/>
              </a:rPr>
            </a:br>
            <a:r>
              <a:rPr lang="ru-RU" sz="1600" err="1" smtClean="0">
                <a:solidFill>
                  <a:srgbClr val="DDDDDD"/>
                </a:solidFill>
                <a:latin typeface="+mn-lt"/>
              </a:rPr>
              <a:t>Четвертий</a:t>
            </a:r>
            <a:r>
              <a:rPr lang="ru-RU" sz="1600" smtClean="0">
                <a:solidFill>
                  <a:srgbClr val="DDDDDD"/>
                </a:solidFill>
                <a:latin typeface="+mn-lt"/>
              </a:rPr>
              <a:t> </a:t>
            </a:r>
            <a:r>
              <a:rPr lang="ru-RU" sz="1600" err="1" smtClean="0">
                <a:solidFill>
                  <a:srgbClr val="DDDDDD"/>
                </a:solidFill>
                <a:latin typeface="+mn-lt"/>
              </a:rPr>
              <a:t>клас</a:t>
            </a:r>
            <a:r>
              <a:rPr lang="ru-RU" sz="1600" smtClean="0">
                <a:solidFill>
                  <a:srgbClr val="DDDDDD"/>
                </a:solidFill>
                <a:latin typeface="+mn-lt"/>
              </a:rPr>
              <a:t> </a:t>
            </a:r>
            <a:r>
              <a:rPr lang="ru-RU" sz="1600" err="1" smtClean="0">
                <a:solidFill>
                  <a:srgbClr val="DDDDDD"/>
                </a:solidFill>
                <a:latin typeface="+mn-lt"/>
              </a:rPr>
              <a:t>середньої</a:t>
            </a:r>
            <a:r>
              <a:rPr lang="ru-RU" sz="1600" smtClean="0">
                <a:solidFill>
                  <a:srgbClr val="DDDDDD"/>
                </a:solidFill>
                <a:latin typeface="+mn-lt"/>
              </a:rPr>
              <a:t> </a:t>
            </a:r>
            <a:r>
              <a:rPr lang="ru-RU" sz="1600" err="1" smtClean="0">
                <a:solidFill>
                  <a:srgbClr val="DDDDDD"/>
                </a:solidFill>
                <a:latin typeface="+mn-lt"/>
              </a:rPr>
              <a:t>школи</a:t>
            </a:r>
            <a:r>
              <a:rPr lang="ru-RU" sz="1600" smtClean="0">
                <a:solidFill>
                  <a:srgbClr val="DDDDDD"/>
                </a:solidFill>
                <a:latin typeface="+mn-lt"/>
              </a:rPr>
              <a:t> № 75 м. </a:t>
            </a:r>
            <a:r>
              <a:rPr lang="ru-RU" sz="1600" err="1" smtClean="0">
                <a:solidFill>
                  <a:srgbClr val="DDDDDD"/>
                </a:solidFill>
                <a:latin typeface="+mn-lt"/>
              </a:rPr>
              <a:t>Сталіно</a:t>
            </a:r>
            <a:r>
              <a:rPr lang="ru-RU" sz="1600" smtClean="0">
                <a:solidFill>
                  <a:srgbClr val="DDDDDD"/>
                </a:solidFill>
                <a:latin typeface="+mn-lt"/>
              </a:rPr>
              <a:t> (</a:t>
            </a:r>
            <a:r>
              <a:rPr lang="ru-RU" sz="1600" err="1" smtClean="0">
                <a:solidFill>
                  <a:srgbClr val="DDDDDD"/>
                </a:solidFill>
                <a:latin typeface="+mn-lt"/>
              </a:rPr>
              <a:t>сучасний</a:t>
            </a:r>
            <a:r>
              <a:rPr lang="ru-RU" sz="1600" smtClean="0">
                <a:solidFill>
                  <a:srgbClr val="DDDDDD"/>
                </a:solidFill>
                <a:latin typeface="+mn-lt"/>
              </a:rPr>
              <a:t>  </a:t>
            </a:r>
            <a:r>
              <a:rPr lang="ru-RU" sz="1600" err="1" smtClean="0">
                <a:solidFill>
                  <a:srgbClr val="DDDDDD"/>
                </a:solidFill>
                <a:latin typeface="+mn-lt"/>
              </a:rPr>
              <a:t>Донецьк</a:t>
            </a:r>
            <a:r>
              <a:rPr lang="ru-RU" sz="1600" smtClean="0">
                <a:solidFill>
                  <a:srgbClr val="DDDDDD"/>
                </a:solidFill>
                <a:latin typeface="+mn-lt"/>
              </a:rPr>
              <a:t>).</a:t>
            </a:r>
            <a:br>
              <a:rPr lang="ru-RU" sz="1600" smtClean="0">
                <a:solidFill>
                  <a:srgbClr val="DDDDDD"/>
                </a:solidFill>
                <a:latin typeface="+mn-lt"/>
              </a:rPr>
            </a:br>
            <a:r>
              <a:rPr lang="ru-RU" sz="1600" smtClean="0">
                <a:solidFill>
                  <a:srgbClr val="DDDDDD"/>
                </a:solidFill>
                <a:latin typeface="+mn-lt"/>
              </a:rPr>
              <a:t/>
            </a:r>
            <a:br>
              <a:rPr lang="ru-RU" sz="1600" smtClean="0">
                <a:solidFill>
                  <a:srgbClr val="DDDDDD"/>
                </a:solidFill>
                <a:latin typeface="+mn-lt"/>
              </a:rPr>
            </a:br>
            <a:r>
              <a:rPr lang="ru-RU" sz="1600" smtClean="0">
                <a:solidFill>
                  <a:srgbClr val="DDDDDD"/>
                </a:solidFill>
                <a:latin typeface="+mn-lt"/>
              </a:rPr>
              <a:t>Василь </a:t>
            </a:r>
            <a:r>
              <a:rPr lang="ru-RU" sz="1600" err="1" smtClean="0">
                <a:solidFill>
                  <a:srgbClr val="DDDDDD"/>
                </a:solidFill>
                <a:latin typeface="+mn-lt"/>
              </a:rPr>
              <a:t>Стус</a:t>
            </a:r>
            <a:r>
              <a:rPr lang="ru-RU" sz="1600" smtClean="0">
                <a:solidFill>
                  <a:srgbClr val="DDDDDD"/>
                </a:solidFill>
                <a:latin typeface="+mn-lt"/>
              </a:rPr>
              <a:t> – </a:t>
            </a:r>
            <a:r>
              <a:rPr lang="ru-RU" sz="1600" err="1" smtClean="0">
                <a:solidFill>
                  <a:srgbClr val="DDDDDD"/>
                </a:solidFill>
                <a:latin typeface="+mn-lt"/>
              </a:rPr>
              <a:t>крайній</a:t>
            </a:r>
            <a:r>
              <a:rPr lang="ru-RU" sz="1600" smtClean="0">
                <a:solidFill>
                  <a:srgbClr val="DDDDDD"/>
                </a:solidFill>
                <a:latin typeface="+mn-lt"/>
              </a:rPr>
              <a:t> справа у другому ряду </a:t>
            </a:r>
            <a:r>
              <a:rPr lang="ru-RU" sz="1600" err="1" smtClean="0">
                <a:solidFill>
                  <a:srgbClr val="DDDDDD"/>
                </a:solidFill>
                <a:latin typeface="+mn-lt"/>
              </a:rPr>
              <a:t>зверху</a:t>
            </a:r>
            <a:r>
              <a:rPr lang="ru-RU" sz="1600" smtClean="0">
                <a:solidFill>
                  <a:srgbClr val="DDDDDD"/>
                </a:solidFill>
                <a:latin typeface="+mn-lt"/>
              </a:rPr>
              <a:t>.</a:t>
            </a:r>
            <a:br>
              <a:rPr lang="ru-RU" sz="1600" smtClean="0">
                <a:solidFill>
                  <a:srgbClr val="DDDDDD"/>
                </a:solidFill>
                <a:latin typeface="+mn-lt"/>
              </a:rPr>
            </a:br>
            <a:r>
              <a:rPr lang="ru-RU" sz="1600" smtClean="0"/>
              <a:t/>
            </a:r>
            <a:br>
              <a:rPr lang="ru-RU" sz="1600" smtClean="0"/>
            </a:br>
            <a:endParaRPr lang="ru-RU" sz="1600" b="0">
              <a:effectLst/>
              <a:latin typeface="+mn-lt"/>
            </a:endParaRPr>
          </a:p>
        </p:txBody>
      </p:sp>
      <p:sp>
        <p:nvSpPr>
          <p:cNvPr id="12291" name="Подзаголовок 2"/>
          <p:cNvSpPr>
            <a:spLocks noGrp="1"/>
          </p:cNvSpPr>
          <p:nvPr>
            <p:ph type="subTitle" idx="1"/>
          </p:nvPr>
        </p:nvSpPr>
        <p:spPr>
          <a:xfrm>
            <a:off x="357188" y="3857625"/>
            <a:ext cx="6643687" cy="1285875"/>
          </a:xfrm>
        </p:spPr>
        <p:txBody>
          <a:bodyPr/>
          <a:lstStyle/>
          <a:p>
            <a:pPr algn="just"/>
            <a:endParaRPr lang="ru-RU" smtClean="0"/>
          </a:p>
        </p:txBody>
      </p:sp>
      <p:pic>
        <p:nvPicPr>
          <p:cNvPr id="12292" name="Рисунок 3" descr="image043.jpg"/>
          <p:cNvPicPr>
            <a:picLocks noChangeAspect="1"/>
          </p:cNvPicPr>
          <p:nvPr/>
        </p:nvPicPr>
        <p:blipFill>
          <a:blip r:embed="rId2"/>
          <a:srcRect/>
          <a:stretch>
            <a:fillRect/>
          </a:stretch>
        </p:blipFill>
        <p:spPr bwMode="auto">
          <a:xfrm>
            <a:off x="1143000" y="2500313"/>
            <a:ext cx="4643438" cy="328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p:txBody>
          <a:bodyPr>
            <a:normAutofit fontScale="90000"/>
          </a:bodyPr>
          <a:lstStyle/>
          <a:p>
            <a:r>
              <a:rPr lang="uk-UA" dirty="0" smtClean="0"/>
              <a:t>В.Стус Медитація</a:t>
            </a:r>
            <a:br>
              <a:rPr lang="uk-UA" dirty="0" smtClean="0"/>
            </a:br>
            <a:r>
              <a:rPr lang="uk-UA" dirty="0" smtClean="0"/>
              <a:t>(збірка </a:t>
            </a:r>
            <a:r>
              <a:rPr lang="uk-UA" dirty="0" err="1" smtClean="0"/>
              <a:t>“Зимові</a:t>
            </a:r>
            <a:r>
              <a:rPr lang="uk-UA" dirty="0" smtClean="0"/>
              <a:t> </a:t>
            </a:r>
            <a:r>
              <a:rPr lang="uk-UA" dirty="0" err="1" smtClean="0"/>
              <a:t>дерева”</a:t>
            </a:r>
            <a:r>
              <a:rPr lang="uk-UA" dirty="0" smtClean="0"/>
              <a:t>)</a:t>
            </a:r>
            <a:endParaRPr lang="ru-RU" dirty="0" smtClean="0"/>
          </a:p>
        </p:txBody>
      </p:sp>
      <p:sp>
        <p:nvSpPr>
          <p:cNvPr id="3" name="Содержимое 2"/>
          <p:cNvSpPr>
            <a:spLocks noGrp="1"/>
          </p:cNvSpPr>
          <p:nvPr>
            <p:ph idx="1"/>
          </p:nvPr>
        </p:nvSpPr>
        <p:spPr/>
        <p:txBody>
          <a:bodyPr>
            <a:normAutofit fontScale="40000" lnSpcReduction="20000"/>
          </a:bodyPr>
          <a:lstStyle/>
          <a:p>
            <a:pPr marL="420624" indent="-384048" algn="ctr" fontAlgn="auto">
              <a:spcAft>
                <a:spcPts val="0"/>
              </a:spcAft>
              <a:buFont typeface="Wingdings 2"/>
              <a:buNone/>
              <a:defRPr/>
            </a:pPr>
            <a:r>
              <a:rPr lang="ru-RU" dirty="0" err="1" smtClean="0"/>
              <a:t>Подвоєний</a:t>
            </a:r>
            <a:r>
              <a:rPr lang="ru-RU" dirty="0" smtClean="0"/>
              <a:t>, </a:t>
            </a:r>
            <a:r>
              <a:rPr lang="ru-RU" dirty="0" err="1" smtClean="0"/>
              <a:t>потроєний</a:t>
            </a:r>
            <a:r>
              <a:rPr lang="ru-RU" dirty="0" smtClean="0"/>
              <a:t>, </a:t>
            </a:r>
            <a:r>
              <a:rPr lang="ru-RU" dirty="0" err="1" smtClean="0"/>
              <a:t>посотий</a:t>
            </a:r>
            <a:r>
              <a:rPr lang="ru-RU" dirty="0" smtClean="0"/>
              <a:t>,</a:t>
            </a:r>
          </a:p>
          <a:p>
            <a:pPr marL="420624" indent="-384048" algn="ctr" fontAlgn="auto">
              <a:spcAft>
                <a:spcPts val="0"/>
              </a:spcAft>
              <a:buFont typeface="Wingdings 2"/>
              <a:buNone/>
              <a:defRPr/>
            </a:pPr>
            <a:endParaRPr lang="ru-RU" dirty="0" smtClean="0"/>
          </a:p>
          <a:p>
            <a:pPr marL="420624" indent="-384048" algn="ctr" fontAlgn="auto">
              <a:spcAft>
                <a:spcPts val="0"/>
              </a:spcAft>
              <a:buFont typeface="Wingdings 2"/>
              <a:buNone/>
              <a:defRPr/>
            </a:pPr>
            <a:r>
              <a:rPr lang="ru-RU" dirty="0" err="1" smtClean="0"/>
              <a:t>ти</a:t>
            </a:r>
            <a:r>
              <a:rPr lang="ru-RU" dirty="0" smtClean="0"/>
              <a:t> </a:t>
            </a:r>
            <a:r>
              <a:rPr lang="ru-RU" dirty="0" err="1" smtClean="0"/>
              <a:t>меншаєш</a:t>
            </a:r>
            <a:r>
              <a:rPr lang="ru-RU" dirty="0" smtClean="0"/>
              <a:t>. </a:t>
            </a:r>
            <a:r>
              <a:rPr lang="ru-RU" dirty="0" err="1" smtClean="0"/>
              <a:t>Ти</a:t>
            </a:r>
            <a:r>
              <a:rPr lang="ru-RU" dirty="0" smtClean="0"/>
              <a:t> </a:t>
            </a:r>
            <a:r>
              <a:rPr lang="ru-RU" dirty="0" err="1" smtClean="0"/>
              <a:t>глибшаєш</a:t>
            </a:r>
            <a:r>
              <a:rPr lang="ru-RU" dirty="0" smtClean="0"/>
              <a:t> — </a:t>
            </a:r>
            <a:r>
              <a:rPr lang="ru-RU" dirty="0" err="1" smtClean="0"/>
              <a:t>і</a:t>
            </a:r>
            <a:r>
              <a:rPr lang="ru-RU" dirty="0" smtClean="0"/>
              <a:t> </a:t>
            </a:r>
            <a:r>
              <a:rPr lang="ru-RU" dirty="0" err="1" smtClean="0"/>
              <a:t>глухнеш</a:t>
            </a:r>
            <a:r>
              <a:rPr lang="ru-RU" dirty="0" smtClean="0"/>
              <a:t>.</a:t>
            </a:r>
          </a:p>
          <a:p>
            <a:pPr marL="420624" indent="-384048" algn="ctr" fontAlgn="auto">
              <a:spcAft>
                <a:spcPts val="0"/>
              </a:spcAft>
              <a:buFont typeface="Wingdings 2"/>
              <a:buNone/>
              <a:defRPr/>
            </a:pPr>
            <a:endParaRPr lang="ru-RU" dirty="0" smtClean="0"/>
          </a:p>
          <a:p>
            <a:pPr marL="420624" indent="-384048" algn="ctr" fontAlgn="auto">
              <a:spcAft>
                <a:spcPts val="0"/>
              </a:spcAft>
              <a:buFont typeface="Wingdings 2"/>
              <a:buNone/>
              <a:defRPr/>
            </a:pPr>
            <a:r>
              <a:rPr lang="ru-RU" dirty="0" err="1" smtClean="0"/>
              <a:t>Тож</a:t>
            </a:r>
            <a:r>
              <a:rPr lang="ru-RU" dirty="0" smtClean="0"/>
              <a:t> — не </a:t>
            </a:r>
            <a:r>
              <a:rPr lang="ru-RU" dirty="0" err="1" smtClean="0"/>
              <a:t>спіши</a:t>
            </a:r>
            <a:r>
              <a:rPr lang="ru-RU" dirty="0" smtClean="0"/>
              <a:t>. </a:t>
            </a:r>
            <a:r>
              <a:rPr lang="ru-RU" dirty="0" err="1" smtClean="0"/>
              <a:t>Бо</a:t>
            </a:r>
            <a:r>
              <a:rPr lang="ru-RU" dirty="0" smtClean="0"/>
              <a:t> </a:t>
            </a:r>
            <a:r>
              <a:rPr lang="ru-RU" dirty="0" err="1" smtClean="0"/>
              <a:t>всьому</a:t>
            </a:r>
            <a:r>
              <a:rPr lang="ru-RU" dirty="0" smtClean="0"/>
              <a:t> </a:t>
            </a:r>
            <a:r>
              <a:rPr lang="ru-RU" dirty="0" err="1" smtClean="0"/>
              <a:t>прийде</a:t>
            </a:r>
            <a:r>
              <a:rPr lang="ru-RU" dirty="0" smtClean="0"/>
              <a:t> час</a:t>
            </a:r>
          </a:p>
          <a:p>
            <a:pPr marL="420624" indent="-384048" algn="ctr" fontAlgn="auto">
              <a:spcAft>
                <a:spcPts val="0"/>
              </a:spcAft>
              <a:buFont typeface="Wingdings 2"/>
              <a:buNone/>
              <a:defRPr/>
            </a:pPr>
            <a:endParaRPr lang="ru-RU" dirty="0" smtClean="0"/>
          </a:p>
          <a:p>
            <a:pPr marL="420624" indent="-384048" algn="ctr" fontAlgn="auto">
              <a:spcAft>
                <a:spcPts val="0"/>
              </a:spcAft>
              <a:buFont typeface="Wingdings 2"/>
              <a:buNone/>
              <a:defRPr/>
            </a:pPr>
            <a:r>
              <a:rPr lang="ru-RU" dirty="0" smtClean="0"/>
              <a:t>(</a:t>
            </a:r>
            <a:r>
              <a:rPr lang="ru-RU" dirty="0" err="1" smtClean="0"/>
              <a:t>спрагніле</a:t>
            </a:r>
            <a:r>
              <a:rPr lang="ru-RU" dirty="0" smtClean="0"/>
              <a:t> </a:t>
            </a:r>
            <a:r>
              <a:rPr lang="ru-RU" dirty="0" err="1" smtClean="0"/>
              <a:t>ще</a:t>
            </a:r>
            <a:r>
              <a:rPr lang="ru-RU" dirty="0" smtClean="0"/>
              <a:t> ж росте </a:t>
            </a:r>
            <a:r>
              <a:rPr lang="ru-RU" dirty="0" err="1" smtClean="0"/>
              <a:t>твоє</a:t>
            </a:r>
            <a:r>
              <a:rPr lang="ru-RU" dirty="0" smtClean="0"/>
              <a:t> </a:t>
            </a:r>
            <a:r>
              <a:rPr lang="ru-RU" dirty="0" err="1" smtClean="0"/>
              <a:t>коріння</a:t>
            </a:r>
            <a:r>
              <a:rPr lang="ru-RU" dirty="0" smtClean="0"/>
              <a:t>?)</a:t>
            </a:r>
          </a:p>
          <a:p>
            <a:pPr marL="420624" indent="-384048" algn="ctr" fontAlgn="auto">
              <a:spcAft>
                <a:spcPts val="0"/>
              </a:spcAft>
              <a:buFont typeface="Wingdings 2"/>
              <a:buNone/>
              <a:defRPr/>
            </a:pPr>
            <a:endParaRPr lang="ru-RU" dirty="0" smtClean="0"/>
          </a:p>
          <a:p>
            <a:pPr marL="420624" indent="-384048" algn="ctr" fontAlgn="auto">
              <a:spcAft>
                <a:spcPts val="0"/>
              </a:spcAft>
              <a:buFont typeface="Wingdings 2"/>
              <a:buNone/>
              <a:defRPr/>
            </a:pPr>
            <a:r>
              <a:rPr lang="ru-RU" dirty="0" err="1" smtClean="0"/>
              <a:t>Вік</a:t>
            </a:r>
            <a:r>
              <a:rPr lang="ru-RU" dirty="0" smtClean="0"/>
              <a:t> без </a:t>
            </a:r>
            <a:r>
              <a:rPr lang="ru-RU" dirty="0" err="1" smtClean="0"/>
              <a:t>упину</a:t>
            </a:r>
            <a:r>
              <a:rPr lang="ru-RU" dirty="0" smtClean="0"/>
              <a:t> лине. </a:t>
            </a:r>
            <a:r>
              <a:rPr lang="ru-RU" dirty="0" err="1" smtClean="0"/>
              <a:t>Еге-гей</a:t>
            </a:r>
            <a:r>
              <a:rPr lang="ru-RU" dirty="0" smtClean="0"/>
              <a:t>!</a:t>
            </a:r>
          </a:p>
          <a:p>
            <a:pPr marL="420624" indent="-384048" algn="ctr" fontAlgn="auto">
              <a:spcAft>
                <a:spcPts val="0"/>
              </a:spcAft>
              <a:buFont typeface="Wingdings 2"/>
              <a:buNone/>
              <a:defRPr/>
            </a:pPr>
            <a:endParaRPr lang="ru-RU" dirty="0" smtClean="0"/>
          </a:p>
          <a:p>
            <a:pPr marL="420624" indent="-384048" algn="ctr" fontAlgn="auto">
              <a:spcAft>
                <a:spcPts val="0"/>
              </a:spcAft>
              <a:buFont typeface="Wingdings 2"/>
              <a:buNone/>
              <a:defRPr/>
            </a:pPr>
            <a:r>
              <a:rPr lang="ru-RU" dirty="0" smtClean="0"/>
              <a:t>В </a:t>
            </a:r>
            <a:r>
              <a:rPr lang="ru-RU" dirty="0" err="1" smtClean="0"/>
              <a:t>дорозі</a:t>
            </a:r>
            <a:r>
              <a:rPr lang="ru-RU" dirty="0" smtClean="0"/>
              <a:t> — руки </a:t>
            </a:r>
            <a:r>
              <a:rPr lang="ru-RU" dirty="0" err="1" smtClean="0"/>
              <a:t>і</a:t>
            </a:r>
            <a:r>
              <a:rPr lang="ru-RU" dirty="0" smtClean="0"/>
              <a:t> в </a:t>
            </a:r>
            <a:r>
              <a:rPr lang="ru-RU" dirty="0" err="1" smtClean="0"/>
              <a:t>дорозі</a:t>
            </a:r>
            <a:r>
              <a:rPr lang="ru-RU" dirty="0" smtClean="0"/>
              <a:t> — ноги,</a:t>
            </a:r>
          </a:p>
          <a:p>
            <a:pPr marL="420624" indent="-384048" algn="ctr" fontAlgn="auto">
              <a:spcAft>
                <a:spcPts val="0"/>
              </a:spcAft>
              <a:buFont typeface="Wingdings 2"/>
              <a:buNone/>
              <a:defRPr/>
            </a:pPr>
            <a:endParaRPr lang="ru-RU" dirty="0" smtClean="0"/>
          </a:p>
          <a:p>
            <a:pPr marL="420624" indent="-384048" algn="ctr" fontAlgn="auto">
              <a:spcAft>
                <a:spcPts val="0"/>
              </a:spcAft>
              <a:buFont typeface="Wingdings 2"/>
              <a:buNone/>
              <a:defRPr/>
            </a:pPr>
            <a:r>
              <a:rPr lang="ru-RU" dirty="0" smtClean="0"/>
              <a:t>в </a:t>
            </a:r>
            <a:r>
              <a:rPr lang="ru-RU" dirty="0" err="1" smtClean="0"/>
              <a:t>дорозі</a:t>
            </a:r>
            <a:r>
              <a:rPr lang="ru-RU" dirty="0" smtClean="0"/>
              <a:t> — </a:t>
            </a:r>
            <a:r>
              <a:rPr lang="ru-RU" dirty="0" err="1" smtClean="0"/>
              <a:t>розум</a:t>
            </a:r>
            <a:r>
              <a:rPr lang="ru-RU" dirty="0" smtClean="0"/>
              <a:t> </a:t>
            </a:r>
            <a:r>
              <a:rPr lang="ru-RU" dirty="0" err="1" smtClean="0"/>
              <a:t>і</a:t>
            </a:r>
            <a:r>
              <a:rPr lang="ru-RU" dirty="0" smtClean="0"/>
              <a:t> </a:t>
            </a:r>
            <a:r>
              <a:rPr lang="ru-RU" dirty="0" err="1" smtClean="0"/>
              <a:t>чуття</a:t>
            </a:r>
            <a:r>
              <a:rPr lang="ru-RU" dirty="0" smtClean="0"/>
              <a:t> </a:t>
            </a:r>
            <a:r>
              <a:rPr lang="ru-RU" dirty="0" err="1" smtClean="0"/>
              <a:t>твої</a:t>
            </a:r>
            <a:r>
              <a:rPr lang="ru-RU" dirty="0" smtClean="0"/>
              <a:t>,</a:t>
            </a:r>
          </a:p>
          <a:p>
            <a:pPr marL="420624" indent="-384048" algn="ctr" fontAlgn="auto">
              <a:spcAft>
                <a:spcPts val="0"/>
              </a:spcAft>
              <a:buFont typeface="Wingdings 2"/>
              <a:buNone/>
              <a:defRPr/>
            </a:pPr>
            <a:endParaRPr lang="ru-RU" dirty="0" smtClean="0"/>
          </a:p>
          <a:p>
            <a:pPr marL="420624" indent="-384048" algn="ctr" fontAlgn="auto">
              <a:spcAft>
                <a:spcPts val="0"/>
              </a:spcAft>
              <a:buFont typeface="Wingdings 2"/>
              <a:buNone/>
              <a:defRPr/>
            </a:pPr>
            <a:r>
              <a:rPr lang="ru-RU" dirty="0" err="1" smtClean="0"/>
              <a:t>і</a:t>
            </a:r>
            <a:r>
              <a:rPr lang="ru-RU" dirty="0" smtClean="0"/>
              <a:t> </a:t>
            </a:r>
            <a:r>
              <a:rPr lang="ru-RU" dirty="0" err="1" smtClean="0"/>
              <a:t>з</a:t>
            </a:r>
            <a:r>
              <a:rPr lang="ru-RU" dirty="0" smtClean="0"/>
              <a:t> ними, як </a:t>
            </a:r>
            <a:r>
              <a:rPr lang="ru-RU" dirty="0" err="1" smtClean="0"/>
              <a:t>безплатний</a:t>
            </a:r>
            <a:r>
              <a:rPr lang="ru-RU" dirty="0" smtClean="0"/>
              <a:t> </a:t>
            </a:r>
            <a:r>
              <a:rPr lang="ru-RU" dirty="0" err="1" smtClean="0"/>
              <a:t>пасажир</a:t>
            </a:r>
            <a:r>
              <a:rPr lang="ru-RU" dirty="0" smtClean="0"/>
              <a:t>,</a:t>
            </a:r>
          </a:p>
          <a:p>
            <a:pPr marL="420624" indent="-384048" algn="ctr" fontAlgn="auto">
              <a:spcAft>
                <a:spcPts val="0"/>
              </a:spcAft>
              <a:buFont typeface="Wingdings 2"/>
              <a:buNone/>
              <a:defRPr/>
            </a:pPr>
            <a:endParaRPr lang="ru-RU" dirty="0" smtClean="0"/>
          </a:p>
          <a:p>
            <a:pPr marL="420624" indent="-384048" algn="ctr" fontAlgn="auto">
              <a:spcAft>
                <a:spcPts val="0"/>
              </a:spcAft>
              <a:buFont typeface="Wingdings 2"/>
              <a:buNone/>
              <a:defRPr/>
            </a:pPr>
            <a:r>
              <a:rPr lang="ru-RU" dirty="0" err="1" smtClean="0"/>
              <a:t>скажімо</a:t>
            </a:r>
            <a:r>
              <a:rPr lang="ru-RU" dirty="0" smtClean="0"/>
              <a:t>, зайцем,— </a:t>
            </a:r>
            <a:r>
              <a:rPr lang="ru-RU" dirty="0" err="1" smtClean="0"/>
              <a:t>серце</a:t>
            </a:r>
            <a:r>
              <a:rPr lang="ru-RU" dirty="0" smtClean="0"/>
              <a:t>, </a:t>
            </a:r>
            <a:r>
              <a:rPr lang="ru-RU" dirty="0" err="1" smtClean="0"/>
              <a:t>невситиме</a:t>
            </a:r>
            <a:endParaRPr lang="ru-RU" dirty="0" smtClean="0"/>
          </a:p>
          <a:p>
            <a:pPr marL="420624" indent="-384048" algn="ctr" fontAlgn="auto">
              <a:spcAft>
                <a:spcPts val="0"/>
              </a:spcAft>
              <a:buFont typeface="Wingdings 2"/>
              <a:buNone/>
              <a:defRPr/>
            </a:pPr>
            <a:endParaRPr lang="ru-RU" dirty="0" smtClean="0"/>
          </a:p>
          <a:p>
            <a:pPr marL="420624" indent="-384048" algn="ctr" fontAlgn="auto">
              <a:spcAft>
                <a:spcPts val="0"/>
              </a:spcAft>
              <a:buFont typeface="Wingdings 2"/>
              <a:buNone/>
              <a:defRPr/>
            </a:pPr>
            <a:r>
              <a:rPr lang="ru-RU" dirty="0" smtClean="0"/>
              <a:t>до </a:t>
            </a:r>
            <a:r>
              <a:rPr lang="ru-RU" dirty="0" err="1" smtClean="0"/>
              <a:t>вічних</a:t>
            </a:r>
            <a:r>
              <a:rPr lang="ru-RU" dirty="0" smtClean="0"/>
              <a:t> </a:t>
            </a:r>
            <a:r>
              <a:rPr lang="ru-RU" dirty="0" err="1" smtClean="0"/>
              <a:t>мандрів</a:t>
            </a:r>
            <a:r>
              <a:rPr lang="ru-RU" dirty="0" smtClean="0"/>
              <a:t>.</a:t>
            </a:r>
          </a:p>
          <a:p>
            <a:pPr marL="420624" indent="-384048" algn="ctr" fontAlgn="auto">
              <a:spcAft>
                <a:spcPts val="0"/>
              </a:spcAft>
              <a:buFont typeface="Wingdings 2"/>
              <a:buNone/>
              <a:defRPr/>
            </a:pPr>
            <a:endParaRPr lang="ru-RU" dirty="0" smtClean="0"/>
          </a:p>
          <a:p>
            <a:pPr marL="420624" indent="-384048" algn="ctr" fontAlgn="auto">
              <a:spcAft>
                <a:spcPts val="0"/>
              </a:spcAft>
              <a:buFont typeface="Wingdings 2"/>
              <a:buNone/>
              <a:defRPr/>
            </a:pPr>
            <a:r>
              <a:rPr lang="ru-RU" dirty="0" err="1" smtClean="0"/>
              <a:t>Линьмо</a:t>
            </a:r>
            <a:r>
              <a:rPr lang="ru-RU" dirty="0" smtClean="0"/>
              <a:t>, </a:t>
            </a:r>
            <a:r>
              <a:rPr lang="ru-RU" dirty="0" err="1" smtClean="0"/>
              <a:t>корабелю</a:t>
            </a:r>
            <a:r>
              <a:rPr lang="ru-RU" dirty="0" smtClean="0"/>
              <a:t>!</a:t>
            </a:r>
            <a:endParaRPr lang="ru-RU"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fontAlgn="auto">
              <a:spcAft>
                <a:spcPts val="0"/>
              </a:spcAft>
              <a:defRPr/>
            </a:pPr>
            <a:r>
              <a:rPr lang="ru-RU" sz="1600" dirty="0" smtClean="0">
                <a:latin typeface="+mn-lt"/>
              </a:rPr>
              <a:t>1954 р. м. </a:t>
            </a:r>
            <a:r>
              <a:rPr lang="ru-RU" sz="1600" dirty="0" err="1" smtClean="0">
                <a:latin typeface="+mn-lt"/>
              </a:rPr>
              <a:t>Донецьк</a:t>
            </a:r>
            <a:r>
              <a:rPr lang="ru-RU" sz="1600" dirty="0" smtClean="0">
                <a:latin typeface="+mn-lt"/>
              </a:rPr>
              <a:t>.</a:t>
            </a:r>
            <a:br>
              <a:rPr lang="ru-RU" sz="1600" dirty="0" smtClean="0">
                <a:latin typeface="+mn-lt"/>
              </a:rPr>
            </a:br>
            <a:r>
              <a:rPr lang="ru-RU" sz="1600" dirty="0" smtClean="0">
                <a:latin typeface="+mn-lt"/>
              </a:rPr>
              <a:t/>
            </a:r>
            <a:br>
              <a:rPr lang="ru-RU" sz="1600" dirty="0" smtClean="0">
                <a:latin typeface="+mn-lt"/>
              </a:rPr>
            </a:br>
            <a:r>
              <a:rPr lang="ru-RU" sz="1600" dirty="0" err="1" smtClean="0">
                <a:latin typeface="+mn-lt"/>
              </a:rPr>
              <a:t>Під</a:t>
            </a:r>
            <a:r>
              <a:rPr lang="ru-RU" sz="1600" dirty="0" smtClean="0">
                <a:latin typeface="+mn-lt"/>
              </a:rPr>
              <a:t> час </a:t>
            </a:r>
            <a:r>
              <a:rPr lang="ru-RU" sz="1600" dirty="0" err="1" smtClean="0">
                <a:latin typeface="+mn-lt"/>
              </a:rPr>
              <a:t>роботи</a:t>
            </a:r>
            <a:r>
              <a:rPr lang="ru-RU" sz="1600" dirty="0" smtClean="0">
                <a:latin typeface="+mn-lt"/>
              </a:rPr>
              <a:t> на </a:t>
            </a:r>
            <a:r>
              <a:rPr lang="ru-RU" sz="1600" dirty="0" err="1" smtClean="0">
                <a:latin typeface="+mn-lt"/>
              </a:rPr>
              <a:t>залізниці</a:t>
            </a:r>
            <a:r>
              <a:rPr lang="ru-RU" sz="1600" dirty="0" smtClean="0">
                <a:latin typeface="+mn-lt"/>
              </a:rPr>
              <a:t>. Василь </a:t>
            </a:r>
            <a:r>
              <a:rPr lang="ru-RU" sz="1600" dirty="0" err="1" smtClean="0">
                <a:latin typeface="+mn-lt"/>
              </a:rPr>
              <a:t>Стус</a:t>
            </a:r>
            <a:r>
              <a:rPr lang="ru-RU" sz="1600" dirty="0" smtClean="0">
                <a:latin typeface="+mn-lt"/>
              </a:rPr>
              <a:t> – </a:t>
            </a:r>
            <a:r>
              <a:rPr lang="ru-RU" sz="1600" dirty="0" err="1" smtClean="0">
                <a:latin typeface="+mn-lt"/>
              </a:rPr>
              <a:t>крайній</a:t>
            </a:r>
            <a:r>
              <a:rPr lang="ru-RU" sz="1600" dirty="0" smtClean="0">
                <a:latin typeface="+mn-lt"/>
              </a:rPr>
              <a:t> </a:t>
            </a:r>
            <a:r>
              <a:rPr lang="ru-RU" sz="1600" dirty="0" err="1" smtClean="0">
                <a:latin typeface="+mn-lt"/>
              </a:rPr>
              <a:t>зліва</a:t>
            </a:r>
            <a:r>
              <a:rPr lang="ru-RU" sz="1600" dirty="0" smtClean="0">
                <a:latin typeface="+mn-lt"/>
              </a:rPr>
              <a:t>.</a:t>
            </a:r>
            <a:endParaRPr lang="ru-RU" sz="1600" dirty="0">
              <a:latin typeface="+mn-lt"/>
            </a:endParaRPr>
          </a:p>
        </p:txBody>
      </p:sp>
      <p:pic>
        <p:nvPicPr>
          <p:cNvPr id="14339" name="Picture 2"/>
          <p:cNvPicPr>
            <a:picLocks noGrp="1" noChangeAspect="1" noChangeArrowheads="1"/>
          </p:cNvPicPr>
          <p:nvPr>
            <p:ph idx="1"/>
          </p:nvPr>
        </p:nvPicPr>
        <p:blipFill>
          <a:blip r:embed="rId2"/>
          <a:srcRect/>
          <a:stretch>
            <a:fillRect/>
          </a:stretch>
        </p:blipFill>
        <p:spPr>
          <a:xfrm>
            <a:off x="1214438" y="2071688"/>
            <a:ext cx="2667000" cy="3895725"/>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fontAlgn="auto">
              <a:spcAft>
                <a:spcPts val="0"/>
              </a:spcAft>
              <a:defRPr/>
            </a:pPr>
            <a:r>
              <a:rPr lang="ru-RU" sz="1800" dirty="0" smtClean="0">
                <a:latin typeface="+mn-lt"/>
              </a:rPr>
              <a:t>1958 р.</a:t>
            </a:r>
            <a:br>
              <a:rPr lang="ru-RU" sz="1800" dirty="0" smtClean="0">
                <a:latin typeface="+mn-lt"/>
              </a:rPr>
            </a:br>
            <a:r>
              <a:rPr lang="ru-RU" sz="1800" dirty="0" err="1" smtClean="0">
                <a:latin typeface="+mn-lt"/>
              </a:rPr>
              <a:t>Група</a:t>
            </a:r>
            <a:r>
              <a:rPr lang="ru-RU" sz="1800" dirty="0" smtClean="0">
                <a:latin typeface="+mn-lt"/>
              </a:rPr>
              <a:t> </a:t>
            </a:r>
            <a:r>
              <a:rPr lang="ru-RU" sz="1800" dirty="0" err="1" smtClean="0">
                <a:latin typeface="+mn-lt"/>
              </a:rPr>
              <a:t>студентів</a:t>
            </a:r>
            <a:r>
              <a:rPr lang="ru-RU" sz="1800" dirty="0" smtClean="0">
                <a:latin typeface="+mn-lt"/>
              </a:rPr>
              <a:t> </a:t>
            </a:r>
            <a:r>
              <a:rPr lang="ru-RU" sz="1800" dirty="0" err="1" smtClean="0">
                <a:latin typeface="+mn-lt"/>
              </a:rPr>
              <a:t>Донецького</a:t>
            </a:r>
            <a:r>
              <a:rPr lang="ru-RU" sz="1800" dirty="0" smtClean="0">
                <a:latin typeface="+mn-lt"/>
              </a:rPr>
              <a:t> </a:t>
            </a:r>
            <a:r>
              <a:rPr lang="ru-RU" sz="1800" dirty="0" err="1" smtClean="0">
                <a:latin typeface="+mn-lt"/>
              </a:rPr>
              <a:t>педінституту</a:t>
            </a:r>
            <a:r>
              <a:rPr lang="ru-RU" sz="1800" dirty="0" smtClean="0">
                <a:latin typeface="+mn-lt"/>
              </a:rPr>
              <a:t> (справа </a:t>
            </a:r>
            <a:r>
              <a:rPr lang="ru-RU" sz="1800" dirty="0" err="1" smtClean="0">
                <a:latin typeface="+mn-lt"/>
              </a:rPr>
              <a:t>наліво</a:t>
            </a:r>
            <a:r>
              <a:rPr lang="ru-RU" sz="1800" dirty="0" smtClean="0">
                <a:latin typeface="+mn-lt"/>
              </a:rPr>
              <a:t>): </a:t>
            </a:r>
            <a:r>
              <a:rPr lang="ru-RU" sz="1800" dirty="0" err="1" smtClean="0">
                <a:latin typeface="+mn-lt"/>
              </a:rPr>
              <a:t>Стус</a:t>
            </a:r>
            <a:r>
              <a:rPr lang="ru-RU" sz="1800" dirty="0" smtClean="0">
                <a:latin typeface="+mn-lt"/>
              </a:rPr>
              <a:t> В., Дорошенко Б., </a:t>
            </a:r>
            <a:r>
              <a:rPr lang="ru-RU" sz="1800" dirty="0" err="1" smtClean="0">
                <a:latin typeface="+mn-lt"/>
              </a:rPr>
              <a:t>Міщенко</a:t>
            </a:r>
            <a:r>
              <a:rPr lang="ru-RU" sz="1800" dirty="0" smtClean="0">
                <a:latin typeface="+mn-lt"/>
              </a:rPr>
              <a:t> В., </a:t>
            </a:r>
            <a:r>
              <a:rPr lang="ru-RU" sz="1800" dirty="0" err="1" smtClean="0">
                <a:latin typeface="+mn-lt"/>
              </a:rPr>
              <a:t>Кличков</a:t>
            </a:r>
            <a:r>
              <a:rPr lang="ru-RU" sz="1800" dirty="0" smtClean="0">
                <a:latin typeface="+mn-lt"/>
              </a:rPr>
              <a:t> А., </a:t>
            </a:r>
            <a:r>
              <a:rPr lang="ru-RU" sz="1800" dirty="0" err="1" smtClean="0">
                <a:latin typeface="+mn-lt"/>
              </a:rPr>
              <a:t>Колісник</a:t>
            </a:r>
            <a:r>
              <a:rPr lang="ru-RU" sz="1800" dirty="0" smtClean="0">
                <a:latin typeface="+mn-lt"/>
              </a:rPr>
              <a:t> М., </a:t>
            </a:r>
            <a:r>
              <a:rPr lang="ru-RU" sz="1800" dirty="0" err="1" smtClean="0">
                <a:latin typeface="+mn-lt"/>
              </a:rPr>
              <a:t>Принцевський</a:t>
            </a:r>
            <a:r>
              <a:rPr lang="ru-RU" sz="1800" dirty="0" smtClean="0">
                <a:latin typeface="+mn-lt"/>
              </a:rPr>
              <a:t> І., Середа І.</a:t>
            </a:r>
            <a:endParaRPr lang="ru-RU" sz="1800" dirty="0">
              <a:latin typeface="+mn-lt"/>
            </a:endParaRPr>
          </a:p>
        </p:txBody>
      </p:sp>
      <p:pic>
        <p:nvPicPr>
          <p:cNvPr id="15363" name="Picture 2"/>
          <p:cNvPicPr>
            <a:picLocks noGrp="1" noChangeAspect="1" noChangeArrowheads="1"/>
          </p:cNvPicPr>
          <p:nvPr>
            <p:ph idx="1"/>
          </p:nvPr>
        </p:nvPicPr>
        <p:blipFill>
          <a:blip r:embed="rId2"/>
          <a:srcRect/>
          <a:stretch>
            <a:fillRect/>
          </a:stretch>
        </p:blipFill>
        <p:spPr>
          <a:xfrm>
            <a:off x="1214438" y="1828800"/>
            <a:ext cx="5267325" cy="360045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p:txBody>
          <a:bodyPr/>
          <a:lstStyle/>
          <a:p>
            <a:pPr algn="r"/>
            <a:r>
              <a:rPr lang="en-US" smtClean="0"/>
              <a:t>1959</a:t>
            </a:r>
            <a:endParaRPr lang="ru-RU" smtClean="0"/>
          </a:p>
        </p:txBody>
      </p:sp>
      <p:pic>
        <p:nvPicPr>
          <p:cNvPr id="16387" name="Picture 2"/>
          <p:cNvPicPr>
            <a:picLocks noGrp="1" noChangeAspect="1" noChangeArrowheads="1"/>
          </p:cNvPicPr>
          <p:nvPr>
            <p:ph idx="1"/>
          </p:nvPr>
        </p:nvPicPr>
        <p:blipFill>
          <a:blip r:embed="rId2"/>
          <a:srcRect/>
          <a:stretch>
            <a:fillRect/>
          </a:stretch>
        </p:blipFill>
        <p:spPr>
          <a:xfrm>
            <a:off x="928688" y="642938"/>
            <a:ext cx="3787775" cy="5292725"/>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fontAlgn="auto">
              <a:spcAft>
                <a:spcPts val="0"/>
              </a:spcAft>
              <a:defRPr/>
            </a:pPr>
            <a:r>
              <a:rPr lang="ru-RU" sz="1600" dirty="0" smtClean="0">
                <a:latin typeface="+mn-lt"/>
              </a:rPr>
              <a:t>2.12.1960 р.</a:t>
            </a:r>
            <a:br>
              <a:rPr lang="ru-RU" sz="1600" dirty="0" smtClean="0">
                <a:latin typeface="+mn-lt"/>
              </a:rPr>
            </a:br>
            <a:r>
              <a:rPr lang="ru-RU" sz="1600" dirty="0" smtClean="0">
                <a:latin typeface="+mn-lt"/>
              </a:rPr>
              <a:t/>
            </a:r>
            <a:br>
              <a:rPr lang="ru-RU" sz="1600" dirty="0" smtClean="0">
                <a:latin typeface="+mn-lt"/>
              </a:rPr>
            </a:br>
            <a:r>
              <a:rPr lang="ru-RU" sz="1600" dirty="0" err="1" smtClean="0">
                <a:latin typeface="+mn-lt"/>
              </a:rPr>
              <a:t>Надпис</a:t>
            </a:r>
            <a:r>
              <a:rPr lang="ru-RU" sz="1600" dirty="0" smtClean="0">
                <a:latin typeface="+mn-lt"/>
              </a:rPr>
              <a:t> на </a:t>
            </a:r>
            <a:r>
              <a:rPr lang="ru-RU" sz="1600" dirty="0" err="1" smtClean="0">
                <a:latin typeface="+mn-lt"/>
              </a:rPr>
              <a:t>звороті</a:t>
            </a:r>
            <a:r>
              <a:rPr lang="ru-RU" sz="1600" dirty="0" smtClean="0">
                <a:latin typeface="+mn-lt"/>
              </a:rPr>
              <a:t> – </a:t>
            </a:r>
            <a:r>
              <a:rPr lang="ru-RU" sz="1600" dirty="0" err="1" smtClean="0">
                <a:latin typeface="+mn-lt"/>
              </a:rPr>
              <a:t>Рідним</a:t>
            </a:r>
            <a:r>
              <a:rPr lang="ru-RU" sz="1600" dirty="0" smtClean="0">
                <a:latin typeface="+mn-lt"/>
              </a:rPr>
              <a:t> </a:t>
            </a:r>
            <a:r>
              <a:rPr lang="ru-RU" sz="1600" dirty="0" err="1" smtClean="0">
                <a:latin typeface="+mn-lt"/>
              </a:rPr>
              <a:t>моїм</a:t>
            </a:r>
            <a:r>
              <a:rPr lang="ru-RU" sz="1600" dirty="0" smtClean="0">
                <a:latin typeface="+mn-lt"/>
              </a:rPr>
              <a:t> </a:t>
            </a:r>
            <a:r>
              <a:rPr lang="ru-RU" sz="1600" dirty="0" err="1" smtClean="0">
                <a:latin typeface="+mn-lt"/>
              </a:rPr>
              <a:t>на</a:t>
            </a:r>
            <a:r>
              <a:rPr lang="ru-RU" sz="1600" dirty="0" smtClean="0">
                <a:latin typeface="+mn-lt"/>
              </a:rPr>
              <a:t> </a:t>
            </a:r>
            <a:r>
              <a:rPr lang="ru-RU" sz="1600" dirty="0" err="1" smtClean="0">
                <a:latin typeface="+mn-lt"/>
              </a:rPr>
              <a:t>згадку</a:t>
            </a:r>
            <a:r>
              <a:rPr lang="ru-RU" sz="1600" dirty="0" smtClean="0">
                <a:latin typeface="+mn-lt"/>
              </a:rPr>
              <a:t>. Василь.</a:t>
            </a:r>
            <a:br>
              <a:rPr lang="ru-RU" sz="1600" dirty="0" smtClean="0">
                <a:latin typeface="+mn-lt"/>
              </a:rPr>
            </a:br>
            <a:r>
              <a:rPr lang="ru-RU" sz="1600" dirty="0" smtClean="0">
                <a:latin typeface="+mn-lt"/>
              </a:rPr>
              <a:t/>
            </a:r>
            <a:br>
              <a:rPr lang="ru-RU" sz="1600" dirty="0" smtClean="0">
                <a:latin typeface="+mn-lt"/>
              </a:rPr>
            </a:br>
            <a:r>
              <a:rPr lang="ru-RU" sz="1600" dirty="0" smtClean="0">
                <a:latin typeface="+mn-lt"/>
              </a:rPr>
              <a:t>Василь </a:t>
            </a:r>
            <a:r>
              <a:rPr lang="ru-RU" sz="1600" dirty="0" err="1" smtClean="0">
                <a:latin typeface="+mn-lt"/>
              </a:rPr>
              <a:t>Стус</a:t>
            </a:r>
            <a:r>
              <a:rPr lang="ru-RU" sz="1600" dirty="0" smtClean="0">
                <a:latin typeface="+mn-lt"/>
              </a:rPr>
              <a:t> </a:t>
            </a:r>
            <a:r>
              <a:rPr lang="ru-RU" sz="1600" dirty="0" err="1" smtClean="0">
                <a:latin typeface="+mn-lt"/>
              </a:rPr>
              <a:t>зліва</a:t>
            </a:r>
            <a:r>
              <a:rPr lang="ru-RU" sz="1600" dirty="0" smtClean="0">
                <a:latin typeface="+mn-lt"/>
              </a:rPr>
              <a:t>.</a:t>
            </a:r>
            <a:endParaRPr lang="ru-RU" sz="1600" dirty="0">
              <a:latin typeface="+mn-lt"/>
            </a:endParaRPr>
          </a:p>
        </p:txBody>
      </p:sp>
      <p:pic>
        <p:nvPicPr>
          <p:cNvPr id="17411" name="Picture 2"/>
          <p:cNvPicPr>
            <a:picLocks noGrp="1" noChangeAspect="1" noChangeArrowheads="1"/>
          </p:cNvPicPr>
          <p:nvPr>
            <p:ph idx="1"/>
          </p:nvPr>
        </p:nvPicPr>
        <p:blipFill>
          <a:blip r:embed="rId2"/>
          <a:srcRect/>
          <a:stretch>
            <a:fillRect/>
          </a:stretch>
        </p:blipFill>
        <p:spPr>
          <a:xfrm>
            <a:off x="652463" y="2214563"/>
            <a:ext cx="4419600" cy="3217862"/>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fontAlgn="auto">
              <a:spcAft>
                <a:spcPts val="0"/>
              </a:spcAft>
              <a:defRPr/>
            </a:pPr>
            <a:r>
              <a:rPr lang="ru-RU" sz="1600" dirty="0" smtClean="0">
                <a:latin typeface="+mn-lt"/>
              </a:rPr>
              <a:t>1961 р. </a:t>
            </a:r>
            <a:r>
              <a:rPr lang="ru-RU" sz="1600" dirty="0" err="1" smtClean="0">
                <a:latin typeface="+mn-lt"/>
              </a:rPr>
              <a:t>Донецьк</a:t>
            </a:r>
            <a:r>
              <a:rPr lang="ru-RU" sz="1600" dirty="0" smtClean="0">
                <a:latin typeface="+mn-lt"/>
              </a:rPr>
              <a:t>.</a:t>
            </a:r>
            <a:br>
              <a:rPr lang="ru-RU" sz="1600" dirty="0" smtClean="0">
                <a:latin typeface="+mn-lt"/>
              </a:rPr>
            </a:br>
            <a:r>
              <a:rPr lang="ru-RU" sz="1600" dirty="0" smtClean="0">
                <a:latin typeface="+mn-lt"/>
              </a:rPr>
              <a:t/>
            </a:r>
            <a:br>
              <a:rPr lang="ru-RU" sz="1600" dirty="0" smtClean="0">
                <a:latin typeface="+mn-lt"/>
              </a:rPr>
            </a:br>
            <a:r>
              <a:rPr lang="ru-RU" sz="1600" dirty="0" smtClean="0">
                <a:latin typeface="+mn-lt"/>
              </a:rPr>
              <a:t>Василь </a:t>
            </a:r>
            <a:r>
              <a:rPr lang="ru-RU" sz="1600" dirty="0" err="1" smtClean="0">
                <a:latin typeface="+mn-lt"/>
              </a:rPr>
              <a:t>Стус</a:t>
            </a:r>
            <a:r>
              <a:rPr lang="ru-RU" sz="1600" dirty="0" smtClean="0">
                <a:latin typeface="+mn-lt"/>
              </a:rPr>
              <a:t> </a:t>
            </a:r>
            <a:r>
              <a:rPr lang="ru-RU" sz="1600" dirty="0" err="1" smtClean="0">
                <a:latin typeface="+mn-lt"/>
              </a:rPr>
              <a:t>з</a:t>
            </a:r>
            <a:r>
              <a:rPr lang="ru-RU" sz="1600" dirty="0" smtClean="0">
                <a:latin typeface="+mn-lt"/>
              </a:rPr>
              <a:t> батьками (Семен та </a:t>
            </a:r>
            <a:r>
              <a:rPr lang="ru-RU" sz="1600" dirty="0" err="1" smtClean="0">
                <a:latin typeface="+mn-lt"/>
              </a:rPr>
              <a:t>Їлина</a:t>
            </a:r>
            <a:r>
              <a:rPr lang="ru-RU" sz="1600" dirty="0" smtClean="0">
                <a:latin typeface="+mn-lt"/>
              </a:rPr>
              <a:t> </a:t>
            </a:r>
            <a:r>
              <a:rPr lang="ru-RU" sz="1600" dirty="0" err="1" smtClean="0">
                <a:latin typeface="+mn-lt"/>
              </a:rPr>
              <a:t>Стуси</a:t>
            </a:r>
            <a:r>
              <a:rPr lang="ru-RU" sz="1600" dirty="0" smtClean="0">
                <a:latin typeface="+mn-lt"/>
              </a:rPr>
              <a:t>) </a:t>
            </a:r>
            <a:r>
              <a:rPr lang="ru-RU" sz="1600" dirty="0" err="1" smtClean="0">
                <a:latin typeface="+mn-lt"/>
              </a:rPr>
              <a:t>після</a:t>
            </a:r>
            <a:r>
              <a:rPr lang="ru-RU" sz="1600" dirty="0" smtClean="0">
                <a:latin typeface="+mn-lt"/>
              </a:rPr>
              <a:t> </a:t>
            </a:r>
            <a:r>
              <a:rPr lang="ru-RU" sz="1600" dirty="0" err="1" smtClean="0">
                <a:latin typeface="+mn-lt"/>
              </a:rPr>
              <a:t>повернення</a:t>
            </a:r>
            <a:r>
              <a:rPr lang="ru-RU" sz="1600" dirty="0" smtClean="0">
                <a:latin typeface="+mn-lt"/>
              </a:rPr>
              <a:t> </a:t>
            </a:r>
            <a:r>
              <a:rPr lang="ru-RU" sz="1600" dirty="0" err="1" smtClean="0">
                <a:latin typeface="+mn-lt"/>
              </a:rPr>
              <a:t>з</a:t>
            </a:r>
            <a:r>
              <a:rPr lang="ru-RU" sz="1600" dirty="0" smtClean="0">
                <a:latin typeface="+mn-lt"/>
              </a:rPr>
              <a:t> </a:t>
            </a:r>
            <a:r>
              <a:rPr lang="ru-RU" sz="1600" dirty="0" err="1" smtClean="0">
                <a:latin typeface="+mn-lt"/>
              </a:rPr>
              <a:t>війська</a:t>
            </a:r>
            <a:r>
              <a:rPr lang="ru-RU" sz="1600" dirty="0" smtClean="0">
                <a:latin typeface="+mn-lt"/>
              </a:rPr>
              <a:t>.</a:t>
            </a:r>
            <a:endParaRPr lang="ru-RU" sz="1600" dirty="0">
              <a:latin typeface="+mn-lt"/>
            </a:endParaRPr>
          </a:p>
        </p:txBody>
      </p:sp>
      <p:pic>
        <p:nvPicPr>
          <p:cNvPr id="18435" name="Picture 2"/>
          <p:cNvPicPr>
            <a:picLocks noGrp="1" noChangeAspect="1" noChangeArrowheads="1"/>
          </p:cNvPicPr>
          <p:nvPr>
            <p:ph idx="1"/>
          </p:nvPr>
        </p:nvPicPr>
        <p:blipFill>
          <a:blip r:embed="rId2"/>
          <a:srcRect/>
          <a:stretch>
            <a:fillRect/>
          </a:stretch>
        </p:blipFill>
        <p:spPr>
          <a:xfrm>
            <a:off x="928688" y="1285875"/>
            <a:ext cx="3414712" cy="4627563"/>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fontAlgn="auto">
              <a:spcAft>
                <a:spcPts val="0"/>
              </a:spcAft>
              <a:defRPr/>
            </a:pPr>
            <a:r>
              <a:rPr lang="ru-RU" sz="1600" dirty="0" err="1" smtClean="0">
                <a:latin typeface="+mn-lt"/>
              </a:rPr>
              <a:t>Донецьк</a:t>
            </a:r>
            <a:r>
              <a:rPr lang="ru-RU" sz="1600" dirty="0" smtClean="0">
                <a:latin typeface="+mn-lt"/>
              </a:rPr>
              <a:t>, 1961 р.</a:t>
            </a:r>
            <a:br>
              <a:rPr lang="ru-RU" sz="1600" dirty="0" smtClean="0">
                <a:latin typeface="+mn-lt"/>
              </a:rPr>
            </a:br>
            <a:r>
              <a:rPr lang="ru-RU" sz="1600" dirty="0" smtClean="0">
                <a:latin typeface="+mn-lt"/>
              </a:rPr>
              <a:t/>
            </a:r>
            <a:br>
              <a:rPr lang="ru-RU" sz="1600" dirty="0" smtClean="0">
                <a:latin typeface="+mn-lt"/>
              </a:rPr>
            </a:br>
            <a:r>
              <a:rPr lang="ru-RU" sz="1600" dirty="0" err="1" smtClean="0">
                <a:latin typeface="+mn-lt"/>
              </a:rPr>
              <a:t>В.Стус</a:t>
            </a:r>
            <a:r>
              <a:rPr lang="ru-RU" sz="1600" dirty="0" smtClean="0">
                <a:latin typeface="+mn-lt"/>
              </a:rPr>
              <a:t> </a:t>
            </a:r>
            <a:r>
              <a:rPr lang="ru-RU" sz="1600" dirty="0" err="1" smtClean="0">
                <a:latin typeface="+mn-lt"/>
              </a:rPr>
              <a:t>з</a:t>
            </a:r>
            <a:r>
              <a:rPr lang="ru-RU" sz="1600" dirty="0" smtClean="0">
                <a:latin typeface="+mn-lt"/>
              </a:rPr>
              <a:t> </a:t>
            </a:r>
            <a:r>
              <a:rPr lang="ru-RU" sz="1600" dirty="0" err="1" smtClean="0">
                <a:latin typeface="+mn-lt"/>
              </a:rPr>
              <a:t>батьком</a:t>
            </a:r>
            <a:r>
              <a:rPr lang="ru-RU" sz="1600" dirty="0" smtClean="0">
                <a:latin typeface="+mn-lt"/>
              </a:rPr>
              <a:t> та </a:t>
            </a:r>
            <a:r>
              <a:rPr lang="ru-RU" sz="1600" dirty="0" err="1" smtClean="0">
                <a:latin typeface="+mn-lt"/>
              </a:rPr>
              <a:t>сусідом</a:t>
            </a:r>
            <a:r>
              <a:rPr lang="ru-RU" sz="1600" dirty="0" smtClean="0">
                <a:latin typeface="+mn-lt"/>
              </a:rPr>
              <a:t> </a:t>
            </a:r>
            <a:r>
              <a:rPr lang="ru-RU" sz="1600" dirty="0" err="1" smtClean="0">
                <a:latin typeface="+mn-lt"/>
              </a:rPr>
              <a:t>біля</a:t>
            </a:r>
            <a:r>
              <a:rPr lang="ru-RU" sz="1600" dirty="0" smtClean="0">
                <a:latin typeface="+mn-lt"/>
              </a:rPr>
              <a:t> </a:t>
            </a:r>
            <a:r>
              <a:rPr lang="ru-RU" sz="1600" dirty="0" err="1" smtClean="0">
                <a:latin typeface="+mn-lt"/>
              </a:rPr>
              <a:t>батьківської</a:t>
            </a:r>
            <a:r>
              <a:rPr lang="ru-RU" sz="1600" dirty="0" smtClean="0">
                <a:latin typeface="+mn-lt"/>
              </a:rPr>
              <a:t> </a:t>
            </a:r>
            <a:r>
              <a:rPr lang="ru-RU" sz="1600" dirty="0" err="1" smtClean="0">
                <a:latin typeface="+mn-lt"/>
              </a:rPr>
              <a:t>хати</a:t>
            </a:r>
            <a:r>
              <a:rPr lang="ru-RU" sz="1600" dirty="0" smtClean="0">
                <a:latin typeface="+mn-lt"/>
              </a:rPr>
              <a:t>.</a:t>
            </a:r>
            <a:endParaRPr lang="ru-RU" sz="1600" dirty="0">
              <a:latin typeface="+mn-lt"/>
            </a:endParaRPr>
          </a:p>
        </p:txBody>
      </p:sp>
      <p:pic>
        <p:nvPicPr>
          <p:cNvPr id="19459" name="Picture 2"/>
          <p:cNvPicPr>
            <a:picLocks noGrp="1" noChangeAspect="1" noChangeArrowheads="1"/>
          </p:cNvPicPr>
          <p:nvPr>
            <p:ph idx="1"/>
          </p:nvPr>
        </p:nvPicPr>
        <p:blipFill>
          <a:blip r:embed="rId2"/>
          <a:srcRect/>
          <a:stretch>
            <a:fillRect/>
          </a:stretch>
        </p:blipFill>
        <p:spPr>
          <a:xfrm>
            <a:off x="1357313" y="1500188"/>
            <a:ext cx="2809875" cy="4529137"/>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descr="C:\Documents and Settings\юля\Мои документы\Загрузки\шістдесятники презентація\170727120816469-9400.JPG"/>
          <p:cNvPicPr>
            <a:picLocks noGrp="1" noChangeAspect="1" noChangeArrowheads="1"/>
          </p:cNvPicPr>
          <p:nvPr>
            <p:ph idx="1"/>
          </p:nvPr>
        </p:nvPicPr>
        <p:blipFill>
          <a:blip r:embed="rId2" cstate="print"/>
          <a:srcRect/>
          <a:stretch>
            <a:fillRect/>
          </a:stretch>
        </p:blipFill>
        <p:spPr bwMode="auto">
          <a:xfrm>
            <a:off x="785786" y="1643050"/>
            <a:ext cx="3017309" cy="4525963"/>
          </a:xfrm>
          <a:prstGeom prst="rect">
            <a:avLst/>
          </a:prstGeom>
          <a:noFill/>
        </p:spPr>
      </p:pic>
      <p:pic>
        <p:nvPicPr>
          <p:cNvPr id="3075" name="Picture 3" descr="C:\Documents and Settings\юля\Мои документы\Загрузки\шістдесятники презентація\shistdesjatnyky.jpg"/>
          <p:cNvPicPr>
            <a:picLocks noChangeAspect="1" noChangeArrowheads="1"/>
          </p:cNvPicPr>
          <p:nvPr/>
        </p:nvPicPr>
        <p:blipFill>
          <a:blip r:embed="rId3"/>
          <a:srcRect/>
          <a:stretch>
            <a:fillRect/>
          </a:stretch>
        </p:blipFill>
        <p:spPr bwMode="auto">
          <a:xfrm>
            <a:off x="5000628" y="1500174"/>
            <a:ext cx="3175000" cy="481330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fontAlgn="auto">
              <a:spcAft>
                <a:spcPts val="0"/>
              </a:spcAft>
              <a:defRPr/>
            </a:pPr>
            <a:r>
              <a:rPr lang="ru-RU" sz="1400" dirty="0" err="1" smtClean="0">
                <a:latin typeface="+mn-lt"/>
              </a:rPr>
              <a:t>Кінець</a:t>
            </a:r>
            <a:r>
              <a:rPr lang="ru-RU" sz="1400" dirty="0" smtClean="0">
                <a:latin typeface="+mn-lt"/>
              </a:rPr>
              <a:t> 50-х </a:t>
            </a:r>
            <a:r>
              <a:rPr lang="ru-RU" sz="1400" dirty="0" err="1" smtClean="0">
                <a:latin typeface="+mn-lt"/>
              </a:rPr>
              <a:t>років</a:t>
            </a:r>
            <a:r>
              <a:rPr lang="ru-RU" sz="1400" dirty="0" smtClean="0">
                <a:latin typeface="+mn-lt"/>
              </a:rPr>
              <a:t>.</a:t>
            </a:r>
            <a:br>
              <a:rPr lang="ru-RU" sz="1400" dirty="0" smtClean="0">
                <a:latin typeface="+mn-lt"/>
              </a:rPr>
            </a:br>
            <a:r>
              <a:rPr lang="ru-RU" sz="1400" dirty="0" smtClean="0">
                <a:latin typeface="+mn-lt"/>
              </a:rPr>
              <a:t/>
            </a:r>
            <a:br>
              <a:rPr lang="ru-RU" sz="1400" dirty="0" smtClean="0">
                <a:latin typeface="+mn-lt"/>
              </a:rPr>
            </a:br>
            <a:r>
              <a:rPr lang="ru-RU" sz="1400" dirty="0" smtClean="0">
                <a:latin typeface="+mn-lt"/>
              </a:rPr>
              <a:t>Василь </a:t>
            </a:r>
            <a:r>
              <a:rPr lang="ru-RU" sz="1400" dirty="0" err="1" smtClean="0">
                <a:latin typeface="+mn-lt"/>
              </a:rPr>
              <a:t>Стус</a:t>
            </a:r>
            <a:r>
              <a:rPr lang="ru-RU" sz="1400" dirty="0" smtClean="0">
                <a:latin typeface="+mn-lt"/>
              </a:rPr>
              <a:t>, </a:t>
            </a:r>
            <a:r>
              <a:rPr lang="ru-RU" sz="1400" dirty="0" err="1" smtClean="0">
                <a:latin typeface="+mn-lt"/>
              </a:rPr>
              <a:t>Володимир</a:t>
            </a:r>
            <a:r>
              <a:rPr lang="ru-RU" sz="1400" dirty="0" smtClean="0">
                <a:latin typeface="+mn-lt"/>
              </a:rPr>
              <a:t> </a:t>
            </a:r>
            <a:r>
              <a:rPr lang="ru-RU" sz="1400" dirty="0" err="1" smtClean="0">
                <a:latin typeface="+mn-lt"/>
              </a:rPr>
              <a:t>Міщенко</a:t>
            </a:r>
            <a:r>
              <a:rPr lang="ru-RU" sz="1400" dirty="0" smtClean="0">
                <a:latin typeface="+mn-lt"/>
              </a:rPr>
              <a:t> та </a:t>
            </a:r>
            <a:r>
              <a:rPr lang="ru-RU" sz="1400" dirty="0" err="1" smtClean="0">
                <a:latin typeface="+mn-lt"/>
              </a:rPr>
              <a:t>невідомий</a:t>
            </a:r>
            <a:r>
              <a:rPr lang="ru-RU" sz="1400" dirty="0" smtClean="0">
                <a:latin typeface="+mn-lt"/>
              </a:rPr>
              <a:t>.</a:t>
            </a:r>
            <a:endParaRPr lang="ru-RU" sz="1400" dirty="0">
              <a:latin typeface="+mn-lt"/>
            </a:endParaRPr>
          </a:p>
        </p:txBody>
      </p:sp>
      <p:pic>
        <p:nvPicPr>
          <p:cNvPr id="20483" name="Picture 2"/>
          <p:cNvPicPr>
            <a:picLocks noGrp="1" noChangeAspect="1" noChangeArrowheads="1"/>
          </p:cNvPicPr>
          <p:nvPr>
            <p:ph idx="1"/>
          </p:nvPr>
        </p:nvPicPr>
        <p:blipFill>
          <a:blip r:embed="rId2"/>
          <a:srcRect/>
          <a:stretch>
            <a:fillRect/>
          </a:stretch>
        </p:blipFill>
        <p:spPr>
          <a:xfrm>
            <a:off x="714375" y="1571625"/>
            <a:ext cx="5222875" cy="3932238"/>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r" fontAlgn="auto">
              <a:spcAft>
                <a:spcPts val="0"/>
              </a:spcAft>
              <a:defRPr/>
            </a:pPr>
            <a:r>
              <a:rPr lang="ru-RU" sz="1600" dirty="0" smtClean="0">
                <a:latin typeface="+mn-lt"/>
              </a:rPr>
              <a:t>Василь </a:t>
            </a:r>
            <a:r>
              <a:rPr lang="ru-RU" sz="1600" dirty="0" err="1" smtClean="0">
                <a:latin typeface="+mn-lt"/>
              </a:rPr>
              <a:t>Стус</a:t>
            </a:r>
            <a:r>
              <a:rPr lang="ru-RU" sz="1600" dirty="0" smtClean="0">
                <a:latin typeface="+mn-lt"/>
              </a:rPr>
              <a:t>. Середина 60-х </a:t>
            </a:r>
            <a:r>
              <a:rPr lang="ru-RU" sz="1600" dirty="0" err="1" smtClean="0">
                <a:latin typeface="+mn-lt"/>
              </a:rPr>
              <a:t>років</a:t>
            </a:r>
            <a:r>
              <a:rPr lang="ru-RU" sz="1600" dirty="0" smtClean="0">
                <a:latin typeface="+mn-lt"/>
              </a:rPr>
              <a:t>.</a:t>
            </a:r>
            <a:endParaRPr lang="ru-RU" sz="1600" dirty="0">
              <a:latin typeface="+mn-lt"/>
            </a:endParaRPr>
          </a:p>
        </p:txBody>
      </p:sp>
      <p:pic>
        <p:nvPicPr>
          <p:cNvPr id="21507" name="Picture 2"/>
          <p:cNvPicPr>
            <a:picLocks noGrp="1" noChangeAspect="1" noChangeArrowheads="1"/>
          </p:cNvPicPr>
          <p:nvPr>
            <p:ph idx="1"/>
          </p:nvPr>
        </p:nvPicPr>
        <p:blipFill>
          <a:blip r:embed="rId2"/>
          <a:srcRect/>
          <a:stretch>
            <a:fillRect/>
          </a:stretch>
        </p:blipFill>
        <p:spPr>
          <a:xfrm>
            <a:off x="642938" y="857250"/>
            <a:ext cx="2857500" cy="5143500"/>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fontAlgn="auto">
              <a:spcAft>
                <a:spcPts val="0"/>
              </a:spcAft>
              <a:defRPr/>
            </a:pPr>
            <a:r>
              <a:rPr lang="en-US" dirty="0" smtClean="0"/>
              <a:t/>
            </a:r>
            <a:br>
              <a:rPr lang="en-US" dirty="0" smtClean="0"/>
            </a:br>
            <a:r>
              <a:rPr lang="ru-RU" dirty="0" smtClean="0"/>
              <a:t>В.П.</a:t>
            </a:r>
            <a:br>
              <a:rPr lang="ru-RU" dirty="0" smtClean="0"/>
            </a:br>
            <a:endParaRPr lang="ru-RU" dirty="0"/>
          </a:p>
        </p:txBody>
      </p:sp>
      <p:sp>
        <p:nvSpPr>
          <p:cNvPr id="3" name="Содержимое 2"/>
          <p:cNvSpPr>
            <a:spLocks noGrp="1"/>
          </p:cNvSpPr>
          <p:nvPr>
            <p:ph idx="1"/>
          </p:nvPr>
        </p:nvSpPr>
        <p:spPr/>
        <p:txBody>
          <a:bodyPr>
            <a:normAutofit fontScale="32500" lnSpcReduction="20000"/>
          </a:bodyPr>
          <a:lstStyle/>
          <a:p>
            <a:pPr marL="420624" indent="-384048" fontAlgn="auto">
              <a:spcAft>
                <a:spcPts val="0"/>
              </a:spcAft>
              <a:buFont typeface="Wingdings 2"/>
              <a:buChar char=""/>
              <a:defRPr/>
            </a:pPr>
            <a:endParaRPr lang="ru-RU" dirty="0" smtClean="0"/>
          </a:p>
          <a:p>
            <a:pPr marL="420624" indent="-384048" algn="ctr" fontAlgn="auto">
              <a:spcAft>
                <a:spcPts val="0"/>
              </a:spcAft>
              <a:buFont typeface="Wingdings 2"/>
              <a:buNone/>
              <a:defRPr/>
            </a:pPr>
            <a:r>
              <a:rPr lang="ru-RU" dirty="0" smtClean="0"/>
              <a:t>І не те, </a:t>
            </a:r>
            <a:r>
              <a:rPr lang="ru-RU" dirty="0" err="1" smtClean="0"/>
              <a:t>щоб</a:t>
            </a:r>
            <a:r>
              <a:rPr lang="ru-RU" dirty="0" smtClean="0"/>
              <a:t> </a:t>
            </a:r>
            <a:r>
              <a:rPr lang="ru-RU" dirty="0" err="1" smtClean="0"/>
              <a:t>жити</a:t>
            </a:r>
            <a:r>
              <a:rPr lang="ru-RU" dirty="0" smtClean="0"/>
              <a:t> — </a:t>
            </a:r>
            <a:r>
              <a:rPr lang="ru-RU" dirty="0" err="1" smtClean="0"/>
              <a:t>більше</a:t>
            </a:r>
            <a:r>
              <a:rPr lang="ru-RU" dirty="0" smtClean="0"/>
              <a:t>:</a:t>
            </a:r>
          </a:p>
          <a:p>
            <a:pPr marL="420624" indent="-384048" algn="ctr" fontAlgn="auto">
              <a:spcAft>
                <a:spcPts val="0"/>
              </a:spcAft>
              <a:buFont typeface="Wingdings 2"/>
              <a:buNone/>
              <a:defRPr/>
            </a:pPr>
            <a:endParaRPr lang="ru-RU" dirty="0" smtClean="0"/>
          </a:p>
          <a:p>
            <a:pPr marL="420624" indent="-384048" algn="ctr" fontAlgn="auto">
              <a:spcAft>
                <a:spcPts val="0"/>
              </a:spcAft>
              <a:buFont typeface="Wingdings 2"/>
              <a:buNone/>
              <a:defRPr/>
            </a:pPr>
            <a:r>
              <a:rPr lang="ru-RU" dirty="0" err="1" smtClean="0"/>
              <a:t>споконвіку</a:t>
            </a:r>
            <a:r>
              <a:rPr lang="ru-RU" dirty="0" smtClean="0"/>
              <a:t> б — без </a:t>
            </a:r>
            <a:r>
              <a:rPr lang="ru-RU" dirty="0" err="1" smtClean="0"/>
              <a:t>розлуки</a:t>
            </a:r>
            <a:r>
              <a:rPr lang="ru-RU" dirty="0" smtClean="0"/>
              <a:t>.</a:t>
            </a:r>
          </a:p>
          <a:p>
            <a:pPr marL="420624" indent="-384048" algn="ctr" fontAlgn="auto">
              <a:spcAft>
                <a:spcPts val="0"/>
              </a:spcAft>
              <a:buFont typeface="Wingdings 2"/>
              <a:buNone/>
              <a:defRPr/>
            </a:pPr>
            <a:endParaRPr lang="ru-RU" dirty="0" smtClean="0"/>
          </a:p>
          <a:p>
            <a:pPr marL="420624" indent="-384048" algn="ctr" fontAlgn="auto">
              <a:spcAft>
                <a:spcPts val="0"/>
              </a:spcAft>
              <a:buFont typeface="Wingdings 2"/>
              <a:buNone/>
              <a:defRPr/>
            </a:pPr>
            <a:r>
              <a:rPr lang="ru-RU" dirty="0" smtClean="0"/>
              <a:t>До </a:t>
            </a:r>
            <a:r>
              <a:rPr lang="ru-RU" dirty="0" err="1" smtClean="0"/>
              <a:t>віків</a:t>
            </a:r>
            <a:r>
              <a:rPr lang="ru-RU" dirty="0" smtClean="0"/>
              <a:t> </a:t>
            </a:r>
            <a:r>
              <a:rPr lang="ru-RU" dirty="0" err="1" smtClean="0"/>
              <a:t>і</a:t>
            </a:r>
            <a:r>
              <a:rPr lang="ru-RU" dirty="0" smtClean="0"/>
              <a:t> </a:t>
            </a:r>
            <a:r>
              <a:rPr lang="ru-RU" dirty="0" err="1" smtClean="0"/>
              <a:t>після</a:t>
            </a:r>
            <a:r>
              <a:rPr lang="ru-RU" dirty="0" smtClean="0"/>
              <a:t> </a:t>
            </a:r>
            <a:r>
              <a:rPr lang="ru-RU" dirty="0" err="1" smtClean="0"/>
              <a:t>віку</a:t>
            </a:r>
            <a:r>
              <a:rPr lang="ru-RU" dirty="0" smtClean="0"/>
              <a:t> —</a:t>
            </a:r>
          </a:p>
          <a:p>
            <a:pPr marL="420624" indent="-384048" algn="ctr" fontAlgn="auto">
              <a:spcAft>
                <a:spcPts val="0"/>
              </a:spcAft>
              <a:buFont typeface="Wingdings 2"/>
              <a:buNone/>
              <a:defRPr/>
            </a:pPr>
            <a:endParaRPr lang="ru-RU" dirty="0" smtClean="0"/>
          </a:p>
          <a:p>
            <a:pPr marL="420624" indent="-384048" algn="ctr" fontAlgn="auto">
              <a:spcAft>
                <a:spcPts val="0"/>
              </a:spcAft>
              <a:buFont typeface="Wingdings 2"/>
              <a:buNone/>
              <a:defRPr/>
            </a:pPr>
            <a:r>
              <a:rPr lang="ru-RU" dirty="0" err="1" smtClean="0"/>
              <a:t>це</a:t>
            </a:r>
            <a:r>
              <a:rPr lang="ru-RU" dirty="0" smtClean="0"/>
              <a:t> — </a:t>
            </a:r>
            <a:r>
              <a:rPr lang="ru-RU" dirty="0" err="1" smtClean="0"/>
              <a:t>любов</a:t>
            </a:r>
            <a:r>
              <a:rPr lang="ru-RU" dirty="0" smtClean="0"/>
              <a:t>. </a:t>
            </a:r>
            <a:r>
              <a:rPr lang="ru-RU" dirty="0" err="1" smtClean="0"/>
              <a:t>Оце</a:t>
            </a:r>
            <a:r>
              <a:rPr lang="ru-RU" dirty="0" smtClean="0"/>
              <a:t> — вона!</a:t>
            </a:r>
          </a:p>
          <a:p>
            <a:pPr marL="420624" indent="-384048" algn="ctr" fontAlgn="auto">
              <a:spcAft>
                <a:spcPts val="0"/>
              </a:spcAft>
              <a:buFont typeface="Wingdings 2"/>
              <a:buNone/>
              <a:defRPr/>
            </a:pPr>
            <a:endParaRPr lang="ru-RU" dirty="0" smtClean="0"/>
          </a:p>
          <a:p>
            <a:pPr marL="420624" indent="-384048" algn="ctr" fontAlgn="auto">
              <a:spcAft>
                <a:spcPts val="0"/>
              </a:spcAft>
              <a:buFont typeface="Wingdings 2"/>
              <a:buNone/>
              <a:defRPr/>
            </a:pPr>
            <a:r>
              <a:rPr lang="ru-RU" dirty="0" smtClean="0"/>
              <a:t>І не те, </a:t>
            </a:r>
            <a:r>
              <a:rPr lang="ru-RU" dirty="0" err="1" smtClean="0"/>
              <a:t>щоб</a:t>
            </a:r>
            <a:r>
              <a:rPr lang="ru-RU" dirty="0" smtClean="0"/>
              <a:t> </a:t>
            </a:r>
            <a:r>
              <a:rPr lang="ru-RU" dirty="0" err="1" smtClean="0"/>
              <a:t>знову</a:t>
            </a:r>
            <a:r>
              <a:rPr lang="ru-RU" dirty="0" smtClean="0"/>
              <a:t> — "</a:t>
            </a:r>
            <a:r>
              <a:rPr lang="ru-RU" dirty="0" err="1" smtClean="0"/>
              <a:t>з</a:t>
            </a:r>
            <a:r>
              <a:rPr lang="ru-RU" dirty="0" smtClean="0"/>
              <a:t> Богом!"</a:t>
            </a:r>
          </a:p>
          <a:p>
            <a:pPr marL="420624" indent="-384048" algn="ctr" fontAlgn="auto">
              <a:spcAft>
                <a:spcPts val="0"/>
              </a:spcAft>
              <a:buFont typeface="Wingdings 2"/>
              <a:buNone/>
              <a:defRPr/>
            </a:pPr>
            <a:endParaRPr lang="ru-RU" dirty="0" smtClean="0"/>
          </a:p>
          <a:p>
            <a:pPr marL="420624" indent="-384048" algn="ctr" fontAlgn="auto">
              <a:spcAft>
                <a:spcPts val="0"/>
              </a:spcAft>
              <a:buFont typeface="Wingdings 2"/>
              <a:buNone/>
              <a:defRPr/>
            </a:pPr>
            <a:r>
              <a:rPr lang="ru-RU" dirty="0" smtClean="0"/>
              <a:t>І не те, </a:t>
            </a:r>
            <a:r>
              <a:rPr lang="ru-RU" dirty="0" err="1" smtClean="0"/>
              <a:t>щоб</a:t>
            </a:r>
            <a:r>
              <a:rPr lang="ru-RU" dirty="0" smtClean="0"/>
              <a:t> — "</a:t>
            </a:r>
            <a:r>
              <a:rPr lang="ru-RU" dirty="0" err="1" smtClean="0"/>
              <a:t>чорту</a:t>
            </a:r>
            <a:r>
              <a:rPr lang="ru-RU" dirty="0" smtClean="0"/>
              <a:t> в </a:t>
            </a:r>
            <a:r>
              <a:rPr lang="ru-RU" dirty="0" err="1" smtClean="0"/>
              <a:t>зуби</a:t>
            </a:r>
            <a:r>
              <a:rPr lang="ru-RU" dirty="0" smtClean="0"/>
              <a:t>!"</a:t>
            </a:r>
          </a:p>
          <a:p>
            <a:pPr marL="420624" indent="-384048" algn="ctr" fontAlgn="auto">
              <a:spcAft>
                <a:spcPts val="0"/>
              </a:spcAft>
              <a:buFont typeface="Wingdings 2"/>
              <a:buNone/>
              <a:defRPr/>
            </a:pPr>
            <a:endParaRPr lang="ru-RU" dirty="0" smtClean="0"/>
          </a:p>
          <a:p>
            <a:pPr marL="420624" indent="-384048" algn="ctr" fontAlgn="auto">
              <a:spcAft>
                <a:spcPts val="0"/>
              </a:spcAft>
              <a:buFont typeface="Wingdings 2"/>
              <a:buNone/>
              <a:defRPr/>
            </a:pPr>
            <a:r>
              <a:rPr lang="ru-RU" dirty="0" err="1" smtClean="0"/>
              <a:t>Ні</a:t>
            </a:r>
            <a:r>
              <a:rPr lang="ru-RU" dirty="0" smtClean="0"/>
              <a:t>. Не те. А тихо-тихо:</a:t>
            </a:r>
          </a:p>
          <a:p>
            <a:pPr marL="420624" indent="-384048" algn="ctr" fontAlgn="auto">
              <a:spcAft>
                <a:spcPts val="0"/>
              </a:spcAft>
              <a:buFont typeface="Wingdings 2"/>
              <a:buNone/>
              <a:defRPr/>
            </a:pPr>
            <a:endParaRPr lang="ru-RU" dirty="0" smtClean="0"/>
          </a:p>
          <a:p>
            <a:pPr marL="420624" indent="-384048" algn="ctr" fontAlgn="auto">
              <a:spcAft>
                <a:spcPts val="0"/>
              </a:spcAft>
              <a:buFont typeface="Wingdings 2"/>
              <a:buNone/>
              <a:defRPr/>
            </a:pPr>
            <a:r>
              <a:rPr lang="ru-RU" dirty="0" err="1" smtClean="0"/>
              <a:t>ані</a:t>
            </a:r>
            <a:r>
              <a:rPr lang="ru-RU" dirty="0" smtClean="0"/>
              <a:t> </a:t>
            </a:r>
            <a:r>
              <a:rPr lang="ru-RU" dirty="0" err="1" smtClean="0"/>
              <a:t>пестощів</a:t>
            </a:r>
            <a:r>
              <a:rPr lang="ru-RU" dirty="0" smtClean="0"/>
              <a:t>, </a:t>
            </a:r>
            <a:r>
              <a:rPr lang="ru-RU" dirty="0" err="1" smtClean="0"/>
              <a:t>ні</a:t>
            </a:r>
            <a:r>
              <a:rPr lang="ru-RU" dirty="0" smtClean="0"/>
              <a:t> ласк.</a:t>
            </a:r>
          </a:p>
          <a:p>
            <a:pPr marL="420624" indent="-384048" algn="ctr" fontAlgn="auto">
              <a:spcAft>
                <a:spcPts val="0"/>
              </a:spcAft>
              <a:buFont typeface="Wingdings 2"/>
              <a:buNone/>
              <a:defRPr/>
            </a:pPr>
            <a:endParaRPr lang="ru-RU" dirty="0" smtClean="0"/>
          </a:p>
          <a:p>
            <a:pPr marL="420624" indent="-384048" algn="ctr" fontAlgn="auto">
              <a:spcAft>
                <a:spcPts val="0"/>
              </a:spcAft>
              <a:buFont typeface="Wingdings 2"/>
              <a:buNone/>
              <a:defRPr/>
            </a:pPr>
            <a:r>
              <a:rPr lang="ru-RU" dirty="0" err="1" smtClean="0"/>
              <a:t>Тільки</a:t>
            </a:r>
            <a:r>
              <a:rPr lang="ru-RU" dirty="0" smtClean="0"/>
              <a:t> б так: вона — як </a:t>
            </a:r>
            <a:r>
              <a:rPr lang="ru-RU" dirty="0" err="1" smtClean="0"/>
              <a:t>щогла</a:t>
            </a:r>
            <a:r>
              <a:rPr lang="ru-RU" dirty="0" smtClean="0"/>
              <a:t>,</a:t>
            </a:r>
          </a:p>
          <a:p>
            <a:pPr marL="420624" indent="-384048" algn="ctr" fontAlgn="auto">
              <a:spcAft>
                <a:spcPts val="0"/>
              </a:spcAft>
              <a:buFont typeface="Wingdings 2"/>
              <a:buNone/>
              <a:defRPr/>
            </a:pPr>
            <a:endParaRPr lang="ru-RU" dirty="0" smtClean="0"/>
          </a:p>
          <a:p>
            <a:pPr marL="420624" indent="-384048" algn="ctr" fontAlgn="auto">
              <a:spcAft>
                <a:spcPts val="0"/>
              </a:spcAft>
              <a:buFont typeface="Wingdings 2"/>
              <a:buNone/>
              <a:defRPr/>
            </a:pPr>
            <a:r>
              <a:rPr lang="ru-RU" dirty="0" smtClean="0"/>
              <a:t>в </a:t>
            </a:r>
            <a:r>
              <a:rPr lang="ru-RU" dirty="0" err="1" smtClean="0"/>
              <a:t>ріст</a:t>
            </a:r>
            <a:r>
              <a:rPr lang="ru-RU" dirty="0" smtClean="0"/>
              <a:t> </a:t>
            </a:r>
            <a:r>
              <a:rPr lang="ru-RU" dirty="0" err="1" smtClean="0"/>
              <a:t>Великої</a:t>
            </a:r>
            <a:r>
              <a:rPr lang="ru-RU" dirty="0" smtClean="0"/>
              <a:t> </a:t>
            </a:r>
            <a:r>
              <a:rPr lang="ru-RU" dirty="0" err="1" smtClean="0"/>
              <a:t>Дзвіниці</a:t>
            </a:r>
            <a:endParaRPr lang="ru-RU" dirty="0" smtClean="0"/>
          </a:p>
          <a:p>
            <a:pPr marL="420624" indent="-384048" algn="ctr" fontAlgn="auto">
              <a:spcAft>
                <a:spcPts val="0"/>
              </a:spcAft>
              <a:buFont typeface="Wingdings 2"/>
              <a:buNone/>
              <a:defRPr/>
            </a:pPr>
            <a:endParaRPr lang="ru-RU" dirty="0" smtClean="0"/>
          </a:p>
          <a:p>
            <a:pPr marL="420624" indent="-384048" algn="ctr" fontAlgn="auto">
              <a:spcAft>
                <a:spcPts val="0"/>
              </a:spcAft>
              <a:buFont typeface="Wingdings 2"/>
              <a:buNone/>
              <a:defRPr/>
            </a:pPr>
            <a:r>
              <a:rPr lang="ru-RU" dirty="0" smtClean="0"/>
              <a:t>(</a:t>
            </a:r>
            <a:r>
              <a:rPr lang="ru-RU" dirty="0" err="1" smtClean="0"/>
              <a:t>велич</a:t>
            </a:r>
            <a:r>
              <a:rPr lang="ru-RU" dirty="0" smtClean="0"/>
              <a:t> </a:t>
            </a:r>
            <a:r>
              <a:rPr lang="ru-RU" dirty="0" err="1" smtClean="0"/>
              <a:t>гнітиться</a:t>
            </a:r>
            <a:r>
              <a:rPr lang="ru-RU" dirty="0" smtClean="0"/>
              <a:t> </a:t>
            </a:r>
            <a:r>
              <a:rPr lang="ru-RU" dirty="0" err="1" smtClean="0"/>
              <a:t>доземно</a:t>
            </a:r>
            <a:r>
              <a:rPr lang="ru-RU" dirty="0" smtClean="0"/>
              <a:t>,</a:t>
            </a:r>
          </a:p>
          <a:p>
            <a:pPr marL="420624" indent="-384048" algn="ctr" fontAlgn="auto">
              <a:spcAft>
                <a:spcPts val="0"/>
              </a:spcAft>
              <a:buFont typeface="Wingdings 2"/>
              <a:buNone/>
              <a:defRPr/>
            </a:pPr>
            <a:endParaRPr lang="ru-RU" dirty="0" smtClean="0"/>
          </a:p>
          <a:p>
            <a:pPr marL="420624" indent="-384048" algn="ctr" fontAlgn="auto">
              <a:spcAft>
                <a:spcPts val="0"/>
              </a:spcAft>
              <a:buFont typeface="Wingdings 2"/>
              <a:buNone/>
              <a:defRPr/>
            </a:pPr>
            <a:r>
              <a:rPr lang="ru-RU" dirty="0" err="1" smtClean="0"/>
              <a:t>ниць</a:t>
            </a:r>
            <a:r>
              <a:rPr lang="ru-RU" dirty="0" smtClean="0"/>
              <a:t> </a:t>
            </a:r>
            <a:r>
              <a:rPr lang="ru-RU" dirty="0" err="1" smtClean="0"/>
              <a:t>сягає</a:t>
            </a:r>
            <a:r>
              <a:rPr lang="ru-RU" dirty="0" smtClean="0"/>
              <a:t> до небес).</a:t>
            </a:r>
            <a:endParaRPr lang="ru-RU"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p:txBody>
          <a:bodyPr/>
          <a:lstStyle/>
          <a:p>
            <a:r>
              <a:rPr lang="ru-RU" sz="2000" smtClean="0"/>
              <a:t>Київ, 10.12.1965 р.</a:t>
            </a:r>
            <a:br>
              <a:rPr lang="ru-RU" sz="2000" smtClean="0"/>
            </a:br>
            <a:r>
              <a:rPr lang="ru-RU" sz="2000" smtClean="0"/>
              <a:t/>
            </a:r>
            <a:br>
              <a:rPr lang="ru-RU" sz="2000" smtClean="0"/>
            </a:br>
            <a:r>
              <a:rPr lang="ru-RU" sz="2000" smtClean="0"/>
              <a:t>Будинок урочистих подій. Василь Стус та Валентина Попелюх.</a:t>
            </a:r>
          </a:p>
        </p:txBody>
      </p:sp>
      <p:pic>
        <p:nvPicPr>
          <p:cNvPr id="23555" name="Picture 2"/>
          <p:cNvPicPr>
            <a:picLocks noGrp="1" noChangeAspect="1" noChangeArrowheads="1"/>
          </p:cNvPicPr>
          <p:nvPr>
            <p:ph idx="1"/>
          </p:nvPr>
        </p:nvPicPr>
        <p:blipFill>
          <a:blip r:embed="rId2"/>
          <a:srcRect/>
          <a:stretch>
            <a:fillRect/>
          </a:stretch>
        </p:blipFill>
        <p:spPr>
          <a:xfrm>
            <a:off x="1500188" y="2500313"/>
            <a:ext cx="2705100" cy="2000250"/>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p:txBody>
          <a:bodyPr/>
          <a:lstStyle/>
          <a:p>
            <a:endParaRPr lang="ru-RU" smtClean="0"/>
          </a:p>
        </p:txBody>
      </p:sp>
      <p:sp>
        <p:nvSpPr>
          <p:cNvPr id="3" name="Содержимое 2"/>
          <p:cNvSpPr>
            <a:spLocks noGrp="1"/>
          </p:cNvSpPr>
          <p:nvPr>
            <p:ph idx="1"/>
          </p:nvPr>
        </p:nvSpPr>
        <p:spPr/>
        <p:txBody>
          <a:bodyPr>
            <a:normAutofit fontScale="47500" lnSpcReduction="20000"/>
          </a:bodyPr>
          <a:lstStyle/>
          <a:p>
            <a:pPr marL="420624" indent="-384048" algn="ctr" fontAlgn="auto">
              <a:spcAft>
                <a:spcPts val="0"/>
              </a:spcAft>
              <a:buFont typeface="Wingdings 2"/>
              <a:buNone/>
              <a:defRPr/>
            </a:pPr>
            <a:r>
              <a:rPr lang="ru-RU" dirty="0" err="1" smtClean="0"/>
              <a:t>Гарноброва</a:t>
            </a:r>
            <a:r>
              <a:rPr lang="ru-RU" dirty="0" smtClean="0"/>
              <a:t>, </a:t>
            </a:r>
            <a:r>
              <a:rPr lang="ru-RU" dirty="0" err="1" smtClean="0"/>
              <a:t>пожежностанна</a:t>
            </a:r>
            <a:r>
              <a:rPr lang="ru-RU" dirty="0" smtClean="0"/>
              <a:t>,</a:t>
            </a:r>
          </a:p>
          <a:p>
            <a:pPr marL="420624" indent="-384048" algn="ctr" fontAlgn="auto">
              <a:spcAft>
                <a:spcPts val="0"/>
              </a:spcAft>
              <a:buFont typeface="Wingdings 2"/>
              <a:buNone/>
              <a:defRPr/>
            </a:pPr>
            <a:endParaRPr lang="ru-RU" dirty="0" smtClean="0"/>
          </a:p>
          <a:p>
            <a:pPr marL="420624" indent="-384048" algn="ctr" fontAlgn="auto">
              <a:spcAft>
                <a:spcPts val="0"/>
              </a:spcAft>
              <a:buFont typeface="Wingdings 2"/>
              <a:buNone/>
              <a:defRPr/>
            </a:pPr>
            <a:r>
              <a:rPr lang="ru-RU" dirty="0" smtClean="0"/>
              <a:t>снами </a:t>
            </a:r>
            <a:r>
              <a:rPr lang="ru-RU" dirty="0" err="1" smtClean="0"/>
              <a:t>вимріяна</a:t>
            </a:r>
            <a:r>
              <a:rPr lang="ru-RU" dirty="0" smtClean="0"/>
              <a:t> </a:t>
            </a:r>
            <a:r>
              <a:rPr lang="ru-RU" dirty="0" err="1" smtClean="0"/>
              <a:t>і</a:t>
            </a:r>
            <a:r>
              <a:rPr lang="ru-RU" dirty="0" smtClean="0"/>
              <a:t> трачена,</a:t>
            </a:r>
          </a:p>
          <a:p>
            <a:pPr marL="420624" indent="-384048" algn="ctr" fontAlgn="auto">
              <a:spcAft>
                <a:spcPts val="0"/>
              </a:spcAft>
              <a:buFont typeface="Wingdings 2"/>
              <a:buNone/>
              <a:defRPr/>
            </a:pPr>
            <a:endParaRPr lang="ru-RU" dirty="0" smtClean="0"/>
          </a:p>
          <a:p>
            <a:pPr marL="420624" indent="-384048" algn="ctr" fontAlgn="auto">
              <a:spcAft>
                <a:spcPts val="0"/>
              </a:spcAft>
              <a:buFont typeface="Wingdings 2"/>
              <a:buNone/>
              <a:defRPr/>
            </a:pPr>
            <a:r>
              <a:rPr lang="ru-RU" dirty="0" err="1" smtClean="0"/>
              <a:t>зголоднілим</a:t>
            </a:r>
            <a:r>
              <a:rPr lang="ru-RU" dirty="0" smtClean="0"/>
              <a:t> </a:t>
            </a:r>
            <a:r>
              <a:rPr lang="ru-RU" dirty="0" err="1" smtClean="0"/>
              <a:t>поглядом</a:t>
            </a:r>
            <a:r>
              <a:rPr lang="ru-RU" dirty="0" smtClean="0"/>
              <a:t> спалена,</a:t>
            </a:r>
          </a:p>
          <a:p>
            <a:pPr marL="420624" indent="-384048" algn="ctr" fontAlgn="auto">
              <a:spcAft>
                <a:spcPts val="0"/>
              </a:spcAft>
              <a:buFont typeface="Wingdings 2"/>
              <a:buNone/>
              <a:defRPr/>
            </a:pPr>
            <a:endParaRPr lang="ru-RU" dirty="0" smtClean="0"/>
          </a:p>
          <a:p>
            <a:pPr marL="420624" indent="-384048" algn="ctr" fontAlgn="auto">
              <a:spcAft>
                <a:spcPts val="0"/>
              </a:spcAft>
              <a:buFont typeface="Wingdings 2"/>
              <a:buNone/>
              <a:defRPr/>
            </a:pPr>
            <a:r>
              <a:rPr lang="ru-RU" dirty="0" err="1" smtClean="0"/>
              <a:t>непокірна</a:t>
            </a:r>
            <a:r>
              <a:rPr lang="ru-RU" dirty="0" smtClean="0"/>
              <a:t>, </a:t>
            </a:r>
            <a:r>
              <a:rPr lang="ru-RU" dirty="0" err="1" smtClean="0"/>
              <a:t>нічна</a:t>
            </a:r>
            <a:r>
              <a:rPr lang="ru-RU" dirty="0" smtClean="0"/>
              <a:t> </a:t>
            </a:r>
            <a:r>
              <a:rPr lang="ru-RU" dirty="0" err="1" smtClean="0"/>
              <a:t>і</a:t>
            </a:r>
            <a:r>
              <a:rPr lang="ru-RU" dirty="0" smtClean="0"/>
              <a:t> </a:t>
            </a:r>
            <a:r>
              <a:rPr lang="ru-RU" dirty="0" err="1" smtClean="0"/>
              <a:t>лячна</a:t>
            </a:r>
            <a:r>
              <a:rPr lang="ru-RU" dirty="0" smtClean="0"/>
              <a:t>.</a:t>
            </a:r>
          </a:p>
          <a:p>
            <a:pPr marL="420624" indent="-384048" algn="ctr" fontAlgn="auto">
              <a:spcAft>
                <a:spcPts val="0"/>
              </a:spcAft>
              <a:buFont typeface="Wingdings 2"/>
              <a:buNone/>
              <a:defRPr/>
            </a:pPr>
            <a:endParaRPr lang="ru-RU" dirty="0" smtClean="0"/>
          </a:p>
          <a:p>
            <a:pPr marL="420624" indent="-384048" algn="ctr" fontAlgn="auto">
              <a:spcAft>
                <a:spcPts val="0"/>
              </a:spcAft>
              <a:buFont typeface="Wingdings 2"/>
              <a:buNone/>
              <a:defRPr/>
            </a:pPr>
            <a:r>
              <a:rPr lang="ru-RU" dirty="0" smtClean="0"/>
              <a:t>Як </a:t>
            </a:r>
            <a:r>
              <a:rPr lang="ru-RU" dirty="0" err="1" smtClean="0"/>
              <a:t>твоє</a:t>
            </a:r>
            <a:r>
              <a:rPr lang="ru-RU" dirty="0" smtClean="0"/>
              <a:t> </a:t>
            </a:r>
            <a:r>
              <a:rPr lang="ru-RU" dirty="0" err="1" smtClean="0"/>
              <a:t>розпросторилось</a:t>
            </a:r>
            <a:r>
              <a:rPr lang="ru-RU" dirty="0" smtClean="0"/>
              <a:t> </a:t>
            </a:r>
            <a:r>
              <a:rPr lang="ru-RU" dirty="0" err="1" smtClean="0"/>
              <a:t>тіло</a:t>
            </a:r>
            <a:r>
              <a:rPr lang="ru-RU" dirty="0" smtClean="0"/>
              <a:t>!</a:t>
            </a:r>
          </a:p>
          <a:p>
            <a:pPr marL="420624" indent="-384048" algn="ctr" fontAlgn="auto">
              <a:spcAft>
                <a:spcPts val="0"/>
              </a:spcAft>
              <a:buFont typeface="Wingdings 2"/>
              <a:buNone/>
              <a:defRPr/>
            </a:pPr>
            <a:endParaRPr lang="ru-RU" dirty="0" smtClean="0"/>
          </a:p>
          <a:p>
            <a:pPr marL="420624" indent="-384048" algn="ctr" fontAlgn="auto">
              <a:spcAft>
                <a:spcPts val="0"/>
              </a:spcAft>
              <a:buFont typeface="Wingdings 2"/>
              <a:buNone/>
              <a:defRPr/>
            </a:pPr>
            <a:r>
              <a:rPr lang="ru-RU" dirty="0" smtClean="0"/>
              <a:t>Як </a:t>
            </a:r>
            <a:r>
              <a:rPr lang="ru-RU" dirty="0" err="1" smtClean="0"/>
              <a:t>прозріло</a:t>
            </a:r>
            <a:r>
              <a:rPr lang="ru-RU" dirty="0" smtClean="0"/>
              <a:t> </a:t>
            </a:r>
            <a:r>
              <a:rPr lang="ru-RU" dirty="0" err="1" smtClean="0"/>
              <a:t>мені</a:t>
            </a:r>
            <a:r>
              <a:rPr lang="ru-RU" dirty="0" smtClean="0"/>
              <a:t> в </a:t>
            </a:r>
            <a:r>
              <a:rPr lang="ru-RU" dirty="0" err="1" smtClean="0"/>
              <a:t>імлі</a:t>
            </a:r>
            <a:r>
              <a:rPr lang="ru-RU" dirty="0" smtClean="0"/>
              <a:t>!</a:t>
            </a:r>
          </a:p>
          <a:p>
            <a:pPr marL="420624" indent="-384048" algn="ctr" fontAlgn="auto">
              <a:spcAft>
                <a:spcPts val="0"/>
              </a:spcAft>
              <a:buFont typeface="Wingdings 2"/>
              <a:buNone/>
              <a:defRPr/>
            </a:pPr>
            <a:endParaRPr lang="ru-RU" dirty="0" smtClean="0"/>
          </a:p>
          <a:p>
            <a:pPr marL="420624" indent="-384048" algn="ctr" fontAlgn="auto">
              <a:spcAft>
                <a:spcPts val="0"/>
              </a:spcAft>
              <a:buFont typeface="Wingdings 2"/>
              <a:buNone/>
              <a:defRPr/>
            </a:pPr>
            <a:r>
              <a:rPr lang="ru-RU" dirty="0" err="1" smtClean="0"/>
              <a:t>Десь</a:t>
            </a:r>
            <a:r>
              <a:rPr lang="ru-RU" dirty="0" smtClean="0"/>
              <a:t> на </a:t>
            </a:r>
            <a:r>
              <a:rPr lang="ru-RU" dirty="0" err="1" smtClean="0"/>
              <a:t>всій</a:t>
            </a:r>
            <a:r>
              <a:rPr lang="ru-RU" dirty="0" smtClean="0"/>
              <a:t> </a:t>
            </a:r>
            <a:r>
              <a:rPr lang="ru-RU" dirty="0" err="1" smtClean="0"/>
              <a:t>на</a:t>
            </a:r>
            <a:r>
              <a:rPr lang="ru-RU" dirty="0" smtClean="0"/>
              <a:t> </a:t>
            </a:r>
            <a:r>
              <a:rPr lang="ru-RU" dirty="0" err="1" smtClean="0"/>
              <a:t>великій</a:t>
            </a:r>
            <a:r>
              <a:rPr lang="ru-RU" dirty="0" smtClean="0"/>
              <a:t> </a:t>
            </a:r>
            <a:r>
              <a:rPr lang="ru-RU" dirty="0" err="1" smtClean="0"/>
              <a:t>землі</a:t>
            </a:r>
            <a:r>
              <a:rPr lang="ru-RU" dirty="0" smtClean="0"/>
              <a:t> —</a:t>
            </a:r>
          </a:p>
          <a:p>
            <a:pPr marL="420624" indent="-384048" algn="ctr" fontAlgn="auto">
              <a:spcAft>
                <a:spcPts val="0"/>
              </a:spcAft>
              <a:buFont typeface="Wingdings 2"/>
              <a:buNone/>
              <a:defRPr/>
            </a:pPr>
            <a:endParaRPr lang="ru-RU" dirty="0" smtClean="0"/>
          </a:p>
          <a:p>
            <a:pPr marL="420624" indent="-384048" algn="ctr" fontAlgn="auto">
              <a:spcAft>
                <a:spcPts val="0"/>
              </a:spcAft>
              <a:buFont typeface="Wingdings 2"/>
              <a:buNone/>
              <a:defRPr/>
            </a:pPr>
            <a:r>
              <a:rPr lang="ru-RU" dirty="0" err="1" smtClean="0"/>
              <a:t>тільки</a:t>
            </a:r>
            <a:r>
              <a:rPr lang="ru-RU" dirty="0" smtClean="0"/>
              <a:t> </a:t>
            </a:r>
            <a:r>
              <a:rPr lang="ru-RU" dirty="0" err="1" smtClean="0"/>
              <a:t>й</a:t>
            </a:r>
            <a:r>
              <a:rPr lang="ru-RU" dirty="0" smtClean="0"/>
              <a:t> того: </a:t>
            </a:r>
            <a:r>
              <a:rPr lang="ru-RU" dirty="0" err="1" smtClean="0"/>
              <a:t>довічне</a:t>
            </a:r>
            <a:r>
              <a:rPr lang="ru-RU" dirty="0" smtClean="0"/>
              <a:t> диво</a:t>
            </a:r>
          </a:p>
          <a:p>
            <a:pPr marL="420624" indent="-384048" algn="ctr" fontAlgn="auto">
              <a:spcAft>
                <a:spcPts val="0"/>
              </a:spcAft>
              <a:buFont typeface="Wingdings 2"/>
              <a:buNone/>
              <a:defRPr/>
            </a:pPr>
            <a:endParaRPr lang="ru-RU" dirty="0" smtClean="0"/>
          </a:p>
          <a:p>
            <a:pPr marL="420624" indent="-384048" algn="ctr" fontAlgn="auto">
              <a:spcAft>
                <a:spcPts val="0"/>
              </a:spcAft>
              <a:buFont typeface="Wingdings 2"/>
              <a:buNone/>
              <a:defRPr/>
            </a:pPr>
            <a:r>
              <a:rPr lang="ru-RU" dirty="0" err="1" smtClean="0"/>
              <a:t>твого</a:t>
            </a:r>
            <a:r>
              <a:rPr lang="ru-RU" dirty="0" smtClean="0"/>
              <a:t> голосу, губ, очей,</a:t>
            </a:r>
          </a:p>
          <a:p>
            <a:pPr marL="420624" indent="-384048" algn="ctr" fontAlgn="auto">
              <a:spcAft>
                <a:spcPts val="0"/>
              </a:spcAft>
              <a:buFont typeface="Wingdings 2"/>
              <a:buNone/>
              <a:defRPr/>
            </a:pPr>
            <a:endParaRPr lang="ru-RU" dirty="0" smtClean="0"/>
          </a:p>
          <a:p>
            <a:pPr marL="420624" indent="-384048" algn="ctr" fontAlgn="auto">
              <a:spcAft>
                <a:spcPts val="0"/>
              </a:spcAft>
              <a:buFont typeface="Wingdings 2"/>
              <a:buNone/>
              <a:defRPr/>
            </a:pPr>
            <a:r>
              <a:rPr lang="ru-RU" dirty="0" smtClean="0"/>
              <a:t>губ </a:t>
            </a:r>
            <a:r>
              <a:rPr lang="ru-RU" dirty="0" err="1" smtClean="0"/>
              <a:t>твоїх</a:t>
            </a:r>
            <a:r>
              <a:rPr lang="ru-RU" dirty="0" smtClean="0"/>
              <a:t> </a:t>
            </a:r>
            <a:r>
              <a:rPr lang="ru-RU" dirty="0" err="1" smtClean="0"/>
              <a:t>голубливе</a:t>
            </a:r>
            <a:r>
              <a:rPr lang="ru-RU" dirty="0" smtClean="0"/>
              <a:t> </a:t>
            </a:r>
            <a:r>
              <a:rPr lang="ru-RU" dirty="0" err="1" smtClean="0"/>
              <a:t>гудиння</a:t>
            </a:r>
            <a:r>
              <a:rPr lang="ru-RU" dirty="0" smtClean="0"/>
              <a:t>.</a:t>
            </a:r>
            <a:endParaRPr lang="ru-RU"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a:xfrm>
            <a:off x="500063" y="357188"/>
            <a:ext cx="7467600" cy="1143000"/>
          </a:xfrm>
        </p:spPr>
        <p:txBody>
          <a:bodyPr/>
          <a:lstStyle/>
          <a:p>
            <a:r>
              <a:rPr lang="ru-RU" sz="1800" smtClean="0"/>
              <a:t>Київ, 10.12.1965 р.</a:t>
            </a:r>
            <a:br>
              <a:rPr lang="ru-RU" sz="1800" smtClean="0"/>
            </a:br>
            <a:r>
              <a:rPr lang="ru-RU" sz="1800" smtClean="0"/>
              <a:t>Будинок урочистих подій. Василь Стус, Валентина Попелюх.</a:t>
            </a:r>
          </a:p>
        </p:txBody>
      </p:sp>
      <p:pic>
        <p:nvPicPr>
          <p:cNvPr id="25603" name="Picture 2"/>
          <p:cNvPicPr>
            <a:picLocks noGrp="1" noChangeAspect="1" noChangeArrowheads="1"/>
          </p:cNvPicPr>
          <p:nvPr>
            <p:ph idx="1"/>
          </p:nvPr>
        </p:nvPicPr>
        <p:blipFill>
          <a:blip r:embed="rId2"/>
          <a:srcRect/>
          <a:stretch>
            <a:fillRect/>
          </a:stretch>
        </p:blipFill>
        <p:spPr>
          <a:xfrm>
            <a:off x="1357313" y="2547938"/>
            <a:ext cx="4429125" cy="2952750"/>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auto">
              <a:spcAft>
                <a:spcPts val="0"/>
              </a:spcAft>
              <a:defRPr/>
            </a:pPr>
            <a:r>
              <a:rPr lang="ru-RU" dirty="0" err="1" smtClean="0"/>
              <a:t>Київ</a:t>
            </a:r>
            <a:r>
              <a:rPr lang="ru-RU" dirty="0" smtClean="0"/>
              <a:t>, 10.12.1965 р.</a:t>
            </a:r>
            <a:br>
              <a:rPr lang="ru-RU" dirty="0" smtClean="0"/>
            </a:br>
            <a:r>
              <a:rPr lang="ru-RU" sz="2200" dirty="0" smtClean="0"/>
              <a:t>Квартира </a:t>
            </a:r>
            <a:r>
              <a:rPr lang="ru-RU" sz="2200" dirty="0" err="1" smtClean="0"/>
              <a:t>Валентини</a:t>
            </a:r>
            <a:r>
              <a:rPr lang="ru-RU" sz="2200" dirty="0" smtClean="0"/>
              <a:t> </a:t>
            </a:r>
            <a:r>
              <a:rPr lang="ru-RU" sz="2200" dirty="0" err="1" smtClean="0"/>
              <a:t>Попелюх</a:t>
            </a:r>
            <a:r>
              <a:rPr lang="ru-RU" sz="2200" dirty="0" smtClean="0"/>
              <a:t> по </a:t>
            </a:r>
            <a:r>
              <a:rPr lang="ru-RU" sz="2200" dirty="0" err="1" smtClean="0"/>
              <a:t>вул</a:t>
            </a:r>
            <a:r>
              <a:rPr lang="ru-RU" sz="2200" dirty="0" smtClean="0"/>
              <a:t>. </a:t>
            </a:r>
            <a:r>
              <a:rPr lang="ru-RU" sz="2200" dirty="0" err="1" smtClean="0"/>
              <a:t>Львівській</a:t>
            </a:r>
            <a:r>
              <a:rPr lang="ru-RU" sz="2200" dirty="0" smtClean="0"/>
              <a:t>.</a:t>
            </a:r>
            <a:br>
              <a:rPr lang="ru-RU" sz="2200" dirty="0" smtClean="0"/>
            </a:br>
            <a:r>
              <a:rPr lang="ru-RU" sz="2200" dirty="0" smtClean="0"/>
              <a:t/>
            </a:r>
            <a:br>
              <a:rPr lang="ru-RU" sz="2200" dirty="0" smtClean="0"/>
            </a:br>
            <a:r>
              <a:rPr lang="ru-RU" sz="2200" dirty="0" err="1" smtClean="0"/>
              <a:t>Юрій</a:t>
            </a:r>
            <a:r>
              <a:rPr lang="ru-RU" sz="2200" dirty="0" smtClean="0"/>
              <a:t> </a:t>
            </a:r>
            <a:r>
              <a:rPr lang="ru-RU" sz="2200" dirty="0" err="1" smtClean="0"/>
              <a:t>Покальчук</a:t>
            </a:r>
            <a:r>
              <a:rPr lang="ru-RU" sz="2200" dirty="0" smtClean="0"/>
              <a:t>, Валентина </a:t>
            </a:r>
            <a:r>
              <a:rPr lang="ru-RU" sz="2200" dirty="0" err="1" smtClean="0"/>
              <a:t>Попелюх</a:t>
            </a:r>
            <a:r>
              <a:rPr lang="ru-RU" sz="2200" dirty="0" smtClean="0"/>
              <a:t>, Василь </a:t>
            </a:r>
            <a:r>
              <a:rPr lang="ru-RU" sz="2200" dirty="0" err="1" smtClean="0"/>
              <a:t>Стус</a:t>
            </a:r>
            <a:r>
              <a:rPr lang="ru-RU" sz="2200" dirty="0" smtClean="0"/>
              <a:t>.</a:t>
            </a:r>
            <a:endParaRPr lang="ru-RU" sz="2200" dirty="0"/>
          </a:p>
        </p:txBody>
      </p:sp>
      <p:pic>
        <p:nvPicPr>
          <p:cNvPr id="26627" name="Picture 2"/>
          <p:cNvPicPr>
            <a:picLocks noGrp="1" noChangeAspect="1" noChangeArrowheads="1"/>
          </p:cNvPicPr>
          <p:nvPr>
            <p:ph idx="1"/>
          </p:nvPr>
        </p:nvPicPr>
        <p:blipFill>
          <a:blip r:embed="rId2"/>
          <a:srcRect/>
          <a:stretch>
            <a:fillRect/>
          </a:stretch>
        </p:blipFill>
        <p:spPr>
          <a:xfrm>
            <a:off x="1000125" y="2286000"/>
            <a:ext cx="4497388" cy="3071813"/>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p:txBody>
          <a:bodyPr>
            <a:normAutofit fontScale="90000"/>
          </a:bodyPr>
          <a:lstStyle/>
          <a:p>
            <a:r>
              <a:rPr lang="ru-RU" sz="1400" smtClean="0"/>
              <a:t>Київ, 10.12.1965 р.</a:t>
            </a:r>
            <a:br>
              <a:rPr lang="ru-RU" sz="1400" smtClean="0"/>
            </a:br>
            <a:r>
              <a:rPr lang="ru-RU" sz="1400" smtClean="0"/>
              <a:t/>
            </a:r>
            <a:br>
              <a:rPr lang="ru-RU" sz="1400" smtClean="0"/>
            </a:br>
            <a:r>
              <a:rPr lang="ru-RU" sz="1400" smtClean="0"/>
              <a:t>Квартира Валентини Попелюх по вул. Львівській.</a:t>
            </a:r>
            <a:br>
              <a:rPr lang="ru-RU" sz="1400" smtClean="0"/>
            </a:br>
            <a:r>
              <a:rPr lang="ru-RU" sz="1400" smtClean="0"/>
              <a:t/>
            </a:r>
            <a:br>
              <a:rPr lang="ru-RU" sz="1400" smtClean="0"/>
            </a:br>
            <a:r>
              <a:rPr lang="ru-RU" sz="1400" smtClean="0"/>
              <a:t>Валентина Попелюх, Василь Стус. Позаду – Василь Карпович Попелюх.</a:t>
            </a:r>
          </a:p>
        </p:txBody>
      </p:sp>
      <p:pic>
        <p:nvPicPr>
          <p:cNvPr id="27651" name="Picture 2"/>
          <p:cNvPicPr>
            <a:picLocks noGrp="1" noChangeAspect="1" noChangeArrowheads="1"/>
          </p:cNvPicPr>
          <p:nvPr>
            <p:ph idx="1"/>
          </p:nvPr>
        </p:nvPicPr>
        <p:blipFill>
          <a:blip r:embed="rId2"/>
          <a:srcRect/>
          <a:stretch>
            <a:fillRect/>
          </a:stretch>
        </p:blipFill>
        <p:spPr>
          <a:xfrm>
            <a:off x="785813" y="2214563"/>
            <a:ext cx="4154487" cy="3005137"/>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p:txBody>
          <a:bodyPr/>
          <a:lstStyle/>
          <a:p>
            <a:r>
              <a:rPr lang="ru-RU" sz="1000" smtClean="0"/>
              <a:t>Київ, 10.12.1965 р.</a:t>
            </a:r>
            <a:br>
              <a:rPr lang="ru-RU" sz="1000" smtClean="0"/>
            </a:br>
            <a:r>
              <a:rPr lang="ru-RU" sz="1000" smtClean="0"/>
              <a:t/>
            </a:r>
            <a:br>
              <a:rPr lang="ru-RU" sz="1000" smtClean="0"/>
            </a:br>
            <a:r>
              <a:rPr lang="ru-RU" sz="1000" smtClean="0"/>
              <a:t>Квартира Валентини Попелюх по вул. Львівській.</a:t>
            </a:r>
            <a:br>
              <a:rPr lang="ru-RU" sz="1000" smtClean="0"/>
            </a:br>
            <a:r>
              <a:rPr lang="ru-RU" sz="1000" smtClean="0"/>
              <a:t/>
            </a:r>
            <a:br>
              <a:rPr lang="ru-RU" sz="1000" smtClean="0"/>
            </a:br>
            <a:r>
              <a:rPr lang="ru-RU" sz="1000" smtClean="0"/>
              <a:t>Валентина Попелюх, Василь Стус. Позаду – Василь Карпович Попелюх.</a:t>
            </a:r>
          </a:p>
        </p:txBody>
      </p:sp>
      <p:pic>
        <p:nvPicPr>
          <p:cNvPr id="28675" name="Picture 2"/>
          <p:cNvPicPr>
            <a:picLocks noGrp="1" noChangeAspect="1" noChangeArrowheads="1"/>
          </p:cNvPicPr>
          <p:nvPr>
            <p:ph idx="1"/>
          </p:nvPr>
        </p:nvPicPr>
        <p:blipFill>
          <a:blip r:embed="rId2"/>
          <a:srcRect/>
          <a:stretch>
            <a:fillRect/>
          </a:stretch>
        </p:blipFill>
        <p:spPr>
          <a:xfrm>
            <a:off x="1000125" y="2062163"/>
            <a:ext cx="5838825" cy="3295650"/>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fontAlgn="auto">
              <a:spcAft>
                <a:spcPts val="0"/>
              </a:spcAft>
              <a:defRPr/>
            </a:pPr>
            <a:r>
              <a:rPr lang="ru-RU" sz="1600" dirty="0" err="1" smtClean="0">
                <a:latin typeface="+mn-lt"/>
              </a:rPr>
              <a:t>Київ</a:t>
            </a:r>
            <a:r>
              <a:rPr lang="ru-RU" sz="1600" dirty="0" smtClean="0">
                <a:latin typeface="+mn-lt"/>
              </a:rPr>
              <a:t>, 10.12.1965 р.</a:t>
            </a:r>
            <a:br>
              <a:rPr lang="ru-RU" sz="1600" dirty="0" smtClean="0">
                <a:latin typeface="+mn-lt"/>
              </a:rPr>
            </a:br>
            <a:r>
              <a:rPr lang="ru-RU" sz="1600" dirty="0" err="1" smtClean="0">
                <a:latin typeface="+mn-lt"/>
              </a:rPr>
              <a:t>Зліва</a:t>
            </a:r>
            <a:r>
              <a:rPr lang="ru-RU" sz="1600" dirty="0" smtClean="0">
                <a:latin typeface="+mn-lt"/>
              </a:rPr>
              <a:t> направо. </a:t>
            </a:r>
            <a:r>
              <a:rPr lang="ru-RU" sz="1600" dirty="0" err="1" smtClean="0">
                <a:latin typeface="+mn-lt"/>
              </a:rPr>
              <a:t>Верхній</a:t>
            </a:r>
            <a:r>
              <a:rPr lang="ru-RU" sz="1600" dirty="0" smtClean="0">
                <a:latin typeface="+mn-lt"/>
              </a:rPr>
              <a:t> ряд: </a:t>
            </a:r>
            <a:r>
              <a:rPr lang="ru-RU" sz="1600" dirty="0" err="1" smtClean="0">
                <a:latin typeface="+mn-lt"/>
              </a:rPr>
              <a:t>Леонід</a:t>
            </a:r>
            <a:r>
              <a:rPr lang="ru-RU" sz="1600" dirty="0" smtClean="0">
                <a:latin typeface="+mn-lt"/>
              </a:rPr>
              <a:t> </a:t>
            </a:r>
            <a:r>
              <a:rPr lang="ru-RU" sz="1600" dirty="0" err="1" smtClean="0">
                <a:latin typeface="+mn-lt"/>
              </a:rPr>
              <a:t>Селезненко</a:t>
            </a:r>
            <a:r>
              <a:rPr lang="ru-RU" sz="1600" dirty="0" smtClean="0">
                <a:latin typeface="+mn-lt"/>
              </a:rPr>
              <a:t>, Роман </a:t>
            </a:r>
            <a:r>
              <a:rPr lang="ru-RU" sz="1600" dirty="0" err="1" smtClean="0">
                <a:latin typeface="+mn-lt"/>
              </a:rPr>
              <a:t>Корогодський</a:t>
            </a:r>
            <a:r>
              <a:rPr lang="ru-RU" sz="1600" dirty="0" smtClean="0">
                <a:latin typeface="+mn-lt"/>
              </a:rPr>
              <a:t>, </a:t>
            </a:r>
            <a:r>
              <a:rPr lang="ru-RU" sz="1600" dirty="0" err="1" smtClean="0">
                <a:latin typeface="+mn-lt"/>
              </a:rPr>
              <a:t>Надія</a:t>
            </a:r>
            <a:r>
              <a:rPr lang="ru-RU" sz="1600" dirty="0" smtClean="0">
                <a:latin typeface="+mn-lt"/>
              </a:rPr>
              <a:t> </a:t>
            </a:r>
            <a:r>
              <a:rPr lang="ru-RU" sz="1600" dirty="0" err="1" smtClean="0">
                <a:latin typeface="+mn-lt"/>
              </a:rPr>
              <a:t>Світлична</a:t>
            </a:r>
            <a:r>
              <a:rPr lang="ru-RU" sz="1600" dirty="0" smtClean="0">
                <a:latin typeface="+mn-lt"/>
              </a:rPr>
              <a:t>, </a:t>
            </a:r>
            <a:r>
              <a:rPr lang="ru-RU" sz="1600" dirty="0" err="1" smtClean="0">
                <a:latin typeface="+mn-lt"/>
              </a:rPr>
              <a:t>Юрій</a:t>
            </a:r>
            <a:r>
              <a:rPr lang="ru-RU" sz="1600" dirty="0" smtClean="0">
                <a:latin typeface="+mn-lt"/>
              </a:rPr>
              <a:t> </a:t>
            </a:r>
            <a:r>
              <a:rPr lang="ru-RU" sz="1600" dirty="0" err="1" smtClean="0">
                <a:latin typeface="+mn-lt"/>
              </a:rPr>
              <a:t>Покальчук</a:t>
            </a:r>
            <a:r>
              <a:rPr lang="ru-RU" sz="1600" dirty="0" smtClean="0">
                <a:latin typeface="+mn-lt"/>
              </a:rPr>
              <a:t>, Оксана </a:t>
            </a:r>
            <a:r>
              <a:rPr lang="ru-RU" sz="1600" dirty="0" err="1" smtClean="0">
                <a:latin typeface="+mn-lt"/>
              </a:rPr>
              <a:t>Яцишин</a:t>
            </a:r>
            <a:r>
              <a:rPr lang="ru-RU" sz="1600" dirty="0" smtClean="0">
                <a:latin typeface="+mn-lt"/>
              </a:rPr>
              <a:t>, Людмила </a:t>
            </a:r>
            <a:r>
              <a:rPr lang="ru-RU" sz="1600" dirty="0" err="1" smtClean="0">
                <a:latin typeface="+mn-lt"/>
              </a:rPr>
              <a:t>Арія</a:t>
            </a:r>
            <a:r>
              <a:rPr lang="ru-RU" sz="1600" dirty="0" smtClean="0">
                <a:latin typeface="+mn-lt"/>
              </a:rPr>
              <a:t>, М. </a:t>
            </a:r>
            <a:r>
              <a:rPr lang="ru-RU" sz="1600" dirty="0" err="1" smtClean="0">
                <a:latin typeface="+mn-lt"/>
              </a:rPr>
              <a:t>Арія</a:t>
            </a:r>
            <a:r>
              <a:rPr lang="ru-RU" sz="1600" dirty="0" smtClean="0">
                <a:latin typeface="+mn-lt"/>
              </a:rPr>
              <a:t>, П. </a:t>
            </a:r>
            <a:r>
              <a:rPr lang="ru-RU" sz="1600" dirty="0" err="1" smtClean="0">
                <a:latin typeface="+mn-lt"/>
              </a:rPr>
              <a:t>Малишко</a:t>
            </a:r>
            <a:r>
              <a:rPr lang="ru-RU" sz="1600" dirty="0" smtClean="0">
                <a:latin typeface="+mn-lt"/>
              </a:rPr>
              <a:t>. </a:t>
            </a:r>
            <a:r>
              <a:rPr lang="ru-RU" sz="1600" dirty="0" err="1" smtClean="0">
                <a:latin typeface="+mn-lt"/>
              </a:rPr>
              <a:t>Сидять</a:t>
            </a:r>
            <a:r>
              <a:rPr lang="ru-RU" sz="1600" dirty="0" smtClean="0">
                <a:latin typeface="+mn-lt"/>
              </a:rPr>
              <a:t>: Валентина </a:t>
            </a:r>
            <a:r>
              <a:rPr lang="ru-RU" sz="1600" dirty="0" err="1" smtClean="0">
                <a:latin typeface="+mn-lt"/>
              </a:rPr>
              <a:t>Попелюх</a:t>
            </a:r>
            <a:r>
              <a:rPr lang="ru-RU" sz="1600" dirty="0" smtClean="0">
                <a:latin typeface="+mn-lt"/>
              </a:rPr>
              <a:t>, Василь </a:t>
            </a:r>
            <a:r>
              <a:rPr lang="ru-RU" sz="1600" dirty="0" err="1" smtClean="0">
                <a:latin typeface="+mn-lt"/>
              </a:rPr>
              <a:t>Стус</a:t>
            </a:r>
            <a:r>
              <a:rPr lang="ru-RU" sz="1600" dirty="0" smtClean="0">
                <a:latin typeface="+mn-lt"/>
              </a:rPr>
              <a:t>, </a:t>
            </a:r>
            <a:r>
              <a:rPr lang="ru-RU" sz="1600" dirty="0" err="1" smtClean="0">
                <a:latin typeface="+mn-lt"/>
              </a:rPr>
              <a:t>Олександра</a:t>
            </a:r>
            <a:r>
              <a:rPr lang="ru-RU" sz="1600" dirty="0" smtClean="0">
                <a:latin typeface="+mn-lt"/>
              </a:rPr>
              <a:t> </a:t>
            </a:r>
            <a:r>
              <a:rPr lang="ru-RU" sz="1600" dirty="0" err="1" smtClean="0">
                <a:latin typeface="+mn-lt"/>
              </a:rPr>
              <a:t>Ловейко</a:t>
            </a:r>
            <a:r>
              <a:rPr lang="ru-RU" sz="1600" dirty="0" smtClean="0">
                <a:latin typeface="+mn-lt"/>
              </a:rPr>
              <a:t> (</a:t>
            </a:r>
            <a:r>
              <a:rPr lang="ru-RU" sz="1600" dirty="0" err="1" smtClean="0">
                <a:latin typeface="+mn-lt"/>
              </a:rPr>
              <a:t>Попелюх</a:t>
            </a:r>
            <a:r>
              <a:rPr lang="ru-RU" sz="1600" dirty="0" smtClean="0">
                <a:latin typeface="+mn-lt"/>
              </a:rPr>
              <a:t>).</a:t>
            </a:r>
            <a:endParaRPr lang="ru-RU" sz="1600" dirty="0">
              <a:latin typeface="+mn-lt"/>
            </a:endParaRPr>
          </a:p>
        </p:txBody>
      </p:sp>
      <p:sp>
        <p:nvSpPr>
          <p:cNvPr id="29699" name="Содержимое 2"/>
          <p:cNvSpPr>
            <a:spLocks noGrp="1"/>
          </p:cNvSpPr>
          <p:nvPr>
            <p:ph idx="1"/>
          </p:nvPr>
        </p:nvSpPr>
        <p:spPr/>
        <p:txBody>
          <a:bodyPr/>
          <a:lstStyle/>
          <a:p>
            <a:endParaRPr lang="ru-RU" smtClean="0"/>
          </a:p>
        </p:txBody>
      </p:sp>
      <p:pic>
        <p:nvPicPr>
          <p:cNvPr id="29700" name="Picture 2"/>
          <p:cNvPicPr>
            <a:picLocks noChangeAspect="1" noChangeArrowheads="1"/>
          </p:cNvPicPr>
          <p:nvPr/>
        </p:nvPicPr>
        <p:blipFill>
          <a:blip r:embed="rId2"/>
          <a:srcRect/>
          <a:stretch>
            <a:fillRect/>
          </a:stretch>
        </p:blipFill>
        <p:spPr bwMode="auto">
          <a:xfrm>
            <a:off x="857250" y="2143125"/>
            <a:ext cx="4910138" cy="3592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C:\Documents and Settings\юля\Мои документы\Загрузки\60\y1SOWf5AIPY.jpg"/>
          <p:cNvPicPr>
            <a:picLocks noChangeAspect="1" noChangeArrowheads="1"/>
          </p:cNvPicPr>
          <p:nvPr/>
        </p:nvPicPr>
        <p:blipFill>
          <a:blip r:embed="rId2"/>
          <a:srcRect/>
          <a:stretch>
            <a:fillRect/>
          </a:stretch>
        </p:blipFill>
        <p:spPr bwMode="auto">
          <a:xfrm>
            <a:off x="285720" y="285728"/>
            <a:ext cx="8715436" cy="6357982"/>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p:txBody>
          <a:bodyPr/>
          <a:lstStyle/>
          <a:p>
            <a:pPr algn="r"/>
            <a:r>
              <a:rPr lang="en-US" smtClean="0"/>
              <a:t>1966</a:t>
            </a:r>
            <a:endParaRPr lang="ru-RU" smtClean="0"/>
          </a:p>
        </p:txBody>
      </p:sp>
      <p:pic>
        <p:nvPicPr>
          <p:cNvPr id="30723" name="Picture 2"/>
          <p:cNvPicPr>
            <a:picLocks noGrp="1" noChangeAspect="1" noChangeArrowheads="1"/>
          </p:cNvPicPr>
          <p:nvPr>
            <p:ph idx="1"/>
          </p:nvPr>
        </p:nvPicPr>
        <p:blipFill>
          <a:blip r:embed="rId2"/>
          <a:srcRect/>
          <a:stretch>
            <a:fillRect/>
          </a:stretch>
        </p:blipFill>
        <p:spPr>
          <a:xfrm>
            <a:off x="1143000" y="500063"/>
            <a:ext cx="3835400" cy="5486400"/>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fontAlgn="auto">
              <a:spcAft>
                <a:spcPts val="0"/>
              </a:spcAft>
              <a:defRPr/>
            </a:pPr>
            <a:r>
              <a:rPr lang="ru-RU" sz="1600" dirty="0" smtClean="0">
                <a:latin typeface="+mn-lt"/>
              </a:rPr>
              <a:t>1966 р.</a:t>
            </a:r>
            <a:br>
              <a:rPr lang="ru-RU" sz="1600" dirty="0" smtClean="0">
                <a:latin typeface="+mn-lt"/>
              </a:rPr>
            </a:br>
            <a:r>
              <a:rPr lang="ru-RU" sz="1600" dirty="0" smtClean="0">
                <a:latin typeface="+mn-lt"/>
              </a:rPr>
              <a:t/>
            </a:r>
            <a:br>
              <a:rPr lang="ru-RU" sz="1600" dirty="0" smtClean="0">
                <a:latin typeface="+mn-lt"/>
              </a:rPr>
            </a:br>
            <a:r>
              <a:rPr lang="ru-RU" sz="1600" dirty="0" smtClean="0">
                <a:latin typeface="+mn-lt"/>
              </a:rPr>
              <a:t>Василь </a:t>
            </a:r>
            <a:r>
              <a:rPr lang="ru-RU" sz="1600" dirty="0" err="1" smtClean="0">
                <a:latin typeface="+mn-lt"/>
              </a:rPr>
              <a:t>Стус</a:t>
            </a:r>
            <a:r>
              <a:rPr lang="ru-RU" sz="1600" dirty="0" smtClean="0">
                <a:latin typeface="+mn-lt"/>
              </a:rPr>
              <a:t> </a:t>
            </a:r>
            <a:r>
              <a:rPr lang="ru-RU" sz="1600" dirty="0" err="1" smtClean="0">
                <a:latin typeface="+mn-lt"/>
              </a:rPr>
              <a:t>з</a:t>
            </a:r>
            <a:r>
              <a:rPr lang="ru-RU" sz="1600" dirty="0" smtClean="0">
                <a:latin typeface="+mn-lt"/>
              </a:rPr>
              <a:t> </a:t>
            </a:r>
            <a:r>
              <a:rPr lang="ru-RU" sz="1600" dirty="0" err="1" smtClean="0">
                <a:latin typeface="+mn-lt"/>
              </a:rPr>
              <a:t>сином</a:t>
            </a:r>
            <a:r>
              <a:rPr lang="ru-RU" sz="1600" dirty="0" smtClean="0">
                <a:latin typeface="+mn-lt"/>
              </a:rPr>
              <a:t>. </a:t>
            </a:r>
            <a:r>
              <a:rPr lang="ru-RU" sz="1600" dirty="0" err="1" smtClean="0">
                <a:latin typeface="+mn-lt"/>
              </a:rPr>
              <a:t>Київ</a:t>
            </a:r>
            <a:r>
              <a:rPr lang="ru-RU" sz="1600" dirty="0" smtClean="0">
                <a:latin typeface="+mn-lt"/>
              </a:rPr>
              <a:t>.</a:t>
            </a:r>
            <a:endParaRPr lang="ru-RU" sz="1600" dirty="0">
              <a:latin typeface="+mn-lt"/>
            </a:endParaRPr>
          </a:p>
        </p:txBody>
      </p:sp>
      <p:pic>
        <p:nvPicPr>
          <p:cNvPr id="31747" name="Picture 2"/>
          <p:cNvPicPr>
            <a:picLocks noGrp="1" noChangeAspect="1" noChangeArrowheads="1"/>
          </p:cNvPicPr>
          <p:nvPr>
            <p:ph idx="1"/>
          </p:nvPr>
        </p:nvPicPr>
        <p:blipFill>
          <a:blip r:embed="rId2"/>
          <a:srcRect/>
          <a:stretch>
            <a:fillRect/>
          </a:stretch>
        </p:blipFill>
        <p:spPr>
          <a:xfrm>
            <a:off x="428625" y="1857375"/>
            <a:ext cx="6702425" cy="3500438"/>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fontAlgn="auto">
              <a:spcAft>
                <a:spcPts val="0"/>
              </a:spcAft>
              <a:defRPr/>
            </a:pPr>
            <a:r>
              <a:rPr lang="ru-RU" sz="1600" dirty="0" smtClean="0">
                <a:latin typeface="+mn-lt"/>
              </a:rPr>
              <a:t>1967 р.</a:t>
            </a:r>
            <a:br>
              <a:rPr lang="ru-RU" sz="1600" dirty="0" smtClean="0">
                <a:latin typeface="+mn-lt"/>
              </a:rPr>
            </a:br>
            <a:r>
              <a:rPr lang="ru-RU" sz="1600" dirty="0" smtClean="0">
                <a:latin typeface="+mn-lt"/>
              </a:rPr>
              <a:t/>
            </a:r>
            <a:br>
              <a:rPr lang="ru-RU" sz="1600" dirty="0" smtClean="0">
                <a:latin typeface="+mn-lt"/>
              </a:rPr>
            </a:br>
            <a:r>
              <a:rPr lang="ru-RU" sz="1600" dirty="0" smtClean="0">
                <a:latin typeface="+mn-lt"/>
              </a:rPr>
              <a:t>Василь </a:t>
            </a:r>
            <a:r>
              <a:rPr lang="ru-RU" sz="1600" dirty="0" err="1" smtClean="0">
                <a:latin typeface="+mn-lt"/>
              </a:rPr>
              <a:t>Стус</a:t>
            </a:r>
            <a:r>
              <a:rPr lang="ru-RU" sz="1600" dirty="0" smtClean="0">
                <a:latin typeface="+mn-lt"/>
              </a:rPr>
              <a:t> </a:t>
            </a:r>
            <a:r>
              <a:rPr lang="ru-RU" sz="1600" dirty="0" err="1" smtClean="0">
                <a:latin typeface="+mn-lt"/>
              </a:rPr>
              <a:t>з</a:t>
            </a:r>
            <a:r>
              <a:rPr lang="ru-RU" sz="1600" dirty="0" smtClean="0">
                <a:latin typeface="+mn-lt"/>
              </a:rPr>
              <a:t> </a:t>
            </a:r>
            <a:r>
              <a:rPr lang="ru-RU" sz="1600" dirty="0" err="1" smtClean="0">
                <a:latin typeface="+mn-lt"/>
              </a:rPr>
              <a:t>сином</a:t>
            </a:r>
            <a:r>
              <a:rPr lang="ru-RU" sz="1600" dirty="0" smtClean="0">
                <a:latin typeface="+mn-lt"/>
              </a:rPr>
              <a:t> та Валентина </a:t>
            </a:r>
            <a:r>
              <a:rPr lang="ru-RU" sz="1600" dirty="0" err="1" smtClean="0">
                <a:latin typeface="+mn-lt"/>
              </a:rPr>
              <a:t>Попелюх</a:t>
            </a:r>
            <a:r>
              <a:rPr lang="ru-RU" sz="1600" dirty="0" smtClean="0">
                <a:latin typeface="+mn-lt"/>
              </a:rPr>
              <a:t>.</a:t>
            </a:r>
            <a:endParaRPr lang="ru-RU" sz="1600" dirty="0">
              <a:latin typeface="+mn-lt"/>
            </a:endParaRPr>
          </a:p>
        </p:txBody>
      </p:sp>
      <p:pic>
        <p:nvPicPr>
          <p:cNvPr id="32771" name="Picture 2"/>
          <p:cNvPicPr>
            <a:picLocks noGrp="1" noChangeAspect="1" noChangeArrowheads="1"/>
          </p:cNvPicPr>
          <p:nvPr>
            <p:ph idx="1"/>
          </p:nvPr>
        </p:nvPicPr>
        <p:blipFill>
          <a:blip r:embed="rId2"/>
          <a:srcRect/>
          <a:stretch>
            <a:fillRect/>
          </a:stretch>
        </p:blipFill>
        <p:spPr>
          <a:xfrm>
            <a:off x="714375" y="1643063"/>
            <a:ext cx="5502275" cy="3846512"/>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r" fontAlgn="auto">
              <a:spcAft>
                <a:spcPts val="0"/>
              </a:spcAft>
              <a:defRPr/>
            </a:pPr>
            <a:r>
              <a:rPr lang="ru-RU" sz="1600" dirty="0" smtClean="0">
                <a:latin typeface="+mn-lt"/>
              </a:rPr>
              <a:t>1967 р.</a:t>
            </a:r>
            <a:br>
              <a:rPr lang="ru-RU" sz="1600" dirty="0" smtClean="0">
                <a:latin typeface="+mn-lt"/>
              </a:rPr>
            </a:br>
            <a:r>
              <a:rPr lang="ru-RU" sz="1600" dirty="0" smtClean="0">
                <a:latin typeface="+mn-lt"/>
              </a:rPr>
              <a:t/>
            </a:r>
            <a:br>
              <a:rPr lang="ru-RU" sz="1600" dirty="0" smtClean="0">
                <a:latin typeface="+mn-lt"/>
              </a:rPr>
            </a:br>
            <a:r>
              <a:rPr lang="ru-RU" sz="1600" dirty="0" err="1" smtClean="0">
                <a:latin typeface="+mn-lt"/>
              </a:rPr>
              <a:t>Дмитро</a:t>
            </a:r>
            <a:r>
              <a:rPr lang="ru-RU" sz="1600" dirty="0" smtClean="0">
                <a:latin typeface="+mn-lt"/>
              </a:rPr>
              <a:t> та Василь </a:t>
            </a:r>
            <a:r>
              <a:rPr lang="ru-RU" sz="1600" dirty="0" err="1" smtClean="0">
                <a:latin typeface="+mn-lt"/>
              </a:rPr>
              <a:t>Стуси</a:t>
            </a:r>
            <a:r>
              <a:rPr lang="ru-RU" sz="1600" dirty="0" smtClean="0">
                <a:latin typeface="+mn-lt"/>
              </a:rPr>
              <a:t>.</a:t>
            </a:r>
            <a:endParaRPr lang="ru-RU" sz="1600" dirty="0">
              <a:latin typeface="+mn-lt"/>
            </a:endParaRPr>
          </a:p>
        </p:txBody>
      </p:sp>
      <p:pic>
        <p:nvPicPr>
          <p:cNvPr id="33795" name="Picture 2"/>
          <p:cNvPicPr>
            <a:picLocks noGrp="1" noChangeAspect="1" noChangeArrowheads="1"/>
          </p:cNvPicPr>
          <p:nvPr>
            <p:ph idx="1"/>
          </p:nvPr>
        </p:nvPicPr>
        <p:blipFill>
          <a:blip r:embed="rId2"/>
          <a:srcRect/>
          <a:stretch>
            <a:fillRect/>
          </a:stretch>
        </p:blipFill>
        <p:spPr>
          <a:xfrm>
            <a:off x="500063" y="500063"/>
            <a:ext cx="3857625" cy="5745162"/>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fontAlgn="auto">
              <a:spcAft>
                <a:spcPts val="0"/>
              </a:spcAft>
              <a:defRPr/>
            </a:pPr>
            <a:r>
              <a:rPr lang="ru-RU" sz="1600" dirty="0" err="1" smtClean="0">
                <a:latin typeface="+mn-lt"/>
              </a:rPr>
              <a:t>Прохорівка</a:t>
            </a:r>
            <a:r>
              <a:rPr lang="ru-RU" sz="1600" dirty="0" smtClean="0">
                <a:latin typeface="+mn-lt"/>
              </a:rPr>
              <a:t>, </a:t>
            </a:r>
            <a:r>
              <a:rPr lang="ru-RU" sz="1600" dirty="0" err="1" smtClean="0">
                <a:latin typeface="+mn-lt"/>
              </a:rPr>
              <a:t>влітку</a:t>
            </a:r>
            <a:r>
              <a:rPr lang="ru-RU" sz="1600" dirty="0" smtClean="0">
                <a:latin typeface="+mn-lt"/>
              </a:rPr>
              <a:t> 1970 р.</a:t>
            </a:r>
            <a:br>
              <a:rPr lang="ru-RU" sz="1600" dirty="0" smtClean="0">
                <a:latin typeface="+mn-lt"/>
              </a:rPr>
            </a:br>
            <a:r>
              <a:rPr lang="ru-RU" sz="1600" dirty="0" smtClean="0">
                <a:latin typeface="+mn-lt"/>
              </a:rPr>
              <a:t/>
            </a:r>
            <a:br>
              <a:rPr lang="ru-RU" sz="1600" dirty="0" smtClean="0">
                <a:latin typeface="+mn-lt"/>
              </a:rPr>
            </a:br>
            <a:r>
              <a:rPr lang="ru-RU" sz="1600" dirty="0" smtClean="0">
                <a:latin typeface="+mn-lt"/>
              </a:rPr>
              <a:t>Василь </a:t>
            </a:r>
            <a:r>
              <a:rPr lang="ru-RU" sz="1600" dirty="0" err="1" smtClean="0">
                <a:latin typeface="+mn-lt"/>
              </a:rPr>
              <a:t>Стус</a:t>
            </a:r>
            <a:r>
              <a:rPr lang="ru-RU" sz="1600" dirty="0" smtClean="0">
                <a:latin typeface="+mn-lt"/>
              </a:rPr>
              <a:t> </a:t>
            </a:r>
            <a:r>
              <a:rPr lang="ru-RU" sz="1600" dirty="0" err="1" smtClean="0">
                <a:latin typeface="+mn-lt"/>
              </a:rPr>
              <a:t>з</a:t>
            </a:r>
            <a:r>
              <a:rPr lang="ru-RU" sz="1600" dirty="0" smtClean="0">
                <a:latin typeface="+mn-lt"/>
              </a:rPr>
              <a:t> </a:t>
            </a:r>
            <a:r>
              <a:rPr lang="ru-RU" sz="1600" dirty="0" err="1" smtClean="0">
                <a:latin typeface="+mn-lt"/>
              </a:rPr>
              <a:t>сином</a:t>
            </a:r>
            <a:r>
              <a:rPr lang="ru-RU" sz="1600" dirty="0" smtClean="0">
                <a:latin typeface="+mn-lt"/>
              </a:rPr>
              <a:t>.</a:t>
            </a:r>
            <a:endParaRPr lang="ru-RU" sz="1600" dirty="0">
              <a:latin typeface="+mn-lt"/>
            </a:endParaRPr>
          </a:p>
        </p:txBody>
      </p:sp>
      <p:pic>
        <p:nvPicPr>
          <p:cNvPr id="34819" name="Picture 2" descr="D:\юлия кушнерюк\rabota\дисциплина\лит 4 курс\материал к лекциям\стус\1\Василь Стус. Фотоархів. Групові Фото_files\image061.jpg"/>
          <p:cNvPicPr>
            <a:picLocks noGrp="1" noChangeAspect="1" noChangeArrowheads="1"/>
          </p:cNvPicPr>
          <p:nvPr>
            <p:ph idx="1"/>
          </p:nvPr>
        </p:nvPicPr>
        <p:blipFill>
          <a:blip r:embed="rId2"/>
          <a:srcRect/>
          <a:stretch>
            <a:fillRect/>
          </a:stretch>
        </p:blipFill>
        <p:spPr>
          <a:xfrm>
            <a:off x="1000125" y="1357313"/>
            <a:ext cx="3214688" cy="4859337"/>
          </a:xfr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Заголовок 1"/>
          <p:cNvSpPr>
            <a:spLocks noGrp="1"/>
          </p:cNvSpPr>
          <p:nvPr>
            <p:ph type="title"/>
          </p:nvPr>
        </p:nvSpPr>
        <p:spPr/>
        <p:txBody>
          <a:bodyPr/>
          <a:lstStyle/>
          <a:p>
            <a:endParaRPr lang="ru-RU" smtClean="0"/>
          </a:p>
        </p:txBody>
      </p:sp>
      <p:pic>
        <p:nvPicPr>
          <p:cNvPr id="35843" name="Picture 2"/>
          <p:cNvPicPr>
            <a:picLocks noGrp="1" noChangeAspect="1" noChangeArrowheads="1"/>
          </p:cNvPicPr>
          <p:nvPr>
            <p:ph idx="1"/>
          </p:nvPr>
        </p:nvPicPr>
        <p:blipFill>
          <a:blip r:embed="rId2"/>
          <a:srcRect/>
          <a:stretch>
            <a:fillRect/>
          </a:stretch>
        </p:blipFill>
        <p:spPr>
          <a:xfrm>
            <a:off x="714375" y="928688"/>
            <a:ext cx="6784975" cy="4383087"/>
          </a:xfr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fontAlgn="auto">
              <a:spcAft>
                <a:spcPts val="0"/>
              </a:spcAft>
              <a:defRPr/>
            </a:pPr>
            <a:r>
              <a:rPr lang="ru-RU" sz="1600" dirty="0" err="1" smtClean="0">
                <a:latin typeface="+mn-lt"/>
              </a:rPr>
              <a:t>Донецьк</a:t>
            </a:r>
            <a:r>
              <a:rPr lang="ru-RU" sz="1600" dirty="0" smtClean="0">
                <a:latin typeface="+mn-lt"/>
              </a:rPr>
              <a:t>, 1968 р.</a:t>
            </a:r>
            <a:br>
              <a:rPr lang="ru-RU" sz="1600" dirty="0" smtClean="0">
                <a:latin typeface="+mn-lt"/>
              </a:rPr>
            </a:br>
            <a:r>
              <a:rPr lang="ru-RU" sz="1600" dirty="0" smtClean="0">
                <a:latin typeface="+mn-lt"/>
              </a:rPr>
              <a:t>Василь, Семен, </a:t>
            </a:r>
            <a:r>
              <a:rPr lang="ru-RU" sz="1600" dirty="0" err="1" smtClean="0">
                <a:latin typeface="+mn-lt"/>
              </a:rPr>
              <a:t>Їлина</a:t>
            </a:r>
            <a:r>
              <a:rPr lang="ru-RU" sz="1600" dirty="0" smtClean="0">
                <a:latin typeface="+mn-lt"/>
              </a:rPr>
              <a:t>, </a:t>
            </a:r>
            <a:r>
              <a:rPr lang="ru-RU" sz="1600" dirty="0" err="1" smtClean="0">
                <a:latin typeface="+mn-lt"/>
              </a:rPr>
              <a:t>Марія</a:t>
            </a:r>
            <a:r>
              <a:rPr lang="ru-RU" sz="1600" dirty="0" smtClean="0">
                <a:latin typeface="+mn-lt"/>
              </a:rPr>
              <a:t> </a:t>
            </a:r>
            <a:r>
              <a:rPr lang="ru-RU" sz="1600" dirty="0" err="1" smtClean="0">
                <a:latin typeface="+mn-lt"/>
              </a:rPr>
              <a:t>і</a:t>
            </a:r>
            <a:r>
              <a:rPr lang="ru-RU" sz="1600" dirty="0" smtClean="0">
                <a:latin typeface="+mn-lt"/>
              </a:rPr>
              <a:t> </a:t>
            </a:r>
            <a:r>
              <a:rPr lang="ru-RU" sz="1600" dirty="0" err="1" smtClean="0">
                <a:latin typeface="+mn-lt"/>
              </a:rPr>
              <a:t>Тетяна</a:t>
            </a:r>
            <a:r>
              <a:rPr lang="ru-RU" sz="1600" dirty="0" smtClean="0">
                <a:latin typeface="+mn-lt"/>
              </a:rPr>
              <a:t> </a:t>
            </a:r>
            <a:r>
              <a:rPr lang="ru-RU" sz="1600" dirty="0" err="1" smtClean="0">
                <a:latin typeface="+mn-lt"/>
              </a:rPr>
              <a:t>Стуси</a:t>
            </a:r>
            <a:r>
              <a:rPr lang="ru-RU" sz="1600" dirty="0" smtClean="0">
                <a:latin typeface="+mn-lt"/>
              </a:rPr>
              <a:t>.</a:t>
            </a:r>
            <a:endParaRPr lang="ru-RU" sz="1600" dirty="0">
              <a:latin typeface="+mn-lt"/>
            </a:endParaRPr>
          </a:p>
        </p:txBody>
      </p:sp>
      <p:pic>
        <p:nvPicPr>
          <p:cNvPr id="36867" name="Picture 2"/>
          <p:cNvPicPr>
            <a:picLocks noGrp="1" noChangeAspect="1" noChangeArrowheads="1"/>
          </p:cNvPicPr>
          <p:nvPr>
            <p:ph idx="1"/>
          </p:nvPr>
        </p:nvPicPr>
        <p:blipFill>
          <a:blip r:embed="rId2"/>
          <a:srcRect/>
          <a:stretch>
            <a:fillRect/>
          </a:stretch>
        </p:blipFill>
        <p:spPr>
          <a:xfrm>
            <a:off x="1000125" y="1571625"/>
            <a:ext cx="3090863" cy="4746625"/>
          </a:xfr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fontAlgn="auto">
              <a:spcAft>
                <a:spcPts val="0"/>
              </a:spcAft>
              <a:defRPr/>
            </a:pPr>
            <a:r>
              <a:rPr lang="ru-RU" sz="1600" dirty="0" err="1" smtClean="0">
                <a:latin typeface="+mn-lt"/>
              </a:rPr>
              <a:t>Донецьк</a:t>
            </a:r>
            <a:r>
              <a:rPr lang="ru-RU" sz="1600" dirty="0" smtClean="0">
                <a:latin typeface="+mn-lt"/>
              </a:rPr>
              <a:t>, 1968 р.</a:t>
            </a:r>
            <a:br>
              <a:rPr lang="ru-RU" sz="1600" dirty="0" smtClean="0">
                <a:latin typeface="+mn-lt"/>
              </a:rPr>
            </a:br>
            <a:r>
              <a:rPr lang="ru-RU" sz="1600" dirty="0" smtClean="0">
                <a:latin typeface="+mn-lt"/>
              </a:rPr>
              <a:t/>
            </a:r>
            <a:br>
              <a:rPr lang="ru-RU" sz="1600" dirty="0" smtClean="0">
                <a:latin typeface="+mn-lt"/>
              </a:rPr>
            </a:br>
            <a:r>
              <a:rPr lang="ru-RU" sz="1600" dirty="0" smtClean="0">
                <a:latin typeface="+mn-lt"/>
              </a:rPr>
              <a:t>Валентина </a:t>
            </a:r>
            <a:r>
              <a:rPr lang="ru-RU" sz="1600" dirty="0" err="1" smtClean="0">
                <a:latin typeface="+mn-lt"/>
              </a:rPr>
              <a:t>Попелюх</a:t>
            </a:r>
            <a:r>
              <a:rPr lang="ru-RU" sz="1600" dirty="0" smtClean="0">
                <a:latin typeface="+mn-lt"/>
              </a:rPr>
              <a:t>, Василь, </a:t>
            </a:r>
            <a:r>
              <a:rPr lang="ru-RU" sz="1600" dirty="0" err="1" smtClean="0">
                <a:latin typeface="+mn-lt"/>
              </a:rPr>
              <a:t>Дмитро</a:t>
            </a:r>
            <a:r>
              <a:rPr lang="ru-RU" sz="1600" dirty="0" smtClean="0">
                <a:latin typeface="+mn-lt"/>
              </a:rPr>
              <a:t>, </a:t>
            </a:r>
            <a:r>
              <a:rPr lang="ru-RU" sz="1600" dirty="0" err="1" smtClean="0">
                <a:latin typeface="+mn-lt"/>
              </a:rPr>
              <a:t>Тетяна</a:t>
            </a:r>
            <a:r>
              <a:rPr lang="ru-RU" sz="1600" dirty="0" smtClean="0">
                <a:latin typeface="+mn-lt"/>
              </a:rPr>
              <a:t> та </a:t>
            </a:r>
            <a:r>
              <a:rPr lang="ru-RU" sz="1600" dirty="0" err="1" smtClean="0">
                <a:latin typeface="+mn-lt"/>
              </a:rPr>
              <a:t>Марія</a:t>
            </a:r>
            <a:r>
              <a:rPr lang="ru-RU" sz="1600" dirty="0" smtClean="0">
                <a:latin typeface="+mn-lt"/>
              </a:rPr>
              <a:t> </a:t>
            </a:r>
            <a:r>
              <a:rPr lang="ru-RU" sz="1600" dirty="0" err="1" smtClean="0">
                <a:latin typeface="+mn-lt"/>
              </a:rPr>
              <a:t>Стуси</a:t>
            </a:r>
            <a:r>
              <a:rPr lang="ru-RU" sz="1600" dirty="0" smtClean="0">
                <a:latin typeface="+mn-lt"/>
              </a:rPr>
              <a:t>.</a:t>
            </a:r>
            <a:endParaRPr lang="ru-RU" sz="1600" dirty="0">
              <a:latin typeface="+mn-lt"/>
            </a:endParaRPr>
          </a:p>
        </p:txBody>
      </p:sp>
      <p:pic>
        <p:nvPicPr>
          <p:cNvPr id="37891" name="Picture 2"/>
          <p:cNvPicPr>
            <a:picLocks noGrp="1" noChangeAspect="1" noChangeArrowheads="1"/>
          </p:cNvPicPr>
          <p:nvPr>
            <p:ph idx="1"/>
          </p:nvPr>
        </p:nvPicPr>
        <p:blipFill>
          <a:blip r:embed="rId2"/>
          <a:srcRect/>
          <a:stretch>
            <a:fillRect/>
          </a:stretch>
        </p:blipFill>
        <p:spPr>
          <a:xfrm>
            <a:off x="714375" y="1643063"/>
            <a:ext cx="5705475" cy="3770312"/>
          </a:xfr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Заголовок 1"/>
          <p:cNvSpPr>
            <a:spLocks noGrp="1"/>
          </p:cNvSpPr>
          <p:nvPr>
            <p:ph type="title"/>
          </p:nvPr>
        </p:nvSpPr>
        <p:spPr/>
        <p:txBody>
          <a:bodyPr/>
          <a:lstStyle/>
          <a:p>
            <a:endParaRPr lang="ru-RU" smtClean="0"/>
          </a:p>
        </p:txBody>
      </p:sp>
      <p:pic>
        <p:nvPicPr>
          <p:cNvPr id="38915" name="Picture 2"/>
          <p:cNvPicPr>
            <a:picLocks noGrp="1" noChangeAspect="1" noChangeArrowheads="1"/>
          </p:cNvPicPr>
          <p:nvPr>
            <p:ph idx="1"/>
          </p:nvPr>
        </p:nvPicPr>
        <p:blipFill>
          <a:blip r:embed="rId2"/>
          <a:srcRect/>
          <a:stretch>
            <a:fillRect/>
          </a:stretch>
        </p:blipFill>
        <p:spPr>
          <a:xfrm>
            <a:off x="1857375" y="285750"/>
            <a:ext cx="3605213" cy="5762625"/>
          </a:xfr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fontAlgn="auto">
              <a:spcAft>
                <a:spcPts val="0"/>
              </a:spcAft>
              <a:defRPr/>
            </a:pPr>
            <a:r>
              <a:rPr lang="ru-RU" sz="1600" dirty="0" err="1" smtClean="0">
                <a:latin typeface="+mn-lt"/>
              </a:rPr>
              <a:t>Донецьк</a:t>
            </a:r>
            <a:r>
              <a:rPr lang="ru-RU" sz="1600" dirty="0" smtClean="0">
                <a:latin typeface="+mn-lt"/>
              </a:rPr>
              <a:t>, 60-і роки. У </a:t>
            </a:r>
            <a:r>
              <a:rPr lang="ru-RU" sz="1600" dirty="0" err="1" smtClean="0">
                <a:latin typeface="+mn-lt"/>
              </a:rPr>
              <a:t>батьківській</a:t>
            </a:r>
            <a:r>
              <a:rPr lang="ru-RU" sz="1600" dirty="0" smtClean="0">
                <a:latin typeface="+mn-lt"/>
              </a:rPr>
              <a:t> </a:t>
            </a:r>
            <a:r>
              <a:rPr lang="ru-RU" sz="1600" dirty="0" err="1" smtClean="0">
                <a:latin typeface="+mn-lt"/>
              </a:rPr>
              <a:t>хаті</a:t>
            </a:r>
            <a:r>
              <a:rPr lang="ru-RU" sz="1600" dirty="0" smtClean="0">
                <a:latin typeface="+mn-lt"/>
              </a:rPr>
              <a:t> (Василь </a:t>
            </a:r>
            <a:r>
              <a:rPr lang="ru-RU" sz="1600" dirty="0" err="1" smtClean="0">
                <a:latin typeface="+mn-lt"/>
              </a:rPr>
              <a:t>Стус</a:t>
            </a:r>
            <a:r>
              <a:rPr lang="ru-RU" sz="1600" dirty="0" smtClean="0">
                <a:latin typeface="+mn-lt"/>
              </a:rPr>
              <a:t> перший </a:t>
            </a:r>
            <a:r>
              <a:rPr lang="ru-RU" sz="1600" dirty="0" err="1" smtClean="0">
                <a:latin typeface="+mn-lt"/>
              </a:rPr>
              <a:t>зліва</a:t>
            </a:r>
            <a:r>
              <a:rPr lang="ru-RU" sz="1600" dirty="0" smtClean="0">
                <a:latin typeface="+mn-lt"/>
              </a:rPr>
              <a:t>).На </a:t>
            </a:r>
            <a:r>
              <a:rPr lang="ru-RU" sz="1600" dirty="0" err="1" smtClean="0">
                <a:latin typeface="+mn-lt"/>
              </a:rPr>
              <a:t>звороті</a:t>
            </a:r>
            <a:r>
              <a:rPr lang="ru-RU" sz="1600" dirty="0" smtClean="0">
                <a:latin typeface="+mn-lt"/>
              </a:rPr>
              <a:t> </a:t>
            </a:r>
            <a:r>
              <a:rPr lang="ru-RU" sz="1600" dirty="0" err="1" smtClean="0">
                <a:latin typeface="+mn-lt"/>
              </a:rPr>
              <a:t>надпис</a:t>
            </a:r>
            <a:r>
              <a:rPr lang="ru-RU" sz="1600" dirty="0" smtClean="0">
                <a:latin typeface="+mn-lt"/>
              </a:rPr>
              <a:t>: ”А </a:t>
            </a:r>
            <a:r>
              <a:rPr lang="ru-RU" sz="1600" dirty="0" err="1" smtClean="0">
                <a:latin typeface="+mn-lt"/>
              </a:rPr>
              <a:t>це</a:t>
            </a:r>
            <a:r>
              <a:rPr lang="ru-RU" sz="1600" dirty="0" smtClean="0">
                <a:latin typeface="+mn-lt"/>
              </a:rPr>
              <a:t> вам, </a:t>
            </a:r>
            <a:r>
              <a:rPr lang="ru-RU" sz="1600" dirty="0" err="1" smtClean="0">
                <a:latin typeface="+mn-lt"/>
              </a:rPr>
              <a:t>Віро</a:t>
            </a:r>
            <a:r>
              <a:rPr lang="ru-RU" sz="1600" dirty="0" smtClean="0">
                <a:latin typeface="+mn-lt"/>
              </a:rPr>
              <a:t>, Василь </a:t>
            </a:r>
            <a:r>
              <a:rPr lang="ru-RU" sz="1600" dirty="0" err="1" smtClean="0">
                <a:latin typeface="+mn-lt"/>
              </a:rPr>
              <a:t>Голобородько</a:t>
            </a:r>
            <a:r>
              <a:rPr lang="ru-RU" sz="1600" dirty="0" smtClean="0">
                <a:latin typeface="+mn-lt"/>
              </a:rPr>
              <a:t> </a:t>
            </a:r>
            <a:r>
              <a:rPr lang="ru-RU" sz="1600" dirty="0" err="1" smtClean="0">
                <a:latin typeface="+mn-lt"/>
              </a:rPr>
              <a:t>сидить</a:t>
            </a:r>
            <a:r>
              <a:rPr lang="ru-RU" sz="1600" dirty="0" smtClean="0">
                <a:latin typeface="+mn-lt"/>
              </a:rPr>
              <a:t> </a:t>
            </a:r>
            <a:r>
              <a:rPr lang="ru-RU" sz="1600" dirty="0" err="1" smtClean="0">
                <a:latin typeface="+mn-lt"/>
              </a:rPr>
              <a:t>скраю</a:t>
            </a:r>
            <a:r>
              <a:rPr lang="ru-RU" sz="1600" dirty="0" smtClean="0">
                <a:latin typeface="+mn-lt"/>
              </a:rPr>
              <a:t> </a:t>
            </a:r>
            <a:r>
              <a:rPr lang="ru-RU" sz="1600" dirty="0" err="1" smtClean="0">
                <a:latin typeface="+mn-lt"/>
              </a:rPr>
              <a:t>і</a:t>
            </a:r>
            <a:r>
              <a:rPr lang="ru-RU" sz="1600" dirty="0" smtClean="0">
                <a:latin typeface="+mn-lt"/>
              </a:rPr>
              <a:t> </a:t>
            </a:r>
            <a:r>
              <a:rPr lang="ru-RU" sz="1600" dirty="0" err="1" smtClean="0">
                <a:latin typeface="+mn-lt"/>
              </a:rPr>
              <a:t>смішки</a:t>
            </a:r>
            <a:r>
              <a:rPr lang="ru-RU" sz="1600" dirty="0" smtClean="0">
                <a:latin typeface="+mn-lt"/>
              </a:rPr>
              <a:t> </a:t>
            </a:r>
            <a:r>
              <a:rPr lang="ru-RU" sz="1600" dirty="0" err="1" smtClean="0">
                <a:latin typeface="+mn-lt"/>
              </a:rPr>
              <a:t>строїть</a:t>
            </a:r>
            <a:r>
              <a:rPr lang="ru-RU" sz="1600" dirty="0" smtClean="0">
                <a:latin typeface="+mn-lt"/>
              </a:rPr>
              <a:t>. На жаль, </a:t>
            </a:r>
            <a:r>
              <a:rPr lang="ru-RU" sz="1600" dirty="0" err="1" smtClean="0">
                <a:latin typeface="+mn-lt"/>
              </a:rPr>
              <a:t>нічого</a:t>
            </a:r>
            <a:r>
              <a:rPr lang="ru-RU" sz="1600" dirty="0" smtClean="0">
                <a:latin typeface="+mn-lt"/>
              </a:rPr>
              <a:t> </a:t>
            </a:r>
            <a:r>
              <a:rPr lang="ru-RU" sz="1600" dirty="0" err="1" smtClean="0">
                <a:latin typeface="+mn-lt"/>
              </a:rPr>
              <a:t>кращого</a:t>
            </a:r>
            <a:r>
              <a:rPr lang="ru-RU" sz="1600" dirty="0" smtClean="0">
                <a:latin typeface="+mn-lt"/>
              </a:rPr>
              <a:t> нема. </a:t>
            </a:r>
            <a:r>
              <a:rPr lang="ru-RU" sz="1600" dirty="0" err="1" smtClean="0">
                <a:latin typeface="+mn-lt"/>
              </a:rPr>
              <a:t>Ще</a:t>
            </a:r>
            <a:r>
              <a:rPr lang="ru-RU" sz="1600" dirty="0" smtClean="0">
                <a:latin typeface="+mn-lt"/>
              </a:rPr>
              <a:t> тут Олег </a:t>
            </a:r>
            <a:r>
              <a:rPr lang="ru-RU" sz="1600" dirty="0" err="1" smtClean="0">
                <a:latin typeface="+mn-lt"/>
              </a:rPr>
              <a:t>Орач</a:t>
            </a:r>
            <a:r>
              <a:rPr lang="ru-RU" sz="1600" dirty="0" smtClean="0">
                <a:latin typeface="+mn-lt"/>
              </a:rPr>
              <a:t> (поет </a:t>
            </a:r>
            <a:r>
              <a:rPr lang="ru-RU" sz="1600" dirty="0" err="1" smtClean="0">
                <a:latin typeface="+mn-lt"/>
              </a:rPr>
              <a:t>з</a:t>
            </a:r>
            <a:r>
              <a:rPr lang="ru-RU" sz="1600" dirty="0" smtClean="0">
                <a:latin typeface="+mn-lt"/>
              </a:rPr>
              <a:t> </a:t>
            </a:r>
            <a:r>
              <a:rPr lang="ru-RU" sz="1600" dirty="0" err="1" smtClean="0">
                <a:latin typeface="+mn-lt"/>
              </a:rPr>
              <a:t>Донецька</a:t>
            </a:r>
            <a:r>
              <a:rPr lang="ru-RU" sz="1600" dirty="0" smtClean="0">
                <a:latin typeface="+mn-lt"/>
              </a:rPr>
              <a:t>, </a:t>
            </a:r>
            <a:r>
              <a:rPr lang="ru-RU" sz="1600" dirty="0" err="1" smtClean="0">
                <a:latin typeface="+mn-lt"/>
              </a:rPr>
              <a:t>біля</a:t>
            </a:r>
            <a:r>
              <a:rPr lang="ru-RU" sz="1600" dirty="0" smtClean="0">
                <a:latin typeface="+mn-lt"/>
              </a:rPr>
              <a:t> В.Г.) </a:t>
            </a:r>
            <a:r>
              <a:rPr lang="ru-RU" sz="1600" dirty="0" err="1" smtClean="0">
                <a:latin typeface="+mn-lt"/>
              </a:rPr>
              <a:t>і</a:t>
            </a:r>
            <a:r>
              <a:rPr lang="ru-RU" sz="1600" dirty="0" smtClean="0">
                <a:latin typeface="+mn-lt"/>
              </a:rPr>
              <a:t> </a:t>
            </a:r>
            <a:r>
              <a:rPr lang="ru-RU" sz="1600" dirty="0" err="1" smtClean="0">
                <a:latin typeface="+mn-lt"/>
              </a:rPr>
              <a:t>мій</a:t>
            </a:r>
            <a:r>
              <a:rPr lang="ru-RU" sz="1600" dirty="0" smtClean="0">
                <a:latin typeface="+mn-lt"/>
              </a:rPr>
              <a:t> однокашник </a:t>
            </a:r>
            <a:r>
              <a:rPr lang="ru-RU" sz="1600" dirty="0" err="1" smtClean="0">
                <a:latin typeface="+mn-lt"/>
              </a:rPr>
              <a:t>зі</a:t>
            </a:r>
            <a:r>
              <a:rPr lang="ru-RU" sz="1600" dirty="0" smtClean="0">
                <a:latin typeface="+mn-lt"/>
              </a:rPr>
              <a:t> </a:t>
            </a:r>
            <a:r>
              <a:rPr lang="ru-RU" sz="1600" dirty="0" err="1" smtClean="0">
                <a:latin typeface="+mn-lt"/>
              </a:rPr>
              <a:t>студентства</a:t>
            </a:r>
            <a:r>
              <a:rPr lang="ru-RU" sz="1600" dirty="0" smtClean="0">
                <a:latin typeface="+mn-lt"/>
              </a:rPr>
              <a:t>”. Однокашник - </a:t>
            </a:r>
            <a:r>
              <a:rPr lang="ru-RU" sz="1600" dirty="0" err="1" smtClean="0">
                <a:latin typeface="+mn-lt"/>
              </a:rPr>
              <a:t>Анатолій</a:t>
            </a:r>
            <a:r>
              <a:rPr lang="ru-RU" sz="1600" dirty="0" smtClean="0">
                <a:latin typeface="+mn-lt"/>
              </a:rPr>
              <a:t> Лазаренко.</a:t>
            </a:r>
            <a:endParaRPr lang="ru-RU" sz="1600" dirty="0">
              <a:latin typeface="+mn-lt"/>
            </a:endParaRPr>
          </a:p>
        </p:txBody>
      </p:sp>
      <p:pic>
        <p:nvPicPr>
          <p:cNvPr id="39939" name="Picture 2"/>
          <p:cNvPicPr>
            <a:picLocks noGrp="1" noChangeAspect="1" noChangeArrowheads="1"/>
          </p:cNvPicPr>
          <p:nvPr>
            <p:ph idx="1"/>
          </p:nvPr>
        </p:nvPicPr>
        <p:blipFill>
          <a:blip r:embed="rId2"/>
          <a:srcRect/>
          <a:stretch>
            <a:fillRect/>
          </a:stretch>
        </p:blipFill>
        <p:spPr>
          <a:xfrm>
            <a:off x="1000125" y="1928813"/>
            <a:ext cx="5286375" cy="34290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D:\Juliya\rabota\дисциплина\укр лит 2 пол ХХ ст\материал к лекциям\60-ки\391080_277638805608632_100000875444748_791585_1013192728_n.jpg"/>
          <p:cNvPicPr>
            <a:picLocks noGrp="1" noChangeAspect="1" noChangeArrowheads="1"/>
          </p:cNvPicPr>
          <p:nvPr>
            <p:ph idx="1"/>
          </p:nvPr>
        </p:nvPicPr>
        <p:blipFill>
          <a:blip r:embed="rId2"/>
          <a:srcRect/>
          <a:stretch>
            <a:fillRect/>
          </a:stretch>
        </p:blipFill>
        <p:spPr bwMode="auto">
          <a:xfrm>
            <a:off x="357158" y="0"/>
            <a:ext cx="8786842" cy="6572272"/>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9218" name="Picture 2" descr="C:\Documents and Settings\юля\Мои документы\Загрузки\60\симоненко.jpg"/>
          <p:cNvPicPr>
            <a:picLocks noGrp="1" noChangeAspect="1" noChangeArrowheads="1"/>
          </p:cNvPicPr>
          <p:nvPr>
            <p:ph idx="1"/>
          </p:nvPr>
        </p:nvPicPr>
        <p:blipFill>
          <a:blip r:embed="rId2"/>
          <a:srcRect/>
          <a:stretch>
            <a:fillRect/>
          </a:stretch>
        </p:blipFill>
        <p:spPr bwMode="auto">
          <a:xfrm>
            <a:off x="1428728" y="928670"/>
            <a:ext cx="6213004" cy="5394960"/>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Заголовок 1"/>
          <p:cNvSpPr>
            <a:spLocks noGrp="1"/>
          </p:cNvSpPr>
          <p:nvPr>
            <p:ph type="title"/>
          </p:nvPr>
        </p:nvSpPr>
        <p:spPr/>
        <p:txBody>
          <a:bodyPr/>
          <a:lstStyle/>
          <a:p>
            <a:endParaRPr lang="ru-RU" smtClean="0"/>
          </a:p>
        </p:txBody>
      </p:sp>
      <p:pic>
        <p:nvPicPr>
          <p:cNvPr id="40963" name="Picture 2"/>
          <p:cNvPicPr>
            <a:picLocks noGrp="1" noChangeAspect="1" noChangeArrowheads="1"/>
          </p:cNvPicPr>
          <p:nvPr>
            <p:ph idx="1"/>
          </p:nvPr>
        </p:nvPicPr>
        <p:blipFill>
          <a:blip r:embed="rId2"/>
          <a:srcRect/>
          <a:stretch>
            <a:fillRect/>
          </a:stretch>
        </p:blipFill>
        <p:spPr>
          <a:xfrm>
            <a:off x="1071563" y="500063"/>
            <a:ext cx="3571875" cy="5421312"/>
          </a:xfr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Заголовок 1"/>
          <p:cNvSpPr>
            <a:spLocks noGrp="1"/>
          </p:cNvSpPr>
          <p:nvPr>
            <p:ph type="title"/>
          </p:nvPr>
        </p:nvSpPr>
        <p:spPr/>
        <p:txBody>
          <a:bodyPr/>
          <a:lstStyle/>
          <a:p>
            <a:endParaRPr lang="ru-RU" smtClean="0"/>
          </a:p>
        </p:txBody>
      </p:sp>
      <p:pic>
        <p:nvPicPr>
          <p:cNvPr id="41987" name="Picture 2"/>
          <p:cNvPicPr>
            <a:picLocks noGrp="1" noChangeAspect="1" noChangeArrowheads="1"/>
          </p:cNvPicPr>
          <p:nvPr>
            <p:ph idx="1"/>
          </p:nvPr>
        </p:nvPicPr>
        <p:blipFill>
          <a:blip r:embed="rId2"/>
          <a:srcRect/>
          <a:stretch>
            <a:fillRect/>
          </a:stretch>
        </p:blipFill>
        <p:spPr>
          <a:xfrm>
            <a:off x="1357313" y="2357438"/>
            <a:ext cx="4919662" cy="3357562"/>
          </a:xfr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Заголовок 1"/>
          <p:cNvSpPr>
            <a:spLocks noGrp="1"/>
          </p:cNvSpPr>
          <p:nvPr>
            <p:ph type="title"/>
          </p:nvPr>
        </p:nvSpPr>
        <p:spPr/>
        <p:txBody>
          <a:bodyPr/>
          <a:lstStyle/>
          <a:p>
            <a:r>
              <a:rPr lang="ru-RU" smtClean="0"/>
              <a:t>Василь Стус. 1971 рік.</a:t>
            </a:r>
          </a:p>
        </p:txBody>
      </p:sp>
      <p:pic>
        <p:nvPicPr>
          <p:cNvPr id="43011" name="Picture 2"/>
          <p:cNvPicPr>
            <a:picLocks noGrp="1" noChangeAspect="1" noChangeArrowheads="1"/>
          </p:cNvPicPr>
          <p:nvPr>
            <p:ph idx="1"/>
          </p:nvPr>
        </p:nvPicPr>
        <p:blipFill>
          <a:blip r:embed="rId2"/>
          <a:srcRect/>
          <a:stretch>
            <a:fillRect/>
          </a:stretch>
        </p:blipFill>
        <p:spPr>
          <a:xfrm>
            <a:off x="1214438" y="1500188"/>
            <a:ext cx="2786062" cy="4675187"/>
          </a:xfr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fontAlgn="auto">
              <a:spcAft>
                <a:spcPts val="0"/>
              </a:spcAft>
              <a:defRPr/>
            </a:pPr>
            <a:r>
              <a:rPr lang="ru-RU" sz="1600" dirty="0" smtClean="0">
                <a:latin typeface="+mn-lt"/>
              </a:rPr>
              <a:t>1969-71 </a:t>
            </a:r>
            <a:r>
              <a:rPr lang="ru-RU" sz="1600" dirty="0" err="1" smtClean="0">
                <a:latin typeface="+mn-lt"/>
              </a:rPr>
              <a:t>рр</a:t>
            </a:r>
            <a:r>
              <a:rPr lang="ru-RU" sz="1600" dirty="0" smtClean="0">
                <a:latin typeface="+mn-lt"/>
              </a:rPr>
              <a:t>. </a:t>
            </a:r>
            <a:r>
              <a:rPr lang="ru-RU" sz="1600" dirty="0" err="1" smtClean="0">
                <a:latin typeface="+mn-lt"/>
              </a:rPr>
              <a:t>Київ</a:t>
            </a:r>
            <a:r>
              <a:rPr lang="ru-RU" sz="1600" dirty="0" smtClean="0">
                <a:latin typeface="+mn-lt"/>
              </a:rPr>
              <a:t>.</a:t>
            </a:r>
            <a:br>
              <a:rPr lang="ru-RU" sz="1600" dirty="0" smtClean="0">
                <a:latin typeface="+mn-lt"/>
              </a:rPr>
            </a:br>
            <a:r>
              <a:rPr lang="ru-RU" sz="1600" dirty="0" smtClean="0">
                <a:latin typeface="+mn-lt"/>
              </a:rPr>
              <a:t/>
            </a:r>
            <a:br>
              <a:rPr lang="ru-RU" sz="1600" dirty="0" smtClean="0">
                <a:latin typeface="+mn-lt"/>
              </a:rPr>
            </a:br>
            <a:r>
              <a:rPr lang="ru-RU" sz="1600" dirty="0" err="1" smtClean="0">
                <a:latin typeface="+mn-lt"/>
              </a:rPr>
              <a:t>Євген</a:t>
            </a:r>
            <a:r>
              <a:rPr lang="ru-RU" sz="1600" dirty="0" smtClean="0">
                <a:latin typeface="+mn-lt"/>
              </a:rPr>
              <a:t> </a:t>
            </a:r>
            <a:r>
              <a:rPr lang="ru-RU" sz="1600" dirty="0" err="1" smtClean="0">
                <a:latin typeface="+mn-lt"/>
              </a:rPr>
              <a:t>Сверстюк</a:t>
            </a:r>
            <a:r>
              <a:rPr lang="ru-RU" sz="1600" dirty="0" smtClean="0">
                <a:latin typeface="+mn-lt"/>
              </a:rPr>
              <a:t> та Василь </a:t>
            </a:r>
            <a:r>
              <a:rPr lang="ru-RU" sz="1600" dirty="0" err="1" smtClean="0">
                <a:latin typeface="+mn-lt"/>
              </a:rPr>
              <a:t>Стус</a:t>
            </a:r>
            <a:r>
              <a:rPr lang="ru-RU" sz="1600" dirty="0" smtClean="0">
                <a:latin typeface="+mn-lt"/>
              </a:rPr>
              <a:t>.</a:t>
            </a:r>
            <a:endParaRPr lang="ru-RU" sz="1600" dirty="0">
              <a:latin typeface="+mn-lt"/>
            </a:endParaRPr>
          </a:p>
        </p:txBody>
      </p:sp>
      <p:pic>
        <p:nvPicPr>
          <p:cNvPr id="44035" name="Содержимое 3" descr="image054.jpg"/>
          <p:cNvPicPr>
            <a:picLocks noGrp="1" noChangeAspect="1"/>
          </p:cNvPicPr>
          <p:nvPr>
            <p:ph idx="1"/>
          </p:nvPr>
        </p:nvPicPr>
        <p:blipFill>
          <a:blip r:embed="rId2"/>
          <a:srcRect/>
          <a:stretch>
            <a:fillRect/>
          </a:stretch>
        </p:blipFill>
        <p:spPr>
          <a:xfrm>
            <a:off x="500063" y="1714500"/>
            <a:ext cx="5969000" cy="4051300"/>
          </a:xfr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Заголовок 1"/>
          <p:cNvSpPr>
            <a:spLocks noGrp="1"/>
          </p:cNvSpPr>
          <p:nvPr>
            <p:ph type="title"/>
          </p:nvPr>
        </p:nvSpPr>
        <p:spPr/>
        <p:txBody>
          <a:bodyPr/>
          <a:lstStyle/>
          <a:p>
            <a:endParaRPr lang="ru-RU" smtClean="0"/>
          </a:p>
        </p:txBody>
      </p:sp>
      <p:pic>
        <p:nvPicPr>
          <p:cNvPr id="45059" name="Picture 2"/>
          <p:cNvPicPr>
            <a:picLocks noGrp="1" noChangeAspect="1" noChangeArrowheads="1"/>
          </p:cNvPicPr>
          <p:nvPr>
            <p:ph idx="1"/>
          </p:nvPr>
        </p:nvPicPr>
        <p:blipFill>
          <a:blip r:embed="rId2"/>
          <a:srcRect/>
          <a:stretch>
            <a:fillRect/>
          </a:stretch>
        </p:blipFill>
        <p:spPr>
          <a:xfrm>
            <a:off x="785813" y="1714500"/>
            <a:ext cx="5980112" cy="3857625"/>
          </a:xfr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Заголовок 1"/>
          <p:cNvSpPr>
            <a:spLocks noGrp="1"/>
          </p:cNvSpPr>
          <p:nvPr>
            <p:ph type="title"/>
          </p:nvPr>
        </p:nvSpPr>
        <p:spPr/>
        <p:txBody>
          <a:bodyPr/>
          <a:lstStyle/>
          <a:p>
            <a:endParaRPr lang="ru-RU" smtClean="0"/>
          </a:p>
        </p:txBody>
      </p:sp>
      <p:pic>
        <p:nvPicPr>
          <p:cNvPr id="46083" name="Picture 2"/>
          <p:cNvPicPr>
            <a:picLocks noGrp="1" noChangeAspect="1" noChangeArrowheads="1"/>
          </p:cNvPicPr>
          <p:nvPr>
            <p:ph idx="1"/>
          </p:nvPr>
        </p:nvPicPr>
        <p:blipFill>
          <a:blip r:embed="rId2"/>
          <a:srcRect/>
          <a:stretch>
            <a:fillRect/>
          </a:stretch>
        </p:blipFill>
        <p:spPr>
          <a:xfrm>
            <a:off x="1571625" y="428625"/>
            <a:ext cx="3643313" cy="5556250"/>
          </a:xfr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Заголовок 1"/>
          <p:cNvSpPr>
            <a:spLocks noGrp="1"/>
          </p:cNvSpPr>
          <p:nvPr>
            <p:ph type="title"/>
          </p:nvPr>
        </p:nvSpPr>
        <p:spPr/>
        <p:txBody>
          <a:bodyPr/>
          <a:lstStyle/>
          <a:p>
            <a:endParaRPr lang="ru-RU" smtClean="0"/>
          </a:p>
        </p:txBody>
      </p:sp>
      <p:pic>
        <p:nvPicPr>
          <p:cNvPr id="47107" name="Picture 2"/>
          <p:cNvPicPr>
            <a:picLocks noGrp="1" noChangeAspect="1" noChangeArrowheads="1"/>
          </p:cNvPicPr>
          <p:nvPr>
            <p:ph idx="1"/>
          </p:nvPr>
        </p:nvPicPr>
        <p:blipFill>
          <a:blip r:embed="rId2"/>
          <a:srcRect/>
          <a:stretch>
            <a:fillRect/>
          </a:stretch>
        </p:blipFill>
        <p:spPr>
          <a:xfrm>
            <a:off x="642938" y="714375"/>
            <a:ext cx="6602412" cy="4286250"/>
          </a:xfr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Заголовок 1"/>
          <p:cNvSpPr>
            <a:spLocks noGrp="1"/>
          </p:cNvSpPr>
          <p:nvPr>
            <p:ph type="title"/>
          </p:nvPr>
        </p:nvSpPr>
        <p:spPr/>
        <p:txBody>
          <a:bodyPr/>
          <a:lstStyle/>
          <a:p>
            <a:endParaRPr lang="ru-RU" smtClean="0"/>
          </a:p>
        </p:txBody>
      </p:sp>
      <p:pic>
        <p:nvPicPr>
          <p:cNvPr id="48131" name="Picture 2"/>
          <p:cNvPicPr>
            <a:picLocks noGrp="1" noChangeAspect="1" noChangeArrowheads="1"/>
          </p:cNvPicPr>
          <p:nvPr>
            <p:ph idx="1"/>
          </p:nvPr>
        </p:nvPicPr>
        <p:blipFill>
          <a:blip r:embed="rId2"/>
          <a:srcRect/>
          <a:stretch>
            <a:fillRect/>
          </a:stretch>
        </p:blipFill>
        <p:spPr>
          <a:xfrm>
            <a:off x="857250" y="428625"/>
            <a:ext cx="3516313" cy="5715000"/>
          </a:xfr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fontAlgn="auto">
              <a:spcAft>
                <a:spcPts val="0"/>
              </a:spcAft>
              <a:defRPr/>
            </a:pPr>
            <a:r>
              <a:rPr lang="ru-RU" sz="1600" dirty="0" smtClean="0">
                <a:latin typeface="+mn-lt"/>
              </a:rPr>
              <a:t>24 </a:t>
            </a:r>
            <a:r>
              <a:rPr lang="ru-RU" sz="1600" dirty="0" err="1" smtClean="0">
                <a:latin typeface="+mn-lt"/>
              </a:rPr>
              <a:t>липня</a:t>
            </a:r>
            <a:r>
              <a:rPr lang="ru-RU" sz="1600" dirty="0" smtClean="0">
                <a:latin typeface="+mn-lt"/>
              </a:rPr>
              <a:t> 1971 року. </a:t>
            </a:r>
            <a:r>
              <a:rPr lang="ru-RU" sz="1600" dirty="0" err="1" smtClean="0">
                <a:latin typeface="+mn-lt"/>
              </a:rPr>
              <a:t>Відпочинок</a:t>
            </a:r>
            <a:r>
              <a:rPr lang="ru-RU" sz="1600" dirty="0" smtClean="0">
                <a:latin typeface="+mn-lt"/>
              </a:rPr>
              <a:t> на р. </a:t>
            </a:r>
            <a:r>
              <a:rPr lang="ru-RU" sz="1600" dirty="0" err="1" smtClean="0">
                <a:latin typeface="+mn-lt"/>
              </a:rPr>
              <a:t>Прип’яті</a:t>
            </a:r>
            <a:r>
              <a:rPr lang="ru-RU" sz="1600" dirty="0" smtClean="0">
                <a:latin typeface="+mn-lt"/>
              </a:rPr>
              <a:t>.</a:t>
            </a:r>
            <a:br>
              <a:rPr lang="ru-RU" sz="1600" dirty="0" smtClean="0">
                <a:latin typeface="+mn-lt"/>
              </a:rPr>
            </a:br>
            <a:r>
              <a:rPr lang="ru-RU" sz="1600" dirty="0" err="1" smtClean="0">
                <a:latin typeface="+mn-lt"/>
              </a:rPr>
              <a:t>Зліва-направо</a:t>
            </a:r>
            <a:r>
              <a:rPr lang="ru-RU" sz="1600" dirty="0" smtClean="0">
                <a:latin typeface="+mn-lt"/>
              </a:rPr>
              <a:t>: </a:t>
            </a:r>
            <a:r>
              <a:rPr lang="ru-RU" sz="1600" dirty="0" err="1" smtClean="0">
                <a:latin typeface="+mn-lt"/>
              </a:rPr>
              <a:t>Енгельсина</a:t>
            </a:r>
            <a:r>
              <a:rPr lang="ru-RU" sz="1600" dirty="0" smtClean="0">
                <a:latin typeface="+mn-lt"/>
              </a:rPr>
              <a:t> </a:t>
            </a:r>
            <a:r>
              <a:rPr lang="ru-RU" sz="1600" dirty="0" err="1" smtClean="0">
                <a:latin typeface="+mn-lt"/>
              </a:rPr>
              <a:t>Пономарьова</a:t>
            </a:r>
            <a:r>
              <a:rPr lang="ru-RU" sz="1600" dirty="0" smtClean="0">
                <a:latin typeface="+mn-lt"/>
              </a:rPr>
              <a:t>, Леся Забой, Василь </a:t>
            </a:r>
            <a:r>
              <a:rPr lang="ru-RU" sz="1600" dirty="0" err="1" smtClean="0">
                <a:latin typeface="+mn-lt"/>
              </a:rPr>
              <a:t>Стус</a:t>
            </a:r>
            <a:r>
              <a:rPr lang="ru-RU" sz="1600" dirty="0" smtClean="0">
                <a:latin typeface="+mn-lt"/>
              </a:rPr>
              <a:t>, Галина </a:t>
            </a:r>
            <a:r>
              <a:rPr lang="ru-RU" sz="1600" dirty="0" err="1" smtClean="0">
                <a:latin typeface="+mn-lt"/>
              </a:rPr>
              <a:t>Севрук</a:t>
            </a:r>
            <a:r>
              <a:rPr lang="ru-RU" sz="1600" dirty="0" smtClean="0">
                <a:latin typeface="+mn-lt"/>
              </a:rPr>
              <a:t>.</a:t>
            </a:r>
            <a:endParaRPr lang="ru-RU" sz="1600" dirty="0">
              <a:latin typeface="+mn-lt"/>
            </a:endParaRPr>
          </a:p>
        </p:txBody>
      </p:sp>
      <p:pic>
        <p:nvPicPr>
          <p:cNvPr id="49155" name="Picture 2"/>
          <p:cNvPicPr>
            <a:picLocks noGrp="1" noChangeAspect="1" noChangeArrowheads="1"/>
          </p:cNvPicPr>
          <p:nvPr>
            <p:ph idx="1"/>
          </p:nvPr>
        </p:nvPicPr>
        <p:blipFill>
          <a:blip r:embed="rId2"/>
          <a:srcRect/>
          <a:stretch>
            <a:fillRect/>
          </a:stretch>
        </p:blipFill>
        <p:spPr>
          <a:xfrm>
            <a:off x="928688" y="1643063"/>
            <a:ext cx="5384800" cy="3979862"/>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Documents and Settings\юля\Мои документы\Загрузки\26-52bb6b745d46a..jpg"/>
          <p:cNvPicPr>
            <a:picLocks noGrp="1" noChangeAspect="1" noChangeArrowheads="1"/>
          </p:cNvPicPr>
          <p:nvPr>
            <p:ph idx="1"/>
          </p:nvPr>
        </p:nvPicPr>
        <p:blipFill>
          <a:blip r:embed="rId2"/>
          <a:srcRect/>
          <a:stretch>
            <a:fillRect/>
          </a:stretch>
        </p:blipFill>
        <p:spPr bwMode="auto">
          <a:xfrm>
            <a:off x="1000100" y="34663"/>
            <a:ext cx="7658848" cy="6823337"/>
          </a:xfrm>
          <a:prstGeom prst="rect">
            <a:avLst/>
          </a:prstGeo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fontAlgn="auto">
              <a:spcAft>
                <a:spcPts val="0"/>
              </a:spcAft>
              <a:defRPr/>
            </a:pPr>
            <a:r>
              <a:rPr lang="ru-RU" sz="1600" dirty="0" smtClean="0">
                <a:latin typeface="+mn-lt"/>
              </a:rPr>
              <a:t>Василь </a:t>
            </a:r>
            <a:r>
              <a:rPr lang="ru-RU" sz="1600" dirty="0" err="1" smtClean="0">
                <a:latin typeface="+mn-lt"/>
              </a:rPr>
              <a:t>Стус</a:t>
            </a:r>
            <a:r>
              <a:rPr lang="ru-RU" sz="1600" dirty="0" smtClean="0">
                <a:latin typeface="+mn-lt"/>
              </a:rPr>
              <a:t> </a:t>
            </a:r>
            <a:r>
              <a:rPr lang="ru-RU" sz="1600" dirty="0" err="1" smtClean="0">
                <a:latin typeface="+mn-lt"/>
              </a:rPr>
              <a:t>сидить</a:t>
            </a:r>
            <a:r>
              <a:rPr lang="ru-RU" sz="1600" dirty="0" smtClean="0">
                <a:latin typeface="+mn-lt"/>
              </a:rPr>
              <a:t> </a:t>
            </a:r>
            <a:r>
              <a:rPr lang="ru-RU" sz="1600" dirty="0" err="1" smtClean="0">
                <a:latin typeface="+mn-lt"/>
              </a:rPr>
              <a:t>крайній</a:t>
            </a:r>
            <a:r>
              <a:rPr lang="ru-RU" sz="1600" dirty="0" smtClean="0">
                <a:latin typeface="+mn-lt"/>
              </a:rPr>
              <a:t> </a:t>
            </a:r>
            <a:r>
              <a:rPr lang="ru-RU" sz="1600" dirty="0" err="1" smtClean="0">
                <a:latin typeface="+mn-lt"/>
              </a:rPr>
              <a:t>зліва</a:t>
            </a:r>
            <a:r>
              <a:rPr lang="ru-RU" sz="1600" dirty="0" smtClean="0">
                <a:latin typeface="+mn-lt"/>
              </a:rPr>
              <a:t>.</a:t>
            </a:r>
            <a:br>
              <a:rPr lang="ru-RU" sz="1600" dirty="0" smtClean="0">
                <a:latin typeface="+mn-lt"/>
              </a:rPr>
            </a:br>
            <a:r>
              <a:rPr lang="ru-RU" sz="1600" dirty="0" smtClean="0">
                <a:latin typeface="+mn-lt"/>
              </a:rPr>
              <a:t>На </a:t>
            </a:r>
            <a:r>
              <a:rPr lang="ru-RU" sz="1600" dirty="0" err="1" smtClean="0">
                <a:latin typeface="+mn-lt"/>
              </a:rPr>
              <a:t>вулиці</a:t>
            </a:r>
            <a:r>
              <a:rPr lang="ru-RU" sz="1600" dirty="0" smtClean="0">
                <a:latin typeface="+mn-lt"/>
              </a:rPr>
              <a:t> </a:t>
            </a:r>
            <a:r>
              <a:rPr lang="ru-RU" sz="1600" dirty="0" err="1" smtClean="0">
                <a:latin typeface="+mn-lt"/>
              </a:rPr>
              <a:t>Львівській</a:t>
            </a:r>
            <a:r>
              <a:rPr lang="ru-RU" sz="1600" dirty="0" smtClean="0">
                <a:latin typeface="+mn-lt"/>
              </a:rPr>
              <a:t>.</a:t>
            </a:r>
            <a:endParaRPr lang="ru-RU" sz="1600" dirty="0">
              <a:latin typeface="+mn-lt"/>
            </a:endParaRPr>
          </a:p>
        </p:txBody>
      </p:sp>
      <p:pic>
        <p:nvPicPr>
          <p:cNvPr id="50179" name="Picture 2"/>
          <p:cNvPicPr>
            <a:picLocks noGrp="1" noChangeAspect="1" noChangeArrowheads="1"/>
          </p:cNvPicPr>
          <p:nvPr>
            <p:ph idx="1"/>
          </p:nvPr>
        </p:nvPicPr>
        <p:blipFill>
          <a:blip r:embed="rId2"/>
          <a:srcRect/>
          <a:stretch>
            <a:fillRect/>
          </a:stretch>
        </p:blipFill>
        <p:spPr>
          <a:xfrm>
            <a:off x="928688" y="1757363"/>
            <a:ext cx="5799137" cy="3743325"/>
          </a:xfr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fontAlgn="auto">
              <a:spcAft>
                <a:spcPts val="0"/>
              </a:spcAft>
              <a:defRPr/>
            </a:pPr>
            <a:r>
              <a:rPr lang="ru-RU" sz="1600" dirty="0" err="1" smtClean="0">
                <a:latin typeface="+mn-lt"/>
              </a:rPr>
              <a:t>Зустріч</a:t>
            </a:r>
            <a:r>
              <a:rPr lang="ru-RU" sz="1600" dirty="0" smtClean="0">
                <a:latin typeface="+mn-lt"/>
              </a:rPr>
              <a:t> Нового року у </a:t>
            </a:r>
            <a:r>
              <a:rPr lang="ru-RU" sz="1600" dirty="0" err="1" smtClean="0">
                <a:latin typeface="+mn-lt"/>
              </a:rPr>
              <a:t>Львові</a:t>
            </a:r>
            <a:r>
              <a:rPr lang="ru-RU" sz="1600" dirty="0" smtClean="0">
                <a:latin typeface="+mn-lt"/>
              </a:rPr>
              <a:t> (1972).</a:t>
            </a:r>
            <a:br>
              <a:rPr lang="ru-RU" sz="1600" dirty="0" smtClean="0">
                <a:latin typeface="+mn-lt"/>
              </a:rPr>
            </a:br>
            <a:r>
              <a:rPr lang="ru-RU" sz="1600" dirty="0" err="1" smtClean="0">
                <a:latin typeface="+mn-lt"/>
              </a:rPr>
              <a:t>Зліва</a:t>
            </a:r>
            <a:r>
              <a:rPr lang="ru-RU" sz="1600" dirty="0" smtClean="0">
                <a:latin typeface="+mn-lt"/>
              </a:rPr>
              <a:t> направо: </a:t>
            </a:r>
            <a:r>
              <a:rPr lang="ru-RU" sz="1600" dirty="0" err="1" smtClean="0">
                <a:latin typeface="+mn-lt"/>
              </a:rPr>
              <a:t>Любомира</a:t>
            </a:r>
            <a:r>
              <a:rPr lang="ru-RU" sz="1600" dirty="0" smtClean="0">
                <a:latin typeface="+mn-lt"/>
              </a:rPr>
              <a:t> </a:t>
            </a:r>
            <a:r>
              <a:rPr lang="ru-RU" sz="1600" dirty="0" err="1" smtClean="0">
                <a:latin typeface="+mn-lt"/>
              </a:rPr>
              <a:t>Попадюк</a:t>
            </a:r>
            <a:r>
              <a:rPr lang="ru-RU" sz="1600" dirty="0" smtClean="0">
                <a:latin typeface="+mn-lt"/>
              </a:rPr>
              <a:t>, Василь </a:t>
            </a:r>
            <a:r>
              <a:rPr lang="ru-RU" sz="1600" dirty="0" err="1" smtClean="0">
                <a:latin typeface="+mn-lt"/>
              </a:rPr>
              <a:t>Стус</a:t>
            </a:r>
            <a:r>
              <a:rPr lang="ru-RU" sz="1600" dirty="0" smtClean="0">
                <a:latin typeface="+mn-lt"/>
              </a:rPr>
              <a:t>, </a:t>
            </a:r>
            <a:r>
              <a:rPr lang="ru-RU" sz="1600" dirty="0" err="1" smtClean="0">
                <a:latin typeface="+mn-lt"/>
              </a:rPr>
              <a:t>Олена</a:t>
            </a:r>
            <a:r>
              <a:rPr lang="ru-RU" sz="1600" dirty="0" smtClean="0">
                <a:latin typeface="+mn-lt"/>
              </a:rPr>
              <a:t> </a:t>
            </a:r>
            <a:r>
              <a:rPr lang="ru-RU" sz="1600" dirty="0" err="1" smtClean="0">
                <a:latin typeface="+mn-lt"/>
              </a:rPr>
              <a:t>Антонів</a:t>
            </a:r>
            <a:r>
              <a:rPr lang="ru-RU" sz="1600" dirty="0" smtClean="0">
                <a:latin typeface="+mn-lt"/>
              </a:rPr>
              <a:t>, </a:t>
            </a:r>
            <a:r>
              <a:rPr lang="ru-RU" sz="1600" dirty="0" err="1" smtClean="0">
                <a:latin typeface="+mn-lt"/>
              </a:rPr>
              <a:t>п.Садовська</a:t>
            </a:r>
            <a:r>
              <a:rPr lang="ru-RU" sz="1600" dirty="0" smtClean="0">
                <a:latin typeface="+mn-lt"/>
              </a:rPr>
              <a:t>, </a:t>
            </a:r>
            <a:r>
              <a:rPr lang="ru-RU" sz="1600" dirty="0" err="1" smtClean="0">
                <a:latin typeface="+mn-lt"/>
              </a:rPr>
              <a:t>Ірина</a:t>
            </a:r>
            <a:r>
              <a:rPr lang="ru-RU" sz="1600" dirty="0" smtClean="0">
                <a:latin typeface="+mn-lt"/>
              </a:rPr>
              <a:t> </a:t>
            </a:r>
            <a:r>
              <a:rPr lang="ru-RU" sz="1600" dirty="0" err="1" smtClean="0">
                <a:latin typeface="+mn-lt"/>
              </a:rPr>
              <a:t>Калинець</a:t>
            </a:r>
            <a:r>
              <a:rPr lang="ru-RU" sz="1600" dirty="0" smtClean="0">
                <a:latin typeface="+mn-lt"/>
              </a:rPr>
              <a:t>, Ганна </a:t>
            </a:r>
            <a:r>
              <a:rPr lang="ru-RU" sz="1600" dirty="0" err="1" smtClean="0">
                <a:latin typeface="+mn-lt"/>
              </a:rPr>
              <a:t>Садовська</a:t>
            </a:r>
            <a:r>
              <a:rPr lang="ru-RU" sz="1600" dirty="0" smtClean="0">
                <a:latin typeface="+mn-lt"/>
              </a:rPr>
              <a:t>, Михайло </a:t>
            </a:r>
            <a:r>
              <a:rPr lang="ru-RU" sz="1600" dirty="0" err="1" smtClean="0">
                <a:latin typeface="+mn-lt"/>
              </a:rPr>
              <a:t>Горинь</a:t>
            </a:r>
            <a:r>
              <a:rPr lang="ru-RU" sz="1600" dirty="0" smtClean="0">
                <a:latin typeface="+mn-lt"/>
              </a:rPr>
              <a:t>, </a:t>
            </a:r>
            <a:r>
              <a:rPr lang="ru-RU" sz="1600" dirty="0" err="1" smtClean="0">
                <a:latin typeface="+mn-lt"/>
              </a:rPr>
              <a:t>Стефанія</a:t>
            </a:r>
            <a:r>
              <a:rPr lang="ru-RU" sz="1600" dirty="0" smtClean="0">
                <a:latin typeface="+mn-lt"/>
              </a:rPr>
              <a:t> </a:t>
            </a:r>
            <a:r>
              <a:rPr lang="ru-RU" sz="1600" dirty="0" err="1" smtClean="0">
                <a:latin typeface="+mn-lt"/>
              </a:rPr>
              <a:t>Шабатура</a:t>
            </a:r>
            <a:r>
              <a:rPr lang="ru-RU" sz="1600" dirty="0" smtClean="0">
                <a:latin typeface="+mn-lt"/>
              </a:rPr>
              <a:t>, </a:t>
            </a:r>
            <a:r>
              <a:rPr lang="ru-RU" sz="1600" dirty="0" err="1" smtClean="0">
                <a:latin typeface="+mn-lt"/>
              </a:rPr>
              <a:t>Мар’ян</a:t>
            </a:r>
            <a:r>
              <a:rPr lang="ru-RU" sz="1600" dirty="0" smtClean="0">
                <a:latin typeface="+mn-lt"/>
              </a:rPr>
              <a:t> </a:t>
            </a:r>
            <a:r>
              <a:rPr lang="ru-RU" sz="1600" dirty="0" err="1" smtClean="0">
                <a:latin typeface="+mn-lt"/>
              </a:rPr>
              <a:t>Готало</a:t>
            </a:r>
            <a:r>
              <a:rPr lang="ru-RU" sz="1600" dirty="0" smtClean="0">
                <a:latin typeface="+mn-lt"/>
              </a:rPr>
              <a:t>.</a:t>
            </a:r>
            <a:endParaRPr lang="ru-RU" sz="1600" dirty="0">
              <a:latin typeface="+mn-lt"/>
            </a:endParaRPr>
          </a:p>
        </p:txBody>
      </p:sp>
      <p:pic>
        <p:nvPicPr>
          <p:cNvPr id="51203" name="Picture 2"/>
          <p:cNvPicPr>
            <a:picLocks noGrp="1" noChangeAspect="1" noChangeArrowheads="1"/>
          </p:cNvPicPr>
          <p:nvPr>
            <p:ph idx="1"/>
          </p:nvPr>
        </p:nvPicPr>
        <p:blipFill>
          <a:blip r:embed="rId2"/>
          <a:srcRect/>
          <a:stretch>
            <a:fillRect/>
          </a:stretch>
        </p:blipFill>
        <p:spPr>
          <a:xfrm>
            <a:off x="3343275" y="3300413"/>
            <a:ext cx="1695450" cy="1123950"/>
          </a:xfr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Заголовок 1"/>
          <p:cNvSpPr>
            <a:spLocks noGrp="1"/>
          </p:cNvSpPr>
          <p:nvPr>
            <p:ph type="title"/>
          </p:nvPr>
        </p:nvSpPr>
        <p:spPr/>
        <p:txBody>
          <a:bodyPr/>
          <a:lstStyle/>
          <a:p>
            <a:endParaRPr lang="ru-RU" smtClean="0"/>
          </a:p>
        </p:txBody>
      </p:sp>
      <p:pic>
        <p:nvPicPr>
          <p:cNvPr id="52227" name="Picture 2"/>
          <p:cNvPicPr>
            <a:picLocks noGrp="1" noChangeAspect="1" noChangeArrowheads="1"/>
          </p:cNvPicPr>
          <p:nvPr>
            <p:ph idx="1"/>
          </p:nvPr>
        </p:nvPicPr>
        <p:blipFill>
          <a:blip r:embed="rId2"/>
          <a:srcRect/>
          <a:stretch>
            <a:fillRect/>
          </a:stretch>
        </p:blipFill>
        <p:spPr>
          <a:xfrm>
            <a:off x="857250" y="1357313"/>
            <a:ext cx="6003925" cy="3617912"/>
          </a:xfr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Заголовок 1"/>
          <p:cNvSpPr>
            <a:spLocks noGrp="1"/>
          </p:cNvSpPr>
          <p:nvPr>
            <p:ph type="title"/>
          </p:nvPr>
        </p:nvSpPr>
        <p:spPr>
          <a:xfrm>
            <a:off x="457200" y="274638"/>
            <a:ext cx="7043738" cy="1143000"/>
          </a:xfrm>
        </p:spPr>
        <p:txBody>
          <a:bodyPr/>
          <a:lstStyle/>
          <a:p>
            <a:pPr algn="r"/>
            <a:r>
              <a:rPr lang="en-US" smtClean="0"/>
              <a:t>1978</a:t>
            </a:r>
            <a:endParaRPr lang="ru-RU" smtClean="0"/>
          </a:p>
        </p:txBody>
      </p:sp>
      <p:pic>
        <p:nvPicPr>
          <p:cNvPr id="53251" name="Picture 2"/>
          <p:cNvPicPr>
            <a:picLocks noGrp="1" noChangeAspect="1" noChangeArrowheads="1"/>
          </p:cNvPicPr>
          <p:nvPr>
            <p:ph idx="1"/>
          </p:nvPr>
        </p:nvPicPr>
        <p:blipFill>
          <a:blip r:embed="rId2"/>
          <a:srcRect/>
          <a:stretch>
            <a:fillRect/>
          </a:stretch>
        </p:blipFill>
        <p:spPr>
          <a:xfrm>
            <a:off x="1071563" y="428625"/>
            <a:ext cx="3652837" cy="5165725"/>
          </a:xfr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Заголовок 1"/>
          <p:cNvSpPr>
            <a:spLocks noGrp="1"/>
          </p:cNvSpPr>
          <p:nvPr>
            <p:ph type="title"/>
          </p:nvPr>
        </p:nvSpPr>
        <p:spPr>
          <a:xfrm>
            <a:off x="457200" y="274638"/>
            <a:ext cx="6900863" cy="1143000"/>
          </a:xfrm>
        </p:spPr>
        <p:txBody>
          <a:bodyPr/>
          <a:lstStyle/>
          <a:p>
            <a:pPr algn="r"/>
            <a:r>
              <a:rPr lang="en-US" smtClean="0"/>
              <a:t>1979</a:t>
            </a:r>
            <a:endParaRPr lang="ru-RU" smtClean="0"/>
          </a:p>
        </p:txBody>
      </p:sp>
      <p:pic>
        <p:nvPicPr>
          <p:cNvPr id="54275" name="Picture 2"/>
          <p:cNvPicPr>
            <a:picLocks noGrp="1" noChangeAspect="1" noChangeArrowheads="1"/>
          </p:cNvPicPr>
          <p:nvPr>
            <p:ph idx="1"/>
          </p:nvPr>
        </p:nvPicPr>
        <p:blipFill>
          <a:blip r:embed="rId2"/>
          <a:srcRect/>
          <a:stretch>
            <a:fillRect/>
          </a:stretch>
        </p:blipFill>
        <p:spPr>
          <a:xfrm>
            <a:off x="785813" y="285750"/>
            <a:ext cx="3429000" cy="5741988"/>
          </a:xfr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Заголовок 1"/>
          <p:cNvSpPr>
            <a:spLocks noGrp="1"/>
          </p:cNvSpPr>
          <p:nvPr>
            <p:ph type="title"/>
          </p:nvPr>
        </p:nvSpPr>
        <p:spPr/>
        <p:txBody>
          <a:bodyPr/>
          <a:lstStyle/>
          <a:p>
            <a:endParaRPr lang="ru-RU" smtClean="0"/>
          </a:p>
        </p:txBody>
      </p:sp>
      <p:pic>
        <p:nvPicPr>
          <p:cNvPr id="55299" name="Picture 2"/>
          <p:cNvPicPr>
            <a:picLocks noGrp="1" noChangeAspect="1" noChangeArrowheads="1"/>
          </p:cNvPicPr>
          <p:nvPr>
            <p:ph idx="1"/>
          </p:nvPr>
        </p:nvPicPr>
        <p:blipFill>
          <a:blip r:embed="rId2"/>
          <a:srcRect/>
          <a:stretch>
            <a:fillRect/>
          </a:stretch>
        </p:blipFill>
        <p:spPr>
          <a:xfrm>
            <a:off x="4071938" y="1071563"/>
            <a:ext cx="3225800" cy="4335462"/>
          </a:xfrm>
        </p:spPr>
      </p:pic>
      <p:pic>
        <p:nvPicPr>
          <p:cNvPr id="55300" name="Picture 3"/>
          <p:cNvPicPr>
            <a:picLocks noChangeAspect="1" noChangeArrowheads="1"/>
          </p:cNvPicPr>
          <p:nvPr/>
        </p:nvPicPr>
        <p:blipFill>
          <a:blip r:embed="rId3"/>
          <a:srcRect/>
          <a:stretch>
            <a:fillRect/>
          </a:stretch>
        </p:blipFill>
        <p:spPr bwMode="auto">
          <a:xfrm>
            <a:off x="500063" y="500063"/>
            <a:ext cx="2490787" cy="5519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Заголовок 1"/>
          <p:cNvSpPr>
            <a:spLocks noGrp="1"/>
          </p:cNvSpPr>
          <p:nvPr>
            <p:ph type="title"/>
          </p:nvPr>
        </p:nvSpPr>
        <p:spPr/>
        <p:txBody>
          <a:bodyPr/>
          <a:lstStyle/>
          <a:p>
            <a:endParaRPr lang="ru-RU" smtClean="0"/>
          </a:p>
        </p:txBody>
      </p:sp>
      <p:pic>
        <p:nvPicPr>
          <p:cNvPr id="56323" name="Picture 2"/>
          <p:cNvPicPr>
            <a:picLocks noGrp="1" noChangeAspect="1" noChangeArrowheads="1"/>
          </p:cNvPicPr>
          <p:nvPr>
            <p:ph idx="1"/>
          </p:nvPr>
        </p:nvPicPr>
        <p:blipFill>
          <a:blip r:embed="rId2"/>
          <a:srcRect/>
          <a:stretch>
            <a:fillRect/>
          </a:stretch>
        </p:blipFill>
        <p:spPr>
          <a:xfrm>
            <a:off x="1071563" y="571500"/>
            <a:ext cx="3929062" cy="5437188"/>
          </a:xfr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fontAlgn="auto">
              <a:spcAft>
                <a:spcPts val="0"/>
              </a:spcAft>
              <a:defRPr/>
            </a:pPr>
            <a:r>
              <a:rPr lang="ru-RU" sz="1400" dirty="0" smtClean="0">
                <a:latin typeface="+mn-lt"/>
              </a:rPr>
              <a:t>14.09.1995 р.</a:t>
            </a:r>
            <a:br>
              <a:rPr lang="ru-RU" sz="1400" dirty="0" smtClean="0">
                <a:latin typeface="+mn-lt"/>
              </a:rPr>
            </a:br>
            <a:r>
              <a:rPr lang="ru-RU" sz="1400" dirty="0" smtClean="0">
                <a:latin typeface="+mn-lt"/>
              </a:rPr>
              <a:t>Село Борисово (</a:t>
            </a:r>
            <a:r>
              <a:rPr lang="ru-RU" sz="1400" dirty="0" err="1" smtClean="0">
                <a:latin typeface="+mn-lt"/>
              </a:rPr>
              <a:t>поблизу</a:t>
            </a:r>
            <a:r>
              <a:rPr lang="ru-RU" sz="1400" dirty="0" smtClean="0">
                <a:latin typeface="+mn-lt"/>
              </a:rPr>
              <a:t> селища </a:t>
            </a:r>
            <a:r>
              <a:rPr lang="ru-RU" sz="1400" dirty="0" err="1" smtClean="0">
                <a:latin typeface="+mn-lt"/>
              </a:rPr>
              <a:t>Кучино</a:t>
            </a:r>
            <a:r>
              <a:rPr lang="ru-RU" sz="1400" dirty="0" smtClean="0">
                <a:latin typeface="+mn-lt"/>
              </a:rPr>
              <a:t>) </a:t>
            </a:r>
            <a:r>
              <a:rPr lang="ru-RU" sz="1400" dirty="0" err="1" smtClean="0">
                <a:latin typeface="+mn-lt"/>
              </a:rPr>
              <a:t>Чусовського</a:t>
            </a:r>
            <a:r>
              <a:rPr lang="ru-RU" sz="1400" dirty="0" smtClean="0">
                <a:latin typeface="+mn-lt"/>
              </a:rPr>
              <a:t> району </a:t>
            </a:r>
            <a:r>
              <a:rPr lang="ru-RU" sz="1400" dirty="0" err="1" smtClean="0">
                <a:latin typeface="+mn-lt"/>
              </a:rPr>
              <a:t>Пермської</a:t>
            </a:r>
            <a:r>
              <a:rPr lang="ru-RU" sz="1400" dirty="0" smtClean="0">
                <a:latin typeface="+mn-lt"/>
              </a:rPr>
              <a:t> </a:t>
            </a:r>
            <a:r>
              <a:rPr lang="ru-RU" sz="1400" dirty="0" err="1" smtClean="0">
                <a:latin typeface="+mn-lt"/>
              </a:rPr>
              <a:t>області</a:t>
            </a:r>
            <a:r>
              <a:rPr lang="ru-RU" sz="1400" dirty="0" smtClean="0">
                <a:latin typeface="+mn-lt"/>
              </a:rPr>
              <a:t>.</a:t>
            </a:r>
            <a:br>
              <a:rPr lang="ru-RU" sz="1400" dirty="0" smtClean="0">
                <a:latin typeface="+mn-lt"/>
              </a:rPr>
            </a:br>
            <a:r>
              <a:rPr lang="ru-RU" sz="1400" dirty="0" err="1" smtClean="0">
                <a:latin typeface="+mn-lt"/>
              </a:rPr>
              <a:t>Дмитро</a:t>
            </a:r>
            <a:r>
              <a:rPr lang="ru-RU" sz="1400" dirty="0" smtClean="0">
                <a:latin typeface="+mn-lt"/>
              </a:rPr>
              <a:t> </a:t>
            </a:r>
            <a:r>
              <a:rPr lang="ru-RU" sz="1400" dirty="0" err="1" smtClean="0">
                <a:latin typeface="+mn-lt"/>
              </a:rPr>
              <a:t>Стус</a:t>
            </a:r>
            <a:r>
              <a:rPr lang="ru-RU" sz="1400" dirty="0" smtClean="0">
                <a:latin typeface="+mn-lt"/>
              </a:rPr>
              <a:t>, </a:t>
            </a:r>
            <a:r>
              <a:rPr lang="ru-RU" sz="1400" dirty="0" err="1" smtClean="0">
                <a:latin typeface="+mn-lt"/>
              </a:rPr>
              <a:t>колишні</a:t>
            </a:r>
            <a:r>
              <a:rPr lang="ru-RU" sz="1400" dirty="0" smtClean="0">
                <a:latin typeface="+mn-lt"/>
              </a:rPr>
              <a:t> </a:t>
            </a:r>
            <a:r>
              <a:rPr lang="ru-RU" sz="1400" dirty="0" err="1" smtClean="0">
                <a:latin typeface="+mn-lt"/>
              </a:rPr>
              <a:t>в’язні</a:t>
            </a:r>
            <a:r>
              <a:rPr lang="ru-RU" sz="1400" dirty="0" smtClean="0">
                <a:latin typeface="+mn-lt"/>
              </a:rPr>
              <a:t> </a:t>
            </a:r>
            <a:r>
              <a:rPr lang="ru-RU" sz="1400" dirty="0" err="1" smtClean="0">
                <a:latin typeface="+mn-lt"/>
              </a:rPr>
              <a:t>Віктор</a:t>
            </a:r>
            <a:r>
              <a:rPr lang="ru-RU" sz="1400" dirty="0" smtClean="0">
                <a:latin typeface="+mn-lt"/>
              </a:rPr>
              <a:t> Пестов, Март </a:t>
            </a:r>
            <a:r>
              <a:rPr lang="ru-RU" sz="1400" dirty="0" err="1" smtClean="0">
                <a:latin typeface="+mn-lt"/>
              </a:rPr>
              <a:t>Ніклус</a:t>
            </a:r>
            <a:r>
              <a:rPr lang="ru-RU" sz="1400" dirty="0" smtClean="0">
                <a:latin typeface="+mn-lt"/>
              </a:rPr>
              <a:t> та Василь </a:t>
            </a:r>
            <a:r>
              <a:rPr lang="ru-RU" sz="1400" dirty="0" err="1" smtClean="0">
                <a:latin typeface="+mn-lt"/>
              </a:rPr>
              <a:t>Овсієнко</a:t>
            </a:r>
            <a:r>
              <a:rPr lang="ru-RU" sz="1400" dirty="0" smtClean="0">
                <a:latin typeface="+mn-lt"/>
              </a:rPr>
              <a:t> </a:t>
            </a:r>
            <a:r>
              <a:rPr lang="ru-RU" sz="1400" dirty="0" err="1" smtClean="0">
                <a:latin typeface="+mn-lt"/>
              </a:rPr>
              <a:t>біля</a:t>
            </a:r>
            <a:r>
              <a:rPr lang="ru-RU" sz="1400" dirty="0" smtClean="0">
                <a:latin typeface="+mn-lt"/>
              </a:rPr>
              <a:t> </a:t>
            </a:r>
            <a:r>
              <a:rPr lang="ru-RU" sz="1400" dirty="0" err="1" smtClean="0">
                <a:latin typeface="+mn-lt"/>
              </a:rPr>
              <a:t>хреста</a:t>
            </a:r>
            <a:r>
              <a:rPr lang="ru-RU" sz="1400" dirty="0" smtClean="0">
                <a:latin typeface="+mn-lt"/>
              </a:rPr>
              <a:t> на </a:t>
            </a:r>
            <a:r>
              <a:rPr lang="ru-RU" sz="1400" dirty="0" err="1" smtClean="0">
                <a:latin typeface="+mn-lt"/>
              </a:rPr>
              <a:t>кладовищі</a:t>
            </a:r>
            <a:r>
              <a:rPr lang="ru-RU" sz="1400" dirty="0" smtClean="0">
                <a:latin typeface="+mn-lt"/>
              </a:rPr>
              <a:t>, де </a:t>
            </a:r>
            <a:r>
              <a:rPr lang="ru-RU" sz="1400" dirty="0" err="1" smtClean="0">
                <a:latin typeface="+mn-lt"/>
              </a:rPr>
              <a:t>були</a:t>
            </a:r>
            <a:r>
              <a:rPr lang="ru-RU" sz="1400" dirty="0" smtClean="0">
                <a:latin typeface="+mn-lt"/>
              </a:rPr>
              <a:t> </a:t>
            </a:r>
            <a:r>
              <a:rPr lang="ru-RU" sz="1400" dirty="0" err="1" smtClean="0">
                <a:latin typeface="+mn-lt"/>
              </a:rPr>
              <a:t>поховані</a:t>
            </a:r>
            <a:r>
              <a:rPr lang="ru-RU" sz="1400" dirty="0" smtClean="0">
                <a:latin typeface="+mn-lt"/>
              </a:rPr>
              <a:t> </a:t>
            </a:r>
            <a:r>
              <a:rPr lang="ru-RU" sz="1400" dirty="0" err="1" smtClean="0">
                <a:latin typeface="+mn-lt"/>
              </a:rPr>
              <a:t>Юрій</a:t>
            </a:r>
            <a:r>
              <a:rPr lang="ru-RU" sz="1400" dirty="0" smtClean="0">
                <a:latin typeface="+mn-lt"/>
              </a:rPr>
              <a:t> Литвин (</a:t>
            </a:r>
            <a:r>
              <a:rPr lang="ru-RU" sz="1400" dirty="0" err="1" smtClean="0">
                <a:latin typeface="+mn-lt"/>
              </a:rPr>
              <a:t>під</a:t>
            </a:r>
            <a:r>
              <a:rPr lang="ru-RU" sz="1400" dirty="0" smtClean="0">
                <a:latin typeface="+mn-lt"/>
              </a:rPr>
              <a:t> № 7), </a:t>
            </a:r>
            <a:r>
              <a:rPr lang="ru-RU" sz="1400" dirty="0" err="1" smtClean="0">
                <a:latin typeface="+mn-lt"/>
              </a:rPr>
              <a:t>Ішхан</a:t>
            </a:r>
            <a:r>
              <a:rPr lang="ru-RU" sz="1400" dirty="0" smtClean="0">
                <a:latin typeface="+mn-lt"/>
              </a:rPr>
              <a:t> Мкртчян (</a:t>
            </a:r>
            <a:r>
              <a:rPr lang="ru-RU" sz="1400" dirty="0" err="1" smtClean="0">
                <a:latin typeface="+mn-lt"/>
              </a:rPr>
              <a:t>під</a:t>
            </a:r>
            <a:r>
              <a:rPr lang="ru-RU" sz="1400" dirty="0" smtClean="0">
                <a:latin typeface="+mn-lt"/>
              </a:rPr>
              <a:t> № 8) та Василь </a:t>
            </a:r>
            <a:r>
              <a:rPr lang="ru-RU" sz="1400" dirty="0" err="1" smtClean="0">
                <a:latin typeface="+mn-lt"/>
              </a:rPr>
              <a:t>Стус</a:t>
            </a:r>
            <a:r>
              <a:rPr lang="ru-RU" sz="1400" dirty="0" smtClean="0">
                <a:latin typeface="+mn-lt"/>
              </a:rPr>
              <a:t> (</a:t>
            </a:r>
            <a:r>
              <a:rPr lang="ru-RU" sz="1400" dirty="0" err="1" smtClean="0">
                <a:latin typeface="+mn-lt"/>
              </a:rPr>
              <a:t>під</a:t>
            </a:r>
            <a:r>
              <a:rPr lang="ru-RU" sz="1400" dirty="0" smtClean="0">
                <a:latin typeface="+mn-lt"/>
              </a:rPr>
              <a:t> № 9).</a:t>
            </a:r>
            <a:endParaRPr lang="ru-RU" sz="1400" dirty="0">
              <a:latin typeface="+mn-lt"/>
            </a:endParaRPr>
          </a:p>
        </p:txBody>
      </p:sp>
      <p:pic>
        <p:nvPicPr>
          <p:cNvPr id="57347" name="Picture 2"/>
          <p:cNvPicPr>
            <a:picLocks noGrp="1" noChangeAspect="1" noChangeArrowheads="1"/>
          </p:cNvPicPr>
          <p:nvPr>
            <p:ph idx="1"/>
          </p:nvPr>
        </p:nvPicPr>
        <p:blipFill>
          <a:blip r:embed="rId2"/>
          <a:srcRect/>
          <a:stretch>
            <a:fillRect/>
          </a:stretch>
        </p:blipFill>
        <p:spPr>
          <a:xfrm>
            <a:off x="1285875" y="1571625"/>
            <a:ext cx="2862263" cy="4384675"/>
          </a:xfr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fontAlgn="auto">
              <a:spcAft>
                <a:spcPts val="0"/>
              </a:spcAft>
              <a:defRPr/>
            </a:pPr>
            <a:r>
              <a:rPr lang="ru-RU" sz="1400" dirty="0" smtClean="0">
                <a:latin typeface="+mn-lt"/>
              </a:rPr>
              <a:t>Селище </a:t>
            </a:r>
            <a:r>
              <a:rPr lang="ru-RU" sz="1400" dirty="0" err="1" smtClean="0">
                <a:latin typeface="+mn-lt"/>
              </a:rPr>
              <a:t>Кучино</a:t>
            </a:r>
            <a:r>
              <a:rPr lang="ru-RU" sz="1400" dirty="0" smtClean="0">
                <a:latin typeface="+mn-lt"/>
              </a:rPr>
              <a:t> </a:t>
            </a:r>
            <a:r>
              <a:rPr lang="ru-RU" sz="1400" dirty="0" err="1" smtClean="0">
                <a:latin typeface="+mn-lt"/>
              </a:rPr>
              <a:t>Чусовського</a:t>
            </a:r>
            <a:r>
              <a:rPr lang="ru-RU" sz="1400" dirty="0" smtClean="0">
                <a:latin typeface="+mn-lt"/>
              </a:rPr>
              <a:t> району </a:t>
            </a:r>
            <a:r>
              <a:rPr lang="ru-RU" sz="1400" dirty="0" err="1" smtClean="0">
                <a:latin typeface="+mn-lt"/>
              </a:rPr>
              <a:t>Пермської</a:t>
            </a:r>
            <a:r>
              <a:rPr lang="ru-RU" sz="1400" dirty="0" smtClean="0">
                <a:latin typeface="+mn-lt"/>
              </a:rPr>
              <a:t> </a:t>
            </a:r>
            <a:r>
              <a:rPr lang="ru-RU" sz="1400" dirty="0" err="1" smtClean="0">
                <a:latin typeface="+mn-lt"/>
              </a:rPr>
              <a:t>області</a:t>
            </a:r>
            <a:r>
              <a:rPr lang="ru-RU" sz="1400" dirty="0" smtClean="0">
                <a:latin typeface="+mn-lt"/>
              </a:rPr>
              <a:t>.</a:t>
            </a:r>
            <a:br>
              <a:rPr lang="ru-RU" sz="1400" dirty="0" smtClean="0">
                <a:latin typeface="+mn-lt"/>
              </a:rPr>
            </a:br>
            <a:r>
              <a:rPr lang="ru-RU" sz="1400" dirty="0" smtClean="0">
                <a:latin typeface="+mn-lt"/>
              </a:rPr>
              <a:t/>
            </a:r>
            <a:br>
              <a:rPr lang="ru-RU" sz="1400" dirty="0" smtClean="0">
                <a:latin typeface="+mn-lt"/>
              </a:rPr>
            </a:br>
            <a:r>
              <a:rPr lang="ru-RU" sz="1400" dirty="0" err="1" smtClean="0">
                <a:latin typeface="+mn-lt"/>
              </a:rPr>
              <a:t>Будинок</a:t>
            </a:r>
            <a:r>
              <a:rPr lang="ru-RU" sz="1400" dirty="0" smtClean="0">
                <a:latin typeface="+mn-lt"/>
              </a:rPr>
              <a:t> </a:t>
            </a:r>
            <a:r>
              <a:rPr lang="ru-RU" sz="1400" dirty="0" err="1" smtClean="0">
                <a:latin typeface="+mn-lt"/>
              </a:rPr>
              <a:t>адміністрації</a:t>
            </a:r>
            <a:r>
              <a:rPr lang="ru-RU" sz="1400" dirty="0" smtClean="0">
                <a:latin typeface="+mn-lt"/>
              </a:rPr>
              <a:t> табору </a:t>
            </a:r>
            <a:r>
              <a:rPr lang="ru-RU" sz="1400" dirty="0" err="1" smtClean="0">
                <a:latin typeface="+mn-lt"/>
              </a:rPr>
              <a:t>суворого</a:t>
            </a:r>
            <a:r>
              <a:rPr lang="ru-RU" sz="1400" dirty="0" smtClean="0">
                <a:latin typeface="+mn-lt"/>
              </a:rPr>
              <a:t> режиму ВС-389/36.</a:t>
            </a:r>
            <a:endParaRPr lang="ru-RU" sz="1400" dirty="0">
              <a:latin typeface="+mn-lt"/>
            </a:endParaRPr>
          </a:p>
        </p:txBody>
      </p:sp>
      <p:pic>
        <p:nvPicPr>
          <p:cNvPr id="58371" name="Picture 2"/>
          <p:cNvPicPr>
            <a:picLocks noGrp="1" noChangeAspect="1" noChangeArrowheads="1"/>
          </p:cNvPicPr>
          <p:nvPr>
            <p:ph idx="1"/>
          </p:nvPr>
        </p:nvPicPr>
        <p:blipFill>
          <a:blip r:embed="rId2"/>
          <a:srcRect/>
          <a:stretch>
            <a:fillRect/>
          </a:stretch>
        </p:blipFill>
        <p:spPr>
          <a:xfrm>
            <a:off x="1214438" y="2571750"/>
            <a:ext cx="4119562" cy="2714625"/>
          </a:xfr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fontAlgn="auto">
              <a:spcAft>
                <a:spcPts val="0"/>
              </a:spcAft>
              <a:defRPr/>
            </a:pPr>
            <a:r>
              <a:rPr lang="ru-RU" sz="1600" dirty="0" smtClean="0">
                <a:latin typeface="+mn-lt"/>
              </a:rPr>
              <a:t>12.09.1995 р.</a:t>
            </a:r>
            <a:br>
              <a:rPr lang="ru-RU" sz="1600" dirty="0" smtClean="0">
                <a:latin typeface="+mn-lt"/>
              </a:rPr>
            </a:br>
            <a:r>
              <a:rPr lang="ru-RU" sz="1600" dirty="0" smtClean="0">
                <a:latin typeface="+mn-lt"/>
              </a:rPr>
              <a:t>Селище </a:t>
            </a:r>
            <a:r>
              <a:rPr lang="ru-RU" sz="1600" dirty="0" err="1" smtClean="0">
                <a:latin typeface="+mn-lt"/>
              </a:rPr>
              <a:t>Кучино</a:t>
            </a:r>
            <a:r>
              <a:rPr lang="ru-RU" sz="1600" dirty="0" smtClean="0">
                <a:latin typeface="+mn-lt"/>
              </a:rPr>
              <a:t> </a:t>
            </a:r>
            <a:r>
              <a:rPr lang="ru-RU" sz="1600" dirty="0" err="1" smtClean="0">
                <a:latin typeface="+mn-lt"/>
              </a:rPr>
              <a:t>Чусовського</a:t>
            </a:r>
            <a:r>
              <a:rPr lang="ru-RU" sz="1600" dirty="0" smtClean="0">
                <a:latin typeface="+mn-lt"/>
              </a:rPr>
              <a:t> району </a:t>
            </a:r>
            <a:r>
              <a:rPr lang="ru-RU" sz="1600" dirty="0" err="1" smtClean="0">
                <a:latin typeface="+mn-lt"/>
              </a:rPr>
              <a:t>Пермської</a:t>
            </a:r>
            <a:r>
              <a:rPr lang="ru-RU" sz="1600" dirty="0" smtClean="0">
                <a:latin typeface="+mn-lt"/>
              </a:rPr>
              <a:t> </a:t>
            </a:r>
            <a:r>
              <a:rPr lang="ru-RU" sz="1600" dirty="0" err="1" smtClean="0">
                <a:latin typeface="+mn-lt"/>
              </a:rPr>
              <a:t>області</a:t>
            </a:r>
            <a:r>
              <a:rPr lang="ru-RU" sz="1600" dirty="0" smtClean="0">
                <a:latin typeface="+mn-lt"/>
              </a:rPr>
              <a:t>.</a:t>
            </a:r>
            <a:br>
              <a:rPr lang="ru-RU" sz="1600" dirty="0" smtClean="0">
                <a:latin typeface="+mn-lt"/>
              </a:rPr>
            </a:br>
            <a:r>
              <a:rPr lang="ru-RU" sz="1600" dirty="0" err="1" smtClean="0">
                <a:latin typeface="+mn-lt"/>
              </a:rPr>
              <a:t>Дмитро</a:t>
            </a:r>
            <a:r>
              <a:rPr lang="ru-RU" sz="1600" dirty="0" smtClean="0">
                <a:latin typeface="+mn-lt"/>
              </a:rPr>
              <a:t> </a:t>
            </a:r>
            <a:r>
              <a:rPr lang="ru-RU" sz="1600" dirty="0" err="1" smtClean="0">
                <a:latin typeface="+mn-lt"/>
              </a:rPr>
              <a:t>Стус</a:t>
            </a:r>
            <a:r>
              <a:rPr lang="ru-RU" sz="1600" dirty="0" smtClean="0">
                <a:latin typeface="+mn-lt"/>
              </a:rPr>
              <a:t> </a:t>
            </a:r>
            <a:r>
              <a:rPr lang="ru-RU" sz="1600" dirty="0" err="1" smtClean="0">
                <a:latin typeface="+mn-lt"/>
              </a:rPr>
              <a:t>біля</a:t>
            </a:r>
            <a:r>
              <a:rPr lang="ru-RU" sz="1600" dirty="0" smtClean="0">
                <a:latin typeface="+mn-lt"/>
              </a:rPr>
              <a:t> 12 </a:t>
            </a:r>
            <a:r>
              <a:rPr lang="ru-RU" sz="1600" dirty="0" err="1" smtClean="0">
                <a:latin typeface="+mn-lt"/>
              </a:rPr>
              <a:t>камери</a:t>
            </a:r>
            <a:r>
              <a:rPr lang="ru-RU" sz="1600" dirty="0" smtClean="0">
                <a:latin typeface="+mn-lt"/>
              </a:rPr>
              <a:t>, </a:t>
            </a:r>
            <a:r>
              <a:rPr lang="ru-RU" sz="1600" dirty="0" err="1" smtClean="0">
                <a:latin typeface="+mn-lt"/>
              </a:rPr>
              <a:t>звідки</a:t>
            </a:r>
            <a:r>
              <a:rPr lang="ru-RU" sz="1600" dirty="0" smtClean="0">
                <a:latin typeface="+mn-lt"/>
              </a:rPr>
              <a:t> </a:t>
            </a:r>
            <a:r>
              <a:rPr lang="ru-RU" sz="1600" dirty="0" err="1" smtClean="0">
                <a:latin typeface="+mn-lt"/>
              </a:rPr>
              <a:t>В.Стуса</a:t>
            </a:r>
            <a:r>
              <a:rPr lang="ru-RU" sz="1600" dirty="0" smtClean="0">
                <a:latin typeface="+mn-lt"/>
              </a:rPr>
              <a:t> 28 </a:t>
            </a:r>
            <a:r>
              <a:rPr lang="ru-RU" sz="1600" dirty="0" err="1" smtClean="0">
                <a:latin typeface="+mn-lt"/>
              </a:rPr>
              <a:t>серпня</a:t>
            </a:r>
            <a:r>
              <a:rPr lang="ru-RU" sz="1600" dirty="0" smtClean="0">
                <a:latin typeface="+mn-lt"/>
              </a:rPr>
              <a:t> 1985 р. </a:t>
            </a:r>
            <a:r>
              <a:rPr lang="ru-RU" sz="1600" dirty="0" err="1" smtClean="0">
                <a:latin typeface="+mn-lt"/>
              </a:rPr>
              <a:t>вивели</a:t>
            </a:r>
            <a:r>
              <a:rPr lang="ru-RU" sz="1600" dirty="0" smtClean="0">
                <a:latin typeface="+mn-lt"/>
              </a:rPr>
              <a:t> до карцера.</a:t>
            </a:r>
            <a:endParaRPr lang="ru-RU" sz="1600" dirty="0">
              <a:latin typeface="+mn-lt"/>
            </a:endParaRPr>
          </a:p>
        </p:txBody>
      </p:sp>
      <p:pic>
        <p:nvPicPr>
          <p:cNvPr id="59395" name="Picture 2"/>
          <p:cNvPicPr>
            <a:picLocks noGrp="1" noChangeAspect="1" noChangeArrowheads="1"/>
          </p:cNvPicPr>
          <p:nvPr>
            <p:ph idx="1"/>
          </p:nvPr>
        </p:nvPicPr>
        <p:blipFill>
          <a:blip r:embed="rId2"/>
          <a:srcRect/>
          <a:stretch>
            <a:fillRect/>
          </a:stretch>
        </p:blipFill>
        <p:spPr>
          <a:xfrm>
            <a:off x="1428750" y="1714500"/>
            <a:ext cx="2833688" cy="4386263"/>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600" dirty="0" smtClean="0"/>
              <a:t>«ДІВЧИНА У СМУГАСТОМУ». ГЕНРІЄТТА ЛЕВИЦЬКА — ОДЕСИТКА, ПРЕДСТАВНИЦЯ УКРАЇНСЬКОГО АНДЕГРАУНДУ, УЧЕНИЦЯ ЗАСНОВНИКА ЛЬВІВСЬКОЇ ПІДПІЛЬНОЇ ШКОЛИ «АРТЕС» РОМАНА СЕЛЬСЬКОГО </a:t>
            </a:r>
            <a:br>
              <a:rPr lang="ru-RU" sz="1600" dirty="0" smtClean="0"/>
            </a:br>
            <a:endParaRPr lang="ru-RU" sz="1600" dirty="0"/>
          </a:p>
        </p:txBody>
      </p:sp>
      <p:pic>
        <p:nvPicPr>
          <p:cNvPr id="4098" name="Picture 2" descr="C:\Documents and Settings\юля\Мои документы\Загрузки\шістдесятники презентація\4142-8-1.jpg"/>
          <p:cNvPicPr>
            <a:picLocks noGrp="1" noChangeAspect="1" noChangeArrowheads="1"/>
          </p:cNvPicPr>
          <p:nvPr>
            <p:ph idx="1"/>
          </p:nvPr>
        </p:nvPicPr>
        <p:blipFill>
          <a:blip r:embed="rId2"/>
          <a:srcRect/>
          <a:stretch>
            <a:fillRect/>
          </a:stretch>
        </p:blipFill>
        <p:spPr bwMode="auto">
          <a:xfrm>
            <a:off x="3366148" y="1600200"/>
            <a:ext cx="2411703" cy="4525963"/>
          </a:xfrm>
          <a:prstGeom prst="rect">
            <a:avLst/>
          </a:prstGeom>
          <a:noFill/>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868362"/>
          </a:xfrm>
        </p:spPr>
        <p:txBody>
          <a:bodyPr>
            <a:normAutofit/>
          </a:bodyPr>
          <a:lstStyle/>
          <a:p>
            <a:pPr fontAlgn="auto">
              <a:spcAft>
                <a:spcPts val="0"/>
              </a:spcAft>
              <a:defRPr/>
            </a:pPr>
            <a:r>
              <a:rPr lang="ru-RU" sz="1400" dirty="0" smtClean="0">
                <a:latin typeface="+mn-lt"/>
              </a:rPr>
              <a:t>1996 </a:t>
            </a:r>
            <a:r>
              <a:rPr lang="ru-RU" sz="1400" dirty="0" err="1" smtClean="0">
                <a:latin typeface="+mn-lt"/>
              </a:rPr>
              <a:t>рік</a:t>
            </a:r>
            <a:r>
              <a:rPr lang="ru-RU" sz="1400" dirty="0" smtClean="0">
                <a:latin typeface="+mn-lt"/>
              </a:rPr>
              <a:t>.</a:t>
            </a:r>
            <a:br>
              <a:rPr lang="ru-RU" sz="1400" dirty="0" smtClean="0">
                <a:latin typeface="+mn-lt"/>
              </a:rPr>
            </a:br>
            <a:r>
              <a:rPr lang="ru-RU" sz="1400" dirty="0" smtClean="0">
                <a:latin typeface="+mn-lt"/>
              </a:rPr>
              <a:t>12-та камера. Тут </a:t>
            </a:r>
            <a:r>
              <a:rPr lang="ru-RU" sz="1400" dirty="0" err="1" smtClean="0">
                <a:latin typeface="+mn-lt"/>
              </a:rPr>
              <a:t>влітку</a:t>
            </a:r>
            <a:r>
              <a:rPr lang="ru-RU" sz="1400" dirty="0" smtClean="0">
                <a:latin typeface="+mn-lt"/>
              </a:rPr>
              <a:t> 1984 року </a:t>
            </a:r>
            <a:r>
              <a:rPr lang="ru-RU" sz="1400" dirty="0" err="1" smtClean="0">
                <a:latin typeface="+mn-lt"/>
              </a:rPr>
              <a:t>сиділи</a:t>
            </a:r>
            <a:r>
              <a:rPr lang="ru-RU" sz="1400" dirty="0" smtClean="0">
                <a:latin typeface="+mn-lt"/>
              </a:rPr>
              <a:t> </a:t>
            </a:r>
            <a:r>
              <a:rPr lang="ru-RU" sz="1400" dirty="0" err="1" smtClean="0">
                <a:latin typeface="+mn-lt"/>
              </a:rPr>
              <a:t>В.Стус</a:t>
            </a:r>
            <a:r>
              <a:rPr lang="ru-RU" sz="1400" dirty="0" smtClean="0">
                <a:latin typeface="+mn-lt"/>
              </a:rPr>
              <a:t> (</a:t>
            </a:r>
            <a:r>
              <a:rPr lang="ru-RU" sz="1400" dirty="0" err="1" smtClean="0">
                <a:latin typeface="+mn-lt"/>
              </a:rPr>
              <a:t>верхні</a:t>
            </a:r>
            <a:r>
              <a:rPr lang="ru-RU" sz="1400" dirty="0" smtClean="0">
                <a:latin typeface="+mn-lt"/>
              </a:rPr>
              <a:t> </a:t>
            </a:r>
            <a:r>
              <a:rPr lang="ru-RU" sz="1400" dirty="0" err="1" smtClean="0">
                <a:latin typeface="+mn-lt"/>
              </a:rPr>
              <a:t>нари</a:t>
            </a:r>
            <a:r>
              <a:rPr lang="ru-RU" sz="1400" dirty="0" smtClean="0">
                <a:latin typeface="+mn-lt"/>
              </a:rPr>
              <a:t>) та </a:t>
            </a:r>
            <a:r>
              <a:rPr lang="ru-RU" sz="1400" dirty="0" err="1" smtClean="0">
                <a:latin typeface="+mn-lt"/>
              </a:rPr>
              <a:t>Л.Бородін</a:t>
            </a:r>
            <a:r>
              <a:rPr lang="ru-RU" sz="1400" dirty="0" smtClean="0">
                <a:latin typeface="+mn-lt"/>
              </a:rPr>
              <a:t> (</a:t>
            </a:r>
            <a:r>
              <a:rPr lang="ru-RU" sz="1400" dirty="0" err="1" smtClean="0">
                <a:latin typeface="+mn-lt"/>
              </a:rPr>
              <a:t>нижні</a:t>
            </a:r>
            <a:r>
              <a:rPr lang="ru-RU" sz="1400" dirty="0" smtClean="0">
                <a:latin typeface="+mn-lt"/>
              </a:rPr>
              <a:t> </a:t>
            </a:r>
            <a:r>
              <a:rPr lang="ru-RU" sz="1400" dirty="0" err="1" smtClean="0">
                <a:latin typeface="+mn-lt"/>
              </a:rPr>
              <a:t>нари</a:t>
            </a:r>
            <a:r>
              <a:rPr lang="ru-RU" sz="1400" dirty="0" smtClean="0">
                <a:latin typeface="+mn-lt"/>
              </a:rPr>
              <a:t>).</a:t>
            </a:r>
            <a:endParaRPr lang="ru-RU" sz="1400" dirty="0">
              <a:latin typeface="+mn-lt"/>
            </a:endParaRPr>
          </a:p>
        </p:txBody>
      </p:sp>
      <p:pic>
        <p:nvPicPr>
          <p:cNvPr id="60419" name="Picture 2"/>
          <p:cNvPicPr>
            <a:picLocks noGrp="1" noChangeAspect="1" noChangeArrowheads="1"/>
          </p:cNvPicPr>
          <p:nvPr>
            <p:ph idx="1"/>
          </p:nvPr>
        </p:nvPicPr>
        <p:blipFill>
          <a:blip r:embed="rId2"/>
          <a:srcRect/>
          <a:stretch>
            <a:fillRect/>
          </a:stretch>
        </p:blipFill>
        <p:spPr>
          <a:xfrm>
            <a:off x="571500" y="1071563"/>
            <a:ext cx="3357563" cy="5233987"/>
          </a:xfrm>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Заголовок 1"/>
          <p:cNvSpPr>
            <a:spLocks noGrp="1"/>
          </p:cNvSpPr>
          <p:nvPr>
            <p:ph type="title"/>
          </p:nvPr>
        </p:nvSpPr>
        <p:spPr/>
        <p:txBody>
          <a:bodyPr/>
          <a:lstStyle/>
          <a:p>
            <a:r>
              <a:rPr lang="ru-RU" sz="1600" smtClean="0"/>
              <a:t>1995 рік.</a:t>
            </a:r>
            <a:br>
              <a:rPr lang="ru-RU" sz="1600" smtClean="0"/>
            </a:br>
            <a:r>
              <a:rPr lang="ru-RU" sz="1600" smtClean="0"/>
              <a:t/>
            </a:r>
            <a:br>
              <a:rPr lang="ru-RU" sz="1600" smtClean="0"/>
            </a:br>
            <a:r>
              <a:rPr lang="ru-RU" sz="1600" smtClean="0"/>
              <a:t>Д.Стус, В.Овсієнко та В.Кіпіані біля бараку в якому помер В.Стус.</a:t>
            </a:r>
          </a:p>
        </p:txBody>
      </p:sp>
      <p:pic>
        <p:nvPicPr>
          <p:cNvPr id="61443" name="Picture 2"/>
          <p:cNvPicPr>
            <a:picLocks noGrp="1" noChangeAspect="1" noChangeArrowheads="1"/>
          </p:cNvPicPr>
          <p:nvPr>
            <p:ph idx="1"/>
          </p:nvPr>
        </p:nvPicPr>
        <p:blipFill>
          <a:blip r:embed="rId2"/>
          <a:srcRect/>
          <a:stretch>
            <a:fillRect/>
          </a:stretch>
        </p:blipFill>
        <p:spPr>
          <a:xfrm>
            <a:off x="1071563" y="1812925"/>
            <a:ext cx="5610225" cy="3687763"/>
          </a:xfrm>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Заголовок 1"/>
          <p:cNvSpPr>
            <a:spLocks noGrp="1"/>
          </p:cNvSpPr>
          <p:nvPr>
            <p:ph type="title"/>
          </p:nvPr>
        </p:nvSpPr>
        <p:spPr/>
        <p:txBody>
          <a:bodyPr/>
          <a:lstStyle/>
          <a:p>
            <a:r>
              <a:rPr lang="uk-UA" smtClean="0"/>
              <a:t>На Байковому цвинтарі</a:t>
            </a:r>
            <a:endParaRPr lang="ru-RU" smtClean="0"/>
          </a:p>
        </p:txBody>
      </p:sp>
      <p:pic>
        <p:nvPicPr>
          <p:cNvPr id="62467" name="Picture 2"/>
          <p:cNvPicPr>
            <a:picLocks noGrp="1" noChangeAspect="1" noChangeArrowheads="1"/>
          </p:cNvPicPr>
          <p:nvPr>
            <p:ph idx="1"/>
          </p:nvPr>
        </p:nvPicPr>
        <p:blipFill>
          <a:blip r:embed="rId2"/>
          <a:srcRect/>
          <a:stretch>
            <a:fillRect/>
          </a:stretch>
        </p:blipFill>
        <p:spPr>
          <a:xfrm>
            <a:off x="928688" y="1714500"/>
            <a:ext cx="3394075" cy="4525963"/>
          </a:xfr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Заголовок 1"/>
          <p:cNvSpPr>
            <a:spLocks noGrp="1"/>
          </p:cNvSpPr>
          <p:nvPr>
            <p:ph type="title"/>
          </p:nvPr>
        </p:nvSpPr>
        <p:spPr/>
        <p:txBody>
          <a:bodyPr/>
          <a:lstStyle/>
          <a:p>
            <a:endParaRPr lang="ru-RU" smtClean="0"/>
          </a:p>
        </p:txBody>
      </p:sp>
      <p:sp>
        <p:nvSpPr>
          <p:cNvPr id="3" name="Содержимое 2"/>
          <p:cNvSpPr>
            <a:spLocks noGrp="1"/>
          </p:cNvSpPr>
          <p:nvPr>
            <p:ph idx="1"/>
          </p:nvPr>
        </p:nvSpPr>
        <p:spPr>
          <a:xfrm>
            <a:off x="357188" y="1143000"/>
            <a:ext cx="7467600" cy="4525963"/>
          </a:xfrm>
        </p:spPr>
        <p:txBody>
          <a:bodyPr>
            <a:normAutofit fontScale="70000" lnSpcReduction="20000"/>
          </a:bodyPr>
          <a:lstStyle/>
          <a:p>
            <a:pPr marL="420624" indent="-384048" algn="ctr" fontAlgn="auto">
              <a:spcAft>
                <a:spcPts val="0"/>
              </a:spcAft>
              <a:buFont typeface="Wingdings 2"/>
              <a:buNone/>
              <a:defRPr/>
            </a:pPr>
            <a:r>
              <a:rPr lang="ru-RU" dirty="0" smtClean="0"/>
              <a:t>Верни до мене, </a:t>
            </a:r>
            <a:r>
              <a:rPr lang="ru-RU" dirty="0" err="1" smtClean="0"/>
              <a:t>пам'яте</a:t>
            </a:r>
            <a:r>
              <a:rPr lang="ru-RU" dirty="0" smtClean="0"/>
              <a:t> моя!</a:t>
            </a:r>
          </a:p>
          <a:p>
            <a:pPr marL="420624" indent="-384048" algn="ctr" fontAlgn="auto">
              <a:spcAft>
                <a:spcPts val="0"/>
              </a:spcAft>
              <a:buFont typeface="Wingdings 2"/>
              <a:buNone/>
              <a:defRPr/>
            </a:pPr>
            <a:r>
              <a:rPr lang="ru-RU" dirty="0" smtClean="0"/>
              <a:t>Нехай на </a:t>
            </a:r>
            <a:r>
              <a:rPr lang="ru-RU" dirty="0" err="1" smtClean="0"/>
              <a:t>серце</a:t>
            </a:r>
            <a:r>
              <a:rPr lang="ru-RU" dirty="0" smtClean="0"/>
              <a:t> </a:t>
            </a:r>
            <a:r>
              <a:rPr lang="ru-RU" dirty="0" err="1" smtClean="0"/>
              <a:t>ляже</a:t>
            </a:r>
            <a:r>
              <a:rPr lang="ru-RU" dirty="0" smtClean="0"/>
              <a:t> </a:t>
            </a:r>
            <a:r>
              <a:rPr lang="ru-RU" dirty="0" err="1" smtClean="0"/>
              <a:t>ваготою</a:t>
            </a:r>
            <a:endParaRPr lang="ru-RU" dirty="0" smtClean="0"/>
          </a:p>
          <a:p>
            <a:pPr marL="420624" indent="-384048" algn="ctr" fontAlgn="auto">
              <a:spcAft>
                <a:spcPts val="0"/>
              </a:spcAft>
              <a:buFont typeface="Wingdings 2"/>
              <a:buNone/>
              <a:defRPr/>
            </a:pPr>
            <a:r>
              <a:rPr lang="ru-RU" dirty="0" smtClean="0"/>
              <a:t>моя земля </a:t>
            </a:r>
            <a:r>
              <a:rPr lang="ru-RU" dirty="0" err="1" smtClean="0"/>
              <a:t>з</a:t>
            </a:r>
            <a:r>
              <a:rPr lang="ru-RU" dirty="0" smtClean="0"/>
              <a:t> </a:t>
            </a:r>
            <a:r>
              <a:rPr lang="ru-RU" dirty="0" err="1" smtClean="0"/>
              <a:t>рахманною</a:t>
            </a:r>
            <a:r>
              <a:rPr lang="ru-RU" dirty="0" smtClean="0"/>
              <a:t> </a:t>
            </a:r>
            <a:r>
              <a:rPr lang="ru-RU" dirty="0" err="1" smtClean="0"/>
              <a:t>журбою</a:t>
            </a:r>
            <a:r>
              <a:rPr lang="ru-RU" dirty="0" smtClean="0"/>
              <a:t>,</a:t>
            </a:r>
          </a:p>
          <a:p>
            <a:pPr marL="420624" indent="-384048" algn="ctr" fontAlgn="auto">
              <a:spcAft>
                <a:spcPts val="0"/>
              </a:spcAft>
              <a:buFont typeface="Wingdings 2"/>
              <a:buNone/>
              <a:defRPr/>
            </a:pPr>
            <a:r>
              <a:rPr lang="ru-RU" dirty="0" smtClean="0"/>
              <a:t>хай сходить </a:t>
            </a:r>
            <a:r>
              <a:rPr lang="ru-RU" dirty="0" err="1" smtClean="0"/>
              <a:t>співом</a:t>
            </a:r>
            <a:r>
              <a:rPr lang="ru-RU" dirty="0" smtClean="0"/>
              <a:t> горло </a:t>
            </a:r>
            <a:r>
              <a:rPr lang="ru-RU" dirty="0" err="1" smtClean="0"/>
              <a:t>солов'я</a:t>
            </a:r>
            <a:endParaRPr lang="ru-RU" dirty="0" smtClean="0"/>
          </a:p>
          <a:p>
            <a:pPr marL="420624" indent="-384048" algn="ctr" fontAlgn="auto">
              <a:spcAft>
                <a:spcPts val="0"/>
              </a:spcAft>
              <a:buFont typeface="Wingdings 2"/>
              <a:buNone/>
              <a:defRPr/>
            </a:pPr>
            <a:r>
              <a:rPr lang="ru-RU" dirty="0" smtClean="0"/>
              <a:t>в гаю </a:t>
            </a:r>
            <a:r>
              <a:rPr lang="ru-RU" dirty="0" err="1" smtClean="0"/>
              <a:t>нічному</a:t>
            </a:r>
            <a:r>
              <a:rPr lang="ru-RU" dirty="0" smtClean="0"/>
              <a:t>. </a:t>
            </a:r>
            <a:r>
              <a:rPr lang="ru-RU" dirty="0" err="1" smtClean="0"/>
              <a:t>Пам'яте</a:t>
            </a:r>
            <a:r>
              <a:rPr lang="ru-RU" dirty="0" smtClean="0"/>
              <a:t>, верни</a:t>
            </a:r>
          </a:p>
          <a:p>
            <a:pPr marL="420624" indent="-384048" algn="ctr" fontAlgn="auto">
              <a:spcAft>
                <a:spcPts val="0"/>
              </a:spcAft>
              <a:buFont typeface="Wingdings 2"/>
              <a:buNone/>
              <a:defRPr/>
            </a:pPr>
            <a:r>
              <a:rPr lang="ru-RU" dirty="0" err="1" smtClean="0"/>
              <a:t>із</a:t>
            </a:r>
            <a:r>
              <a:rPr lang="ru-RU" dirty="0" smtClean="0"/>
              <a:t> </a:t>
            </a:r>
            <a:r>
              <a:rPr lang="ru-RU" dirty="0" err="1" smtClean="0"/>
              <a:t>чебреця</a:t>
            </a:r>
            <a:r>
              <a:rPr lang="ru-RU" dirty="0" smtClean="0"/>
              <a:t>, </a:t>
            </a:r>
            <a:r>
              <a:rPr lang="ru-RU" dirty="0" err="1" smtClean="0"/>
              <a:t>із</a:t>
            </a:r>
            <a:r>
              <a:rPr lang="ru-RU" dirty="0" smtClean="0"/>
              <a:t> </a:t>
            </a:r>
            <a:r>
              <a:rPr lang="ru-RU" dirty="0" err="1" smtClean="0"/>
              <a:t>липня</a:t>
            </a:r>
            <a:r>
              <a:rPr lang="ru-RU" dirty="0" smtClean="0"/>
              <a:t> </a:t>
            </a:r>
            <a:r>
              <a:rPr lang="ru-RU" dirty="0" err="1" smtClean="0"/>
              <a:t>жаротою</a:t>
            </a:r>
            <a:r>
              <a:rPr lang="ru-RU" dirty="0" smtClean="0"/>
              <a:t>.</a:t>
            </a:r>
          </a:p>
          <a:p>
            <a:pPr marL="420624" indent="-384048" algn="ctr" fontAlgn="auto">
              <a:spcAft>
                <a:spcPts val="0"/>
              </a:spcAft>
              <a:buFont typeface="Wingdings 2"/>
              <a:buNone/>
              <a:defRPr/>
            </a:pPr>
            <a:r>
              <a:rPr lang="ru-RU" dirty="0" smtClean="0"/>
              <a:t>Хай </a:t>
            </a:r>
            <a:r>
              <a:rPr lang="ru-RU" dirty="0" err="1" smtClean="0"/>
              <a:t>яблука</a:t>
            </a:r>
            <a:r>
              <a:rPr lang="ru-RU" dirty="0" smtClean="0"/>
              <a:t> </a:t>
            </a:r>
            <a:r>
              <a:rPr lang="ru-RU" dirty="0" err="1" smtClean="0"/>
              <a:t>осіннього</a:t>
            </a:r>
            <a:r>
              <a:rPr lang="ru-RU" dirty="0" smtClean="0"/>
              <a:t> достою</a:t>
            </a:r>
          </a:p>
          <a:p>
            <a:pPr marL="420624" indent="-384048" algn="ctr" fontAlgn="auto">
              <a:spcAft>
                <a:spcPts val="0"/>
              </a:spcAft>
              <a:buFont typeface="Wingdings 2"/>
              <a:buNone/>
              <a:defRPr/>
            </a:pPr>
            <a:r>
              <a:rPr lang="ru-RU" dirty="0" smtClean="0"/>
              <a:t>в </a:t>
            </a:r>
            <a:r>
              <a:rPr lang="ru-RU" dirty="0" err="1" smtClean="0"/>
              <a:t>мої</a:t>
            </a:r>
            <a:r>
              <a:rPr lang="ru-RU" dirty="0" smtClean="0"/>
              <a:t> </a:t>
            </a:r>
            <a:r>
              <a:rPr lang="ru-RU" dirty="0" err="1" smtClean="0"/>
              <a:t>червонобокі</a:t>
            </a:r>
            <a:r>
              <a:rPr lang="ru-RU" dirty="0" smtClean="0"/>
              <a:t> виснуть </a:t>
            </a:r>
            <a:r>
              <a:rPr lang="ru-RU" dirty="0" err="1" smtClean="0"/>
              <a:t>сни</a:t>
            </a:r>
            <a:r>
              <a:rPr lang="ru-RU" dirty="0" smtClean="0"/>
              <a:t>.</a:t>
            </a:r>
          </a:p>
          <a:p>
            <a:pPr marL="420624" indent="-384048" algn="ctr" fontAlgn="auto">
              <a:spcAft>
                <a:spcPts val="0"/>
              </a:spcAft>
              <a:buFont typeface="Wingdings 2"/>
              <a:buNone/>
              <a:defRPr/>
            </a:pPr>
            <a:r>
              <a:rPr lang="ru-RU" dirty="0" smtClean="0"/>
              <a:t>Нехай </a:t>
            </a:r>
            <a:r>
              <a:rPr lang="ru-RU" dirty="0" err="1" smtClean="0"/>
              <a:t>Дніпро</a:t>
            </a:r>
            <a:r>
              <a:rPr lang="ru-RU" dirty="0" smtClean="0"/>
              <a:t> </a:t>
            </a:r>
            <a:r>
              <a:rPr lang="ru-RU" dirty="0" err="1" smtClean="0"/>
              <a:t>уроча</a:t>
            </a:r>
            <a:r>
              <a:rPr lang="ru-RU" dirty="0" smtClean="0"/>
              <a:t> </a:t>
            </a:r>
            <a:r>
              <a:rPr lang="ru-RU" dirty="0" err="1" smtClean="0"/>
              <a:t>течія</a:t>
            </a:r>
            <a:endParaRPr lang="ru-RU" dirty="0" smtClean="0"/>
          </a:p>
          <a:p>
            <a:pPr marL="420624" indent="-384048" algn="ctr" fontAlgn="auto">
              <a:spcAft>
                <a:spcPts val="0"/>
              </a:spcAft>
              <a:buFont typeface="Wingdings 2"/>
              <a:buNone/>
              <a:defRPr/>
            </a:pPr>
            <a:r>
              <a:rPr lang="ru-RU" dirty="0" smtClean="0"/>
              <a:t>бодай у </a:t>
            </a:r>
            <a:r>
              <a:rPr lang="ru-RU" dirty="0" err="1" smtClean="0"/>
              <a:t>сні</a:t>
            </a:r>
            <a:r>
              <a:rPr lang="ru-RU" dirty="0" smtClean="0"/>
              <a:t>, </a:t>
            </a:r>
            <a:r>
              <a:rPr lang="ru-RU" dirty="0" err="1" smtClean="0"/>
              <a:t>у</a:t>
            </a:r>
            <a:r>
              <a:rPr lang="ru-RU" dirty="0" smtClean="0"/>
              <a:t> </a:t>
            </a:r>
            <a:r>
              <a:rPr lang="ru-RU" dirty="0" err="1" smtClean="0"/>
              <a:t>маячні</a:t>
            </a:r>
            <a:r>
              <a:rPr lang="ru-RU" dirty="0" smtClean="0"/>
              <a:t> </a:t>
            </a:r>
            <a:r>
              <a:rPr lang="ru-RU" dirty="0" err="1" smtClean="0"/>
              <a:t>струмує</a:t>
            </a:r>
            <a:r>
              <a:rPr lang="ru-RU" dirty="0" smtClean="0"/>
              <a:t>.</a:t>
            </a:r>
          </a:p>
          <a:p>
            <a:pPr marL="420624" indent="-384048" algn="ctr" fontAlgn="auto">
              <a:spcAft>
                <a:spcPts val="0"/>
              </a:spcAft>
              <a:buFont typeface="Wingdings 2"/>
              <a:buNone/>
              <a:defRPr/>
            </a:pPr>
            <a:r>
              <a:rPr lang="ru-RU" dirty="0" smtClean="0"/>
              <a:t>І я гукну. І край мене </a:t>
            </a:r>
            <a:r>
              <a:rPr lang="ru-RU" dirty="0" err="1" smtClean="0"/>
              <a:t>почує</a:t>
            </a:r>
            <a:r>
              <a:rPr lang="ru-RU" dirty="0" smtClean="0"/>
              <a:t>.</a:t>
            </a:r>
          </a:p>
          <a:p>
            <a:pPr marL="420624" indent="-384048" algn="ctr" fontAlgn="auto">
              <a:spcAft>
                <a:spcPts val="0"/>
              </a:spcAft>
              <a:buFont typeface="Wingdings 2"/>
              <a:buNone/>
              <a:defRPr/>
            </a:pPr>
            <a:r>
              <a:rPr lang="ru-RU" dirty="0" smtClean="0"/>
              <a:t>Верни до мене, </a:t>
            </a:r>
            <a:r>
              <a:rPr lang="ru-RU" dirty="0" err="1" smtClean="0"/>
              <a:t>пам'яте</a:t>
            </a:r>
            <a:r>
              <a:rPr lang="ru-RU" dirty="0" smtClean="0"/>
              <a:t> моя!</a:t>
            </a:r>
            <a:endParaRPr lang="ru-RU"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auto">
              <a:spcAft>
                <a:spcPts val="0"/>
              </a:spcAft>
              <a:defRPr/>
            </a:pPr>
            <a:r>
              <a:rPr lang="ru-RU" dirty="0" smtClean="0"/>
              <a:t>ПУБЛІКАЦІЇ ТВОРІВ ВАСИЛЯ СТУСА ОКРЕМИМИ КНИГАМИ</a:t>
            </a:r>
            <a:endParaRPr lang="ru-RU" dirty="0"/>
          </a:p>
        </p:txBody>
      </p:sp>
      <p:pic>
        <p:nvPicPr>
          <p:cNvPr id="64515" name="Picture 2"/>
          <p:cNvPicPr>
            <a:picLocks noGrp="1" noChangeAspect="1" noChangeArrowheads="1"/>
          </p:cNvPicPr>
          <p:nvPr>
            <p:ph idx="1"/>
          </p:nvPr>
        </p:nvPicPr>
        <p:blipFill>
          <a:blip r:embed="rId2"/>
          <a:srcRect/>
          <a:stretch>
            <a:fillRect/>
          </a:stretch>
        </p:blipFill>
        <p:spPr>
          <a:xfrm>
            <a:off x="1000125" y="1857375"/>
            <a:ext cx="2790825" cy="4062413"/>
          </a:xfrm>
        </p:spPr>
      </p:pic>
      <p:sp>
        <p:nvSpPr>
          <p:cNvPr id="64516" name="Прямоугольник 4"/>
          <p:cNvSpPr>
            <a:spLocks noChangeArrowheads="1"/>
          </p:cNvSpPr>
          <p:nvPr/>
        </p:nvSpPr>
        <p:spPr bwMode="auto">
          <a:xfrm>
            <a:off x="4357688" y="2571750"/>
            <a:ext cx="3429000" cy="1200150"/>
          </a:xfrm>
          <a:prstGeom prst="rect">
            <a:avLst/>
          </a:prstGeom>
          <a:noFill/>
          <a:ln w="9525">
            <a:noFill/>
            <a:miter lim="800000"/>
            <a:headEnd/>
            <a:tailEnd/>
          </a:ln>
        </p:spPr>
        <p:txBody>
          <a:bodyPr>
            <a:spAutoFit/>
          </a:bodyPr>
          <a:lstStyle/>
          <a:p>
            <a:r>
              <a:rPr lang="ru-RU"/>
              <a:t>Перша збірка віршів Василя Стуса </a:t>
            </a:r>
          </a:p>
          <a:p>
            <a:r>
              <a:rPr lang="ru-RU"/>
              <a:t>„Зимові дерева”, 1970 рік. </a:t>
            </a:r>
          </a:p>
          <a:p>
            <a:r>
              <a:rPr lang="ru-RU"/>
              <a:t>Обкладинка А. Стебельської.</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auto">
              <a:spcAft>
                <a:spcPts val="0"/>
              </a:spcAft>
              <a:defRPr/>
            </a:pPr>
            <a:r>
              <a:rPr lang="ru-RU" dirty="0" smtClean="0"/>
              <a:t>ПУБЛІКАЦІЇ ТВОРІВ ВАСИЛЯ СТУСА ОКРЕМИМИ КНИГАМИ</a:t>
            </a:r>
            <a:endParaRPr lang="ru-RU" dirty="0"/>
          </a:p>
        </p:txBody>
      </p:sp>
      <p:pic>
        <p:nvPicPr>
          <p:cNvPr id="65539" name="Picture 2"/>
          <p:cNvPicPr>
            <a:picLocks noGrp="1" noChangeAspect="1" noChangeArrowheads="1"/>
          </p:cNvPicPr>
          <p:nvPr>
            <p:ph idx="1"/>
          </p:nvPr>
        </p:nvPicPr>
        <p:blipFill>
          <a:blip r:embed="rId2"/>
          <a:srcRect/>
          <a:stretch>
            <a:fillRect/>
          </a:stretch>
        </p:blipFill>
        <p:spPr>
          <a:xfrm>
            <a:off x="393700" y="1571625"/>
            <a:ext cx="3106738" cy="4522788"/>
          </a:xfrm>
        </p:spPr>
      </p:pic>
      <p:sp>
        <p:nvSpPr>
          <p:cNvPr id="65540" name="Прямоугольник 4"/>
          <p:cNvSpPr>
            <a:spLocks noChangeArrowheads="1"/>
          </p:cNvSpPr>
          <p:nvPr/>
        </p:nvSpPr>
        <p:spPr bwMode="auto">
          <a:xfrm>
            <a:off x="4357688" y="2000250"/>
            <a:ext cx="2857500" cy="2678113"/>
          </a:xfrm>
          <a:prstGeom prst="rect">
            <a:avLst/>
          </a:prstGeom>
          <a:noFill/>
          <a:ln w="9525">
            <a:noFill/>
            <a:miter lim="800000"/>
            <a:headEnd/>
            <a:tailEnd/>
          </a:ln>
        </p:spPr>
        <p:txBody>
          <a:bodyPr>
            <a:spAutoFit/>
          </a:bodyPr>
          <a:lstStyle/>
          <a:p>
            <a:r>
              <a:rPr lang="ru-RU" sz="2400"/>
              <a:t>Збірка віршів Василя Стуса </a:t>
            </a:r>
          </a:p>
          <a:p>
            <a:r>
              <a:rPr lang="ru-RU" sz="2400"/>
              <a:t>„Свіча в свічаді”, 1977 рік. </a:t>
            </a:r>
          </a:p>
          <a:p>
            <a:r>
              <a:rPr lang="ru-RU" sz="2400"/>
              <a:t>Обкладинка Христини Гориславської.</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auto">
              <a:spcAft>
                <a:spcPts val="0"/>
              </a:spcAft>
              <a:defRPr/>
            </a:pPr>
            <a:r>
              <a:rPr lang="ru-RU" dirty="0" smtClean="0"/>
              <a:t>ПУБЛІКАЦІЇ ТВОРІВ ВАСИЛЯ СТУСА ОКРЕМИМИ КНИГАМИ</a:t>
            </a:r>
            <a:endParaRPr lang="ru-RU" dirty="0"/>
          </a:p>
        </p:txBody>
      </p:sp>
      <p:pic>
        <p:nvPicPr>
          <p:cNvPr id="66563" name="Picture 2"/>
          <p:cNvPicPr>
            <a:picLocks noGrp="1" noChangeAspect="1" noChangeArrowheads="1"/>
          </p:cNvPicPr>
          <p:nvPr>
            <p:ph idx="1"/>
          </p:nvPr>
        </p:nvPicPr>
        <p:blipFill>
          <a:blip r:embed="rId2"/>
          <a:srcRect/>
          <a:stretch>
            <a:fillRect/>
          </a:stretch>
        </p:blipFill>
        <p:spPr>
          <a:xfrm>
            <a:off x="1071563" y="2214563"/>
            <a:ext cx="1504950" cy="2190750"/>
          </a:xfrm>
        </p:spPr>
      </p:pic>
      <p:sp>
        <p:nvSpPr>
          <p:cNvPr id="66564" name="Прямоугольник 4"/>
          <p:cNvSpPr>
            <a:spLocks noChangeArrowheads="1"/>
          </p:cNvSpPr>
          <p:nvPr/>
        </p:nvSpPr>
        <p:spPr bwMode="auto">
          <a:xfrm>
            <a:off x="3143250" y="3000375"/>
            <a:ext cx="4572000" cy="923925"/>
          </a:xfrm>
          <a:prstGeom prst="rect">
            <a:avLst/>
          </a:prstGeom>
          <a:noFill/>
          <a:ln w="9525">
            <a:noFill/>
            <a:miter lim="800000"/>
            <a:headEnd/>
            <a:tailEnd/>
          </a:ln>
        </p:spPr>
        <p:txBody>
          <a:bodyPr>
            <a:spAutoFit/>
          </a:bodyPr>
          <a:lstStyle/>
          <a:p>
            <a:r>
              <a:rPr lang="ru-RU"/>
              <a:t>Збірка матеріялів і віршів Василя Стуса німецькою мовою “</a:t>
            </a:r>
            <a:r>
              <a:rPr lang="en-US"/>
              <a:t>Ein dichter im Widerstand”. 1984 </a:t>
            </a:r>
            <a:r>
              <a:rPr lang="ru-RU"/>
              <a:t>рік.</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auto">
              <a:spcAft>
                <a:spcPts val="0"/>
              </a:spcAft>
              <a:defRPr/>
            </a:pPr>
            <a:r>
              <a:rPr lang="ru-RU" dirty="0" smtClean="0"/>
              <a:t>ПУБЛІКАЦІЇ ТВОРІВ ВАСИЛЯ СТУСА ОКРЕМИМИ КНИГАМИ</a:t>
            </a:r>
            <a:endParaRPr lang="ru-RU" dirty="0"/>
          </a:p>
        </p:txBody>
      </p:sp>
      <p:pic>
        <p:nvPicPr>
          <p:cNvPr id="67587" name="Picture 2"/>
          <p:cNvPicPr>
            <a:picLocks noGrp="1" noChangeAspect="1" noChangeArrowheads="1"/>
          </p:cNvPicPr>
          <p:nvPr>
            <p:ph idx="1"/>
          </p:nvPr>
        </p:nvPicPr>
        <p:blipFill>
          <a:blip r:embed="rId2"/>
          <a:srcRect/>
          <a:stretch>
            <a:fillRect/>
          </a:stretch>
        </p:blipFill>
        <p:spPr>
          <a:xfrm>
            <a:off x="1000125" y="2571750"/>
            <a:ext cx="1504950" cy="2190750"/>
          </a:xfrm>
        </p:spPr>
      </p:pic>
      <p:sp>
        <p:nvSpPr>
          <p:cNvPr id="67588" name="Прямоугольник 4"/>
          <p:cNvSpPr>
            <a:spLocks noChangeArrowheads="1"/>
          </p:cNvSpPr>
          <p:nvPr/>
        </p:nvSpPr>
        <p:spPr bwMode="auto">
          <a:xfrm>
            <a:off x="3000375" y="2928938"/>
            <a:ext cx="4572000" cy="923925"/>
          </a:xfrm>
          <a:prstGeom prst="rect">
            <a:avLst/>
          </a:prstGeom>
          <a:noFill/>
          <a:ln w="9525">
            <a:noFill/>
            <a:miter lim="800000"/>
            <a:headEnd/>
            <a:tailEnd/>
          </a:ln>
        </p:spPr>
        <p:txBody>
          <a:bodyPr>
            <a:spAutoFit/>
          </a:bodyPr>
          <a:lstStyle/>
          <a:p>
            <a:r>
              <a:rPr lang="ru-RU"/>
              <a:t>Збірка віршів Василя Стуса „Палімпсести”. 1986 рік. </a:t>
            </a:r>
          </a:p>
          <a:p>
            <a:r>
              <a:rPr lang="ru-RU"/>
              <a:t>Обкладинка Марії Голінатої.</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Заголовок 1"/>
          <p:cNvSpPr>
            <a:spLocks noGrp="1"/>
          </p:cNvSpPr>
          <p:nvPr>
            <p:ph type="title"/>
          </p:nvPr>
        </p:nvSpPr>
        <p:spPr/>
        <p:txBody>
          <a:bodyPr/>
          <a:lstStyle/>
          <a:p>
            <a:endParaRPr lang="ru-RU" smtClean="0"/>
          </a:p>
        </p:txBody>
      </p:sp>
      <p:pic>
        <p:nvPicPr>
          <p:cNvPr id="68611" name="Picture 2"/>
          <p:cNvPicPr>
            <a:picLocks noGrp="1" noChangeAspect="1" noChangeArrowheads="1"/>
          </p:cNvPicPr>
          <p:nvPr>
            <p:ph idx="1"/>
          </p:nvPr>
        </p:nvPicPr>
        <p:blipFill>
          <a:blip r:embed="rId2"/>
          <a:srcRect/>
          <a:stretch>
            <a:fillRect/>
          </a:stretch>
        </p:blipFill>
        <p:spPr>
          <a:xfrm>
            <a:off x="785813" y="428625"/>
            <a:ext cx="4205287" cy="5819775"/>
          </a:xfrm>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Documents and Settings\юля\Мои документы\Загрузки\atkritka_1390008127_617.jpg"/>
          <p:cNvPicPr>
            <a:picLocks noGrp="1" noChangeAspect="1" noChangeArrowheads="1"/>
          </p:cNvPicPr>
          <p:nvPr>
            <p:ph idx="1"/>
          </p:nvPr>
        </p:nvPicPr>
        <p:blipFill>
          <a:blip r:embed="rId2"/>
          <a:srcRect/>
          <a:stretch>
            <a:fillRect/>
          </a:stretch>
        </p:blipFill>
        <p:spPr bwMode="auto">
          <a:xfrm>
            <a:off x="500034" y="571480"/>
            <a:ext cx="8183115" cy="535785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122" name="Picture 2" descr="C:\Documents and Settings\юля\Мои документы\Загрузки\шістдесятники презентація\images.jpg"/>
          <p:cNvPicPr>
            <a:picLocks noGrp="1" noChangeAspect="1" noChangeArrowheads="1"/>
          </p:cNvPicPr>
          <p:nvPr>
            <p:ph idx="1"/>
          </p:nvPr>
        </p:nvPicPr>
        <p:blipFill>
          <a:blip r:embed="rId2"/>
          <a:srcRect/>
          <a:stretch>
            <a:fillRect/>
          </a:stretch>
        </p:blipFill>
        <p:spPr bwMode="auto">
          <a:xfrm>
            <a:off x="2928926" y="785794"/>
            <a:ext cx="3686194" cy="5207480"/>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887</Words>
  <Application>Microsoft Office PowerPoint</Application>
  <PresentationFormat>Экран (4:3)</PresentationFormat>
  <Paragraphs>189</Paragraphs>
  <Slides>89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89</vt:i4>
      </vt:variant>
    </vt:vector>
  </HeadingPairs>
  <TitlesOfParts>
    <vt:vector size="90" baseType="lpstr">
      <vt:lpstr>Тема Office</vt:lpstr>
      <vt:lpstr>Історія української літератури 2 половини ХХ століття </vt:lpstr>
      <vt:lpstr>Тематика курсу</vt:lpstr>
      <vt:lpstr>Слайд 3</vt:lpstr>
      <vt:lpstr>Слайд 4</vt:lpstr>
      <vt:lpstr>Слайд 5</vt:lpstr>
      <vt:lpstr>Слайд 6</vt:lpstr>
      <vt:lpstr>Слайд 7</vt:lpstr>
      <vt:lpstr>«ДІВЧИНА У СМУГАСТОМУ». ГЕНРІЄТТА ЛЕВИЦЬКА — ОДЕСИТКА, ПРЕДСТАВНИЦЯ УКРАЇНСЬКОГО АНДЕГРАУНДУ, УЧЕНИЦЯ ЗАСНОВНИКА ЛЬВІВСЬКОЇ ПІДПІЛЬНОЇ ШКОЛИ «АРТЕС» РОМАНА СЕЛЬСЬКОГО  </vt:lpstr>
      <vt:lpstr>Слайд 9</vt:lpstr>
      <vt:lpstr>Наталя Околітенко «Відсотки за зраду» Сайт «Ирпенская буквица»: http://www.ikt.at.ua  Книга на сайте: http://ikt.at.ua/load/stranica_avtora/natalija_okolitenko/40  Авторская редакция. </vt:lpstr>
      <vt:lpstr>Василь Овсієнко і Михайло Горинь</vt:lpstr>
      <vt:lpstr>І.Драч, М.Горинь, Д.Павличко</vt:lpstr>
      <vt:lpstr>Горинь і Чорновіл</vt:lpstr>
      <vt:lpstr>М.Горинь з Надією Парубченко мамою Юрія Литвина</vt:lpstr>
      <vt:lpstr>Праця В.Чорновола</vt:lpstr>
      <vt:lpstr>І.Жиленко</vt:lpstr>
      <vt:lpstr>І.Жиленко (в центрі) в групі з В. Чорноволом, Є.Сверстюком, І.Світличним, Л.Світличною, А.Горською, Є.Концевичем. 1960-ті. рр.</vt:lpstr>
      <vt:lpstr>Вітраж Алли Горської</vt:lpstr>
      <vt:lpstr>Слайд 19</vt:lpstr>
      <vt:lpstr>Слайд 20</vt:lpstr>
      <vt:lpstr>Слайд 21</vt:lpstr>
      <vt:lpstr>Слайд 22</vt:lpstr>
      <vt:lpstr>В.Стус: високе “шістдесятництво”?</vt:lpstr>
      <vt:lpstr>С.Параджанов</vt:lpstr>
      <vt:lpstr>Різдвяні зустрічі шістдесятників</vt:lpstr>
      <vt:lpstr>Семінар у Літературному інституті ім. А.М. Горького</vt:lpstr>
      <vt:lpstr>Гріх – не боротися за себе і не випростувать себе</vt:lpstr>
      <vt:lpstr>Слайд 28</vt:lpstr>
      <vt:lpstr>Їлина Стус</vt:lpstr>
      <vt:lpstr>Слайд 30</vt:lpstr>
      <vt:lpstr>Слайд 31</vt:lpstr>
      <vt:lpstr>1947/1948 навчальний рік.  Четвертий клас середньої школи № 75 м. Сталіно (сучасний  Донецьк).  Василь Стус – крайній справа у другому ряду зверху.  </vt:lpstr>
      <vt:lpstr>В.Стус Медитація (збірка “Зимові дерева”)</vt:lpstr>
      <vt:lpstr>1954 р. м. Донецьк.  Під час роботи на залізниці. Василь Стус – крайній зліва.</vt:lpstr>
      <vt:lpstr>1958 р. Група студентів Донецького педінституту (справа наліво): Стус В., Дорошенко Б., Міщенко В., Кличков А., Колісник М., Принцевський І., Середа І.</vt:lpstr>
      <vt:lpstr>1959</vt:lpstr>
      <vt:lpstr>2.12.1960 р.  Надпис на звороті – Рідним моїм на згадку. Василь.  Василь Стус зліва.</vt:lpstr>
      <vt:lpstr>1961 р. Донецьк.  Василь Стус з батьками (Семен та Їлина Стуси) після повернення з війська.</vt:lpstr>
      <vt:lpstr>Донецьк, 1961 р.  В.Стус з батьком та сусідом біля батьківської хати.</vt:lpstr>
      <vt:lpstr>Кінець 50-х років.  Василь Стус, Володимир Міщенко та невідомий.</vt:lpstr>
      <vt:lpstr>Василь Стус. Середина 60-х років.</vt:lpstr>
      <vt:lpstr> В.П. </vt:lpstr>
      <vt:lpstr>Київ, 10.12.1965 р.  Будинок урочистих подій. Василь Стус та Валентина Попелюх.</vt:lpstr>
      <vt:lpstr>Слайд 44</vt:lpstr>
      <vt:lpstr>Київ, 10.12.1965 р. Будинок урочистих подій. Василь Стус, Валентина Попелюх.</vt:lpstr>
      <vt:lpstr>Київ, 10.12.1965 р. Квартира Валентини Попелюх по вул. Львівській.  Юрій Покальчук, Валентина Попелюх, Василь Стус.</vt:lpstr>
      <vt:lpstr>Київ, 10.12.1965 р.  Квартира Валентини Попелюх по вул. Львівській.  Валентина Попелюх, Василь Стус. Позаду – Василь Карпович Попелюх.</vt:lpstr>
      <vt:lpstr>Київ, 10.12.1965 р.  Квартира Валентини Попелюх по вул. Львівській.  Валентина Попелюх, Василь Стус. Позаду – Василь Карпович Попелюх.</vt:lpstr>
      <vt:lpstr>Київ, 10.12.1965 р. Зліва направо. Верхній ряд: Леонід Селезненко, Роман Корогодський, Надія Світлична, Юрій Покальчук, Оксана Яцишин, Людмила Арія, М. Арія, П. Малишко. Сидять: Валентина Попелюх, Василь Стус, Олександра Ловейко (Попелюх).</vt:lpstr>
      <vt:lpstr>1966</vt:lpstr>
      <vt:lpstr>1966 р.  Василь Стус з сином. Київ.</vt:lpstr>
      <vt:lpstr>1967 р.  Василь Стус з сином та Валентина Попелюх.</vt:lpstr>
      <vt:lpstr>1967 р.  Дмитро та Василь Стуси.</vt:lpstr>
      <vt:lpstr>Прохорівка, влітку 1970 р.  Василь Стус з сином.</vt:lpstr>
      <vt:lpstr>Слайд 55</vt:lpstr>
      <vt:lpstr>Донецьк, 1968 р. Василь, Семен, Їлина, Марія і Тетяна Стуси.</vt:lpstr>
      <vt:lpstr>Донецьк, 1968 р.  Валентина Попелюх, Василь, Дмитро, Тетяна та Марія Стуси.</vt:lpstr>
      <vt:lpstr>Слайд 58</vt:lpstr>
      <vt:lpstr>Донецьк, 60-і роки. У батьківській хаті (Василь Стус перший зліва).На звороті надпис: ”А це вам, Віро, Василь Голобородько сидить скраю і смішки строїть. На жаль, нічого кращого нема. Ще тут Олег Орач (поет з Донецька, біля В.Г.) і мій однокашник зі студентства”. Однокашник - Анатолій Лазаренко.</vt:lpstr>
      <vt:lpstr>Слайд 60</vt:lpstr>
      <vt:lpstr>Слайд 61</vt:lpstr>
      <vt:lpstr>Слайд 62</vt:lpstr>
      <vt:lpstr>Василь Стус. 1971 рік.</vt:lpstr>
      <vt:lpstr>1969-71 рр. Київ.  Євген Сверстюк та Василь Стус.</vt:lpstr>
      <vt:lpstr>Слайд 65</vt:lpstr>
      <vt:lpstr>Слайд 66</vt:lpstr>
      <vt:lpstr>Слайд 67</vt:lpstr>
      <vt:lpstr>Слайд 68</vt:lpstr>
      <vt:lpstr>24 липня 1971 року. Відпочинок на р. Прип’яті. Зліва-направо: Енгельсина Пономарьова, Леся Забой, Василь Стус, Галина Севрук.</vt:lpstr>
      <vt:lpstr>Василь Стус сидить крайній зліва. На вулиці Львівській.</vt:lpstr>
      <vt:lpstr>Зустріч Нового року у Львові (1972). Зліва направо: Любомира Попадюк, Василь Стус, Олена Антонів, п.Садовська, Ірина Калинець, Ганна Садовська, Михайло Горинь, Стефанія Шабатура, Мар’ян Готало.</vt:lpstr>
      <vt:lpstr>Слайд 72</vt:lpstr>
      <vt:lpstr>1978</vt:lpstr>
      <vt:lpstr>1979</vt:lpstr>
      <vt:lpstr>Слайд 75</vt:lpstr>
      <vt:lpstr>Слайд 76</vt:lpstr>
      <vt:lpstr>14.09.1995 р. Село Борисово (поблизу селища Кучино) Чусовського району Пермської області. Дмитро Стус, колишні в’язні Віктор Пестов, Март Ніклус та Василь Овсієнко біля хреста на кладовищі, де були поховані Юрій Литвин (під № 7), Ішхан Мкртчян (під № 8) та Василь Стус (під № 9).</vt:lpstr>
      <vt:lpstr>Селище Кучино Чусовського району Пермської області.  Будинок адміністрації табору суворого режиму ВС-389/36.</vt:lpstr>
      <vt:lpstr>12.09.1995 р. Селище Кучино Чусовського району Пермської області. Дмитро Стус біля 12 камери, звідки В.Стуса 28 серпня 1985 р. вивели до карцера.</vt:lpstr>
      <vt:lpstr>1996 рік. 12-та камера. Тут влітку 1984 року сиділи В.Стус (верхні нари) та Л.Бородін (нижні нари).</vt:lpstr>
      <vt:lpstr>1995 рік.  Д.Стус, В.Овсієнко та В.Кіпіані біля бараку в якому помер В.Стус.</vt:lpstr>
      <vt:lpstr>На Байковому цвинтарі</vt:lpstr>
      <vt:lpstr>Слайд 83</vt:lpstr>
      <vt:lpstr>ПУБЛІКАЦІЇ ТВОРІВ ВАСИЛЯ СТУСА ОКРЕМИМИ КНИГАМИ</vt:lpstr>
      <vt:lpstr>ПУБЛІКАЦІЇ ТВОРІВ ВАСИЛЯ СТУСА ОКРЕМИМИ КНИГАМИ</vt:lpstr>
      <vt:lpstr>ПУБЛІКАЦІЇ ТВОРІВ ВАСИЛЯ СТУСА ОКРЕМИМИ КНИГАМИ</vt:lpstr>
      <vt:lpstr>ПУБЛІКАЦІЇ ТВОРІВ ВАСИЛЯ СТУСА ОКРЕМИМИ КНИГАМИ</vt:lpstr>
      <vt:lpstr>Слайд 88</vt:lpstr>
      <vt:lpstr>Слайд 89</vt:lpstr>
    </vt:vector>
  </TitlesOfParts>
  <Company>DG Win&amp;Soft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Дмитро Павличко</dc:title>
  <dc:creator>Admin</dc:creator>
  <cp:lastModifiedBy>WIN7XP</cp:lastModifiedBy>
  <cp:revision>52</cp:revision>
  <dcterms:created xsi:type="dcterms:W3CDTF">2011-03-17T08:37:18Z</dcterms:created>
  <dcterms:modified xsi:type="dcterms:W3CDTF">2020-09-09T02:22:40Z</dcterms:modified>
</cp:coreProperties>
</file>