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684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38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8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537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9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96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13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320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860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03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CFB4-A4DF-4327-B061-DF5A6C8D3B42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03A9-7FAF-40F4-AB40-53021AF0D9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71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ТЕМА 7: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МІЖНАРОДНА ЦІНОВА ПОЛІТИКА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299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Найпоширенішим</a:t>
            </a:r>
            <a:r>
              <a:rPr lang="ru-RU" dirty="0" smtClean="0"/>
              <a:t> </a:t>
            </a:r>
            <a:r>
              <a:rPr lang="ru-RU" dirty="0" err="1" smtClean="0"/>
              <a:t>інструментом</a:t>
            </a:r>
            <a:r>
              <a:rPr lang="ru-RU" dirty="0" smtClean="0"/>
              <a:t> </a:t>
            </a:r>
            <a:r>
              <a:rPr lang="ru-RU" dirty="0" err="1" smtClean="0"/>
              <a:t>протекціоністської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є тариф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мито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93915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Вартісний</a:t>
            </a:r>
            <a:r>
              <a:rPr lang="ru-RU" dirty="0" smtClean="0">
                <a:solidFill>
                  <a:srgbClr val="7030A0"/>
                </a:solidFill>
              </a:rPr>
              <a:t> тариф – </a:t>
            </a:r>
            <a:r>
              <a:rPr lang="ru-RU" dirty="0" err="1" smtClean="0">
                <a:solidFill>
                  <a:srgbClr val="7030A0"/>
                </a:solidFill>
              </a:rPr>
              <a:t>це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податок</a:t>
            </a:r>
            <a:r>
              <a:rPr lang="ru-RU" dirty="0" smtClean="0">
                <a:solidFill>
                  <a:srgbClr val="7030A0"/>
                </a:solidFill>
              </a:rPr>
              <a:t>, представлений у </a:t>
            </a:r>
            <a:r>
              <a:rPr lang="ru-RU" dirty="0" err="1" smtClean="0">
                <a:solidFill>
                  <a:srgbClr val="7030A0"/>
                </a:solidFill>
              </a:rPr>
              <a:t>вигляді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відсотка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вартості</a:t>
            </a:r>
            <a:r>
              <a:rPr lang="ru-RU" dirty="0" smtClean="0">
                <a:solidFill>
                  <a:srgbClr val="7030A0"/>
                </a:solidFill>
              </a:rPr>
              <a:t> товару. </a:t>
            </a:r>
            <a:r>
              <a:rPr lang="ru-RU" dirty="0" err="1" smtClean="0">
                <a:solidFill>
                  <a:srgbClr val="7030A0"/>
                </a:solidFill>
              </a:rPr>
              <a:t>Наприклад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вартісний</a:t>
            </a:r>
            <a:r>
              <a:rPr lang="ru-RU" dirty="0" smtClean="0">
                <a:solidFill>
                  <a:srgbClr val="7030A0"/>
                </a:solidFill>
              </a:rPr>
              <a:t> тариф </a:t>
            </a:r>
            <a:r>
              <a:rPr lang="ru-RU" dirty="0" err="1" smtClean="0">
                <a:solidFill>
                  <a:srgbClr val="7030A0"/>
                </a:solidFill>
              </a:rPr>
              <a:t>розміром</a:t>
            </a:r>
            <a:r>
              <a:rPr lang="ru-RU" dirty="0" smtClean="0">
                <a:solidFill>
                  <a:srgbClr val="7030A0"/>
                </a:solidFill>
              </a:rPr>
              <a:t> в 10% </a:t>
            </a:r>
            <a:r>
              <a:rPr lang="ru-RU" dirty="0" err="1" smtClean="0">
                <a:solidFill>
                  <a:srgbClr val="7030A0"/>
                </a:solidFill>
              </a:rPr>
              <a:t>від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імпортованого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автомобіля</a:t>
            </a:r>
            <a:r>
              <a:rPr lang="ru-RU" dirty="0" smtClean="0">
                <a:solidFill>
                  <a:srgbClr val="7030A0"/>
                </a:solidFill>
              </a:rPr>
              <a:t> в 3000 </a:t>
            </a:r>
            <a:r>
              <a:rPr lang="ru-RU" dirty="0" err="1" smtClean="0">
                <a:solidFill>
                  <a:srgbClr val="7030A0"/>
                </a:solidFill>
              </a:rPr>
              <a:t>доларів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становитиме</a:t>
            </a:r>
            <a:r>
              <a:rPr lang="ru-RU" dirty="0" smtClean="0">
                <a:solidFill>
                  <a:srgbClr val="7030A0"/>
                </a:solidFill>
              </a:rPr>
              <a:t> 300 </a:t>
            </a:r>
            <a:r>
              <a:rPr lang="ru-RU" dirty="0" err="1" smtClean="0">
                <a:solidFill>
                  <a:srgbClr val="7030A0"/>
                </a:solidFill>
              </a:rPr>
              <a:t>доларів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Специфічне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мито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це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податок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який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стягується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відповідності</a:t>
            </a:r>
            <a:r>
              <a:rPr lang="ru-RU" dirty="0" smtClean="0">
                <a:solidFill>
                  <a:srgbClr val="7030A0"/>
                </a:solidFill>
              </a:rPr>
              <a:t> з </a:t>
            </a:r>
            <a:r>
              <a:rPr lang="ru-RU" dirty="0" err="1" smtClean="0">
                <a:solidFill>
                  <a:srgbClr val="7030A0"/>
                </a:solidFill>
              </a:rPr>
              <a:t>фізичною</a:t>
            </a:r>
            <a:r>
              <a:rPr lang="ru-RU" dirty="0" smtClean="0">
                <a:solidFill>
                  <a:srgbClr val="7030A0"/>
                </a:solidFill>
              </a:rPr>
              <a:t> величиною </a:t>
            </a:r>
            <a:r>
              <a:rPr lang="ru-RU" dirty="0" err="1" smtClean="0">
                <a:solidFill>
                  <a:srgbClr val="7030A0"/>
                </a:solidFill>
              </a:rPr>
              <a:t>імпорту</a:t>
            </a:r>
            <a:r>
              <a:rPr lang="ru-RU" dirty="0" smtClean="0">
                <a:solidFill>
                  <a:srgbClr val="7030A0"/>
                </a:solidFill>
              </a:rPr>
              <a:t>. Так, </a:t>
            </a:r>
            <a:r>
              <a:rPr lang="ru-RU" dirty="0" err="1" smtClean="0">
                <a:solidFill>
                  <a:srgbClr val="7030A0"/>
                </a:solidFill>
              </a:rPr>
              <a:t>податок</a:t>
            </a:r>
            <a:r>
              <a:rPr lang="ru-RU" dirty="0" smtClean="0">
                <a:solidFill>
                  <a:srgbClr val="7030A0"/>
                </a:solidFill>
              </a:rPr>
              <a:t> за </a:t>
            </a:r>
            <a:r>
              <a:rPr lang="ru-RU" dirty="0" err="1" smtClean="0">
                <a:solidFill>
                  <a:srgbClr val="7030A0"/>
                </a:solidFill>
              </a:rPr>
              <a:t>кожну</a:t>
            </a:r>
            <a:r>
              <a:rPr lang="ru-RU" dirty="0" smtClean="0">
                <a:solidFill>
                  <a:srgbClr val="7030A0"/>
                </a:solidFill>
              </a:rPr>
              <a:t> тонну </a:t>
            </a:r>
            <a:r>
              <a:rPr lang="ru-RU" dirty="0" err="1" smtClean="0">
                <a:solidFill>
                  <a:srgbClr val="7030A0"/>
                </a:solidFill>
              </a:rPr>
              <a:t>імпортованої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пшениці</a:t>
            </a:r>
            <a:r>
              <a:rPr lang="ru-RU" dirty="0" smtClean="0">
                <a:solidFill>
                  <a:srgbClr val="7030A0"/>
                </a:solidFill>
              </a:rPr>
              <a:t> є </a:t>
            </a:r>
            <a:r>
              <a:rPr lang="ru-RU" dirty="0" err="1" smtClean="0">
                <a:solidFill>
                  <a:srgbClr val="7030A0"/>
                </a:solidFill>
              </a:rPr>
              <a:t>специфічним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митом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904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мита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Адвалорне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нараховується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відсотках</a:t>
            </a:r>
            <a:r>
              <a:rPr lang="ru-RU" dirty="0" smtClean="0">
                <a:solidFill>
                  <a:srgbClr val="7030A0"/>
                </a:solidFill>
              </a:rPr>
              <a:t> до </a:t>
            </a:r>
            <a:r>
              <a:rPr lang="ru-RU" dirty="0" err="1" smtClean="0">
                <a:solidFill>
                  <a:srgbClr val="7030A0"/>
                </a:solidFill>
              </a:rPr>
              <a:t>митної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вартості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інших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предметів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обкладаються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митом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Специфічне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нараховується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встановленому</a:t>
            </a:r>
            <a:r>
              <a:rPr lang="ru-RU" dirty="0" smtClean="0">
                <a:solidFill>
                  <a:srgbClr val="7030A0"/>
                </a:solidFill>
              </a:rPr>
              <a:t> грошовому </a:t>
            </a:r>
            <a:r>
              <a:rPr lang="ru-RU" dirty="0" err="1" smtClean="0">
                <a:solidFill>
                  <a:srgbClr val="7030A0"/>
                </a:solidFill>
              </a:rPr>
              <a:t>розмірі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одиницю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або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інших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предметів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обкладаються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митом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Комбіноване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поєднує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обидва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види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мита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наведеного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вище</a:t>
            </a:r>
            <a:r>
              <a:rPr lang="ru-RU" dirty="0" smtClean="0">
                <a:solidFill>
                  <a:srgbClr val="7030A0"/>
                </a:solidFill>
              </a:rPr>
              <a:t> 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Експортне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нараховується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товари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інші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об’єкти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їх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ввезені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територію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Імпортне</a:t>
            </a:r>
            <a:r>
              <a:rPr lang="ru-RU" dirty="0" smtClean="0">
                <a:solidFill>
                  <a:srgbClr val="7030A0"/>
                </a:solidFill>
              </a:rPr>
              <a:t> - </a:t>
            </a:r>
            <a:r>
              <a:rPr lang="ru-RU" dirty="0" err="1" smtClean="0">
                <a:solidFill>
                  <a:srgbClr val="7030A0"/>
                </a:solidFill>
              </a:rPr>
              <a:t>нараховується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товари</a:t>
            </a:r>
            <a:r>
              <a:rPr lang="ru-RU" dirty="0" smtClean="0">
                <a:solidFill>
                  <a:srgbClr val="7030A0"/>
                </a:solidFill>
              </a:rPr>
              <a:t> та </a:t>
            </a:r>
            <a:r>
              <a:rPr lang="ru-RU" dirty="0" err="1" smtClean="0">
                <a:solidFill>
                  <a:srgbClr val="7030A0"/>
                </a:solidFill>
              </a:rPr>
              <a:t>інші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об’єкти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їх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вивезенні</a:t>
            </a:r>
            <a:r>
              <a:rPr lang="ru-RU" dirty="0" smtClean="0">
                <a:solidFill>
                  <a:srgbClr val="7030A0"/>
                </a:solidFill>
              </a:rPr>
              <a:t> за </a:t>
            </a:r>
            <a:r>
              <a:rPr lang="ru-RU" dirty="0" err="1" smtClean="0">
                <a:solidFill>
                  <a:srgbClr val="7030A0"/>
                </a:solidFill>
              </a:rPr>
              <a:t>територію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Спеціальне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застосовується</a:t>
            </a:r>
            <a:r>
              <a:rPr lang="ru-RU" dirty="0" smtClean="0">
                <a:solidFill>
                  <a:srgbClr val="7030A0"/>
                </a:solidFill>
              </a:rPr>
              <a:t>, як </a:t>
            </a:r>
            <a:r>
              <a:rPr lang="ru-RU" dirty="0" err="1" smtClean="0">
                <a:solidFill>
                  <a:srgbClr val="7030A0"/>
                </a:solidFill>
              </a:rPr>
              <a:t>засіб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захисту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українських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виробників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ввезенні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митну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територію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що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завдасть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шкоди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або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створює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загрозу</a:t>
            </a:r>
            <a:r>
              <a:rPr lang="ru-RU" dirty="0" smtClean="0">
                <a:solidFill>
                  <a:srgbClr val="7030A0"/>
                </a:solidFill>
              </a:rPr>
              <a:t> для </a:t>
            </a:r>
            <a:r>
              <a:rPr lang="ru-RU" dirty="0" err="1" smtClean="0">
                <a:solidFill>
                  <a:srgbClr val="7030A0"/>
                </a:solidFill>
              </a:rPr>
              <a:t>існування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національному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виробнику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Антидемпінгове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застосовується</a:t>
            </a:r>
            <a:r>
              <a:rPr lang="ru-RU" dirty="0" smtClean="0">
                <a:solidFill>
                  <a:srgbClr val="7030A0"/>
                </a:solidFill>
              </a:rPr>
              <a:t> при </a:t>
            </a:r>
            <a:r>
              <a:rPr lang="ru-RU" dirty="0" err="1" smtClean="0">
                <a:solidFill>
                  <a:srgbClr val="7030A0"/>
                </a:solidFill>
              </a:rPr>
              <a:t>ввезенні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територію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які</a:t>
            </a:r>
            <a:r>
              <a:rPr lang="ru-RU" dirty="0" smtClean="0">
                <a:solidFill>
                  <a:srgbClr val="7030A0"/>
                </a:solidFill>
              </a:rPr>
              <a:t> є </a:t>
            </a:r>
            <a:r>
              <a:rPr lang="ru-RU" dirty="0" err="1" smtClean="0">
                <a:solidFill>
                  <a:srgbClr val="7030A0"/>
                </a:solidFill>
              </a:rPr>
              <a:t>об’єктом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демпінгу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Компенсаційне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dirty="0" err="1" smtClean="0">
                <a:solidFill>
                  <a:srgbClr val="7030A0"/>
                </a:solidFill>
              </a:rPr>
              <a:t>застосовується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разі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ввезення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територію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України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які</a:t>
            </a:r>
            <a:r>
              <a:rPr lang="ru-RU" dirty="0" smtClean="0">
                <a:solidFill>
                  <a:srgbClr val="7030A0"/>
                </a:solidFill>
              </a:rPr>
              <a:t> є </a:t>
            </a:r>
            <a:r>
              <a:rPr lang="ru-RU" dirty="0" err="1" smtClean="0">
                <a:solidFill>
                  <a:srgbClr val="7030A0"/>
                </a:solidFill>
              </a:rPr>
              <a:t>об’єктом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субсидованого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імпорту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6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 smtClean="0"/>
              <a:t>Сучасна</a:t>
            </a:r>
            <a:r>
              <a:rPr lang="ru-RU" sz="2400" dirty="0" smtClean="0"/>
              <a:t> практика великих </a:t>
            </a:r>
            <a:r>
              <a:rPr lang="ru-RU" sz="2400" dirty="0" err="1" smtClean="0"/>
              <a:t>компаній</a:t>
            </a:r>
            <a:r>
              <a:rPr lang="ru-RU" sz="2400" dirty="0" smtClean="0"/>
              <a:t> 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</a:t>
            </a:r>
            <a:r>
              <a:rPr lang="ru-RU" sz="2400" dirty="0" smtClean="0"/>
              <a:t> продаж </a:t>
            </a:r>
            <a:r>
              <a:rPr lang="ru-RU" sz="2400" dirty="0" err="1" smtClean="0"/>
              <a:t>величезних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зовнішньому</a:t>
            </a:r>
            <a:r>
              <a:rPr lang="ru-RU" sz="2400" dirty="0" smtClean="0"/>
              <a:t> ринку, </a:t>
            </a:r>
            <a:r>
              <a:rPr lang="ru-RU" sz="2400" dirty="0" err="1" smtClean="0"/>
              <a:t>свідчить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ними у </a:t>
            </a:r>
            <a:r>
              <a:rPr lang="ru-RU" sz="2400" dirty="0" err="1" smtClean="0"/>
              <a:t>своєму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житті</a:t>
            </a:r>
            <a:r>
              <a:rPr lang="ru-RU" sz="2400" dirty="0" smtClean="0"/>
              <a:t> </a:t>
            </a:r>
            <a:r>
              <a:rPr lang="ru-RU" sz="2400" dirty="0" err="1" smtClean="0"/>
              <a:t>чотирьох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стратегій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орієнтація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низькі</a:t>
            </a:r>
            <a:r>
              <a:rPr lang="ru-RU" dirty="0" smtClean="0">
                <a:solidFill>
                  <a:srgbClr val="7030A0"/>
                </a:solidFill>
              </a:rPr>
              <a:t> витрати;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унікальність</a:t>
            </a:r>
            <a:r>
              <a:rPr lang="ru-RU" dirty="0" smtClean="0">
                <a:solidFill>
                  <a:srgbClr val="7030A0"/>
                </a:solidFill>
              </a:rPr>
              <a:t> характеристик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 , </a:t>
            </a:r>
            <a:r>
              <a:rPr lang="ru-RU" dirty="0" err="1" smtClean="0">
                <a:solidFill>
                  <a:srgbClr val="7030A0"/>
                </a:solidFill>
              </a:rPr>
              <a:t>що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виробляються</a:t>
            </a:r>
            <a:r>
              <a:rPr lang="ru-RU" dirty="0" smtClean="0">
                <a:solidFill>
                  <a:srgbClr val="7030A0"/>
                </a:solidFill>
              </a:rPr>
              <a:t>;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змішана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стратегія</a:t>
            </a:r>
            <a:r>
              <a:rPr lang="ru-RU" dirty="0" smtClean="0">
                <a:solidFill>
                  <a:srgbClr val="7030A0"/>
                </a:solidFill>
              </a:rPr>
              <a:t> (</a:t>
            </a:r>
            <a:r>
              <a:rPr lang="ru-RU" dirty="0" err="1" smtClean="0">
                <a:solidFill>
                  <a:srgbClr val="7030A0"/>
                </a:solidFill>
              </a:rPr>
              <a:t>об'еднання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двох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підходів</a:t>
            </a:r>
            <a:r>
              <a:rPr lang="ru-RU" dirty="0" smtClean="0">
                <a:solidFill>
                  <a:srgbClr val="7030A0"/>
                </a:solidFill>
              </a:rPr>
              <a:t>);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стратегія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пристосувань</a:t>
            </a:r>
            <a:r>
              <a:rPr lang="ru-RU" dirty="0" smtClean="0">
                <a:solidFill>
                  <a:srgbClr val="7030A0"/>
                </a:solidFill>
              </a:rPr>
              <a:t> до </a:t>
            </a:r>
            <a:r>
              <a:rPr lang="ru-RU" dirty="0" err="1" smtClean="0">
                <a:solidFill>
                  <a:srgbClr val="7030A0"/>
                </a:solidFill>
              </a:rPr>
              <a:t>цінової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стратегії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сильної</a:t>
            </a:r>
            <a:r>
              <a:rPr lang="ru-RU" dirty="0" smtClean="0">
                <a:solidFill>
                  <a:srgbClr val="7030A0"/>
                </a:solidFill>
              </a:rPr>
              <a:t> в </a:t>
            </a:r>
            <a:r>
              <a:rPr lang="ru-RU" dirty="0" err="1" smtClean="0">
                <a:solidFill>
                  <a:srgbClr val="7030A0"/>
                </a:solidFill>
              </a:rPr>
              <a:t>іноваційному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плані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фірми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93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Виділяють</a:t>
            </a:r>
            <a:r>
              <a:rPr lang="ru-RU" dirty="0" smtClean="0"/>
              <a:t> два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відмінні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стратегій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цінового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2764904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СТРАТЕГІЯ ВИСОКИХ ЦІН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СТРАТЕГІЯ НИЗЬКИХ ЦІН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10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 </a:t>
            </a:r>
            <a:r>
              <a:rPr lang="ru-RU" sz="3600" dirty="0" err="1" smtClean="0"/>
              <a:t>встановленні</a:t>
            </a:r>
            <a:r>
              <a:rPr lang="ru-RU" sz="3600" dirty="0" smtClean="0"/>
              <a:t> </a:t>
            </a:r>
            <a:r>
              <a:rPr lang="ru-RU" sz="3600" dirty="0" err="1" smtClean="0"/>
              <a:t>цін</a:t>
            </a:r>
            <a:r>
              <a:rPr lang="ru-RU" sz="3600" dirty="0" smtClean="0"/>
              <a:t> на </a:t>
            </a:r>
            <a:r>
              <a:rPr lang="ru-RU" sz="3600" dirty="0" err="1" smtClean="0"/>
              <a:t>принципово</a:t>
            </a:r>
            <a:r>
              <a:rPr lang="ru-RU" sz="3600" dirty="0" smtClean="0"/>
              <a:t> </a:t>
            </a:r>
            <a:r>
              <a:rPr lang="ru-RU" sz="3600" dirty="0" err="1" smtClean="0"/>
              <a:t>нові</a:t>
            </a:r>
            <a:r>
              <a:rPr lang="ru-RU" sz="3600" dirty="0" smtClean="0"/>
              <a:t>, «</a:t>
            </a:r>
            <a:r>
              <a:rPr lang="ru-RU" sz="3600" dirty="0" err="1" smtClean="0"/>
              <a:t>піонерні</a:t>
            </a:r>
            <a:r>
              <a:rPr lang="ru-RU" sz="3600" dirty="0" smtClean="0"/>
              <a:t>» </a:t>
            </a:r>
            <a:r>
              <a:rPr lang="ru-RU" sz="3600" dirty="0" err="1" smtClean="0"/>
              <a:t>товари</a:t>
            </a:r>
            <a:r>
              <a:rPr lang="ru-RU" sz="3600" dirty="0" smtClean="0"/>
              <a:t>, </a:t>
            </a:r>
            <a:r>
              <a:rPr lang="ru-RU" sz="3600" dirty="0" err="1" smtClean="0"/>
              <a:t>захищені</a:t>
            </a:r>
            <a:r>
              <a:rPr lang="ru-RU" sz="3600" dirty="0" smtClean="0"/>
              <a:t> патентом, </a:t>
            </a:r>
            <a:r>
              <a:rPr lang="ru-RU" sz="3600" dirty="0" err="1" smtClean="0"/>
              <a:t>ці</a:t>
            </a:r>
            <a:r>
              <a:rPr lang="ru-RU" sz="3600" dirty="0" smtClean="0"/>
              <a:t> </a:t>
            </a:r>
            <a:r>
              <a:rPr lang="ru-RU" sz="3600" dirty="0" err="1" smtClean="0"/>
              <a:t>дві</a:t>
            </a:r>
            <a:r>
              <a:rPr lang="ru-RU" sz="3600" dirty="0" smtClean="0"/>
              <a:t> </a:t>
            </a:r>
            <a:r>
              <a:rPr lang="ru-RU" sz="3600" dirty="0" err="1" smtClean="0"/>
              <a:t>альтернативні</a:t>
            </a:r>
            <a:r>
              <a:rPr lang="ru-RU" sz="3600" dirty="0" smtClean="0"/>
              <a:t> </a:t>
            </a:r>
            <a:r>
              <a:rPr lang="ru-RU" sz="3600" dirty="0" err="1" smtClean="0"/>
              <a:t>стратегії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проявляються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найяскравіше</a:t>
            </a:r>
            <a:r>
              <a:rPr lang="ru-RU" sz="3600" dirty="0" smtClean="0"/>
              <a:t> і </a:t>
            </a:r>
            <a:r>
              <a:rPr lang="ru-RU" sz="3600" dirty="0" err="1" smtClean="0"/>
              <a:t>мають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свої</a:t>
            </a:r>
            <a:r>
              <a:rPr lang="ru-RU" sz="3600" dirty="0" smtClean="0"/>
              <a:t> </a:t>
            </a:r>
            <a:r>
              <a:rPr lang="ru-RU" sz="3600" dirty="0" err="1" smtClean="0"/>
              <a:t>назви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73016"/>
            <a:ext cx="8229600" cy="2581747"/>
          </a:xfrm>
        </p:spPr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СТРАТЕГІЯ «ЗНЯТТЯ ВЕРШКІВ»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СТРАТЕГІЯ «ПРОНИКНЕННЯ»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067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«</a:t>
            </a:r>
            <a:r>
              <a:rPr lang="ru-RU" dirty="0" err="1" smtClean="0"/>
              <a:t>зняття</a:t>
            </a:r>
            <a:r>
              <a:rPr lang="ru-RU" dirty="0" smtClean="0"/>
              <a:t> </a:t>
            </a:r>
            <a:r>
              <a:rPr lang="ru-RU" dirty="0" err="1" smtClean="0"/>
              <a:t>вершків</a:t>
            </a:r>
            <a:r>
              <a:rPr lang="ru-RU" dirty="0" smtClean="0"/>
              <a:t>»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допомагає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компенсувати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значні</a:t>
            </a:r>
            <a:r>
              <a:rPr lang="ru-RU" dirty="0" smtClean="0">
                <a:solidFill>
                  <a:srgbClr val="7030A0"/>
                </a:solidFill>
              </a:rPr>
              <a:t> витрати на </a:t>
            </a:r>
            <a:r>
              <a:rPr lang="ru-RU" dirty="0" err="1" smtClean="0">
                <a:solidFill>
                  <a:srgbClr val="7030A0"/>
                </a:solidFill>
              </a:rPr>
              <a:t>науково-дослідні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розробки</a:t>
            </a:r>
            <a:r>
              <a:rPr lang="ru-RU" dirty="0" smtClean="0">
                <a:solidFill>
                  <a:srgbClr val="7030A0"/>
                </a:solidFill>
              </a:rPr>
              <a:t> «</a:t>
            </a:r>
            <a:r>
              <a:rPr lang="ru-RU" dirty="0" err="1" smtClean="0">
                <a:solidFill>
                  <a:srgbClr val="7030A0"/>
                </a:solidFill>
              </a:rPr>
              <a:t>піонерних</a:t>
            </a:r>
            <a:r>
              <a:rPr lang="ru-RU" dirty="0" smtClean="0">
                <a:solidFill>
                  <a:srgbClr val="7030A0"/>
                </a:solidFill>
              </a:rPr>
              <a:t>» </a:t>
            </a:r>
            <a:r>
              <a:rPr lang="ru-RU" dirty="0" err="1" smtClean="0">
                <a:solidFill>
                  <a:srgbClr val="7030A0"/>
                </a:solidFill>
              </a:rPr>
              <a:t>товарів</a:t>
            </a:r>
            <a:r>
              <a:rPr lang="ru-RU" dirty="0" smtClean="0">
                <a:solidFill>
                  <a:srgbClr val="7030A0"/>
                </a:solidFill>
              </a:rPr>
              <a:t> і </a:t>
            </a:r>
            <a:r>
              <a:rPr lang="ru-RU" dirty="0" err="1" smtClean="0">
                <a:solidFill>
                  <a:srgbClr val="7030A0"/>
                </a:solidFill>
              </a:rPr>
              <a:t>впровадження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їх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виробництво</a:t>
            </a:r>
            <a:r>
              <a:rPr lang="ru-RU" dirty="0" smtClean="0">
                <a:solidFill>
                  <a:srgbClr val="7030A0"/>
                </a:solidFill>
              </a:rPr>
              <a:t>, а </a:t>
            </a:r>
            <a:r>
              <a:rPr lang="ru-RU" dirty="0" err="1" smtClean="0">
                <a:solidFill>
                  <a:srgbClr val="7030A0"/>
                </a:solidFill>
              </a:rPr>
              <a:t>також</a:t>
            </a:r>
            <a:r>
              <a:rPr lang="ru-RU" dirty="0" smtClean="0">
                <a:solidFill>
                  <a:srgbClr val="7030A0"/>
                </a:solidFill>
              </a:rPr>
              <a:t> витрати на рекламу при </a:t>
            </a:r>
            <a:r>
              <a:rPr lang="ru-RU" dirty="0" err="1" smtClean="0">
                <a:solidFill>
                  <a:srgbClr val="7030A0"/>
                </a:solidFill>
              </a:rPr>
              <a:t>виведенні</a:t>
            </a:r>
            <a:r>
              <a:rPr lang="ru-RU" dirty="0" smtClean="0">
                <a:solidFill>
                  <a:srgbClr val="7030A0"/>
                </a:solidFill>
              </a:rPr>
              <a:t> новинок на </a:t>
            </a:r>
            <a:r>
              <a:rPr lang="ru-RU" dirty="0" err="1" smtClean="0">
                <a:solidFill>
                  <a:srgbClr val="7030A0"/>
                </a:solidFill>
              </a:rPr>
              <a:t>ринок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перша </a:t>
            </a:r>
            <a:r>
              <a:rPr lang="ru-RU" dirty="0" err="1" smtClean="0">
                <a:solidFill>
                  <a:srgbClr val="7030A0"/>
                </a:solidFill>
              </a:rPr>
              <a:t>група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споживачів</a:t>
            </a:r>
            <a:r>
              <a:rPr lang="ru-RU" dirty="0" smtClean="0">
                <a:solidFill>
                  <a:srgbClr val="7030A0"/>
                </a:solidFill>
              </a:rPr>
              <a:t> нового товару (сегмент </a:t>
            </a:r>
            <a:r>
              <a:rPr lang="ru-RU" dirty="0" err="1" smtClean="0">
                <a:solidFill>
                  <a:srgbClr val="7030A0"/>
                </a:solidFill>
              </a:rPr>
              <a:t>із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високим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рівнем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доходів</a:t>
            </a:r>
            <a:r>
              <a:rPr lang="ru-RU" dirty="0" smtClean="0">
                <a:solidFill>
                  <a:srgbClr val="7030A0"/>
                </a:solidFill>
              </a:rPr>
              <a:t>) </a:t>
            </a:r>
            <a:r>
              <a:rPr lang="ru-RU" dirty="0" err="1" smtClean="0">
                <a:solidFill>
                  <a:srgbClr val="7030A0"/>
                </a:solidFill>
              </a:rPr>
              <a:t>менш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чутлива</a:t>
            </a:r>
            <a:r>
              <a:rPr lang="ru-RU" dirty="0" smtClean="0">
                <a:solidFill>
                  <a:srgbClr val="7030A0"/>
                </a:solidFill>
              </a:rPr>
              <a:t> до </a:t>
            </a:r>
            <a:r>
              <a:rPr lang="ru-RU" dirty="0" err="1" smtClean="0">
                <a:solidFill>
                  <a:srgbClr val="7030A0"/>
                </a:solidFill>
              </a:rPr>
              <a:t>високої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err="1" smtClean="0">
                <a:solidFill>
                  <a:srgbClr val="7030A0"/>
                </a:solidFill>
              </a:rPr>
              <a:t>ніж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подальші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сегменти</a:t>
            </a:r>
            <a:r>
              <a:rPr lang="ru-RU" dirty="0" smtClean="0">
                <a:solidFill>
                  <a:srgbClr val="7030A0"/>
                </a:solidFill>
              </a:rPr>
              <a:t>;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висока</a:t>
            </a:r>
            <a:r>
              <a:rPr lang="ru-RU" dirty="0" smtClean="0">
                <a:solidFill>
                  <a:srgbClr val="7030A0"/>
                </a:solidFill>
              </a:rPr>
              <a:t> початкова </a:t>
            </a:r>
            <a:r>
              <a:rPr lang="ru-RU" dirty="0" err="1" smtClean="0">
                <a:solidFill>
                  <a:srgbClr val="7030A0"/>
                </a:solidFill>
              </a:rPr>
              <a:t>ціна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створює</a:t>
            </a:r>
            <a:r>
              <a:rPr lang="ru-RU" dirty="0" smtClean="0">
                <a:solidFill>
                  <a:srgbClr val="7030A0"/>
                </a:solidFill>
              </a:rPr>
              <a:t> образ </a:t>
            </a:r>
            <a:r>
              <a:rPr lang="ru-RU" dirty="0" err="1" smtClean="0">
                <a:solidFill>
                  <a:srgbClr val="7030A0"/>
                </a:solidFill>
              </a:rPr>
              <a:t>високої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якості</a:t>
            </a:r>
            <a:r>
              <a:rPr lang="ru-RU" dirty="0" smtClean="0">
                <a:solidFill>
                  <a:srgbClr val="7030A0"/>
                </a:solidFill>
              </a:rPr>
              <a:t> товару;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збільшення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початкової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найчастіше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викликає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опір</a:t>
            </a:r>
            <a:r>
              <a:rPr lang="ru-RU" dirty="0" smtClean="0">
                <a:solidFill>
                  <a:srgbClr val="7030A0"/>
                </a:solidFill>
              </a:rPr>
              <a:t> ринку, </a:t>
            </a:r>
            <a:r>
              <a:rPr lang="ru-RU" dirty="0" err="1" smtClean="0">
                <a:solidFill>
                  <a:srgbClr val="7030A0"/>
                </a:solidFill>
              </a:rPr>
              <a:t>тоді</a:t>
            </a:r>
            <a:r>
              <a:rPr lang="ru-RU" dirty="0" smtClean="0">
                <a:solidFill>
                  <a:srgbClr val="7030A0"/>
                </a:solidFill>
              </a:rPr>
              <a:t> як </a:t>
            </a:r>
            <a:r>
              <a:rPr lang="ru-RU" dirty="0" err="1" smtClean="0">
                <a:solidFill>
                  <a:srgbClr val="7030A0"/>
                </a:solidFill>
              </a:rPr>
              <a:t>поступове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зниження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сприймається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доброзичливо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639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Встановленню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«</a:t>
            </a:r>
            <a:r>
              <a:rPr lang="ru-RU" dirty="0" err="1" smtClean="0"/>
              <a:t>проникнення</a:t>
            </a:r>
            <a:r>
              <a:rPr lang="ru-RU" dirty="0" smtClean="0"/>
              <a:t>» </a:t>
            </a:r>
            <a:r>
              <a:rPr lang="ru-RU" dirty="0" err="1" smtClean="0"/>
              <a:t>сприяють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7030A0"/>
                </a:solidFill>
              </a:rPr>
              <a:t>ринок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характеризується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високою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ціновою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еластичністю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попиту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збільшення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обсягів</a:t>
            </a:r>
            <a:r>
              <a:rPr lang="ru-RU" dirty="0" smtClean="0">
                <a:solidFill>
                  <a:srgbClr val="7030A0"/>
                </a:solidFill>
              </a:rPr>
              <a:t> збуту </a:t>
            </a:r>
            <a:r>
              <a:rPr lang="ru-RU" dirty="0" err="1" smtClean="0">
                <a:solidFill>
                  <a:srgbClr val="7030A0"/>
                </a:solidFill>
              </a:rPr>
              <a:t>сприяє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зниженню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витрат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виробництво</a:t>
            </a:r>
            <a:r>
              <a:rPr lang="ru-RU" dirty="0" smtClean="0">
                <a:solidFill>
                  <a:srgbClr val="7030A0"/>
                </a:solidFill>
              </a:rPr>
              <a:t> і </a:t>
            </a:r>
            <a:r>
              <a:rPr lang="ru-RU" dirty="0" err="1" smtClean="0">
                <a:solidFill>
                  <a:srgbClr val="7030A0"/>
                </a:solidFill>
              </a:rPr>
              <a:t>реалізацію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продукції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низька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ціна</a:t>
            </a:r>
            <a:r>
              <a:rPr lang="ru-RU" dirty="0" smtClean="0">
                <a:solidFill>
                  <a:srgbClr val="7030A0"/>
                </a:solidFill>
              </a:rPr>
              <a:t> не </a:t>
            </a:r>
            <a:r>
              <a:rPr lang="ru-RU" dirty="0" err="1" smtClean="0">
                <a:solidFill>
                  <a:srgbClr val="7030A0"/>
                </a:solidFill>
              </a:rPr>
              <a:t>приваблює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потенційних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конкурентів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27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ЦІН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7030A0"/>
                </a:solidFill>
              </a:rPr>
              <a:t>ДОВІДКОВІ ЦІНИ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БІРЖОВІ КОТИРОВКИ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ЦІНИ АУКЦІОНІВ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ЦІНИ ТОВАРІВ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ЦІНИ ФАКТИЧНИХ ОПЕРАЦІЙ</a:t>
            </a:r>
          </a:p>
          <a:p>
            <a:r>
              <a:rPr lang="uk-UA" dirty="0" smtClean="0">
                <a:solidFill>
                  <a:srgbClr val="7030A0"/>
                </a:solidFill>
              </a:rPr>
              <a:t>ЦІНИ-ПРОПОЗИЦІЇ ВЕЛИКИХ ФІРМ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31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Експортер</a:t>
            </a:r>
            <a:r>
              <a:rPr lang="ru-RU" dirty="0" smtClean="0"/>
              <a:t> в основному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ціну</a:t>
            </a:r>
            <a:r>
              <a:rPr lang="ru-RU" dirty="0" smtClean="0"/>
              <a:t> одним з 3-х </a:t>
            </a:r>
            <a:r>
              <a:rPr lang="ru-RU" dirty="0" err="1" smtClean="0"/>
              <a:t>методів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33285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На </a:t>
            </a:r>
            <a:r>
              <a:rPr lang="ru-RU" dirty="0" err="1" smtClean="0">
                <a:solidFill>
                  <a:srgbClr val="7030A0"/>
                </a:solidFill>
              </a:rPr>
              <a:t>базі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витрат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виробництва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Виходячи</a:t>
            </a:r>
            <a:r>
              <a:rPr lang="ru-RU" dirty="0" smtClean="0">
                <a:solidFill>
                  <a:srgbClr val="7030A0"/>
                </a:solidFill>
              </a:rPr>
              <a:t> з </a:t>
            </a:r>
            <a:r>
              <a:rPr lang="ru-RU" dirty="0" err="1" smtClean="0">
                <a:solidFill>
                  <a:srgbClr val="7030A0"/>
                </a:solidFill>
              </a:rPr>
              <a:t>рівня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попиту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Орієнтуючись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рівень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конкурентів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46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Крім</a:t>
            </a:r>
            <a:r>
              <a:rPr lang="ru-RU" sz="3200" dirty="0" smtClean="0"/>
              <a:t> </a:t>
            </a:r>
            <a:r>
              <a:rPr lang="ru-RU" sz="3200" dirty="0" err="1" smtClean="0"/>
              <a:t>зазначених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методів</a:t>
            </a:r>
            <a:r>
              <a:rPr lang="ru-RU" sz="3200" dirty="0" smtClean="0"/>
              <a:t> </a:t>
            </a:r>
            <a:r>
              <a:rPr lang="ru-RU" sz="3200" dirty="0" err="1" smtClean="0"/>
              <a:t>установлення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цін</a:t>
            </a:r>
            <a:r>
              <a:rPr lang="ru-RU" sz="3200" dirty="0" smtClean="0"/>
              <a:t> на товар, у </a:t>
            </a:r>
            <a:r>
              <a:rPr lang="ru-RU" sz="3200" dirty="0" err="1" smtClean="0"/>
              <a:t>міжнародній</a:t>
            </a:r>
            <a:r>
              <a:rPr lang="ru-RU" sz="3200" dirty="0" smtClean="0"/>
              <a:t> </a:t>
            </a:r>
            <a:r>
              <a:rPr lang="ru-RU" sz="3200" dirty="0" err="1" smtClean="0"/>
              <a:t>торговельній</a:t>
            </a:r>
            <a:r>
              <a:rPr lang="ru-RU" sz="3200" dirty="0" smtClean="0"/>
              <a:t> </a:t>
            </a:r>
            <a:r>
              <a:rPr lang="ru-RU" sz="3200" dirty="0" err="1" smtClean="0"/>
              <a:t>практиці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використовуються</a:t>
            </a:r>
            <a:r>
              <a:rPr lang="ru-RU" sz="3200" dirty="0" smtClean="0"/>
              <a:t> й </a:t>
            </a:r>
            <a:r>
              <a:rPr lang="ru-RU" sz="3200" dirty="0" err="1" smtClean="0"/>
              <a:t>інші</a:t>
            </a:r>
            <a:r>
              <a:rPr lang="ru-RU" sz="3200" dirty="0" smtClean="0"/>
              <a:t> </a:t>
            </a:r>
            <a:r>
              <a:rPr lang="ru-RU" sz="3200" dirty="0" err="1" smtClean="0"/>
              <a:t>методи</a:t>
            </a:r>
            <a:r>
              <a:rPr lang="ru-RU" sz="3200" dirty="0" smtClean="0"/>
              <a:t>, </a:t>
            </a:r>
            <a:r>
              <a:rPr lang="ru-RU" sz="3200" dirty="0" err="1" smtClean="0"/>
              <a:t>серед</a:t>
            </a:r>
            <a:r>
              <a:rPr lang="ru-RU" sz="3200" dirty="0" smtClean="0"/>
              <a:t> </a:t>
            </a:r>
            <a:r>
              <a:rPr lang="ru-RU" sz="3200" dirty="0" err="1" smtClean="0"/>
              <a:t>яких</a:t>
            </a:r>
            <a:r>
              <a:rPr lang="ru-RU" sz="3200" dirty="0" smtClean="0"/>
              <a:t> </a:t>
            </a:r>
            <a:r>
              <a:rPr lang="ru-RU" sz="3200" dirty="0" err="1" smtClean="0"/>
              <a:t>необхідно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виділити</a:t>
            </a:r>
            <a:r>
              <a:rPr lang="ru-RU" sz="3200" dirty="0" smtClean="0"/>
              <a:t>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основі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закритих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торгів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основі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відчутної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цінності</a:t>
            </a:r>
            <a:r>
              <a:rPr lang="ru-RU" dirty="0" smtClean="0">
                <a:solidFill>
                  <a:srgbClr val="7030A0"/>
                </a:solidFill>
              </a:rPr>
              <a:t> товару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єдиної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 з </a:t>
            </a:r>
            <a:r>
              <a:rPr lang="ru-RU" dirty="0" err="1" smtClean="0">
                <a:solidFill>
                  <a:srgbClr val="7030A0"/>
                </a:solidFill>
              </a:rPr>
              <a:t>включеними</a:t>
            </a:r>
            <a:r>
              <a:rPr lang="ru-RU" dirty="0" smtClean="0">
                <a:solidFill>
                  <a:srgbClr val="7030A0"/>
                </a:solidFill>
              </a:rPr>
              <a:t> у </a:t>
            </a:r>
            <a:r>
              <a:rPr lang="ru-RU" dirty="0" err="1" smtClean="0">
                <a:solidFill>
                  <a:srgbClr val="7030A0"/>
                </a:solidFill>
              </a:rPr>
              <a:t>неї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витратами</a:t>
            </a:r>
            <a:r>
              <a:rPr lang="ru-RU" dirty="0" smtClean="0">
                <a:solidFill>
                  <a:srgbClr val="7030A0"/>
                </a:solidFill>
              </a:rPr>
              <a:t> на </a:t>
            </a:r>
            <a:r>
              <a:rPr lang="ru-RU" dirty="0" err="1" smtClean="0">
                <a:solidFill>
                  <a:srgbClr val="7030A0"/>
                </a:solidFill>
              </a:rPr>
              <a:t>доставляння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зональних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відповідно</a:t>
            </a:r>
            <a:r>
              <a:rPr lang="ru-RU" dirty="0" smtClean="0">
                <a:solidFill>
                  <a:srgbClr val="7030A0"/>
                </a:solidFill>
              </a:rPr>
              <a:t> до базисного пункту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установлення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ціни</a:t>
            </a:r>
            <a:r>
              <a:rPr lang="ru-RU" dirty="0" smtClean="0">
                <a:solidFill>
                  <a:srgbClr val="7030A0"/>
                </a:solidFill>
              </a:rPr>
              <a:t> ФОБ у </a:t>
            </a:r>
            <a:r>
              <a:rPr lang="ru-RU" dirty="0" err="1" smtClean="0">
                <a:solidFill>
                  <a:srgbClr val="7030A0"/>
                </a:solidFill>
              </a:rPr>
              <a:t>місці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err="1" smtClean="0">
                <a:solidFill>
                  <a:srgbClr val="7030A0"/>
                </a:solidFill>
              </a:rPr>
              <a:t>виробництва</a:t>
            </a:r>
            <a:r>
              <a:rPr lang="ru-RU" dirty="0" smtClean="0">
                <a:solidFill>
                  <a:srgbClr val="7030A0"/>
                </a:solidFill>
              </a:rPr>
              <a:t> товару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7762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546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7: МІЖНАРОДНА ЦІНОВА ПОЛІТИКА</vt:lpstr>
      <vt:lpstr>Сучасна практика великих компаній , що здійснюють продаж величезних обсягів продукції на зовнішньому ринку, свідчить про використання ними у своєму господарському житті чотирьох основних стратегій. Це: </vt:lpstr>
      <vt:lpstr>Виділяють два принципово відмінні типи стратегій щодо цінового рівня: </vt:lpstr>
      <vt:lpstr>При встановленні цін на принципово нові, «піонерні» товари, захищені патентом, ці дві альтернативні стратегії проявляються найяскравіше і мають свої назви:</vt:lpstr>
      <vt:lpstr>Використання стратегії «зняття вершків» має такі наслідки:</vt:lpstr>
      <vt:lpstr>Встановленню ціни «проникнення» сприяють такі умови:</vt:lpstr>
      <vt:lpstr>ВИДИ ЦІН</vt:lpstr>
      <vt:lpstr>Експортер в основному визначає ціну одним з 3-х методів: </vt:lpstr>
      <vt:lpstr>Крім зазначених методів установлення цін на товар, у міжнародній торговельній практиці використовуються й інші методи, серед яких необхідно виділити такі:</vt:lpstr>
      <vt:lpstr>Найпоширенішим інструментом протекціоністської політики є тариф або мито</vt:lpstr>
      <vt:lpstr>В Україні застосовують такі види мита.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ЦІНОВА ПОЛІТИКА ПІДПРИЄМСТВА ТА ЦІНОУТВОРЕННЯ В СИСТЕМІ МІЖНАРОДНОГО МАРКЕТИНГУ</dc:title>
  <dc:creator>000000</dc:creator>
  <cp:lastModifiedBy>Windows 7</cp:lastModifiedBy>
  <cp:revision>7</cp:revision>
  <dcterms:created xsi:type="dcterms:W3CDTF">2017-03-29T19:44:19Z</dcterms:created>
  <dcterms:modified xsi:type="dcterms:W3CDTF">2020-09-05T15:06:57Z</dcterms:modified>
</cp:coreProperties>
</file>