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8"/>
  </p:notesMasterIdLst>
  <p:handoutMasterIdLst>
    <p:handoutMasterId r:id="rId9"/>
  </p:handoutMasterIdLst>
  <p:sldIdLst>
    <p:sldId id="256" r:id="rId2"/>
    <p:sldId id="268" r:id="rId3"/>
    <p:sldId id="270" r:id="rId4"/>
    <p:sldId id="271" r:id="rId5"/>
    <p:sldId id="272" r:id="rId6"/>
    <p:sldId id="269" r:id="rId7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6699"/>
    <a:srgbClr val="04374A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 autoAdjust="0"/>
    <p:restoredTop sz="84583" autoAdjust="0"/>
  </p:normalViewPr>
  <p:slideViewPr>
    <p:cSldViewPr>
      <p:cViewPr>
        <p:scale>
          <a:sx n="100" d="100"/>
          <a:sy n="100" d="100"/>
        </p:scale>
        <p:origin x="-802" y="5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552728" cy="1224136"/>
          </a:xfrm>
        </p:spPr>
        <p:txBody>
          <a:bodyPr/>
          <a:lstStyle>
            <a:lvl1pPr>
              <a:defRPr b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552728" cy="1224136"/>
          </a:xfrm>
        </p:spPr>
        <p:txBody>
          <a:bodyPr/>
          <a:lstStyle>
            <a:lvl1pPr>
              <a:defRPr b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6624736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259632" y="1556792"/>
            <a:ext cx="7776864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6"/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3" r:id="rId13"/>
    <p:sldLayoutId id="2147483650" r:id="rId14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71536" y="-2071726"/>
            <a:ext cx="11501486" cy="1059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143116"/>
            <a:ext cx="6552728" cy="1224136"/>
          </a:xfrm>
        </p:spPr>
        <p:txBody>
          <a:bodyPr>
            <a:noAutofit/>
          </a:bodyPr>
          <a:lstStyle/>
          <a:p>
            <a:r>
              <a:rPr 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Соціальні </a:t>
            </a:r>
            <a:r>
              <a:rPr 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технології </a:t>
            </a:r>
            <a:r>
              <a:rPr 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подій</a:t>
            </a:r>
            <a:endParaRPr lang="ru-RU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43108" y="3929066"/>
            <a:ext cx="6552728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Автор курсу: 	</a:t>
            </a:r>
            <a:r>
              <a:rPr lang="uk-UA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к.соціол.н</a:t>
            </a: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., доцент кафедри соціології ЗНУ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Кулик Марія Анатоліївна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214290"/>
            <a:ext cx="1928826" cy="1817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00164" y="-3071858"/>
            <a:ext cx="11501486" cy="1059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06" y="3500438"/>
            <a:ext cx="6552728" cy="1224136"/>
          </a:xfrm>
        </p:spPr>
        <p:txBody>
          <a:bodyPr>
            <a:noAutofit/>
          </a:bodyPr>
          <a:lstStyle/>
          <a:p>
            <a:r>
              <a:rPr lang="uk-UA" sz="2400" dirty="0" smtClean="0">
                <a:effectLst/>
              </a:rPr>
              <a:t>Соціальна подія </a:t>
            </a:r>
            <a:r>
              <a:rPr lang="uk-UA" sz="2400" b="0" dirty="0" smtClean="0">
                <a:effectLst/>
              </a:rPr>
              <a:t>– це </a:t>
            </a:r>
            <a:r>
              <a:rPr lang="uk-UA" sz="2400" b="0" dirty="0" smtClean="0">
                <a:solidFill>
                  <a:srgbClr val="514843"/>
                </a:solidFill>
                <a:effectLst/>
              </a:rPr>
              <a:t>відмінний випадок, який володіє властивостями або темою, що відрізняють його від всіх інших, і містить в собі зміни за обмежений проміжок часу (Л.</a:t>
            </a:r>
            <a:r>
              <a:rPr lang="uk-UA" sz="2400" b="0" dirty="0" err="1" smtClean="0">
                <a:solidFill>
                  <a:srgbClr val="514843"/>
                </a:solidFill>
                <a:effectLst/>
              </a:rPr>
              <a:t>Дж.Гріффіт</a:t>
            </a:r>
            <a:r>
              <a:rPr lang="uk-UA" sz="2400" b="0" dirty="0" smtClean="0">
                <a:solidFill>
                  <a:srgbClr val="514843"/>
                </a:solidFill>
                <a:effectLst/>
              </a:rPr>
              <a:t>)</a:t>
            </a: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endParaRPr lang="ru-RU" sz="2400" b="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098" name="Picture 2" descr="célébration sur le toit - eventement photos et images de collecti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428604"/>
            <a:ext cx="2643206" cy="1762138"/>
          </a:xfrm>
          <a:prstGeom prst="rect">
            <a:avLst/>
          </a:prstGeom>
          <a:noFill/>
        </p:spPr>
      </p:pic>
      <p:pic>
        <p:nvPicPr>
          <p:cNvPr id="4100" name="Picture 4" descr="businesswoman explaining new ideas and strategy in seminar - eventement photos et images de collectio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428604"/>
            <a:ext cx="2578872" cy="1719248"/>
          </a:xfrm>
          <a:prstGeom prst="rect">
            <a:avLst/>
          </a:prstGeom>
          <a:noFill/>
        </p:spPr>
      </p:pic>
      <p:pic>
        <p:nvPicPr>
          <p:cNvPr id="4102" name="Picture 6" descr="https://media.gettyimages.com/photos/happy-newlyweds-picture-id1059672252?k=20&amp;m=1059672252&amp;s=612x612&amp;w=0&amp;h=MMYEz19R6YvA6bZIU7rHrqnMU0Y1SI8W98geWo1boSo=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428604"/>
            <a:ext cx="2643206" cy="1762137"/>
          </a:xfrm>
          <a:prstGeom prst="rect">
            <a:avLst/>
          </a:prstGeom>
          <a:noFill/>
        </p:spPr>
      </p:pic>
      <p:pic>
        <p:nvPicPr>
          <p:cNvPr id="4104" name="Picture 8" descr="https://media.gettyimages.com/photos/adoring-fans-picture-id501959627?k=20&amp;m=501959627&amp;s=612x612&amp;w=0&amp;h=58POwgVF2i-UxORKnYYA_5gd1K6NI5pQd3LlAK11vbk=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72264" y="2500306"/>
            <a:ext cx="2428892" cy="16192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00164" y="-3071858"/>
            <a:ext cx="11501486" cy="1059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06" y="3500438"/>
            <a:ext cx="6552728" cy="1224136"/>
          </a:xfrm>
        </p:spPr>
        <p:txBody>
          <a:bodyPr>
            <a:noAutofit/>
          </a:bodyPr>
          <a:lstStyle/>
          <a:p>
            <a:pPr marL="457200" indent="-457200" algn="l">
              <a:spcBef>
                <a:spcPts val="1800"/>
              </a:spcBef>
            </a:pPr>
            <a:r>
              <a:rPr lang="uk-UA" sz="2400" dirty="0" smtClean="0"/>
              <a:t>	СУБЄКТИ СОЦІАЛЬНИХ ТЕХНОЛОГІЙ ПОДІЙ</a:t>
            </a:r>
            <a:br>
              <a:rPr lang="uk-UA" sz="2400" dirty="0" smtClean="0"/>
            </a:br>
            <a:r>
              <a:rPr lang="uk-UA" sz="2000" dirty="0" smtClean="0">
                <a:effectLst/>
              </a:rPr>
              <a:t>1. організатори – </a:t>
            </a:r>
            <a:r>
              <a:rPr lang="uk-UA" sz="2000" dirty="0" err="1" smtClean="0"/>
              <a:t>івентменеджери</a:t>
            </a:r>
            <a:r>
              <a:rPr lang="uk-UA" sz="2000" dirty="0" smtClean="0"/>
              <a:t> </a:t>
            </a:r>
            <a:r>
              <a:rPr lang="uk-UA" sz="2000" dirty="0" smtClean="0">
                <a:effectLst/>
              </a:rPr>
              <a:t>(займаються </a:t>
            </a:r>
            <a:r>
              <a:rPr lang="uk-UA" sz="2000" dirty="0" err="1" smtClean="0">
                <a:effectLst/>
              </a:rPr>
              <a:t>технологізованою</a:t>
            </a:r>
            <a:r>
              <a:rPr lang="uk-UA" sz="2000" dirty="0" smtClean="0">
                <a:effectLst/>
              </a:rPr>
              <a:t> організацією подій, здебільшого представлені суб’єктами управлінського рівня в соціальній системі) та </a:t>
            </a:r>
            <a:r>
              <a:rPr lang="uk-UA" sz="2000" dirty="0" err="1" smtClean="0"/>
              <a:t>івентмейкери</a:t>
            </a:r>
            <a:r>
              <a:rPr lang="uk-UA" sz="2000" dirty="0" smtClean="0">
                <a:effectLst/>
              </a:rPr>
              <a:t> (одиничні або колективні соціальні суб’єкти, що ініціюють настання подій і здатні протистояти навіть управлінській системі); </a:t>
            </a:r>
            <a:br>
              <a:rPr lang="uk-UA" sz="2000" dirty="0" smtClean="0">
                <a:effectLst/>
              </a:rPr>
            </a:br>
            <a:r>
              <a:rPr lang="uk-UA" sz="2000" dirty="0" smtClean="0">
                <a:effectLst/>
              </a:rPr>
              <a:t>2. учасники – </a:t>
            </a:r>
            <a:r>
              <a:rPr lang="uk-UA" sz="2000" dirty="0" err="1" smtClean="0"/>
              <a:t>івентори</a:t>
            </a:r>
            <a:r>
              <a:rPr lang="uk-UA" sz="2000" dirty="0" smtClean="0">
                <a:effectLst/>
              </a:rPr>
              <a:t> (можуть знаходитися «в тілі» управлінської системи, залучаючись до соціальної події, проте не маючи впливу на її настання); </a:t>
            </a:r>
            <a:br>
              <a:rPr lang="uk-UA" sz="2000" dirty="0" smtClean="0">
                <a:effectLst/>
              </a:rPr>
            </a:br>
            <a:r>
              <a:rPr lang="uk-UA" sz="2000" dirty="0" smtClean="0">
                <a:effectLst/>
              </a:rPr>
              <a:t>3. спостерігачі і дослідники (</a:t>
            </a:r>
            <a:r>
              <a:rPr lang="uk-UA" sz="2000" dirty="0" err="1" smtClean="0"/>
              <a:t>івентологи</a:t>
            </a:r>
            <a:r>
              <a:rPr lang="uk-UA" sz="2000" dirty="0" smtClean="0">
                <a:effectLst/>
              </a:rPr>
              <a:t>); </a:t>
            </a:r>
            <a:br>
              <a:rPr lang="uk-UA" sz="2000" dirty="0" smtClean="0">
                <a:effectLst/>
              </a:rPr>
            </a:br>
            <a:r>
              <a:rPr lang="uk-UA" sz="2000" dirty="0" smtClean="0">
                <a:effectLst/>
              </a:rPr>
              <a:t>4. </a:t>
            </a:r>
            <a:r>
              <a:rPr lang="uk-UA" sz="2000" dirty="0" smtClean="0"/>
              <a:t>оповідачі</a:t>
            </a:r>
            <a:r>
              <a:rPr lang="uk-UA" sz="2000" dirty="0" smtClean="0">
                <a:effectLst/>
              </a:rPr>
              <a:t>. </a:t>
            </a:r>
            <a:r>
              <a:rPr lang="ru-RU" sz="2400" b="0" dirty="0" smtClean="0">
                <a:solidFill>
                  <a:srgbClr val="514843"/>
                </a:solidFill>
                <a:latin typeface="Euphemia"/>
              </a:rPr>
              <a:t/>
            </a:r>
            <a:br>
              <a:rPr lang="ru-RU" sz="2400" b="0" dirty="0" smtClean="0">
                <a:solidFill>
                  <a:srgbClr val="514843"/>
                </a:solidFill>
                <a:latin typeface="Euphemia"/>
              </a:rPr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endParaRPr lang="ru-RU" sz="2400" b="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00164" y="-3071858"/>
            <a:ext cx="11501486" cy="1059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06" y="3500438"/>
            <a:ext cx="8572560" cy="1224136"/>
          </a:xfrm>
        </p:spPr>
        <p:txBody>
          <a:bodyPr>
            <a:noAutofit/>
          </a:bodyPr>
          <a:lstStyle/>
          <a:p>
            <a:pPr marL="457200" indent="-457200" algn="l">
              <a:spcBef>
                <a:spcPts val="1800"/>
              </a:spcBef>
            </a:pPr>
            <a:r>
              <a:rPr lang="uk-UA" sz="2400" dirty="0" smtClean="0"/>
              <a:t>	</a:t>
            </a:r>
            <a:r>
              <a:rPr lang="uk-UA" sz="2400" dirty="0" err="1" smtClean="0"/>
              <a:t>Івент-технологія</a:t>
            </a:r>
            <a:r>
              <a:rPr lang="uk-UA" sz="2400" dirty="0" smtClean="0"/>
              <a:t> </a:t>
            </a:r>
            <a:r>
              <a:rPr lang="uk-UA" sz="2400" dirty="0" err="1" smtClean="0"/>
              <a:t>грунтується</a:t>
            </a:r>
            <a:r>
              <a:rPr lang="uk-UA" sz="2400" dirty="0" smtClean="0"/>
              <a:t> на 5 ключових блоках:</a:t>
            </a:r>
            <a:br>
              <a:rPr lang="uk-UA" sz="2400" dirty="0" smtClean="0"/>
            </a:br>
            <a:r>
              <a:rPr lang="uk-UA" sz="2400" dirty="0" smtClean="0"/>
              <a:t>1. Управління</a:t>
            </a:r>
            <a:br>
              <a:rPr lang="uk-UA" sz="2400" dirty="0" smtClean="0"/>
            </a:br>
            <a:r>
              <a:rPr lang="uk-UA" sz="2400" dirty="0" smtClean="0"/>
              <a:t>2. Дизайн</a:t>
            </a:r>
            <a:br>
              <a:rPr lang="uk-UA" sz="2400" dirty="0" smtClean="0"/>
            </a:br>
            <a:r>
              <a:rPr lang="uk-UA" sz="2400" dirty="0" smtClean="0"/>
              <a:t>3. Маркетинг</a:t>
            </a:r>
            <a:br>
              <a:rPr lang="uk-UA" sz="2400" dirty="0" smtClean="0"/>
            </a:br>
            <a:r>
              <a:rPr lang="uk-UA" sz="2400" dirty="0" smtClean="0"/>
              <a:t>4. </a:t>
            </a:r>
            <a:r>
              <a:rPr lang="uk-UA" sz="2400" dirty="0" err="1" smtClean="0"/>
              <a:t>Операціональний</a:t>
            </a:r>
            <a:r>
              <a:rPr lang="uk-UA" sz="2400" dirty="0" smtClean="0"/>
              <a:t> блок</a:t>
            </a:r>
            <a:br>
              <a:rPr lang="uk-UA" sz="2400" dirty="0" smtClean="0"/>
            </a:br>
            <a:r>
              <a:rPr lang="uk-UA" sz="2400" dirty="0" smtClean="0"/>
              <a:t>5. Ризики</a:t>
            </a:r>
            <a:br>
              <a:rPr lang="uk-UA" sz="2400" dirty="0" smtClean="0"/>
            </a:br>
            <a:r>
              <a:rPr lang="ru-RU" sz="2400" b="0" dirty="0" smtClean="0">
                <a:solidFill>
                  <a:srgbClr val="514843"/>
                </a:solidFill>
                <a:latin typeface="Euphemia"/>
              </a:rPr>
              <a:t/>
            </a:r>
            <a:br>
              <a:rPr lang="ru-RU" sz="2400" b="0" dirty="0" smtClean="0">
                <a:solidFill>
                  <a:srgbClr val="514843"/>
                </a:solidFill>
                <a:latin typeface="Euphemia"/>
              </a:rPr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endParaRPr lang="ru-RU" sz="2400" b="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050" name="Picture 2" descr="https://www.embok.org/images/embok_classes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4643446"/>
            <a:ext cx="5991225" cy="142875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1285860"/>
            <a:ext cx="7358082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Подієвий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маркетинг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це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організація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процесу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що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	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забезпечує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прибуток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передбачення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та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задоволення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потреб 	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споживача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		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00164" y="-3071858"/>
            <a:ext cx="11501486" cy="1059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857364"/>
            <a:ext cx="8572560" cy="1224136"/>
          </a:xfrm>
        </p:spPr>
        <p:txBody>
          <a:bodyPr>
            <a:noAutofit/>
          </a:bodyPr>
          <a:lstStyle/>
          <a:p>
            <a:pPr marL="457200" indent="-457200" algn="l">
              <a:spcBef>
                <a:spcPts val="1800"/>
              </a:spcBef>
            </a:pPr>
            <a:r>
              <a:rPr lang="uk-UA" sz="2400" dirty="0" smtClean="0"/>
              <a:t>	Етапи реалізації </a:t>
            </a:r>
            <a:r>
              <a:rPr lang="uk-UA" sz="2400" dirty="0" err="1" smtClean="0"/>
              <a:t>івент-технологій</a:t>
            </a:r>
            <a:r>
              <a:rPr lang="uk-UA" sz="2400" dirty="0" smtClean="0"/>
              <a:t>:</a:t>
            </a:r>
            <a:br>
              <a:rPr lang="uk-UA" sz="2400" dirty="0" smtClean="0"/>
            </a:br>
            <a:r>
              <a:rPr lang="uk-UA" sz="2400" dirty="0" smtClean="0"/>
              <a:t>1. Ініціювання події</a:t>
            </a:r>
            <a:br>
              <a:rPr lang="uk-UA" sz="2400" dirty="0" smtClean="0"/>
            </a:br>
            <a:r>
              <a:rPr lang="uk-UA" sz="2400" dirty="0" smtClean="0"/>
              <a:t>2. Планування події</a:t>
            </a:r>
            <a:br>
              <a:rPr lang="uk-UA" sz="2400" dirty="0" smtClean="0"/>
            </a:br>
            <a:r>
              <a:rPr lang="uk-UA" sz="2400" dirty="0" smtClean="0"/>
              <a:t>3. Імплементація події</a:t>
            </a:r>
            <a:br>
              <a:rPr lang="uk-UA" sz="2400" dirty="0" smtClean="0"/>
            </a:br>
            <a:r>
              <a:rPr lang="uk-UA" sz="2400" dirty="0" smtClean="0"/>
              <a:t>4. Подія</a:t>
            </a:r>
            <a:br>
              <a:rPr lang="uk-UA" sz="2400" dirty="0" smtClean="0"/>
            </a:br>
            <a:r>
              <a:rPr lang="uk-UA" sz="2400" dirty="0" smtClean="0"/>
              <a:t>5. Закриття події</a:t>
            </a:r>
            <a:br>
              <a:rPr lang="uk-UA" sz="2400" dirty="0" smtClean="0"/>
            </a:br>
            <a:r>
              <a:rPr lang="ru-RU" sz="2400" b="0" dirty="0" smtClean="0">
                <a:solidFill>
                  <a:srgbClr val="514843"/>
                </a:solidFill>
                <a:latin typeface="Euphemia"/>
              </a:rPr>
              <a:t/>
            </a:r>
            <a:br>
              <a:rPr lang="ru-RU" sz="2400" b="0" dirty="0" smtClean="0">
                <a:solidFill>
                  <a:srgbClr val="514843"/>
                </a:solidFill>
                <a:latin typeface="Euphemia"/>
              </a:rPr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endParaRPr lang="ru-RU" sz="2400" b="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6866" name="Picture 2" descr="https://www.embok.org/images/embok_phases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3143248"/>
            <a:ext cx="4419600" cy="1857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714356"/>
            <a:ext cx="5893635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638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06666" y="1628775"/>
            <a:ext cx="2357438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785926"/>
            <a:ext cx="3905248" cy="3680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29475" y="4538663"/>
            <a:ext cx="461963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8450" y="4562475"/>
            <a:ext cx="444104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63854" y="4549775"/>
            <a:ext cx="44767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Заголовок 1"/>
          <p:cNvSpPr txBox="1">
            <a:spLocks/>
          </p:cNvSpPr>
          <p:nvPr/>
        </p:nvSpPr>
        <p:spPr bwMode="auto">
          <a:xfrm>
            <a:off x="5575697" y="5154613"/>
            <a:ext cx="2589609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d99c277f280234992a36bb463b6c6b1dbfe9e34"/>
</p:tagLst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3297</TotalTime>
  <Words>49</Words>
  <Application>Microsoft Office PowerPoint</Application>
  <PresentationFormat>Экран (4:3)</PresentationFormat>
  <Paragraphs>15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Соціальні технології подій</vt:lpstr>
      <vt:lpstr>Соціальна подія – це відмінний випадок, який володіє властивостями або темою, що відрізняють його від всіх інших, і містить в собі зміни за обмежений проміжок часу (Л.Дж.Гріффіт)  </vt:lpstr>
      <vt:lpstr> СУБЄКТИ СОЦІАЛЬНИХ ТЕХНОЛОГІЙ ПОДІЙ 1. організатори – івентменеджери (займаються технологізованою організацією подій, здебільшого представлені суб’єктами управлінського рівня в соціальній системі) та івентмейкери (одиничні або колективні соціальні суб’єкти, що ініціюють настання подій і здатні протистояти навіть управлінській системі);  2. учасники – івентори (можуть знаходитися «в тілі» управлінської системи, залучаючись до соціальної події, проте не маючи впливу на її настання);  3. спостерігачі і дослідники (івентологи);  4. оповідачі.    </vt:lpstr>
      <vt:lpstr> Івент-технологія грунтується на 5 ключових блоках: 1. Управління 2. Дизайн 3. Маркетинг 4. Операціональний блок 5. Ризики    </vt:lpstr>
      <vt:lpstr> Етапи реалізації івент-технологій: 1. Ініціювання події 2. Планування події 3. Імплементація події 4. Подія 5. Закриття події    </vt:lpstr>
      <vt:lpstr>ДЯКУЮ ЗА УВАГУ!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 из разноцветных треугольников</dc:title>
  <dc:creator>obstinate</dc:creator>
  <dc:description>Шаблон презентации с сайта https://presentation-creation.ru/</dc:description>
  <cp:lastModifiedBy>kulik</cp:lastModifiedBy>
  <cp:revision>884</cp:revision>
  <dcterms:created xsi:type="dcterms:W3CDTF">2018-02-25T09:09:03Z</dcterms:created>
  <dcterms:modified xsi:type="dcterms:W3CDTF">2021-10-18T08:03:59Z</dcterms:modified>
</cp:coreProperties>
</file>