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91" r:id="rId3"/>
    <p:sldId id="292" r:id="rId4"/>
    <p:sldId id="293" r:id="rId5"/>
    <p:sldId id="294" r:id="rId6"/>
    <p:sldId id="295" r:id="rId7"/>
    <p:sldId id="310" r:id="rId8"/>
    <p:sldId id="296" r:id="rId9"/>
    <p:sldId id="297" r:id="rId10"/>
    <p:sldId id="298" r:id="rId11"/>
    <p:sldId id="299" r:id="rId12"/>
    <p:sldId id="300" r:id="rId13"/>
    <p:sldId id="301" r:id="rId14"/>
    <p:sldId id="302" r:id="rId15"/>
    <p:sldId id="303" r:id="rId16"/>
    <p:sldId id="304" r:id="rId17"/>
    <p:sldId id="305" r:id="rId18"/>
    <p:sldId id="306" r:id="rId19"/>
    <p:sldId id="311" r:id="rId20"/>
    <p:sldId id="307" r:id="rId21"/>
    <p:sldId id="308" r:id="rId22"/>
    <p:sldId id="309" r:id="rId23"/>
    <p:sldId id="257" r:id="rId24"/>
    <p:sldId id="322" r:id="rId25"/>
    <p:sldId id="315" r:id="rId26"/>
    <p:sldId id="323" r:id="rId27"/>
    <p:sldId id="312" r:id="rId28"/>
    <p:sldId id="313" r:id="rId29"/>
    <p:sldId id="314" r:id="rId30"/>
    <p:sldId id="316" r:id="rId31"/>
    <p:sldId id="317" r:id="rId32"/>
    <p:sldId id="262" r:id="rId33"/>
    <p:sldId id="318" r:id="rId34"/>
    <p:sldId id="319" r:id="rId35"/>
    <p:sldId id="324" r:id="rId36"/>
    <p:sldId id="320" r:id="rId37"/>
    <p:sldId id="321" r:id="rId38"/>
    <p:sldId id="325" r:id="rId39"/>
    <p:sldId id="349" r:id="rId40"/>
    <p:sldId id="263" r:id="rId41"/>
    <p:sldId id="260" r:id="rId42"/>
    <p:sldId id="326" r:id="rId43"/>
    <p:sldId id="348" r:id="rId44"/>
    <p:sldId id="327" r:id="rId45"/>
    <p:sldId id="261" r:id="rId46"/>
    <p:sldId id="328" r:id="rId47"/>
    <p:sldId id="329" r:id="rId48"/>
    <p:sldId id="333" r:id="rId49"/>
    <p:sldId id="330" r:id="rId50"/>
    <p:sldId id="331" r:id="rId51"/>
    <p:sldId id="332" r:id="rId52"/>
    <p:sldId id="334" r:id="rId53"/>
    <p:sldId id="335" r:id="rId54"/>
    <p:sldId id="337" r:id="rId55"/>
    <p:sldId id="336" r:id="rId56"/>
    <p:sldId id="338" r:id="rId57"/>
    <p:sldId id="339" r:id="rId58"/>
    <p:sldId id="340" r:id="rId59"/>
    <p:sldId id="341" r:id="rId60"/>
    <p:sldId id="343" r:id="rId61"/>
    <p:sldId id="344" r:id="rId62"/>
    <p:sldId id="345" r:id="rId63"/>
    <p:sldId id="346" r:id="rId64"/>
    <p:sldId id="289" r:id="rId65"/>
    <p:sldId id="347" r:id="rId66"/>
  </p:sldIdLst>
  <p:sldSz cx="10693400" cy="7556500"/>
  <p:notesSz cx="10693400" cy="7556500"/>
  <p:embeddedFontLst>
    <p:embeddedFont>
      <p:font typeface="Book Antiqua" panose="02040602050305030304" pitchFamily="18" charset="0"/>
      <p:regular r:id="rId67"/>
      <p:bold r:id="rId68"/>
      <p:italic r:id="rId69"/>
      <p:boldItalic r:id="rId7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9FF"/>
    <a:srgbClr val="4712CB"/>
    <a:srgbClr val="383ED3"/>
    <a:srgbClr val="F5F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7"/>
    <p:restoredTop sz="94721"/>
  </p:normalViewPr>
  <p:slideViewPr>
    <p:cSldViewPr>
      <p:cViewPr varScale="1">
        <p:scale>
          <a:sx n="98" d="100"/>
          <a:sy n="98" d="100"/>
        </p:scale>
        <p:origin x="1368"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10/4/23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70737"/>
            <a:ext cx="10693400" cy="6015355"/>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F9F4E6"/>
          </a:solidFill>
        </p:spPr>
        <p:txBody>
          <a:bodyPr wrap="square" lIns="0" tIns="0" rIns="0" bIns="0" rtlCol="0"/>
          <a:lstStyle/>
          <a:p>
            <a:endParaRPr/>
          </a:p>
        </p:txBody>
      </p:sp>
      <p:sp>
        <p:nvSpPr>
          <p:cNvPr id="2" name="Holder 2"/>
          <p:cNvSpPr>
            <a:spLocks noGrp="1"/>
          </p:cNvSpPr>
          <p:nvPr>
            <p:ph type="title"/>
          </p:nvPr>
        </p:nvSpPr>
        <p:spPr>
          <a:xfrm>
            <a:off x="1174646" y="930027"/>
            <a:ext cx="8344107" cy="1233170"/>
          </a:xfrm>
          <a:prstGeom prst="rect">
            <a:avLst/>
          </a:prstGeom>
        </p:spPr>
        <p:txBody>
          <a:bodyPr wrap="square" lIns="0" tIns="0" rIns="0" bIns="0">
            <a:spAutoFit/>
          </a:bodyPr>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a:xfrm>
            <a:off x="300653" y="2420415"/>
            <a:ext cx="10092092" cy="3500754"/>
          </a:xfrm>
          <a:prstGeom prst="rect">
            <a:avLst/>
          </a:prstGeom>
        </p:spPr>
        <p:txBody>
          <a:bodyPr wrap="square" lIns="0" tIns="0" rIns="0" bIns="0">
            <a:spAutoFit/>
          </a:bodyPr>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10/4/23</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www.un.int/brazil" TargetMode="External"/><Relationship Id="rId13" Type="http://schemas.openxmlformats.org/officeDocument/2006/relationships/hyperlink" Target="https://www.pminewyork.gov.in/" TargetMode="External"/><Relationship Id="rId3" Type="http://schemas.openxmlformats.org/officeDocument/2006/relationships/hyperlink" Target="http://www.russiaun.ru/" TargetMode="External"/><Relationship Id="rId7" Type="http://schemas.openxmlformats.org/officeDocument/2006/relationships/hyperlink" Target="http://www.ambasadat.gov.al/united-nations" TargetMode="External"/><Relationship Id="rId12" Type="http://schemas.openxmlformats.org/officeDocument/2006/relationships/hyperlink" Target="https://www.ghanamissionun.org/" TargetMode="External"/><Relationship Id="rId2" Type="http://schemas.openxmlformats.org/officeDocument/2006/relationships/hyperlink" Target="https://www.norway.no/en/missions/UN/" TargetMode="External"/><Relationship Id="rId1" Type="http://schemas.openxmlformats.org/officeDocument/2006/relationships/slideLayout" Target="../slideLayouts/slideLayout2.xml"/><Relationship Id="rId6" Type="http://schemas.openxmlformats.org/officeDocument/2006/relationships/hyperlink" Target="https://usun.state.gov/" TargetMode="External"/><Relationship Id="rId11" Type="http://schemas.openxmlformats.org/officeDocument/2006/relationships/hyperlink" Target="https://www.un.org/securitycouncil/ru/content/%D1%87%D0%BB%D0%B5%D0%BD%D1%8B-%D1%81%D0%BE%D0%B2%D0%B5%D1%82%D0%B0-%D0%B1%D0%B5%D0%B7%D0%BE%D0%BF%D0%B0%D1%81%D0%BD%D0%BE%D1%81%D1%82%D0%B8-%D0%B2-%D0%BD%D0%B0%D1%81%D1%82%D0%BE%D1%8F%D1%89%D0%B5%D0%B5-%D0%B2%D1%80%D0%B5%D0%BC%D1%8F" TargetMode="External"/><Relationship Id="rId5" Type="http://schemas.openxmlformats.org/officeDocument/2006/relationships/hyperlink" Target="http://ukun.fco.gov.uk/en/" TargetMode="External"/><Relationship Id="rId10" Type="http://schemas.openxmlformats.org/officeDocument/2006/relationships/hyperlink" Target="http://www.franceonu.org/" TargetMode="External"/><Relationship Id="rId4" Type="http://schemas.openxmlformats.org/officeDocument/2006/relationships/hyperlink" Target="https://uaeun.org/" TargetMode="External"/><Relationship Id="rId9" Type="http://schemas.openxmlformats.org/officeDocument/2006/relationships/hyperlink" Target="http://chnun.chinamission.org.cn/e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677846" y="120650"/>
            <a:ext cx="8915400" cy="2769797"/>
          </a:xfrm>
          <a:prstGeom prst="rect">
            <a:avLst/>
          </a:prstGeom>
        </p:spPr>
        <p:txBody>
          <a:bodyPr vert="horz" wrap="square" lIns="0" tIns="13335" rIns="0" bIns="0" rtlCol="0">
            <a:spAutoFit/>
          </a:bodyPr>
          <a:lstStyle/>
          <a:p>
            <a:pPr marL="12700" marR="5080" algn="ctr">
              <a:lnSpc>
                <a:spcPct val="133700"/>
              </a:lnSpc>
              <a:spcBef>
                <a:spcPts val="1140"/>
              </a:spcBef>
            </a:pPr>
            <a:r>
              <a:rPr lang="ru-RU" sz="3600" dirty="0">
                <a:solidFill>
                  <a:srgbClr val="383ED3"/>
                </a:solidFill>
                <a:latin typeface="Book Antiqua" panose="02040602050305030304" pitchFamily="18" charset="0"/>
              </a:rPr>
              <a:t>ООН</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ЯК</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ГЛОБАЛЬНА</a:t>
            </a:r>
            <a:r>
              <a:rPr lang="ru-RU" sz="3600" spc="95"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ОРГАНІЗАЦІЯ</a:t>
            </a:r>
            <a:r>
              <a:rPr lang="ru-RU" sz="3600" spc="90" dirty="0">
                <a:solidFill>
                  <a:srgbClr val="383ED3"/>
                </a:solidFill>
                <a:latin typeface="Book Antiqua" panose="02040602050305030304" pitchFamily="18" charset="0"/>
              </a:rPr>
              <a:t> </a:t>
            </a:r>
            <a:r>
              <a:rPr lang="ru-RU" sz="3600" spc="-50" dirty="0">
                <a:solidFill>
                  <a:srgbClr val="383ED3"/>
                </a:solidFill>
                <a:latin typeface="Book Antiqua" panose="02040602050305030304" pitchFamily="18" charset="0"/>
              </a:rPr>
              <a:t>У </a:t>
            </a:r>
            <a:r>
              <a:rPr lang="ru-RU" sz="3600" dirty="0">
                <a:solidFill>
                  <a:srgbClr val="383ED3"/>
                </a:solidFill>
                <a:latin typeface="Book Antiqua" panose="02040602050305030304" pitchFamily="18" charset="0"/>
              </a:rPr>
              <a:t>ВРЕГУЛЮВАННІ</a:t>
            </a:r>
            <a:r>
              <a:rPr lang="ru-RU" sz="3600" spc="24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МІЖНАРОДНИХ</a:t>
            </a:r>
            <a:r>
              <a:rPr lang="ru-RU" sz="3600" spc="245" dirty="0">
                <a:solidFill>
                  <a:srgbClr val="383ED3"/>
                </a:solidFill>
                <a:latin typeface="Book Antiqua" panose="02040602050305030304" pitchFamily="18" charset="0"/>
              </a:rPr>
              <a:t> </a:t>
            </a:r>
            <a:r>
              <a:rPr lang="ru-RU" sz="3600" spc="-10" dirty="0">
                <a:solidFill>
                  <a:srgbClr val="383ED3"/>
                </a:solidFill>
                <a:latin typeface="Book Antiqua" panose="02040602050305030304" pitchFamily="18" charset="0"/>
              </a:rPr>
              <a:t>ВІДНОСИН</a:t>
            </a:r>
            <a:br>
              <a:rPr lang="uk-UA" spc="-10" dirty="0">
                <a:solidFill>
                  <a:srgbClr val="383ED3"/>
                </a:solidFill>
                <a:latin typeface="Book Antiqua" panose="02040602050305030304" pitchFamily="18" charset="0"/>
                <a:cs typeface="Calibri"/>
              </a:rPr>
            </a:br>
            <a:r>
              <a:rPr lang="ru-UA" spc="-10" dirty="0">
                <a:solidFill>
                  <a:srgbClr val="383ED3"/>
                </a:solidFill>
                <a:latin typeface="Book Antiqua" panose="02040602050305030304" pitchFamily="18" charset="0"/>
                <a:cs typeface="Calibri"/>
              </a:rPr>
              <a:t>к.політ.н. ЛЕПСЬКА Н.В.</a:t>
            </a:r>
            <a:endParaRPr dirty="0">
              <a:solidFill>
                <a:srgbClr val="383ED3"/>
              </a:solidFill>
              <a:latin typeface="Book Antiqua" panose="02040602050305030304" pitchFamily="18" charset="0"/>
              <a:cs typeface="Calibri"/>
            </a:endParaRPr>
          </a:p>
        </p:txBody>
      </p:sp>
      <p:pic>
        <p:nvPicPr>
          <p:cNvPr id="27650" name="Picture 2" descr="Выставка карикатуры, посвященная 75-летию ООН и Всемирному дню свободы  печати 2020 | Организация Объединённых Наций в Российской Федерации">
            <a:extLst>
              <a:ext uri="{FF2B5EF4-FFF2-40B4-BE49-F238E27FC236}">
                <a16:creationId xmlns:a16="http://schemas.microsoft.com/office/drawing/2014/main" id="{38425DE6-B9EB-3645-B6B9-35F01888F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192" y="2890446"/>
            <a:ext cx="6289708" cy="4666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BF1940B-305D-4D4C-B184-7E8D28C9E065}"/>
              </a:ext>
            </a:extLst>
          </p:cNvPr>
          <p:cNvSpPr>
            <a:spLocks noGrp="1"/>
          </p:cNvSpPr>
          <p:nvPr>
            <p:ph type="body" idx="1"/>
          </p:nvPr>
        </p:nvSpPr>
        <p:spPr>
          <a:xfrm>
            <a:off x="5575300" y="269597"/>
            <a:ext cx="4800600" cy="7017306"/>
          </a:xfrm>
        </p:spPr>
        <p:txBody>
          <a:bodyPr/>
          <a:lstStyle/>
          <a:p>
            <a:r>
              <a:rPr lang="uk-UA" sz="2000" b="1" dirty="0">
                <a:solidFill>
                  <a:srgbClr val="FF0000"/>
                </a:solidFill>
              </a:rPr>
              <a:t>Декларація 4-х держав про загальну безпеку</a:t>
            </a:r>
            <a:r>
              <a:rPr lang="uk-UA" sz="2000" b="1" dirty="0">
                <a:solidFill>
                  <a:srgbClr val="002060"/>
                </a:solidFill>
              </a:rPr>
              <a:t>, підписану від імені урядів </a:t>
            </a:r>
            <a:r>
              <a:rPr lang="uk-UA" sz="2000" b="1" dirty="0">
                <a:solidFill>
                  <a:srgbClr val="FF0000"/>
                </a:solidFill>
              </a:rPr>
              <a:t>США, Великобританії, СРСР і Китаю </a:t>
            </a:r>
            <a:r>
              <a:rPr lang="uk-UA" sz="2000" b="1" dirty="0">
                <a:solidFill>
                  <a:srgbClr val="002060"/>
                </a:solidFill>
              </a:rPr>
              <a:t>на Московській конференції міністрів закордонних справ </a:t>
            </a:r>
            <a:r>
              <a:rPr lang="uk-UA" sz="2000" b="1" dirty="0">
                <a:solidFill>
                  <a:srgbClr val="FF0000"/>
                </a:solidFill>
              </a:rPr>
              <a:t>30 жовтня 1943 р</a:t>
            </a:r>
            <a:r>
              <a:rPr lang="uk-UA" sz="2000" b="1" dirty="0">
                <a:solidFill>
                  <a:srgbClr val="002060"/>
                </a:solidFill>
              </a:rPr>
              <a:t>.  </a:t>
            </a:r>
          </a:p>
          <a:p>
            <a:endParaRPr lang="uk-UA" sz="2000" b="1" dirty="0">
              <a:solidFill>
                <a:srgbClr val="002060"/>
              </a:solidFill>
            </a:endParaRPr>
          </a:p>
          <a:p>
            <a:pPr marL="342900" indent="-342900">
              <a:buFontTx/>
              <a:buChar char="-"/>
            </a:pPr>
            <a:r>
              <a:rPr lang="uk-UA" sz="2000" b="1" dirty="0">
                <a:solidFill>
                  <a:srgbClr val="002060"/>
                </a:solidFill>
              </a:rPr>
              <a:t>визнали необхідність </a:t>
            </a:r>
            <a:r>
              <a:rPr lang="uk-UA" sz="2000" b="1" i="1" dirty="0">
                <a:solidFill>
                  <a:srgbClr val="FF0000"/>
                </a:solidFill>
              </a:rPr>
              <a:t>"створення в можливо коротший термін загальної міжнародної організації для підтримки міжнародного миру і безпеки, заснованої на принципі суверенної рівності всіх миролюбних держав»</a:t>
            </a:r>
          </a:p>
          <a:p>
            <a:pPr marL="342900" indent="-342900">
              <a:buFontTx/>
              <a:buChar char="-"/>
            </a:pPr>
            <a:endParaRPr lang="uk-UA" sz="2000" b="1" i="1" dirty="0">
              <a:solidFill>
                <a:srgbClr val="FF0000"/>
              </a:solidFill>
            </a:endParaRPr>
          </a:p>
          <a:p>
            <a:pPr marL="342900" indent="-342900">
              <a:buFontTx/>
              <a:buChar char="-"/>
            </a:pPr>
            <a:r>
              <a:rPr lang="uk-UA" sz="2000" b="1" dirty="0">
                <a:solidFill>
                  <a:srgbClr val="002060"/>
                </a:solidFill>
              </a:rPr>
              <a:t>ухвалено рішення щодо </a:t>
            </a:r>
            <a:r>
              <a:rPr lang="uk-UA" sz="2000" b="1" i="1" dirty="0">
                <a:solidFill>
                  <a:srgbClr val="FF0000"/>
                </a:solidFill>
              </a:rPr>
              <a:t>доцільності проведення попереднього обміну "поглядами з питань, пов'язаних зі створенням нової міжнародної організації,</a:t>
            </a:r>
            <a:r>
              <a:rPr lang="uk-UA" sz="2000" b="1" dirty="0">
                <a:solidFill>
                  <a:srgbClr val="002060"/>
                </a:solidFill>
              </a:rPr>
              <a:t> для підтримки міжнародного миру і безпеки".</a:t>
            </a:r>
          </a:p>
          <a:p>
            <a:pPr marL="342900" indent="-342900">
              <a:buFontTx/>
              <a:buChar char="-"/>
            </a:pPr>
            <a:endParaRPr lang="ru-UA" sz="2000" b="1" dirty="0">
              <a:solidFill>
                <a:srgbClr val="002060"/>
              </a:solidFill>
            </a:endParaRPr>
          </a:p>
          <a:p>
            <a:endParaRPr lang="uk-UA" dirty="0"/>
          </a:p>
        </p:txBody>
      </p:sp>
      <p:pic>
        <p:nvPicPr>
          <p:cNvPr id="7170" name="Picture 2" descr="Заседание Московской конференции министров иностранных дел СССР, США и  Великобритании | Президентская библиотека имени Б.Н. Ельцина">
            <a:extLst>
              <a:ext uri="{FF2B5EF4-FFF2-40B4-BE49-F238E27FC236}">
                <a16:creationId xmlns:a16="http://schemas.microsoft.com/office/drawing/2014/main" id="{7A8F4104-DC52-0849-BB05-76C69DC4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303845"/>
            <a:ext cx="5216785" cy="3323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ПЕРВАЯ МОСКОВСКАЯ КОНФЕРЕНЦИЯ">
            <a:extLst>
              <a:ext uri="{FF2B5EF4-FFF2-40B4-BE49-F238E27FC236}">
                <a16:creationId xmlns:a16="http://schemas.microsoft.com/office/drawing/2014/main" id="{A7778079-FE7C-3240-A327-FE5D2BEDE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004630"/>
            <a:ext cx="5608485" cy="3248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6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E2417FB-AE3F-DB46-8330-F7F00496E1B6}"/>
              </a:ext>
            </a:extLst>
          </p:cNvPr>
          <p:cNvSpPr>
            <a:spLocks noGrp="1"/>
          </p:cNvSpPr>
          <p:nvPr>
            <p:ph type="body" idx="1"/>
          </p:nvPr>
        </p:nvSpPr>
        <p:spPr>
          <a:xfrm>
            <a:off x="4737100" y="0"/>
            <a:ext cx="5803900" cy="7540526"/>
          </a:xfrm>
        </p:spPr>
        <p:txBody>
          <a:bodyPr/>
          <a:lstStyle/>
          <a:p>
            <a:r>
              <a:rPr lang="uk-UA" sz="2400" b="1" dirty="0">
                <a:solidFill>
                  <a:srgbClr val="002060"/>
                </a:solidFill>
              </a:rPr>
              <a:t>Тегеранська конференція керівників СРСР, США і Великобританії – 28.11. — 01.12. 1943 </a:t>
            </a:r>
          </a:p>
          <a:p>
            <a:endParaRPr lang="uk-UA" sz="2400" b="1" dirty="0">
              <a:solidFill>
                <a:srgbClr val="002060"/>
              </a:solidFill>
            </a:endParaRPr>
          </a:p>
          <a:p>
            <a:pPr marL="342900" indent="-342900">
              <a:buFontTx/>
              <a:buChar char="-"/>
            </a:pPr>
            <a:r>
              <a:rPr lang="uk-UA" sz="2400" b="1" dirty="0">
                <a:solidFill>
                  <a:srgbClr val="002060"/>
                </a:solidFill>
              </a:rPr>
              <a:t>обговорення питання про міжнародну організацію</a:t>
            </a:r>
          </a:p>
          <a:p>
            <a:pPr marL="342900" indent="-342900">
              <a:buFontTx/>
              <a:buChar char="-"/>
            </a:pPr>
            <a:r>
              <a:rPr lang="uk-UA" sz="2400" b="1" dirty="0">
                <a:solidFill>
                  <a:srgbClr val="002060"/>
                </a:solidFill>
              </a:rPr>
              <a:t>опубліковано нову декларацію, в якій сповіщали про розробку ними узгоджених планів для остаточної перемоги:</a:t>
            </a:r>
            <a:endParaRPr lang="ru-UA" sz="2400" b="1" dirty="0">
              <a:solidFill>
                <a:srgbClr val="002060"/>
              </a:solidFill>
            </a:endParaRPr>
          </a:p>
          <a:p>
            <a:r>
              <a:rPr lang="uk-UA" sz="2400" b="1" i="1" dirty="0">
                <a:solidFill>
                  <a:srgbClr val="FF0000"/>
                </a:solidFill>
              </a:rPr>
              <a:t>«Ми віримо, що згоду, яка існує між нами, забезпечить міцний мир. Ми повністю визнаємо високу відповідальність, що покладена на нас і на всіх Об'єднаних Націях, за укладення такого миру, який дістане схвалення переважної маси народів земної кулі і який усунув би лиха і жахи війни на багато поколінь».</a:t>
            </a:r>
            <a:endParaRPr lang="ru-UA" sz="2400" b="1" i="1" dirty="0">
              <a:solidFill>
                <a:srgbClr val="FF0000"/>
              </a:solidFill>
            </a:endParaRPr>
          </a:p>
          <a:p>
            <a:endParaRPr lang="ru-UA" sz="1800" dirty="0"/>
          </a:p>
          <a:p>
            <a:endParaRPr lang="uk-UA" dirty="0"/>
          </a:p>
        </p:txBody>
      </p:sp>
      <p:pic>
        <p:nvPicPr>
          <p:cNvPr id="8196" name="Picture 4" descr="Конференції «великої трійки». Формування нового світового порядку та місце  в ньому України - Історія: Україна і світ. 10 клас. Гісем - Нова програма">
            <a:extLst>
              <a:ext uri="{FF2B5EF4-FFF2-40B4-BE49-F238E27FC236}">
                <a16:creationId xmlns:a16="http://schemas.microsoft.com/office/drawing/2014/main" id="{9439F281-4F2E-D04D-AC6E-EB80F87CB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7" y="120650"/>
            <a:ext cx="4537196" cy="3787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8198" name="Picture 6" descr="Большая тройка: Тегеран-43 | Победа РФ">
            <a:extLst>
              <a:ext uri="{FF2B5EF4-FFF2-40B4-BE49-F238E27FC236}">
                <a16:creationId xmlns:a16="http://schemas.microsoft.com/office/drawing/2014/main" id="{2EBFB756-5375-5845-B1B7-CB6BB3A42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22" y="4006850"/>
            <a:ext cx="4445000" cy="2819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9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1DC21BE-FB80-4B49-9859-F76A21B4D505}"/>
              </a:ext>
            </a:extLst>
          </p:cNvPr>
          <p:cNvSpPr>
            <a:spLocks noGrp="1"/>
          </p:cNvSpPr>
          <p:nvPr>
            <p:ph type="body" idx="1"/>
          </p:nvPr>
        </p:nvSpPr>
        <p:spPr>
          <a:xfrm>
            <a:off x="4813300" y="273050"/>
            <a:ext cx="5791200" cy="6647974"/>
          </a:xfrm>
        </p:spPr>
        <p:txBody>
          <a:bodyPr/>
          <a:lstStyle/>
          <a:p>
            <a:r>
              <a:rPr lang="uk-UA" sz="1800" b="1" u="sng" dirty="0">
                <a:solidFill>
                  <a:srgbClr val="FF0000"/>
                </a:solidFill>
              </a:rPr>
              <a:t>21.08. – 28.09. 1944 р. у Думбартон-Оксі </a:t>
            </a:r>
            <a:r>
              <a:rPr lang="uk-UA" sz="1800" b="1" dirty="0">
                <a:solidFill>
                  <a:srgbClr val="002060"/>
                </a:solidFill>
              </a:rPr>
              <a:t>відбулася конференція </a:t>
            </a:r>
            <a:r>
              <a:rPr lang="uk-UA" sz="1800" b="1" dirty="0">
                <a:solidFill>
                  <a:srgbClr val="FF0000"/>
                </a:solidFill>
              </a:rPr>
              <a:t>СРСР, США і Великобританії</a:t>
            </a:r>
            <a:r>
              <a:rPr lang="uk-UA" sz="1800" b="1" dirty="0">
                <a:solidFill>
                  <a:srgbClr val="002060"/>
                </a:solidFill>
              </a:rPr>
              <a:t>, яка, по суті, передувала переговорам 3-х держав з питань </a:t>
            </a:r>
            <a:r>
              <a:rPr lang="uk-UA" sz="1800" b="1" dirty="0">
                <a:solidFill>
                  <a:srgbClr val="FF0000"/>
                </a:solidFill>
              </a:rPr>
              <a:t>створення Організації Об'єднаних Націй (ООН)</a:t>
            </a:r>
          </a:p>
          <a:p>
            <a:endParaRPr lang="uk-UA" sz="1800" b="1" dirty="0">
              <a:solidFill>
                <a:srgbClr val="FF0000"/>
              </a:solidFill>
            </a:endParaRPr>
          </a:p>
          <a:p>
            <a:pPr marL="285750" indent="-285750">
              <a:buFont typeface="Wingdings" pitchFamily="2" charset="2"/>
              <a:buChar char="ü"/>
            </a:pPr>
            <a:r>
              <a:rPr lang="uk-UA" sz="1800" b="1" dirty="0">
                <a:solidFill>
                  <a:srgbClr val="002060"/>
                </a:solidFill>
              </a:rPr>
              <a:t>вдалося знайти </a:t>
            </a:r>
            <a:r>
              <a:rPr lang="uk-UA" sz="1800" b="1" dirty="0">
                <a:solidFill>
                  <a:srgbClr val="FF0000"/>
                </a:solidFill>
              </a:rPr>
              <a:t>компромісні рішення щодо цілей діяльності Організації та принципів </a:t>
            </a:r>
            <a:r>
              <a:rPr lang="uk-UA" sz="1800" b="1" dirty="0">
                <a:solidFill>
                  <a:srgbClr val="002060"/>
                </a:solidFill>
              </a:rPr>
              <a:t>її функціонування, а також підтримки миру і безпеки</a:t>
            </a:r>
          </a:p>
          <a:p>
            <a:pPr marL="285750" indent="-285750">
              <a:buFont typeface="Wingdings" pitchFamily="2" charset="2"/>
              <a:buChar char="ü"/>
            </a:pPr>
            <a:r>
              <a:rPr lang="uk-UA" sz="1800" b="1" dirty="0">
                <a:solidFill>
                  <a:srgbClr val="002060"/>
                </a:solidFill>
              </a:rPr>
              <a:t>досягли </a:t>
            </a:r>
            <a:r>
              <a:rPr lang="uk-UA" sz="1800" b="1" dirty="0">
                <a:solidFill>
                  <a:srgbClr val="FF0000"/>
                </a:solidFill>
              </a:rPr>
              <a:t>згоди стосовно</a:t>
            </a:r>
            <a:r>
              <a:rPr lang="ru-UA" sz="1800" b="1" dirty="0">
                <a:solidFill>
                  <a:srgbClr val="FF0000"/>
                </a:solidFill>
              </a:rPr>
              <a:t> </a:t>
            </a:r>
            <a:r>
              <a:rPr lang="uk-UA" sz="1800" b="1" dirty="0">
                <a:solidFill>
                  <a:srgbClr val="FF0000"/>
                </a:solidFill>
              </a:rPr>
              <a:t>функцій і повноважень</a:t>
            </a:r>
            <a:r>
              <a:rPr lang="uk-UA" sz="1800" b="1" dirty="0">
                <a:solidFill>
                  <a:srgbClr val="002060"/>
                </a:solidFill>
              </a:rPr>
              <a:t>, які повинні мати основні органи ООН</a:t>
            </a:r>
          </a:p>
          <a:p>
            <a:pPr marL="285750" indent="-285750">
              <a:buFont typeface="Wingdings" pitchFamily="2" charset="2"/>
              <a:buChar char="ü"/>
            </a:pPr>
            <a:r>
              <a:rPr lang="uk-UA" sz="1800" b="1" dirty="0">
                <a:solidFill>
                  <a:srgbClr val="002060"/>
                </a:solidFill>
              </a:rPr>
              <a:t>розроблені </a:t>
            </a:r>
            <a:r>
              <a:rPr lang="uk-UA" sz="1800" b="1" dirty="0">
                <a:solidFill>
                  <a:srgbClr val="FF0000"/>
                </a:solidFill>
              </a:rPr>
              <a:t>"Пропозиції щодо створення Загальної міжнародної організації безпеки", </a:t>
            </a:r>
            <a:r>
              <a:rPr lang="uk-UA" sz="1800" b="1" dirty="0">
                <a:solidFill>
                  <a:srgbClr val="002060"/>
                </a:solidFill>
              </a:rPr>
              <a:t>схвалені СРСР, США, Великобританією і Китаєм, що послужили основою роботи конференції Організації Об'єднаних Націй в Сан-Франциско.</a:t>
            </a:r>
          </a:p>
          <a:p>
            <a:r>
              <a:rPr lang="uk-UA" sz="1800" b="1" dirty="0">
                <a:solidFill>
                  <a:srgbClr val="FF0000"/>
                </a:solidFill>
              </a:rPr>
              <a:t>АЛЕ: </a:t>
            </a:r>
          </a:p>
          <a:p>
            <a:pPr marL="285750" indent="-285750">
              <a:buFont typeface="Wingdings" pitchFamily="2" charset="2"/>
              <a:buChar char="ü"/>
            </a:pPr>
            <a:r>
              <a:rPr lang="uk-UA" sz="1800" b="1" dirty="0">
                <a:solidFill>
                  <a:srgbClr val="002060"/>
                </a:solidFill>
              </a:rPr>
              <a:t>компромісу досягнуто не було щодо процедури голосування в Раді Безпеки</a:t>
            </a:r>
          </a:p>
          <a:p>
            <a:pPr marL="285750" indent="-285750">
              <a:buFont typeface="Wingdings" pitchFamily="2" charset="2"/>
              <a:buChar char="ü"/>
            </a:pPr>
            <a:r>
              <a:rPr lang="uk-UA" sz="1800" b="1" dirty="0">
                <a:solidFill>
                  <a:srgbClr val="002060"/>
                </a:solidFill>
              </a:rPr>
              <a:t> не були вирішені також питання: про Статут Міжнародного суду, про міжнародну територіальну опіку, про місце перебування штаб-квартири Організації та ін. </a:t>
            </a:r>
          </a:p>
        </p:txBody>
      </p:sp>
      <p:pic>
        <p:nvPicPr>
          <p:cNvPr id="9218" name="Picture 2" descr="Думбартон-Окс - Georgetown, Вашингтон | Sygic Travel">
            <a:extLst>
              <a:ext uri="{FF2B5EF4-FFF2-40B4-BE49-F238E27FC236}">
                <a16:creationId xmlns:a16="http://schemas.microsoft.com/office/drawing/2014/main" id="{B43B82EC-CCBD-6A41-9B51-7D4AA09ECA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r="9158"/>
          <a:stretch/>
        </p:blipFill>
        <p:spPr bwMode="auto">
          <a:xfrm>
            <a:off x="-114030" y="425450"/>
            <a:ext cx="4876800" cy="2806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0" name="Picture 4" descr="Правда истории. Конференция в Думбартон-Окс Новости Усинска -  Усинск-Новости.РФ">
            <a:extLst>
              <a:ext uri="{FF2B5EF4-FFF2-40B4-BE49-F238E27FC236}">
                <a16:creationId xmlns:a16="http://schemas.microsoft.com/office/drawing/2014/main" id="{F4E5D95F-DA9D-554C-8B55-009F8E991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3450"/>
            <a:ext cx="4729197" cy="32458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4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5698451-F597-1540-A1A3-EE7D6CE8AEB5}"/>
              </a:ext>
            </a:extLst>
          </p:cNvPr>
          <p:cNvSpPr>
            <a:spLocks noGrp="1"/>
          </p:cNvSpPr>
          <p:nvPr>
            <p:ph type="body" idx="1"/>
          </p:nvPr>
        </p:nvSpPr>
        <p:spPr>
          <a:xfrm>
            <a:off x="4279900" y="120651"/>
            <a:ext cx="6424951" cy="7725192"/>
          </a:xfrm>
        </p:spPr>
        <p:txBody>
          <a:bodyPr/>
          <a:lstStyle/>
          <a:p>
            <a:r>
              <a:rPr lang="uk-UA" sz="1800" b="1" dirty="0">
                <a:solidFill>
                  <a:srgbClr val="002060"/>
                </a:solidFill>
              </a:rPr>
              <a:t>Згідно з планом, прийнятим в Думбартон-Оксі, Організація Об'єднаних Націй повинна була мати </a:t>
            </a:r>
            <a:r>
              <a:rPr lang="uk-UA" sz="1800" b="1" dirty="0">
                <a:solidFill>
                  <a:srgbClr val="FF0000"/>
                </a:solidFill>
              </a:rPr>
              <a:t>4 основні органи</a:t>
            </a:r>
            <a:r>
              <a:rPr lang="uk-UA" sz="1800" b="1" dirty="0">
                <a:solidFill>
                  <a:srgbClr val="002060"/>
                </a:solidFill>
              </a:rPr>
              <a:t>:</a:t>
            </a:r>
            <a:endParaRPr lang="ru-UA" sz="1800" b="1" dirty="0">
              <a:solidFill>
                <a:srgbClr val="002060"/>
              </a:solidFill>
            </a:endParaRPr>
          </a:p>
          <a:p>
            <a:r>
              <a:rPr lang="uk-UA" sz="1800" b="1" dirty="0">
                <a:solidFill>
                  <a:srgbClr val="002060"/>
                </a:solidFill>
              </a:rPr>
              <a:t>- </a:t>
            </a:r>
            <a:r>
              <a:rPr lang="uk-UA" sz="1800" b="1" i="1" dirty="0">
                <a:solidFill>
                  <a:srgbClr val="FF0000"/>
                </a:solidFill>
              </a:rPr>
              <a:t>Генеральна Асамблея </a:t>
            </a:r>
            <a:r>
              <a:rPr lang="uk-UA" sz="1800" b="1" i="1" dirty="0">
                <a:solidFill>
                  <a:srgbClr val="002060"/>
                </a:solidFill>
              </a:rPr>
              <a:t>- </a:t>
            </a:r>
            <a:r>
              <a:rPr lang="uk-UA" sz="1800" b="1" dirty="0">
                <a:solidFill>
                  <a:srgbClr val="002060"/>
                </a:solidFill>
              </a:rPr>
              <a:t>беруть участь всі члени Організації</a:t>
            </a:r>
          </a:p>
          <a:p>
            <a:pPr marL="285750" indent="-285750">
              <a:buFontTx/>
              <a:buChar char="-"/>
            </a:pPr>
            <a:r>
              <a:rPr lang="uk-UA" sz="1800" b="1" i="1" dirty="0">
                <a:solidFill>
                  <a:srgbClr val="FF0000"/>
                </a:solidFill>
              </a:rPr>
              <a:t>Рада Безпеки</a:t>
            </a:r>
            <a:r>
              <a:rPr lang="uk-UA" sz="1800" b="1" i="1" dirty="0">
                <a:solidFill>
                  <a:srgbClr val="002060"/>
                </a:solidFill>
              </a:rPr>
              <a:t> </a:t>
            </a:r>
            <a:r>
              <a:rPr lang="uk-UA" sz="1800" b="1" dirty="0">
                <a:solidFill>
                  <a:srgbClr val="002060"/>
                </a:solidFill>
              </a:rPr>
              <a:t>- 11 членів, з них  5 постійні і 6  обиралися б Генеральною Асамблеєю з числа решти держав – членів Організації на 2-річний термін</a:t>
            </a:r>
          </a:p>
          <a:p>
            <a:pPr marL="285750" indent="-285750">
              <a:buFontTx/>
              <a:buChar char="-"/>
            </a:pPr>
            <a:r>
              <a:rPr lang="uk-UA" sz="1800" b="1" i="1" dirty="0">
                <a:solidFill>
                  <a:srgbClr val="FF0000"/>
                </a:solidFill>
              </a:rPr>
              <a:t>Економічна і Соціальна Рада</a:t>
            </a:r>
          </a:p>
          <a:p>
            <a:pPr marL="285750" indent="-285750">
              <a:buFontTx/>
              <a:buChar char="-"/>
            </a:pPr>
            <a:r>
              <a:rPr lang="uk-UA" sz="1800" b="1" i="1" dirty="0">
                <a:solidFill>
                  <a:srgbClr val="FF0000"/>
                </a:solidFill>
              </a:rPr>
              <a:t> Міжнародний Суд</a:t>
            </a:r>
          </a:p>
          <a:p>
            <a:pPr marL="285750" indent="-285750">
              <a:buFontTx/>
              <a:buChar char="-"/>
            </a:pPr>
            <a:r>
              <a:rPr lang="uk-UA" sz="1800" b="1" dirty="0">
                <a:solidFill>
                  <a:srgbClr val="002060"/>
                </a:solidFill>
              </a:rPr>
              <a:t> передбачено створення </a:t>
            </a:r>
            <a:r>
              <a:rPr lang="uk-UA" sz="1800" b="1" i="1" dirty="0">
                <a:solidFill>
                  <a:srgbClr val="FF0000"/>
                </a:solidFill>
              </a:rPr>
              <a:t>Секретаріату</a:t>
            </a:r>
            <a:endParaRPr lang="uk-UA" sz="1800" b="1" dirty="0">
              <a:solidFill>
                <a:srgbClr val="002060"/>
              </a:solidFill>
            </a:endParaRPr>
          </a:p>
          <a:p>
            <a:r>
              <a:rPr lang="uk-UA" sz="1800" b="1" dirty="0">
                <a:solidFill>
                  <a:srgbClr val="FF0000"/>
                </a:solidFill>
              </a:rPr>
              <a:t>Відповідальність за запобігання майбутнім війнам мала бути покладена на </a:t>
            </a:r>
            <a:r>
              <a:rPr lang="uk-UA" sz="1800" b="1" u="sng" dirty="0">
                <a:solidFill>
                  <a:srgbClr val="FF0000"/>
                </a:solidFill>
              </a:rPr>
              <a:t>Раду Безпеки</a:t>
            </a:r>
            <a:r>
              <a:rPr lang="uk-UA" sz="1800" b="1" dirty="0">
                <a:solidFill>
                  <a:srgbClr val="FF0000"/>
                </a:solidFill>
              </a:rPr>
              <a:t>!!!</a:t>
            </a:r>
            <a:endParaRPr lang="uk-UA" sz="1800" b="1" dirty="0">
              <a:solidFill>
                <a:srgbClr val="002060"/>
              </a:solidFill>
            </a:endParaRPr>
          </a:p>
          <a:p>
            <a:r>
              <a:rPr lang="uk-UA" sz="1800" b="1" dirty="0">
                <a:solidFill>
                  <a:srgbClr val="002060"/>
                </a:solidFill>
              </a:rPr>
              <a:t> До компетенції </a:t>
            </a:r>
            <a:r>
              <a:rPr lang="uk-UA" sz="1800" b="1" u="sng" dirty="0">
                <a:solidFill>
                  <a:srgbClr val="FF0000"/>
                </a:solidFill>
              </a:rPr>
              <a:t>Генеральної Асамблеї </a:t>
            </a:r>
            <a:r>
              <a:rPr lang="uk-UA" sz="1800" b="1" dirty="0">
                <a:solidFill>
                  <a:srgbClr val="002060"/>
                </a:solidFill>
              </a:rPr>
              <a:t>– </a:t>
            </a:r>
          </a:p>
          <a:p>
            <a:pPr marL="285750" indent="-285750">
              <a:buFont typeface="Wingdings" pitchFamily="2" charset="2"/>
              <a:buChar char="§"/>
            </a:pPr>
            <a:r>
              <a:rPr lang="uk-UA" sz="1800" b="1" dirty="0">
                <a:solidFill>
                  <a:srgbClr val="FF0000"/>
                </a:solidFill>
              </a:rPr>
              <a:t>право розглядати і обговорювати питання і робити рекомендації</a:t>
            </a:r>
            <a:r>
              <a:rPr lang="uk-UA" sz="1800" b="1" dirty="0">
                <a:solidFill>
                  <a:srgbClr val="002060"/>
                </a:solidFill>
              </a:rPr>
              <a:t> в цілях заохочення міжнародної </a:t>
            </a:r>
            <a:r>
              <a:rPr lang="uk-UA" sz="1800" b="1" dirty="0">
                <a:solidFill>
                  <a:srgbClr val="FF0000"/>
                </a:solidFill>
              </a:rPr>
              <a:t>співпраці</a:t>
            </a:r>
            <a:r>
              <a:rPr lang="uk-UA" sz="1800" b="1" dirty="0">
                <a:solidFill>
                  <a:srgbClr val="002060"/>
                </a:solidFill>
              </a:rPr>
              <a:t> </a:t>
            </a:r>
            <a:r>
              <a:rPr lang="uk-UA" sz="1800" b="1" dirty="0">
                <a:solidFill>
                  <a:srgbClr val="FF0000"/>
                </a:solidFill>
              </a:rPr>
              <a:t>і залагоджування конфліктів,</a:t>
            </a:r>
            <a:r>
              <a:rPr lang="uk-UA" sz="1800" b="1" dirty="0">
                <a:solidFill>
                  <a:srgbClr val="002060"/>
                </a:solidFill>
              </a:rPr>
              <a:t> що можуть порушити загальне благополуччя</a:t>
            </a:r>
          </a:p>
          <a:p>
            <a:pPr marL="285750" indent="-285750">
              <a:buFont typeface="Wingdings" pitchFamily="2" charset="2"/>
              <a:buChar char="§"/>
            </a:pPr>
            <a:r>
              <a:rPr lang="uk-UA" sz="1800" b="1" dirty="0">
                <a:solidFill>
                  <a:srgbClr val="FF0000"/>
                </a:solidFill>
              </a:rPr>
              <a:t>право обговорювати питання співпраці в справі підтримки миру і безпеки</a:t>
            </a:r>
            <a:r>
              <a:rPr lang="uk-UA" sz="1800" b="1" dirty="0">
                <a:solidFill>
                  <a:srgbClr val="002060"/>
                </a:solidFill>
              </a:rPr>
              <a:t>, а також питання роззброєння, оскільки справа стосувалася загальних принципів.</a:t>
            </a:r>
          </a:p>
          <a:p>
            <a:pPr marL="285750" indent="-285750">
              <a:buFont typeface="Wingdings" pitchFamily="2" charset="2"/>
              <a:buChar char="§"/>
            </a:pPr>
            <a:r>
              <a:rPr lang="uk-UA" sz="1800" b="1" dirty="0">
                <a:solidFill>
                  <a:srgbClr val="FF0000"/>
                </a:solidFill>
              </a:rPr>
              <a:t>Але!!!  не мала права робити рекомендацій ні по яких питаннях, що знаходяться вже на розгляді Ради Безпеки, і всі питання, що вимагають вживання яких-небудь заходів, повинні були передаватися Раді Безпеки</a:t>
            </a:r>
            <a:r>
              <a:rPr lang="uk-UA" sz="1800" b="1" dirty="0">
                <a:solidFill>
                  <a:srgbClr val="002060"/>
                </a:solidFill>
              </a:rPr>
              <a:t>.</a:t>
            </a:r>
            <a:endParaRPr lang="ru-UA" sz="1800" b="1" dirty="0">
              <a:solidFill>
                <a:srgbClr val="002060"/>
              </a:solidFill>
            </a:endParaRPr>
          </a:p>
          <a:p>
            <a:endParaRPr lang="uk-UA" dirty="0"/>
          </a:p>
        </p:txBody>
      </p:sp>
      <p:pic>
        <p:nvPicPr>
          <p:cNvPr id="10242" name="Picture 2" descr="21.08.44 – начало конференции в Думбартон-Оксе — Всё о Второй мировой">
            <a:extLst>
              <a:ext uri="{FF2B5EF4-FFF2-40B4-BE49-F238E27FC236}">
                <a16:creationId xmlns:a16="http://schemas.microsoft.com/office/drawing/2014/main" id="{3CD644F8-5B7F-E94D-A9AF-11570039D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8" y="507489"/>
            <a:ext cx="4127500" cy="6541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0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15000">
              <a:schemeClr val="accent3">
                <a:lumMod val="20000"/>
                <a:lumOff val="80000"/>
              </a:schemeClr>
            </a:gs>
            <a:gs pos="39000">
              <a:schemeClr val="accent1">
                <a:lumMod val="20000"/>
                <a:lumOff val="80000"/>
              </a:schemeClr>
            </a:gs>
            <a:gs pos="65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34D1E20-AD9D-0144-9941-189CD09F3CD4}"/>
              </a:ext>
            </a:extLst>
          </p:cNvPr>
          <p:cNvSpPr>
            <a:spLocks noGrp="1"/>
          </p:cNvSpPr>
          <p:nvPr>
            <p:ph type="body" idx="1"/>
          </p:nvPr>
        </p:nvSpPr>
        <p:spPr>
          <a:xfrm>
            <a:off x="5194300" y="196850"/>
            <a:ext cx="5499100" cy="6924973"/>
          </a:xfrm>
        </p:spPr>
        <p:txBody>
          <a:bodyPr/>
          <a:lstStyle/>
          <a:p>
            <a:r>
              <a:rPr lang="uk-UA" sz="1800" b="1" dirty="0">
                <a:solidFill>
                  <a:srgbClr val="FF0000"/>
                </a:solidFill>
              </a:rPr>
              <a:t>!!! </a:t>
            </a:r>
            <a:r>
              <a:rPr lang="uk-UA" sz="1800" b="1" dirty="0">
                <a:solidFill>
                  <a:srgbClr val="002060"/>
                </a:solidFill>
              </a:rPr>
              <a:t>Особливість плану Думбартон-Оксу – </a:t>
            </a:r>
          </a:p>
          <a:p>
            <a:r>
              <a:rPr lang="uk-UA" sz="1800" b="1" dirty="0">
                <a:solidFill>
                  <a:srgbClr val="FF0000"/>
                </a:solidFill>
              </a:rPr>
              <a:t>держави – члени Організації зобов'язувалися надавати в розпорядження Ради Безпеки збройні сили</a:t>
            </a:r>
            <a:r>
              <a:rPr lang="uk-UA" sz="1800" b="1" dirty="0">
                <a:solidFill>
                  <a:srgbClr val="002060"/>
                </a:solidFill>
              </a:rPr>
              <a:t> для сприяння виконання її завдань підтримки миру і безпеки і придушення актів  агресії, що було фатальною слабкістю Ліги Націй  (її апарату для охорони міжнародного миру).</a:t>
            </a:r>
          </a:p>
          <a:p>
            <a:endParaRPr lang="ru-UA" sz="1800" b="1" dirty="0">
              <a:solidFill>
                <a:srgbClr val="002060"/>
              </a:solidFill>
            </a:endParaRPr>
          </a:p>
          <a:p>
            <a:r>
              <a:rPr lang="uk-UA" sz="1800" b="1" dirty="0">
                <a:solidFill>
                  <a:srgbClr val="002060"/>
                </a:solidFill>
              </a:rPr>
              <a:t>План був підданий </a:t>
            </a:r>
            <a:r>
              <a:rPr lang="uk-UA" sz="1800" b="1" dirty="0">
                <a:solidFill>
                  <a:srgbClr val="FF0000"/>
                </a:solidFill>
              </a:rPr>
              <a:t>ретельному обговоренню у всіх країнах. </a:t>
            </a:r>
          </a:p>
          <a:p>
            <a:r>
              <a:rPr lang="uk-UA" sz="1800" b="1" dirty="0">
                <a:solidFill>
                  <a:srgbClr val="002060"/>
                </a:solidFill>
              </a:rPr>
              <a:t>Уряд Великобританії опублікував докладний коментар, а в Сполучених Штатах Державний департамент розповсюдив 1 900 000 екземплярів тексту проекту, прийнятого в Думбартон-Оксі, і організував ряд лекцій, радіопрограм і кінематографічних сеансів для пояснення суті цього проекту. </a:t>
            </a:r>
          </a:p>
          <a:p>
            <a:r>
              <a:rPr lang="uk-UA" sz="1800" b="1" dirty="0">
                <a:solidFill>
                  <a:srgbClr val="002060"/>
                </a:solidFill>
              </a:rPr>
              <a:t>Зауваження і конструктивна критика поступили від ряду урядів, зокрема від Австралії, Бельгії, Канади, Нідерландів, Нової Зеландії, Норвегії, Польщі, Радянського Союзу, Сполученого Королівства, Сполучених Штатів, Чехословаччини, Франції і Південно-Африканського Союзу</a:t>
            </a:r>
            <a:r>
              <a:rPr lang="ru-UA" sz="1800" b="1" dirty="0">
                <a:solidFill>
                  <a:srgbClr val="002060"/>
                </a:solidFill>
              </a:rPr>
              <a:t> </a:t>
            </a:r>
            <a:endParaRPr lang="uk-UA" sz="1800" b="1" dirty="0">
              <a:solidFill>
                <a:srgbClr val="002060"/>
              </a:solidFill>
            </a:endParaRPr>
          </a:p>
        </p:txBody>
      </p:sp>
      <p:pic>
        <p:nvPicPr>
          <p:cNvPr id="11266" name="Picture 2" descr="КОНФЕРЕНЦИЯ В ДУМБАРТОН-ОКСЕ">
            <a:extLst>
              <a:ext uri="{FF2B5EF4-FFF2-40B4-BE49-F238E27FC236}">
                <a16:creationId xmlns:a16="http://schemas.microsoft.com/office/drawing/2014/main" id="{56A244AC-5C09-2746-A7D6-324E48437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0"/>
            <a:ext cx="4722813" cy="377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КОНФЕРЕНЦИЯ В ДУМБАРТОН-ОКСЕ">
            <a:extLst>
              <a:ext uri="{FF2B5EF4-FFF2-40B4-BE49-F238E27FC236}">
                <a16:creationId xmlns:a16="http://schemas.microsoft.com/office/drawing/2014/main" id="{80457FBB-FBAE-534F-BD4D-52A051A66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3816074"/>
            <a:ext cx="4854575" cy="377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2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20000"/>
                <a:lumOff val="80000"/>
              </a:schemeClr>
            </a:gs>
            <a:gs pos="41000">
              <a:schemeClr val="accent1">
                <a:lumMod val="20000"/>
                <a:lumOff val="80000"/>
              </a:schemeClr>
            </a:gs>
            <a:gs pos="71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79E6C0E-6F39-4546-8E9E-5B52AE8D03DD}"/>
              </a:ext>
            </a:extLst>
          </p:cNvPr>
          <p:cNvSpPr>
            <a:spLocks noGrp="1"/>
          </p:cNvSpPr>
          <p:nvPr>
            <p:ph type="body" idx="1"/>
          </p:nvPr>
        </p:nvSpPr>
        <p:spPr>
          <a:xfrm>
            <a:off x="5027265" y="196850"/>
            <a:ext cx="5579444" cy="7448193"/>
          </a:xfrm>
        </p:spPr>
        <p:txBody>
          <a:bodyPr/>
          <a:lstStyle/>
          <a:p>
            <a:r>
              <a:rPr lang="uk-UA" sz="1800" b="1" u="sng" dirty="0">
                <a:solidFill>
                  <a:srgbClr val="FF0000"/>
                </a:solidFill>
              </a:rPr>
              <a:t>Лютий 1945 - Кримська (Ялтинська</a:t>
            </a:r>
            <a:r>
              <a:rPr lang="uk-UA" sz="1800" b="1" dirty="0">
                <a:solidFill>
                  <a:srgbClr val="002060"/>
                </a:solidFill>
              </a:rPr>
              <a:t>) конференція керівників трьох союзних держав - була розв'язана найважливіша </a:t>
            </a:r>
            <a:r>
              <a:rPr lang="uk-UA" sz="1800" b="1" dirty="0">
                <a:solidFill>
                  <a:srgbClr val="FF0000"/>
                </a:solidFill>
              </a:rPr>
              <a:t>проблема щодо голосування в Раді Безпеки</a:t>
            </a:r>
            <a:r>
              <a:rPr lang="uk-UA" sz="1800" b="1" dirty="0">
                <a:solidFill>
                  <a:srgbClr val="002060"/>
                </a:solidFill>
              </a:rPr>
              <a:t>. </a:t>
            </a:r>
          </a:p>
          <a:p>
            <a:r>
              <a:rPr lang="uk-UA" sz="1800" b="1" dirty="0">
                <a:solidFill>
                  <a:srgbClr val="002060"/>
                </a:solidFill>
              </a:rPr>
              <a:t>Ще у грудні 1944 р. Ф. Рузвельт надіслав Й. Сталіну і У. </a:t>
            </a:r>
            <a:r>
              <a:rPr lang="uk-UA" sz="1800" b="1" dirty="0" err="1">
                <a:solidFill>
                  <a:srgbClr val="002060"/>
                </a:solidFill>
              </a:rPr>
              <a:t>Черчіллю</a:t>
            </a:r>
            <a:r>
              <a:rPr lang="uk-UA" sz="1800" b="1" dirty="0">
                <a:solidFill>
                  <a:srgbClr val="002060"/>
                </a:solidFill>
              </a:rPr>
              <a:t> пропозицію, яка з незначними редакційними змінами була ухвалена в Ялті. Передбачалося, що </a:t>
            </a:r>
            <a:r>
              <a:rPr lang="uk-UA" sz="1800" b="1" dirty="0">
                <a:solidFill>
                  <a:srgbClr val="FF0000"/>
                </a:solidFill>
              </a:rPr>
              <a:t>рішення Ради Безпеки з непроцедурних питань приймаються "більшістю в 7 голосів членів, включаючи співпадаючі голоси постійних членів, причому сторона, що бере участь у суперечці, утримується від голосування при ухваленні рішень.</a:t>
            </a:r>
            <a:r>
              <a:rPr lang="uk-UA" sz="1800" b="1" dirty="0">
                <a:solidFill>
                  <a:srgbClr val="002060"/>
                </a:solidFill>
              </a:rPr>
              <a:t> </a:t>
            </a:r>
          </a:p>
          <a:p>
            <a:r>
              <a:rPr lang="uk-UA" sz="1800" b="1" dirty="0">
                <a:solidFill>
                  <a:srgbClr val="002060"/>
                </a:solidFill>
              </a:rPr>
              <a:t>Це означало вимогу одноголосності великих держав — постійних членів Ради Безпеки при ухваленні найважливіших </a:t>
            </a:r>
            <a:r>
              <a:rPr lang="uk-UA" sz="1800" b="1" dirty="0">
                <a:solidFill>
                  <a:srgbClr val="FF0000"/>
                </a:solidFill>
              </a:rPr>
              <a:t>рішень, що стосуються збереження миру, включаючи всі економічні та військові примусові заходи</a:t>
            </a:r>
            <a:r>
              <a:rPr lang="uk-UA" sz="1800" b="1" dirty="0">
                <a:solidFill>
                  <a:srgbClr val="002060"/>
                </a:solidFill>
              </a:rPr>
              <a:t>. За задумом розробників, </a:t>
            </a:r>
            <a:r>
              <a:rPr lang="uk-UA" sz="1800" b="1" dirty="0">
                <a:solidFill>
                  <a:srgbClr val="FF0000"/>
                </a:solidFill>
              </a:rPr>
              <a:t>правило одноголосності, яке трактується як право вето великих держав, підкреслювало їх "особливу відповідальність за збереження загального миру" і зайвий раз стверджувало, що "влада міжнародної організації не може бути використана проти великих держав".</a:t>
            </a:r>
            <a:endParaRPr lang="ru-UA" sz="1800" b="1" dirty="0">
              <a:solidFill>
                <a:srgbClr val="FF0000"/>
              </a:solidFill>
            </a:endParaRPr>
          </a:p>
          <a:p>
            <a:endParaRPr lang="uk-UA" dirty="0"/>
          </a:p>
        </p:txBody>
      </p:sp>
      <p:pic>
        <p:nvPicPr>
          <p:cNvPr id="12292" name="Picture 4" descr="Ялтинська конференція — Вікіпедія">
            <a:extLst>
              <a:ext uri="{FF2B5EF4-FFF2-40B4-BE49-F238E27FC236}">
                <a16:creationId xmlns:a16="http://schemas.microsoft.com/office/drawing/2014/main" id="{B563870B-A0B4-BF4D-9E5D-2FC344A2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0" y="1568450"/>
            <a:ext cx="4802809" cy="3778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4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7495C7-455F-C44D-B7F0-5262296E54A9}"/>
              </a:ext>
            </a:extLst>
          </p:cNvPr>
          <p:cNvSpPr>
            <a:spLocks noGrp="1"/>
          </p:cNvSpPr>
          <p:nvPr>
            <p:ph type="body" idx="1"/>
          </p:nvPr>
        </p:nvSpPr>
        <p:spPr>
          <a:xfrm>
            <a:off x="270977" y="728480"/>
            <a:ext cx="10151445" cy="3048000"/>
          </a:xfrm>
        </p:spPr>
        <p:txBody>
          <a:bodyPr/>
          <a:lstStyle/>
          <a:p>
            <a:r>
              <a:rPr lang="uk-UA" sz="2000" b="1" dirty="0">
                <a:solidFill>
                  <a:srgbClr val="002060"/>
                </a:solidFill>
              </a:rPr>
              <a:t>На конференції в Криму ухвалено </a:t>
            </a:r>
            <a:r>
              <a:rPr lang="uk-UA" sz="2000" b="1" dirty="0">
                <a:solidFill>
                  <a:srgbClr val="FF0000"/>
                </a:solidFill>
              </a:rPr>
              <a:t>рішення про початок 25 квітня 1945 р. роботи Конференції Об'єднаних Націй в Сан-Франциско</a:t>
            </a:r>
            <a:r>
              <a:rPr lang="uk-UA" sz="2000" b="1" dirty="0">
                <a:solidFill>
                  <a:srgbClr val="002060"/>
                </a:solidFill>
              </a:rPr>
              <a:t>, покликаної виробити Статут ООН і заснувати нову Організацію. </a:t>
            </a:r>
          </a:p>
          <a:p>
            <a:endParaRPr lang="uk-UA" sz="2000" b="1" dirty="0">
              <a:solidFill>
                <a:srgbClr val="002060"/>
              </a:solidFill>
            </a:endParaRPr>
          </a:p>
          <a:p>
            <a:r>
              <a:rPr lang="uk-UA" sz="2000" b="1" dirty="0">
                <a:solidFill>
                  <a:srgbClr val="FF0000"/>
                </a:solidFill>
              </a:rPr>
              <a:t>5 березня 1945 р. уряд США від імені 4-х держав надіслав запрошення державам, що підписали декларацію Об'єднаних Націй 1 січня 1942 р. та приєдналися до неї згодом і оголосили до 1 березня 1945 р. війну фашистським державам.</a:t>
            </a:r>
            <a:endParaRPr lang="ru-UA" sz="2000" b="1" dirty="0">
              <a:solidFill>
                <a:srgbClr val="FF0000"/>
              </a:solidFill>
            </a:endParaRPr>
          </a:p>
          <a:p>
            <a:endParaRPr lang="uk-UA" dirty="0"/>
          </a:p>
        </p:txBody>
      </p:sp>
      <p:pic>
        <p:nvPicPr>
          <p:cNvPr id="13314" name="Picture 2" descr="Livadia Palace with a Beautiful Landscaped Garden in Crimea Editorial Stock  Image - Image of exterior, dramatic: 122069394">
            <a:extLst>
              <a:ext uri="{FF2B5EF4-FFF2-40B4-BE49-F238E27FC236}">
                <a16:creationId xmlns:a16="http://schemas.microsoft.com/office/drawing/2014/main" id="{43C847DE-2AAA-1343-89DB-C7C2551AB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37"/>
          <a:stretch/>
        </p:blipFill>
        <p:spPr bwMode="auto">
          <a:xfrm>
            <a:off x="4975507" y="3467100"/>
            <a:ext cx="5655643" cy="37401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Ялтинська конференція: як вирішували долю Львова і сотень тисяч українців -  BBC News Україна">
            <a:extLst>
              <a:ext uri="{FF2B5EF4-FFF2-40B4-BE49-F238E27FC236}">
                <a16:creationId xmlns:a16="http://schemas.microsoft.com/office/drawing/2014/main" id="{2A481476-6500-D647-9DFC-D29E40EF6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3" y="3467100"/>
            <a:ext cx="5103829" cy="37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87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29000">
              <a:srgbClr val="F5FFC3"/>
            </a:gs>
            <a:gs pos="61000">
              <a:schemeClr val="accent1">
                <a:lumMod val="20000"/>
                <a:lumOff val="80000"/>
              </a:schemeClr>
            </a:gs>
            <a:gs pos="77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16F9FFB-02B5-5140-AF70-7501E9EF3081}"/>
              </a:ext>
            </a:extLst>
          </p:cNvPr>
          <p:cNvSpPr>
            <a:spLocks noGrp="1"/>
          </p:cNvSpPr>
          <p:nvPr>
            <p:ph type="body" idx="1"/>
          </p:nvPr>
        </p:nvSpPr>
        <p:spPr>
          <a:xfrm>
            <a:off x="5194300" y="196850"/>
            <a:ext cx="5334000" cy="7171194"/>
          </a:xfrm>
        </p:spPr>
        <p:txBody>
          <a:bodyPr/>
          <a:lstStyle/>
          <a:p>
            <a:r>
              <a:rPr lang="uk-UA" sz="1800" b="1" dirty="0">
                <a:solidFill>
                  <a:srgbClr val="FF0000"/>
                </a:solidFill>
              </a:rPr>
              <a:t>Конференція в Сан-Франциско була однією з </a:t>
            </a:r>
            <a:r>
              <a:rPr lang="uk-UA" sz="1800" b="1" dirty="0" err="1">
                <a:solidFill>
                  <a:srgbClr val="FF0000"/>
                </a:solidFill>
              </a:rPr>
              <a:t>наймасштабніших</a:t>
            </a:r>
            <a:r>
              <a:rPr lang="uk-UA" sz="1800" b="1" dirty="0">
                <a:solidFill>
                  <a:srgbClr val="FF0000"/>
                </a:solidFill>
              </a:rPr>
              <a:t> міжнародних конференцій в дипломатичній історії </a:t>
            </a:r>
          </a:p>
          <a:p>
            <a:pPr marL="285750" indent="-285750">
              <a:buFontTx/>
              <a:buChar char="-"/>
            </a:pPr>
            <a:r>
              <a:rPr lang="uk-UA" sz="1800" b="1" dirty="0">
                <a:solidFill>
                  <a:srgbClr val="002060"/>
                </a:solidFill>
              </a:rPr>
              <a:t>делегати 50 країн, що представляли</a:t>
            </a:r>
            <a:r>
              <a:rPr lang="ru-UA" sz="1800" b="1" dirty="0">
                <a:solidFill>
                  <a:srgbClr val="002060"/>
                </a:solidFill>
              </a:rPr>
              <a:t> </a:t>
            </a:r>
            <a:r>
              <a:rPr lang="uk-UA" sz="1800" b="1" dirty="0">
                <a:solidFill>
                  <a:srgbClr val="002060"/>
                </a:solidFill>
              </a:rPr>
              <a:t>понад 80</a:t>
            </a:r>
            <a:r>
              <a:rPr lang="en-US" sz="1800" b="1" dirty="0">
                <a:solidFill>
                  <a:srgbClr val="002060"/>
                </a:solidFill>
              </a:rPr>
              <a:t>% </a:t>
            </a:r>
            <a:r>
              <a:rPr lang="uk-UA" sz="1800" b="1" dirty="0">
                <a:solidFill>
                  <a:srgbClr val="002060"/>
                </a:solidFill>
              </a:rPr>
              <a:t>населення земної кулі</a:t>
            </a:r>
          </a:p>
          <a:p>
            <a:pPr marL="285750" indent="-285750">
              <a:buFontTx/>
              <a:buChar char="-"/>
            </a:pPr>
            <a:r>
              <a:rPr lang="uk-UA" sz="1800" b="1" dirty="0">
                <a:solidFill>
                  <a:srgbClr val="002060"/>
                </a:solidFill>
              </a:rPr>
              <a:t>брали участь 850 делегатів, а разом з їх радниками, штатом делегацій і секретаріатом Конференції загальне число осіб, що брали участь в роботі Конференції, досягало 3 500</a:t>
            </a:r>
          </a:p>
          <a:p>
            <a:pPr marL="285750" indent="-285750">
              <a:buFontTx/>
              <a:buChar char="-"/>
            </a:pPr>
            <a:r>
              <a:rPr lang="uk-UA" sz="1800" b="1" dirty="0">
                <a:solidFill>
                  <a:srgbClr val="002060"/>
                </a:solidFill>
              </a:rPr>
              <a:t>понад 2 500 представників преси, радіо і </a:t>
            </a:r>
            <a:r>
              <a:rPr lang="uk-UA" sz="1800" b="1" dirty="0" err="1">
                <a:solidFill>
                  <a:srgbClr val="002060"/>
                </a:solidFill>
              </a:rPr>
              <a:t>кінохронік</a:t>
            </a:r>
            <a:r>
              <a:rPr lang="uk-UA" sz="1800" b="1" dirty="0">
                <a:solidFill>
                  <a:srgbClr val="002060"/>
                </a:solidFill>
              </a:rPr>
              <a:t>, а також спостерігачів від різних товариств і організацій. </a:t>
            </a:r>
          </a:p>
          <a:p>
            <a:endParaRPr lang="uk-UA" sz="1800" b="1" dirty="0">
              <a:solidFill>
                <a:srgbClr val="FF0000"/>
              </a:solidFill>
            </a:endParaRPr>
          </a:p>
          <a:p>
            <a:r>
              <a:rPr lang="uk-UA" sz="1800" b="1" dirty="0">
                <a:solidFill>
                  <a:srgbClr val="FF0000"/>
                </a:solidFill>
              </a:rPr>
              <a:t>На порядку денному </a:t>
            </a:r>
            <a:r>
              <a:rPr lang="uk-UA" sz="1800" b="1" dirty="0">
                <a:solidFill>
                  <a:srgbClr val="002060"/>
                </a:solidFill>
              </a:rPr>
              <a:t>- пропозиції, прийняті в Думбартон-Оксі, на основі яких делегати повинні були виробити Статут, прийнятний для всіх держав.</a:t>
            </a:r>
            <a:endParaRPr lang="ru-UA" sz="1800" b="1" dirty="0">
              <a:solidFill>
                <a:srgbClr val="002060"/>
              </a:solidFill>
            </a:endParaRPr>
          </a:p>
          <a:p>
            <a:pPr marL="285750" indent="-285750">
              <a:buFontTx/>
              <a:buChar char="-"/>
            </a:pPr>
            <a:endParaRPr lang="uk-UA" sz="1800" b="1" dirty="0">
              <a:solidFill>
                <a:srgbClr val="002060"/>
              </a:solidFill>
            </a:endParaRPr>
          </a:p>
          <a:p>
            <a:pPr marL="285750" indent="-285750">
              <a:buFontTx/>
              <a:buChar char="-"/>
            </a:pPr>
            <a:endParaRPr lang="uk-UA" sz="1800" b="1" dirty="0">
              <a:solidFill>
                <a:srgbClr val="002060"/>
              </a:solidFill>
            </a:endParaRPr>
          </a:p>
          <a:p>
            <a:r>
              <a:rPr lang="uk-UA" sz="1800" b="1" dirty="0">
                <a:solidFill>
                  <a:srgbClr val="002060"/>
                </a:solidFill>
              </a:rPr>
              <a:t>Конференція в Сан-Франциско була не тільки однією з найважливіших в історії, але, ймовірно, і </a:t>
            </a:r>
            <a:r>
              <a:rPr lang="uk-UA" sz="1800" b="1" dirty="0">
                <a:solidFill>
                  <a:srgbClr val="FF0000"/>
                </a:solidFill>
              </a:rPr>
              <a:t>найчисленнішим зі всіх міжнародних зборів, що коли-небудь мали місце.</a:t>
            </a:r>
            <a:endParaRPr lang="ru-UA" sz="1800" b="1" dirty="0">
              <a:solidFill>
                <a:srgbClr val="FF0000"/>
              </a:solidFill>
            </a:endParaRPr>
          </a:p>
          <a:p>
            <a:endParaRPr lang="uk-UA" dirty="0"/>
          </a:p>
        </p:txBody>
      </p:sp>
      <p:pic>
        <p:nvPicPr>
          <p:cNvPr id="17412" name="Picture 4" descr="САН-ФРАНЦИССКАЯ КОНФЕРЕНЦИЯ">
            <a:extLst>
              <a:ext uri="{FF2B5EF4-FFF2-40B4-BE49-F238E27FC236}">
                <a16:creationId xmlns:a16="http://schemas.microsoft.com/office/drawing/2014/main" id="{2CE0FE3D-716E-3447-ADDA-B5A0D1828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1" y="41334"/>
            <a:ext cx="5060221" cy="375884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САН-ФРАНЦИССКАЯ КОНФЕРЕНЦИЯ">
            <a:extLst>
              <a:ext uri="{FF2B5EF4-FFF2-40B4-BE49-F238E27FC236}">
                <a16:creationId xmlns:a16="http://schemas.microsoft.com/office/drawing/2014/main" id="{C7FB2E8D-EE3F-5D41-8B23-DE7282CA5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222"/>
            <a:ext cx="5065634" cy="354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08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3000">
              <a:schemeClr val="accent1">
                <a:lumMod val="20000"/>
                <a:lumOff val="80000"/>
              </a:schemeClr>
            </a:gs>
            <a:gs pos="72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3BC83517-3454-B24F-B080-3B32462CB14E}"/>
              </a:ext>
            </a:extLst>
          </p:cNvPr>
          <p:cNvSpPr>
            <a:spLocks noGrp="1"/>
          </p:cNvSpPr>
          <p:nvPr>
            <p:ph type="body" idx="1"/>
          </p:nvPr>
        </p:nvSpPr>
        <p:spPr>
          <a:xfrm>
            <a:off x="5118100" y="0"/>
            <a:ext cx="5274644" cy="7632859"/>
          </a:xfrm>
        </p:spPr>
        <p:txBody>
          <a:bodyPr/>
          <a:lstStyle/>
          <a:p>
            <a:r>
              <a:rPr lang="uk-UA" sz="1800" b="1" dirty="0">
                <a:solidFill>
                  <a:srgbClr val="002060"/>
                </a:solidFill>
                <a:latin typeface="Book Antiqua" panose="02040602050305030304" pitchFamily="18" charset="0"/>
              </a:rPr>
              <a:t>Глави делегацій держав-ініціаторів головували по черзі на пленарних засіданнях: Ентоні </a:t>
            </a:r>
            <a:r>
              <a:rPr lang="uk-UA" sz="1800" b="1" dirty="0" err="1">
                <a:solidFill>
                  <a:srgbClr val="002060"/>
                </a:solidFill>
                <a:latin typeface="Book Antiqua" panose="02040602050305030304" pitchFamily="18" charset="0"/>
              </a:rPr>
              <a:t>Іден</a:t>
            </a:r>
            <a:r>
              <a:rPr lang="uk-UA" sz="1800" b="1" dirty="0">
                <a:solidFill>
                  <a:srgbClr val="002060"/>
                </a:solidFill>
                <a:latin typeface="Book Antiqua" panose="02040602050305030304" pitchFamily="18" charset="0"/>
              </a:rPr>
              <a:t> (Великобританія), В’ячеслав Молотов (Радянський Союз), Едуард </a:t>
            </a:r>
            <a:r>
              <a:rPr lang="uk-UA" sz="1800" b="1" dirty="0" err="1">
                <a:solidFill>
                  <a:srgbClr val="002060"/>
                </a:solidFill>
                <a:latin typeface="Book Antiqua" panose="02040602050305030304" pitchFamily="18" charset="0"/>
              </a:rPr>
              <a:t>Стеттініус</a:t>
            </a:r>
            <a:r>
              <a:rPr lang="uk-UA" sz="1800" b="1" dirty="0">
                <a:solidFill>
                  <a:srgbClr val="002060"/>
                </a:solidFill>
                <a:latin typeface="Book Antiqua" panose="02040602050305030304" pitchFamily="18" charset="0"/>
              </a:rPr>
              <a:t> (Сполучені Штати ) і </a:t>
            </a:r>
            <a:r>
              <a:rPr lang="uk-UA" sz="1800" b="1" dirty="0" err="1">
                <a:solidFill>
                  <a:srgbClr val="002060"/>
                </a:solidFill>
                <a:latin typeface="Book Antiqua" panose="02040602050305030304" pitchFamily="18" charset="0"/>
              </a:rPr>
              <a:t>Сун</a:t>
            </a:r>
            <a:r>
              <a:rPr lang="uk-UA" sz="1800" b="1" dirty="0">
                <a:solidFill>
                  <a:srgbClr val="002060"/>
                </a:solidFill>
                <a:latin typeface="Book Antiqua" panose="02040602050305030304" pitchFamily="18" charset="0"/>
              </a:rPr>
              <a:t> Цзи-</a:t>
            </a:r>
            <a:r>
              <a:rPr lang="uk-UA" sz="1800" b="1" dirty="0" err="1">
                <a:solidFill>
                  <a:srgbClr val="002060"/>
                </a:solidFill>
                <a:latin typeface="Book Antiqua" panose="02040602050305030304" pitchFamily="18" charset="0"/>
              </a:rPr>
              <a:t>вень</a:t>
            </a:r>
            <a:r>
              <a:rPr lang="uk-UA" sz="1800" b="1" dirty="0">
                <a:solidFill>
                  <a:srgbClr val="002060"/>
                </a:solidFill>
                <a:latin typeface="Book Antiqua" panose="02040602050305030304" pitchFamily="18" charset="0"/>
              </a:rPr>
              <a:t> (Китай).  На  пізніших  засіданнях  В.  М.  Молотова  замінив А. А. </a:t>
            </a:r>
            <a:r>
              <a:rPr lang="uk-UA" sz="1800" b="1" dirty="0" err="1">
                <a:solidFill>
                  <a:srgbClr val="002060"/>
                </a:solidFill>
                <a:latin typeface="Book Antiqua" panose="02040602050305030304" pitchFamily="18" charset="0"/>
              </a:rPr>
              <a:t>Громико</a:t>
            </a:r>
            <a:r>
              <a:rPr lang="uk-UA" sz="1800" b="1" dirty="0">
                <a:solidFill>
                  <a:srgbClr val="002060"/>
                </a:solidFill>
                <a:latin typeface="Book Antiqua" panose="02040602050305030304" pitchFamily="18" charset="0"/>
              </a:rPr>
              <a:t>, а А. </a:t>
            </a:r>
            <a:r>
              <a:rPr lang="uk-UA" sz="1800" b="1" dirty="0" err="1">
                <a:solidFill>
                  <a:srgbClr val="002060"/>
                </a:solidFill>
                <a:latin typeface="Book Antiqua" panose="02040602050305030304" pitchFamily="18" charset="0"/>
              </a:rPr>
              <a:t>Ідена</a:t>
            </a:r>
            <a:r>
              <a:rPr lang="uk-UA" sz="1800" b="1" dirty="0">
                <a:solidFill>
                  <a:srgbClr val="002060"/>
                </a:solidFill>
                <a:latin typeface="Book Antiqua" panose="02040602050305030304" pitchFamily="18" charset="0"/>
              </a:rPr>
              <a:t> – лорд </a:t>
            </a:r>
            <a:r>
              <a:rPr lang="uk-UA" sz="1800" b="1" dirty="0" err="1">
                <a:solidFill>
                  <a:srgbClr val="002060"/>
                </a:solidFill>
                <a:latin typeface="Book Antiqua" panose="02040602050305030304" pitchFamily="18" charset="0"/>
              </a:rPr>
              <a:t>Галіфакс</a:t>
            </a:r>
            <a:r>
              <a:rPr lang="uk-UA" sz="1800" b="1" dirty="0">
                <a:solidFill>
                  <a:srgbClr val="002060"/>
                </a:solidFill>
                <a:latin typeface="Book Antiqua" panose="02040602050305030304" pitchFamily="18" charset="0"/>
              </a:rPr>
              <a:t>.</a:t>
            </a:r>
            <a:endParaRPr lang="ru-UA" sz="1800" b="1" dirty="0">
              <a:solidFill>
                <a:srgbClr val="002060"/>
              </a:solidFill>
              <a:latin typeface="Book Antiqua" panose="02040602050305030304" pitchFamily="18" charset="0"/>
            </a:endParaRPr>
          </a:p>
          <a:p>
            <a:endParaRPr lang="uk-UA" sz="1800" b="1" dirty="0">
              <a:solidFill>
                <a:srgbClr val="002060"/>
              </a:solidFill>
              <a:latin typeface="Book Antiqua" panose="02040602050305030304" pitchFamily="18" charset="0"/>
            </a:endParaRPr>
          </a:p>
          <a:p>
            <a:r>
              <a:rPr lang="uk-UA" sz="1800" b="1" dirty="0">
                <a:solidFill>
                  <a:srgbClr val="FF0000"/>
                </a:solidFill>
                <a:latin typeface="Book Antiqua" panose="02040602050305030304" pitchFamily="18" charset="0"/>
              </a:rPr>
              <a:t>25 червня делегати востаннє зібралися на пленарне засідання в залі Оперного театру в Сан-Франциско. </a:t>
            </a:r>
          </a:p>
          <a:p>
            <a:r>
              <a:rPr lang="uk-UA" sz="1800" b="1" dirty="0">
                <a:solidFill>
                  <a:srgbClr val="002060"/>
                </a:solidFill>
                <a:latin typeface="Book Antiqua" panose="02040602050305030304" pitchFamily="18" charset="0"/>
              </a:rPr>
              <a:t>Головуючий – </a:t>
            </a:r>
            <a:r>
              <a:rPr lang="uk-UA" sz="1800" b="1" dirty="0">
                <a:solidFill>
                  <a:srgbClr val="FF0000"/>
                </a:solidFill>
                <a:latin typeface="Book Antiqua" panose="02040602050305030304" pitchFamily="18" charset="0"/>
              </a:rPr>
              <a:t>лорд </a:t>
            </a:r>
            <a:r>
              <a:rPr lang="uk-UA" sz="1800" b="1" dirty="0" err="1">
                <a:solidFill>
                  <a:srgbClr val="FF0000"/>
                </a:solidFill>
                <a:latin typeface="Book Antiqua" panose="02040602050305030304" pitchFamily="18" charset="0"/>
              </a:rPr>
              <a:t>Галіфакс</a:t>
            </a:r>
            <a:r>
              <a:rPr lang="ru-UA" sz="1800" b="1" dirty="0">
                <a:solidFill>
                  <a:srgbClr val="FF0000"/>
                </a:solidFill>
                <a:latin typeface="Book Antiqua" panose="02040602050305030304" pitchFamily="18" charset="0"/>
              </a:rPr>
              <a:t> </a:t>
            </a:r>
            <a:r>
              <a:rPr lang="uk-UA" b="1" dirty="0">
                <a:solidFill>
                  <a:srgbClr val="002060"/>
                </a:solidFill>
                <a:latin typeface="Book Antiqua" panose="02040602050305030304" pitchFamily="18" charset="0"/>
              </a:rPr>
              <a:t>представив зборам остаточний проект Статуту</a:t>
            </a:r>
            <a:r>
              <a:rPr lang="uk-UA" b="1" i="1" dirty="0">
                <a:solidFill>
                  <a:srgbClr val="FF0000"/>
                </a:solidFill>
                <a:latin typeface="Book Antiqua" panose="02040602050305030304" pitchFamily="18" charset="0"/>
              </a:rPr>
              <a:t>:  «Ми ніколи в житті не приймемо важливішого рішення».</a:t>
            </a:r>
          </a:p>
          <a:p>
            <a:endParaRPr lang="ru-UA" b="1" i="1" dirty="0">
              <a:solidFill>
                <a:srgbClr val="FF0000"/>
              </a:solidFill>
              <a:latin typeface="Book Antiqua" panose="02040602050305030304" pitchFamily="18" charset="0"/>
            </a:endParaRPr>
          </a:p>
          <a:p>
            <a:r>
              <a:rPr lang="uk-UA" sz="1800" b="1" dirty="0">
                <a:solidFill>
                  <a:srgbClr val="002060"/>
                </a:solidFill>
                <a:latin typeface="Book Antiqua" panose="02040602050305030304" pitchFamily="18" charset="0"/>
              </a:rPr>
              <a:t>Зважаючи на світове значення цієї події, він запропонував відступити від звичайного способу голосування підняттям рук. Тому, коли питання було поставлене на голосування, всі делегати піднялися зі своїх місць і продовжували стояти. Те ж зробили всі присутні: службовий персонал, представники преси і близько трьох тисяч відвідувачів. Коли голова заявив про одноголосне ухвалення Статуту, зал </a:t>
            </a:r>
            <a:r>
              <a:rPr lang="uk-UA" sz="1800" b="1" dirty="0" err="1">
                <a:solidFill>
                  <a:srgbClr val="002060"/>
                </a:solidFill>
                <a:latin typeface="Book Antiqua" panose="02040602050305030304" pitchFamily="18" charset="0"/>
              </a:rPr>
              <a:t>оповістився</a:t>
            </a:r>
            <a:r>
              <a:rPr lang="uk-UA" sz="1800" b="1" dirty="0">
                <a:solidFill>
                  <a:srgbClr val="002060"/>
                </a:solidFill>
                <a:latin typeface="Book Antiqua" panose="02040602050305030304" pitchFamily="18" charset="0"/>
              </a:rPr>
              <a:t> могутніми оваціями.</a:t>
            </a:r>
            <a:endParaRPr lang="ru-UA" sz="1800" b="1" dirty="0">
              <a:solidFill>
                <a:srgbClr val="002060"/>
              </a:solidFill>
              <a:latin typeface="Book Antiqua" panose="02040602050305030304" pitchFamily="18" charset="0"/>
            </a:endParaRPr>
          </a:p>
          <a:p>
            <a:endParaRPr lang="uk-UA" dirty="0"/>
          </a:p>
        </p:txBody>
      </p:sp>
      <p:pic>
        <p:nvPicPr>
          <p:cNvPr id="14344" name="Picture 8" descr="Лорд Галифакс: святой Лис (fb2) | Флибуста">
            <a:extLst>
              <a:ext uri="{FF2B5EF4-FFF2-40B4-BE49-F238E27FC236}">
                <a16:creationId xmlns:a16="http://schemas.microsoft.com/office/drawing/2014/main" id="{599F5A4F-AA94-554F-AF1F-618E0BAED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96850"/>
            <a:ext cx="4672205" cy="690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6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15362" name="Picture 2" descr="САН-ФРАНЦИССКАЯ КОНФЕРЕНЦИЯ">
            <a:extLst>
              <a:ext uri="{FF2B5EF4-FFF2-40B4-BE49-F238E27FC236}">
                <a16:creationId xmlns:a16="http://schemas.microsoft.com/office/drawing/2014/main" id="{FE290683-156D-9F4D-8D9D-7BCDCB68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35048"/>
            <a:ext cx="9448800" cy="757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09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3">
                <a:lumMod val="20000"/>
                <a:lumOff val="80000"/>
              </a:schemeClr>
            </a:gs>
            <a:gs pos="69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871071-DD0C-6F4D-A1E9-45DE8599E43B}"/>
              </a:ext>
            </a:extLst>
          </p:cNvPr>
          <p:cNvSpPr>
            <a:spLocks noGrp="1"/>
          </p:cNvSpPr>
          <p:nvPr>
            <p:ph type="title"/>
          </p:nvPr>
        </p:nvSpPr>
        <p:spPr>
          <a:xfrm>
            <a:off x="4356100" y="279603"/>
            <a:ext cx="1200253" cy="430887"/>
          </a:xfrm>
        </p:spPr>
        <p:txBody>
          <a:bodyPr/>
          <a:lstStyle/>
          <a:p>
            <a:r>
              <a:rPr lang="uk-UA" dirty="0">
                <a:solidFill>
                  <a:srgbClr val="FF0000"/>
                </a:solidFill>
              </a:rPr>
              <a:t>ПЛАН</a:t>
            </a:r>
          </a:p>
        </p:txBody>
      </p:sp>
      <p:sp>
        <p:nvSpPr>
          <p:cNvPr id="3" name="Текст 2">
            <a:extLst>
              <a:ext uri="{FF2B5EF4-FFF2-40B4-BE49-F238E27FC236}">
                <a16:creationId xmlns:a16="http://schemas.microsoft.com/office/drawing/2014/main" id="{01469CD9-8163-3840-B463-CCEBC028FC1B}"/>
              </a:ext>
            </a:extLst>
          </p:cNvPr>
          <p:cNvSpPr>
            <a:spLocks noGrp="1"/>
          </p:cNvSpPr>
          <p:nvPr>
            <p:ph type="body" idx="1"/>
          </p:nvPr>
        </p:nvSpPr>
        <p:spPr>
          <a:xfrm>
            <a:off x="616506" y="762040"/>
            <a:ext cx="10092092" cy="3016210"/>
          </a:xfrm>
        </p:spPr>
        <p:txBody>
          <a:bodyPr/>
          <a:lstStyle/>
          <a:p>
            <a:pPr marL="342900" indent="-342900">
              <a:buAutoNum type="arabicPeriod"/>
            </a:pPr>
            <a:r>
              <a:rPr lang="uk-UA" sz="2000" b="1" dirty="0">
                <a:solidFill>
                  <a:srgbClr val="383ED3"/>
                </a:solidFill>
              </a:rPr>
              <a:t>Причини краху Ліги Націй</a:t>
            </a:r>
          </a:p>
          <a:p>
            <a:pPr marL="342900" indent="-342900">
              <a:buAutoNum type="arabicPeriod"/>
            </a:pPr>
            <a:r>
              <a:rPr lang="uk-UA" sz="2000" b="1" dirty="0">
                <a:solidFill>
                  <a:srgbClr val="383ED3"/>
                </a:solidFill>
              </a:rPr>
              <a:t>Передумови та історія створення ООН</a:t>
            </a:r>
          </a:p>
          <a:p>
            <a:pPr marL="342900" indent="-342900">
              <a:buAutoNum type="arabicPeriod"/>
            </a:pPr>
            <a:r>
              <a:rPr lang="uk-UA" sz="2000" b="1" dirty="0">
                <a:solidFill>
                  <a:srgbClr val="383ED3"/>
                </a:solidFill>
              </a:rPr>
              <a:t>Мета, цілі та принципи діяльності</a:t>
            </a:r>
          </a:p>
          <a:p>
            <a:pPr marL="342900" indent="-342900">
              <a:buAutoNum type="arabicPeriod"/>
            </a:pPr>
            <a:r>
              <a:rPr lang="uk-UA" sz="2000" b="1" dirty="0">
                <a:solidFill>
                  <a:srgbClr val="383ED3"/>
                </a:solidFill>
              </a:rPr>
              <a:t>Генеральна Асамблея ООН: структура та функції діяльності</a:t>
            </a:r>
          </a:p>
          <a:p>
            <a:pPr marL="342900" indent="-342900">
              <a:buAutoNum type="arabicPeriod"/>
            </a:pPr>
            <a:r>
              <a:rPr lang="uk-UA" sz="2000" b="1" dirty="0">
                <a:solidFill>
                  <a:srgbClr val="383ED3"/>
                </a:solidFill>
              </a:rPr>
              <a:t>Рада Безпеки ООН: специфіка діяльності</a:t>
            </a:r>
          </a:p>
          <a:p>
            <a:pPr marL="342900" indent="-342900">
              <a:buAutoNum type="arabicPeriod"/>
            </a:pPr>
            <a:r>
              <a:rPr lang="uk-UA" sz="2000" b="1" dirty="0">
                <a:solidFill>
                  <a:srgbClr val="383ED3"/>
                </a:solidFill>
              </a:rPr>
              <a:t>Міжнародний Суд ООН</a:t>
            </a:r>
          </a:p>
          <a:p>
            <a:pPr marL="342900" indent="-342900">
              <a:buAutoNum type="arabicPeriod"/>
            </a:pPr>
            <a:r>
              <a:rPr lang="uk-UA" sz="2000" b="1" dirty="0">
                <a:solidFill>
                  <a:srgbClr val="383ED3"/>
                </a:solidFill>
              </a:rPr>
              <a:t>Особливості функціонування структурних підрозділів «родини» ООН</a:t>
            </a:r>
          </a:p>
          <a:p>
            <a:pPr marL="342900" indent="-342900">
              <a:buAutoNum type="arabicPeriod"/>
            </a:pPr>
            <a:r>
              <a:rPr lang="uk-UA" sz="2000" b="1" dirty="0">
                <a:solidFill>
                  <a:srgbClr val="383ED3"/>
                </a:solidFill>
              </a:rPr>
              <a:t>Проблеми діяльності ООН на сучасному етапі розвитку міжнародних відносин</a:t>
            </a:r>
          </a:p>
          <a:p>
            <a:pPr marL="342900" indent="-342900">
              <a:buAutoNum type="arabicPeriod"/>
            </a:pPr>
            <a:endParaRPr lang="uk-UA" dirty="0"/>
          </a:p>
        </p:txBody>
      </p:sp>
      <p:pic>
        <p:nvPicPr>
          <p:cNvPr id="1028" name="Picture 4" descr="До ювілею однієї Конференції у Сан-Франциско | УНІАН">
            <a:extLst>
              <a:ext uri="{FF2B5EF4-FFF2-40B4-BE49-F238E27FC236}">
                <a16:creationId xmlns:a16="http://schemas.microsoft.com/office/drawing/2014/main" id="{4DB9EB05-B920-1044-828F-890BB49A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562744"/>
            <a:ext cx="9067800" cy="37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0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9000">
              <a:schemeClr val="accent3">
                <a:lumMod val="20000"/>
                <a:lumOff val="80000"/>
              </a:schemeClr>
            </a:gs>
            <a:gs pos="77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FF940C73-3580-8E40-A3D3-0BDF6AEC7AB9}"/>
              </a:ext>
            </a:extLst>
          </p:cNvPr>
          <p:cNvSpPr>
            <a:spLocks noGrp="1"/>
          </p:cNvSpPr>
          <p:nvPr>
            <p:ph type="body" idx="1"/>
          </p:nvPr>
        </p:nvSpPr>
        <p:spPr>
          <a:xfrm>
            <a:off x="5117267" y="501650"/>
            <a:ext cx="5562600" cy="6863417"/>
          </a:xfrm>
        </p:spPr>
        <p:txBody>
          <a:bodyPr/>
          <a:lstStyle/>
          <a:p>
            <a:r>
              <a:rPr lang="ru-RU" sz="1800" b="1" dirty="0" err="1">
                <a:solidFill>
                  <a:srgbClr val="002060"/>
                </a:solidFill>
              </a:rPr>
              <a:t>Наступного</a:t>
            </a:r>
            <a:r>
              <a:rPr lang="ru-RU" sz="1800" b="1" dirty="0">
                <a:solidFill>
                  <a:srgbClr val="002060"/>
                </a:solidFill>
              </a:rPr>
              <a:t> дня в </a:t>
            </a:r>
            <a:r>
              <a:rPr lang="ru-RU" sz="1800" b="1" dirty="0" err="1">
                <a:solidFill>
                  <a:srgbClr val="002060"/>
                </a:solidFill>
              </a:rPr>
              <a:t>аудиторії</a:t>
            </a:r>
            <a:r>
              <a:rPr lang="ru-RU" sz="1800" b="1" dirty="0">
                <a:solidFill>
                  <a:srgbClr val="002060"/>
                </a:solidFill>
              </a:rPr>
              <a:t> </a:t>
            </a:r>
            <a:r>
              <a:rPr lang="ru-RU" sz="1800" b="1" dirty="0" err="1">
                <a:solidFill>
                  <a:srgbClr val="002060"/>
                </a:solidFill>
              </a:rPr>
              <a:t>Будинку</a:t>
            </a:r>
            <a:r>
              <a:rPr lang="ru-RU" sz="1800" b="1" dirty="0">
                <a:solidFill>
                  <a:srgbClr val="002060"/>
                </a:solidFill>
              </a:rPr>
              <a:t> </a:t>
            </a:r>
            <a:r>
              <a:rPr lang="ru-RU" sz="1800" b="1" dirty="0" err="1">
                <a:solidFill>
                  <a:srgbClr val="002060"/>
                </a:solidFill>
              </a:rPr>
              <a:t>ветеранів</a:t>
            </a:r>
            <a:r>
              <a:rPr lang="ru-RU" sz="1800" b="1" dirty="0">
                <a:solidFill>
                  <a:srgbClr val="002060"/>
                </a:solidFill>
              </a:rPr>
              <a:t> </a:t>
            </a:r>
            <a:r>
              <a:rPr lang="ru-RU" sz="1800" b="1" dirty="0" err="1">
                <a:solidFill>
                  <a:srgbClr val="002060"/>
                </a:solidFill>
              </a:rPr>
              <a:t>делегати</a:t>
            </a:r>
            <a:r>
              <a:rPr lang="ru-RU" sz="1800" b="1" dirty="0">
                <a:solidFill>
                  <a:srgbClr val="002060"/>
                </a:solidFill>
              </a:rPr>
              <a:t> один за другим </a:t>
            </a:r>
            <a:r>
              <a:rPr lang="ru-RU" sz="1800" b="1" dirty="0" err="1">
                <a:solidFill>
                  <a:srgbClr val="002060"/>
                </a:solidFill>
              </a:rPr>
              <a:t>підписували</a:t>
            </a:r>
            <a:r>
              <a:rPr lang="ru-RU" sz="1800" b="1" dirty="0">
                <a:solidFill>
                  <a:srgbClr val="002060"/>
                </a:solidFill>
              </a:rPr>
              <a:t> два </a:t>
            </a:r>
            <a:r>
              <a:rPr lang="ru-RU" sz="1800" b="1" dirty="0" err="1">
                <a:solidFill>
                  <a:srgbClr val="002060"/>
                </a:solidFill>
              </a:rPr>
              <a:t>документи</a:t>
            </a:r>
            <a:r>
              <a:rPr lang="ru-RU" sz="1800" b="1" dirty="0">
                <a:solidFill>
                  <a:srgbClr val="002060"/>
                </a:solidFill>
              </a:rPr>
              <a:t>: Статут ООН і Статут </a:t>
            </a:r>
            <a:r>
              <a:rPr lang="ru-RU" sz="1800" b="1" dirty="0" err="1">
                <a:solidFill>
                  <a:srgbClr val="002060"/>
                </a:solidFill>
              </a:rPr>
              <a:t>Міжнародного</a:t>
            </a:r>
            <a:r>
              <a:rPr lang="ru-RU" sz="1800" b="1" dirty="0">
                <a:solidFill>
                  <a:srgbClr val="002060"/>
                </a:solidFill>
              </a:rPr>
              <a:t> Суду. За </a:t>
            </a:r>
            <a:r>
              <a:rPr lang="ru-RU" sz="1800" b="1" dirty="0" err="1">
                <a:solidFill>
                  <a:srgbClr val="002060"/>
                </a:solidFill>
              </a:rPr>
              <a:t>кожним</a:t>
            </a:r>
            <a:r>
              <a:rPr lang="ru-RU" sz="1800" b="1" dirty="0">
                <a:solidFill>
                  <a:srgbClr val="002060"/>
                </a:solidFill>
              </a:rPr>
              <a:t> делегатом, на </a:t>
            </a:r>
            <a:r>
              <a:rPr lang="ru-RU" sz="1800" b="1" dirty="0" err="1">
                <a:solidFill>
                  <a:srgbClr val="002060"/>
                </a:solidFill>
              </a:rPr>
              <a:t>тлі</a:t>
            </a:r>
            <a:r>
              <a:rPr lang="ru-RU" sz="1800" b="1" dirty="0">
                <a:solidFill>
                  <a:srgbClr val="002060"/>
                </a:solidFill>
              </a:rPr>
              <a:t> </a:t>
            </a:r>
            <a:r>
              <a:rPr lang="ru-RU" sz="1800" b="1" dirty="0" err="1">
                <a:solidFill>
                  <a:srgbClr val="002060"/>
                </a:solidFill>
              </a:rPr>
              <a:t>яскравих</a:t>
            </a:r>
            <a:r>
              <a:rPr lang="ru-RU" sz="1800" b="1" dirty="0">
                <a:solidFill>
                  <a:srgbClr val="002060"/>
                </a:solidFill>
              </a:rPr>
              <a:t> </a:t>
            </a:r>
            <a:r>
              <a:rPr lang="ru-RU" sz="1800" b="1" dirty="0" err="1">
                <a:solidFill>
                  <a:srgbClr val="002060"/>
                </a:solidFill>
              </a:rPr>
              <a:t>фарб</a:t>
            </a:r>
            <a:r>
              <a:rPr lang="ru-RU" sz="1800" b="1" dirty="0">
                <a:solidFill>
                  <a:srgbClr val="002060"/>
                </a:solidFill>
              </a:rPr>
              <a:t> </a:t>
            </a:r>
            <a:r>
              <a:rPr lang="ru-RU" sz="1800" b="1" dirty="0" err="1">
                <a:solidFill>
                  <a:srgbClr val="002060"/>
                </a:solidFill>
              </a:rPr>
              <a:t>розташованих</a:t>
            </a:r>
            <a:r>
              <a:rPr lang="ru-RU" sz="1800" b="1" dirty="0">
                <a:solidFill>
                  <a:srgbClr val="002060"/>
                </a:solidFill>
              </a:rPr>
              <a:t> </a:t>
            </a:r>
            <a:r>
              <a:rPr lang="ru-RU" sz="1800" b="1" dirty="0" err="1">
                <a:solidFill>
                  <a:srgbClr val="002060"/>
                </a:solidFill>
              </a:rPr>
              <a:t>півколом</a:t>
            </a:r>
            <a:r>
              <a:rPr lang="ru-RU" sz="1800" b="1" dirty="0">
                <a:solidFill>
                  <a:srgbClr val="002060"/>
                </a:solidFill>
              </a:rPr>
              <a:t> </a:t>
            </a:r>
            <a:r>
              <a:rPr lang="ru-RU" sz="1800" b="1" dirty="0" err="1">
                <a:solidFill>
                  <a:srgbClr val="002060"/>
                </a:solidFill>
              </a:rPr>
              <a:t>прапорів</a:t>
            </a:r>
            <a:r>
              <a:rPr lang="ru-RU" sz="1800" b="1" dirty="0">
                <a:solidFill>
                  <a:srgbClr val="002060"/>
                </a:solidFill>
              </a:rPr>
              <a:t> 50 </a:t>
            </a:r>
            <a:r>
              <a:rPr lang="ru-RU" sz="1800" b="1" dirty="0" err="1">
                <a:solidFill>
                  <a:srgbClr val="002060"/>
                </a:solidFill>
              </a:rPr>
              <a:t>націй</a:t>
            </a:r>
            <a:r>
              <a:rPr lang="ru-RU" sz="1800" b="1" dirty="0">
                <a:solidFill>
                  <a:srgbClr val="002060"/>
                </a:solidFill>
              </a:rPr>
              <a:t>, стояли </a:t>
            </a:r>
            <a:r>
              <a:rPr lang="ru-RU" sz="1800" b="1" dirty="0" err="1">
                <a:solidFill>
                  <a:srgbClr val="002060"/>
                </a:solidFill>
              </a:rPr>
              <a:t>інші</a:t>
            </a:r>
            <a:r>
              <a:rPr lang="ru-RU" sz="1800" b="1" dirty="0">
                <a:solidFill>
                  <a:srgbClr val="002060"/>
                </a:solidFill>
              </a:rPr>
              <a:t> члени </a:t>
            </a:r>
            <a:r>
              <a:rPr lang="ru-RU" sz="1800" b="1" dirty="0" err="1">
                <a:solidFill>
                  <a:srgbClr val="002060"/>
                </a:solidFill>
              </a:rPr>
              <a:t>делегацій</a:t>
            </a:r>
            <a:r>
              <a:rPr lang="ru-RU" sz="1800" b="1" dirty="0">
                <a:solidFill>
                  <a:srgbClr val="002060"/>
                </a:solidFill>
              </a:rPr>
              <a:t>. </a:t>
            </a:r>
          </a:p>
          <a:p>
            <a:r>
              <a:rPr lang="ru-RU" sz="1800" b="1" dirty="0" err="1">
                <a:solidFill>
                  <a:srgbClr val="002060"/>
                </a:solidFill>
              </a:rPr>
              <a:t>Представникам</a:t>
            </a:r>
            <a:r>
              <a:rPr lang="ru-RU" sz="1800" b="1" dirty="0">
                <a:solidFill>
                  <a:srgbClr val="002060"/>
                </a:solidFill>
              </a:rPr>
              <a:t> Китаю, </a:t>
            </a:r>
            <a:r>
              <a:rPr lang="ru-RU" sz="1800" b="1" dirty="0" err="1">
                <a:solidFill>
                  <a:srgbClr val="002060"/>
                </a:solidFill>
              </a:rPr>
              <a:t>першій</a:t>
            </a:r>
            <a:r>
              <a:rPr lang="ru-RU" sz="1800" b="1" dirty="0">
                <a:solidFill>
                  <a:srgbClr val="002060"/>
                </a:solidFill>
              </a:rPr>
              <a:t> </a:t>
            </a:r>
            <a:r>
              <a:rPr lang="ru-RU" sz="1800" b="1" dirty="0" err="1">
                <a:solidFill>
                  <a:srgbClr val="002060"/>
                </a:solidFill>
              </a:rPr>
              <a:t>жертві</a:t>
            </a:r>
            <a:r>
              <a:rPr lang="ru-RU" sz="1800" b="1" dirty="0">
                <a:solidFill>
                  <a:srgbClr val="002060"/>
                </a:solidFill>
              </a:rPr>
              <a:t> </a:t>
            </a:r>
            <a:r>
              <a:rPr lang="uk-UA" sz="1800" b="1" dirty="0">
                <a:solidFill>
                  <a:srgbClr val="002060"/>
                </a:solidFill>
              </a:rPr>
              <a:t>агресії з боку держав осі, випала честь підписатися першими. За ними послідкували інші. </a:t>
            </a:r>
            <a:r>
              <a:rPr lang="uk-UA" sz="1800" b="1" dirty="0">
                <a:solidFill>
                  <a:srgbClr val="FF0000"/>
                </a:solidFill>
              </a:rPr>
              <a:t>Всього були 153 підписи.</a:t>
            </a:r>
          </a:p>
          <a:p>
            <a:endParaRPr lang="ru-UA" sz="1800" b="1" dirty="0">
              <a:solidFill>
                <a:srgbClr val="FF0000"/>
              </a:solidFill>
            </a:endParaRPr>
          </a:p>
          <a:p>
            <a:r>
              <a:rPr lang="uk-UA" sz="1800" b="1" i="1" dirty="0">
                <a:solidFill>
                  <a:srgbClr val="FF0000"/>
                </a:solidFill>
              </a:rPr>
              <a:t>«Статут Організації Об'єднаних Націй, який ви тільки що підписали, є міцною основою, на якій ми можемо побудувати кращий світ. Цей акт увійде до історії. Після перемоги в Європі і в очікуванні остаточної перемоги в цій самій руйнівній зі всіх воєн, ми отримали перемогу над самою війною... Разом з цим Статутом для всього людства відкривається надія на те, що настане такий час, коли всі гідні його представники дістануть можливість жити так, як це личить вільним людям».</a:t>
            </a:r>
            <a:r>
              <a:rPr lang="ru-UA" sz="1800" b="1" i="1" dirty="0">
                <a:solidFill>
                  <a:srgbClr val="FF0000"/>
                </a:solidFill>
              </a:rPr>
              <a:t> </a:t>
            </a:r>
            <a:r>
              <a:rPr lang="ru-UA" sz="1800" b="1" i="1" dirty="0">
                <a:solidFill>
                  <a:srgbClr val="002060"/>
                </a:solidFill>
              </a:rPr>
              <a:t>(</a:t>
            </a:r>
            <a:r>
              <a:rPr lang="uk-UA" sz="1800" b="1" i="1" dirty="0">
                <a:solidFill>
                  <a:srgbClr val="002060"/>
                </a:solidFill>
              </a:rPr>
              <a:t>Трумен в своєму виступі на останньому засіданні Конференції)</a:t>
            </a:r>
            <a:endParaRPr lang="ru-RU" sz="1800" b="1" i="1" dirty="0">
              <a:solidFill>
                <a:srgbClr val="002060"/>
              </a:solidFill>
            </a:endParaRPr>
          </a:p>
          <a:p>
            <a:endParaRPr lang="ru-RU" dirty="0"/>
          </a:p>
          <a:p>
            <a:endParaRPr lang="uk-UA" dirty="0"/>
          </a:p>
        </p:txBody>
      </p:sp>
      <p:pic>
        <p:nvPicPr>
          <p:cNvPr id="16386" name="Picture 2" descr="Конференция Объединенных Наций в Сан-Франциско (25 апреля - 26 июня 1945  года): создание системы обеспечения послевоенного мира - Год памяти и славы">
            <a:extLst>
              <a:ext uri="{FF2B5EF4-FFF2-40B4-BE49-F238E27FC236}">
                <a16:creationId xmlns:a16="http://schemas.microsoft.com/office/drawing/2014/main" id="{020DE922-F906-A446-99ED-DC1AE937D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5" y="-5517"/>
            <a:ext cx="4867403" cy="39991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САН-ФРАНЦИССКАЯ КОНФЕРЕНЦИЯ">
            <a:extLst>
              <a:ext uri="{FF2B5EF4-FFF2-40B4-BE49-F238E27FC236}">
                <a16:creationId xmlns:a16="http://schemas.microsoft.com/office/drawing/2014/main" id="{695E1F7A-BB19-6B44-A797-EB4E795C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8" y="3961569"/>
            <a:ext cx="4917138" cy="354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32000">
              <a:schemeClr val="accent5">
                <a:lumMod val="40000"/>
                <a:lumOff val="60000"/>
              </a:schemeClr>
            </a:gs>
            <a:gs pos="50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BC9C5CD-9A69-BC45-A33D-1A865EF8BE3B}"/>
              </a:ext>
            </a:extLst>
          </p:cNvPr>
          <p:cNvSpPr>
            <a:spLocks noGrp="1"/>
          </p:cNvSpPr>
          <p:nvPr>
            <p:ph type="body" idx="1"/>
          </p:nvPr>
        </p:nvSpPr>
        <p:spPr>
          <a:xfrm>
            <a:off x="5194300" y="425450"/>
            <a:ext cx="5334000" cy="7010400"/>
          </a:xfrm>
          <a:gradFill>
            <a:gsLst>
              <a:gs pos="21000">
                <a:schemeClr val="accent6">
                  <a:lumMod val="20000"/>
                  <a:lumOff val="80000"/>
                </a:schemeClr>
              </a:gs>
              <a:gs pos="49000">
                <a:schemeClr val="bg1">
                  <a:lumMod val="95000"/>
                </a:schemeClr>
              </a:gs>
              <a:gs pos="79000">
                <a:schemeClr val="accent6">
                  <a:lumMod val="20000"/>
                  <a:lumOff val="80000"/>
                </a:schemeClr>
              </a:gs>
              <a:gs pos="94000">
                <a:schemeClr val="accent5">
                  <a:lumMod val="20000"/>
                  <a:lumOff val="80000"/>
                </a:schemeClr>
              </a:gs>
            </a:gsLst>
            <a:lin ang="5400000" scaled="1"/>
          </a:gradFill>
        </p:spPr>
        <p:txBody>
          <a:bodyPr/>
          <a:lstStyle/>
          <a:p>
            <a:r>
              <a:rPr lang="uk-UA" sz="2400" b="1" dirty="0">
                <a:solidFill>
                  <a:srgbClr val="002060"/>
                </a:solidFill>
              </a:rPr>
              <a:t>Трумен вказав на те, що Статут дійсно застосовуватиметься, </a:t>
            </a:r>
            <a:r>
              <a:rPr lang="uk-UA" sz="2400" b="1" dirty="0">
                <a:solidFill>
                  <a:srgbClr val="FF0000"/>
                </a:solidFill>
              </a:rPr>
              <a:t>тільки якщо всі народи світу сповняться рішучості його виконувати</a:t>
            </a:r>
            <a:r>
              <a:rPr lang="uk-UA" sz="2400" b="1" dirty="0">
                <a:solidFill>
                  <a:srgbClr val="002060"/>
                </a:solidFill>
              </a:rPr>
              <a:t>. </a:t>
            </a:r>
          </a:p>
          <a:p>
            <a:r>
              <a:rPr lang="uk-UA" sz="2400" b="1" i="1" dirty="0">
                <a:solidFill>
                  <a:srgbClr val="002060"/>
                </a:solidFill>
              </a:rPr>
              <a:t>«Якщо ми не зуміємо використовувати Статут, ми виявимося зрадниками по відношенню всіх тих, хто поклав своє життя за те, щоб дати нам можливість вільно і в умовах безпеки зібратися тут для створення цього Статуту. Якщо ми спробуємо використовувати його в егоїстичних цілях – на користь якої-небудь однієї нації або невеликої групи націй – ми також будемо винні в такій зраді»</a:t>
            </a:r>
            <a:endParaRPr lang="ru-UA" sz="2400" b="1" i="1" dirty="0">
              <a:solidFill>
                <a:srgbClr val="002060"/>
              </a:solidFill>
            </a:endParaRPr>
          </a:p>
          <a:p>
            <a:endParaRPr lang="uk-UA" dirty="0"/>
          </a:p>
        </p:txBody>
      </p:sp>
      <p:pic>
        <p:nvPicPr>
          <p:cNvPr id="19458" name="Picture 2" descr="75 лет спустя: размышления об Уставе ООН | Nações Unidas">
            <a:extLst>
              <a:ext uri="{FF2B5EF4-FFF2-40B4-BE49-F238E27FC236}">
                <a16:creationId xmlns:a16="http://schemas.microsoft.com/office/drawing/2014/main" id="{5C2B78FC-9436-4343-974C-DCE6B578E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96850"/>
            <a:ext cx="4120273" cy="47117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Помогать не будем: ни в ООН, ни войсками» – Огонек № 17 (5513) от 14.05.2018">
            <a:extLst>
              <a:ext uri="{FF2B5EF4-FFF2-40B4-BE49-F238E27FC236}">
                <a16:creationId xmlns:a16="http://schemas.microsoft.com/office/drawing/2014/main" id="{8A3751D7-FF9C-F448-ADCD-7504A68D7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4896787"/>
            <a:ext cx="4493064" cy="251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6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3">
                <a:lumMod val="20000"/>
                <a:lumOff val="80000"/>
              </a:schemeClr>
            </a:gs>
            <a:gs pos="54000">
              <a:srgbClr val="F5FFC3"/>
            </a:gs>
            <a:gs pos="76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B4E3D36-E1AA-DA49-92A6-46723CB34702}"/>
              </a:ext>
            </a:extLst>
          </p:cNvPr>
          <p:cNvSpPr>
            <a:spLocks noGrp="1"/>
          </p:cNvSpPr>
          <p:nvPr>
            <p:ph type="body" idx="1"/>
          </p:nvPr>
        </p:nvSpPr>
        <p:spPr>
          <a:xfrm>
            <a:off x="4099388" y="195807"/>
            <a:ext cx="6417644" cy="5029200"/>
          </a:xfrm>
        </p:spPr>
        <p:txBody>
          <a:bodyPr/>
          <a:lstStyle/>
          <a:p>
            <a:r>
              <a:rPr lang="uk-UA" sz="2000" b="1" dirty="0">
                <a:solidFill>
                  <a:srgbClr val="002060"/>
                </a:solidFill>
              </a:rPr>
              <a:t>У багатьох країнах Статут мав бути ще схвалений конгресом або парламентом. Тому було передбачено, що Статут набуде чинності, коли уряди Китаю, Франції, Великобританії, Радянського Союзу, Сполучених Штатів і більшості інших країн, що підписали Статут, </a:t>
            </a:r>
            <a:r>
              <a:rPr lang="uk-UA" sz="2000" b="1" dirty="0">
                <a:solidFill>
                  <a:srgbClr val="FF0000"/>
                </a:solidFill>
              </a:rPr>
              <a:t>ратифікують його і </a:t>
            </a:r>
            <a:r>
              <a:rPr lang="uk-UA" sz="2000" b="1" dirty="0" err="1">
                <a:solidFill>
                  <a:srgbClr val="FF0000"/>
                </a:solidFill>
              </a:rPr>
              <a:t>пришлють</a:t>
            </a:r>
            <a:r>
              <a:rPr lang="uk-UA" sz="2000" b="1" dirty="0">
                <a:solidFill>
                  <a:srgbClr val="FF0000"/>
                </a:solidFill>
              </a:rPr>
              <a:t> про те сповіщення Державному департаменту Сполучених Штатів</a:t>
            </a:r>
            <a:r>
              <a:rPr lang="uk-UA" sz="2000" b="1" dirty="0">
                <a:solidFill>
                  <a:srgbClr val="002060"/>
                </a:solidFill>
              </a:rPr>
              <a:t>.</a:t>
            </a:r>
            <a:endParaRPr lang="ru-UA" sz="2000" b="1" dirty="0">
              <a:solidFill>
                <a:srgbClr val="002060"/>
              </a:solidFill>
            </a:endParaRPr>
          </a:p>
          <a:p>
            <a:endParaRPr lang="uk-UA" sz="2000" b="1" dirty="0">
              <a:solidFill>
                <a:srgbClr val="002060"/>
              </a:solidFill>
            </a:endParaRPr>
          </a:p>
          <a:p>
            <a:r>
              <a:rPr lang="uk-UA" sz="2000" b="1" dirty="0">
                <a:solidFill>
                  <a:srgbClr val="FF0000"/>
                </a:solidFill>
              </a:rPr>
              <a:t>24 ЖОВТНЯ 1945 Р. СТАТУТ НАБУВ ЧИННОСТІ - ЦЕЙ ДЕНЬ ПРОГОЛОШЕНО ЯК ДЕНЬ ООН</a:t>
            </a:r>
            <a:endParaRPr lang="ru-UA" sz="2000" b="1" dirty="0">
              <a:solidFill>
                <a:srgbClr val="FF0000"/>
              </a:solidFill>
            </a:endParaRPr>
          </a:p>
          <a:p>
            <a:endParaRPr lang="uk-UA" dirty="0"/>
          </a:p>
        </p:txBody>
      </p:sp>
      <p:pic>
        <p:nvPicPr>
          <p:cNvPr id="18436" name="Picture 4" descr="Организация Объединённых Наций (ООН) — Юнциклопедия">
            <a:extLst>
              <a:ext uri="{FF2B5EF4-FFF2-40B4-BE49-F238E27FC236}">
                <a16:creationId xmlns:a16="http://schemas.microsoft.com/office/drawing/2014/main" id="{95E39C4D-A2EA-6F40-AE93-ED692434D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 y="882650"/>
            <a:ext cx="3273310" cy="480994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01.01.42 — подписание 26 государствами декларации Объединённых Наций — Всё  о Второй мировой">
            <a:extLst>
              <a:ext uri="{FF2B5EF4-FFF2-40B4-BE49-F238E27FC236}">
                <a16:creationId xmlns:a16="http://schemas.microsoft.com/office/drawing/2014/main" id="{67E2F184-403F-6A4E-BC95-D21069554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705" y="3657466"/>
            <a:ext cx="4919663" cy="389903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United Nations - #FlashbackFriday to the original manuscript of the UN  Charter preamble, complete with handwritten notes. We are marking 75 years  since 50 nations came together in San Francisco and created">
            <a:extLst>
              <a:ext uri="{FF2B5EF4-FFF2-40B4-BE49-F238E27FC236}">
                <a16:creationId xmlns:a16="http://schemas.microsoft.com/office/drawing/2014/main" id="{D9E9895D-BE5D-5C4F-9C0A-126EDA7D5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166" y="4292600"/>
            <a:ext cx="2489200"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76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accent5">
                <a:lumMod val="20000"/>
                <a:lumOff val="80000"/>
              </a:schemeClr>
            </a:gs>
            <a:gs pos="51000">
              <a:schemeClr val="accent1">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5341134" y="770737"/>
            <a:ext cx="5715" cy="6015355"/>
          </a:xfrm>
          <a:custGeom>
            <a:avLst/>
            <a:gdLst/>
            <a:ahLst/>
            <a:cxnLst/>
            <a:rect l="l" t="t" r="r" b="b"/>
            <a:pathLst>
              <a:path w="5714" h="6015355">
                <a:moveTo>
                  <a:pt x="0" y="6015037"/>
                </a:moveTo>
                <a:lnTo>
                  <a:pt x="0" y="0"/>
                </a:lnTo>
                <a:lnTo>
                  <a:pt x="5566" y="0"/>
                </a:lnTo>
                <a:lnTo>
                  <a:pt x="5566" y="6015037"/>
                </a:lnTo>
                <a:lnTo>
                  <a:pt x="0" y="6015037"/>
                </a:lnTo>
                <a:close/>
              </a:path>
            </a:pathLst>
          </a:custGeom>
          <a:solidFill>
            <a:srgbClr val="3B3B3B"/>
          </a:solidFill>
        </p:spPr>
        <p:txBody>
          <a:bodyPr wrap="square" lIns="0" tIns="0" rIns="0" bIns="0" rtlCol="0"/>
          <a:lstStyle/>
          <a:p>
            <a:endParaRPr/>
          </a:p>
        </p:txBody>
      </p:sp>
      <p:sp>
        <p:nvSpPr>
          <p:cNvPr id="4" name="object 4"/>
          <p:cNvSpPr txBox="1">
            <a:spLocks noGrp="1"/>
          </p:cNvSpPr>
          <p:nvPr>
            <p:ph type="title"/>
          </p:nvPr>
        </p:nvSpPr>
        <p:spPr>
          <a:xfrm>
            <a:off x="317500" y="569354"/>
            <a:ext cx="5029199" cy="1414939"/>
          </a:xfrm>
          <a:prstGeom prst="rect">
            <a:avLst/>
          </a:prstGeom>
        </p:spPr>
        <p:txBody>
          <a:bodyPr vert="horz" wrap="square" lIns="0" tIns="90805" rIns="0" bIns="0" rtlCol="0">
            <a:spAutoFit/>
          </a:bodyPr>
          <a:lstStyle/>
          <a:p>
            <a:pPr marL="12700" marR="5080">
              <a:lnSpc>
                <a:spcPts val="5440"/>
              </a:lnSpc>
              <a:spcBef>
                <a:spcPts val="715"/>
              </a:spcBef>
            </a:pPr>
            <a:r>
              <a:rPr lang="uk-UA" sz="3200" spc="40" dirty="0">
                <a:solidFill>
                  <a:srgbClr val="FF0000"/>
                </a:solidFill>
                <a:latin typeface="Book Antiqua"/>
                <a:cs typeface="Book Antiqua"/>
              </a:rPr>
              <a:t>Мета, цілі, </a:t>
            </a:r>
            <a:r>
              <a:rPr lang="uk-UA" sz="3200" spc="40" dirty="0">
                <a:solidFill>
                  <a:srgbClr val="FF0000"/>
                </a:solidFill>
              </a:rPr>
              <a:t>принципи діяльності ООН</a:t>
            </a:r>
            <a:endParaRPr sz="3200" dirty="0">
              <a:solidFill>
                <a:srgbClr val="FF0000"/>
              </a:solidFill>
              <a:latin typeface="Book Antiqua"/>
              <a:cs typeface="Book Antiqua"/>
            </a:endParaRPr>
          </a:p>
        </p:txBody>
      </p:sp>
      <p:sp>
        <p:nvSpPr>
          <p:cNvPr id="8" name="TextBox 7">
            <a:extLst>
              <a:ext uri="{FF2B5EF4-FFF2-40B4-BE49-F238E27FC236}">
                <a16:creationId xmlns:a16="http://schemas.microsoft.com/office/drawing/2014/main" id="{18DE1529-8A95-BF45-B2E2-CEA5CEDE41DD}"/>
              </a:ext>
            </a:extLst>
          </p:cNvPr>
          <p:cNvSpPr txBox="1"/>
          <p:nvPr/>
        </p:nvSpPr>
        <p:spPr>
          <a:xfrm>
            <a:off x="5587956" y="588041"/>
            <a:ext cx="4999399" cy="5940088"/>
          </a:xfrm>
          <a:prstGeom prst="rect">
            <a:avLst/>
          </a:prstGeom>
          <a:noFill/>
        </p:spPr>
        <p:txBody>
          <a:bodyPr wrap="square">
            <a:spAutoFit/>
          </a:bodyPr>
          <a:lstStyle/>
          <a:p>
            <a:r>
              <a:rPr lang="uk-UA" sz="2000" b="1" dirty="0">
                <a:solidFill>
                  <a:srgbClr val="002060"/>
                </a:solidFill>
                <a:latin typeface="Book Antiqua" panose="02040602050305030304" pitchFamily="18" charset="0"/>
              </a:rPr>
              <a:t>На етапі заснування Організації міркування держав з приводу обсягу її компетенції не збігалися. Якщо </a:t>
            </a:r>
            <a:r>
              <a:rPr lang="uk-UA" sz="2000" b="1" dirty="0">
                <a:solidFill>
                  <a:srgbClr val="FF0000"/>
                </a:solidFill>
                <a:latin typeface="Book Antiqua" panose="02040602050305030304" pitchFamily="18" charset="0"/>
              </a:rPr>
              <a:t>для керівництва Радянського Союзу це була, насамперед, організація для збереження миру і безпеки у світі</a:t>
            </a:r>
            <a:r>
              <a:rPr lang="uk-UA" sz="2000" b="1" dirty="0">
                <a:solidFill>
                  <a:srgbClr val="002060"/>
                </a:solidFill>
                <a:latin typeface="Book Antiqua" panose="02040602050305030304" pitchFamily="18" charset="0"/>
              </a:rPr>
              <a:t>, то для переважної більшості </a:t>
            </a:r>
            <a:r>
              <a:rPr lang="uk-UA" sz="2000" b="1" dirty="0">
                <a:solidFill>
                  <a:srgbClr val="FF0000"/>
                </a:solidFill>
                <a:latin typeface="Book Antiqua" panose="02040602050305030304" pitchFamily="18" charset="0"/>
              </a:rPr>
              <a:t>західних держав, окрім гарантування безпеки і миру, важливими залишалися питання соціально-економічного та суспільно-політичного </a:t>
            </a:r>
            <a:r>
              <a:rPr lang="uk-UA" sz="2000" b="1" dirty="0">
                <a:solidFill>
                  <a:srgbClr val="002060"/>
                </a:solidFill>
                <a:latin typeface="Book Antiqua" panose="02040602050305030304" pitchFamily="18" charset="0"/>
              </a:rPr>
              <a:t>розвитку міжнародної спільноти, дотримання прав людини, розвитку культури, освіти тощо. У підсумку було досягнуто компромісу - ООН, окрім своєї основної функції, буде </a:t>
            </a:r>
            <a:r>
              <a:rPr lang="uk-UA" sz="2000" b="1" dirty="0">
                <a:solidFill>
                  <a:srgbClr val="FF0000"/>
                </a:solidFill>
                <a:latin typeface="Book Antiqua" panose="02040602050305030304" pitchFamily="18" charset="0"/>
              </a:rPr>
              <a:t>координуючою для міжурядових організацій в сфері соціально-економічного розвитку.</a:t>
            </a:r>
            <a:endParaRPr lang="ru-UA" sz="2000" b="1" dirty="0">
              <a:solidFill>
                <a:srgbClr val="FF0000"/>
              </a:solidFill>
              <a:latin typeface="Book Antiqua" panose="02040602050305030304" pitchFamily="18" charset="0"/>
            </a:endParaRPr>
          </a:p>
        </p:txBody>
      </p:sp>
      <p:pic>
        <p:nvPicPr>
          <p:cNvPr id="20482" name="Picture 2" descr="75 років ООН: чи є організація все ще ефективною? І так, і ні">
            <a:extLst>
              <a:ext uri="{FF2B5EF4-FFF2-40B4-BE49-F238E27FC236}">
                <a16:creationId xmlns:a16="http://schemas.microsoft.com/office/drawing/2014/main" id="{341442DB-7407-9845-A07E-6F69D2990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 y="3321050"/>
            <a:ext cx="5287543" cy="3352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B5CBE34-6DCD-D84E-B746-167F8EF2173C}"/>
              </a:ext>
            </a:extLst>
          </p:cNvPr>
          <p:cNvSpPr>
            <a:spLocks noGrp="1"/>
          </p:cNvSpPr>
          <p:nvPr>
            <p:ph type="body" idx="1"/>
          </p:nvPr>
        </p:nvSpPr>
        <p:spPr>
          <a:xfrm>
            <a:off x="5727700" y="349250"/>
            <a:ext cx="4800600" cy="6322576"/>
          </a:xfrm>
          <a:solidFill>
            <a:srgbClr val="D1F9FF"/>
          </a:solidFill>
        </p:spPr>
        <p:txBody>
          <a:bodyPr/>
          <a:lstStyle/>
          <a:p>
            <a:r>
              <a:rPr lang="uk-UA" sz="1800" b="1" dirty="0">
                <a:solidFill>
                  <a:srgbClr val="FF0000"/>
                </a:solidFill>
              </a:rPr>
              <a:t>ООН не представляє ні конкретного уряду, ні будь-якої країни — вона представляє всіх своїх членів і робить тільки те, що держави-члени їй доручать</a:t>
            </a:r>
            <a:r>
              <a:rPr lang="uk-UA" sz="1800" b="1" dirty="0">
                <a:solidFill>
                  <a:srgbClr val="002060"/>
                </a:solidFill>
              </a:rPr>
              <a:t>. </a:t>
            </a:r>
          </a:p>
          <a:p>
            <a:r>
              <a:rPr lang="uk-UA" sz="1800" b="1" dirty="0">
                <a:solidFill>
                  <a:srgbClr val="002060"/>
                </a:solidFill>
              </a:rPr>
              <a:t>Хоча ООН іноді називають "парламентом націй", </a:t>
            </a:r>
            <a:r>
              <a:rPr lang="uk-UA" sz="1800" b="1" dirty="0">
                <a:solidFill>
                  <a:srgbClr val="FF0000"/>
                </a:solidFill>
              </a:rPr>
              <a:t>вона не є наддержавною структурою</a:t>
            </a:r>
            <a:r>
              <a:rPr lang="uk-UA" sz="1800" b="1" dirty="0">
                <a:solidFill>
                  <a:srgbClr val="002060"/>
                </a:solidFill>
              </a:rPr>
              <a:t>.</a:t>
            </a:r>
          </a:p>
          <a:p>
            <a:endParaRPr lang="uk-UA" sz="1800" b="1" dirty="0">
              <a:solidFill>
                <a:srgbClr val="002060"/>
              </a:solidFill>
            </a:endParaRPr>
          </a:p>
          <a:p>
            <a:r>
              <a:rPr lang="uk-UA" sz="1800" b="1" dirty="0">
                <a:solidFill>
                  <a:srgbClr val="002060"/>
                </a:solidFill>
              </a:rPr>
              <a:t>ООН </a:t>
            </a:r>
            <a:r>
              <a:rPr lang="uk-UA" sz="1800" b="1" dirty="0">
                <a:solidFill>
                  <a:srgbClr val="FF0000"/>
                </a:solidFill>
              </a:rPr>
              <a:t>не має армії, вона не стягує податків</a:t>
            </a:r>
            <a:r>
              <a:rPr lang="uk-UA" sz="1800" b="1" dirty="0">
                <a:solidFill>
                  <a:srgbClr val="002060"/>
                </a:solidFill>
              </a:rPr>
              <a:t>. </a:t>
            </a:r>
            <a:r>
              <a:rPr lang="uk-UA" sz="1800" b="1" dirty="0">
                <a:solidFill>
                  <a:srgbClr val="FF0000"/>
                </a:solidFill>
              </a:rPr>
              <a:t>Виконання прийнятих нею рішень залежить від політичної волі її членів</a:t>
            </a:r>
            <a:r>
              <a:rPr lang="uk-UA" sz="1800" b="1" dirty="0">
                <a:solidFill>
                  <a:srgbClr val="002060"/>
                </a:solidFill>
              </a:rPr>
              <a:t>, а фінансування її діяльності </a:t>
            </a:r>
            <a:r>
              <a:rPr lang="uk-UA" sz="1800" b="1" dirty="0">
                <a:solidFill>
                  <a:srgbClr val="FF0000"/>
                </a:solidFill>
              </a:rPr>
              <a:t>держави-члени роблять внески</a:t>
            </a:r>
            <a:r>
              <a:rPr lang="uk-UA" sz="1800" b="1" dirty="0">
                <a:solidFill>
                  <a:srgbClr val="002060"/>
                </a:solidFill>
              </a:rPr>
              <a:t>.</a:t>
            </a:r>
          </a:p>
          <a:p>
            <a:r>
              <a:rPr lang="uk-UA" sz="1800" b="1" dirty="0">
                <a:solidFill>
                  <a:srgbClr val="002060"/>
                </a:solidFill>
              </a:rPr>
              <a:t>ООН — це </a:t>
            </a:r>
            <a:r>
              <a:rPr lang="uk-UA" sz="1800" b="1" dirty="0">
                <a:solidFill>
                  <a:srgbClr val="FF0000"/>
                </a:solidFill>
              </a:rPr>
              <a:t>форум </a:t>
            </a:r>
            <a:r>
              <a:rPr lang="uk-UA" sz="1800" b="1" dirty="0">
                <a:solidFill>
                  <a:srgbClr val="002060"/>
                </a:solidFill>
              </a:rPr>
              <a:t>практично всіх країн світу. </a:t>
            </a:r>
            <a:r>
              <a:rPr lang="uk-UA" sz="1800" b="1" dirty="0">
                <a:solidFill>
                  <a:srgbClr val="FF0000"/>
                </a:solidFill>
              </a:rPr>
              <a:t>ООН забезпечує їм механізм для пошуку шляхів врегулювання суперечок чи проблем </a:t>
            </a:r>
            <a:r>
              <a:rPr lang="uk-UA" sz="1800" b="1" dirty="0">
                <a:solidFill>
                  <a:srgbClr val="002060"/>
                </a:solidFill>
              </a:rPr>
              <a:t>та вирішення практично будь-яких питань, що стоять перед людством.</a:t>
            </a:r>
          </a:p>
          <a:p>
            <a:endParaRPr lang="uk-UA" sz="1800" b="1" dirty="0">
              <a:solidFill>
                <a:srgbClr val="002060"/>
              </a:solidFill>
            </a:endParaRPr>
          </a:p>
          <a:p>
            <a:r>
              <a:rPr lang="uk-UA" sz="1800" b="1" dirty="0">
                <a:solidFill>
                  <a:srgbClr val="FF0000"/>
                </a:solidFill>
              </a:rPr>
              <a:t>За час існування ООН жодна країна була з неї виключена. </a:t>
            </a:r>
            <a:r>
              <a:rPr lang="uk-UA" sz="1800" b="1" dirty="0">
                <a:solidFill>
                  <a:srgbClr val="002060"/>
                </a:solidFill>
              </a:rPr>
              <a:t>У 1965 році Індонезія тимчасово вийшла зі складу ООН у зв'язку із суперечкою із сусідньою Малайзією, проте наступного року відновила своє членство.</a:t>
            </a:r>
          </a:p>
        </p:txBody>
      </p:sp>
      <p:pic>
        <p:nvPicPr>
          <p:cNvPr id="1026" name="Picture 2" descr="день организации объединенных наций с сердечками, день организации  объединенных наций, день народов, объединенный PNG картинки и пнг рисунок  для бесплатной загрузки">
            <a:extLst>
              <a:ext uri="{FF2B5EF4-FFF2-40B4-BE49-F238E27FC236}">
                <a16:creationId xmlns:a16="http://schemas.microsoft.com/office/drawing/2014/main" id="{4838A26A-EBC2-854F-B491-6BB108E4B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54" y="1035050"/>
            <a:ext cx="5226050"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709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2532" name="Picture 4" descr="What is the United Nations and what does it do? - BBC News">
            <a:extLst>
              <a:ext uri="{FF2B5EF4-FFF2-40B4-BE49-F238E27FC236}">
                <a16:creationId xmlns:a16="http://schemas.microsoft.com/office/drawing/2014/main" id="{157AD05C-F8B9-8B48-897B-FBD7C7709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 y="1644650"/>
            <a:ext cx="10693400" cy="5856423"/>
          </a:xfrm>
          <a:prstGeom prst="rect">
            <a:avLst/>
          </a:prstGeom>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p:spPr>
      </p:pic>
      <p:sp>
        <p:nvSpPr>
          <p:cNvPr id="3" name="Текст 2">
            <a:extLst>
              <a:ext uri="{FF2B5EF4-FFF2-40B4-BE49-F238E27FC236}">
                <a16:creationId xmlns:a16="http://schemas.microsoft.com/office/drawing/2014/main" id="{18846EFE-7490-784D-8EA3-97015E178FF4}"/>
              </a:ext>
            </a:extLst>
          </p:cNvPr>
          <p:cNvSpPr>
            <a:spLocks noGrp="1"/>
          </p:cNvSpPr>
          <p:nvPr>
            <p:ph type="body" idx="1"/>
          </p:nvPr>
        </p:nvSpPr>
        <p:spPr>
          <a:xfrm>
            <a:off x="82550" y="45448"/>
            <a:ext cx="10528300" cy="1477328"/>
          </a:xfrm>
        </p:spPr>
        <p:txBody>
          <a:bodyPr/>
          <a:lstStyle/>
          <a:p>
            <a:pPr algn="just"/>
            <a:r>
              <a:rPr lang="uk-UA" sz="2400" b="1" dirty="0">
                <a:solidFill>
                  <a:srgbClr val="FF0000"/>
                </a:solidFill>
              </a:rPr>
              <a:t>Організація Об'єднаних Націй об'єднує 193 держави, вона </a:t>
            </a:r>
            <a:r>
              <a:rPr lang="uk-UA" sz="2400" b="1" i="1" u="sng" dirty="0">
                <a:solidFill>
                  <a:srgbClr val="FF0000"/>
                </a:solidFill>
              </a:rPr>
              <a:t>не є світовим урядом та не встановлює законів. </a:t>
            </a:r>
          </a:p>
          <a:p>
            <a:pPr algn="just"/>
            <a:r>
              <a:rPr lang="uk-UA" sz="2400" b="1" dirty="0">
                <a:solidFill>
                  <a:srgbClr val="FF0000"/>
                </a:solidFill>
              </a:rPr>
              <a:t>Вона надає можливості для </a:t>
            </a:r>
            <a:r>
              <a:rPr lang="uk-UA" sz="2400" b="1" i="1" u="sng" dirty="0">
                <a:solidFill>
                  <a:srgbClr val="FF0000"/>
                </a:solidFill>
              </a:rPr>
              <a:t>врегулювання міжнародних конфліктів та розробки стратегій з питань</a:t>
            </a:r>
            <a:r>
              <a:rPr lang="uk-UA" sz="2400" b="1" dirty="0">
                <a:solidFill>
                  <a:srgbClr val="FF0000"/>
                </a:solidFill>
              </a:rPr>
              <a:t>, що стосуються кожного з нас.</a:t>
            </a:r>
          </a:p>
        </p:txBody>
      </p:sp>
    </p:spTree>
    <p:extLst>
      <p:ext uri="{BB962C8B-B14F-4D97-AF65-F5344CB8AC3E}">
        <p14:creationId xmlns:p14="http://schemas.microsoft.com/office/powerpoint/2010/main" val="417253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B4CC5DF2-EF9B-4F4C-BC24-3DF0E124AA70}"/>
              </a:ext>
            </a:extLst>
          </p:cNvPr>
          <p:cNvSpPr>
            <a:spLocks noGrp="1"/>
          </p:cNvSpPr>
          <p:nvPr>
            <p:ph type="body" idx="1"/>
          </p:nvPr>
        </p:nvSpPr>
        <p:spPr>
          <a:xfrm>
            <a:off x="5346700" y="120650"/>
            <a:ext cx="5181600" cy="7078861"/>
          </a:xfrm>
        </p:spPr>
        <p:txBody>
          <a:bodyPr/>
          <a:lstStyle/>
          <a:p>
            <a:r>
              <a:rPr lang="uk-UA" sz="2000" b="1" dirty="0">
                <a:solidFill>
                  <a:srgbClr val="002060"/>
                </a:solidFill>
              </a:rPr>
              <a:t>На своєму 1-му засіданні 1946 року в Лондоні, Генеральна Асамблея ухвалила розмістити Центральні установи ООН у США. </a:t>
            </a:r>
          </a:p>
          <a:p>
            <a:r>
              <a:rPr lang="uk-UA" sz="2000" b="1" dirty="0">
                <a:solidFill>
                  <a:srgbClr val="FF0000"/>
                </a:solidFill>
              </a:rPr>
              <a:t>Нью-Йорк був не єдиним кандидатом – розглядалися також Філадельфія, Бостон та Сан-Франциско.</a:t>
            </a:r>
            <a:r>
              <a:rPr lang="uk-UA" sz="2000" b="1" dirty="0">
                <a:solidFill>
                  <a:srgbClr val="002060"/>
                </a:solidFill>
              </a:rPr>
              <a:t> У результаті ГА схилилася на користь нинішнього місця, коли Джон </a:t>
            </a:r>
            <a:r>
              <a:rPr lang="uk-UA" sz="2000" b="1" dirty="0" err="1">
                <a:solidFill>
                  <a:srgbClr val="002060"/>
                </a:solidFill>
              </a:rPr>
              <a:t>Д</a:t>
            </a:r>
            <a:r>
              <a:rPr lang="uk-UA" sz="2000" b="1" dirty="0">
                <a:solidFill>
                  <a:srgbClr val="002060"/>
                </a:solidFill>
              </a:rPr>
              <a:t>. Рокфеллер-молодший в останню хвилину </a:t>
            </a:r>
            <a:r>
              <a:rPr lang="uk-UA" sz="2000" b="1" dirty="0">
                <a:solidFill>
                  <a:srgbClr val="FF0000"/>
                </a:solidFill>
              </a:rPr>
              <a:t>надав безоплатно 8,5 млн. </a:t>
            </a:r>
            <a:r>
              <a:rPr lang="uk-UA" sz="2000" b="1" dirty="0" err="1">
                <a:solidFill>
                  <a:srgbClr val="FF0000"/>
                </a:solidFill>
              </a:rPr>
              <a:t>дол</a:t>
            </a:r>
            <a:r>
              <a:rPr lang="uk-UA" sz="2000" b="1" dirty="0">
                <a:solidFill>
                  <a:srgbClr val="FF0000"/>
                </a:solidFill>
              </a:rPr>
              <a:t>. США</a:t>
            </a:r>
            <a:r>
              <a:rPr lang="uk-UA" sz="2000" b="1" dirty="0">
                <a:solidFill>
                  <a:srgbClr val="002060"/>
                </a:solidFill>
              </a:rPr>
              <a:t>. </a:t>
            </a:r>
          </a:p>
          <a:p>
            <a:r>
              <a:rPr lang="uk-UA" sz="2000" b="1" dirty="0">
                <a:solidFill>
                  <a:srgbClr val="002060"/>
                </a:solidFill>
              </a:rPr>
              <a:t>Пізніше </a:t>
            </a:r>
            <a:r>
              <a:rPr lang="uk-UA" sz="2000" b="1" dirty="0">
                <a:solidFill>
                  <a:srgbClr val="FF0000"/>
                </a:solidFill>
              </a:rPr>
              <a:t>муніципалітет міста Нью-Йорка виділив як дар додаткову ділянку</a:t>
            </a:r>
            <a:r>
              <a:rPr lang="uk-UA" sz="2000" b="1" dirty="0">
                <a:solidFill>
                  <a:srgbClr val="002060"/>
                </a:solidFill>
              </a:rPr>
              <a:t>. На місці, обраному для Центральних установ ООН, були </a:t>
            </a:r>
            <a:r>
              <a:rPr lang="uk-UA" sz="2000" b="1" dirty="0" err="1">
                <a:solidFill>
                  <a:srgbClr val="002060"/>
                </a:solidFill>
              </a:rPr>
              <a:t>скотобійня</a:t>
            </a:r>
            <a:r>
              <a:rPr lang="uk-UA" sz="2000" b="1" dirty="0">
                <a:solidFill>
                  <a:srgbClr val="002060"/>
                </a:solidFill>
              </a:rPr>
              <a:t>, залізничне депо та інші промислові будівлі. </a:t>
            </a:r>
          </a:p>
          <a:p>
            <a:r>
              <a:rPr lang="uk-UA" sz="2000" b="1" dirty="0">
                <a:solidFill>
                  <a:srgbClr val="FF0000"/>
                </a:solidFill>
              </a:rPr>
              <a:t>24 жовтня 1949 року Генеральний секретар ООН </a:t>
            </a:r>
            <a:r>
              <a:rPr lang="uk-UA" sz="2000" b="1" dirty="0" err="1">
                <a:solidFill>
                  <a:srgbClr val="FF0000"/>
                </a:solidFill>
              </a:rPr>
              <a:t>Трюгве</a:t>
            </a:r>
            <a:r>
              <a:rPr lang="uk-UA" sz="2000" b="1" dirty="0">
                <a:solidFill>
                  <a:srgbClr val="FF0000"/>
                </a:solidFill>
              </a:rPr>
              <a:t> Лі заклав перший камінь у фундамент 39-поверхової будівлі, а 21 серпня 1950 року співробітники Секретаріату почали займати свої нові кабінети.</a:t>
            </a:r>
          </a:p>
        </p:txBody>
      </p:sp>
      <p:pic>
        <p:nvPicPr>
          <p:cNvPr id="2052" name="Picture 4" descr="Организация Объединенных Наций - Здание Секретариата ООН в Нью-Йорке, на  переднем плане вертолет береговой охраны США, 1951 год. | Facebook">
            <a:extLst>
              <a:ext uri="{FF2B5EF4-FFF2-40B4-BE49-F238E27FC236}">
                <a16:creationId xmlns:a16="http://schemas.microsoft.com/office/drawing/2014/main" id="{8D1A0292-1E79-F04E-B0DB-DC1FF5633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 y="2863850"/>
            <a:ext cx="3717925" cy="45880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Вид на участок, выбранный &#10;для Центральных учреждений ООН,&#10;октябрь 1949 года. Фото ООН">
            <a:extLst>
              <a:ext uri="{FF2B5EF4-FFF2-40B4-BE49-F238E27FC236}">
                <a16:creationId xmlns:a16="http://schemas.microsoft.com/office/drawing/2014/main" id="{5822BFB7-F111-E946-9DD9-1AA46752D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9" r="5765"/>
          <a:stretch/>
        </p:blipFill>
        <p:spPr bwMode="auto">
          <a:xfrm>
            <a:off x="165100" y="145506"/>
            <a:ext cx="4705350" cy="271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32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BCCFDB1-AAD8-4F4B-900F-442F0693E9C7}"/>
              </a:ext>
            </a:extLst>
          </p:cNvPr>
          <p:cNvSpPr>
            <a:spLocks noGrp="1"/>
          </p:cNvSpPr>
          <p:nvPr>
            <p:ph type="body" idx="1"/>
          </p:nvPr>
        </p:nvSpPr>
        <p:spPr>
          <a:xfrm>
            <a:off x="4737100" y="231419"/>
            <a:ext cx="5971498" cy="7632859"/>
          </a:xfrm>
        </p:spPr>
        <p:txBody>
          <a:bodyPr/>
          <a:lstStyle/>
          <a:p>
            <a:r>
              <a:rPr lang="uk-UA" sz="2000" b="1" u="sng" dirty="0">
                <a:solidFill>
                  <a:srgbClr val="FF0000"/>
                </a:solidFill>
              </a:rPr>
              <a:t>Стаття 1 Статуту проголошує наступні цілі діяльності ООН:</a:t>
            </a:r>
            <a:endParaRPr lang="ru-UA" sz="2000" b="1" dirty="0">
              <a:solidFill>
                <a:srgbClr val="FF0000"/>
              </a:solidFill>
            </a:endParaRPr>
          </a:p>
          <a:p>
            <a:pPr marL="342900" indent="-342900">
              <a:buFont typeface="Wingdings" pitchFamily="2" charset="2"/>
              <a:buChar char="§"/>
            </a:pPr>
            <a:r>
              <a:rPr lang="uk-UA" sz="2000" b="1" dirty="0">
                <a:solidFill>
                  <a:srgbClr val="002060"/>
                </a:solidFill>
              </a:rPr>
              <a:t>підтримувати </a:t>
            </a:r>
            <a:r>
              <a:rPr lang="uk-UA" sz="2000" b="1" dirty="0">
                <a:solidFill>
                  <a:srgbClr val="FF0000"/>
                </a:solidFill>
              </a:rPr>
              <a:t>міжнародний мир і безпеку </a:t>
            </a:r>
            <a:r>
              <a:rPr lang="uk-UA" sz="2000" b="1" dirty="0">
                <a:solidFill>
                  <a:srgbClr val="002060"/>
                </a:solidFill>
              </a:rPr>
              <a:t>і з цією метою вживати </a:t>
            </a:r>
            <a:r>
              <a:rPr lang="uk-UA" sz="2000" b="1" dirty="0">
                <a:solidFill>
                  <a:srgbClr val="FF0000"/>
                </a:solidFill>
              </a:rPr>
              <a:t>ефективних колективних заходів для запобігання і усунення загрози миру і придушення актів агресії </a:t>
            </a:r>
            <a:r>
              <a:rPr lang="uk-UA" sz="2000" b="1" dirty="0">
                <a:solidFill>
                  <a:srgbClr val="002060"/>
                </a:solidFill>
              </a:rPr>
              <a:t>або інших порушень миру і досягати мирними засобами, у згоді з принципами справедливості й міжнародного права, залагоджування або розв'язання міжнародних суперечок або ситуацій, які можуть призвести до порушення миру;</a:t>
            </a:r>
          </a:p>
          <a:p>
            <a:pPr marL="342900" indent="-342900">
              <a:buFont typeface="Wingdings" pitchFamily="2" charset="2"/>
              <a:buChar char="§"/>
            </a:pPr>
            <a:r>
              <a:rPr lang="uk-UA" sz="2000" b="1" dirty="0">
                <a:solidFill>
                  <a:srgbClr val="002060"/>
                </a:solidFill>
              </a:rPr>
              <a:t>розвивати </a:t>
            </a:r>
            <a:r>
              <a:rPr lang="uk-UA" sz="2000" b="1" dirty="0">
                <a:solidFill>
                  <a:srgbClr val="FF0000"/>
                </a:solidFill>
              </a:rPr>
              <a:t>дружні стосунки між націями </a:t>
            </a:r>
            <a:r>
              <a:rPr lang="uk-UA" sz="2000" b="1" dirty="0">
                <a:solidFill>
                  <a:srgbClr val="002060"/>
                </a:solidFill>
              </a:rPr>
              <a:t>на основі пошани принципу </a:t>
            </a:r>
            <a:r>
              <a:rPr lang="uk-UA" sz="2000" b="1" dirty="0">
                <a:solidFill>
                  <a:srgbClr val="FF0000"/>
                </a:solidFill>
              </a:rPr>
              <a:t>рівноправності й самовизначення народів,</a:t>
            </a:r>
            <a:r>
              <a:rPr lang="uk-UA" sz="2000" b="1" dirty="0">
                <a:solidFill>
                  <a:srgbClr val="002060"/>
                </a:solidFill>
              </a:rPr>
              <a:t> а також вживати інших відповідних заходів для </a:t>
            </a:r>
            <a:r>
              <a:rPr lang="uk-UA" sz="2000" b="1" dirty="0">
                <a:solidFill>
                  <a:srgbClr val="FF0000"/>
                </a:solidFill>
              </a:rPr>
              <a:t>зміцнення загального миру</a:t>
            </a:r>
            <a:r>
              <a:rPr lang="uk-UA" sz="2000" b="1" dirty="0">
                <a:solidFill>
                  <a:srgbClr val="002060"/>
                </a:solidFill>
              </a:rPr>
              <a:t>;</a:t>
            </a:r>
            <a:endParaRPr lang="ru-UA" sz="2000" b="1" dirty="0">
              <a:solidFill>
                <a:srgbClr val="002060"/>
              </a:solidFill>
            </a:endParaRPr>
          </a:p>
          <a:p>
            <a:pPr marL="342900" indent="-342900">
              <a:buFont typeface="Wingdings" pitchFamily="2" charset="2"/>
              <a:buChar char="§"/>
            </a:pPr>
            <a:r>
              <a:rPr lang="uk-UA" sz="2000" b="1" dirty="0">
                <a:solidFill>
                  <a:srgbClr val="002060"/>
                </a:solidFill>
              </a:rPr>
              <a:t>здійснювати </a:t>
            </a:r>
            <a:r>
              <a:rPr lang="uk-UA" sz="2000" b="1" dirty="0">
                <a:solidFill>
                  <a:srgbClr val="FF0000"/>
                </a:solidFill>
              </a:rPr>
              <a:t>міжнародну співпрацю в розв'язанні міжнародних проблем </a:t>
            </a:r>
            <a:r>
              <a:rPr lang="uk-UA" sz="2000" b="1" dirty="0">
                <a:solidFill>
                  <a:srgbClr val="002060"/>
                </a:solidFill>
              </a:rPr>
              <a:t>економічного, соціального, культурного і гуманітарного характеру, заохочувати й виявляти </a:t>
            </a:r>
            <a:r>
              <a:rPr lang="uk-UA" sz="2000" b="1" dirty="0">
                <a:solidFill>
                  <a:srgbClr val="FF0000"/>
                </a:solidFill>
              </a:rPr>
              <a:t>пошану до прав людини</a:t>
            </a:r>
            <a:r>
              <a:rPr lang="uk-UA" sz="2000" b="1" dirty="0">
                <a:solidFill>
                  <a:srgbClr val="002060"/>
                </a:solidFill>
              </a:rPr>
              <a:t>, її основних </a:t>
            </a:r>
            <a:r>
              <a:rPr lang="uk-UA" sz="2000" b="1" dirty="0">
                <a:solidFill>
                  <a:srgbClr val="FF0000"/>
                </a:solidFill>
              </a:rPr>
              <a:t>свобод, незалежно від раси, статі, мови і релігії</a:t>
            </a:r>
            <a:endParaRPr lang="ru-UA" sz="2000" b="1" dirty="0">
              <a:solidFill>
                <a:srgbClr val="FF0000"/>
              </a:solidFill>
            </a:endParaRPr>
          </a:p>
          <a:p>
            <a:endParaRPr lang="uk-UA" dirty="0"/>
          </a:p>
        </p:txBody>
      </p:sp>
      <p:pic>
        <p:nvPicPr>
          <p:cNvPr id="21508" name="Picture 4" descr="CHARTER OF THE UNITED NATIONS. And Statute of the International Court of  Justice.: United Nations Charter.: Amazon.com: Books">
            <a:extLst>
              <a:ext uri="{FF2B5EF4-FFF2-40B4-BE49-F238E27FC236}">
                <a16:creationId xmlns:a16="http://schemas.microsoft.com/office/drawing/2014/main" id="{5D714086-337C-6F44-A0EF-B8C00B90E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8" y="503565"/>
            <a:ext cx="4572916" cy="702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8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15F3759-BE95-3645-90D3-361FB847F4A1}"/>
              </a:ext>
            </a:extLst>
          </p:cNvPr>
          <p:cNvSpPr>
            <a:spLocks noGrp="1"/>
          </p:cNvSpPr>
          <p:nvPr>
            <p:ph type="body" idx="1"/>
          </p:nvPr>
        </p:nvSpPr>
        <p:spPr>
          <a:xfrm>
            <a:off x="4508500" y="196850"/>
            <a:ext cx="6019800" cy="7386638"/>
          </a:xfrm>
        </p:spPr>
        <p:txBody>
          <a:bodyPr/>
          <a:lstStyle/>
          <a:p>
            <a:r>
              <a:rPr lang="uk-UA" sz="2000" b="1" u="sng" dirty="0">
                <a:solidFill>
                  <a:srgbClr val="FF0000"/>
                </a:solidFill>
              </a:rPr>
              <a:t>ст. 2 Статуту ООН  принципи сучасного міжнародного права </a:t>
            </a:r>
            <a:r>
              <a:rPr lang="uk-UA" sz="2000" b="1" dirty="0">
                <a:solidFill>
                  <a:srgbClr val="002060"/>
                </a:solidFill>
              </a:rPr>
              <a:t>як загальновизнані норми поведінки суб'єктів міжнародних відносин з найважливіших питань міжнародного життя: </a:t>
            </a:r>
          </a:p>
          <a:p>
            <a:pPr marL="342900" indent="-342900">
              <a:buFont typeface="Wingdings" pitchFamily="2" charset="2"/>
              <a:buChar char="ü"/>
            </a:pPr>
            <a:r>
              <a:rPr lang="uk-UA" sz="2000" b="1" dirty="0">
                <a:solidFill>
                  <a:srgbClr val="002060"/>
                </a:solidFill>
              </a:rPr>
              <a:t>ООН "заснована на </a:t>
            </a:r>
            <a:r>
              <a:rPr lang="uk-UA" sz="2000" b="1" dirty="0">
                <a:solidFill>
                  <a:srgbClr val="FF0000"/>
                </a:solidFill>
              </a:rPr>
              <a:t>принципі суверенної рівності всіх її членів</a:t>
            </a:r>
            <a:r>
              <a:rPr lang="uk-UA" sz="2000" b="1" dirty="0">
                <a:solidFill>
                  <a:srgbClr val="002060"/>
                </a:solidFill>
              </a:rPr>
              <a:t>";</a:t>
            </a:r>
          </a:p>
          <a:p>
            <a:pPr marL="342900" indent="-342900">
              <a:buFont typeface="Wingdings" pitchFamily="2" charset="2"/>
              <a:buChar char="ü"/>
            </a:pPr>
            <a:r>
              <a:rPr lang="uk-UA" sz="2000" b="1" dirty="0">
                <a:solidFill>
                  <a:srgbClr val="002060"/>
                </a:solidFill>
              </a:rPr>
              <a:t>члени ООН ретельно виконують передбачені Статутом зобов'язання; </a:t>
            </a:r>
          </a:p>
          <a:p>
            <a:pPr marL="342900" indent="-342900">
              <a:buFont typeface="Wingdings" pitchFamily="2" charset="2"/>
              <a:buChar char="ü"/>
            </a:pPr>
            <a:r>
              <a:rPr lang="uk-UA" sz="2000" b="1" dirty="0">
                <a:solidFill>
                  <a:srgbClr val="002060"/>
                </a:solidFill>
              </a:rPr>
              <a:t>"вирішують свої </a:t>
            </a:r>
            <a:r>
              <a:rPr lang="uk-UA" sz="2000" b="1" dirty="0">
                <a:solidFill>
                  <a:srgbClr val="FF0000"/>
                </a:solidFill>
              </a:rPr>
              <a:t>міжнародні суперечки мирними засобами </a:t>
            </a:r>
            <a:r>
              <a:rPr lang="uk-UA" sz="2000" b="1" dirty="0">
                <a:solidFill>
                  <a:srgbClr val="002060"/>
                </a:solidFill>
              </a:rPr>
              <a:t>так, щоб не піддавати загрозі міжнародний мир, безпеку і справедливість";</a:t>
            </a:r>
          </a:p>
          <a:p>
            <a:pPr marL="342900" indent="-342900">
              <a:buFont typeface="Wingdings" pitchFamily="2" charset="2"/>
              <a:buChar char="ü"/>
            </a:pPr>
            <a:r>
              <a:rPr lang="uk-UA" sz="2000" b="1" dirty="0">
                <a:solidFill>
                  <a:srgbClr val="002060"/>
                </a:solidFill>
              </a:rPr>
              <a:t> </a:t>
            </a:r>
            <a:r>
              <a:rPr lang="uk-UA" sz="2000" b="1" dirty="0">
                <a:solidFill>
                  <a:srgbClr val="FF0000"/>
                </a:solidFill>
              </a:rPr>
              <a:t>утримуються "від загрози силою або її вживання </a:t>
            </a:r>
            <a:r>
              <a:rPr lang="uk-UA" sz="2000" b="1" dirty="0">
                <a:solidFill>
                  <a:srgbClr val="002060"/>
                </a:solidFill>
              </a:rPr>
              <a:t>як проти територіальної недоторканності або політичної незалежності будь-якої держави, так і будь-яким іншим чином, несумісним з метою Об'єднаних Націй";</a:t>
            </a:r>
          </a:p>
          <a:p>
            <a:pPr marL="342900" indent="-342900">
              <a:buFont typeface="Wingdings" pitchFamily="2" charset="2"/>
              <a:buChar char="ü"/>
            </a:pPr>
            <a:r>
              <a:rPr lang="uk-UA" sz="2000" b="1" dirty="0">
                <a:solidFill>
                  <a:srgbClr val="002060"/>
                </a:solidFill>
              </a:rPr>
              <a:t> всебічно </a:t>
            </a:r>
            <a:r>
              <a:rPr lang="uk-UA" sz="2000" b="1" dirty="0">
                <a:solidFill>
                  <a:srgbClr val="FF0000"/>
                </a:solidFill>
              </a:rPr>
              <a:t>надають допомогу Організації "у всіх її діях у відповідності до Статуту </a:t>
            </a:r>
            <a:r>
              <a:rPr lang="uk-UA" sz="2000" b="1" dirty="0">
                <a:solidFill>
                  <a:srgbClr val="002060"/>
                </a:solidFill>
              </a:rPr>
              <a:t>і утримуються від надання допомоги будь-якій державі, проти якої ООН чинить дії превентивного або примусового характеру".</a:t>
            </a:r>
          </a:p>
          <a:p>
            <a:pPr marL="342900" indent="-342900">
              <a:buFont typeface="Wingdings" pitchFamily="2" charset="2"/>
              <a:buChar char="ü"/>
            </a:pPr>
            <a:r>
              <a:rPr lang="uk-UA" sz="2000" b="1" dirty="0">
                <a:solidFill>
                  <a:srgbClr val="002060"/>
                </a:solidFill>
              </a:rPr>
              <a:t>невтручання у внутрішні справи.</a:t>
            </a:r>
          </a:p>
        </p:txBody>
      </p:sp>
      <p:pic>
        <p:nvPicPr>
          <p:cNvPr id="23554" name="Picture 2" descr="35mm — Arden Bentley">
            <a:extLst>
              <a:ext uri="{FF2B5EF4-FFF2-40B4-BE49-F238E27FC236}">
                <a16:creationId xmlns:a16="http://schemas.microsoft.com/office/drawing/2014/main" id="{AF63E4F9-57A9-2246-85FC-BD2E51B8C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93" y="175033"/>
            <a:ext cx="3880178" cy="2620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Устав ООН — Википедия">
            <a:extLst>
              <a:ext uri="{FF2B5EF4-FFF2-40B4-BE49-F238E27FC236}">
                <a16:creationId xmlns:a16="http://schemas.microsoft.com/office/drawing/2014/main" id="{8634D284-92B8-A944-9AFF-A3BE869EE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94676"/>
            <a:ext cx="3415467" cy="433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67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96F3316-D8CB-2A4E-A9B7-51F62A40A877}"/>
              </a:ext>
            </a:extLst>
          </p:cNvPr>
          <p:cNvSpPr>
            <a:spLocks noGrp="1"/>
          </p:cNvSpPr>
          <p:nvPr>
            <p:ph type="body" idx="1"/>
          </p:nvPr>
        </p:nvSpPr>
        <p:spPr>
          <a:xfrm>
            <a:off x="4660900" y="196851"/>
            <a:ext cx="6023964" cy="7359650"/>
          </a:xfrm>
        </p:spPr>
        <p:txBody>
          <a:bodyPr/>
          <a:lstStyle/>
          <a:p>
            <a:r>
              <a:rPr lang="uk-UA" sz="2000" b="1" dirty="0">
                <a:solidFill>
                  <a:srgbClr val="002060"/>
                </a:solidFill>
              </a:rPr>
              <a:t>Крім того, Статут фіксує принципи:</a:t>
            </a:r>
          </a:p>
          <a:p>
            <a:pPr marL="342900" indent="-342900">
              <a:buFont typeface="Wingdings" pitchFamily="2" charset="2"/>
              <a:buChar char="ü"/>
            </a:pPr>
            <a:r>
              <a:rPr lang="uk-UA" sz="2000" b="1" dirty="0">
                <a:solidFill>
                  <a:srgbClr val="002060"/>
                </a:solidFill>
              </a:rPr>
              <a:t>добросусідських відносин;</a:t>
            </a:r>
          </a:p>
          <a:p>
            <a:pPr marL="342900" indent="-342900">
              <a:buFont typeface="Wingdings" pitchFamily="2" charset="2"/>
              <a:buChar char="ü"/>
            </a:pPr>
            <a:r>
              <a:rPr lang="uk-UA" sz="2000" b="1" dirty="0">
                <a:solidFill>
                  <a:srgbClr val="002060"/>
                </a:solidFill>
              </a:rPr>
              <a:t> спільних дій з метою підтримання міжнародного миру і безпеки;</a:t>
            </a:r>
          </a:p>
          <a:p>
            <a:pPr marL="342900" indent="-342900">
              <a:buFont typeface="Wingdings" pitchFamily="2" charset="2"/>
              <a:buChar char="ü"/>
            </a:pPr>
            <a:r>
              <a:rPr lang="uk-UA" sz="2000" b="1" dirty="0">
                <a:solidFill>
                  <a:srgbClr val="002060"/>
                </a:solidFill>
              </a:rPr>
              <a:t> роззброєння; рівноправності й самовизначення народів; </a:t>
            </a:r>
          </a:p>
          <a:p>
            <a:pPr marL="342900" indent="-342900">
              <a:buFont typeface="Wingdings" pitchFamily="2" charset="2"/>
              <a:buChar char="ü"/>
            </a:pPr>
            <a:r>
              <a:rPr lang="uk-UA" sz="2000" b="1" dirty="0">
                <a:solidFill>
                  <a:srgbClr val="002060"/>
                </a:solidFill>
              </a:rPr>
              <a:t>співпраці задля економічного і соціального прогресу; </a:t>
            </a:r>
          </a:p>
          <a:p>
            <a:pPr marL="342900" indent="-342900">
              <a:buFont typeface="Wingdings" pitchFamily="2" charset="2"/>
              <a:buChar char="ü"/>
            </a:pPr>
            <a:r>
              <a:rPr lang="uk-UA" sz="2000" b="1" dirty="0">
                <a:solidFill>
                  <a:srgbClr val="002060"/>
                </a:solidFill>
              </a:rPr>
              <a:t>забезпечення рівності людей, їх прав і основних свобод</a:t>
            </a:r>
          </a:p>
          <a:p>
            <a:pPr marL="342900" indent="-342900">
              <a:buFont typeface="Wingdings" pitchFamily="2" charset="2"/>
              <a:buChar char="ü"/>
            </a:pPr>
            <a:endParaRPr lang="uk-UA" sz="2000" b="1" dirty="0">
              <a:solidFill>
                <a:srgbClr val="002060"/>
              </a:solidFill>
            </a:endParaRPr>
          </a:p>
          <a:p>
            <a:r>
              <a:rPr lang="uk-UA" sz="1800" b="1" dirty="0">
                <a:solidFill>
                  <a:srgbClr val="FF0000"/>
                </a:solidFill>
              </a:rPr>
              <a:t>Статут ООН - основа сучасного міжнародного права. </a:t>
            </a:r>
          </a:p>
          <a:p>
            <a:r>
              <a:rPr lang="uk-UA" sz="1800" b="1" dirty="0">
                <a:solidFill>
                  <a:srgbClr val="002060"/>
                </a:solidFill>
              </a:rPr>
              <a:t>Принципи Статуту отримали подальший розвиток у резолюціях і деклараціях Генеральної Асамблеї ООН:</a:t>
            </a:r>
          </a:p>
          <a:p>
            <a:pPr marL="285750" indent="-285750">
              <a:buFont typeface="Wingdings" pitchFamily="2" charset="2"/>
              <a:buChar char="§"/>
            </a:pPr>
            <a:r>
              <a:rPr lang="uk-UA" sz="1800" b="1" dirty="0">
                <a:solidFill>
                  <a:srgbClr val="002060"/>
                </a:solidFill>
              </a:rPr>
              <a:t>Декларації про принципи міжнародного права, що стосуються дружніх відносин і співпраці між державами відповідно до Статуту ООН (1970 р.), </a:t>
            </a:r>
          </a:p>
          <a:p>
            <a:pPr marL="285750" indent="-285750">
              <a:buFont typeface="Wingdings" pitchFamily="2" charset="2"/>
              <a:buChar char="§"/>
            </a:pPr>
            <a:r>
              <a:rPr lang="uk-UA" sz="1800" b="1" dirty="0">
                <a:solidFill>
                  <a:srgbClr val="002060"/>
                </a:solidFill>
              </a:rPr>
              <a:t>Декларації про надання незалежності колоніальним країнам і народам (1960 р.),</a:t>
            </a:r>
          </a:p>
          <a:p>
            <a:pPr marL="285750" indent="-285750">
              <a:buFont typeface="Wingdings" pitchFamily="2" charset="2"/>
              <a:buChar char="§"/>
            </a:pPr>
            <a:r>
              <a:rPr lang="uk-UA" sz="1800" b="1" dirty="0">
                <a:solidFill>
                  <a:srgbClr val="002060"/>
                </a:solidFill>
              </a:rPr>
              <a:t> Визначення агресії (1974 р.), </a:t>
            </a:r>
          </a:p>
          <a:p>
            <a:pPr marL="285750" indent="-285750">
              <a:buFont typeface="Wingdings" pitchFamily="2" charset="2"/>
              <a:buChar char="§"/>
            </a:pPr>
            <a:r>
              <a:rPr lang="uk-UA" sz="1800" b="1" dirty="0">
                <a:solidFill>
                  <a:srgbClr val="002060"/>
                </a:solidFill>
              </a:rPr>
              <a:t>Декларації про посилення ефективності принципу відмови від загрози силою або її застосування в міжнародних відносинах (1987 р.) та ін.</a:t>
            </a:r>
            <a:endParaRPr lang="ru-UA" sz="1800" b="1" dirty="0">
              <a:solidFill>
                <a:srgbClr val="002060"/>
              </a:solidFill>
            </a:endParaRPr>
          </a:p>
          <a:p>
            <a:endParaRPr lang="uk-UA" sz="2000" b="1" dirty="0"/>
          </a:p>
        </p:txBody>
      </p:sp>
      <p:pic>
        <p:nvPicPr>
          <p:cNvPr id="24578" name="Picture 2">
            <a:extLst>
              <a:ext uri="{FF2B5EF4-FFF2-40B4-BE49-F238E27FC236}">
                <a16:creationId xmlns:a16="http://schemas.microsoft.com/office/drawing/2014/main" id="{BB6B17F3-A4F6-AE42-99DD-794FFB694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 y="1416050"/>
            <a:ext cx="4419600" cy="443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9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62FC97-CF39-7E49-ABEE-6069AF756BF7}"/>
              </a:ext>
            </a:extLst>
          </p:cNvPr>
          <p:cNvSpPr>
            <a:spLocks noGrp="1"/>
          </p:cNvSpPr>
          <p:nvPr>
            <p:ph type="title"/>
          </p:nvPr>
        </p:nvSpPr>
        <p:spPr>
          <a:xfrm>
            <a:off x="5041900" y="443607"/>
            <a:ext cx="4648200" cy="430887"/>
          </a:xfrm>
        </p:spPr>
        <p:txBody>
          <a:bodyPr/>
          <a:lstStyle/>
          <a:p>
            <a:r>
              <a:rPr lang="uk-UA" dirty="0">
                <a:solidFill>
                  <a:srgbClr val="FF0000"/>
                </a:solidFill>
              </a:rPr>
              <a:t>ЗДОБУТКИ ЛІГИ НАЦІЙ</a:t>
            </a:r>
          </a:p>
        </p:txBody>
      </p:sp>
      <p:sp>
        <p:nvSpPr>
          <p:cNvPr id="3" name="Текст 2">
            <a:extLst>
              <a:ext uri="{FF2B5EF4-FFF2-40B4-BE49-F238E27FC236}">
                <a16:creationId xmlns:a16="http://schemas.microsoft.com/office/drawing/2014/main" id="{7511F7B6-3C4B-3844-B85E-BBCAFB8CE917}"/>
              </a:ext>
            </a:extLst>
          </p:cNvPr>
          <p:cNvSpPr>
            <a:spLocks noGrp="1"/>
          </p:cNvSpPr>
          <p:nvPr>
            <p:ph type="body" idx="1"/>
          </p:nvPr>
        </p:nvSpPr>
        <p:spPr>
          <a:xfrm>
            <a:off x="3898900" y="1111250"/>
            <a:ext cx="6489700" cy="5786199"/>
          </a:xfrm>
        </p:spPr>
        <p:txBody>
          <a:bodyPr/>
          <a:lstStyle/>
          <a:p>
            <a:endParaRPr lang="ru-RU" dirty="0"/>
          </a:p>
          <a:p>
            <a:pPr marL="342900" indent="-342900">
              <a:buAutoNum type="arabicPeriod"/>
            </a:pPr>
            <a:r>
              <a:rPr lang="uk-UA" sz="1800" b="1" dirty="0">
                <a:solidFill>
                  <a:srgbClr val="002060"/>
                </a:solidFill>
              </a:rPr>
              <a:t>Ліга Націй мала </a:t>
            </a:r>
            <a:r>
              <a:rPr lang="uk-UA" sz="1800" b="1" dirty="0">
                <a:solidFill>
                  <a:srgbClr val="FF0000"/>
                </a:solidFill>
              </a:rPr>
              <a:t>глобальний характер і несла глобальну відповідальність</a:t>
            </a:r>
            <a:r>
              <a:rPr lang="uk-UA" sz="1800" b="1" dirty="0">
                <a:solidFill>
                  <a:srgbClr val="002060"/>
                </a:solidFill>
              </a:rPr>
              <a:t> за відвернення війни погодженими діями її членів</a:t>
            </a:r>
            <a:r>
              <a:rPr lang="ru-UA" sz="1800" b="1" dirty="0">
                <a:solidFill>
                  <a:srgbClr val="002060"/>
                </a:solidFill>
              </a:rPr>
              <a:t> </a:t>
            </a:r>
            <a:endParaRPr lang="ru-RU" sz="1800" b="1" dirty="0">
              <a:solidFill>
                <a:srgbClr val="002060"/>
              </a:solidFill>
            </a:endParaRPr>
          </a:p>
          <a:p>
            <a:pPr marL="342900" indent="-342900">
              <a:buFontTx/>
              <a:buAutoNum type="arabicPeriod"/>
            </a:pPr>
            <a:r>
              <a:rPr lang="uk-UA" sz="1800" b="1" dirty="0">
                <a:solidFill>
                  <a:srgbClr val="FF0000"/>
                </a:solidFill>
              </a:rPr>
              <a:t>Порушення миру розглядалося як акт війни проти всіх членів Ліги </a:t>
            </a:r>
            <a:r>
              <a:rPr lang="uk-UA" sz="1800" b="1" dirty="0">
                <a:solidFill>
                  <a:srgbClr val="002060"/>
                </a:solidFill>
              </a:rPr>
              <a:t>Націй. Встановлювалася певна процедура розв'язання конфліктів.</a:t>
            </a:r>
            <a:r>
              <a:rPr lang="ru-UA" sz="1800" b="1" dirty="0">
                <a:solidFill>
                  <a:srgbClr val="002060"/>
                </a:solidFill>
              </a:rPr>
              <a:t> </a:t>
            </a:r>
            <a:r>
              <a:rPr lang="uk-UA" sz="1800" b="1" dirty="0">
                <a:solidFill>
                  <a:srgbClr val="002060"/>
                </a:solidFill>
              </a:rPr>
              <a:t>Передбачалася негайна тотальна економічна й політична </a:t>
            </a:r>
            <a:r>
              <a:rPr lang="uk-UA" sz="1800" b="1" dirty="0">
                <a:solidFill>
                  <a:srgbClr val="FF0000"/>
                </a:solidFill>
              </a:rPr>
              <a:t>ізоляція порушника</a:t>
            </a:r>
            <a:r>
              <a:rPr lang="uk-UA" sz="1800" b="1" dirty="0">
                <a:solidFill>
                  <a:srgbClr val="002060"/>
                </a:solidFill>
              </a:rPr>
              <a:t>. Рада ЛН мала право </a:t>
            </a:r>
            <a:r>
              <a:rPr lang="uk-UA" sz="1800" b="1" dirty="0">
                <a:solidFill>
                  <a:srgbClr val="FF0000"/>
                </a:solidFill>
              </a:rPr>
              <a:t>рекомендувати і воєнні санкції, включаючи створення об'єднаних збройних сил </a:t>
            </a:r>
            <a:r>
              <a:rPr lang="uk-UA" sz="1800" b="1" dirty="0">
                <a:solidFill>
                  <a:srgbClr val="002060"/>
                </a:solidFill>
              </a:rPr>
              <a:t>з контингентів членів Ліги.</a:t>
            </a:r>
            <a:r>
              <a:rPr lang="ru-UA" sz="1800" b="1" dirty="0">
                <a:solidFill>
                  <a:srgbClr val="002060"/>
                </a:solidFill>
              </a:rPr>
              <a:t> </a:t>
            </a:r>
          </a:p>
          <a:p>
            <a:pPr marL="342900" indent="-342900">
              <a:buFontTx/>
              <a:buAutoNum type="arabicPeriod"/>
            </a:pPr>
            <a:r>
              <a:rPr lang="uk-UA" sz="1800" b="1" dirty="0">
                <a:solidFill>
                  <a:srgbClr val="002060"/>
                </a:solidFill>
              </a:rPr>
              <a:t>Рішення і Асамблеї, і Ради приймалися за принципом </a:t>
            </a:r>
            <a:r>
              <a:rPr lang="uk-UA" sz="1800" b="1" dirty="0">
                <a:solidFill>
                  <a:srgbClr val="FF0000"/>
                </a:solidFill>
              </a:rPr>
              <a:t>одноголосності</a:t>
            </a:r>
            <a:r>
              <a:rPr lang="uk-UA" sz="1800" b="1" dirty="0">
                <a:solidFill>
                  <a:srgbClr val="002060"/>
                </a:solidFill>
              </a:rPr>
              <a:t>. </a:t>
            </a:r>
            <a:endParaRPr lang="ru-RU" sz="1800" b="1" dirty="0">
              <a:solidFill>
                <a:srgbClr val="002060"/>
              </a:solidFill>
            </a:endParaRPr>
          </a:p>
          <a:p>
            <a:pPr marL="342900" indent="-342900">
              <a:buAutoNum type="arabicPeriod"/>
            </a:pPr>
            <a:r>
              <a:rPr lang="ru-RU" sz="1800" b="1" dirty="0">
                <a:solidFill>
                  <a:srgbClr val="002060"/>
                </a:solidFill>
              </a:rPr>
              <a:t>Рада </a:t>
            </a:r>
            <a:r>
              <a:rPr lang="ru-RU" sz="1800" b="1" dirty="0" err="1">
                <a:solidFill>
                  <a:srgbClr val="002060"/>
                </a:solidFill>
              </a:rPr>
              <a:t>Ліги</a:t>
            </a:r>
            <a:r>
              <a:rPr lang="ru-RU" sz="1800" b="1" dirty="0">
                <a:solidFill>
                  <a:srgbClr val="002060"/>
                </a:solidFill>
              </a:rPr>
              <a:t> </a:t>
            </a:r>
            <a:r>
              <a:rPr lang="ru-RU" sz="1800" b="1" dirty="0" err="1">
                <a:solidFill>
                  <a:srgbClr val="002060"/>
                </a:solidFill>
              </a:rPr>
              <a:t>зобов'язана</a:t>
            </a:r>
            <a:r>
              <a:rPr lang="ru-RU" sz="1800" b="1" dirty="0">
                <a:solidFill>
                  <a:srgbClr val="002060"/>
                </a:solidFill>
              </a:rPr>
              <a:t> </a:t>
            </a:r>
            <a:r>
              <a:rPr lang="ru-RU" sz="1800" b="1" dirty="0" err="1">
                <a:solidFill>
                  <a:srgbClr val="002060"/>
                </a:solidFill>
              </a:rPr>
              <a:t>була</a:t>
            </a:r>
            <a:r>
              <a:rPr lang="ru-RU" sz="1800" b="1" dirty="0">
                <a:solidFill>
                  <a:srgbClr val="002060"/>
                </a:solidFill>
              </a:rPr>
              <a:t> </a:t>
            </a:r>
            <a:r>
              <a:rPr lang="ru-RU" sz="1800" b="1" dirty="0" err="1">
                <a:solidFill>
                  <a:srgbClr val="FF0000"/>
                </a:solidFill>
              </a:rPr>
              <a:t>визначити</a:t>
            </a:r>
            <a:r>
              <a:rPr lang="ru-RU" sz="1800" b="1" dirty="0">
                <a:solidFill>
                  <a:srgbClr val="FF0000"/>
                </a:solidFill>
              </a:rPr>
              <a:t> </a:t>
            </a:r>
            <a:r>
              <a:rPr lang="ru-RU" sz="1800" b="1" dirty="0" err="1">
                <a:solidFill>
                  <a:srgbClr val="FF0000"/>
                </a:solidFill>
              </a:rPr>
              <a:t>контингенти</a:t>
            </a:r>
            <a:r>
              <a:rPr lang="ru-RU" sz="1800" b="1" dirty="0">
                <a:solidFill>
                  <a:srgbClr val="FF0000"/>
                </a:solidFill>
              </a:rPr>
              <a:t> </a:t>
            </a:r>
            <a:r>
              <a:rPr lang="ru-RU" sz="1800" b="1" dirty="0" err="1">
                <a:solidFill>
                  <a:srgbClr val="FF0000"/>
                </a:solidFill>
              </a:rPr>
              <a:t>сухопутних</a:t>
            </a:r>
            <a:r>
              <a:rPr lang="ru-RU" sz="1800" b="1" dirty="0">
                <a:solidFill>
                  <a:srgbClr val="FF0000"/>
                </a:solidFill>
              </a:rPr>
              <a:t>, </a:t>
            </a:r>
            <a:r>
              <a:rPr lang="ru-RU" sz="1800" b="1" dirty="0" err="1">
                <a:solidFill>
                  <a:srgbClr val="FF0000"/>
                </a:solidFill>
              </a:rPr>
              <a:t>морських</a:t>
            </a:r>
            <a:r>
              <a:rPr lang="ru-RU" sz="1800" b="1" dirty="0">
                <a:solidFill>
                  <a:srgbClr val="FF0000"/>
                </a:solidFill>
              </a:rPr>
              <a:t> і </a:t>
            </a:r>
            <a:r>
              <a:rPr lang="ru-RU" sz="1800" b="1" dirty="0" err="1">
                <a:solidFill>
                  <a:srgbClr val="FF0000"/>
                </a:solidFill>
              </a:rPr>
              <a:t>повітряних</a:t>
            </a:r>
            <a:r>
              <a:rPr lang="ru-RU" sz="1800" b="1" dirty="0">
                <a:solidFill>
                  <a:srgbClr val="FF0000"/>
                </a:solidFill>
              </a:rPr>
              <a:t> сил</a:t>
            </a:r>
            <a:r>
              <a:rPr lang="ru-RU" sz="1800" b="1" dirty="0">
                <a:solidFill>
                  <a:srgbClr val="002060"/>
                </a:solidFill>
              </a:rPr>
              <a:t>, </a:t>
            </a:r>
            <a:r>
              <a:rPr lang="ru-RU" sz="1800" b="1" dirty="0" err="1">
                <a:solidFill>
                  <a:srgbClr val="002060"/>
                </a:solidFill>
              </a:rPr>
              <a:t>виставлених</a:t>
            </a:r>
            <a:r>
              <a:rPr lang="ru-RU" sz="1800" b="1" dirty="0">
                <a:solidFill>
                  <a:srgbClr val="002060"/>
                </a:solidFill>
              </a:rPr>
              <a:t> </a:t>
            </a:r>
            <a:r>
              <a:rPr lang="ru-RU" sz="1800" b="1" dirty="0" err="1">
                <a:solidFill>
                  <a:srgbClr val="002060"/>
                </a:solidFill>
              </a:rPr>
              <a:t>кожним</a:t>
            </a:r>
            <a:r>
              <a:rPr lang="ru-RU" sz="1800" b="1" dirty="0">
                <a:solidFill>
                  <a:srgbClr val="002060"/>
                </a:solidFill>
              </a:rPr>
              <a:t> членом </a:t>
            </a:r>
            <a:r>
              <a:rPr lang="ru-RU" sz="1800" b="1" dirty="0" err="1">
                <a:solidFill>
                  <a:srgbClr val="002060"/>
                </a:solidFill>
              </a:rPr>
              <a:t>організації</a:t>
            </a:r>
            <a:r>
              <a:rPr lang="ru-RU" sz="1800" b="1" dirty="0">
                <a:solidFill>
                  <a:srgbClr val="002060"/>
                </a:solidFill>
              </a:rPr>
              <a:t> «для </a:t>
            </a:r>
            <a:r>
              <a:rPr lang="ru-RU" sz="1800" b="1" dirty="0" err="1">
                <a:solidFill>
                  <a:srgbClr val="002060"/>
                </a:solidFill>
              </a:rPr>
              <a:t>підтримки</a:t>
            </a:r>
            <a:r>
              <a:rPr lang="ru-RU" sz="1800" b="1" dirty="0">
                <a:solidFill>
                  <a:srgbClr val="002060"/>
                </a:solidFill>
              </a:rPr>
              <a:t> </a:t>
            </a:r>
            <a:r>
              <a:rPr lang="ru-RU" sz="1800" b="1" dirty="0" err="1">
                <a:solidFill>
                  <a:srgbClr val="002060"/>
                </a:solidFill>
              </a:rPr>
              <a:t>поваги</a:t>
            </a:r>
            <a:r>
              <a:rPr lang="ru-RU" sz="1800" b="1" dirty="0">
                <a:solidFill>
                  <a:srgbClr val="002060"/>
                </a:solidFill>
              </a:rPr>
              <a:t> до </a:t>
            </a:r>
            <a:r>
              <a:rPr lang="ru-RU" sz="1800" b="1" dirty="0" err="1">
                <a:solidFill>
                  <a:srgbClr val="002060"/>
                </a:solidFill>
              </a:rPr>
              <a:t>зобов'язань</a:t>
            </a:r>
            <a:r>
              <a:rPr lang="ru-RU" sz="1800" b="1" dirty="0">
                <a:solidFill>
                  <a:srgbClr val="002060"/>
                </a:solidFill>
              </a:rPr>
              <a:t> </a:t>
            </a:r>
            <a:r>
              <a:rPr lang="ru-RU" sz="1800" b="1" dirty="0" err="1">
                <a:solidFill>
                  <a:srgbClr val="002060"/>
                </a:solidFill>
              </a:rPr>
              <a:t>Ліги</a:t>
            </a:r>
            <a:r>
              <a:rPr lang="ru-RU" sz="1800" b="1" dirty="0">
                <a:solidFill>
                  <a:srgbClr val="002060"/>
                </a:solidFill>
              </a:rPr>
              <a:t>»</a:t>
            </a:r>
          </a:p>
          <a:p>
            <a:pPr marL="342900" indent="-342900">
              <a:buAutoNum type="arabicPeriod"/>
            </a:pPr>
            <a:r>
              <a:rPr lang="ru-RU" sz="1800" b="1" dirty="0">
                <a:solidFill>
                  <a:srgbClr val="002060"/>
                </a:solidFill>
              </a:rPr>
              <a:t>З 1921 року </a:t>
            </a:r>
            <a:r>
              <a:rPr lang="ru-RU" sz="1800" b="1" dirty="0" err="1">
                <a:solidFill>
                  <a:srgbClr val="002060"/>
                </a:solidFill>
              </a:rPr>
              <a:t>під</a:t>
            </a:r>
            <a:r>
              <a:rPr lang="ru-RU" sz="1800" b="1" dirty="0">
                <a:solidFill>
                  <a:srgbClr val="002060"/>
                </a:solidFill>
              </a:rPr>
              <a:t> </a:t>
            </a:r>
            <a:r>
              <a:rPr lang="ru-RU" sz="1800" b="1" dirty="0" err="1">
                <a:solidFill>
                  <a:srgbClr val="002060"/>
                </a:solidFill>
              </a:rPr>
              <a:t>егідою</a:t>
            </a:r>
            <a:r>
              <a:rPr lang="ru-RU" sz="1800" b="1" dirty="0">
                <a:solidFill>
                  <a:srgbClr val="002060"/>
                </a:solidFill>
              </a:rPr>
              <a:t> </a:t>
            </a:r>
            <a:r>
              <a:rPr lang="ru-RU" sz="1800" b="1" dirty="0" err="1">
                <a:solidFill>
                  <a:srgbClr val="002060"/>
                </a:solidFill>
              </a:rPr>
              <a:t>організації</a:t>
            </a:r>
            <a:r>
              <a:rPr lang="ru-RU" sz="1800" b="1" dirty="0">
                <a:solidFill>
                  <a:srgbClr val="002060"/>
                </a:solidFill>
              </a:rPr>
              <a:t> в </a:t>
            </a:r>
            <a:r>
              <a:rPr lang="ru-RU" sz="1800" b="1" dirty="0" err="1">
                <a:solidFill>
                  <a:srgbClr val="002060"/>
                </a:solidFill>
              </a:rPr>
              <a:t>Гаазі</a:t>
            </a:r>
            <a:r>
              <a:rPr lang="ru-RU" sz="1800" b="1" dirty="0">
                <a:solidFill>
                  <a:srgbClr val="002060"/>
                </a:solidFill>
              </a:rPr>
              <a:t> </a:t>
            </a:r>
            <a:r>
              <a:rPr lang="ru-RU" sz="1800" b="1" dirty="0" err="1">
                <a:solidFill>
                  <a:srgbClr val="002060"/>
                </a:solidFill>
              </a:rPr>
              <a:t>запрацювала</a:t>
            </a:r>
            <a:r>
              <a:rPr lang="ru-RU" sz="1800" b="1" dirty="0">
                <a:solidFill>
                  <a:srgbClr val="002060"/>
                </a:solidFill>
              </a:rPr>
              <a:t> </a:t>
            </a:r>
            <a:r>
              <a:rPr lang="ru-RU" sz="1800" b="1" dirty="0" err="1">
                <a:solidFill>
                  <a:srgbClr val="FF0000"/>
                </a:solidFill>
              </a:rPr>
              <a:t>Постійна</a:t>
            </a:r>
            <a:r>
              <a:rPr lang="ru-RU" sz="1800" b="1" dirty="0">
                <a:solidFill>
                  <a:srgbClr val="FF0000"/>
                </a:solidFill>
              </a:rPr>
              <a:t> палата </a:t>
            </a:r>
            <a:r>
              <a:rPr lang="ru-RU" sz="1800" b="1" dirty="0" err="1">
                <a:solidFill>
                  <a:srgbClr val="FF0000"/>
                </a:solidFill>
              </a:rPr>
              <a:t>міжнародного</a:t>
            </a:r>
            <a:r>
              <a:rPr lang="ru-RU" sz="1800" b="1" dirty="0">
                <a:solidFill>
                  <a:srgbClr val="FF0000"/>
                </a:solidFill>
              </a:rPr>
              <a:t> </a:t>
            </a:r>
            <a:r>
              <a:rPr lang="ru-RU" sz="1800" b="1" dirty="0" err="1">
                <a:solidFill>
                  <a:srgbClr val="FF0000"/>
                </a:solidFill>
              </a:rPr>
              <a:t>правосуддя</a:t>
            </a:r>
            <a:r>
              <a:rPr lang="ru-RU" sz="1800" b="1" dirty="0">
                <a:solidFill>
                  <a:srgbClr val="FF0000"/>
                </a:solidFill>
              </a:rPr>
              <a:t>, яка до 1939 року </a:t>
            </a:r>
            <a:r>
              <a:rPr lang="ru-RU" sz="1800" b="1" dirty="0" err="1">
                <a:solidFill>
                  <a:srgbClr val="FF0000"/>
                </a:solidFill>
              </a:rPr>
              <a:t>винесла</a:t>
            </a:r>
            <a:r>
              <a:rPr lang="ru-RU" sz="1800" b="1" dirty="0">
                <a:solidFill>
                  <a:srgbClr val="FF0000"/>
                </a:solidFill>
              </a:rPr>
              <a:t> 29 </a:t>
            </a:r>
            <a:r>
              <a:rPr lang="ru-RU" sz="1800" b="1" dirty="0" err="1">
                <a:solidFill>
                  <a:srgbClr val="FF0000"/>
                </a:solidFill>
              </a:rPr>
              <a:t>рішень</a:t>
            </a:r>
            <a:r>
              <a:rPr lang="ru-RU" sz="1800" b="1" dirty="0">
                <a:solidFill>
                  <a:srgbClr val="FF0000"/>
                </a:solidFill>
              </a:rPr>
              <a:t> по </a:t>
            </a:r>
            <a:r>
              <a:rPr lang="ru-RU" sz="1800" b="1" dirty="0" err="1">
                <a:solidFill>
                  <a:srgbClr val="FF0000"/>
                </a:solidFill>
              </a:rPr>
              <a:t>територіальним</a:t>
            </a:r>
            <a:r>
              <a:rPr lang="ru-RU" sz="1800" b="1" dirty="0">
                <a:solidFill>
                  <a:srgbClr val="FF0000"/>
                </a:solidFill>
              </a:rPr>
              <a:t> </a:t>
            </a:r>
            <a:r>
              <a:rPr lang="ru-RU" sz="1800" b="1" dirty="0" err="1">
                <a:solidFill>
                  <a:srgbClr val="FF0000"/>
                </a:solidFill>
              </a:rPr>
              <a:t>суперечкам</a:t>
            </a:r>
            <a:endParaRPr lang="uk-UA" sz="1800" b="1" dirty="0">
              <a:solidFill>
                <a:srgbClr val="FF0000"/>
              </a:solidFill>
            </a:endParaRPr>
          </a:p>
        </p:txBody>
      </p:sp>
      <p:pic>
        <p:nvPicPr>
          <p:cNvPr id="2050" name="Picture 2" descr="Лига Наций: первая попытка создания Мирового правительства">
            <a:extLst>
              <a:ext uri="{FF2B5EF4-FFF2-40B4-BE49-F238E27FC236}">
                <a16:creationId xmlns:a16="http://schemas.microsoft.com/office/drawing/2014/main" id="{B7C85235-E87B-1D49-B51B-CEEA20ADD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5" y="196850"/>
            <a:ext cx="36068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Лига Наций: идеал, прошедший через года">
            <a:extLst>
              <a:ext uri="{FF2B5EF4-FFF2-40B4-BE49-F238E27FC236}">
                <a16:creationId xmlns:a16="http://schemas.microsoft.com/office/drawing/2014/main" id="{448F7B01-BFAE-5B4B-8592-B5AF9971C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45" y="2635250"/>
            <a:ext cx="3728696" cy="19340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Что это - лига наций? История и определение">
            <a:extLst>
              <a:ext uri="{FF2B5EF4-FFF2-40B4-BE49-F238E27FC236}">
                <a16:creationId xmlns:a16="http://schemas.microsoft.com/office/drawing/2014/main" id="{34CDC69E-5989-E24E-8448-E4FB453DE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5" y="4757816"/>
            <a:ext cx="3606800" cy="244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32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72BD37-6D0B-BF46-8FCD-562914A8ECC8}"/>
              </a:ext>
            </a:extLst>
          </p:cNvPr>
          <p:cNvSpPr txBox="1"/>
          <p:nvPr/>
        </p:nvSpPr>
        <p:spPr>
          <a:xfrm>
            <a:off x="5575300" y="1187450"/>
            <a:ext cx="5343992" cy="4401205"/>
          </a:xfrm>
          <a:prstGeom prst="rect">
            <a:avLst/>
          </a:prstGeom>
          <a:noFill/>
        </p:spPr>
        <p:txBody>
          <a:bodyPr wrap="square">
            <a:spAutoFit/>
          </a:bodyPr>
          <a:lstStyle/>
          <a:p>
            <a:r>
              <a:rPr lang="ru-RU" sz="2800" b="1" dirty="0">
                <a:solidFill>
                  <a:srgbClr val="383ED3"/>
                </a:solidFill>
                <a:latin typeface="Book Antiqua" panose="02040602050305030304" pitchFamily="18" charset="0"/>
              </a:rPr>
              <a:t>Система ООН </a:t>
            </a:r>
            <a:r>
              <a:rPr lang="ru-RU" sz="2800" b="1" dirty="0" err="1">
                <a:solidFill>
                  <a:srgbClr val="383ED3"/>
                </a:solidFill>
                <a:latin typeface="Book Antiqua" panose="02040602050305030304" pitchFamily="18" charset="0"/>
              </a:rPr>
              <a:t>включає</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головні-органи</a:t>
            </a:r>
            <a:r>
              <a:rPr lang="ru-RU" sz="2800" b="1" dirty="0">
                <a:solidFill>
                  <a:srgbClr val="383ED3"/>
                </a:solidFill>
                <a:latin typeface="Book Antiqua" panose="02040602050305030304" pitchFamily="18" charset="0"/>
              </a:rPr>
              <a:t>:</a:t>
            </a:r>
            <a:br>
              <a:rPr lang="ru-RU" sz="2800" b="1" dirty="0">
                <a:solidFill>
                  <a:srgbClr val="383ED3"/>
                </a:solidFill>
                <a:latin typeface="Book Antiqua" panose="02040602050305030304" pitchFamily="18" charset="0"/>
              </a:rPr>
            </a:b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Генеральну</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Асамблею</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a:t>
            </a:r>
            <a:r>
              <a:rPr lang="ru-RU" sz="2800" b="1" dirty="0" err="1">
                <a:solidFill>
                  <a:srgbClr val="383ED3"/>
                </a:solidFill>
                <a:latin typeface="Book Antiqua" panose="02040602050305030304" pitchFamily="18" charset="0"/>
              </a:rPr>
              <a:t>Безпеки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Економічну</a:t>
            </a:r>
            <a:r>
              <a:rPr lang="ru-RU" sz="2800" b="1" dirty="0">
                <a:solidFill>
                  <a:srgbClr val="383ED3"/>
                </a:solidFill>
                <a:latin typeface="Book Antiqua" panose="02040602050305030304" pitchFamily="18" charset="0"/>
              </a:rPr>
              <a:t> й </a:t>
            </a:r>
            <a:r>
              <a:rPr lang="ru-RU" sz="2800" b="1" dirty="0" err="1">
                <a:solidFill>
                  <a:srgbClr val="383ED3"/>
                </a:solidFill>
                <a:latin typeface="Book Antiqua" panose="02040602050305030304" pitchFamily="18" charset="0"/>
              </a:rPr>
              <a:t>Соціальну</a:t>
            </a:r>
            <a:r>
              <a:rPr lang="ru-RU" sz="2800" b="1" dirty="0">
                <a:solidFill>
                  <a:srgbClr val="383ED3"/>
                </a:solidFill>
                <a:latin typeface="Book Antiqua" panose="02040602050305030304" pitchFamily="18" charset="0"/>
              </a:rPr>
              <a:t> Раду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з </a:t>
            </a:r>
            <a:r>
              <a:rPr lang="ru-RU" sz="2800" b="1" dirty="0" err="1">
                <a:solidFill>
                  <a:srgbClr val="383ED3"/>
                </a:solidFill>
                <a:latin typeface="Book Antiqua" panose="02040602050305030304" pitchFamily="18" charset="0"/>
              </a:rPr>
              <a:t>Опіки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Міжнароднии</a:t>
            </a:r>
            <a:r>
              <a:rPr lang="ru-RU" sz="2800" b="1" dirty="0">
                <a:solidFill>
                  <a:srgbClr val="383ED3"/>
                </a:solidFill>
                <a:latin typeface="Book Antiqua" panose="02040602050305030304" pitchFamily="18" charset="0"/>
              </a:rPr>
              <a:t>̆ Суд ООН;</a:t>
            </a:r>
          </a:p>
          <a:p>
            <a:pPr marL="342900" indent="-342900">
              <a:buFont typeface="Wingdings" pitchFamily="2" charset="2"/>
              <a:buChar char="§"/>
            </a:pPr>
            <a:r>
              <a:rPr lang="ru-RU" sz="2800" b="1" dirty="0" err="1">
                <a:solidFill>
                  <a:srgbClr val="383ED3"/>
                </a:solidFill>
                <a:latin typeface="Book Antiqua" panose="02040602050305030304" pitchFamily="18" charset="0"/>
              </a:rPr>
              <a:t>Секретаріат</a:t>
            </a:r>
            <a:r>
              <a:rPr lang="ru-RU" sz="2800" b="1" dirty="0">
                <a:solidFill>
                  <a:srgbClr val="383ED3"/>
                </a:solidFill>
                <a:latin typeface="Book Antiqua" panose="02040602050305030304" pitchFamily="18" charset="0"/>
              </a:rPr>
              <a:t> ООН.</a:t>
            </a:r>
            <a:endParaRPr lang="uk-UA" sz="2800" b="1" dirty="0">
              <a:solidFill>
                <a:srgbClr val="383ED3"/>
              </a:solidFill>
              <a:latin typeface="Book Antiqua" panose="02040602050305030304" pitchFamily="18" charset="0"/>
            </a:endParaRPr>
          </a:p>
        </p:txBody>
      </p:sp>
      <p:pic>
        <p:nvPicPr>
          <p:cNvPr id="25602" name="Picture 2" descr="24 ЖОВТНЯ ДЕНЬ ООН « Чернівецький медичний фаховий коледж">
            <a:extLst>
              <a:ext uri="{FF2B5EF4-FFF2-40B4-BE49-F238E27FC236}">
                <a16:creationId xmlns:a16="http://schemas.microsoft.com/office/drawing/2014/main" id="{77FA3FAE-92F2-F04D-9453-A1B0A7780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03" y="3616682"/>
            <a:ext cx="5035693" cy="2616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В ООН обеспокоены высылкой иностранных журналистов с Украины -  Парламентская газета">
            <a:extLst>
              <a:ext uri="{FF2B5EF4-FFF2-40B4-BE49-F238E27FC236}">
                <a16:creationId xmlns:a16="http://schemas.microsoft.com/office/drawing/2014/main" id="{5317A083-4F74-A14E-A498-E5D038B90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03" y="425450"/>
            <a:ext cx="4540562" cy="262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56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6EE4421-0B14-9F41-AA1F-1EACD572DE43}"/>
              </a:ext>
            </a:extLst>
          </p:cNvPr>
          <p:cNvSpPr>
            <a:spLocks noGrp="1"/>
          </p:cNvSpPr>
          <p:nvPr>
            <p:ph type="body" idx="1"/>
          </p:nvPr>
        </p:nvSpPr>
        <p:spPr>
          <a:xfrm>
            <a:off x="4051300" y="231418"/>
            <a:ext cx="6493847" cy="7325082"/>
          </a:xfrm>
        </p:spPr>
        <p:txBody>
          <a:bodyPr/>
          <a:lstStyle/>
          <a:p>
            <a:r>
              <a:rPr lang="ru-RU" sz="2000" b="1" dirty="0">
                <a:solidFill>
                  <a:srgbClr val="002060"/>
                </a:solidFill>
              </a:rPr>
              <a:t>До </a:t>
            </a:r>
            <a:r>
              <a:rPr lang="ru-RU" sz="2000" b="1" dirty="0" err="1">
                <a:solidFill>
                  <a:srgbClr val="002060"/>
                </a:solidFill>
              </a:rPr>
              <a:t>системи</a:t>
            </a:r>
            <a:r>
              <a:rPr lang="ru-RU" sz="2000" b="1" dirty="0">
                <a:solidFill>
                  <a:srgbClr val="002060"/>
                </a:solidFill>
              </a:rPr>
              <a:t> </a:t>
            </a:r>
            <a:r>
              <a:rPr lang="ru-RU" sz="2000" b="1" dirty="0" err="1">
                <a:solidFill>
                  <a:srgbClr val="002060"/>
                </a:solidFill>
              </a:rPr>
              <a:t>також</a:t>
            </a:r>
            <a:r>
              <a:rPr lang="ru-RU" sz="2000" b="1" dirty="0">
                <a:solidFill>
                  <a:srgbClr val="002060"/>
                </a:solidFill>
              </a:rPr>
              <a:t> належать і </a:t>
            </a:r>
            <a:r>
              <a:rPr lang="ru-RU" sz="2000" b="1" dirty="0" err="1">
                <a:solidFill>
                  <a:srgbClr val="002060"/>
                </a:solidFill>
              </a:rPr>
              <a:t>спеціалізовані</a:t>
            </a:r>
            <a:r>
              <a:rPr lang="ru-RU" sz="2000" b="1" dirty="0">
                <a:solidFill>
                  <a:srgbClr val="002060"/>
                </a:solidFill>
              </a:rPr>
              <a:t> установи:</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a:t>
            </a:r>
            <a:r>
              <a:rPr lang="ru-RU" sz="2000" b="1" dirty="0" err="1">
                <a:solidFill>
                  <a:srgbClr val="002060"/>
                </a:solidFill>
              </a:rPr>
              <a:t>валютнии</a:t>
            </a:r>
            <a:r>
              <a:rPr lang="ru-RU" sz="2000" b="1" dirty="0">
                <a:solidFill>
                  <a:srgbClr val="002060"/>
                </a:solidFill>
              </a:rPr>
              <a:t>̆ фонд; .</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банк </a:t>
            </a:r>
            <a:r>
              <a:rPr lang="ru-RU" sz="2000" b="1" dirty="0" err="1">
                <a:solidFill>
                  <a:srgbClr val="002060"/>
                </a:solidFill>
              </a:rPr>
              <a:t>реконструкціі</a:t>
            </a:r>
            <a:r>
              <a:rPr lang="ru-RU" sz="2000" b="1" dirty="0">
                <a:solidFill>
                  <a:srgbClr val="002060"/>
                </a:solidFill>
              </a:rPr>
              <a:t>̈ й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фінансова</a:t>
            </a:r>
            <a:r>
              <a:rPr lang="ru-RU" sz="2000" b="1" dirty="0">
                <a:solidFill>
                  <a:srgbClr val="002060"/>
                </a:solidFill>
              </a:rPr>
              <a:t> </a:t>
            </a:r>
            <a:r>
              <a:rPr lang="ru-RU" sz="2000" b="1" dirty="0" err="1">
                <a:solidFill>
                  <a:srgbClr val="002060"/>
                </a:solidFill>
              </a:rPr>
              <a:t>корпорація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асоціація</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морська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цивільноі</a:t>
            </a:r>
            <a:r>
              <a:rPr lang="ru-RU" sz="2000" b="1" dirty="0">
                <a:solidFill>
                  <a:srgbClr val="002060"/>
                </a:solidFill>
              </a:rPr>
              <a:t>̈ </a:t>
            </a:r>
            <a:r>
              <a:rPr lang="ru-RU" sz="2000" b="1" dirty="0" err="1">
                <a:solidFill>
                  <a:srgbClr val="002060"/>
                </a:solidFill>
              </a:rPr>
              <a:t>авіаціі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праці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союз </a:t>
            </a:r>
            <a:r>
              <a:rPr lang="ru-RU" sz="2000" b="1" dirty="0" err="1">
                <a:solidFill>
                  <a:srgbClr val="002060"/>
                </a:solidFill>
              </a:rPr>
              <a:t>електрозв'язку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Всесвітніи</a:t>
            </a:r>
            <a:r>
              <a:rPr lang="ru-RU" sz="2000" b="1" dirty="0">
                <a:solidFill>
                  <a:srgbClr val="002060"/>
                </a:solidFill>
              </a:rPr>
              <a:t>̆ </a:t>
            </a:r>
            <a:r>
              <a:rPr lang="ru-RU" sz="2000" b="1" dirty="0" err="1">
                <a:solidFill>
                  <a:srgbClr val="002060"/>
                </a:solidFill>
              </a:rPr>
              <a:t>поштовии</a:t>
            </a:r>
            <a:r>
              <a:rPr lang="ru-RU" sz="2000" b="1" dirty="0">
                <a:solidFill>
                  <a:srgbClr val="002060"/>
                </a:solidFill>
              </a:rPr>
              <a:t>̆ союз;</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питань</a:t>
            </a:r>
            <a:r>
              <a:rPr lang="ru-RU" sz="2000" b="1" dirty="0">
                <a:solidFill>
                  <a:srgbClr val="002060"/>
                </a:solidFill>
              </a:rPr>
              <a:t> </a:t>
            </a:r>
            <a:r>
              <a:rPr lang="ru-RU" sz="2000" b="1" dirty="0" err="1">
                <a:solidFill>
                  <a:srgbClr val="002060"/>
                </a:solidFill>
              </a:rPr>
              <a:t>освіти</a:t>
            </a:r>
            <a:r>
              <a:rPr lang="ru-RU" sz="2000" b="1" dirty="0">
                <a:solidFill>
                  <a:srgbClr val="002060"/>
                </a:solidFill>
              </a:rPr>
              <a:t>, науки й </a:t>
            </a:r>
            <a:r>
              <a:rPr lang="ru-RU" sz="2000" b="1" dirty="0" err="1">
                <a:solidFill>
                  <a:srgbClr val="002060"/>
                </a:solidFill>
              </a:rPr>
              <a:t>культури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охорони</a:t>
            </a:r>
            <a:r>
              <a:rPr lang="ru-RU" sz="2000" b="1" dirty="0">
                <a:solidFill>
                  <a:srgbClr val="002060"/>
                </a:solidFill>
              </a:rPr>
              <a:t> </a:t>
            </a:r>
            <a:r>
              <a:rPr lang="ru-RU" sz="2000" b="1" dirty="0" err="1">
                <a:solidFill>
                  <a:srgbClr val="002060"/>
                </a:solidFill>
              </a:rPr>
              <a:t>здоров'я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інтелектуальноі</a:t>
            </a:r>
            <a:r>
              <a:rPr lang="ru-RU" sz="2000" b="1" dirty="0">
                <a:solidFill>
                  <a:srgbClr val="002060"/>
                </a:solidFill>
              </a:rPr>
              <a:t>̈ </a:t>
            </a:r>
            <a:r>
              <a:rPr lang="ru-RU" sz="2000" b="1" dirty="0" err="1">
                <a:solidFill>
                  <a:srgbClr val="002060"/>
                </a:solidFill>
              </a:rPr>
              <a:t>власності</a:t>
            </a:r>
            <a:r>
              <a:rPr lang="ru-RU" sz="2000" b="1" dirty="0">
                <a:solidFill>
                  <a:srgbClr val="002060"/>
                </a:solidFill>
              </a:rPr>
              <a:t>;</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промислового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Продовольча</a:t>
            </a:r>
            <a:r>
              <a:rPr lang="ru-RU" sz="2000" b="1" dirty="0">
                <a:solidFill>
                  <a:srgbClr val="002060"/>
                </a:solidFill>
              </a:rPr>
              <a:t> й </a:t>
            </a:r>
            <a:r>
              <a:rPr lang="ru-RU" sz="2000" b="1" dirty="0" err="1">
                <a:solidFill>
                  <a:srgbClr val="002060"/>
                </a:solidFill>
              </a:rPr>
              <a:t>сільськогосподарська</a:t>
            </a: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a:t>
            </a:r>
            <a:r>
              <a:rPr lang="ru-RU" sz="2000" b="1" dirty="0" err="1">
                <a:solidFill>
                  <a:srgbClr val="002060"/>
                </a:solidFill>
              </a:rPr>
              <a:t>метеорологічна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фонд </a:t>
            </a:r>
            <a:r>
              <a:rPr lang="ru-RU" sz="2000" b="1" dirty="0" err="1">
                <a:solidFill>
                  <a:srgbClr val="002060"/>
                </a:solidFill>
              </a:rPr>
              <a:t>сільськогосподарського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Міжнародне</a:t>
            </a:r>
            <a:r>
              <a:rPr lang="ru-RU" sz="2000" b="1" dirty="0">
                <a:solidFill>
                  <a:srgbClr val="002060"/>
                </a:solidFill>
              </a:rPr>
              <a:t> агентство з </a:t>
            </a:r>
            <a:r>
              <a:rPr lang="ru-RU" sz="2000" b="1" dirty="0" err="1">
                <a:solidFill>
                  <a:srgbClr val="002060"/>
                </a:solidFill>
              </a:rPr>
              <a:t>атомноі</a:t>
            </a:r>
            <a:r>
              <a:rPr lang="ru-RU" sz="2000" b="1" dirty="0">
                <a:solidFill>
                  <a:srgbClr val="002060"/>
                </a:solidFill>
              </a:rPr>
              <a:t>̈ </a:t>
            </a:r>
            <a:r>
              <a:rPr lang="ru-RU" sz="2000" b="1" dirty="0" err="1">
                <a:solidFill>
                  <a:srgbClr val="002060"/>
                </a:solidFill>
              </a:rPr>
              <a:t>енергіі</a:t>
            </a:r>
            <a:r>
              <a:rPr lang="ru-RU" sz="2000" b="1" dirty="0">
                <a:solidFill>
                  <a:srgbClr val="002060"/>
                </a:solidFill>
              </a:rPr>
              <a:t>̈. </a:t>
            </a:r>
          </a:p>
          <a:p>
            <a:endParaRPr lang="uk-UA" dirty="0"/>
          </a:p>
        </p:txBody>
      </p:sp>
      <p:pic>
        <p:nvPicPr>
          <p:cNvPr id="26626" name="Picture 2" descr="Книжная выставка «Сильная ООН на благо народов мира»">
            <a:extLst>
              <a:ext uri="{FF2B5EF4-FFF2-40B4-BE49-F238E27FC236}">
                <a16:creationId xmlns:a16="http://schemas.microsoft.com/office/drawing/2014/main" id="{BB26B0CF-5A31-5B4C-BA49-CA8F41A46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 y="632606"/>
            <a:ext cx="3969466" cy="596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9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900" y="120650"/>
            <a:ext cx="5257800" cy="7087455"/>
          </a:xfrm>
          <a:prstGeom prst="rect">
            <a:avLst/>
          </a:prstGeom>
        </p:spPr>
      </p:pic>
      <p:sp>
        <p:nvSpPr>
          <p:cNvPr id="3" name="object 3"/>
          <p:cNvSpPr txBox="1">
            <a:spLocks noGrp="1"/>
          </p:cNvSpPr>
          <p:nvPr>
            <p:ph type="title"/>
          </p:nvPr>
        </p:nvSpPr>
        <p:spPr>
          <a:xfrm>
            <a:off x="5575300" y="93254"/>
            <a:ext cx="4879975" cy="1232389"/>
          </a:xfrm>
          <a:prstGeom prst="rect">
            <a:avLst/>
          </a:prstGeom>
          <a:solidFill>
            <a:schemeClr val="accent6">
              <a:lumMod val="20000"/>
              <a:lumOff val="80000"/>
            </a:schemeClr>
          </a:solidFill>
        </p:spPr>
        <p:txBody>
          <a:bodyPr vert="horz" wrap="square" lIns="0" tIns="77470" rIns="0" bIns="0" rtlCol="0">
            <a:spAutoFit/>
          </a:bodyPr>
          <a:lstStyle/>
          <a:p>
            <a:pPr marL="12700" marR="5080">
              <a:lnSpc>
                <a:spcPts val="4470"/>
              </a:lnSpc>
              <a:spcBef>
                <a:spcPts val="610"/>
              </a:spcBef>
            </a:pPr>
            <a:r>
              <a:rPr sz="4050" b="0" spc="-10" dirty="0">
                <a:latin typeface="Book Antiqua"/>
                <a:cs typeface="Book Antiqua"/>
              </a:rPr>
              <a:t>Генеральна </a:t>
            </a:r>
            <a:r>
              <a:rPr sz="4050" b="0" dirty="0">
                <a:latin typeface="Book Antiqua"/>
                <a:cs typeface="Book Antiqua"/>
              </a:rPr>
              <a:t>Асамблея</a:t>
            </a:r>
            <a:r>
              <a:rPr sz="4050" b="0" spc="204" dirty="0">
                <a:latin typeface="Book Antiqua"/>
                <a:cs typeface="Book Antiqua"/>
              </a:rPr>
              <a:t> </a:t>
            </a:r>
            <a:r>
              <a:rPr sz="4050" b="0" spc="-40" dirty="0">
                <a:latin typeface="Book Antiqua"/>
                <a:cs typeface="Book Antiqua"/>
              </a:rPr>
              <a:t>ООН</a:t>
            </a:r>
            <a:endParaRPr sz="4050" dirty="0">
              <a:latin typeface="Book Antiqua"/>
              <a:cs typeface="Book Antiqua"/>
            </a:endParaRPr>
          </a:p>
        </p:txBody>
      </p:sp>
      <p:sp>
        <p:nvSpPr>
          <p:cNvPr id="4" name="object 4"/>
          <p:cNvSpPr txBox="1"/>
          <p:nvPr/>
        </p:nvSpPr>
        <p:spPr>
          <a:xfrm>
            <a:off x="5422537" y="1357087"/>
            <a:ext cx="4879975" cy="6106159"/>
          </a:xfrm>
          <a:prstGeom prst="rect">
            <a:avLst/>
          </a:prstGeom>
        </p:spPr>
        <p:txBody>
          <a:bodyPr vert="horz" wrap="square" lIns="0" tIns="12065" rIns="0" bIns="0" rtlCol="0">
            <a:spAutoFit/>
          </a:bodyPr>
          <a:lstStyle/>
          <a:p>
            <a:pPr marL="285750" indent="-285750">
              <a:buFontTx/>
              <a:buChar char="-"/>
            </a:pPr>
            <a:r>
              <a:rPr lang="uk-UA" sz="1800" b="1" dirty="0">
                <a:solidFill>
                  <a:srgbClr val="002060"/>
                </a:solidFill>
                <a:latin typeface="Book Antiqua" panose="02040602050305030304" pitchFamily="18" charset="0"/>
              </a:rPr>
              <a:t>представлені </a:t>
            </a:r>
            <a:r>
              <a:rPr lang="uk-UA" sz="1800" b="1" dirty="0">
                <a:solidFill>
                  <a:srgbClr val="FF0000"/>
                </a:solidFill>
                <a:latin typeface="Book Antiqua" panose="02040602050305030304" pitchFamily="18" charset="0"/>
              </a:rPr>
              <a:t>всі держави-члени ООН</a:t>
            </a:r>
          </a:p>
          <a:p>
            <a:pPr marL="285750" indent="-285750">
              <a:buFontTx/>
              <a:buChar char="-"/>
            </a:pPr>
            <a:r>
              <a:rPr lang="uk-UA" b="1" dirty="0">
                <a:solidFill>
                  <a:srgbClr val="002060"/>
                </a:solidFill>
                <a:latin typeface="Book Antiqua" panose="02040602050305030304" pitchFamily="18" charset="0"/>
              </a:rPr>
              <a:t>г</a:t>
            </a:r>
            <a:r>
              <a:rPr lang="uk-UA" sz="1800" b="1" dirty="0">
                <a:solidFill>
                  <a:srgbClr val="002060"/>
                </a:solidFill>
                <a:latin typeface="Book Antiqua" panose="02040602050305030304" pitchFamily="18" charset="0"/>
              </a:rPr>
              <a:t>оловний політичний орган ООН, на якому під час обговорення </a:t>
            </a:r>
            <a:r>
              <a:rPr lang="uk-UA" sz="1800" b="1" dirty="0">
                <a:solidFill>
                  <a:srgbClr val="FF0000"/>
                </a:solidFill>
                <a:latin typeface="Book Antiqua" panose="02040602050305030304" pitchFamily="18" charset="0"/>
              </a:rPr>
              <a:t>представники держав формулюють свої позиції і шукають прийнятні шляхи врегулювання </a:t>
            </a:r>
            <a:r>
              <a:rPr lang="uk-UA" sz="1800" b="1" dirty="0">
                <a:solidFill>
                  <a:srgbClr val="002060"/>
                </a:solidFill>
                <a:latin typeface="Book Antiqua" panose="02040602050305030304" pitchFamily="18" charset="0"/>
              </a:rPr>
              <a:t>міжнародних проблем</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к</a:t>
            </a:r>
            <a:r>
              <a:rPr lang="uk-UA" sz="1800" b="1" dirty="0">
                <a:solidFill>
                  <a:srgbClr val="002060"/>
                </a:solidFill>
                <a:latin typeface="Book Antiqua" panose="02040602050305030304" pitchFamily="18" charset="0"/>
              </a:rPr>
              <a:t>ожна держава може бути репрезентована у ГА </a:t>
            </a:r>
            <a:r>
              <a:rPr lang="uk-UA" sz="1800" b="1" dirty="0">
                <a:solidFill>
                  <a:srgbClr val="FF0000"/>
                </a:solidFill>
                <a:latin typeface="Book Antiqua" panose="02040602050305030304" pitchFamily="18" charset="0"/>
              </a:rPr>
              <a:t>делегацією щонайменше з 5 осіб</a:t>
            </a:r>
          </a:p>
          <a:p>
            <a:pPr marL="285750" indent="-285750">
              <a:buFontTx/>
              <a:buChar char="-"/>
            </a:pPr>
            <a:r>
              <a:rPr lang="uk-UA" sz="1800" b="1" dirty="0">
                <a:solidFill>
                  <a:srgbClr val="002060"/>
                </a:solidFill>
                <a:latin typeface="Book Antiqua" panose="02040602050305030304" pitchFamily="18" charset="0"/>
              </a:rPr>
              <a:t>очолює делегацію дипломат високого рангу</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ч</a:t>
            </a:r>
            <a:r>
              <a:rPr lang="uk-UA" sz="1800" b="1" dirty="0">
                <a:solidFill>
                  <a:srgbClr val="002060"/>
                </a:solidFill>
                <a:latin typeface="Book Antiqua" panose="02040602050305030304" pitchFamily="18" charset="0"/>
              </a:rPr>
              <a:t>асто в роботі ГА </a:t>
            </a:r>
            <a:r>
              <a:rPr lang="uk-UA" sz="1800" b="1" dirty="0">
                <a:solidFill>
                  <a:srgbClr val="FF0000"/>
                </a:solidFill>
                <a:latin typeface="Book Antiqua" panose="02040602050305030304" pitchFamily="18" charset="0"/>
              </a:rPr>
              <a:t>беруть участь глави держав, урядів, міністри закордонних справ, </a:t>
            </a:r>
            <a:r>
              <a:rPr lang="uk-UA" sz="1800" b="1" dirty="0">
                <a:solidFill>
                  <a:srgbClr val="002060"/>
                </a:solidFill>
                <a:latin typeface="Book Antiqua" panose="02040602050305030304" pitchFamily="18" charset="0"/>
              </a:rPr>
              <a:t>що перетворює її на своєрідний світовий політичний форум</a:t>
            </a:r>
          </a:p>
          <a:p>
            <a:pPr marL="285750" indent="-285750">
              <a:buFontTx/>
              <a:buChar char="-"/>
            </a:pPr>
            <a:r>
              <a:rPr lang="uk-UA" b="1" dirty="0">
                <a:solidFill>
                  <a:srgbClr val="002060"/>
                </a:solidFill>
                <a:latin typeface="Book Antiqua" panose="02040602050305030304" pitchFamily="18" charset="0"/>
              </a:rPr>
              <a:t>р</a:t>
            </a:r>
            <a:r>
              <a:rPr lang="uk-UA" sz="1800" b="1" dirty="0">
                <a:solidFill>
                  <a:srgbClr val="002060"/>
                </a:solidFill>
                <a:latin typeface="Book Antiqua" panose="02040602050305030304" pitchFamily="18" charset="0"/>
              </a:rPr>
              <a:t>ішення ГА носять </a:t>
            </a:r>
            <a:r>
              <a:rPr lang="uk-UA" sz="1800" b="1" dirty="0">
                <a:solidFill>
                  <a:srgbClr val="FF0000"/>
                </a:solidFill>
                <a:latin typeface="Book Antiqua" panose="02040602050305030304" pitchFamily="18" charset="0"/>
              </a:rPr>
              <a:t>рекомендаційний характер, проте мають значний морально- політичний авторитет </a:t>
            </a:r>
            <a:r>
              <a:rPr lang="uk-UA" sz="1800" b="1" dirty="0">
                <a:solidFill>
                  <a:srgbClr val="002060"/>
                </a:solidFill>
                <a:latin typeface="Book Antiqua" panose="02040602050305030304" pitchFamily="18" charset="0"/>
              </a:rPr>
              <a:t>– це є запорукою того, що рішення ГА ООН часто служать основою для вироблення юридично обов'язкових конвенцій і міжнародних договорів.</a:t>
            </a:r>
            <a:endParaRPr lang="ru-UA" sz="1800" b="1" dirty="0">
              <a:solidFill>
                <a:srgbClr val="002060"/>
              </a:solidFill>
              <a:latin typeface="Book Antiqua" panose="0204060205030503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FE403F7-84EA-7847-9769-FD6828918DA4}"/>
              </a:ext>
            </a:extLst>
          </p:cNvPr>
          <p:cNvSpPr>
            <a:spLocks noGrp="1"/>
          </p:cNvSpPr>
          <p:nvPr>
            <p:ph type="body" idx="1"/>
          </p:nvPr>
        </p:nvSpPr>
        <p:spPr>
          <a:xfrm>
            <a:off x="5499100" y="196850"/>
            <a:ext cx="4893644" cy="7725192"/>
          </a:xfrm>
        </p:spPr>
        <p:txBody>
          <a:bodyPr/>
          <a:lstStyle/>
          <a:p>
            <a:r>
              <a:rPr lang="uk-UA" sz="1800" b="1" dirty="0">
                <a:solidFill>
                  <a:srgbClr val="FF0000"/>
                </a:solidFill>
              </a:rPr>
              <a:t>ГА ООН</a:t>
            </a:r>
          </a:p>
          <a:p>
            <a:pPr marL="285750" indent="-285750">
              <a:buFontTx/>
              <a:buChar char="-"/>
            </a:pPr>
            <a:r>
              <a:rPr lang="uk-UA" sz="1800" b="1" dirty="0">
                <a:solidFill>
                  <a:srgbClr val="002060"/>
                </a:solidFill>
              </a:rPr>
              <a:t>Уповноважується "обговорювати будь-які </a:t>
            </a:r>
            <a:r>
              <a:rPr lang="uk-UA" sz="1800" b="1" dirty="0">
                <a:solidFill>
                  <a:srgbClr val="FF0000"/>
                </a:solidFill>
              </a:rPr>
              <a:t>питання або справи в межах чинного Статуту</a:t>
            </a:r>
            <a:r>
              <a:rPr lang="uk-UA" sz="1800" b="1" dirty="0">
                <a:solidFill>
                  <a:srgbClr val="002060"/>
                </a:solidFill>
              </a:rPr>
              <a:t>" і надавати </a:t>
            </a:r>
            <a:r>
              <a:rPr lang="uk-UA" sz="1800" b="1" dirty="0">
                <a:solidFill>
                  <a:srgbClr val="FF0000"/>
                </a:solidFill>
              </a:rPr>
              <a:t>рекомендації</a:t>
            </a:r>
            <a:r>
              <a:rPr lang="uk-UA" sz="1800" b="1" dirty="0">
                <a:solidFill>
                  <a:srgbClr val="002060"/>
                </a:solidFill>
              </a:rPr>
              <a:t> членам ООН або Раді Безпеки з будь-яких питань</a:t>
            </a:r>
          </a:p>
          <a:p>
            <a:pPr marL="285750" indent="-285750">
              <a:buFontTx/>
              <a:buChar char="-"/>
            </a:pPr>
            <a:r>
              <a:rPr lang="uk-UA" sz="1800" b="1" dirty="0">
                <a:solidFill>
                  <a:srgbClr val="002060"/>
                </a:solidFill>
              </a:rPr>
              <a:t>володіє також певними повноваженнями у сфері </a:t>
            </a:r>
            <a:r>
              <a:rPr lang="uk-UA" sz="1800" b="1" dirty="0">
                <a:solidFill>
                  <a:srgbClr val="FF0000"/>
                </a:solidFill>
              </a:rPr>
              <a:t>підтримки миру і безпеки</a:t>
            </a:r>
          </a:p>
          <a:p>
            <a:pPr marL="285750" indent="-285750">
              <a:buFontTx/>
              <a:buChar char="-"/>
            </a:pPr>
            <a:r>
              <a:rPr lang="uk-UA" sz="1800" b="1" dirty="0">
                <a:solidFill>
                  <a:srgbClr val="002060"/>
                </a:solidFill>
              </a:rPr>
              <a:t>уповноважена вивчати і надавати </a:t>
            </a:r>
            <a:r>
              <a:rPr lang="uk-UA" sz="1800" b="1" dirty="0">
                <a:solidFill>
                  <a:srgbClr val="FF0000"/>
                </a:solidFill>
              </a:rPr>
              <a:t>рекомендації з метою сприяння міжнародній співпраці </a:t>
            </a:r>
            <a:r>
              <a:rPr lang="uk-UA" sz="1800" b="1" dirty="0">
                <a:solidFill>
                  <a:srgbClr val="002060"/>
                </a:solidFill>
              </a:rPr>
              <a:t>в політичній, правовій, соціально- економічній, культурній і гуманітарній сферах з метою мирного врегулювання будь-якої ситуації, яка могла би "порушити загальний добробут або дружні відносини між націями" </a:t>
            </a:r>
          </a:p>
          <a:p>
            <a:pPr marL="285750" indent="-285750">
              <a:buFontTx/>
              <a:buChar char="-"/>
            </a:pPr>
            <a:r>
              <a:rPr lang="uk-UA" sz="1800" b="1" dirty="0">
                <a:solidFill>
                  <a:srgbClr val="002060"/>
                </a:solidFill>
              </a:rPr>
              <a:t>виконує </a:t>
            </a:r>
            <a:r>
              <a:rPr lang="uk-UA" sz="1800" b="1" dirty="0">
                <a:solidFill>
                  <a:srgbClr val="FF0000"/>
                </a:solidFill>
              </a:rPr>
              <a:t>функції обрання </a:t>
            </a:r>
            <a:r>
              <a:rPr lang="uk-UA" sz="1800" b="1" dirty="0">
                <a:solidFill>
                  <a:srgbClr val="002060"/>
                </a:solidFill>
              </a:rPr>
              <a:t>непостійних членів РБ ООН, членів ЕКОСОР , Ради з опіки </a:t>
            </a:r>
          </a:p>
          <a:p>
            <a:pPr marL="285750" indent="-285750">
              <a:buFontTx/>
              <a:buChar char="-"/>
            </a:pPr>
            <a:r>
              <a:rPr lang="uk-UA" sz="1800" b="1" dirty="0">
                <a:solidFill>
                  <a:srgbClr val="002060"/>
                </a:solidFill>
              </a:rPr>
              <a:t>спільно з РБ ООН </a:t>
            </a:r>
            <a:r>
              <a:rPr lang="uk-UA" sz="1800" b="1" dirty="0">
                <a:solidFill>
                  <a:srgbClr val="FF0000"/>
                </a:solidFill>
              </a:rPr>
              <a:t>обирає суддів Міжнародного суду</a:t>
            </a:r>
          </a:p>
          <a:p>
            <a:pPr marL="285750" indent="-285750">
              <a:buFontTx/>
              <a:buChar char="-"/>
            </a:pPr>
            <a:r>
              <a:rPr lang="uk-UA" sz="1800" b="1" dirty="0">
                <a:solidFill>
                  <a:srgbClr val="002060"/>
                </a:solidFill>
              </a:rPr>
              <a:t>за рекомендацією РБ ООН призначає </a:t>
            </a:r>
            <a:r>
              <a:rPr lang="uk-UA" sz="1800" b="1" dirty="0">
                <a:solidFill>
                  <a:srgbClr val="FF0000"/>
                </a:solidFill>
              </a:rPr>
              <a:t>Генерального секретаря ООН  і приймає нових членів </a:t>
            </a:r>
            <a:endParaRPr lang="ru-UA" sz="1800" b="1" dirty="0">
              <a:solidFill>
                <a:srgbClr val="FF0000"/>
              </a:solidFill>
            </a:endParaRPr>
          </a:p>
          <a:p>
            <a:pPr marL="285750" indent="-285750">
              <a:buFontTx/>
              <a:buChar char="-"/>
            </a:pPr>
            <a:endParaRPr lang="ru-UA" sz="1800" b="1" dirty="0">
              <a:solidFill>
                <a:srgbClr val="002060"/>
              </a:solidFill>
            </a:endParaRPr>
          </a:p>
          <a:p>
            <a:endParaRPr lang="uk-UA" dirty="0"/>
          </a:p>
        </p:txBody>
      </p:sp>
      <p:pic>
        <p:nvPicPr>
          <p:cNvPr id="3074" name="Picture 2" descr="Новое заседание спецсессии Генассамблеи ООН по Украине пройдет 23 марта —  РБК">
            <a:extLst>
              <a:ext uri="{FF2B5EF4-FFF2-40B4-BE49-F238E27FC236}">
                <a16:creationId xmlns:a16="http://schemas.microsoft.com/office/drawing/2014/main" id="{763D8C50-1E26-3F4A-9612-6344244D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1" y="196850"/>
            <a:ext cx="5082309" cy="3134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Генеральная Ассамблея ООН внесла в повестку дня вопрос об оккупированных  территориях Украины | Inshe.tv">
            <a:extLst>
              <a:ext uri="{FF2B5EF4-FFF2-40B4-BE49-F238E27FC236}">
                <a16:creationId xmlns:a16="http://schemas.microsoft.com/office/drawing/2014/main" id="{FA2E7C22-F50A-0447-A530-BE3569FFE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56" y="3524027"/>
            <a:ext cx="4665044" cy="388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6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A0B6AAD-4853-BF4C-9F34-2541B6C528F5}"/>
              </a:ext>
            </a:extLst>
          </p:cNvPr>
          <p:cNvSpPr>
            <a:spLocks noGrp="1"/>
          </p:cNvSpPr>
          <p:nvPr>
            <p:ph type="body" idx="1"/>
          </p:nvPr>
        </p:nvSpPr>
        <p:spPr>
          <a:xfrm>
            <a:off x="4891239" y="162061"/>
            <a:ext cx="5802161" cy="7879080"/>
          </a:xfrm>
        </p:spPr>
        <p:txBody>
          <a:bodyPr/>
          <a:lstStyle/>
          <a:p>
            <a:pPr marL="285750" indent="-285750">
              <a:buFontTx/>
              <a:buChar char="-"/>
            </a:pPr>
            <a:r>
              <a:rPr lang="uk-UA" b="1" dirty="0">
                <a:solidFill>
                  <a:srgbClr val="002060"/>
                </a:solidFill>
              </a:rPr>
              <a:t>ГА розглядає </a:t>
            </a:r>
            <a:r>
              <a:rPr lang="uk-UA" b="1" dirty="0">
                <a:solidFill>
                  <a:srgbClr val="FF0000"/>
                </a:solidFill>
              </a:rPr>
              <a:t>щорічні й спеціальні доповіді про діяльність усіх органів ООН</a:t>
            </a:r>
            <a:r>
              <a:rPr lang="uk-UA" b="1" dirty="0">
                <a:solidFill>
                  <a:srgbClr val="002060"/>
                </a:solidFill>
              </a:rPr>
              <a:t> та її спеціалізованих установ</a:t>
            </a:r>
          </a:p>
          <a:p>
            <a:pPr marL="285750" indent="-285750">
              <a:buFontTx/>
              <a:buChar char="-"/>
            </a:pPr>
            <a:r>
              <a:rPr lang="uk-UA" b="1" dirty="0">
                <a:solidFill>
                  <a:srgbClr val="002060"/>
                </a:solidFill>
              </a:rPr>
              <a:t> виконує </a:t>
            </a:r>
            <a:r>
              <a:rPr lang="uk-UA" b="1" dirty="0">
                <a:solidFill>
                  <a:srgbClr val="FF0000"/>
                </a:solidFill>
              </a:rPr>
              <a:t>бюджетні функції</a:t>
            </a:r>
            <a:r>
              <a:rPr lang="uk-UA" b="1" dirty="0">
                <a:solidFill>
                  <a:srgbClr val="002060"/>
                </a:solidFill>
              </a:rPr>
              <a:t>, вивчає і затверджує бюджет, визначає </a:t>
            </a:r>
            <a:r>
              <a:rPr lang="uk-UA" b="1" dirty="0">
                <a:solidFill>
                  <a:srgbClr val="FF0000"/>
                </a:solidFill>
              </a:rPr>
              <a:t>розмір внесків і бюджети </a:t>
            </a:r>
            <a:r>
              <a:rPr lang="uk-UA" b="1" dirty="0">
                <a:solidFill>
                  <a:srgbClr val="002060"/>
                </a:solidFill>
              </a:rPr>
              <a:t>спеціалізованих установ (ст. 17).</a:t>
            </a:r>
            <a:endParaRPr lang="ru-UA" b="1" dirty="0">
              <a:solidFill>
                <a:srgbClr val="002060"/>
              </a:solidFill>
            </a:endParaRPr>
          </a:p>
          <a:p>
            <a:r>
              <a:rPr lang="uk-UA" b="1" dirty="0">
                <a:solidFill>
                  <a:srgbClr val="002060"/>
                </a:solidFill>
              </a:rPr>
              <a:t>Кожна держава-член ООН зобов'язана сплачувати внески (до 31 грудня поточного року) у так званий </a:t>
            </a:r>
            <a:r>
              <a:rPr lang="uk-UA" b="1" dirty="0">
                <a:solidFill>
                  <a:srgbClr val="FF0000"/>
                </a:solidFill>
              </a:rPr>
              <a:t>регулярний бюджет Організації</a:t>
            </a:r>
            <a:r>
              <a:rPr lang="uk-UA" b="1" dirty="0">
                <a:solidFill>
                  <a:srgbClr val="002060"/>
                </a:solidFill>
              </a:rPr>
              <a:t>. </a:t>
            </a:r>
          </a:p>
          <a:p>
            <a:r>
              <a:rPr lang="uk-UA" b="1" dirty="0">
                <a:solidFill>
                  <a:srgbClr val="FF0000"/>
                </a:solidFill>
              </a:rPr>
              <a:t>За несплату може бути позбавлена права голосу!!!</a:t>
            </a:r>
            <a:endParaRPr lang="ru-UA" b="1" dirty="0">
              <a:solidFill>
                <a:srgbClr val="FF0000"/>
              </a:solidFill>
            </a:endParaRPr>
          </a:p>
          <a:p>
            <a:r>
              <a:rPr lang="uk-UA" b="1" dirty="0">
                <a:solidFill>
                  <a:srgbClr val="002060"/>
                </a:solidFill>
              </a:rPr>
              <a:t>Розмір надходжень визначається Асамблеєю, виходячи з рекомендацій Комітету із внесків: </a:t>
            </a:r>
            <a:r>
              <a:rPr lang="uk-UA" b="1" dirty="0">
                <a:solidFill>
                  <a:srgbClr val="FF0000"/>
                </a:solidFill>
              </a:rPr>
              <a:t>квота для тієї чи іншої держави базується на врахуванні показників валового національного продукту (ВНП) та рівня доходу на душу населення держави-члена </a:t>
            </a:r>
          </a:p>
          <a:p>
            <a:r>
              <a:rPr lang="uk-UA" b="1" dirty="0">
                <a:solidFill>
                  <a:srgbClr val="FF0000"/>
                </a:solidFill>
              </a:rPr>
              <a:t>!!! Близько 75 % регулярного бюджету - внески 10  найбагатших країн світу (США, Великобританія, Японія, Німеччина, Канада, Швеція, Норвегія, Франція, Нідерланди, Бразилія)</a:t>
            </a:r>
            <a:r>
              <a:rPr lang="ru-RU" dirty="0"/>
              <a:t> </a:t>
            </a:r>
            <a:r>
              <a:rPr lang="uk-UA" b="1" dirty="0">
                <a:solidFill>
                  <a:srgbClr val="002060"/>
                </a:solidFill>
              </a:rPr>
              <a:t>Межові розміри квоти Асамблея запровадила в кількості </a:t>
            </a:r>
            <a:r>
              <a:rPr lang="uk-UA" b="1" dirty="0">
                <a:solidFill>
                  <a:srgbClr val="FF0000"/>
                </a:solidFill>
              </a:rPr>
              <a:t>0,01—25 % </a:t>
            </a:r>
            <a:r>
              <a:rPr lang="uk-UA" b="1" dirty="0">
                <a:solidFill>
                  <a:srgbClr val="002060"/>
                </a:solidFill>
              </a:rPr>
              <a:t>консолідованого (регулярного) бюджету.</a:t>
            </a:r>
            <a:endParaRPr lang="ru-UA" b="1" dirty="0">
              <a:solidFill>
                <a:srgbClr val="002060"/>
              </a:solidFill>
            </a:endParaRPr>
          </a:p>
          <a:p>
            <a:r>
              <a:rPr lang="uk-UA" b="1" dirty="0">
                <a:solidFill>
                  <a:srgbClr val="FF0000"/>
                </a:solidFill>
              </a:rPr>
              <a:t>Україна у 2020 р. сплатила 1, 7 млн </a:t>
            </a:r>
            <a:r>
              <a:rPr lang="uk-UA" b="1" dirty="0" err="1">
                <a:solidFill>
                  <a:srgbClr val="FF0000"/>
                </a:solidFill>
              </a:rPr>
              <a:t>дол</a:t>
            </a:r>
            <a:r>
              <a:rPr lang="uk-UA" b="1" dirty="0">
                <a:solidFill>
                  <a:srgbClr val="FF0000"/>
                </a:solidFill>
              </a:rPr>
              <a:t> (</a:t>
            </a:r>
            <a:r>
              <a:rPr lang="uk-UA" b="1" dirty="0" err="1">
                <a:solidFill>
                  <a:srgbClr val="FF0000"/>
                </a:solidFill>
              </a:rPr>
              <a:t>заг</a:t>
            </a:r>
            <a:r>
              <a:rPr lang="uk-UA" b="1" dirty="0">
                <a:solidFill>
                  <a:srgbClr val="FF0000"/>
                </a:solidFill>
              </a:rPr>
              <a:t> бюджет ООН був тоді 3, 1 млрд </a:t>
            </a:r>
            <a:r>
              <a:rPr lang="uk-UA" b="1" dirty="0" err="1">
                <a:solidFill>
                  <a:srgbClr val="FF0000"/>
                </a:solidFill>
              </a:rPr>
              <a:t>дол</a:t>
            </a:r>
            <a:r>
              <a:rPr lang="uk-UA" b="1" dirty="0">
                <a:solidFill>
                  <a:srgbClr val="FF0000"/>
                </a:solidFill>
              </a:rPr>
              <a:t>) </a:t>
            </a:r>
          </a:p>
          <a:p>
            <a:r>
              <a:rPr lang="uk-UA" b="1" dirty="0">
                <a:solidFill>
                  <a:srgbClr val="002060"/>
                </a:solidFill>
              </a:rPr>
              <a:t>Окрім членських внесків, держави </a:t>
            </a:r>
            <a:r>
              <a:rPr lang="uk-UA" b="1" dirty="0">
                <a:solidFill>
                  <a:srgbClr val="FF0000"/>
                </a:solidFill>
              </a:rPr>
              <a:t>можуть здійснювати добровільні відрахування до бюджету</a:t>
            </a:r>
            <a:r>
              <a:rPr lang="uk-UA" b="1" dirty="0">
                <a:solidFill>
                  <a:srgbClr val="002060"/>
                </a:solidFill>
              </a:rPr>
              <a:t>. </a:t>
            </a:r>
          </a:p>
          <a:p>
            <a:r>
              <a:rPr lang="uk-UA" b="1" dirty="0">
                <a:solidFill>
                  <a:srgbClr val="002060"/>
                </a:solidFill>
              </a:rPr>
              <a:t>Водночас для держав ООН визначаються </a:t>
            </a:r>
            <a:r>
              <a:rPr lang="uk-UA" b="1" dirty="0">
                <a:solidFill>
                  <a:srgbClr val="FF0000"/>
                </a:solidFill>
              </a:rPr>
              <a:t>квоти за внесками на забезпечення діяльності Збройних Сил ООН,</a:t>
            </a:r>
            <a:r>
              <a:rPr lang="uk-UA" b="1" dirty="0">
                <a:solidFill>
                  <a:srgbClr val="002060"/>
                </a:solidFill>
              </a:rPr>
              <a:t> що беруть участь у врегулюванні конфліктів та заходах з підтримки миру і безпеки у "гарячих" точках світу.</a:t>
            </a:r>
            <a:endParaRPr lang="ru-UA" b="1" dirty="0">
              <a:solidFill>
                <a:srgbClr val="002060"/>
              </a:solidFill>
            </a:endParaRPr>
          </a:p>
          <a:p>
            <a:endParaRPr lang="uk-UA" dirty="0"/>
          </a:p>
        </p:txBody>
      </p:sp>
      <p:pic>
        <p:nvPicPr>
          <p:cNvPr id="2052" name="Picture 4" descr="Кто финансирует ООН? Инфографика | В мире | Политика | Аргументы и Факты">
            <a:extLst>
              <a:ext uri="{FF2B5EF4-FFF2-40B4-BE49-F238E27FC236}">
                <a16:creationId xmlns:a16="http://schemas.microsoft.com/office/drawing/2014/main" id="{FF79CD94-8A69-2A4C-B9F4-4AAD6483C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 y="2165236"/>
            <a:ext cx="4890248" cy="322602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id="{ADD8275C-904E-054D-9F09-7EABB0169368}"/>
              </a:ext>
            </a:extLst>
          </p:cNvPr>
          <p:cNvSpPr txBox="1">
            <a:spLocks noGrp="1"/>
          </p:cNvSpPr>
          <p:nvPr>
            <p:ph type="title"/>
          </p:nvPr>
        </p:nvSpPr>
        <p:spPr>
          <a:xfrm>
            <a:off x="165101" y="5530850"/>
            <a:ext cx="4191000" cy="386003"/>
          </a:xfrm>
          <a:prstGeom prst="rect">
            <a:avLst/>
          </a:prstGeom>
          <a:solidFill>
            <a:schemeClr val="accent6">
              <a:lumMod val="20000"/>
              <a:lumOff val="80000"/>
            </a:schemeClr>
          </a:solidFill>
        </p:spPr>
        <p:txBody>
          <a:bodyPr vert="horz" wrap="square" lIns="0" tIns="77470" rIns="0" bIns="0" rtlCol="0">
            <a:spAutoFit/>
          </a:bodyPr>
          <a:lstStyle/>
          <a:p>
            <a:pPr marL="12700" marR="5080" algn="ctr">
              <a:spcBef>
                <a:spcPts val="610"/>
              </a:spcBef>
            </a:pPr>
            <a:r>
              <a:rPr lang="uk-UA" sz="2000" spc="-10" dirty="0">
                <a:latin typeface="Book Antiqua"/>
                <a:cs typeface="Book Antiqua"/>
              </a:rPr>
              <a:t>Бюджет на 2022 р.3,151 млрд </a:t>
            </a:r>
            <a:r>
              <a:rPr lang="uk-UA" sz="2000" spc="-10" dirty="0" err="1">
                <a:latin typeface="Book Antiqua"/>
                <a:cs typeface="Book Antiqua"/>
              </a:rPr>
              <a:t>дол</a:t>
            </a:r>
            <a:endParaRPr sz="2000" dirty="0">
              <a:latin typeface="Book Antiqua"/>
              <a:cs typeface="Book Antiqua"/>
            </a:endParaRPr>
          </a:p>
        </p:txBody>
      </p:sp>
    </p:spTree>
    <p:extLst>
      <p:ext uri="{BB962C8B-B14F-4D97-AF65-F5344CB8AC3E}">
        <p14:creationId xmlns:p14="http://schemas.microsoft.com/office/powerpoint/2010/main" val="1491873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Структура бюджета ООН в разрезе стран.">
            <a:extLst>
              <a:ext uri="{FF2B5EF4-FFF2-40B4-BE49-F238E27FC236}">
                <a16:creationId xmlns:a16="http://schemas.microsoft.com/office/drawing/2014/main" id="{C59A5B71-F6C6-544F-A838-4553A1402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2679"/>
            <a:ext cx="7772400" cy="726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28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545C55E-F047-DE4D-8116-553D946F3C1F}"/>
              </a:ext>
            </a:extLst>
          </p:cNvPr>
          <p:cNvSpPr>
            <a:spLocks noGrp="1"/>
          </p:cNvSpPr>
          <p:nvPr>
            <p:ph type="body" idx="1"/>
          </p:nvPr>
        </p:nvSpPr>
        <p:spPr>
          <a:xfrm>
            <a:off x="5575300" y="29211"/>
            <a:ext cx="5104674" cy="7201972"/>
          </a:xfrm>
        </p:spPr>
        <p:txBody>
          <a:bodyPr/>
          <a:lstStyle/>
          <a:p>
            <a:r>
              <a:rPr lang="uk-UA" sz="1800" b="1" dirty="0">
                <a:solidFill>
                  <a:srgbClr val="002060"/>
                </a:solidFill>
              </a:rPr>
              <a:t>Генеральна Асамблея ООН — </a:t>
            </a:r>
            <a:r>
              <a:rPr lang="uk-UA" sz="1800" b="1" dirty="0">
                <a:solidFill>
                  <a:srgbClr val="FF0000"/>
                </a:solidFill>
              </a:rPr>
              <a:t>сесійний орган</a:t>
            </a:r>
          </a:p>
          <a:p>
            <a:pPr marL="285750" indent="-285750">
              <a:buFont typeface="Wingdings" pitchFamily="2" charset="2"/>
              <a:buChar char="Ø"/>
            </a:pPr>
            <a:r>
              <a:rPr lang="uk-UA" sz="1800" b="1" i="1" u="sng" dirty="0">
                <a:solidFill>
                  <a:srgbClr val="FF0000"/>
                </a:solidFill>
              </a:rPr>
              <a:t>Щорічні чергові сесії Асамблеї </a:t>
            </a:r>
            <a:r>
              <a:rPr lang="uk-UA" sz="1800" b="1" dirty="0">
                <a:solidFill>
                  <a:srgbClr val="002060"/>
                </a:solidFill>
              </a:rPr>
              <a:t>(починаються у вересні і тривають впродовж року)  шляхом проведення пленарних засідань у постійних комітетах: </a:t>
            </a:r>
          </a:p>
          <a:p>
            <a:pPr marL="285750" indent="-285750">
              <a:buFont typeface="Wingdings" pitchFamily="2" charset="2"/>
              <a:buChar char="§"/>
            </a:pPr>
            <a:r>
              <a:rPr lang="uk-UA" sz="1800" b="1" dirty="0">
                <a:solidFill>
                  <a:srgbClr val="002060"/>
                </a:solidFill>
              </a:rPr>
              <a:t>Комітет з питань роззброєння і міжнародної безпеки (Перший комітет);</a:t>
            </a:r>
          </a:p>
          <a:p>
            <a:pPr marL="285750" indent="-285750">
              <a:buFont typeface="Wingdings" pitchFamily="2" charset="2"/>
              <a:buChar char="§"/>
            </a:pPr>
            <a:r>
              <a:rPr lang="uk-UA" sz="1800" b="1" dirty="0">
                <a:solidFill>
                  <a:srgbClr val="002060"/>
                </a:solidFill>
              </a:rPr>
              <a:t> Комітет з економічних і фінансових питань (Другий комітет); </a:t>
            </a:r>
          </a:p>
          <a:p>
            <a:pPr marL="285750" indent="-285750">
              <a:buFont typeface="Wingdings" pitchFamily="2" charset="2"/>
              <a:buChar char="§"/>
            </a:pPr>
            <a:r>
              <a:rPr lang="uk-UA" sz="1800" b="1" dirty="0">
                <a:solidFill>
                  <a:srgbClr val="002060"/>
                </a:solidFill>
              </a:rPr>
              <a:t>Комітет зі соціальних і гуманітарних питань та питань культури (Третій комітет);</a:t>
            </a:r>
          </a:p>
          <a:p>
            <a:pPr marL="285750" indent="-285750">
              <a:buFont typeface="Wingdings" pitchFamily="2" charset="2"/>
              <a:buChar char="§"/>
            </a:pPr>
            <a:r>
              <a:rPr lang="uk-UA" sz="1800" b="1" dirty="0">
                <a:solidFill>
                  <a:srgbClr val="002060"/>
                </a:solidFill>
              </a:rPr>
              <a:t> Комітет зі спеціальних політичних питань і питань деколонізації (Четвертий комітет);</a:t>
            </a:r>
          </a:p>
          <a:p>
            <a:pPr marL="285750" indent="-285750">
              <a:buFont typeface="Wingdings" pitchFamily="2" charset="2"/>
              <a:buChar char="§"/>
            </a:pPr>
            <a:r>
              <a:rPr lang="uk-UA" sz="1800" b="1" dirty="0">
                <a:solidFill>
                  <a:srgbClr val="002060"/>
                </a:solidFill>
              </a:rPr>
              <a:t> Комітет з адміністративних і бюджетних питань (П'ятий комітет);</a:t>
            </a:r>
          </a:p>
          <a:p>
            <a:pPr marL="285750" indent="-285750">
              <a:buFont typeface="Wingdings" pitchFamily="2" charset="2"/>
              <a:buChar char="§"/>
            </a:pPr>
            <a:r>
              <a:rPr lang="uk-UA" sz="1800" b="1" dirty="0">
                <a:solidFill>
                  <a:srgbClr val="002060"/>
                </a:solidFill>
              </a:rPr>
              <a:t> Комітет з правових питань (Шостий комітет)</a:t>
            </a:r>
          </a:p>
          <a:p>
            <a:pPr marL="285750" indent="-285750">
              <a:buFont typeface="Wingdings" pitchFamily="2" charset="2"/>
              <a:buChar char="§"/>
            </a:pPr>
            <a:endParaRPr lang="uk-UA" sz="1800" b="1" dirty="0">
              <a:solidFill>
                <a:srgbClr val="002060"/>
              </a:solidFill>
            </a:endParaRPr>
          </a:p>
          <a:p>
            <a:r>
              <a:rPr lang="uk-UA" sz="1800" b="1" dirty="0">
                <a:solidFill>
                  <a:srgbClr val="002060"/>
                </a:solidFill>
              </a:rPr>
              <a:t>Рішення з таких питань, як міжнародний мир та безпека, прийом нових членів та бюджет ООН, приймаються </a:t>
            </a:r>
            <a:r>
              <a:rPr lang="uk-UA" sz="1800" b="1" dirty="0">
                <a:solidFill>
                  <a:srgbClr val="FF0000"/>
                </a:solidFill>
              </a:rPr>
              <a:t>більшістю у 2/3 голосів. </a:t>
            </a:r>
          </a:p>
          <a:p>
            <a:r>
              <a:rPr lang="uk-UA" sz="1800" b="1" dirty="0">
                <a:solidFill>
                  <a:srgbClr val="002060"/>
                </a:solidFill>
              </a:rPr>
              <a:t>З інших питань рішення приймаються </a:t>
            </a:r>
            <a:r>
              <a:rPr lang="uk-UA" sz="1800" b="1" dirty="0">
                <a:solidFill>
                  <a:srgbClr val="FF0000"/>
                </a:solidFill>
              </a:rPr>
              <a:t>простою більшістю голосів</a:t>
            </a:r>
          </a:p>
        </p:txBody>
      </p:sp>
      <p:sp>
        <p:nvSpPr>
          <p:cNvPr id="6" name="TextBox 5">
            <a:extLst>
              <a:ext uri="{FF2B5EF4-FFF2-40B4-BE49-F238E27FC236}">
                <a16:creationId xmlns:a16="http://schemas.microsoft.com/office/drawing/2014/main" id="{A40E21F4-0EB9-2349-B6C5-4255213AE98A}"/>
              </a:ext>
            </a:extLst>
          </p:cNvPr>
          <p:cNvSpPr txBox="1"/>
          <p:nvPr/>
        </p:nvSpPr>
        <p:spPr>
          <a:xfrm>
            <a:off x="124823" y="5073650"/>
            <a:ext cx="5414554" cy="646331"/>
          </a:xfrm>
          <a:prstGeom prst="rect">
            <a:avLst/>
          </a:prstGeom>
          <a:noFill/>
        </p:spPr>
        <p:txBody>
          <a:bodyPr wrap="square">
            <a:spAutoFit/>
          </a:bodyPr>
          <a:lstStyle/>
          <a:p>
            <a:pPr algn="ctr"/>
            <a:r>
              <a:rPr lang="ru-RU" b="1" dirty="0" err="1">
                <a:latin typeface="Book Antiqua" panose="02040602050305030304" pitchFamily="18" charset="0"/>
              </a:rPr>
              <a:t>Постійний</a:t>
            </a:r>
            <a:r>
              <a:rPr lang="ru-RU" b="1" dirty="0">
                <a:latin typeface="Book Antiqua" panose="02040602050305030304" pitchFamily="18" charset="0"/>
              </a:rPr>
              <a:t> </a:t>
            </a:r>
            <a:r>
              <a:rPr lang="ru-RU" b="1" dirty="0" err="1">
                <a:latin typeface="Book Antiqua" panose="02040602050305030304" pitchFamily="18" charset="0"/>
              </a:rPr>
              <a:t>представник</a:t>
            </a:r>
            <a:r>
              <a:rPr lang="ru-RU" b="1" dirty="0">
                <a:latin typeface="Book Antiqua" panose="02040602050305030304" pitchFamily="18" charset="0"/>
              </a:rPr>
              <a:t> </a:t>
            </a:r>
            <a:r>
              <a:rPr lang="ru-RU" b="1" dirty="0" err="1">
                <a:latin typeface="Book Antiqua" panose="02040602050305030304" pitchFamily="18" charset="0"/>
              </a:rPr>
              <a:t>України</a:t>
            </a:r>
            <a:r>
              <a:rPr lang="ru-RU" b="1" dirty="0">
                <a:latin typeface="Book Antiqua" panose="02040602050305030304" pitchFamily="18" charset="0"/>
              </a:rPr>
              <a:t> в ООН </a:t>
            </a:r>
          </a:p>
          <a:p>
            <a:pPr algn="ctr"/>
            <a:r>
              <a:rPr lang="ru-RU" b="1" dirty="0" err="1">
                <a:latin typeface="Book Antiqua" panose="02040602050305030304" pitchFamily="18" charset="0"/>
              </a:rPr>
              <a:t>Сергій</a:t>
            </a:r>
            <a:r>
              <a:rPr lang="ru-RU" b="1" dirty="0">
                <a:latin typeface="Book Antiqua" panose="02040602050305030304" pitchFamily="18" charset="0"/>
              </a:rPr>
              <a:t> </a:t>
            </a:r>
            <a:r>
              <a:rPr lang="ru-RU" b="1" dirty="0" err="1">
                <a:latin typeface="Book Antiqua" panose="02040602050305030304" pitchFamily="18" charset="0"/>
              </a:rPr>
              <a:t>Кислиця</a:t>
            </a:r>
            <a:r>
              <a:rPr lang="ru-RU" b="1" dirty="0">
                <a:latin typeface="Book Antiqua" panose="02040602050305030304" pitchFamily="18" charset="0"/>
              </a:rPr>
              <a:t> (з 2020 р.) </a:t>
            </a:r>
            <a:endParaRPr lang="uk-UA" b="1" dirty="0">
              <a:latin typeface="Book Antiqua" panose="02040602050305030304" pitchFamily="18" charset="0"/>
            </a:endParaRPr>
          </a:p>
        </p:txBody>
      </p:sp>
      <p:pic>
        <p:nvPicPr>
          <p:cNvPr id="6148" name="Picture 4" descr="Statement by Ambassador Sergiy Kyslytsya, Permanent Representative of  Ukraine to the United Nations, at the UN Security Council Open Debate on  Protection of Civilians in Armed Conflict | Press center | Permanent">
            <a:extLst>
              <a:ext uri="{FF2B5EF4-FFF2-40B4-BE49-F238E27FC236}">
                <a16:creationId xmlns:a16="http://schemas.microsoft.com/office/drawing/2014/main" id="{15DCCC51-A4C9-7A44-812B-5D7863982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6" r="8695"/>
          <a:stretch/>
        </p:blipFill>
        <p:spPr bwMode="auto">
          <a:xfrm>
            <a:off x="277223" y="1416050"/>
            <a:ext cx="5262154"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43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71CF804-63BB-C044-8C12-90714E6F97A1}"/>
              </a:ext>
            </a:extLst>
          </p:cNvPr>
          <p:cNvSpPr>
            <a:spLocks noGrp="1"/>
          </p:cNvSpPr>
          <p:nvPr>
            <p:ph type="body" idx="1"/>
          </p:nvPr>
        </p:nvSpPr>
        <p:spPr>
          <a:xfrm>
            <a:off x="5727700" y="120651"/>
            <a:ext cx="4965700" cy="7435850"/>
          </a:xfrm>
        </p:spPr>
        <p:txBody>
          <a:bodyPr/>
          <a:lstStyle/>
          <a:p>
            <a:pPr marL="342900" indent="-342900">
              <a:buFont typeface="Wingdings" pitchFamily="2" charset="2"/>
              <a:buChar char="Ø"/>
            </a:pPr>
            <a:r>
              <a:rPr lang="uk-UA" sz="2000" b="1" i="1" u="sng" dirty="0">
                <a:solidFill>
                  <a:srgbClr val="FF0000"/>
                </a:solidFill>
              </a:rPr>
              <a:t>Спеціальні сесії </a:t>
            </a:r>
            <a:r>
              <a:rPr lang="uk-UA" sz="2000" b="1" dirty="0">
                <a:solidFill>
                  <a:srgbClr val="002060"/>
                </a:solidFill>
              </a:rPr>
              <a:t>з будь-якого питання </a:t>
            </a:r>
          </a:p>
          <a:p>
            <a:pPr marL="285750" indent="-285750">
              <a:buFontTx/>
              <a:buChar char="-"/>
            </a:pPr>
            <a:r>
              <a:rPr lang="uk-UA" sz="2000" b="1" dirty="0">
                <a:solidFill>
                  <a:srgbClr val="002060"/>
                </a:solidFill>
              </a:rPr>
              <a:t>на вимогу Ради Безпеки (9 з 15 членів «за») або більшості членів ООН, </a:t>
            </a:r>
            <a:r>
              <a:rPr lang="uk-UA" sz="2000" b="1" dirty="0">
                <a:solidFill>
                  <a:srgbClr val="FF0000"/>
                </a:solidFill>
              </a:rPr>
              <a:t>протягом 15 днів </a:t>
            </a:r>
            <a:r>
              <a:rPr lang="uk-UA" sz="2000" b="1" dirty="0">
                <a:solidFill>
                  <a:srgbClr val="002060"/>
                </a:solidFill>
              </a:rPr>
              <a:t>з дня отримання Генеральним секретарем такої вимоги.</a:t>
            </a:r>
          </a:p>
          <a:p>
            <a:pPr marL="342900" indent="-342900">
              <a:buFont typeface="Wingdings" pitchFamily="2" charset="2"/>
              <a:buChar char="Ø"/>
            </a:pPr>
            <a:r>
              <a:rPr lang="uk-UA" sz="2000" b="1" dirty="0">
                <a:solidFill>
                  <a:srgbClr val="002060"/>
                </a:solidFill>
              </a:rPr>
              <a:t> </a:t>
            </a:r>
            <a:r>
              <a:rPr lang="uk-UA" sz="2000" b="1" i="1" u="sng" dirty="0">
                <a:solidFill>
                  <a:srgbClr val="FF0000"/>
                </a:solidFill>
              </a:rPr>
              <a:t>Надзвичайні екстрені сесії </a:t>
            </a:r>
            <a:r>
              <a:rPr lang="uk-UA" sz="2000" b="1" dirty="0">
                <a:solidFill>
                  <a:srgbClr val="002060"/>
                </a:solidFill>
              </a:rPr>
              <a:t>можуть збиратися </a:t>
            </a:r>
          </a:p>
          <a:p>
            <a:pPr marL="285750" indent="-285750">
              <a:buFontTx/>
              <a:buChar char="-"/>
            </a:pPr>
            <a:r>
              <a:rPr lang="uk-UA" sz="2000" b="1" dirty="0">
                <a:solidFill>
                  <a:srgbClr val="002060"/>
                </a:solidFill>
              </a:rPr>
              <a:t>з питань загрози миру, порушення миру або за актами агресії на вимогу РБ ООН або більшості членів ООН </a:t>
            </a:r>
            <a:r>
              <a:rPr lang="uk-UA" sz="2000" b="1" dirty="0">
                <a:solidFill>
                  <a:srgbClr val="FF0000"/>
                </a:solidFill>
              </a:rPr>
              <a:t>протягом 24 год</a:t>
            </a:r>
            <a:r>
              <a:rPr lang="uk-UA" sz="2000" b="1" dirty="0">
                <a:solidFill>
                  <a:srgbClr val="002060"/>
                </a:solidFill>
              </a:rPr>
              <a:t>. з моменту отримання Генеральним секретарем такої вимоги</a:t>
            </a:r>
            <a:r>
              <a:rPr lang="ru-UA" sz="2000" b="1" dirty="0">
                <a:solidFill>
                  <a:srgbClr val="002060"/>
                </a:solidFill>
              </a:rPr>
              <a:t>  (</a:t>
            </a:r>
            <a:r>
              <a:rPr lang="ru-RU" sz="2000" b="1" dirty="0">
                <a:solidFill>
                  <a:srgbClr val="002060"/>
                </a:solidFill>
              </a:rPr>
              <a:t>з 1950 року </a:t>
            </a:r>
            <a:r>
              <a:rPr lang="ru-RU" sz="2000" b="1" dirty="0" err="1">
                <a:solidFill>
                  <a:srgbClr val="002060"/>
                </a:solidFill>
              </a:rPr>
              <a:t>було</a:t>
            </a:r>
            <a:r>
              <a:rPr lang="ru-RU" sz="2000" b="1" dirty="0">
                <a:solidFill>
                  <a:srgbClr val="002060"/>
                </a:solidFill>
              </a:rPr>
              <a:t> скликано </a:t>
            </a:r>
            <a:r>
              <a:rPr lang="ru-RU" sz="2000" b="1" dirty="0" err="1">
                <a:solidFill>
                  <a:srgbClr val="002060"/>
                </a:solidFill>
              </a:rPr>
              <a:t>лише</a:t>
            </a:r>
            <a:r>
              <a:rPr lang="ru-RU" sz="2000" b="1" dirty="0">
                <a:solidFill>
                  <a:srgbClr val="002060"/>
                </a:solidFill>
              </a:rPr>
              <a:t> 10 таких </a:t>
            </a:r>
            <a:r>
              <a:rPr lang="ru-RU" sz="2000" b="1" dirty="0" err="1">
                <a:solidFill>
                  <a:srgbClr val="002060"/>
                </a:solidFill>
              </a:rPr>
              <a:t>сесій</a:t>
            </a:r>
            <a:r>
              <a:rPr lang="ru-RU" sz="2000" b="1" dirty="0">
                <a:solidFill>
                  <a:srgbClr val="002060"/>
                </a:solidFill>
              </a:rPr>
              <a:t>)</a:t>
            </a:r>
            <a:endParaRPr lang="ru-UA" sz="2000" b="1" dirty="0">
              <a:solidFill>
                <a:srgbClr val="002060"/>
              </a:solidFill>
            </a:endParaRPr>
          </a:p>
          <a:p>
            <a:pPr marL="285750" indent="-285750">
              <a:buFontTx/>
              <a:buChar char="-"/>
            </a:pPr>
            <a:endParaRPr lang="ru-UA" sz="2000" b="1" dirty="0">
              <a:solidFill>
                <a:srgbClr val="002060"/>
              </a:solidFill>
            </a:endParaRPr>
          </a:p>
          <a:p>
            <a:r>
              <a:rPr lang="uk-UA" sz="1800" b="1" dirty="0">
                <a:solidFill>
                  <a:srgbClr val="002060"/>
                </a:solidFill>
              </a:rPr>
              <a:t>Кожна держава має в ГА </a:t>
            </a:r>
            <a:r>
              <a:rPr lang="uk-UA" sz="1800" b="1" dirty="0">
                <a:solidFill>
                  <a:srgbClr val="FF0000"/>
                </a:solidFill>
              </a:rPr>
              <a:t>1 голос </a:t>
            </a:r>
            <a:r>
              <a:rPr lang="uk-UA" sz="1800" b="1" dirty="0">
                <a:solidFill>
                  <a:srgbClr val="002060"/>
                </a:solidFill>
              </a:rPr>
              <a:t>(при максимальній кількості представників – п’ять осіб). </a:t>
            </a:r>
          </a:p>
          <a:p>
            <a:r>
              <a:rPr lang="uk-UA" sz="1800" b="1" dirty="0">
                <a:solidFill>
                  <a:srgbClr val="002060"/>
                </a:solidFill>
              </a:rPr>
              <a:t>Рішення з важливих питань ухвалюються </a:t>
            </a:r>
            <a:r>
              <a:rPr lang="uk-UA" sz="1800" b="1" dirty="0">
                <a:solidFill>
                  <a:srgbClr val="FF0000"/>
                </a:solidFill>
              </a:rPr>
              <a:t>не менше ніж 2/3</a:t>
            </a:r>
            <a:r>
              <a:rPr lang="uk-UA" sz="1800" b="1" dirty="0">
                <a:solidFill>
                  <a:srgbClr val="002060"/>
                </a:solidFill>
              </a:rPr>
              <a:t> присутніх держав і тих, що беруть участь у голосуванні. Для виконання покладених на неї функцій ГА створює постійні та тимчасові допоміжні органи.</a:t>
            </a:r>
            <a:endParaRPr lang="ru-UA" sz="1800" b="1" dirty="0">
              <a:solidFill>
                <a:srgbClr val="002060"/>
              </a:solidFill>
            </a:endParaRPr>
          </a:p>
          <a:p>
            <a:pPr marL="285750" indent="-285750">
              <a:buFontTx/>
              <a:buChar char="-"/>
            </a:pPr>
            <a:endParaRPr lang="ru-UA" sz="2000" b="1" dirty="0">
              <a:solidFill>
                <a:srgbClr val="002060"/>
              </a:solidFill>
            </a:endParaRPr>
          </a:p>
          <a:p>
            <a:endParaRPr lang="uk-UA" sz="1800" b="1" dirty="0">
              <a:solidFill>
                <a:srgbClr val="002060"/>
              </a:solidFill>
            </a:endParaRPr>
          </a:p>
        </p:txBody>
      </p:sp>
      <p:pic>
        <p:nvPicPr>
          <p:cNvPr id="7176" name="Picture 8" descr="Генеральная Ассамблея ООН одобрила резолюцию о выводе российских войск из  Молдовы - 24 Канал">
            <a:extLst>
              <a:ext uri="{FF2B5EF4-FFF2-40B4-BE49-F238E27FC236}">
                <a16:creationId xmlns:a16="http://schemas.microsoft.com/office/drawing/2014/main" id="{90A83C32-307E-FA4F-B01B-478EBE83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13" y="792956"/>
            <a:ext cx="5307189" cy="298529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Генеральная ассамблея ООН призывает защитить правозащитников - Ведомости">
            <a:extLst>
              <a:ext uri="{FF2B5EF4-FFF2-40B4-BE49-F238E27FC236}">
                <a16:creationId xmlns:a16="http://schemas.microsoft.com/office/drawing/2014/main" id="{25FD4E68-8B1C-F04C-89B6-35C7F6FF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50" y="4083050"/>
            <a:ext cx="5307189" cy="296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3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8194" name="Picture 2" descr="Результати голосування: зелений плюс — за, червоний мінус — проти, жовтий хрестик — утримався">
            <a:extLst>
              <a:ext uri="{FF2B5EF4-FFF2-40B4-BE49-F238E27FC236}">
                <a16:creationId xmlns:a16="http://schemas.microsoft.com/office/drawing/2014/main" id="{EBD554A9-124A-5241-93C6-ADEC1A6D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20650"/>
            <a:ext cx="10528300" cy="6621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C453DE-781E-1242-93C0-727497BC21C0}"/>
              </a:ext>
            </a:extLst>
          </p:cNvPr>
          <p:cNvSpPr txBox="1"/>
          <p:nvPr/>
        </p:nvSpPr>
        <p:spPr>
          <a:xfrm>
            <a:off x="0" y="6691576"/>
            <a:ext cx="10610850" cy="830997"/>
          </a:xfrm>
          <a:prstGeom prst="rect">
            <a:avLst/>
          </a:prstGeom>
          <a:noFill/>
        </p:spPr>
        <p:txBody>
          <a:bodyPr wrap="square">
            <a:spAutoFit/>
          </a:bodyPr>
          <a:lstStyle/>
          <a:p>
            <a:r>
              <a:rPr lang="ru-RU" sz="1600" dirty="0" err="1">
                <a:latin typeface="Book Antiqua" panose="02040602050305030304" pitchFamily="18" charset="0"/>
              </a:rPr>
              <a:t>рішення</a:t>
            </a:r>
            <a:r>
              <a:rPr lang="ru-RU" sz="1600" dirty="0">
                <a:latin typeface="Book Antiqua" panose="02040602050305030304" pitchFamily="18" charset="0"/>
              </a:rPr>
              <a:t> </a:t>
            </a:r>
            <a:r>
              <a:rPr lang="ru-RU" sz="1600" dirty="0" err="1">
                <a:latin typeface="Book Antiqua" panose="02040602050305030304" pitchFamily="18" charset="0"/>
              </a:rPr>
              <a:t>підтримала</a:t>
            </a:r>
            <a:r>
              <a:rPr lang="ru-RU" sz="1600" dirty="0">
                <a:latin typeface="Book Antiqua" panose="02040602050305030304" pitchFamily="18" charset="0"/>
              </a:rPr>
              <a:t> 141 </a:t>
            </a:r>
            <a:r>
              <a:rPr lang="ru-RU" sz="1600" dirty="0" err="1">
                <a:latin typeface="Book Antiqua" panose="02040602050305030304" pitchFamily="18" charset="0"/>
              </a:rPr>
              <a:t>країна</a:t>
            </a:r>
            <a:r>
              <a:rPr lang="ru-RU" sz="1600" dirty="0">
                <a:latin typeface="Book Antiqua" panose="02040602050305030304" pitchFamily="18" charset="0"/>
              </a:rPr>
              <a:t>, 35 — </a:t>
            </a:r>
            <a:r>
              <a:rPr lang="ru-RU" sz="1600" dirty="0" err="1">
                <a:latin typeface="Book Antiqua" panose="02040602050305030304" pitchFamily="18" charset="0"/>
              </a:rPr>
              <a:t>утрималися</a:t>
            </a:r>
            <a:r>
              <a:rPr lang="ru-RU" sz="1600" dirty="0">
                <a:latin typeface="Book Antiqua" panose="02040602050305030304" pitchFamily="18" charset="0"/>
              </a:rPr>
              <a:t>. </a:t>
            </a:r>
            <a:r>
              <a:rPr lang="ru-RU" sz="1600" dirty="0" err="1">
                <a:latin typeface="Book Antiqua" panose="02040602050305030304" pitchFamily="18" charset="0"/>
              </a:rPr>
              <a:t>Ще</a:t>
            </a:r>
            <a:r>
              <a:rPr lang="ru-RU" sz="1600" dirty="0">
                <a:latin typeface="Book Antiqua" panose="02040602050305030304" pitchFamily="18" charset="0"/>
              </a:rPr>
              <a:t> 5 держав </a:t>
            </a:r>
            <a:r>
              <a:rPr lang="ru-RU" sz="1600" dirty="0" err="1">
                <a:latin typeface="Book Antiqua" panose="02040602050305030304" pitchFamily="18" charset="0"/>
              </a:rPr>
              <a:t>проголосували</a:t>
            </a:r>
            <a:r>
              <a:rPr lang="ru-RU" sz="1600" dirty="0">
                <a:latin typeface="Book Antiqua" panose="02040602050305030304" pitchFamily="18" charset="0"/>
              </a:rPr>
              <a:t> </a:t>
            </a:r>
            <a:r>
              <a:rPr lang="ru-RU" sz="1600" dirty="0" err="1">
                <a:latin typeface="Book Antiqua" panose="02040602050305030304" pitchFamily="18" charset="0"/>
              </a:rPr>
              <a:t>проти</a:t>
            </a:r>
            <a:r>
              <a:rPr lang="ru-RU" sz="1600" dirty="0">
                <a:latin typeface="Book Antiqua" panose="02040602050305030304" pitchFamily="18" charset="0"/>
              </a:rPr>
              <a:t> — </a:t>
            </a:r>
            <a:r>
              <a:rPr lang="ru-RU" sz="1600" dirty="0" err="1">
                <a:latin typeface="Book Antiqua" panose="02040602050305030304" pitchFamily="18" charset="0"/>
              </a:rPr>
              <a:t>росія</a:t>
            </a:r>
            <a:r>
              <a:rPr lang="ru-RU" sz="1600" dirty="0">
                <a:latin typeface="Book Antiqua" panose="02040602050305030304" pitchFamily="18" charset="0"/>
              </a:rPr>
              <a:t>, </a:t>
            </a:r>
            <a:r>
              <a:rPr lang="ru-RU" sz="1600" dirty="0" err="1">
                <a:latin typeface="Book Antiqua" panose="02040602050305030304" pitchFamily="18" charset="0"/>
              </a:rPr>
              <a:t>Білорусь</a:t>
            </a:r>
            <a:r>
              <a:rPr lang="ru-RU" sz="1600" dirty="0">
                <a:latin typeface="Book Antiqua" panose="02040602050305030304" pitchFamily="18" charset="0"/>
              </a:rPr>
              <a:t>, </a:t>
            </a:r>
            <a:r>
              <a:rPr lang="ru-RU" sz="1600" dirty="0" err="1">
                <a:latin typeface="Book Antiqua" panose="02040602050305030304" pitchFamily="18" charset="0"/>
              </a:rPr>
              <a:t>Північна</a:t>
            </a:r>
            <a:r>
              <a:rPr lang="ru-RU" sz="1600" dirty="0">
                <a:latin typeface="Book Antiqua" panose="02040602050305030304" pitchFamily="18" charset="0"/>
              </a:rPr>
              <a:t> Корея, </a:t>
            </a:r>
            <a:r>
              <a:rPr lang="ru-RU" sz="1600" dirty="0" err="1">
                <a:latin typeface="Book Antiqua" panose="02040602050305030304" pitchFamily="18" charset="0"/>
              </a:rPr>
              <a:t>Еритрея</a:t>
            </a:r>
            <a:r>
              <a:rPr lang="ru-RU" sz="1600" dirty="0">
                <a:latin typeface="Book Antiqua" panose="02040602050305030304" pitchFamily="18" charset="0"/>
              </a:rPr>
              <a:t> та </a:t>
            </a:r>
            <a:r>
              <a:rPr lang="ru-RU" sz="1600" dirty="0" err="1">
                <a:latin typeface="Book Antiqua" panose="02040602050305030304" pitchFamily="18" charset="0"/>
              </a:rPr>
              <a:t>Сирія</a:t>
            </a:r>
            <a:r>
              <a:rPr lang="ru-RU" sz="1600" dirty="0">
                <a:latin typeface="Book Antiqua" panose="02040602050305030304" pitchFamily="18" charset="0"/>
              </a:rPr>
              <a:t>.</a:t>
            </a:r>
          </a:p>
          <a:p>
            <a:r>
              <a:rPr lang="ru-RU" sz="1600" dirty="0" err="1">
                <a:latin typeface="Book Antiqua" panose="02040602050305030304" pitchFamily="18" charset="0"/>
              </a:rPr>
              <a:t>Утрималися</a:t>
            </a:r>
            <a:r>
              <a:rPr lang="ru-RU" sz="1600" dirty="0">
                <a:latin typeface="Book Antiqua" panose="02040602050305030304" pitchFamily="18" charset="0"/>
              </a:rPr>
              <a:t> 35 </a:t>
            </a:r>
            <a:r>
              <a:rPr lang="ru-RU" sz="1600" dirty="0" err="1">
                <a:latin typeface="Book Antiqua" panose="02040602050305030304" pitchFamily="18" charset="0"/>
              </a:rPr>
              <a:t>країн</a:t>
            </a:r>
            <a:r>
              <a:rPr lang="ru-RU" sz="1600" dirty="0">
                <a:latin typeface="Book Antiqua" panose="02040602050305030304" pitchFamily="18" charset="0"/>
              </a:rPr>
              <a:t>, </a:t>
            </a:r>
            <a:r>
              <a:rPr lang="ru-RU" sz="1600" dirty="0" err="1">
                <a:latin typeface="Book Antiqua" panose="02040602050305030304" pitchFamily="18" charset="0"/>
              </a:rPr>
              <a:t>серед</a:t>
            </a:r>
            <a:r>
              <a:rPr lang="ru-RU" sz="1600" dirty="0">
                <a:latin typeface="Book Antiqua" panose="02040602050305030304" pitchFamily="18" charset="0"/>
              </a:rPr>
              <a:t> </a:t>
            </a:r>
            <a:r>
              <a:rPr lang="ru-RU" sz="1600" dirty="0" err="1">
                <a:latin typeface="Book Antiqua" panose="02040602050305030304" pitchFamily="18" charset="0"/>
              </a:rPr>
              <a:t>яких</a:t>
            </a:r>
            <a:r>
              <a:rPr lang="ru-RU" sz="1600" dirty="0">
                <a:latin typeface="Book Antiqua" panose="02040602050305030304" pitchFamily="18" charset="0"/>
              </a:rPr>
              <a:t> Китай, </a:t>
            </a:r>
            <a:r>
              <a:rPr lang="ru-RU" sz="1600" dirty="0" err="1">
                <a:latin typeface="Book Antiqua" panose="02040602050305030304" pitchFamily="18" charset="0"/>
              </a:rPr>
              <a:t>Індія</a:t>
            </a:r>
            <a:r>
              <a:rPr lang="ru-RU" sz="1600" dirty="0">
                <a:latin typeface="Book Antiqua" panose="02040602050305030304" pitchFamily="18" charset="0"/>
              </a:rPr>
              <a:t>, ПАР, Казахстан, Пакистан, </a:t>
            </a:r>
            <a:r>
              <a:rPr lang="ru-RU" sz="1600" dirty="0" err="1">
                <a:latin typeface="Book Antiqua" panose="02040602050305030304" pitchFamily="18" charset="0"/>
              </a:rPr>
              <a:t>Іран</a:t>
            </a:r>
            <a:r>
              <a:rPr lang="ru-RU" sz="1600" dirty="0">
                <a:latin typeface="Book Antiqua" panose="02040602050305030304" pitchFamily="18" charset="0"/>
              </a:rPr>
              <a:t>, </a:t>
            </a:r>
            <a:r>
              <a:rPr lang="ru-RU" sz="1600" dirty="0" err="1">
                <a:latin typeface="Book Antiqua" panose="02040602050305030304" pitchFamily="18" charset="0"/>
              </a:rPr>
              <a:t>Ірак</a:t>
            </a:r>
            <a:r>
              <a:rPr lang="ru-RU" sz="1600" dirty="0">
                <a:latin typeface="Book Antiqua" panose="02040602050305030304" pitchFamily="18" charset="0"/>
              </a:rPr>
              <a:t>, Куба, ЦАР, </a:t>
            </a:r>
            <a:r>
              <a:rPr lang="ru-RU" sz="1600" dirty="0" err="1">
                <a:latin typeface="Book Antiqua" panose="02040602050305030304" pitchFamily="18" charset="0"/>
              </a:rPr>
              <a:t>Вірменія</a:t>
            </a:r>
            <a:r>
              <a:rPr lang="ru-RU" sz="1600" dirty="0">
                <a:latin typeface="Book Antiqua" panose="02040602050305030304" pitchFamily="18" charset="0"/>
              </a:rPr>
              <a:t>.</a:t>
            </a:r>
          </a:p>
        </p:txBody>
      </p:sp>
    </p:spTree>
    <p:extLst>
      <p:ext uri="{BB962C8B-B14F-4D97-AF65-F5344CB8AC3E}">
        <p14:creationId xmlns:p14="http://schemas.microsoft.com/office/powerpoint/2010/main" val="849169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6AA3C2-49C5-5F44-9614-39EE328B4082}"/>
              </a:ext>
            </a:extLst>
          </p:cNvPr>
          <p:cNvSpPr>
            <a:spLocks noGrp="1"/>
          </p:cNvSpPr>
          <p:nvPr>
            <p:ph type="title"/>
          </p:nvPr>
        </p:nvSpPr>
        <p:spPr>
          <a:xfrm>
            <a:off x="165100" y="5987687"/>
            <a:ext cx="10528300" cy="1384995"/>
          </a:xfrm>
        </p:spPr>
        <p:txBody>
          <a:bodyPr/>
          <a:lstStyle/>
          <a:p>
            <a:pPr algn="just"/>
            <a:r>
              <a:rPr lang="ru-RU" sz="1800" dirty="0">
                <a:solidFill>
                  <a:srgbClr val="383ED3"/>
                </a:solidFill>
              </a:rPr>
              <a:t>77 </a:t>
            </a:r>
            <a:r>
              <a:rPr lang="ru-RU" sz="1800" dirty="0" err="1">
                <a:solidFill>
                  <a:srgbClr val="383ED3"/>
                </a:solidFill>
              </a:rPr>
              <a:t>сесія</a:t>
            </a:r>
            <a:r>
              <a:rPr lang="ru-RU" sz="1800" dirty="0">
                <a:solidFill>
                  <a:srgbClr val="383ED3"/>
                </a:solidFill>
              </a:rPr>
              <a:t> ГА ООН на </a:t>
            </a:r>
            <a:r>
              <a:rPr lang="ru-RU" sz="1800" dirty="0" err="1">
                <a:solidFill>
                  <a:srgbClr val="383ED3"/>
                </a:solidFill>
              </a:rPr>
              <a:t>засіданні</a:t>
            </a:r>
            <a:r>
              <a:rPr lang="ru-RU" sz="1800" dirty="0">
                <a:solidFill>
                  <a:srgbClr val="383ED3"/>
                </a:solidFill>
              </a:rPr>
              <a:t> 13.10.22 </a:t>
            </a:r>
            <a:r>
              <a:rPr lang="ru-RU" sz="1800" dirty="0" err="1">
                <a:solidFill>
                  <a:srgbClr val="383ED3"/>
                </a:solidFill>
              </a:rPr>
              <a:t>ухвалила</a:t>
            </a:r>
            <a:r>
              <a:rPr lang="ru-RU" sz="1800" dirty="0">
                <a:solidFill>
                  <a:srgbClr val="383ED3"/>
                </a:solidFill>
              </a:rPr>
              <a:t> </a:t>
            </a:r>
            <a:r>
              <a:rPr lang="ru-RU" sz="1800" dirty="0" err="1">
                <a:solidFill>
                  <a:srgbClr val="383ED3"/>
                </a:solidFill>
              </a:rPr>
              <a:t>резолюцію</a:t>
            </a:r>
            <a:r>
              <a:rPr lang="ru-RU" sz="1800" dirty="0">
                <a:solidFill>
                  <a:srgbClr val="383ED3"/>
                </a:solidFill>
              </a:rPr>
              <a:t> </a:t>
            </a:r>
            <a:r>
              <a:rPr lang="ru-RU" sz="1800" dirty="0" err="1">
                <a:solidFill>
                  <a:srgbClr val="383ED3"/>
                </a:solidFill>
              </a:rPr>
              <a:t>із</a:t>
            </a:r>
            <a:r>
              <a:rPr lang="ru-RU" sz="1800" dirty="0">
                <a:solidFill>
                  <a:srgbClr val="383ED3"/>
                </a:solidFill>
              </a:rPr>
              <a:t> </a:t>
            </a:r>
            <a:r>
              <a:rPr lang="ru-RU" sz="1800" dirty="0" err="1">
                <a:solidFill>
                  <a:srgbClr val="383ED3"/>
                </a:solidFill>
              </a:rPr>
              <a:t>засудженням</a:t>
            </a:r>
            <a:r>
              <a:rPr lang="ru-RU" sz="1800" dirty="0">
                <a:solidFill>
                  <a:srgbClr val="383ED3"/>
                </a:solidFill>
              </a:rPr>
              <a:t> </a:t>
            </a:r>
            <a:r>
              <a:rPr lang="ru-RU" sz="1800" dirty="0" err="1">
                <a:solidFill>
                  <a:srgbClr val="383ED3"/>
                </a:solidFill>
              </a:rPr>
              <a:t>незаконних</a:t>
            </a:r>
            <a:r>
              <a:rPr lang="ru-RU" sz="1800" dirty="0">
                <a:solidFill>
                  <a:srgbClr val="383ED3"/>
                </a:solidFill>
              </a:rPr>
              <a:t> "</a:t>
            </a:r>
            <a:r>
              <a:rPr lang="ru-RU" sz="1800" dirty="0" err="1">
                <a:solidFill>
                  <a:srgbClr val="383ED3"/>
                </a:solidFill>
              </a:rPr>
              <a:t>референдумів</a:t>
            </a:r>
            <a:r>
              <a:rPr lang="ru-RU" sz="1800" dirty="0">
                <a:solidFill>
                  <a:srgbClr val="383ED3"/>
                </a:solidFill>
              </a:rPr>
              <a:t>", </a:t>
            </a:r>
            <a:r>
              <a:rPr lang="ru-RU" sz="1800" dirty="0" err="1">
                <a:solidFill>
                  <a:srgbClr val="383ED3"/>
                </a:solidFill>
              </a:rPr>
              <a:t>які</a:t>
            </a:r>
            <a:r>
              <a:rPr lang="ru-RU" sz="1800" dirty="0">
                <a:solidFill>
                  <a:srgbClr val="383ED3"/>
                </a:solidFill>
              </a:rPr>
              <a:t> </a:t>
            </a:r>
            <a:r>
              <a:rPr lang="ru-RU" sz="1800" dirty="0" err="1">
                <a:solidFill>
                  <a:srgbClr val="383ED3"/>
                </a:solidFill>
              </a:rPr>
              <a:t>Росія</a:t>
            </a:r>
            <a:r>
              <a:rPr lang="ru-RU" sz="1800" dirty="0">
                <a:solidFill>
                  <a:srgbClr val="383ED3"/>
                </a:solidFill>
              </a:rPr>
              <a:t> </a:t>
            </a:r>
            <a:r>
              <a:rPr lang="ru-RU" sz="1800" dirty="0" err="1">
                <a:solidFill>
                  <a:srgbClr val="383ED3"/>
                </a:solidFill>
              </a:rPr>
              <a:t>влаштувала</a:t>
            </a:r>
            <a:r>
              <a:rPr lang="ru-RU" sz="1800" dirty="0">
                <a:solidFill>
                  <a:srgbClr val="383ED3"/>
                </a:solidFill>
              </a:rPr>
              <a:t> на </a:t>
            </a:r>
            <a:r>
              <a:rPr lang="ru-RU" sz="1800" dirty="0" err="1">
                <a:solidFill>
                  <a:srgbClr val="383ED3"/>
                </a:solidFill>
              </a:rPr>
              <a:t>тимчасово</a:t>
            </a:r>
            <a:r>
              <a:rPr lang="ru-RU" sz="1800" dirty="0">
                <a:solidFill>
                  <a:srgbClr val="383ED3"/>
                </a:solidFill>
              </a:rPr>
              <a:t> </a:t>
            </a:r>
            <a:r>
              <a:rPr lang="ru-RU" sz="1800" dirty="0" err="1">
                <a:solidFill>
                  <a:srgbClr val="383ED3"/>
                </a:solidFill>
              </a:rPr>
              <a:t>окупованих</a:t>
            </a:r>
            <a:r>
              <a:rPr lang="ru-RU" sz="1800" dirty="0">
                <a:solidFill>
                  <a:srgbClr val="383ED3"/>
                </a:solidFill>
              </a:rPr>
              <a:t> </a:t>
            </a:r>
            <a:r>
              <a:rPr lang="ru-RU" sz="1800" dirty="0" err="1">
                <a:solidFill>
                  <a:srgbClr val="383ED3"/>
                </a:solidFill>
              </a:rPr>
              <a:t>територіях</a:t>
            </a:r>
            <a:r>
              <a:rPr lang="ru-RU" sz="1800" dirty="0">
                <a:solidFill>
                  <a:srgbClr val="383ED3"/>
                </a:solidFill>
              </a:rPr>
              <a:t> </a:t>
            </a:r>
            <a:r>
              <a:rPr lang="ru-RU" sz="1800" dirty="0" err="1">
                <a:solidFill>
                  <a:srgbClr val="383ED3"/>
                </a:solidFill>
              </a:rPr>
              <a:t>Донецької</a:t>
            </a:r>
            <a:r>
              <a:rPr lang="ru-RU" sz="1800" dirty="0">
                <a:solidFill>
                  <a:srgbClr val="383ED3"/>
                </a:solidFill>
              </a:rPr>
              <a:t>, </a:t>
            </a:r>
            <a:r>
              <a:rPr lang="ru-RU" sz="1800" dirty="0" err="1">
                <a:solidFill>
                  <a:srgbClr val="383ED3"/>
                </a:solidFill>
              </a:rPr>
              <a:t>Луганської</a:t>
            </a:r>
            <a:r>
              <a:rPr lang="ru-RU" sz="1800" dirty="0">
                <a:solidFill>
                  <a:srgbClr val="383ED3"/>
                </a:solidFill>
              </a:rPr>
              <a:t>, </a:t>
            </a:r>
            <a:r>
              <a:rPr lang="ru-RU" sz="1800" dirty="0" err="1">
                <a:solidFill>
                  <a:srgbClr val="383ED3"/>
                </a:solidFill>
              </a:rPr>
              <a:t>Запорізької</a:t>
            </a:r>
            <a:r>
              <a:rPr lang="ru-RU" sz="1800" dirty="0">
                <a:solidFill>
                  <a:srgbClr val="383ED3"/>
                </a:solidFill>
              </a:rPr>
              <a:t> та </a:t>
            </a:r>
            <a:r>
              <a:rPr lang="ru-RU" sz="1800" dirty="0" err="1">
                <a:solidFill>
                  <a:srgbClr val="383ED3"/>
                </a:solidFill>
              </a:rPr>
              <a:t>Херсонської</a:t>
            </a:r>
            <a:r>
              <a:rPr lang="ru-RU" sz="1800" dirty="0">
                <a:solidFill>
                  <a:srgbClr val="383ED3"/>
                </a:solidFill>
              </a:rPr>
              <a:t> областей </a:t>
            </a:r>
            <a:r>
              <a:rPr lang="ru-RU" sz="1800" dirty="0" err="1">
                <a:solidFill>
                  <a:srgbClr val="383ED3"/>
                </a:solidFill>
              </a:rPr>
              <a:t>України</a:t>
            </a:r>
            <a:r>
              <a:rPr lang="ru-RU" sz="1800" dirty="0">
                <a:solidFill>
                  <a:srgbClr val="383ED3"/>
                </a:solidFill>
              </a:rPr>
              <a:t>. 143 </a:t>
            </a:r>
            <a:r>
              <a:rPr lang="ru-RU" sz="1800" dirty="0" err="1">
                <a:solidFill>
                  <a:srgbClr val="383ED3"/>
                </a:solidFill>
              </a:rPr>
              <a:t>зі</a:t>
            </a:r>
            <a:r>
              <a:rPr lang="ru-RU" sz="1800" dirty="0">
                <a:solidFill>
                  <a:srgbClr val="383ED3"/>
                </a:solidFill>
              </a:rPr>
              <a:t> 193 </a:t>
            </a:r>
            <a:r>
              <a:rPr lang="ru-RU" sz="1800" dirty="0" err="1">
                <a:solidFill>
                  <a:srgbClr val="383ED3"/>
                </a:solidFill>
              </a:rPr>
              <a:t>членів</a:t>
            </a:r>
            <a:r>
              <a:rPr lang="ru-RU" sz="1800" dirty="0">
                <a:solidFill>
                  <a:srgbClr val="383ED3"/>
                </a:solidFill>
              </a:rPr>
              <a:t> ГА </a:t>
            </a:r>
            <a:r>
              <a:rPr lang="ru-RU" sz="1800" dirty="0" err="1">
                <a:solidFill>
                  <a:srgbClr val="383ED3"/>
                </a:solidFill>
              </a:rPr>
              <a:t>підтримали</a:t>
            </a:r>
            <a:r>
              <a:rPr lang="ru-RU" sz="1800" dirty="0">
                <a:solidFill>
                  <a:srgbClr val="383ED3"/>
                </a:solidFill>
              </a:rPr>
              <a:t>, 5 держав (</a:t>
            </a:r>
            <a:r>
              <a:rPr lang="ru-RU" sz="1800" dirty="0" err="1">
                <a:solidFill>
                  <a:srgbClr val="383ED3"/>
                </a:solidFill>
              </a:rPr>
              <a:t>Росія</a:t>
            </a:r>
            <a:r>
              <a:rPr lang="ru-RU" sz="1800" dirty="0">
                <a:solidFill>
                  <a:srgbClr val="383ED3"/>
                </a:solidFill>
              </a:rPr>
              <a:t>, </a:t>
            </a:r>
            <a:r>
              <a:rPr lang="ru-RU" sz="1800" dirty="0" err="1">
                <a:solidFill>
                  <a:srgbClr val="383ED3"/>
                </a:solidFill>
              </a:rPr>
              <a:t>Білорусь</a:t>
            </a:r>
            <a:r>
              <a:rPr lang="ru-RU" sz="1800" dirty="0">
                <a:solidFill>
                  <a:srgbClr val="383ED3"/>
                </a:solidFill>
              </a:rPr>
              <a:t>, </a:t>
            </a:r>
            <a:r>
              <a:rPr lang="ru-RU" sz="1800" dirty="0" err="1">
                <a:solidFill>
                  <a:srgbClr val="383ED3"/>
                </a:solidFill>
              </a:rPr>
              <a:t>Сирія</a:t>
            </a:r>
            <a:r>
              <a:rPr lang="ru-RU" sz="1800" dirty="0">
                <a:solidFill>
                  <a:srgbClr val="383ED3"/>
                </a:solidFill>
              </a:rPr>
              <a:t>, </a:t>
            </a:r>
            <a:r>
              <a:rPr lang="ru-RU" sz="1800" dirty="0" err="1">
                <a:solidFill>
                  <a:srgbClr val="383ED3"/>
                </a:solidFill>
              </a:rPr>
              <a:t>Північна</a:t>
            </a:r>
            <a:r>
              <a:rPr lang="ru-RU" sz="1800" dirty="0">
                <a:solidFill>
                  <a:srgbClr val="383ED3"/>
                </a:solidFill>
              </a:rPr>
              <a:t> Корея та </a:t>
            </a:r>
            <a:r>
              <a:rPr lang="ru-RU" sz="1800" dirty="0" err="1">
                <a:solidFill>
                  <a:srgbClr val="383ED3"/>
                </a:solidFill>
              </a:rPr>
              <a:t>Нікарагуа</a:t>
            </a:r>
            <a:r>
              <a:rPr lang="ru-RU" sz="1800" dirty="0">
                <a:solidFill>
                  <a:srgbClr val="383ED3"/>
                </a:solidFill>
              </a:rPr>
              <a:t>) </a:t>
            </a:r>
            <a:r>
              <a:rPr lang="ru-RU" sz="1800" dirty="0" err="1">
                <a:solidFill>
                  <a:srgbClr val="383ED3"/>
                </a:solidFill>
              </a:rPr>
              <a:t>проголосували</a:t>
            </a:r>
            <a:r>
              <a:rPr lang="ru-RU" sz="1800" dirty="0">
                <a:solidFill>
                  <a:srgbClr val="383ED3"/>
                </a:solidFill>
              </a:rPr>
              <a:t> </a:t>
            </a:r>
            <a:r>
              <a:rPr lang="ru-RU" sz="1800" dirty="0" err="1">
                <a:solidFill>
                  <a:srgbClr val="383ED3"/>
                </a:solidFill>
              </a:rPr>
              <a:t>проти</a:t>
            </a:r>
            <a:r>
              <a:rPr lang="ru-RU" sz="1800" dirty="0">
                <a:solidFill>
                  <a:srgbClr val="383ED3"/>
                </a:solidFill>
              </a:rPr>
              <a:t>, </a:t>
            </a:r>
            <a:r>
              <a:rPr lang="ru-RU" sz="1800" dirty="0" err="1">
                <a:solidFill>
                  <a:srgbClr val="383ED3"/>
                </a:solidFill>
              </a:rPr>
              <a:t>решта</a:t>
            </a:r>
            <a:r>
              <a:rPr lang="ru-RU" sz="1800" dirty="0">
                <a:solidFill>
                  <a:srgbClr val="383ED3"/>
                </a:solidFill>
              </a:rPr>
              <a:t> 35 </a:t>
            </a:r>
            <a:r>
              <a:rPr lang="ru-RU" sz="1800" dirty="0" err="1">
                <a:solidFill>
                  <a:srgbClr val="383ED3"/>
                </a:solidFill>
              </a:rPr>
              <a:t>утрималися</a:t>
            </a:r>
            <a:r>
              <a:rPr lang="ru-RU" sz="1800" dirty="0">
                <a:solidFill>
                  <a:srgbClr val="383ED3"/>
                </a:solidFill>
              </a:rPr>
              <a:t> </a:t>
            </a:r>
            <a:r>
              <a:rPr lang="ru-RU" sz="1800" dirty="0" err="1">
                <a:solidFill>
                  <a:srgbClr val="383ED3"/>
                </a:solidFill>
              </a:rPr>
              <a:t>під</a:t>
            </a:r>
            <a:r>
              <a:rPr lang="ru-RU" sz="1800" dirty="0">
                <a:solidFill>
                  <a:srgbClr val="383ED3"/>
                </a:solidFill>
              </a:rPr>
              <a:t> час </a:t>
            </a:r>
            <a:r>
              <a:rPr lang="ru-RU" sz="1800" dirty="0" err="1">
                <a:solidFill>
                  <a:srgbClr val="383ED3"/>
                </a:solidFill>
              </a:rPr>
              <a:t>голосування</a:t>
            </a:r>
            <a:r>
              <a:rPr lang="ru-RU" sz="1800" dirty="0">
                <a:solidFill>
                  <a:srgbClr val="383ED3"/>
                </a:solidFill>
              </a:rPr>
              <a:t>.</a:t>
            </a:r>
            <a:endParaRPr lang="uk-UA" sz="1800" dirty="0">
              <a:solidFill>
                <a:srgbClr val="383ED3"/>
              </a:solidFill>
            </a:endParaRPr>
          </a:p>
        </p:txBody>
      </p:sp>
      <p:pic>
        <p:nvPicPr>
          <p:cNvPr id="2050" name="Picture 2">
            <a:extLst>
              <a:ext uri="{FF2B5EF4-FFF2-40B4-BE49-F238E27FC236}">
                <a16:creationId xmlns:a16="http://schemas.microsoft.com/office/drawing/2014/main" id="{AF6D9A06-9D54-4F49-AC4E-5A995BAB7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1" y="36104"/>
            <a:ext cx="106934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81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F68C58-EA9D-AD4C-BA7A-F74535188244}"/>
              </a:ext>
            </a:extLst>
          </p:cNvPr>
          <p:cNvSpPr>
            <a:spLocks noGrp="1"/>
          </p:cNvSpPr>
          <p:nvPr>
            <p:ph type="title"/>
          </p:nvPr>
        </p:nvSpPr>
        <p:spPr>
          <a:xfrm>
            <a:off x="1812872" y="185717"/>
            <a:ext cx="7648628" cy="430887"/>
          </a:xfrm>
          <a:noFill/>
        </p:spPr>
        <p:txBody>
          <a:bodyPr/>
          <a:lstStyle/>
          <a:p>
            <a:r>
              <a:rPr lang="uk-UA" dirty="0">
                <a:solidFill>
                  <a:srgbClr val="383ED3"/>
                </a:solidFill>
              </a:rPr>
              <a:t>НЕДОЛІКИ В ДІЯЛЬНОСТІ ЛІГИ НАЦІЙ</a:t>
            </a:r>
          </a:p>
        </p:txBody>
      </p:sp>
      <p:sp>
        <p:nvSpPr>
          <p:cNvPr id="3" name="Текст 2">
            <a:extLst>
              <a:ext uri="{FF2B5EF4-FFF2-40B4-BE49-F238E27FC236}">
                <a16:creationId xmlns:a16="http://schemas.microsoft.com/office/drawing/2014/main" id="{89A4F57E-9454-C048-AC3C-ED62D8EACE9F}"/>
              </a:ext>
            </a:extLst>
          </p:cNvPr>
          <p:cNvSpPr>
            <a:spLocks noGrp="1"/>
          </p:cNvSpPr>
          <p:nvPr>
            <p:ph type="body" idx="1"/>
          </p:nvPr>
        </p:nvSpPr>
        <p:spPr>
          <a:xfrm>
            <a:off x="393700" y="616604"/>
            <a:ext cx="10092092" cy="7140416"/>
          </a:xfrm>
        </p:spPr>
        <p:txBody>
          <a:bodyPr/>
          <a:lstStyle/>
          <a:p>
            <a:pPr marL="342900" indent="-342900">
              <a:buFontTx/>
              <a:buAutoNum type="arabicPeriod"/>
            </a:pPr>
            <a:r>
              <a:rPr lang="uk-UA" sz="1800" b="1" dirty="0">
                <a:solidFill>
                  <a:srgbClr val="FF0000"/>
                </a:solidFill>
              </a:rPr>
              <a:t>Війна як метод розв'язання спірних питань не заборонялася</a:t>
            </a:r>
            <a:r>
              <a:rPr lang="uk-UA" sz="1800" b="1" dirty="0">
                <a:solidFill>
                  <a:srgbClr val="002060"/>
                </a:solidFill>
              </a:rPr>
              <a:t>. </a:t>
            </a:r>
            <a:endParaRPr lang="ru-UA" sz="1800" b="1" dirty="0">
              <a:solidFill>
                <a:srgbClr val="002060"/>
              </a:solidFill>
            </a:endParaRPr>
          </a:p>
          <a:p>
            <a:pPr marL="342900" indent="-342900">
              <a:buAutoNum type="arabicPeriod"/>
            </a:pPr>
            <a:r>
              <a:rPr lang="uk-UA" sz="1800" b="1" dirty="0">
                <a:solidFill>
                  <a:srgbClr val="002060"/>
                </a:solidFill>
              </a:rPr>
              <a:t>Безсилість ЛН виявилася у її </a:t>
            </a:r>
            <a:r>
              <a:rPr lang="uk-UA" sz="1800" b="1" dirty="0">
                <a:solidFill>
                  <a:srgbClr val="FF0000"/>
                </a:solidFill>
              </a:rPr>
              <a:t>неспроможності перешкодити військовим конфліктам</a:t>
            </a:r>
            <a:r>
              <a:rPr lang="uk-UA" sz="1800" b="1" dirty="0">
                <a:solidFill>
                  <a:srgbClr val="002060"/>
                </a:solidFill>
              </a:rPr>
              <a:t>: Японії проти Китаю (Японія вийшла з ЛН у березні 1933 р.), Італії роти Ефіопії (Італія вийшла з ЛН у грудні 1937 р.), СРСР проти Фінляндії (СРСР прийнятий у 1934 р. і виключений з ЛН у грудні 1939 р.), Німеччина вийшла у жовтні 1933  (прийнята у 1926 р. у РБ ЛН) після приходу до влади уряду Гітлера у січні 1933  (залишила ЛН фактично у 1935 р.). і надалі </a:t>
            </a:r>
            <a:r>
              <a:rPr lang="ru-UA" sz="1800" b="1" dirty="0">
                <a:solidFill>
                  <a:srgbClr val="002060"/>
                </a:solidFill>
              </a:rPr>
              <a:t>ЛН не втрутилася у </a:t>
            </a:r>
            <a:r>
              <a:rPr lang="uk-UA" sz="1800" b="1" dirty="0">
                <a:solidFill>
                  <a:srgbClr val="002060"/>
                </a:solidFill>
              </a:rPr>
              <a:t>передачу Німеччині </a:t>
            </a:r>
            <a:r>
              <a:rPr lang="uk-UA" sz="1800" b="1" dirty="0" err="1">
                <a:solidFill>
                  <a:srgbClr val="002060"/>
                </a:solidFill>
              </a:rPr>
              <a:t>Судетської</a:t>
            </a:r>
            <a:r>
              <a:rPr lang="uk-UA" sz="1800" b="1" dirty="0">
                <a:solidFill>
                  <a:srgbClr val="002060"/>
                </a:solidFill>
              </a:rPr>
              <a:t> області</a:t>
            </a:r>
            <a:r>
              <a:rPr lang="ru-UA" sz="1800" b="1" dirty="0">
                <a:solidFill>
                  <a:srgbClr val="002060"/>
                </a:solidFill>
              </a:rPr>
              <a:t> </a:t>
            </a:r>
            <a:endParaRPr lang="uk-UA" sz="1800" b="1" dirty="0">
              <a:solidFill>
                <a:srgbClr val="002060"/>
              </a:solidFill>
            </a:endParaRPr>
          </a:p>
          <a:p>
            <a:pPr marL="342900" indent="-342900">
              <a:buFontTx/>
              <a:buAutoNum type="arabicPeriod"/>
            </a:pPr>
            <a:r>
              <a:rPr lang="uk-UA" sz="1800" b="1" dirty="0">
                <a:solidFill>
                  <a:srgbClr val="002060"/>
                </a:solidFill>
              </a:rPr>
              <a:t>Багато важливих положень Статуту не були втілені в життя внаслідок позиції головних учасників організації, насамперед </a:t>
            </a:r>
            <a:r>
              <a:rPr lang="uk-UA" sz="1800" b="1" dirty="0">
                <a:solidFill>
                  <a:srgbClr val="FF0000"/>
                </a:solidFill>
              </a:rPr>
              <a:t>Англії й Франції, інтереси яких багато в чому не збігалися</a:t>
            </a:r>
            <a:r>
              <a:rPr lang="uk-UA" sz="1800" b="1" dirty="0">
                <a:solidFill>
                  <a:srgbClr val="002060"/>
                </a:solidFill>
              </a:rPr>
              <a:t>.</a:t>
            </a:r>
          </a:p>
          <a:p>
            <a:pPr marL="342900" indent="-342900">
              <a:buFontTx/>
              <a:buAutoNum type="arabicPeriod"/>
            </a:pPr>
            <a:r>
              <a:rPr lang="uk-UA" sz="1800" b="1" dirty="0">
                <a:solidFill>
                  <a:srgbClr val="002060"/>
                </a:solidFill>
              </a:rPr>
              <a:t> Передбачені санкції послаблялися також </a:t>
            </a:r>
            <a:r>
              <a:rPr lang="uk-UA" sz="1800" b="1" dirty="0">
                <a:solidFill>
                  <a:srgbClr val="FF0000"/>
                </a:solidFill>
              </a:rPr>
              <a:t>можливістю такої інтерпретації Статуту, яка давала змогу кожному члену самостійно вирішувати питання про участь у спільних діях організації</a:t>
            </a:r>
            <a:r>
              <a:rPr lang="uk-UA" sz="1800" b="1" dirty="0">
                <a:solidFill>
                  <a:srgbClr val="002060"/>
                </a:solidFill>
              </a:rPr>
              <a:t>. </a:t>
            </a:r>
            <a:r>
              <a:rPr lang="uk-UA" sz="1800" b="1" dirty="0">
                <a:solidFill>
                  <a:srgbClr val="FF0000"/>
                </a:solidFill>
              </a:rPr>
              <a:t>Серед членів Ліги Націй не панувало переконання, що будь-яка війна, де б вона не почалася, була для них загрозою.</a:t>
            </a:r>
          </a:p>
          <a:p>
            <a:pPr marL="342900" indent="-342900">
              <a:buFontTx/>
              <a:buAutoNum type="arabicPeriod"/>
            </a:pPr>
            <a:r>
              <a:rPr lang="uk-UA" sz="1800" b="1" dirty="0">
                <a:solidFill>
                  <a:srgbClr val="FF0000"/>
                </a:solidFill>
              </a:rPr>
              <a:t>Ліга Націй не стала справді універсальною організацією</a:t>
            </a:r>
            <a:r>
              <a:rPr lang="uk-UA" sz="1800" b="1" dirty="0">
                <a:solidFill>
                  <a:srgbClr val="002060"/>
                </a:solidFill>
              </a:rPr>
              <a:t> ( у 1932 р. - 60 членів).</a:t>
            </a:r>
            <a:r>
              <a:rPr lang="ru-UA" sz="1800" b="1" dirty="0">
                <a:solidFill>
                  <a:srgbClr val="002060"/>
                </a:solidFill>
              </a:rPr>
              <a:t> </a:t>
            </a:r>
          </a:p>
          <a:p>
            <a:pPr marL="342900" indent="-342900">
              <a:buFontTx/>
              <a:buAutoNum type="arabicPeriod"/>
            </a:pPr>
            <a:r>
              <a:rPr lang="uk-UA" sz="1800" b="1" dirty="0">
                <a:solidFill>
                  <a:srgbClr val="002060"/>
                </a:solidFill>
              </a:rPr>
              <a:t>Ліга Націй була покликана підтримувати </a:t>
            </a:r>
            <a:r>
              <a:rPr lang="uk-UA" sz="1800" b="1" dirty="0">
                <a:solidFill>
                  <a:srgbClr val="FF0000"/>
                </a:solidFill>
              </a:rPr>
              <a:t>статус- кво, що стався в результаті Першої світової війни</a:t>
            </a:r>
            <a:r>
              <a:rPr lang="uk-UA" sz="1800" b="1" dirty="0">
                <a:solidFill>
                  <a:srgbClr val="002060"/>
                </a:solidFill>
              </a:rPr>
              <a:t>. Але Версальський мир був побудований на великих суперечностях, несправедливостях, пов'язаних з грабіжницьким поділом територій і насильницьким розв'язанням інших принципово важливих питань.</a:t>
            </a:r>
            <a:r>
              <a:rPr lang="ru-UA" sz="1800" b="1" dirty="0">
                <a:solidFill>
                  <a:srgbClr val="002060"/>
                </a:solidFill>
              </a:rPr>
              <a:t> </a:t>
            </a:r>
            <a:r>
              <a:rPr lang="uk-UA" sz="1800" b="1" dirty="0">
                <a:solidFill>
                  <a:srgbClr val="FF0000"/>
                </a:solidFill>
              </a:rPr>
              <a:t>Ліга працювала в умовах колоніальних імперій та займалась переважно колоніальними справами і </a:t>
            </a:r>
            <a:r>
              <a:rPr lang="uk-UA" sz="1800" b="1" dirty="0">
                <a:solidFill>
                  <a:srgbClr val="002060"/>
                </a:solidFill>
              </a:rPr>
              <a:t>коли час продиктував вирішення питань у Європі, </a:t>
            </a:r>
            <a:r>
              <a:rPr lang="uk-UA" sz="1800" b="1" dirty="0">
                <a:solidFill>
                  <a:srgbClr val="FF0000"/>
                </a:solidFill>
              </a:rPr>
              <a:t>організація виявилася неспроможною перебудуватися</a:t>
            </a:r>
            <a:r>
              <a:rPr lang="uk-UA" sz="1800" b="1" dirty="0">
                <a:solidFill>
                  <a:srgbClr val="002060"/>
                </a:solidFill>
              </a:rPr>
              <a:t>.</a:t>
            </a:r>
            <a:r>
              <a:rPr lang="ru-UA" sz="1800" b="1" dirty="0">
                <a:solidFill>
                  <a:srgbClr val="002060"/>
                </a:solidFill>
              </a:rPr>
              <a:t> </a:t>
            </a:r>
          </a:p>
          <a:p>
            <a:pPr marL="342900" indent="-342900">
              <a:buFontTx/>
              <a:buAutoNum type="arabicPeriod"/>
            </a:pPr>
            <a:r>
              <a:rPr lang="uk-UA" sz="1800" b="1" dirty="0">
                <a:solidFill>
                  <a:srgbClr val="FF0000"/>
                </a:solidFill>
              </a:rPr>
              <a:t>Виявилася нездатною відвернути Другу світову війну.</a:t>
            </a:r>
            <a:r>
              <a:rPr lang="ru-UA" sz="1800" b="1" dirty="0">
                <a:solidFill>
                  <a:srgbClr val="FF0000"/>
                </a:solidFill>
              </a:rPr>
              <a:t> </a:t>
            </a:r>
          </a:p>
          <a:p>
            <a:pPr marL="342900" indent="-342900">
              <a:buFontTx/>
              <a:buAutoNum type="arabicPeriod"/>
            </a:pPr>
            <a:endParaRPr lang="ru-UA" b="1" dirty="0">
              <a:solidFill>
                <a:srgbClr val="002060"/>
              </a:solidFill>
            </a:endParaRPr>
          </a:p>
          <a:p>
            <a:pPr marL="342900" indent="-342900">
              <a:buAutoNum type="arabicPeriod"/>
            </a:pPr>
            <a:endParaRPr lang="uk-UA" dirty="0"/>
          </a:p>
        </p:txBody>
      </p:sp>
    </p:spTree>
    <p:extLst>
      <p:ext uri="{BB962C8B-B14F-4D97-AF65-F5344CB8AC3E}">
        <p14:creationId xmlns:p14="http://schemas.microsoft.com/office/powerpoint/2010/main" val="1894983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145093" y="173128"/>
            <a:ext cx="4548307" cy="1837055"/>
          </a:xfrm>
          <a:prstGeom prst="rect">
            <a:avLst/>
          </a:prstGeom>
        </p:spPr>
        <p:txBody>
          <a:bodyPr vert="horz" wrap="square" lIns="0" tIns="80010" rIns="0" bIns="0" rtlCol="0">
            <a:spAutoFit/>
          </a:bodyPr>
          <a:lstStyle/>
          <a:p>
            <a:pPr marL="12700" marR="5080">
              <a:lnSpc>
                <a:spcPts val="4600"/>
              </a:lnSpc>
              <a:spcBef>
                <a:spcPts val="630"/>
              </a:spcBef>
            </a:pPr>
            <a:r>
              <a:rPr sz="4200" spc="55" dirty="0">
                <a:solidFill>
                  <a:srgbClr val="FF0000"/>
                </a:solidFill>
                <a:latin typeface="Book Antiqua"/>
                <a:cs typeface="Book Antiqua"/>
              </a:rPr>
              <a:t>Голова </a:t>
            </a:r>
            <a:r>
              <a:rPr sz="4200" spc="-10" dirty="0">
                <a:solidFill>
                  <a:srgbClr val="FF0000"/>
                </a:solidFill>
                <a:latin typeface="Book Antiqua"/>
                <a:cs typeface="Book Antiqua"/>
              </a:rPr>
              <a:t>Генеральної </a:t>
            </a:r>
            <a:r>
              <a:rPr sz="4200" dirty="0">
                <a:solidFill>
                  <a:srgbClr val="FF0000"/>
                </a:solidFill>
                <a:latin typeface="Book Antiqua"/>
                <a:cs typeface="Book Antiqua"/>
              </a:rPr>
              <a:t>Асамблеї</a:t>
            </a:r>
            <a:r>
              <a:rPr sz="4200" spc="-45" dirty="0">
                <a:solidFill>
                  <a:srgbClr val="FF0000"/>
                </a:solidFill>
                <a:latin typeface="Book Antiqua"/>
                <a:cs typeface="Book Antiqua"/>
              </a:rPr>
              <a:t> </a:t>
            </a:r>
            <a:r>
              <a:rPr sz="4200" spc="-50" dirty="0">
                <a:solidFill>
                  <a:srgbClr val="FF0000"/>
                </a:solidFill>
                <a:latin typeface="Book Antiqua"/>
                <a:cs typeface="Book Antiqua"/>
              </a:rPr>
              <a:t>ООН</a:t>
            </a:r>
            <a:endParaRPr sz="4200" dirty="0">
              <a:solidFill>
                <a:srgbClr val="FF0000"/>
              </a:solidFill>
              <a:latin typeface="Book Antiqua"/>
              <a:cs typeface="Book Antiqua"/>
            </a:endParaRPr>
          </a:p>
        </p:txBody>
      </p:sp>
      <p:sp>
        <p:nvSpPr>
          <p:cNvPr id="6" name="object 6"/>
          <p:cNvSpPr txBox="1"/>
          <p:nvPr/>
        </p:nvSpPr>
        <p:spPr>
          <a:xfrm>
            <a:off x="5727700" y="2006736"/>
            <a:ext cx="4674750" cy="5154488"/>
          </a:xfrm>
          <a:prstGeom prst="rect">
            <a:avLst/>
          </a:prstGeom>
        </p:spPr>
        <p:txBody>
          <a:bodyPr vert="horz" wrap="square" lIns="0" tIns="12700" rIns="0" bIns="0" rtlCol="0">
            <a:spAutoFit/>
          </a:bodyPr>
          <a:lstStyle/>
          <a:p>
            <a:pPr marL="12700" marR="5080">
              <a:lnSpc>
                <a:spcPct val="116100"/>
              </a:lnSpc>
              <a:spcBef>
                <a:spcPts val="5"/>
              </a:spcBef>
            </a:pPr>
            <a:r>
              <a:rPr lang="ru-UA" sz="1700" b="1" spc="-10" dirty="0">
                <a:solidFill>
                  <a:srgbClr val="002060"/>
                </a:solidFill>
                <a:latin typeface="Book Antiqua" panose="02040602050305030304" pitchFamily="18" charset="0"/>
                <a:cs typeface="Calibri"/>
              </a:rPr>
              <a:t>!!! У 1997 р. Головою 52-ої сесії ГА (відома як «сесія реформ») був обраний міністр закордонних справ України Геннадій Удовенко</a:t>
            </a:r>
          </a:p>
          <a:p>
            <a:pPr marL="12700" marR="5080">
              <a:lnSpc>
                <a:spcPct val="116100"/>
              </a:lnSpc>
              <a:spcBef>
                <a:spcPts val="5"/>
              </a:spcBef>
            </a:pPr>
            <a:endParaRPr lang="ru-UA" sz="1700" b="1" spc="-10" dirty="0">
              <a:solidFill>
                <a:srgbClr val="002060"/>
              </a:solidFill>
              <a:latin typeface="Book Antiqua" panose="02040602050305030304" pitchFamily="18" charset="0"/>
              <a:cs typeface="Calibri"/>
            </a:endParaRPr>
          </a:p>
          <a:p>
            <a:pPr marL="12700" marR="5080">
              <a:lnSpc>
                <a:spcPct val="116100"/>
              </a:lnSpc>
              <a:spcBef>
                <a:spcPts val="5"/>
              </a:spcBef>
            </a:pPr>
            <a:r>
              <a:rPr lang="ru-RU" sz="1700" b="1" spc="-35" dirty="0">
                <a:solidFill>
                  <a:srgbClr val="FF0000"/>
                </a:solidFill>
                <a:latin typeface="Book Antiqua" panose="02040602050305030304" pitchFamily="18" charset="0"/>
                <a:cs typeface="Calibri"/>
              </a:rPr>
              <a:t>12</a:t>
            </a:r>
            <a:r>
              <a:rPr lang="ru-RU" sz="1700" b="1" spc="50" dirty="0">
                <a:solidFill>
                  <a:srgbClr val="FF0000"/>
                </a:solidFill>
                <a:latin typeface="Book Antiqua" panose="02040602050305030304" pitchFamily="18" charset="0"/>
                <a:cs typeface="Calibri"/>
              </a:rPr>
              <a:t> </a:t>
            </a:r>
            <a:r>
              <a:rPr lang="ru-RU" sz="1700" b="1" spc="50" dirty="0" err="1">
                <a:solidFill>
                  <a:srgbClr val="FF0000"/>
                </a:solidFill>
                <a:latin typeface="Book Antiqua" panose="02040602050305030304" pitchFamily="18" charset="0"/>
                <a:cs typeface="Book Antiqua"/>
              </a:rPr>
              <a:t>вересня</a:t>
            </a:r>
            <a:r>
              <a:rPr lang="ru-RU" sz="1700" b="1" spc="10" dirty="0">
                <a:solidFill>
                  <a:srgbClr val="FF0000"/>
                </a:solidFill>
                <a:latin typeface="Book Antiqua" panose="02040602050305030304" pitchFamily="18" charset="0"/>
                <a:cs typeface="Book Antiqua"/>
              </a:rPr>
              <a:t> </a:t>
            </a:r>
            <a:r>
              <a:rPr lang="ru-RU" sz="1700" b="1" dirty="0">
                <a:solidFill>
                  <a:srgbClr val="FF0000"/>
                </a:solidFill>
                <a:latin typeface="Book Antiqua" panose="02040602050305030304" pitchFamily="18" charset="0"/>
                <a:cs typeface="Calibri"/>
              </a:rPr>
              <a:t>2022</a:t>
            </a:r>
            <a:r>
              <a:rPr lang="ru-RU" sz="1700" b="1" spc="50" dirty="0">
                <a:solidFill>
                  <a:srgbClr val="FF0000"/>
                </a:solidFill>
                <a:latin typeface="Book Antiqua" panose="02040602050305030304" pitchFamily="18" charset="0"/>
                <a:cs typeface="Calibri"/>
              </a:rPr>
              <a:t> </a:t>
            </a:r>
            <a:r>
              <a:rPr lang="ru-RU" sz="1700" b="1" dirty="0">
                <a:solidFill>
                  <a:srgbClr val="FF0000"/>
                </a:solidFill>
                <a:latin typeface="Book Antiqua" panose="02040602050305030304" pitchFamily="18" charset="0"/>
                <a:cs typeface="Book Antiqua"/>
              </a:rPr>
              <a:t>р.</a:t>
            </a:r>
            <a:r>
              <a:rPr lang="ru-RU" sz="1700" b="1" spc="10" dirty="0">
                <a:solidFill>
                  <a:srgbClr val="FF0000"/>
                </a:solidFill>
                <a:latin typeface="Book Antiqua" panose="02040602050305030304" pitchFamily="18" charset="0"/>
                <a:cs typeface="Book Antiqua"/>
              </a:rPr>
              <a:t> </a:t>
            </a:r>
            <a:r>
              <a:rPr lang="ru-RU" sz="1700" b="1" spc="10" dirty="0" err="1">
                <a:solidFill>
                  <a:srgbClr val="FF0000"/>
                </a:solidFill>
                <a:latin typeface="Book Antiqua" panose="02040602050305030304" pitchFamily="18" charset="0"/>
                <a:cs typeface="Book Antiqua"/>
              </a:rPr>
              <a:t>приніс</a:t>
            </a:r>
            <a:r>
              <a:rPr lang="ru-RU" sz="1700" b="1" spc="10" dirty="0">
                <a:solidFill>
                  <a:srgbClr val="FF0000"/>
                </a:solidFill>
                <a:latin typeface="Book Antiqua" panose="02040602050305030304" pitchFamily="18" charset="0"/>
                <a:cs typeface="Book Antiqua"/>
              </a:rPr>
              <a:t> присягу </a:t>
            </a:r>
            <a:r>
              <a:rPr lang="ru-RU" sz="1700" b="1" dirty="0" err="1">
                <a:solidFill>
                  <a:srgbClr val="FF0000"/>
                </a:solidFill>
                <a:latin typeface="Book Antiqua" panose="02040602050305030304" pitchFamily="18" charset="0"/>
              </a:rPr>
              <a:t>новий</a:t>
            </a:r>
            <a:r>
              <a:rPr lang="ru-RU" sz="1700" b="1" dirty="0">
                <a:solidFill>
                  <a:srgbClr val="FF0000"/>
                </a:solidFill>
                <a:latin typeface="Book Antiqua" panose="02040602050305030304" pitchFamily="18" charset="0"/>
              </a:rPr>
              <a:t> Голова 77-ї </a:t>
            </a:r>
            <a:r>
              <a:rPr lang="ru-RU" sz="1700" b="1" dirty="0" err="1">
                <a:solidFill>
                  <a:srgbClr val="FF0000"/>
                </a:solidFill>
                <a:latin typeface="Book Antiqua" panose="02040602050305030304" pitchFamily="18" charset="0"/>
              </a:rPr>
              <a:t>сесії</a:t>
            </a:r>
            <a:r>
              <a:rPr lang="ru-RU" sz="1700" b="1" dirty="0">
                <a:solidFill>
                  <a:srgbClr val="FF0000"/>
                </a:solidFill>
                <a:latin typeface="Book Antiqua" panose="02040602050305030304" pitchFamily="18" charset="0"/>
              </a:rPr>
              <a:t> </a:t>
            </a:r>
            <a:r>
              <a:rPr lang="ru-RU" sz="1700" b="1" dirty="0" err="1">
                <a:solidFill>
                  <a:srgbClr val="FF0000"/>
                </a:solidFill>
                <a:latin typeface="Book Antiqua" panose="02040602050305030304" pitchFamily="18" charset="0"/>
              </a:rPr>
              <a:t>Генеральної</a:t>
            </a:r>
            <a:r>
              <a:rPr lang="ru-RU" sz="1700" b="1" dirty="0">
                <a:solidFill>
                  <a:srgbClr val="FF0000"/>
                </a:solidFill>
                <a:latin typeface="Book Antiqua" panose="02040602050305030304" pitchFamily="18" charset="0"/>
              </a:rPr>
              <a:t> </a:t>
            </a:r>
            <a:r>
              <a:rPr lang="ru-RU" sz="1700" b="1" dirty="0" err="1">
                <a:solidFill>
                  <a:srgbClr val="FF0000"/>
                </a:solidFill>
                <a:latin typeface="Book Antiqua" panose="02040602050305030304" pitchFamily="18" charset="0"/>
              </a:rPr>
              <a:t>Асамблеї</a:t>
            </a:r>
            <a:r>
              <a:rPr lang="ru-RU" sz="1700" b="1" dirty="0">
                <a:solidFill>
                  <a:srgbClr val="FF0000"/>
                </a:solidFill>
                <a:latin typeface="Book Antiqua" panose="02040602050305030304" pitchFamily="18" charset="0"/>
              </a:rPr>
              <a:t> ООН </a:t>
            </a:r>
            <a:r>
              <a:rPr lang="ru-RU" sz="1700" b="1" dirty="0" err="1">
                <a:solidFill>
                  <a:srgbClr val="FF0000"/>
                </a:solidFill>
                <a:latin typeface="Book Antiqua" panose="02040602050305030304" pitchFamily="18" charset="0"/>
              </a:rPr>
              <a:t>угорський</a:t>
            </a:r>
            <a:r>
              <a:rPr lang="ru-RU" sz="1700" b="1" dirty="0">
                <a:solidFill>
                  <a:srgbClr val="FF0000"/>
                </a:solidFill>
                <a:latin typeface="Book Antiqua" panose="02040602050305030304" pitchFamily="18" charset="0"/>
              </a:rPr>
              <a:t> дипломат </a:t>
            </a:r>
            <a:r>
              <a:rPr lang="ru-RU" sz="1700" b="1" dirty="0" err="1">
                <a:solidFill>
                  <a:srgbClr val="FF0000"/>
                </a:solidFill>
                <a:latin typeface="Book Antiqua" panose="02040602050305030304" pitchFamily="18" charset="0"/>
              </a:rPr>
              <a:t>Чаба</a:t>
            </a:r>
            <a:r>
              <a:rPr lang="ru-RU" sz="1700" b="1" dirty="0">
                <a:solidFill>
                  <a:srgbClr val="FF0000"/>
                </a:solidFill>
                <a:latin typeface="Book Antiqua" panose="02040602050305030304" pitchFamily="18" charset="0"/>
              </a:rPr>
              <a:t> </a:t>
            </a:r>
            <a:r>
              <a:rPr lang="ru-RU" sz="1700" b="1" dirty="0" err="1">
                <a:solidFill>
                  <a:srgbClr val="FF0000"/>
                </a:solidFill>
                <a:latin typeface="Book Antiqua" panose="02040602050305030304" pitchFamily="18" charset="0"/>
              </a:rPr>
              <a:t>Кереші</a:t>
            </a:r>
            <a:r>
              <a:rPr lang="ru-RU" sz="1700" b="1" dirty="0">
                <a:solidFill>
                  <a:srgbClr val="FF0000"/>
                </a:solidFill>
                <a:latin typeface="Book Antiqua" panose="02040602050305030304" pitchFamily="18" charset="0"/>
              </a:rPr>
              <a:t>  </a:t>
            </a:r>
          </a:p>
          <a:p>
            <a:pPr marL="12700" marR="5080">
              <a:lnSpc>
                <a:spcPct val="116100"/>
              </a:lnSpc>
              <a:spcBef>
                <a:spcPts val="5"/>
              </a:spcBef>
            </a:pPr>
            <a:r>
              <a:rPr lang="ru-RU" sz="1700" b="1" spc="50" dirty="0" err="1">
                <a:solidFill>
                  <a:srgbClr val="002060"/>
                </a:solidFill>
                <a:latin typeface="Book Antiqua" panose="02040602050305030304" pitchFamily="18" charset="0"/>
              </a:rPr>
              <a:t>Ч.Кереші</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працював</a:t>
            </a:r>
            <a:r>
              <a:rPr lang="ru-RU" sz="1700" b="1" spc="50" dirty="0">
                <a:solidFill>
                  <a:srgbClr val="002060"/>
                </a:solidFill>
                <a:latin typeface="Book Antiqua" panose="02040602050305030304" pitchFamily="18" charset="0"/>
              </a:rPr>
              <a:t> на </a:t>
            </a:r>
            <a:r>
              <a:rPr lang="ru-RU" sz="1700" b="1" spc="50" dirty="0" err="1">
                <a:solidFill>
                  <a:srgbClr val="002060"/>
                </a:solidFill>
                <a:latin typeface="Book Antiqua" panose="02040602050305030304" pitchFamily="18" charset="0"/>
              </a:rPr>
              <a:t>різних</a:t>
            </a:r>
            <a:r>
              <a:rPr lang="ru-RU" sz="1700" b="1" spc="50" dirty="0">
                <a:solidFill>
                  <a:srgbClr val="002060"/>
                </a:solidFill>
                <a:latin typeface="Book Antiqua" panose="02040602050305030304" pitchFamily="18" charset="0"/>
              </a:rPr>
              <a:t> посадах у </a:t>
            </a:r>
            <a:r>
              <a:rPr lang="ru-RU" sz="1700" b="1" spc="50" dirty="0" err="1">
                <a:solidFill>
                  <a:srgbClr val="002060"/>
                </a:solidFill>
                <a:latin typeface="Book Antiqua" panose="02040602050305030304" pitchFamily="18" charset="0"/>
              </a:rPr>
              <a:t>Міністерстві</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закордонних</a:t>
            </a:r>
            <a:r>
              <a:rPr lang="ru-RU" sz="1700" b="1" spc="50" dirty="0">
                <a:solidFill>
                  <a:srgbClr val="002060"/>
                </a:solidFill>
                <a:latin typeface="Book Antiqua" panose="02040602050305030304" pitchFamily="18" charset="0"/>
              </a:rPr>
              <a:t> справ </a:t>
            </a:r>
            <a:r>
              <a:rPr lang="ru-RU" sz="1700" b="1" spc="50" dirty="0" err="1">
                <a:solidFill>
                  <a:srgbClr val="002060"/>
                </a:solidFill>
                <a:latin typeface="Book Antiqua" panose="02040602050305030304" pitchFamily="18" charset="0"/>
              </a:rPr>
              <a:t>своєї</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країни</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його</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останнє</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призначення</a:t>
            </a:r>
            <a:r>
              <a:rPr lang="ru-RU" sz="1700" b="1" spc="50" dirty="0">
                <a:solidFill>
                  <a:srgbClr val="002060"/>
                </a:solidFill>
                <a:latin typeface="Book Antiqua" panose="02040602050305030304" pitchFamily="18" charset="0"/>
              </a:rPr>
              <a:t> – директор з </a:t>
            </a:r>
            <a:r>
              <a:rPr lang="ru-RU" sz="1700" b="1" spc="50" dirty="0" err="1">
                <a:solidFill>
                  <a:srgbClr val="002060"/>
                </a:solidFill>
                <a:latin typeface="Book Antiqua" panose="02040602050305030304" pitchFamily="18" charset="0"/>
              </a:rPr>
              <a:t>екологічної</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стійкості</a:t>
            </a:r>
            <a:r>
              <a:rPr lang="ru-RU" sz="1700" b="1" spc="50" dirty="0">
                <a:solidFill>
                  <a:srgbClr val="002060"/>
                </a:solidFill>
                <a:latin typeface="Book Antiqua" panose="02040602050305030304" pitchFamily="18" charset="0"/>
              </a:rPr>
              <a:t> в </a:t>
            </a:r>
            <a:r>
              <a:rPr lang="ru-RU" sz="1700" b="1" spc="50" dirty="0" err="1">
                <a:solidFill>
                  <a:srgbClr val="002060"/>
                </a:solidFill>
                <a:latin typeface="Book Antiqua" panose="02040602050305030304" pitchFamily="18" charset="0"/>
              </a:rPr>
              <a:t>адміністрації</a:t>
            </a:r>
            <a:r>
              <a:rPr lang="ru-RU" sz="1700" b="1" spc="50" dirty="0">
                <a:solidFill>
                  <a:srgbClr val="002060"/>
                </a:solidFill>
                <a:latin typeface="Book Antiqua" panose="02040602050305030304" pitchFamily="18" charset="0"/>
              </a:rPr>
              <a:t> президента </a:t>
            </a:r>
            <a:r>
              <a:rPr lang="ru-RU" sz="1700" b="1" spc="50" dirty="0" err="1">
                <a:solidFill>
                  <a:srgbClr val="002060"/>
                </a:solidFill>
                <a:latin typeface="Book Antiqua" panose="02040602050305030304" pitchFamily="18" charset="0"/>
              </a:rPr>
              <a:t>Угорщини</a:t>
            </a:r>
            <a:r>
              <a:rPr lang="ru-RU" sz="1700" b="1" spc="50" dirty="0">
                <a:solidFill>
                  <a:srgbClr val="002060"/>
                </a:solidFill>
                <a:latin typeface="Book Antiqua" panose="02040602050305030304" pitchFamily="18" charset="0"/>
              </a:rPr>
              <a:t>. У 2011 – 2012 роках </a:t>
            </a:r>
            <a:r>
              <a:rPr lang="ru-RU" sz="1700" b="1" spc="50" dirty="0" err="1">
                <a:solidFill>
                  <a:srgbClr val="002060"/>
                </a:solidFill>
                <a:latin typeface="Book Antiqua" panose="02040602050305030304" pitchFamily="18" charset="0"/>
              </a:rPr>
              <a:t>обіймав</a:t>
            </a:r>
            <a:r>
              <a:rPr lang="ru-RU" sz="1700" b="1" spc="50" dirty="0">
                <a:solidFill>
                  <a:srgbClr val="002060"/>
                </a:solidFill>
                <a:latin typeface="Book Antiqua" panose="02040602050305030304" pitchFamily="18" charset="0"/>
              </a:rPr>
              <a:t> посаду </a:t>
            </a:r>
            <a:r>
              <a:rPr lang="ru-RU" sz="1700" b="1" spc="50" dirty="0" err="1">
                <a:solidFill>
                  <a:srgbClr val="002060"/>
                </a:solidFill>
                <a:latin typeface="Book Antiqua" panose="02040602050305030304" pitchFamily="18" charset="0"/>
              </a:rPr>
              <a:t>віцепрезидента</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Генеральної</a:t>
            </a:r>
            <a:r>
              <a:rPr lang="ru-RU" sz="1700" b="1" spc="50" dirty="0">
                <a:solidFill>
                  <a:srgbClr val="002060"/>
                </a:solidFill>
                <a:latin typeface="Book Antiqua" panose="02040602050305030304" pitchFamily="18" charset="0"/>
              </a:rPr>
              <a:t> </a:t>
            </a:r>
            <a:r>
              <a:rPr lang="ru-RU" sz="1700" b="1" spc="50" dirty="0" err="1">
                <a:solidFill>
                  <a:srgbClr val="002060"/>
                </a:solidFill>
                <a:latin typeface="Book Antiqua" panose="02040602050305030304" pitchFamily="18" charset="0"/>
              </a:rPr>
              <a:t>Асамблеї</a:t>
            </a:r>
            <a:r>
              <a:rPr lang="ru-RU" sz="1700" b="1" spc="50" dirty="0">
                <a:solidFill>
                  <a:srgbClr val="002060"/>
                </a:solidFill>
                <a:latin typeface="Book Antiqua" panose="02040602050305030304" pitchFamily="18" charset="0"/>
              </a:rPr>
              <a:t> ООН</a:t>
            </a:r>
          </a:p>
          <a:p>
            <a:pPr marL="12700" marR="5080">
              <a:lnSpc>
                <a:spcPct val="116100"/>
              </a:lnSpc>
              <a:spcBef>
                <a:spcPts val="5"/>
              </a:spcBef>
            </a:pPr>
            <a:endParaRPr sz="1700" b="1" dirty="0">
              <a:solidFill>
                <a:srgbClr val="002060"/>
              </a:solidFill>
              <a:latin typeface="Book Antiqua" panose="02040602050305030304" pitchFamily="18" charset="0"/>
              <a:cs typeface="Calibri"/>
            </a:endParaRPr>
          </a:p>
        </p:txBody>
      </p:sp>
      <p:pic>
        <p:nvPicPr>
          <p:cNvPr id="1026" name="Picture 2" descr="Необхідно змінити нинішній метод роботи ООН – Чаба Кереші - Karpat.in.ua">
            <a:extLst>
              <a:ext uri="{FF2B5EF4-FFF2-40B4-BE49-F238E27FC236}">
                <a16:creationId xmlns:a16="http://schemas.microsoft.com/office/drawing/2014/main" id="{01E9F2B1-CD51-AA45-ABC5-F67720FF1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34" r="14370"/>
          <a:stretch/>
        </p:blipFill>
        <p:spPr bwMode="auto">
          <a:xfrm>
            <a:off x="81408" y="1128320"/>
            <a:ext cx="5481784" cy="4554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1F9FF"/>
        </a:solidFill>
        <a:effectLst/>
      </p:bgPr>
    </p:bg>
    <p:spTree>
      <p:nvGrpSpPr>
        <p:cNvPr id="1" name=""/>
        <p:cNvGrpSpPr/>
        <p:nvPr/>
      </p:nvGrpSpPr>
      <p:grpSpPr>
        <a:xfrm>
          <a:off x="0" y="0"/>
          <a:ext cx="0" cy="0"/>
          <a:chOff x="0" y="0"/>
          <a:chExt cx="0" cy="0"/>
        </a:xfrm>
      </p:grpSpPr>
      <p:sp>
        <p:nvSpPr>
          <p:cNvPr id="5" name="object 5"/>
          <p:cNvSpPr txBox="1"/>
          <p:nvPr/>
        </p:nvSpPr>
        <p:spPr>
          <a:xfrm>
            <a:off x="4737100" y="805194"/>
            <a:ext cx="5638800" cy="6302879"/>
          </a:xfrm>
          <a:prstGeom prst="rect">
            <a:avLst/>
          </a:prstGeom>
        </p:spPr>
        <p:txBody>
          <a:bodyPr vert="horz" wrap="square" lIns="0" tIns="12700" rIns="0" bIns="0" rtlCol="0">
            <a:spAutoFit/>
          </a:bodyPr>
          <a:lstStyle/>
          <a:p>
            <a:pPr marL="12700" marR="19685">
              <a:spcBef>
                <a:spcPts val="100"/>
              </a:spcBef>
            </a:pPr>
            <a:r>
              <a:rPr sz="2000" b="1" dirty="0">
                <a:solidFill>
                  <a:srgbClr val="002060"/>
                </a:solidFill>
                <a:latin typeface="Book Antiqua" panose="02040602050305030304" pitchFamily="18" charset="0"/>
              </a:rPr>
              <a:t>Рада Безпеки ООН -</a:t>
            </a:r>
            <a:r>
              <a:rPr lang="uk-UA" sz="2000" b="1" dirty="0">
                <a:solidFill>
                  <a:srgbClr val="002060"/>
                </a:solidFill>
                <a:latin typeface="Book Antiqua" panose="02040602050305030304" pitchFamily="18" charset="0"/>
              </a:rPr>
              <a:t> </a:t>
            </a:r>
            <a:r>
              <a:rPr lang="uk-UA" sz="2000" b="1" dirty="0">
                <a:solidFill>
                  <a:srgbClr val="FF0000"/>
                </a:solidFill>
                <a:latin typeface="Book Antiqua" panose="02040602050305030304" pitchFamily="18" charset="0"/>
              </a:rPr>
              <a:t>найважливіший постійно діючий політичний орган</a:t>
            </a:r>
            <a:r>
              <a:rPr lang="uk-UA" sz="2000" b="1" dirty="0">
                <a:solidFill>
                  <a:srgbClr val="002060"/>
                </a:solidFill>
                <a:latin typeface="Book Antiqua" panose="02040602050305030304" pitchFamily="18" charset="0"/>
              </a:rPr>
              <a:t> (так, тільки в</a:t>
            </a:r>
            <a:r>
              <a:rPr lang="ru-RU" sz="2000" b="1" dirty="0" err="1">
                <a:solidFill>
                  <a:srgbClr val="002060"/>
                </a:solidFill>
                <a:latin typeface="Book Antiqua" panose="02040602050305030304" pitchFamily="18" charset="0"/>
              </a:rPr>
              <a:t>продовж</a:t>
            </a:r>
            <a:r>
              <a:rPr lang="ru-RU" sz="2000" b="1" dirty="0">
                <a:solidFill>
                  <a:srgbClr val="002060"/>
                </a:solidFill>
                <a:latin typeface="Book Antiqua" panose="02040602050305030304" pitchFamily="18" charset="0"/>
              </a:rPr>
              <a:t> 1946-2000 гг. провела 4253 </a:t>
            </a:r>
            <a:r>
              <a:rPr lang="ru-RU" sz="2000" b="1" dirty="0" err="1">
                <a:solidFill>
                  <a:srgbClr val="002060"/>
                </a:solidFill>
                <a:latin typeface="Book Antiqua" panose="02040602050305030304" pitchFamily="18" charset="0"/>
              </a:rPr>
              <a:t>офіційних</a:t>
            </a:r>
            <a:r>
              <a:rPr lang="ru-RU" sz="2000" b="1" dirty="0">
                <a:solidFill>
                  <a:srgbClr val="002060"/>
                </a:solidFill>
                <a:latin typeface="Book Antiqua" panose="02040602050305030304" pitchFamily="18" charset="0"/>
              </a:rPr>
              <a:t> </a:t>
            </a:r>
            <a:r>
              <a:rPr lang="ru-RU" sz="2000" b="1" dirty="0" err="1">
                <a:solidFill>
                  <a:srgbClr val="002060"/>
                </a:solidFill>
                <a:latin typeface="Book Antiqua" panose="02040602050305030304" pitchFamily="18" charset="0"/>
              </a:rPr>
              <a:t>засідань</a:t>
            </a:r>
            <a:r>
              <a:rPr lang="ru-RU" sz="2000" b="1" dirty="0">
                <a:solidFill>
                  <a:srgbClr val="002060"/>
                </a:solidFill>
                <a:latin typeface="Book Antiqua" panose="02040602050305030304" pitchFamily="18" charset="0"/>
              </a:rPr>
              <a:t>), </a:t>
            </a:r>
            <a:r>
              <a:rPr lang="uk-UA" sz="2000" b="1" dirty="0">
                <a:solidFill>
                  <a:srgbClr val="002060"/>
                </a:solidFill>
                <a:latin typeface="Book Antiqua" panose="02040602050305030304" pitchFamily="18" charset="0"/>
              </a:rPr>
              <a:t>на який покладено головне завдання - підтримання міжнародного миру і безпеки. При виконанні цих обов'язків РБ ООН діє від імені всіх членів Організації</a:t>
            </a:r>
            <a:r>
              <a:rPr lang="ru-UA" sz="2000" b="1" dirty="0">
                <a:solidFill>
                  <a:srgbClr val="002060"/>
                </a:solidFill>
                <a:latin typeface="Book Antiqua" panose="02040602050305030304" pitchFamily="18" charset="0"/>
              </a:rPr>
              <a:t> </a:t>
            </a:r>
            <a:r>
              <a:rPr sz="2000" b="1" dirty="0">
                <a:solidFill>
                  <a:srgbClr val="002060"/>
                </a:solidFill>
                <a:latin typeface="Book Antiqua" panose="02040602050305030304" pitchFamily="18" charset="0"/>
              </a:rPr>
              <a:t> </a:t>
            </a:r>
            <a:endParaRPr lang="uk-UA" sz="2000" b="1" dirty="0">
              <a:solidFill>
                <a:srgbClr val="002060"/>
              </a:solidFill>
              <a:latin typeface="Book Antiqua" panose="02040602050305030304" pitchFamily="18" charset="0"/>
            </a:endParaRPr>
          </a:p>
          <a:p>
            <a:pPr marL="12700" marR="19685">
              <a:spcBef>
                <a:spcPts val="100"/>
              </a:spcBef>
            </a:pPr>
            <a:r>
              <a:rPr lang="ru-UA" sz="2000" b="1" dirty="0">
                <a:solidFill>
                  <a:srgbClr val="002060"/>
                </a:solidFill>
                <a:latin typeface="Book Antiqua" panose="02040602050305030304" pitchFamily="18" charset="0"/>
              </a:rPr>
              <a:t>РБ </a:t>
            </a:r>
            <a:r>
              <a:rPr sz="2000" b="1" dirty="0" err="1">
                <a:solidFill>
                  <a:srgbClr val="002060"/>
                </a:solidFill>
                <a:latin typeface="Book Antiqua" panose="02040602050305030304" pitchFamily="18" charset="0"/>
              </a:rPr>
              <a:t>відіграє</a:t>
            </a:r>
            <a:r>
              <a:rPr sz="2000" b="1" dirty="0">
                <a:solidFill>
                  <a:srgbClr val="002060"/>
                </a:solidFill>
                <a:latin typeface="Book Antiqua" panose="02040602050305030304" pitchFamily="18" charset="0"/>
              </a:rPr>
              <a:t> ключову роль у </a:t>
            </a:r>
            <a:r>
              <a:rPr sz="2000" b="1" dirty="0">
                <a:solidFill>
                  <a:srgbClr val="002060"/>
                </a:solidFill>
                <a:latin typeface="Book Antiqua" panose="02040602050305030304" pitchFamily="18" charset="0"/>
                <a:cs typeface="Book Antiqua"/>
              </a:rPr>
              <a:t>визначенні</a:t>
            </a:r>
            <a:r>
              <a:rPr sz="2000" b="1" spc="100"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наявності </a:t>
            </a:r>
            <a:r>
              <a:rPr sz="2000" b="1" dirty="0">
                <a:solidFill>
                  <a:srgbClr val="002060"/>
                </a:solidFill>
                <a:latin typeface="Book Antiqua" panose="02040602050305030304" pitchFamily="18" charset="0"/>
                <a:cs typeface="Book Antiqua"/>
              </a:rPr>
              <a:t>конфлікту</a:t>
            </a:r>
            <a:r>
              <a:rPr sz="2000" b="1" dirty="0">
                <a:solidFill>
                  <a:srgbClr val="002060"/>
                </a:solidFill>
                <a:latin typeface="Book Antiqua" panose="02040602050305030304" pitchFamily="18" charset="0"/>
                <a:cs typeface="Calibri"/>
              </a:rPr>
              <a:t>,</a:t>
            </a:r>
            <a:r>
              <a:rPr sz="2000" b="1" spc="80" dirty="0">
                <a:solidFill>
                  <a:srgbClr val="002060"/>
                </a:solidFill>
                <a:latin typeface="Book Antiqua" panose="02040602050305030304" pitchFamily="18" charset="0"/>
                <a:cs typeface="Calibri"/>
              </a:rPr>
              <a:t> </a:t>
            </a:r>
            <a:r>
              <a:rPr sz="2000" b="1" dirty="0">
                <a:solidFill>
                  <a:srgbClr val="002060"/>
                </a:solidFill>
                <a:latin typeface="Book Antiqua" panose="02040602050305030304" pitchFamily="18" charset="0"/>
                <a:cs typeface="Book Antiqua"/>
              </a:rPr>
              <a:t>його</a:t>
            </a:r>
            <a:r>
              <a:rPr sz="2000" b="1" spc="35"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попередженні</a:t>
            </a:r>
            <a:r>
              <a:rPr sz="2000" b="1" spc="-10" dirty="0">
                <a:solidFill>
                  <a:srgbClr val="002060"/>
                </a:solidFill>
                <a:latin typeface="Book Antiqua" panose="02040602050305030304" pitchFamily="18" charset="0"/>
                <a:cs typeface="Calibri"/>
              </a:rPr>
              <a:t>.</a:t>
            </a:r>
            <a:endParaRPr sz="2000" b="1" dirty="0">
              <a:solidFill>
                <a:srgbClr val="002060"/>
              </a:solidFill>
              <a:latin typeface="Book Antiqua" panose="02040602050305030304" pitchFamily="18" charset="0"/>
              <a:cs typeface="Calibri"/>
            </a:endParaRPr>
          </a:p>
          <a:p>
            <a:pPr marL="12700" marR="19685">
              <a:spcBef>
                <a:spcPts val="100"/>
              </a:spcBef>
            </a:pPr>
            <a:r>
              <a:rPr lang="uk-UA" sz="2000" b="1" dirty="0">
                <a:solidFill>
                  <a:srgbClr val="002060"/>
                </a:solidFill>
                <a:latin typeface="Book Antiqua" panose="02040602050305030304" pitchFamily="18" charset="0"/>
              </a:rPr>
              <a:t>Входять </a:t>
            </a:r>
            <a:r>
              <a:rPr lang="uk-UA" sz="2000" b="1" dirty="0">
                <a:solidFill>
                  <a:srgbClr val="FF0000"/>
                </a:solidFill>
                <a:latin typeface="Book Antiqua" panose="02040602050305030304" pitchFamily="18" charset="0"/>
              </a:rPr>
              <a:t>5 постійних членів </a:t>
            </a:r>
            <a:r>
              <a:rPr lang="uk-UA" sz="2000" b="1" dirty="0">
                <a:solidFill>
                  <a:srgbClr val="002060"/>
                </a:solidFill>
                <a:latin typeface="Book Antiqua" panose="02040602050305030304" pitchFamily="18" charset="0"/>
              </a:rPr>
              <a:t>— Росія, США, Великобританія, Франція і Китай — і </a:t>
            </a:r>
            <a:r>
              <a:rPr lang="uk-UA" sz="2000" b="1" dirty="0">
                <a:solidFill>
                  <a:srgbClr val="FF0000"/>
                </a:solidFill>
                <a:latin typeface="Book Antiqua" panose="02040602050305030304" pitchFamily="18" charset="0"/>
              </a:rPr>
              <a:t>10 непостійних членів</a:t>
            </a:r>
            <a:r>
              <a:rPr lang="uk-UA" sz="2000" b="1" dirty="0">
                <a:solidFill>
                  <a:srgbClr val="002060"/>
                </a:solidFill>
                <a:latin typeface="Book Antiqua" panose="02040602050305030304" pitchFamily="18" charset="0"/>
              </a:rPr>
              <a:t>, обраних відповідно до принципу справедливого географічного представництва строком </a:t>
            </a:r>
            <a:r>
              <a:rPr lang="uk-UA" sz="2000" b="1" dirty="0">
                <a:solidFill>
                  <a:srgbClr val="FF0000"/>
                </a:solidFill>
                <a:latin typeface="Book Antiqua" panose="02040602050305030304" pitchFamily="18" charset="0"/>
              </a:rPr>
              <a:t>на два роки без права негайного переобрання</a:t>
            </a:r>
            <a:r>
              <a:rPr lang="uk-UA" sz="2000" b="1" dirty="0">
                <a:solidFill>
                  <a:srgbClr val="002060"/>
                </a:solidFill>
                <a:latin typeface="Book Antiqua" panose="02040602050305030304" pitchFamily="18" charset="0"/>
              </a:rPr>
              <a:t> (Україна була непостійним членом РБ у 1</a:t>
            </a:r>
            <a:r>
              <a:rPr lang="ru-RU" sz="2000" b="1" dirty="0">
                <a:solidFill>
                  <a:srgbClr val="002060"/>
                </a:solidFill>
                <a:latin typeface="Book Antiqua" panose="02040602050305030304" pitchFamily="18" charset="0"/>
              </a:rPr>
              <a:t>948—1949, 1984—1985, 2000—2001, 2016—2017 роках).</a:t>
            </a:r>
            <a:endParaRPr lang="uk-UA" sz="2000" b="1" dirty="0">
              <a:solidFill>
                <a:srgbClr val="002060"/>
              </a:solidFill>
              <a:latin typeface="Book Antiqua" panose="02040602050305030304" pitchFamily="18" charset="0"/>
            </a:endParaRPr>
          </a:p>
          <a:p>
            <a:pPr marL="12700" marR="19685">
              <a:lnSpc>
                <a:spcPct val="116900"/>
              </a:lnSpc>
              <a:spcBef>
                <a:spcPts val="100"/>
              </a:spcBef>
            </a:pPr>
            <a:r>
              <a:rPr lang="uk-UA" sz="2000" b="1" dirty="0">
                <a:solidFill>
                  <a:srgbClr val="002060"/>
                </a:solidFill>
                <a:latin typeface="Book Antiqua" panose="02040602050305030304" pitchFamily="18" charset="0"/>
              </a:rPr>
              <a:t>У роботі РБ можуть брати участь (без права голосу) й інші держави-члени ООН</a:t>
            </a:r>
            <a:r>
              <a:rPr lang="ru-UA" sz="2000" b="1" dirty="0">
                <a:solidFill>
                  <a:srgbClr val="002060"/>
                </a:solidFill>
                <a:latin typeface="Book Antiqua" panose="02040602050305030304" pitchFamily="18" charset="0"/>
              </a:rPr>
              <a:t> </a:t>
            </a:r>
            <a:endParaRPr sz="2000" b="1" dirty="0">
              <a:solidFill>
                <a:srgbClr val="002060"/>
              </a:solidFill>
              <a:latin typeface="Book Antiqua" panose="02040602050305030304" pitchFamily="18" charset="0"/>
            </a:endParaRPr>
          </a:p>
        </p:txBody>
      </p:sp>
      <p:sp>
        <p:nvSpPr>
          <p:cNvPr id="6" name="object 6"/>
          <p:cNvSpPr txBox="1">
            <a:spLocks noGrp="1"/>
          </p:cNvSpPr>
          <p:nvPr>
            <p:ph type="title"/>
          </p:nvPr>
        </p:nvSpPr>
        <p:spPr>
          <a:xfrm>
            <a:off x="5041900" y="121032"/>
            <a:ext cx="5486400" cy="684162"/>
          </a:xfrm>
          <a:prstGeom prst="rect">
            <a:avLst/>
          </a:prstGeom>
        </p:spPr>
        <p:txBody>
          <a:bodyPr vert="horz" wrap="square" lIns="0" tIns="80645" rIns="0" bIns="0" rtlCol="0">
            <a:spAutoFit/>
          </a:bodyPr>
          <a:lstStyle/>
          <a:p>
            <a:pPr marL="12700" marR="5080" algn="ctr">
              <a:lnSpc>
                <a:spcPts val="4740"/>
              </a:lnSpc>
              <a:spcBef>
                <a:spcPts val="635"/>
              </a:spcBef>
            </a:pPr>
            <a:r>
              <a:rPr sz="4300" dirty="0">
                <a:solidFill>
                  <a:srgbClr val="FF0000"/>
                </a:solidFill>
                <a:latin typeface="Book Antiqua"/>
                <a:cs typeface="Book Antiqua"/>
              </a:rPr>
              <a:t>Рада</a:t>
            </a:r>
            <a:r>
              <a:rPr sz="4300" spc="150" dirty="0">
                <a:solidFill>
                  <a:srgbClr val="FF0000"/>
                </a:solidFill>
                <a:latin typeface="Book Antiqua"/>
                <a:cs typeface="Book Antiqua"/>
              </a:rPr>
              <a:t> </a:t>
            </a:r>
            <a:r>
              <a:rPr sz="4300" spc="60" dirty="0">
                <a:solidFill>
                  <a:srgbClr val="FF0000"/>
                </a:solidFill>
                <a:latin typeface="Book Antiqua"/>
                <a:cs typeface="Book Antiqua"/>
              </a:rPr>
              <a:t>Безпеки </a:t>
            </a:r>
            <a:r>
              <a:rPr sz="4300" spc="-25" dirty="0">
                <a:solidFill>
                  <a:srgbClr val="FF0000"/>
                </a:solidFill>
                <a:latin typeface="Book Antiqua"/>
                <a:cs typeface="Book Antiqua"/>
              </a:rPr>
              <a:t>ООН</a:t>
            </a:r>
            <a:endParaRPr sz="4300" dirty="0">
              <a:solidFill>
                <a:srgbClr val="FF0000"/>
              </a:solidFill>
              <a:latin typeface="Book Antiqua"/>
              <a:cs typeface="Book Antiqua"/>
            </a:endParaRPr>
          </a:p>
        </p:txBody>
      </p:sp>
      <p:pic>
        <p:nvPicPr>
          <p:cNvPr id="9220" name="Picture 4" descr="Venezuela Gains UN Security Council Seat">
            <a:extLst>
              <a:ext uri="{FF2B5EF4-FFF2-40B4-BE49-F238E27FC236}">
                <a16:creationId xmlns:a16="http://schemas.microsoft.com/office/drawing/2014/main" id="{E23C8838-FBE7-C447-8002-C2844670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22" y="3324203"/>
            <a:ext cx="3581867" cy="39347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Совет Безопасности ООН - Организация">
            <a:extLst>
              <a:ext uri="{FF2B5EF4-FFF2-40B4-BE49-F238E27FC236}">
                <a16:creationId xmlns:a16="http://schemas.microsoft.com/office/drawing/2014/main" id="{8128A20E-ED17-CE46-B57D-5FCCAB70F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13" y="315861"/>
            <a:ext cx="4401487" cy="2928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pic>
        <p:nvPicPr>
          <p:cNvPr id="10244" name="Picture 4" descr="Совет Безопасности ООН (Security Council, UNSC) - это">
            <a:extLst>
              <a:ext uri="{FF2B5EF4-FFF2-40B4-BE49-F238E27FC236}">
                <a16:creationId xmlns:a16="http://schemas.microsoft.com/office/drawing/2014/main" id="{E866A8D2-9434-524A-8524-1FAC7DA1A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24"/>
          <a:stretch/>
        </p:blipFill>
        <p:spPr bwMode="auto">
          <a:xfrm>
            <a:off x="204498" y="425450"/>
            <a:ext cx="4574371"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Текст 6">
            <a:extLst>
              <a:ext uri="{FF2B5EF4-FFF2-40B4-BE49-F238E27FC236}">
                <a16:creationId xmlns:a16="http://schemas.microsoft.com/office/drawing/2014/main" id="{348483D2-6433-2B42-A847-B062D7E02BB0}"/>
              </a:ext>
            </a:extLst>
          </p:cNvPr>
          <p:cNvSpPr>
            <a:spLocks noGrp="1"/>
          </p:cNvSpPr>
          <p:nvPr>
            <p:ph type="body" idx="1"/>
          </p:nvPr>
        </p:nvSpPr>
        <p:spPr>
          <a:xfrm>
            <a:off x="4889500" y="0"/>
            <a:ext cx="5579445" cy="3600986"/>
          </a:xfrm>
        </p:spPr>
        <p:txBody>
          <a:bodyPr/>
          <a:lstStyle/>
          <a:p>
            <a:endParaRPr lang="uk-UA" sz="1800" dirty="0">
              <a:solidFill>
                <a:srgbClr val="FF0000"/>
              </a:solidFill>
            </a:endParaRPr>
          </a:p>
          <a:p>
            <a:r>
              <a:rPr lang="uk-UA" sz="1800" b="1" dirty="0">
                <a:solidFill>
                  <a:srgbClr val="FF0000"/>
                </a:solidFill>
              </a:rPr>
              <a:t>ФУНКЦІЇ РАДИ БЕЗПЕКИ ООН</a:t>
            </a:r>
          </a:p>
          <a:p>
            <a:endParaRPr lang="uk-UA" sz="1800" b="1" dirty="0">
              <a:solidFill>
                <a:srgbClr val="002060"/>
              </a:solidFill>
            </a:endParaRPr>
          </a:p>
          <a:p>
            <a:pPr marL="285750" indent="-285750">
              <a:buFontTx/>
              <a:buChar char="-"/>
            </a:pPr>
            <a:r>
              <a:rPr lang="uk-UA" sz="1800" b="1" dirty="0">
                <a:solidFill>
                  <a:srgbClr val="002060"/>
                </a:solidFill>
              </a:rPr>
              <a:t>розгляд спорів або ситуацій, здатних викликати міжнародний конфлікт; </a:t>
            </a:r>
          </a:p>
          <a:p>
            <a:pPr marL="285750" indent="-285750">
              <a:buFontTx/>
              <a:buChar char="-"/>
            </a:pPr>
            <a:r>
              <a:rPr lang="uk-UA" sz="1800" b="1" dirty="0">
                <a:solidFill>
                  <a:srgbClr val="002060"/>
                </a:solidFill>
              </a:rPr>
              <a:t>винесення рекомендацій щодо шляхів та умов врегулювання; </a:t>
            </a:r>
          </a:p>
          <a:p>
            <a:pPr marL="285750" indent="-285750">
              <a:buFontTx/>
              <a:buChar char="-"/>
            </a:pPr>
            <a:r>
              <a:rPr lang="uk-UA" sz="1800" b="1" dirty="0">
                <a:solidFill>
                  <a:srgbClr val="002060"/>
                </a:solidFill>
              </a:rPr>
              <a:t>винесення рекомендацій щодо заходів протидії будь-яким загрозам чи актам агресії;</a:t>
            </a:r>
          </a:p>
          <a:p>
            <a:pPr marL="285750" indent="-285750">
              <a:buFontTx/>
              <a:buChar char="-"/>
            </a:pPr>
            <a:r>
              <a:rPr lang="uk-UA" sz="1800" b="1" dirty="0">
                <a:solidFill>
                  <a:srgbClr val="002060"/>
                </a:solidFill>
              </a:rPr>
              <a:t>винесення Генеральній Асамблеї рекомендацій щодо кандидатур на посаду Генерального секретаря Організації Об'єднаних Націй.</a:t>
            </a:r>
          </a:p>
        </p:txBody>
      </p:sp>
      <p:pic>
        <p:nvPicPr>
          <p:cNvPr id="10246" name="Picture 6" descr="Право на запрет: история ветирования в Совете Безопасности ООН — Bird In  Flight">
            <a:extLst>
              <a:ext uri="{FF2B5EF4-FFF2-40B4-BE49-F238E27FC236}">
                <a16:creationId xmlns:a16="http://schemas.microsoft.com/office/drawing/2014/main" id="{A89646AE-E852-3E43-8131-9427DD078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1" y="3595362"/>
            <a:ext cx="8572498"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2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C0242EE-D442-6E46-85F5-C08CC4FCDE02}"/>
              </a:ext>
            </a:extLst>
          </p:cNvPr>
          <p:cNvSpPr>
            <a:spLocks noGrp="1"/>
          </p:cNvSpPr>
          <p:nvPr>
            <p:ph type="body" idx="1"/>
          </p:nvPr>
        </p:nvSpPr>
        <p:spPr>
          <a:xfrm>
            <a:off x="5389880" y="1537232"/>
            <a:ext cx="5046044" cy="3323987"/>
          </a:xfrm>
        </p:spPr>
        <p:txBody>
          <a:bodyPr/>
          <a:lstStyle/>
          <a:p>
            <a:r>
              <a:rPr lang="uk-UA" sz="2400" b="1" dirty="0">
                <a:solidFill>
                  <a:srgbClr val="FF0000"/>
                </a:solidFill>
              </a:rPr>
              <a:t>Джон Ф. </a:t>
            </a:r>
            <a:r>
              <a:rPr lang="uk-UA" sz="2400" b="1" dirty="0" err="1">
                <a:solidFill>
                  <a:srgbClr val="FF0000"/>
                </a:solidFill>
              </a:rPr>
              <a:t>Даллес</a:t>
            </a:r>
            <a:r>
              <a:rPr lang="uk-UA" sz="2400" b="1" dirty="0">
                <a:solidFill>
                  <a:srgbClr val="FF0000"/>
                </a:solidFill>
              </a:rPr>
              <a:t> у жовтні 1945 р., ще перш ніж Рада Безпеки </a:t>
            </a:r>
            <a:r>
              <a:rPr lang="uk-UA" sz="2400" b="1" dirty="0" err="1">
                <a:solidFill>
                  <a:srgbClr val="FF0000"/>
                </a:solidFill>
              </a:rPr>
              <a:t>почла</a:t>
            </a:r>
            <a:r>
              <a:rPr lang="uk-UA" sz="2400" b="1" dirty="0">
                <a:solidFill>
                  <a:srgbClr val="FF0000"/>
                </a:solidFill>
              </a:rPr>
              <a:t> функціонувати, писав: «Роль Ради Безпеки є переважно негативною. Її завдання у тому, щоб припинити публічні сварки між націями. Але вона не має влади змінювати умови, які викликають ці сварки»</a:t>
            </a:r>
          </a:p>
        </p:txBody>
      </p:sp>
      <p:pic>
        <p:nvPicPr>
          <p:cNvPr id="1026" name="Picture 2" descr="Джон Фостер Даллес — Google Искусство и культура">
            <a:extLst>
              <a:ext uri="{FF2B5EF4-FFF2-40B4-BE49-F238E27FC236}">
                <a16:creationId xmlns:a16="http://schemas.microsoft.com/office/drawing/2014/main" id="{B13F5126-3142-5C4F-A483-7D0F6C033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577850"/>
            <a:ext cx="4505325" cy="585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08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3BD9AC8-D7E0-CE4F-935E-B477B1B09666}"/>
              </a:ext>
            </a:extLst>
          </p:cNvPr>
          <p:cNvSpPr>
            <a:spLocks noGrp="1"/>
          </p:cNvSpPr>
          <p:nvPr>
            <p:ph type="body" idx="1"/>
          </p:nvPr>
        </p:nvSpPr>
        <p:spPr>
          <a:xfrm>
            <a:off x="4813300" y="22679"/>
            <a:ext cx="5880100" cy="7533821"/>
          </a:xfrm>
        </p:spPr>
        <p:txBody>
          <a:bodyPr/>
          <a:lstStyle/>
          <a:p>
            <a:r>
              <a:rPr lang="uk-UA" sz="1800" b="1" dirty="0">
                <a:solidFill>
                  <a:srgbClr val="002060"/>
                </a:solidFill>
              </a:rPr>
              <a:t>РБ приймає акти двох видів — </a:t>
            </a:r>
            <a:r>
              <a:rPr lang="uk-UA" sz="1800" b="1" u="sng" dirty="0">
                <a:solidFill>
                  <a:srgbClr val="FF0000"/>
                </a:solidFill>
              </a:rPr>
              <a:t>рекомендації</a:t>
            </a:r>
            <a:r>
              <a:rPr lang="uk-UA" sz="1800" b="1" dirty="0">
                <a:solidFill>
                  <a:srgbClr val="002060"/>
                </a:solidFill>
              </a:rPr>
              <a:t> та </a:t>
            </a:r>
            <a:r>
              <a:rPr lang="uk-UA" sz="1800" b="1" u="sng" dirty="0">
                <a:solidFill>
                  <a:srgbClr val="FF0000"/>
                </a:solidFill>
              </a:rPr>
              <a:t>рішення</a:t>
            </a:r>
            <a:endParaRPr lang="uk-UA" sz="1800" b="1" u="sng" dirty="0">
              <a:solidFill>
                <a:srgbClr val="002060"/>
              </a:solidFill>
            </a:endParaRPr>
          </a:p>
          <a:p>
            <a:r>
              <a:rPr lang="uk-UA" sz="1800" b="1" dirty="0">
                <a:solidFill>
                  <a:srgbClr val="FF0000"/>
                </a:solidFill>
              </a:rPr>
              <a:t>Рішення - юридично мають обов'язкову силу</a:t>
            </a:r>
          </a:p>
          <a:p>
            <a:endParaRPr lang="uk-UA" sz="1800" b="1" dirty="0">
              <a:solidFill>
                <a:srgbClr val="002060"/>
              </a:solidFill>
            </a:endParaRPr>
          </a:p>
          <a:p>
            <a:r>
              <a:rPr lang="uk-UA" sz="1800" b="1" dirty="0">
                <a:solidFill>
                  <a:srgbClr val="FF0000"/>
                </a:solidFill>
              </a:rPr>
              <a:t>РБ— постійно діючий орган</a:t>
            </a:r>
            <a:r>
              <a:rPr lang="uk-UA" sz="1800" b="1" dirty="0">
                <a:solidFill>
                  <a:srgbClr val="002060"/>
                </a:solidFill>
              </a:rPr>
              <a:t>; усі його члени повинні бути постійно представлені у штаб-квартирі ООН у Нью-Йорку</a:t>
            </a:r>
          </a:p>
          <a:p>
            <a:r>
              <a:rPr lang="uk-UA" sz="1800" b="1" dirty="0">
                <a:solidFill>
                  <a:srgbClr val="002060"/>
                </a:solidFill>
              </a:rPr>
              <a:t>Рада збирається </a:t>
            </a:r>
            <a:r>
              <a:rPr lang="uk-UA" sz="1800" b="1" dirty="0">
                <a:solidFill>
                  <a:srgbClr val="FF0000"/>
                </a:solidFill>
              </a:rPr>
              <a:t>на засідання в міру необхідності</a:t>
            </a:r>
            <a:r>
              <a:rPr lang="uk-UA" sz="1800" b="1" dirty="0">
                <a:solidFill>
                  <a:srgbClr val="002060"/>
                </a:solidFill>
              </a:rPr>
              <a:t>, але, згідно з Правилами процедури, </a:t>
            </a:r>
            <a:r>
              <a:rPr lang="uk-UA" sz="1800" b="1" dirty="0">
                <a:solidFill>
                  <a:srgbClr val="FF0000"/>
                </a:solidFill>
              </a:rPr>
              <a:t>не рідше ніж 1 на 2 тижні</a:t>
            </a:r>
            <a:r>
              <a:rPr lang="uk-UA" sz="1800" b="1" dirty="0">
                <a:solidFill>
                  <a:srgbClr val="002060"/>
                </a:solidFill>
              </a:rPr>
              <a:t>. </a:t>
            </a:r>
          </a:p>
          <a:p>
            <a:r>
              <a:rPr lang="uk-UA" sz="1800" b="1" dirty="0">
                <a:solidFill>
                  <a:srgbClr val="002060"/>
                </a:solidFill>
              </a:rPr>
              <a:t>Порядок голосування в РБ ООН визначений тими виключно важливими функціями, які на неї покладено за Статутом</a:t>
            </a:r>
          </a:p>
          <a:p>
            <a:r>
              <a:rPr lang="ru-UA" sz="1800" b="1" dirty="0">
                <a:solidFill>
                  <a:srgbClr val="002060"/>
                </a:solidFill>
              </a:rPr>
              <a:t> </a:t>
            </a:r>
            <a:r>
              <a:rPr lang="uk-UA" sz="1800" b="1" dirty="0">
                <a:solidFill>
                  <a:srgbClr val="FF0000"/>
                </a:solidFill>
              </a:rPr>
              <a:t>Кожний член Ради має 1 голос. </a:t>
            </a:r>
          </a:p>
          <a:p>
            <a:r>
              <a:rPr lang="uk-UA" sz="1800" b="1" dirty="0">
                <a:solidFill>
                  <a:srgbClr val="002060"/>
                </a:solidFill>
              </a:rPr>
              <a:t>- Для ухвалення рішення з </a:t>
            </a:r>
            <a:r>
              <a:rPr lang="uk-UA" sz="1800" b="1" i="1" dirty="0">
                <a:solidFill>
                  <a:srgbClr val="FF0000"/>
                </a:solidFill>
              </a:rPr>
              <a:t>процедурних</a:t>
            </a:r>
            <a:r>
              <a:rPr lang="uk-UA" sz="1800" b="1" dirty="0">
                <a:solidFill>
                  <a:srgbClr val="FF0000"/>
                </a:solidFill>
              </a:rPr>
              <a:t> питань достатньо </a:t>
            </a:r>
            <a:r>
              <a:rPr lang="uk-UA" sz="1800" b="1" i="1" dirty="0">
                <a:solidFill>
                  <a:srgbClr val="FF0000"/>
                </a:solidFill>
              </a:rPr>
              <a:t>9 голосів будь-яких </a:t>
            </a:r>
            <a:r>
              <a:rPr lang="uk-UA" sz="1800" b="1" dirty="0">
                <a:solidFill>
                  <a:srgbClr val="FF0000"/>
                </a:solidFill>
              </a:rPr>
              <a:t>членів Ради. </a:t>
            </a:r>
          </a:p>
          <a:p>
            <a:r>
              <a:rPr lang="uk-UA" sz="1800" b="1" dirty="0">
                <a:solidFill>
                  <a:srgbClr val="002060"/>
                </a:solidFill>
              </a:rPr>
              <a:t>- Для ухвалення рішень з усіх </a:t>
            </a:r>
            <a:r>
              <a:rPr lang="uk-UA" sz="1800" b="1" dirty="0">
                <a:solidFill>
                  <a:srgbClr val="FF0000"/>
                </a:solidFill>
              </a:rPr>
              <a:t>питань, які пов'язані з </a:t>
            </a:r>
            <a:r>
              <a:rPr lang="uk-UA" sz="1800" b="1" i="1" dirty="0">
                <a:solidFill>
                  <a:srgbClr val="FF0000"/>
                </a:solidFill>
              </a:rPr>
              <a:t>реалізацією Радою її функцій</a:t>
            </a:r>
            <a:r>
              <a:rPr lang="uk-UA" sz="1800" b="1" dirty="0">
                <a:solidFill>
                  <a:srgbClr val="FF0000"/>
                </a:solidFill>
              </a:rPr>
              <a:t>, потрібно не менше </a:t>
            </a:r>
            <a:r>
              <a:rPr lang="uk-UA" sz="1800" b="1" i="1" dirty="0">
                <a:solidFill>
                  <a:srgbClr val="FF0000"/>
                </a:solidFill>
              </a:rPr>
              <a:t>9 голосів, включаючи співпадаючі голоси всіх постійних членів Ради</a:t>
            </a:r>
            <a:r>
              <a:rPr lang="uk-UA" sz="1800" b="1" dirty="0">
                <a:solidFill>
                  <a:srgbClr val="FF0000"/>
                </a:solidFill>
              </a:rPr>
              <a:t> </a:t>
            </a:r>
            <a:r>
              <a:rPr lang="uk-UA" sz="1800" b="1" dirty="0">
                <a:solidFill>
                  <a:srgbClr val="002060"/>
                </a:solidFill>
              </a:rPr>
              <a:t>(правило </a:t>
            </a:r>
            <a:r>
              <a:rPr lang="uk-UA" sz="1800" b="1" i="1" dirty="0">
                <a:solidFill>
                  <a:srgbClr val="FF0000"/>
                </a:solidFill>
              </a:rPr>
              <a:t>одноголосності </a:t>
            </a:r>
            <a:r>
              <a:rPr lang="uk-UA" sz="1800" b="1" dirty="0">
                <a:solidFill>
                  <a:srgbClr val="002060"/>
                </a:solidFill>
              </a:rPr>
              <a:t>постійних членів).</a:t>
            </a:r>
          </a:p>
          <a:p>
            <a:r>
              <a:rPr lang="uk-UA" sz="1800" b="1" dirty="0">
                <a:solidFill>
                  <a:srgbClr val="002060"/>
                </a:solidFill>
              </a:rPr>
              <a:t> У разі голосування проти хоча б одного постійного члена РБ ООН рішення вважається відхиленим; у цьому випадку йдеться про запровадження </a:t>
            </a:r>
            <a:r>
              <a:rPr lang="uk-UA" sz="1800" b="1" dirty="0">
                <a:solidFill>
                  <a:srgbClr val="FF0000"/>
                </a:solidFill>
              </a:rPr>
              <a:t>вето постійним членом</a:t>
            </a:r>
            <a:r>
              <a:rPr lang="uk-UA" sz="1800" b="1" dirty="0">
                <a:solidFill>
                  <a:srgbClr val="002060"/>
                </a:solidFill>
              </a:rPr>
              <a:t>. </a:t>
            </a:r>
          </a:p>
          <a:p>
            <a:r>
              <a:rPr lang="uk-UA" sz="1800" b="1" dirty="0">
                <a:solidFill>
                  <a:srgbClr val="002060"/>
                </a:solidFill>
              </a:rPr>
              <a:t>Сторона, що бере участь у суперечці, повинна утриматися від голосування (ст. 27). </a:t>
            </a:r>
            <a:endParaRPr lang="ru-UA" sz="1800" b="1" dirty="0">
              <a:solidFill>
                <a:srgbClr val="002060"/>
              </a:solidFill>
            </a:endParaRPr>
          </a:p>
          <a:p>
            <a:endParaRPr lang="uk-UA" dirty="0"/>
          </a:p>
        </p:txBody>
      </p:sp>
      <p:pic>
        <p:nvPicPr>
          <p:cNvPr id="11266" name="Picture 2" descr="Совбез ООН отклонил российский проект резолюции по химоружию в Сирии /  ГОРДОН">
            <a:extLst>
              <a:ext uri="{FF2B5EF4-FFF2-40B4-BE49-F238E27FC236}">
                <a16:creationId xmlns:a16="http://schemas.microsoft.com/office/drawing/2014/main" id="{548DBA13-ADE6-414C-9B2F-2E2EE3A3E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0" y="349250"/>
            <a:ext cx="466352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Члены | СОВЕТ БЕЗОПАСНОСТИ ООН">
            <a:extLst>
              <a:ext uri="{FF2B5EF4-FFF2-40B4-BE49-F238E27FC236}">
                <a16:creationId xmlns:a16="http://schemas.microsoft.com/office/drawing/2014/main" id="{92C1C816-234F-FB4B-9CA8-1C1A62785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54" y="4159250"/>
            <a:ext cx="4556414" cy="282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68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5499100" y="365116"/>
            <a:ext cx="4953000" cy="1286891"/>
          </a:xfrm>
          <a:prstGeom prst="rect">
            <a:avLst/>
          </a:prstGeom>
        </p:spPr>
        <p:txBody>
          <a:bodyPr vert="horz" wrap="square" lIns="0" tIns="80645" rIns="0" bIns="0" rtlCol="0">
            <a:spAutoFit/>
          </a:bodyPr>
          <a:lstStyle/>
          <a:p>
            <a:pPr marL="12700" marR="5080">
              <a:lnSpc>
                <a:spcPts val="4740"/>
              </a:lnSpc>
              <a:spcBef>
                <a:spcPts val="635"/>
              </a:spcBef>
            </a:pPr>
            <a:r>
              <a:rPr lang="uk-UA" sz="4300" spc="70" dirty="0">
                <a:solidFill>
                  <a:srgbClr val="FF0000"/>
                </a:solidFill>
                <a:latin typeface="Book Antiqua"/>
                <a:cs typeface="Book Antiqua"/>
              </a:rPr>
              <a:t>Рішення </a:t>
            </a:r>
            <a:r>
              <a:rPr sz="4300" spc="-20" dirty="0" err="1">
                <a:solidFill>
                  <a:srgbClr val="FF0000"/>
                </a:solidFill>
                <a:latin typeface="Book Antiqua"/>
                <a:cs typeface="Book Antiqua"/>
              </a:rPr>
              <a:t>Ради</a:t>
            </a:r>
            <a:r>
              <a:rPr sz="4300" spc="-20" dirty="0">
                <a:solidFill>
                  <a:srgbClr val="FF0000"/>
                </a:solidFill>
                <a:latin typeface="Book Antiqua"/>
                <a:cs typeface="Book Antiqua"/>
              </a:rPr>
              <a:t> </a:t>
            </a:r>
            <a:r>
              <a:rPr sz="4300" spc="70" dirty="0">
                <a:solidFill>
                  <a:srgbClr val="FF0000"/>
                </a:solidFill>
                <a:latin typeface="Book Antiqua"/>
                <a:cs typeface="Book Antiqua"/>
              </a:rPr>
              <a:t>Безпеки</a:t>
            </a:r>
            <a:r>
              <a:rPr sz="4300" spc="75" dirty="0">
                <a:solidFill>
                  <a:srgbClr val="FF0000"/>
                </a:solidFill>
                <a:latin typeface="Book Antiqua"/>
                <a:cs typeface="Book Antiqua"/>
              </a:rPr>
              <a:t> </a:t>
            </a:r>
            <a:r>
              <a:rPr sz="4300" spc="-40" dirty="0">
                <a:solidFill>
                  <a:srgbClr val="FF0000"/>
                </a:solidFill>
                <a:latin typeface="Book Antiqua"/>
                <a:cs typeface="Book Antiqua"/>
              </a:rPr>
              <a:t>ООН</a:t>
            </a:r>
            <a:endParaRPr sz="4300" dirty="0">
              <a:solidFill>
                <a:srgbClr val="FF0000"/>
              </a:solidFill>
              <a:latin typeface="Book Antiqua"/>
              <a:cs typeface="Book Antiqua"/>
            </a:endParaRPr>
          </a:p>
        </p:txBody>
      </p:sp>
      <p:sp>
        <p:nvSpPr>
          <p:cNvPr id="6" name="TextBox 5">
            <a:extLst>
              <a:ext uri="{FF2B5EF4-FFF2-40B4-BE49-F238E27FC236}">
                <a16:creationId xmlns:a16="http://schemas.microsoft.com/office/drawing/2014/main" id="{74FD3CE8-A39B-AB45-950A-8F5943008B65}"/>
              </a:ext>
            </a:extLst>
          </p:cNvPr>
          <p:cNvSpPr txBox="1"/>
          <p:nvPr/>
        </p:nvSpPr>
        <p:spPr>
          <a:xfrm>
            <a:off x="5135154" y="1652007"/>
            <a:ext cx="5349240" cy="5632311"/>
          </a:xfrm>
          <a:prstGeom prst="rect">
            <a:avLst/>
          </a:prstGeom>
          <a:noFill/>
        </p:spPr>
        <p:txBody>
          <a:bodyPr wrap="square">
            <a:spAutoFit/>
          </a:bodyPr>
          <a:lstStyle/>
          <a:p>
            <a:pPr marL="285750" indent="-285750">
              <a:buFont typeface="Wingdings" pitchFamily="2" charset="2"/>
              <a:buChar char="ü"/>
            </a:pPr>
            <a:r>
              <a:rPr lang="uk-UA" b="1" dirty="0">
                <a:solidFill>
                  <a:srgbClr val="002060"/>
                </a:solidFill>
                <a:latin typeface="Book Antiqua" panose="02040602050305030304" pitchFamily="18" charset="0"/>
              </a:rPr>
              <a:t>У липні 2007 року Рада одноголосно проголосувала за направлення в </a:t>
            </a:r>
            <a:r>
              <a:rPr lang="uk-UA" b="1" dirty="0" err="1">
                <a:solidFill>
                  <a:srgbClr val="002060"/>
                </a:solidFill>
                <a:latin typeface="Book Antiqua" panose="02040602050305030304" pitchFamily="18" charset="0"/>
              </a:rPr>
              <a:t>Дарфур</a:t>
            </a:r>
            <a:r>
              <a:rPr lang="uk-UA" b="1" dirty="0">
                <a:solidFill>
                  <a:srgbClr val="002060"/>
                </a:solidFill>
                <a:latin typeface="Book Antiqua" panose="02040602050305030304" pitchFamily="18" charset="0"/>
              </a:rPr>
              <a:t> Змішаної операції Африканського союзу — Організації Об'єднаних Націй у </a:t>
            </a:r>
            <a:r>
              <a:rPr lang="uk-UA" b="1" dirty="0" err="1">
                <a:solidFill>
                  <a:srgbClr val="002060"/>
                </a:solidFill>
                <a:latin typeface="Book Antiqua" panose="02040602050305030304" pitchFamily="18" charset="0"/>
              </a:rPr>
              <a:t>Дарфурі</a:t>
            </a:r>
            <a:r>
              <a:rPr lang="uk-UA" b="1" dirty="0">
                <a:solidFill>
                  <a:srgbClr val="002060"/>
                </a:solidFill>
                <a:latin typeface="Book Antiqua" panose="02040602050305030304" pitchFamily="18" charset="0"/>
              </a:rPr>
              <a:t> (ЮНАМІД) чисельністю 26 000 осіб з метою покласти край насильству в цьому західному регіоні Судану, в якому з 2003 року внаслідок зіткнень та повстанцями загинули понад 250 000 людей. </a:t>
            </a:r>
          </a:p>
          <a:p>
            <a:pPr marL="285750" indent="-285750">
              <a:buFont typeface="Wingdings" pitchFamily="2" charset="2"/>
              <a:buChar char="ü"/>
            </a:pPr>
            <a:r>
              <a:rPr lang="uk-UA" b="1" dirty="0">
                <a:solidFill>
                  <a:srgbClr val="002060"/>
                </a:solidFill>
                <a:latin typeface="Book Antiqua" panose="02040602050305030304" pitchFamily="18" charset="0"/>
              </a:rPr>
              <a:t>Рада заснувала 2 міжнародні кримінальні трибунали для переслідування осіб, які вчинили злочини проти людяності на території колишньої Югославії та в Руанді. </a:t>
            </a:r>
          </a:p>
          <a:p>
            <a:pPr marL="285750" indent="-285750">
              <a:buFont typeface="Wingdings" pitchFamily="2" charset="2"/>
              <a:buChar char="ü"/>
            </a:pPr>
            <a:r>
              <a:rPr lang="uk-UA" b="1" dirty="0">
                <a:solidFill>
                  <a:srgbClr val="002060"/>
                </a:solidFill>
                <a:latin typeface="Book Antiqua" panose="02040602050305030304" pitchFamily="18" charset="0"/>
              </a:rPr>
              <a:t>Після терактів, здійснених у Сполучених Штатах 11 вересня 2001 року, Рада заснувала </a:t>
            </a:r>
            <a:r>
              <a:rPr lang="uk-UA" b="1" dirty="0" err="1">
                <a:solidFill>
                  <a:srgbClr val="002060"/>
                </a:solidFill>
                <a:latin typeface="Book Antiqua" panose="02040602050305030304" pitchFamily="18" charset="0"/>
              </a:rPr>
              <a:t>Контртерористичний</a:t>
            </a:r>
            <a:r>
              <a:rPr lang="uk-UA" b="1" dirty="0">
                <a:solidFill>
                  <a:srgbClr val="002060"/>
                </a:solidFill>
                <a:latin typeface="Book Antiqua" panose="02040602050305030304" pitchFamily="18" charset="0"/>
              </a:rPr>
              <a:t> комітет, покликаний допомагати державам у боротьбі з тероризмом. Загалом у 2001 р. провела найбільшу кіл-</a:t>
            </a:r>
            <a:r>
              <a:rPr lang="uk-UA" b="1" dirty="0" err="1">
                <a:solidFill>
                  <a:srgbClr val="002060"/>
                </a:solidFill>
                <a:latin typeface="Book Antiqua" panose="02040602050305030304" pitchFamily="18" charset="0"/>
              </a:rPr>
              <a:t>ть</a:t>
            </a:r>
            <a:r>
              <a:rPr lang="uk-UA" b="1" dirty="0">
                <a:solidFill>
                  <a:srgbClr val="002060"/>
                </a:solidFill>
                <a:latin typeface="Book Antiqua" panose="02040602050305030304" pitchFamily="18" charset="0"/>
              </a:rPr>
              <a:t> засідань – 192.</a:t>
            </a:r>
          </a:p>
        </p:txBody>
      </p:sp>
      <p:pic>
        <p:nvPicPr>
          <p:cNvPr id="13314" name="Picture 2" descr="Permanent Mission of the Russian Federation to the United Nations">
            <a:extLst>
              <a:ext uri="{FF2B5EF4-FFF2-40B4-BE49-F238E27FC236}">
                <a16:creationId xmlns:a16="http://schemas.microsoft.com/office/drawing/2014/main" id="{79E9EBAF-A140-0A40-81DA-B822F8A2E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4083050"/>
            <a:ext cx="4323080" cy="29475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nternational Criminal Tribunal for the former Yugoslavia (ICTY) - YouTube">
            <a:extLst>
              <a:ext uri="{FF2B5EF4-FFF2-40B4-BE49-F238E27FC236}">
                <a16:creationId xmlns:a16="http://schemas.microsoft.com/office/drawing/2014/main" id="{56652317-F688-CE4C-9DAE-480B331C4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96850"/>
            <a:ext cx="3718923" cy="3718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1D97EF36-40C7-E448-A310-01F61B58E2B3}"/>
              </a:ext>
            </a:extLst>
          </p:cNvPr>
          <p:cNvGraphicFramePr>
            <a:graphicFrameLocks noGrp="1"/>
          </p:cNvGraphicFramePr>
          <p:nvPr>
            <p:extLst>
              <p:ext uri="{D42A27DB-BD31-4B8C-83A1-F6EECF244321}">
                <p14:modId xmlns:p14="http://schemas.microsoft.com/office/powerpoint/2010/main" val="2007523682"/>
              </p:ext>
            </p:extLst>
          </p:nvPr>
        </p:nvGraphicFramePr>
        <p:xfrm>
          <a:off x="317500" y="882650"/>
          <a:ext cx="6400800" cy="5436377"/>
        </p:xfrm>
        <a:graphic>
          <a:graphicData uri="http://schemas.openxmlformats.org/drawingml/2006/table">
            <a:tbl>
              <a:tblPr/>
              <a:tblGrid>
                <a:gridCol w="2133600">
                  <a:extLst>
                    <a:ext uri="{9D8B030D-6E8A-4147-A177-3AD203B41FA5}">
                      <a16:colId xmlns:a16="http://schemas.microsoft.com/office/drawing/2014/main" val="616734042"/>
                    </a:ext>
                  </a:extLst>
                </a:gridCol>
                <a:gridCol w="2133600">
                  <a:extLst>
                    <a:ext uri="{9D8B030D-6E8A-4147-A177-3AD203B41FA5}">
                      <a16:colId xmlns:a16="http://schemas.microsoft.com/office/drawing/2014/main" val="13435001"/>
                    </a:ext>
                  </a:extLst>
                </a:gridCol>
                <a:gridCol w="2133600">
                  <a:extLst>
                    <a:ext uri="{9D8B030D-6E8A-4147-A177-3AD203B41FA5}">
                      <a16:colId xmlns:a16="http://schemas.microsoft.com/office/drawing/2014/main" val="601864121"/>
                    </a:ext>
                  </a:extLst>
                </a:gridCol>
              </a:tblGrid>
              <a:tr h="439561">
                <a:tc>
                  <a:txBody>
                    <a:bodyPr/>
                    <a:lstStyle/>
                    <a:p>
                      <a:r>
                        <a:rPr lang="ru-RU" sz="1400" b="1" i="1" dirty="0">
                          <a:solidFill>
                            <a:srgbClr val="4712CB"/>
                          </a:solidFill>
                          <a:effectLst/>
                          <a:latin typeface="Book Antiqua" panose="02040602050305030304" pitchFamily="18" charset="0"/>
                        </a:rPr>
                        <a:t>Месяц</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a:solidFill>
                            <a:srgbClr val="4712CB"/>
                          </a:solidFill>
                          <a:effectLst/>
                          <a:latin typeface="Book Antiqua" panose="02040602050305030304" pitchFamily="18" charset="0"/>
                        </a:rPr>
                        <a:t>Председательство</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a:solidFill>
                            <a:srgbClr val="4712CB"/>
                          </a:solidFill>
                          <a:effectLst/>
                          <a:latin typeface="Book Antiqua" panose="02040602050305030304" pitchFamily="18" charset="0"/>
                        </a:rPr>
                        <a:t>Истечение срока членства</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55371620"/>
                  </a:ext>
                </a:extLst>
              </a:tr>
              <a:tr h="330916">
                <a:tc>
                  <a:txBody>
                    <a:bodyPr/>
                    <a:lstStyle/>
                    <a:p>
                      <a:r>
                        <a:rPr lang="ru-RU" sz="1400" b="1" dirty="0">
                          <a:effectLst/>
                          <a:latin typeface="Book Antiqua" panose="02040602050305030304" pitchFamily="18" charset="0"/>
                        </a:rPr>
                        <a:t>Январь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2">
                            <a:extLst>
                              <a:ext uri="{A12FA001-AC4F-418D-AE19-62706E023703}">
                                <ahyp:hlinkClr xmlns:ahyp="http://schemas.microsoft.com/office/drawing/2018/hyperlinkcolor" val="tx"/>
                              </a:ext>
                            </a:extLst>
                          </a:hlinkClick>
                        </a:rPr>
                        <a:t>Норвегия</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2022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207951856"/>
                  </a:ext>
                </a:extLst>
              </a:tr>
              <a:tr h="330916">
                <a:tc>
                  <a:txBody>
                    <a:bodyPr/>
                    <a:lstStyle/>
                    <a:p>
                      <a:r>
                        <a:rPr lang="ru-RU" sz="1400" b="1" dirty="0">
                          <a:effectLst/>
                          <a:latin typeface="Book Antiqua" panose="02040602050305030304" pitchFamily="18" charset="0"/>
                        </a:rPr>
                        <a:t>Февраль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3">
                            <a:extLst>
                              <a:ext uri="{A12FA001-AC4F-418D-AE19-62706E023703}">
                                <ahyp:hlinkClr xmlns:ahyp="http://schemas.microsoft.com/office/drawing/2018/hyperlinkcolor" val="tx"/>
                              </a:ext>
                            </a:extLst>
                          </a:hlinkClick>
                        </a:rPr>
                        <a:t>Российская Федерация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152106381"/>
                  </a:ext>
                </a:extLst>
              </a:tr>
              <a:tr h="579101">
                <a:tc>
                  <a:txBody>
                    <a:bodyPr/>
                    <a:lstStyle/>
                    <a:p>
                      <a:r>
                        <a:rPr lang="ru-RU" sz="1400" b="1" dirty="0">
                          <a:effectLst/>
                          <a:latin typeface="Book Antiqua" panose="02040602050305030304" pitchFamily="18" charset="0"/>
                        </a:rPr>
                        <a:t>Март</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4">
                            <a:extLst>
                              <a:ext uri="{A12FA001-AC4F-418D-AE19-62706E023703}">
                                <ahyp:hlinkClr xmlns:ahyp="http://schemas.microsoft.com/office/drawing/2018/hyperlinkcolor" val="tx"/>
                              </a:ext>
                            </a:extLst>
                          </a:hlinkClick>
                        </a:rPr>
                        <a:t>Объединенные Арабские Эмираты</a:t>
                      </a:r>
                      <a:r>
                        <a:rPr lang="ru-RU" sz="1400" b="1" dirty="0">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769499513"/>
                  </a:ext>
                </a:extLst>
              </a:tr>
              <a:tr h="827288">
                <a:tc>
                  <a:txBody>
                    <a:bodyPr/>
                    <a:lstStyle/>
                    <a:p>
                      <a:r>
                        <a:rPr lang="ru-RU" sz="1400" b="1">
                          <a:effectLst/>
                          <a:latin typeface="Book Antiqua" panose="02040602050305030304" pitchFamily="18" charset="0"/>
                        </a:rPr>
                        <a:t>Апрель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5">
                            <a:extLst>
                              <a:ext uri="{A12FA001-AC4F-418D-AE19-62706E023703}">
                                <ahyp:hlinkClr xmlns:ahyp="http://schemas.microsoft.com/office/drawing/2018/hyperlinkcolor" val="tx"/>
                              </a:ext>
                            </a:extLst>
                          </a:hlinkClick>
                        </a:rPr>
                        <a:t>Соединенное Королевство Великобритании и Северной Ирландии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828798221"/>
                  </a:ext>
                </a:extLst>
              </a:tr>
              <a:tr h="439561">
                <a:tc>
                  <a:txBody>
                    <a:bodyPr/>
                    <a:lstStyle/>
                    <a:p>
                      <a:r>
                        <a:rPr lang="ru-RU" sz="1400" b="1">
                          <a:effectLst/>
                          <a:latin typeface="Book Antiqua" panose="02040602050305030304" pitchFamily="18" charset="0"/>
                        </a:rPr>
                        <a:t>Май</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6">
                            <a:extLst>
                              <a:ext uri="{A12FA001-AC4F-418D-AE19-62706E023703}">
                                <ahyp:hlinkClr xmlns:ahyp="http://schemas.microsoft.com/office/drawing/2018/hyperlinkcolor" val="tx"/>
                              </a:ext>
                            </a:extLst>
                          </a:hlinkClick>
                        </a:rPr>
                        <a:t>Соединенные Штаты Америки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03747640"/>
                  </a:ext>
                </a:extLst>
              </a:tr>
              <a:tr h="330916">
                <a:tc>
                  <a:txBody>
                    <a:bodyPr/>
                    <a:lstStyle/>
                    <a:p>
                      <a:r>
                        <a:rPr lang="ru-RU" sz="1400" b="1">
                          <a:effectLst/>
                          <a:latin typeface="Book Antiqua" panose="02040602050305030304" pitchFamily="18" charset="0"/>
                        </a:rPr>
                        <a:t>Июнь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7">
                            <a:extLst>
                              <a:ext uri="{A12FA001-AC4F-418D-AE19-62706E023703}">
                                <ahyp:hlinkClr xmlns:ahyp="http://schemas.microsoft.com/office/drawing/2018/hyperlinkcolor" val="tx"/>
                              </a:ext>
                            </a:extLst>
                          </a:hlinkClick>
                        </a:rPr>
                        <a:t>Албания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263302491"/>
                  </a:ext>
                </a:extLst>
              </a:tr>
              <a:tr h="330916">
                <a:tc>
                  <a:txBody>
                    <a:bodyPr/>
                    <a:lstStyle/>
                    <a:p>
                      <a:r>
                        <a:rPr lang="ru-RU" sz="1400" b="1">
                          <a:effectLst/>
                          <a:latin typeface="Book Antiqua" panose="02040602050305030304" pitchFamily="18" charset="0"/>
                        </a:rPr>
                        <a:t>Июль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8">
                            <a:extLst>
                              <a:ext uri="{A12FA001-AC4F-418D-AE19-62706E023703}">
                                <ahyp:hlinkClr xmlns:ahyp="http://schemas.microsoft.com/office/drawing/2018/hyperlinkcolor" val="tx"/>
                              </a:ext>
                            </a:extLst>
                          </a:hlinkClick>
                        </a:rPr>
                        <a:t>Бразилия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003701998"/>
                  </a:ext>
                </a:extLst>
              </a:tr>
              <a:tr h="330916">
                <a:tc>
                  <a:txBody>
                    <a:bodyPr/>
                    <a:lstStyle/>
                    <a:p>
                      <a:r>
                        <a:rPr lang="ru-RU" sz="1400" b="1">
                          <a:effectLst/>
                          <a:latin typeface="Book Antiqua" panose="02040602050305030304" pitchFamily="18" charset="0"/>
                        </a:rPr>
                        <a:t>Август</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9">
                            <a:extLst>
                              <a:ext uri="{A12FA001-AC4F-418D-AE19-62706E023703}">
                                <ahyp:hlinkClr xmlns:ahyp="http://schemas.microsoft.com/office/drawing/2018/hyperlinkcolor" val="tx"/>
                              </a:ext>
                            </a:extLst>
                          </a:hlinkClick>
                        </a:rPr>
                        <a:t>Китай</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622932421"/>
                  </a:ext>
                </a:extLst>
              </a:tr>
              <a:tr h="330916">
                <a:tc>
                  <a:txBody>
                    <a:bodyPr/>
                    <a:lstStyle/>
                    <a:p>
                      <a:r>
                        <a:rPr lang="ru-RU" sz="1400" b="1">
                          <a:effectLst/>
                          <a:latin typeface="Book Antiqua" panose="02040602050305030304" pitchFamily="18" charset="0"/>
                        </a:rPr>
                        <a:t>Сентябрь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0">
                            <a:extLst>
                              <a:ext uri="{A12FA001-AC4F-418D-AE19-62706E023703}">
                                <ahyp:hlinkClr xmlns:ahyp="http://schemas.microsoft.com/office/drawing/2018/hyperlinkcolor" val="tx"/>
                              </a:ext>
                            </a:extLst>
                          </a:hlinkClick>
                        </a:rPr>
                        <a:t>Франция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908641268"/>
                  </a:ext>
                </a:extLst>
              </a:tr>
              <a:tr h="330916">
                <a:tc>
                  <a:txBody>
                    <a:bodyPr/>
                    <a:lstStyle/>
                    <a:p>
                      <a:r>
                        <a:rPr lang="ru-RU" sz="1400" b="1">
                          <a:effectLst/>
                          <a:latin typeface="Book Antiqua" panose="02040602050305030304" pitchFamily="18" charset="0"/>
                        </a:rPr>
                        <a:t>Октябрь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1">
                            <a:extLst>
                              <a:ext uri="{A12FA001-AC4F-418D-AE19-62706E023703}">
                                <ahyp:hlinkClr xmlns:ahyp="http://schemas.microsoft.com/office/drawing/2018/hyperlinkcolor" val="tx"/>
                              </a:ext>
                            </a:extLst>
                          </a:hlinkClick>
                        </a:rPr>
                        <a:t>Габон</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553809875"/>
                  </a:ext>
                </a:extLst>
              </a:tr>
              <a:tr h="330916">
                <a:tc>
                  <a:txBody>
                    <a:bodyPr/>
                    <a:lstStyle/>
                    <a:p>
                      <a:r>
                        <a:rPr lang="ru-RU" sz="1400" b="1">
                          <a:effectLst/>
                          <a:latin typeface="Book Antiqua" panose="02040602050305030304" pitchFamily="18" charset="0"/>
                        </a:rPr>
                        <a:t>Ноябрь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2">
                            <a:extLst>
                              <a:ext uri="{A12FA001-AC4F-418D-AE19-62706E023703}">
                                <ahyp:hlinkClr xmlns:ahyp="http://schemas.microsoft.com/office/drawing/2018/hyperlinkcolor" val="tx"/>
                              </a:ext>
                            </a:extLst>
                          </a:hlinkClick>
                        </a:rPr>
                        <a:t>Гана</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685288669"/>
                  </a:ext>
                </a:extLst>
              </a:tr>
              <a:tr h="330916">
                <a:tc>
                  <a:txBody>
                    <a:bodyPr/>
                    <a:lstStyle/>
                    <a:p>
                      <a:r>
                        <a:rPr lang="ru-RU" sz="1400" b="1" dirty="0">
                          <a:effectLst/>
                          <a:latin typeface="Book Antiqua" panose="02040602050305030304" pitchFamily="18" charset="0"/>
                        </a:rPr>
                        <a:t>Декабрь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13">
                            <a:extLst>
                              <a:ext uri="{A12FA001-AC4F-418D-AE19-62706E023703}">
                                <ahyp:hlinkClr xmlns:ahyp="http://schemas.microsoft.com/office/drawing/2018/hyperlinkcolor" val="tx"/>
                              </a:ext>
                            </a:extLst>
                          </a:hlinkClick>
                        </a:rPr>
                        <a:t>Индия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2022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168713914"/>
                  </a:ext>
                </a:extLst>
              </a:tr>
            </a:tbl>
          </a:graphicData>
        </a:graphic>
      </p:graphicFrame>
      <p:sp>
        <p:nvSpPr>
          <p:cNvPr id="8" name="Rectangle 2">
            <a:extLst>
              <a:ext uri="{FF2B5EF4-FFF2-40B4-BE49-F238E27FC236}">
                <a16:creationId xmlns:a16="http://schemas.microsoft.com/office/drawing/2014/main" id="{1B2EE292-7D43-1145-934E-2B1E6860481F}"/>
              </a:ext>
            </a:extLst>
          </p:cNvPr>
          <p:cNvSpPr>
            <a:spLocks noChangeArrowheads="1"/>
          </p:cNvSpPr>
          <p:nvPr/>
        </p:nvSpPr>
        <p:spPr bwMode="auto">
          <a:xfrm>
            <a:off x="1536700" y="2635250"/>
            <a:ext cx="1069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UA" altLang="ru-UA" sz="13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UA" altLang="ru-UA" sz="1800" b="0" i="0" u="none" strike="noStrike" cap="none" normalizeH="0" baseline="0">
              <a:ln>
                <a:noFill/>
              </a:ln>
              <a:solidFill>
                <a:schemeClr val="tx1"/>
              </a:solidFill>
              <a:effectLst/>
              <a:latin typeface="Arial" panose="020B0604020202020204" pitchFamily="34" charset="0"/>
            </a:endParaRPr>
          </a:p>
        </p:txBody>
      </p:sp>
      <p:sp>
        <p:nvSpPr>
          <p:cNvPr id="9" name="object 3">
            <a:extLst>
              <a:ext uri="{FF2B5EF4-FFF2-40B4-BE49-F238E27FC236}">
                <a16:creationId xmlns:a16="http://schemas.microsoft.com/office/drawing/2014/main" id="{5DED0EEE-47DE-B94B-AA32-EC56BFFE34A1}"/>
              </a:ext>
            </a:extLst>
          </p:cNvPr>
          <p:cNvSpPr txBox="1"/>
          <p:nvPr/>
        </p:nvSpPr>
        <p:spPr>
          <a:xfrm>
            <a:off x="6946900" y="2101850"/>
            <a:ext cx="3429000" cy="2829877"/>
          </a:xfrm>
          <a:prstGeom prst="rect">
            <a:avLst/>
          </a:prstGeom>
        </p:spPr>
        <p:txBody>
          <a:bodyPr vert="horz" wrap="square" lIns="0" tIns="12700" rIns="0" bIns="0" rtlCol="0">
            <a:spAutoFit/>
          </a:bodyPr>
          <a:lstStyle/>
          <a:p>
            <a:pPr marL="12700" marR="5080">
              <a:lnSpc>
                <a:spcPct val="116900"/>
              </a:lnSpc>
              <a:spcBef>
                <a:spcPts val="100"/>
              </a:spcBef>
            </a:pPr>
            <a:r>
              <a:rPr sz="1750" b="1" dirty="0">
                <a:solidFill>
                  <a:srgbClr val="002060"/>
                </a:solidFill>
                <a:latin typeface="Book Antiqua" panose="02040602050305030304" pitchFamily="18" charset="0"/>
                <a:cs typeface="Calibri"/>
              </a:rPr>
              <a:t>У Раді Безпеки ООН </a:t>
            </a:r>
            <a:r>
              <a:rPr sz="1750" b="1" dirty="0" err="1">
                <a:solidFill>
                  <a:srgbClr val="002060"/>
                </a:solidFill>
                <a:latin typeface="Book Antiqua" panose="02040602050305030304" pitchFamily="18" charset="0"/>
                <a:cs typeface="Calibri"/>
              </a:rPr>
              <a:t>щомісяця</a:t>
            </a:r>
            <a:r>
              <a:rPr lang="uk-UA" sz="1750" b="1" dirty="0">
                <a:solidFill>
                  <a:srgbClr val="002060"/>
                </a:solidFill>
                <a:latin typeface="Book Antiqua" panose="02040602050305030304" pitchFamily="18" charset="0"/>
                <a:cs typeface="Calibri"/>
              </a:rPr>
              <a:t> по черзі</a:t>
            </a:r>
            <a:r>
              <a:rPr sz="1750" b="1" dirty="0">
                <a:solidFill>
                  <a:srgbClr val="002060"/>
                </a:solidFill>
                <a:latin typeface="Book Antiqua" panose="02040602050305030304" pitchFamily="18" charset="0"/>
                <a:cs typeface="Calibri"/>
              </a:rPr>
              <a:t> головує один з її членів. Обрання Голови Ради відбувається за </a:t>
            </a:r>
            <a:r>
              <a:rPr sz="1750" b="1" dirty="0" err="1">
                <a:solidFill>
                  <a:srgbClr val="002060"/>
                </a:solidFill>
                <a:latin typeface="Book Antiqua" panose="02040602050305030304" pitchFamily="18" charset="0"/>
                <a:cs typeface="Calibri"/>
              </a:rPr>
              <a:t>алфавітним</a:t>
            </a:r>
            <a:r>
              <a:rPr sz="1750" b="1" dirty="0">
                <a:solidFill>
                  <a:srgbClr val="002060"/>
                </a:solidFill>
                <a:latin typeface="Book Antiqua" panose="02040602050305030304" pitchFamily="18" charset="0"/>
                <a:cs typeface="Calibri"/>
              </a:rPr>
              <a:t> </a:t>
            </a:r>
            <a:r>
              <a:rPr sz="1750" b="1" dirty="0" err="1">
                <a:solidFill>
                  <a:srgbClr val="002060"/>
                </a:solidFill>
                <a:latin typeface="Book Antiqua" panose="02040602050305030304" pitchFamily="18" charset="0"/>
                <a:cs typeface="Calibri"/>
              </a:rPr>
              <a:t>порядко</a:t>
            </a:r>
            <a:r>
              <a:rPr lang="uk-UA" sz="1750" b="1" dirty="0">
                <a:solidFill>
                  <a:srgbClr val="002060"/>
                </a:solidFill>
                <a:latin typeface="Book Antiqua" panose="02040602050305030304" pitchFamily="18" charset="0"/>
                <a:cs typeface="Calibri"/>
              </a:rPr>
              <a:t>м назв країн РБ</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англійською</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мовою</a:t>
            </a:r>
            <a:r>
              <a:rPr sz="1750" b="1" dirty="0">
                <a:solidFill>
                  <a:srgbClr val="002060"/>
                </a:solidFill>
                <a:latin typeface="Book Antiqua" panose="02040602050305030304" pitchFamily="18" charset="0"/>
                <a:cs typeface="Calibri"/>
              </a:rPr>
              <a:t>, незалежно від впливовості, головує у чітко визначеному порядку та тільки 1 </a:t>
            </a:r>
            <a:r>
              <a:rPr sz="1750" b="1" dirty="0" err="1">
                <a:solidFill>
                  <a:srgbClr val="002060"/>
                </a:solidFill>
                <a:latin typeface="Book Antiqua" panose="02040602050305030304" pitchFamily="18" charset="0"/>
                <a:cs typeface="Calibri"/>
              </a:rPr>
              <a:t>місяць</a:t>
            </a:r>
            <a:r>
              <a:rPr sz="1750" b="1" dirty="0">
                <a:solidFill>
                  <a:srgbClr val="002060"/>
                </a:solidFill>
                <a:latin typeface="Book Antiqua" panose="02040602050305030304" pitchFamily="18" charset="0"/>
                <a:cs typeface="Calibri"/>
              </a:rPr>
              <a:t>.</a:t>
            </a:r>
            <a:r>
              <a:rPr lang="uk-UA" sz="1750" b="1" dirty="0">
                <a:solidFill>
                  <a:srgbClr val="002060"/>
                </a:solidFill>
                <a:latin typeface="Book Antiqua" panose="02040602050305030304" pitchFamily="18" charset="0"/>
                <a:cs typeface="Calibri"/>
              </a:rPr>
              <a:t> </a:t>
            </a:r>
            <a:endParaRPr sz="1750" b="1" dirty="0">
              <a:solidFill>
                <a:srgbClr val="002060"/>
              </a:solidFill>
              <a:latin typeface="Book Antiqua" panose="02040602050305030304" pitchFamily="18" charset="0"/>
              <a:cs typeface="Calibri"/>
            </a:endParaRPr>
          </a:p>
        </p:txBody>
      </p:sp>
      <p:sp>
        <p:nvSpPr>
          <p:cNvPr id="11" name="TextBox 10">
            <a:extLst>
              <a:ext uri="{FF2B5EF4-FFF2-40B4-BE49-F238E27FC236}">
                <a16:creationId xmlns:a16="http://schemas.microsoft.com/office/drawing/2014/main" id="{D4E631DA-D93F-7043-8DCA-03A53DC922F3}"/>
              </a:ext>
            </a:extLst>
          </p:cNvPr>
          <p:cNvSpPr txBox="1"/>
          <p:nvPr/>
        </p:nvSpPr>
        <p:spPr>
          <a:xfrm>
            <a:off x="6883400" y="1204952"/>
            <a:ext cx="3627845" cy="707886"/>
          </a:xfrm>
          <a:prstGeom prst="rect">
            <a:avLst/>
          </a:prstGeom>
          <a:noFill/>
        </p:spPr>
        <p:txBody>
          <a:bodyPr wrap="square">
            <a:spAutoFit/>
          </a:bodyPr>
          <a:lstStyle/>
          <a:p>
            <a:pPr algn="ctr"/>
            <a:r>
              <a:rPr lang="ru-RU" sz="2000" b="1" spc="70" dirty="0">
                <a:solidFill>
                  <a:srgbClr val="FF0000"/>
                </a:solidFill>
                <a:latin typeface="Book Antiqua"/>
                <a:cs typeface="Book Antiqua"/>
              </a:rPr>
              <a:t>ГОЛОВА</a:t>
            </a:r>
            <a:r>
              <a:rPr lang="ru-RU" sz="2000" b="1" spc="75" dirty="0">
                <a:solidFill>
                  <a:srgbClr val="FF0000"/>
                </a:solidFill>
                <a:latin typeface="Book Antiqua"/>
                <a:cs typeface="Book Antiqua"/>
              </a:rPr>
              <a:t> </a:t>
            </a:r>
            <a:r>
              <a:rPr lang="ru-RU" sz="2000" b="1" spc="-20" dirty="0">
                <a:solidFill>
                  <a:srgbClr val="FF0000"/>
                </a:solidFill>
                <a:latin typeface="Book Antiqua"/>
                <a:cs typeface="Book Antiqua"/>
              </a:rPr>
              <a:t>РАДИ </a:t>
            </a:r>
            <a:r>
              <a:rPr lang="ru-RU" sz="2000" b="1" spc="70" dirty="0">
                <a:solidFill>
                  <a:srgbClr val="FF0000"/>
                </a:solidFill>
                <a:latin typeface="Book Antiqua"/>
                <a:cs typeface="Book Antiqua"/>
              </a:rPr>
              <a:t>БЕЗПЕКИ</a:t>
            </a:r>
            <a:r>
              <a:rPr lang="ru-RU" sz="2000" b="1" spc="75" dirty="0">
                <a:solidFill>
                  <a:srgbClr val="FF0000"/>
                </a:solidFill>
                <a:latin typeface="Book Antiqua"/>
                <a:cs typeface="Book Antiqua"/>
              </a:rPr>
              <a:t> </a:t>
            </a:r>
            <a:r>
              <a:rPr lang="ru-RU" sz="2000" b="1" spc="-40" dirty="0">
                <a:solidFill>
                  <a:srgbClr val="FF0000"/>
                </a:solidFill>
                <a:latin typeface="Book Antiqua"/>
                <a:cs typeface="Book Antiqua"/>
              </a:rPr>
              <a:t>ООН</a:t>
            </a:r>
            <a:endParaRPr lang="uk-UA" sz="2000" b="1" dirty="0">
              <a:solidFill>
                <a:srgbClr val="FF0000"/>
              </a:solidFill>
            </a:endParaRPr>
          </a:p>
        </p:txBody>
      </p:sp>
    </p:spTree>
    <p:extLst>
      <p:ext uri="{BB962C8B-B14F-4D97-AF65-F5344CB8AC3E}">
        <p14:creationId xmlns:p14="http://schemas.microsoft.com/office/powerpoint/2010/main" val="1721871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B33CFE-77D3-8543-9590-001D45DB18EF}"/>
              </a:ext>
            </a:extLst>
          </p:cNvPr>
          <p:cNvSpPr>
            <a:spLocks noGrp="1"/>
          </p:cNvSpPr>
          <p:nvPr>
            <p:ph type="title"/>
          </p:nvPr>
        </p:nvSpPr>
        <p:spPr>
          <a:xfrm>
            <a:off x="5346700" y="33565"/>
            <a:ext cx="5257800" cy="925286"/>
          </a:xfrm>
        </p:spPr>
        <p:txBody>
          <a:bodyPr/>
          <a:lstStyle/>
          <a:p>
            <a:r>
              <a:rPr lang="uk-UA" sz="2400" dirty="0">
                <a:solidFill>
                  <a:srgbClr val="FF0000"/>
                </a:solidFill>
              </a:rPr>
              <a:t>ЕКОНОМІЧНА І СОЦІАЛЬНА РАДА (ЕКОСОР)</a:t>
            </a:r>
            <a:br>
              <a:rPr lang="ru-UA" dirty="0"/>
            </a:br>
            <a:endParaRPr lang="uk-UA" dirty="0"/>
          </a:p>
        </p:txBody>
      </p:sp>
      <p:sp>
        <p:nvSpPr>
          <p:cNvPr id="3" name="Текст 2">
            <a:extLst>
              <a:ext uri="{FF2B5EF4-FFF2-40B4-BE49-F238E27FC236}">
                <a16:creationId xmlns:a16="http://schemas.microsoft.com/office/drawing/2014/main" id="{C609E2B7-19BF-264E-B00F-B865A005BB95}"/>
              </a:ext>
            </a:extLst>
          </p:cNvPr>
          <p:cNvSpPr>
            <a:spLocks noGrp="1"/>
          </p:cNvSpPr>
          <p:nvPr>
            <p:ph type="body" idx="1"/>
          </p:nvPr>
        </p:nvSpPr>
        <p:spPr>
          <a:xfrm>
            <a:off x="5194300" y="958851"/>
            <a:ext cx="5257800" cy="6647974"/>
          </a:xfrm>
        </p:spPr>
        <p:txBody>
          <a:bodyPr/>
          <a:lstStyle/>
          <a:p>
            <a:r>
              <a:rPr lang="uk-UA" b="1" dirty="0">
                <a:solidFill>
                  <a:srgbClr val="002060"/>
                </a:solidFill>
              </a:rPr>
              <a:t>Економічна і соціальна рада (ЕКОСОР) - </a:t>
            </a:r>
            <a:r>
              <a:rPr lang="uk-UA" b="1" dirty="0">
                <a:solidFill>
                  <a:srgbClr val="FF0000"/>
                </a:solidFill>
              </a:rPr>
              <a:t>роль координатора у сфері міжнародного економічного, соціального, культурного і гуманітарного співробітництва</a:t>
            </a:r>
            <a:r>
              <a:rPr lang="uk-UA" b="1" dirty="0">
                <a:solidFill>
                  <a:srgbClr val="002060"/>
                </a:solidFill>
              </a:rPr>
              <a:t>. </a:t>
            </a:r>
          </a:p>
          <a:p>
            <a:r>
              <a:rPr lang="uk-UA" b="1" dirty="0">
                <a:solidFill>
                  <a:srgbClr val="002060"/>
                </a:solidFill>
              </a:rPr>
              <a:t>Важливість цього органу засвідчує той факт, що на нього </a:t>
            </a:r>
            <a:r>
              <a:rPr lang="uk-UA" b="1" dirty="0">
                <a:solidFill>
                  <a:srgbClr val="FF0000"/>
                </a:solidFill>
              </a:rPr>
              <a:t>припадає майже 70 % всіх бюджетних ресурсів, а також персоналу ООН</a:t>
            </a:r>
            <a:r>
              <a:rPr lang="uk-UA" b="1" dirty="0">
                <a:solidFill>
                  <a:srgbClr val="002060"/>
                </a:solidFill>
              </a:rPr>
              <a:t>. У 1965 р. кількість членів ЕКОСОР було збільшено з 18 до 27 і в 1973 р. — до </a:t>
            </a:r>
            <a:r>
              <a:rPr lang="uk-UA" b="1" dirty="0">
                <a:solidFill>
                  <a:srgbClr val="FF0000"/>
                </a:solidFill>
              </a:rPr>
              <a:t>54 членів </a:t>
            </a:r>
            <a:r>
              <a:rPr lang="uk-UA" b="1" dirty="0">
                <a:solidFill>
                  <a:srgbClr val="002060"/>
                </a:solidFill>
              </a:rPr>
              <a:t>через збільшення кількості держав-членів ООН (14 місць — квота Африки, 10 — Латинської Америки, 11 — Азії, 13 — Західної Європи й інших країн і 6 — країн Східної Європи). Члени ЕКОСОР </a:t>
            </a:r>
            <a:r>
              <a:rPr lang="uk-UA" b="1" dirty="0">
                <a:solidFill>
                  <a:srgbClr val="FF0000"/>
                </a:solidFill>
              </a:rPr>
              <a:t>обираються ГА ООН на 3 роки</a:t>
            </a:r>
            <a:r>
              <a:rPr lang="uk-UA" b="1" dirty="0">
                <a:solidFill>
                  <a:srgbClr val="002060"/>
                </a:solidFill>
              </a:rPr>
              <a:t>. Щорічно обираються 18 членів ЕКОСОР, при цьому дотримується принцип справедливого географічного представництва</a:t>
            </a:r>
            <a:r>
              <a:rPr lang="ru-UA" b="1" dirty="0">
                <a:solidFill>
                  <a:srgbClr val="002060"/>
                </a:solidFill>
              </a:rPr>
              <a:t> </a:t>
            </a:r>
          </a:p>
          <a:p>
            <a:r>
              <a:rPr lang="ru-RU" b="1" dirty="0" err="1">
                <a:solidFill>
                  <a:srgbClr val="002060"/>
                </a:solidFill>
              </a:rPr>
              <a:t>Україна</a:t>
            </a:r>
            <a:r>
              <a:rPr lang="ru-RU" b="1" dirty="0">
                <a:solidFill>
                  <a:srgbClr val="002060"/>
                </a:solidFill>
              </a:rPr>
              <a:t> </a:t>
            </a:r>
            <a:r>
              <a:rPr lang="ru-RU" b="1" dirty="0" err="1">
                <a:solidFill>
                  <a:srgbClr val="002060"/>
                </a:solidFill>
              </a:rPr>
              <a:t>обиралася</a:t>
            </a:r>
            <a:r>
              <a:rPr lang="ru-RU" b="1" dirty="0">
                <a:solidFill>
                  <a:srgbClr val="002060"/>
                </a:solidFill>
              </a:rPr>
              <a:t> до складу ЕКОСОР у 2010-2012, 2019-2021 </a:t>
            </a:r>
            <a:r>
              <a:rPr lang="ru-RU" b="1" dirty="0" err="1">
                <a:solidFill>
                  <a:srgbClr val="002060"/>
                </a:solidFill>
              </a:rPr>
              <a:t>р.р</a:t>
            </a:r>
            <a:endParaRPr lang="ru-UA" b="1" dirty="0">
              <a:solidFill>
                <a:srgbClr val="002060"/>
              </a:solidFill>
            </a:endParaRPr>
          </a:p>
          <a:p>
            <a:r>
              <a:rPr lang="uk-UA" b="1" dirty="0">
                <a:solidFill>
                  <a:srgbClr val="FF0000"/>
                </a:solidFill>
              </a:rPr>
              <a:t>Рішення у Раді приймаються простою більшістю голосів</a:t>
            </a:r>
            <a:r>
              <a:rPr lang="uk-UA" b="1" dirty="0">
                <a:solidFill>
                  <a:srgbClr val="002060"/>
                </a:solidFill>
              </a:rPr>
              <a:t>. </a:t>
            </a:r>
            <a:r>
              <a:rPr lang="uk-UA" b="1" dirty="0">
                <a:solidFill>
                  <a:srgbClr val="FF0000"/>
                </a:solidFill>
              </a:rPr>
              <a:t>Кожен член має 1 голос</a:t>
            </a:r>
            <a:r>
              <a:rPr lang="uk-UA" b="1" dirty="0">
                <a:solidFill>
                  <a:srgbClr val="002060"/>
                </a:solidFill>
              </a:rPr>
              <a:t>. </a:t>
            </a:r>
          </a:p>
          <a:p>
            <a:r>
              <a:rPr lang="uk-UA" b="1" dirty="0">
                <a:solidFill>
                  <a:srgbClr val="002060"/>
                </a:solidFill>
              </a:rPr>
              <a:t>Щорічно Рада проводить </a:t>
            </a:r>
            <a:r>
              <a:rPr lang="uk-UA" b="1" dirty="0">
                <a:solidFill>
                  <a:srgbClr val="FF0000"/>
                </a:solidFill>
              </a:rPr>
              <a:t>кілька коротких сесій</a:t>
            </a:r>
            <a:r>
              <a:rPr lang="uk-UA" b="1" dirty="0">
                <a:solidFill>
                  <a:srgbClr val="002060"/>
                </a:solidFill>
              </a:rPr>
              <a:t>, присвячених організації його роботи, у яких часто беруть </a:t>
            </a:r>
            <a:r>
              <a:rPr lang="uk-UA" b="1" dirty="0">
                <a:solidFill>
                  <a:srgbClr val="FF0000"/>
                </a:solidFill>
              </a:rPr>
              <a:t>участь представники громадянського суспільства</a:t>
            </a:r>
            <a:r>
              <a:rPr lang="uk-UA" b="1" dirty="0">
                <a:solidFill>
                  <a:srgbClr val="002060"/>
                </a:solidFill>
              </a:rPr>
              <a:t>. Крім того, ЕКОСОР проводить </a:t>
            </a:r>
            <a:r>
              <a:rPr lang="uk-UA" b="1" dirty="0">
                <a:solidFill>
                  <a:srgbClr val="FF0000"/>
                </a:solidFill>
              </a:rPr>
              <a:t>щорічну 4-тижневу основну сесію, яка проходить у липні почергово у Женеві та Нью-Йорку</a:t>
            </a:r>
            <a:r>
              <a:rPr lang="uk-UA" b="1" dirty="0">
                <a:solidFill>
                  <a:srgbClr val="002060"/>
                </a:solidFill>
              </a:rPr>
              <a:t>.</a:t>
            </a:r>
          </a:p>
        </p:txBody>
      </p:sp>
      <p:pic>
        <p:nvPicPr>
          <p:cNvPr id="14338" name="Picture 2" descr="Економічна і соціальна рада ООН — Вікіпедія">
            <a:extLst>
              <a:ext uri="{FF2B5EF4-FFF2-40B4-BE49-F238E27FC236}">
                <a16:creationId xmlns:a16="http://schemas.microsoft.com/office/drawing/2014/main" id="{28BCD435-FAF5-8B49-BF46-6A2309E34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650"/>
            <a:ext cx="5125243" cy="38439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COSOC МООН Сканді 2015 | ВКонтакте">
            <a:extLst>
              <a:ext uri="{FF2B5EF4-FFF2-40B4-BE49-F238E27FC236}">
                <a16:creationId xmlns:a16="http://schemas.microsoft.com/office/drawing/2014/main" id="{567BEBB4-59BC-714E-9A71-6AC40249A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20" y="198658"/>
            <a:ext cx="2834879" cy="319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9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2D7C9-3D0A-B745-9E7E-127FB7C16300}"/>
              </a:ext>
            </a:extLst>
          </p:cNvPr>
          <p:cNvSpPr>
            <a:spLocks noGrp="1"/>
          </p:cNvSpPr>
          <p:nvPr>
            <p:ph type="title"/>
          </p:nvPr>
        </p:nvSpPr>
        <p:spPr>
          <a:xfrm>
            <a:off x="6489700" y="930027"/>
            <a:ext cx="3029053" cy="430887"/>
          </a:xfrm>
        </p:spPr>
        <p:txBody>
          <a:bodyPr/>
          <a:lstStyle/>
          <a:p>
            <a:r>
              <a:rPr lang="uk-UA" dirty="0">
                <a:solidFill>
                  <a:srgbClr val="FF0000"/>
                </a:solidFill>
              </a:rPr>
              <a:t>Голова ЕКОСОР</a:t>
            </a:r>
          </a:p>
        </p:txBody>
      </p:sp>
      <p:sp>
        <p:nvSpPr>
          <p:cNvPr id="3" name="Текст 2">
            <a:extLst>
              <a:ext uri="{FF2B5EF4-FFF2-40B4-BE49-F238E27FC236}">
                <a16:creationId xmlns:a16="http://schemas.microsoft.com/office/drawing/2014/main" id="{E5D513A0-AE3B-4146-84BC-D007B87BCE01}"/>
              </a:ext>
            </a:extLst>
          </p:cNvPr>
          <p:cNvSpPr>
            <a:spLocks noGrp="1"/>
          </p:cNvSpPr>
          <p:nvPr>
            <p:ph type="body" idx="1"/>
          </p:nvPr>
        </p:nvSpPr>
        <p:spPr>
          <a:xfrm>
            <a:off x="5956300" y="2420415"/>
            <a:ext cx="4436444" cy="2154436"/>
          </a:xfrm>
        </p:spPr>
        <p:txBody>
          <a:bodyPr/>
          <a:lstStyle/>
          <a:p>
            <a:r>
              <a:rPr lang="uk-UA" sz="2000" b="1" dirty="0">
                <a:solidFill>
                  <a:srgbClr val="002060"/>
                </a:solidFill>
              </a:rPr>
              <a:t>Його Високість </a:t>
            </a:r>
            <a:r>
              <a:rPr lang="uk-UA" sz="2000" b="1" dirty="0" err="1">
                <a:solidFill>
                  <a:srgbClr val="002060"/>
                </a:solidFill>
              </a:rPr>
              <a:t>Коллен</a:t>
            </a:r>
            <a:r>
              <a:rPr lang="uk-UA" sz="2000" b="1" dirty="0">
                <a:solidFill>
                  <a:srgbClr val="002060"/>
                </a:solidFill>
              </a:rPr>
              <a:t>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був обраний 77-м Головою Економічної та Соціальної Ради 23 липня 2021 року. </a:t>
            </a:r>
          </a:p>
          <a:p>
            <a:r>
              <a:rPr lang="uk-UA" sz="2000" b="1" dirty="0">
                <a:solidFill>
                  <a:srgbClr val="002060"/>
                </a:solidFill>
              </a:rPr>
              <a:t>Посол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займає посаду посла і Постійного представника Ботсвани при Організації Об'єднаних Націй у Нью-Йорку.</a:t>
            </a:r>
          </a:p>
        </p:txBody>
      </p:sp>
      <p:pic>
        <p:nvPicPr>
          <p:cNvPr id="15362" name="Picture 2" descr="Новый Председатель ЭКОСОС стремится максимально расширить «охват, актуальность и влияние»">
            <a:extLst>
              <a:ext uri="{FF2B5EF4-FFF2-40B4-BE49-F238E27FC236}">
                <a16:creationId xmlns:a16="http://schemas.microsoft.com/office/drawing/2014/main" id="{D2DBC78E-F1EA-B943-851E-39D1BC3E8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 y="1720850"/>
            <a:ext cx="5842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78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974CDEF-0FB4-954F-AB8E-9BE965846B3F}"/>
              </a:ext>
            </a:extLst>
          </p:cNvPr>
          <p:cNvSpPr>
            <a:spLocks noGrp="1"/>
          </p:cNvSpPr>
          <p:nvPr>
            <p:ph type="body" idx="1"/>
          </p:nvPr>
        </p:nvSpPr>
        <p:spPr>
          <a:xfrm>
            <a:off x="4737100" y="192653"/>
            <a:ext cx="5731845" cy="6894195"/>
          </a:xfrm>
        </p:spPr>
        <p:txBody>
          <a:bodyPr/>
          <a:lstStyle/>
          <a:p>
            <a:r>
              <a:rPr lang="uk-UA" sz="1800" b="1" dirty="0">
                <a:solidFill>
                  <a:srgbClr val="FF0000"/>
                </a:solidFill>
              </a:rPr>
              <a:t>Рада має такі функції і повноваження:</a:t>
            </a:r>
            <a:endParaRPr lang="ru-UA" sz="1800" b="1" dirty="0">
              <a:solidFill>
                <a:srgbClr val="FF0000"/>
              </a:solidFill>
            </a:endParaRPr>
          </a:p>
          <a:p>
            <a:pPr marL="285750" lvl="0" indent="-285750">
              <a:buFont typeface="Wingdings" pitchFamily="2" charset="2"/>
              <a:buChar char="ü"/>
            </a:pPr>
            <a:r>
              <a:rPr lang="uk-UA" sz="1800" b="1" dirty="0">
                <a:solidFill>
                  <a:srgbClr val="002060"/>
                </a:solidFill>
              </a:rPr>
              <a:t>обговорює </a:t>
            </a:r>
            <a:r>
              <a:rPr lang="uk-UA" sz="1800" b="1" dirty="0" err="1">
                <a:solidFill>
                  <a:srgbClr val="FF0000"/>
                </a:solidFill>
              </a:rPr>
              <a:t>міжнар</a:t>
            </a:r>
            <a:r>
              <a:rPr lang="uk-UA" sz="1800" b="1" dirty="0">
                <a:solidFill>
                  <a:srgbClr val="FF0000"/>
                </a:solidFill>
              </a:rPr>
              <a:t>. </a:t>
            </a:r>
            <a:r>
              <a:rPr lang="uk-UA" sz="1800" b="1" dirty="0" err="1">
                <a:solidFill>
                  <a:srgbClr val="FF0000"/>
                </a:solidFill>
              </a:rPr>
              <a:t>ек</a:t>
            </a:r>
            <a:r>
              <a:rPr lang="uk-UA" sz="1800" b="1" dirty="0">
                <a:solidFill>
                  <a:srgbClr val="FF0000"/>
                </a:solidFill>
              </a:rPr>
              <a:t>. й </a:t>
            </a:r>
            <a:r>
              <a:rPr lang="uk-UA" sz="1800" b="1" dirty="0" err="1">
                <a:solidFill>
                  <a:srgbClr val="FF0000"/>
                </a:solidFill>
              </a:rPr>
              <a:t>соц</a:t>
            </a:r>
            <a:r>
              <a:rPr lang="uk-UA" sz="1800" b="1" dirty="0">
                <a:solidFill>
                  <a:srgbClr val="FF0000"/>
                </a:solidFill>
              </a:rPr>
              <a:t>. проблеми глобального і міжгалузевого </a:t>
            </a:r>
            <a:r>
              <a:rPr lang="uk-UA" sz="1800" b="1" dirty="0" err="1">
                <a:solidFill>
                  <a:srgbClr val="FF0000"/>
                </a:solidFill>
              </a:rPr>
              <a:t>хар-ру</a:t>
            </a:r>
            <a:r>
              <a:rPr lang="uk-UA" sz="1800" b="1" dirty="0">
                <a:solidFill>
                  <a:srgbClr val="FF0000"/>
                </a:solidFill>
              </a:rPr>
              <a:t> </a:t>
            </a:r>
            <a:r>
              <a:rPr lang="uk-UA" sz="1800" b="1" dirty="0">
                <a:solidFill>
                  <a:srgbClr val="002060"/>
                </a:solidFill>
              </a:rPr>
              <a:t>і розробляє </a:t>
            </a:r>
            <a:r>
              <a:rPr lang="uk-UA" sz="1800" b="1" dirty="0">
                <a:solidFill>
                  <a:srgbClr val="FF0000"/>
                </a:solidFill>
              </a:rPr>
              <a:t>рекомендації </a:t>
            </a:r>
            <a:r>
              <a:rPr lang="uk-UA" sz="1800" b="1" dirty="0">
                <a:solidFill>
                  <a:srgbClr val="002060"/>
                </a:solidFill>
              </a:rPr>
              <a:t>щодо політики з цих проблем для країн-членів і для системи ООН;</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проводить </a:t>
            </a:r>
            <a:r>
              <a:rPr lang="uk-UA" sz="1800" b="1" dirty="0">
                <a:solidFill>
                  <a:srgbClr val="FF0000"/>
                </a:solidFill>
              </a:rPr>
              <a:t>дослідження</a:t>
            </a:r>
            <a:r>
              <a:rPr lang="uk-UA" sz="1800" b="1" dirty="0">
                <a:solidFill>
                  <a:srgbClr val="002060"/>
                </a:solidFill>
              </a:rPr>
              <a:t>, складає доповіді, розробляє </a:t>
            </a:r>
            <a:r>
              <a:rPr lang="uk-UA" sz="1800" b="1" dirty="0">
                <a:solidFill>
                  <a:srgbClr val="FF0000"/>
                </a:solidFill>
              </a:rPr>
              <a:t>рекомендації з </a:t>
            </a:r>
            <a:r>
              <a:rPr lang="uk-UA" sz="1800" b="1" dirty="0" err="1">
                <a:solidFill>
                  <a:srgbClr val="FF0000"/>
                </a:solidFill>
              </a:rPr>
              <a:t>міжнар</a:t>
            </a:r>
            <a:r>
              <a:rPr lang="uk-UA" sz="1800" b="1" dirty="0">
                <a:solidFill>
                  <a:srgbClr val="FF0000"/>
                </a:solidFill>
              </a:rPr>
              <a:t>. проблем </a:t>
            </a:r>
            <a:r>
              <a:rPr lang="uk-UA" sz="1800" b="1" dirty="0">
                <a:solidFill>
                  <a:srgbClr val="002060"/>
                </a:solidFill>
              </a:rPr>
              <a:t>в </a:t>
            </a:r>
            <a:r>
              <a:rPr lang="uk-UA" sz="1800" b="1" dirty="0" err="1">
                <a:solidFill>
                  <a:srgbClr val="002060"/>
                </a:solidFill>
              </a:rPr>
              <a:t>ек</a:t>
            </a:r>
            <a:r>
              <a:rPr lang="uk-UA" sz="1800" b="1" dirty="0">
                <a:solidFill>
                  <a:srgbClr val="002060"/>
                </a:solidFill>
              </a:rPr>
              <a:t>. і </a:t>
            </a:r>
            <a:r>
              <a:rPr lang="uk-UA" sz="1800" b="1" dirty="0" err="1">
                <a:solidFill>
                  <a:srgbClr val="002060"/>
                </a:solidFill>
              </a:rPr>
              <a:t>соц</a:t>
            </a:r>
            <a:r>
              <a:rPr lang="uk-UA" sz="1800" b="1" dirty="0">
                <a:solidFill>
                  <a:srgbClr val="002060"/>
                </a:solidFill>
              </a:rPr>
              <a:t>. сферах ГА, членам ООН та зацікавленим спеціалізованим установам;</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заохочує держави до дотримання прав людини і основних свобод для всіх;</a:t>
            </a:r>
            <a:endParaRPr lang="ru-UA" sz="1800" b="1" dirty="0">
              <a:solidFill>
                <a:srgbClr val="002060"/>
              </a:solidFill>
            </a:endParaRPr>
          </a:p>
          <a:p>
            <a:pPr marL="285750" lvl="0" indent="-285750">
              <a:buFont typeface="Wingdings" pitchFamily="2" charset="2"/>
              <a:buChar char="ü"/>
            </a:pPr>
            <a:r>
              <a:rPr lang="uk-UA" sz="1800" b="1" dirty="0" err="1">
                <a:solidFill>
                  <a:srgbClr val="002060"/>
                </a:solidFill>
              </a:rPr>
              <a:t>скликає</a:t>
            </a:r>
            <a:r>
              <a:rPr lang="uk-UA" sz="1800" b="1" dirty="0">
                <a:solidFill>
                  <a:srgbClr val="002060"/>
                </a:solidFill>
              </a:rPr>
              <a:t> </a:t>
            </a:r>
            <a:r>
              <a:rPr lang="uk-UA" sz="1800" b="1" dirty="0" err="1">
                <a:solidFill>
                  <a:srgbClr val="002060"/>
                </a:solidFill>
              </a:rPr>
              <a:t>міжнар</a:t>
            </a:r>
            <a:r>
              <a:rPr lang="uk-UA" sz="1800" b="1" dirty="0">
                <a:solidFill>
                  <a:srgbClr val="002060"/>
                </a:solidFill>
              </a:rPr>
              <a:t>. </a:t>
            </a:r>
            <a:r>
              <a:rPr lang="uk-UA" sz="1800" b="1" dirty="0">
                <a:solidFill>
                  <a:srgbClr val="FF0000"/>
                </a:solidFill>
              </a:rPr>
              <a:t>конференції</a:t>
            </a:r>
            <a:r>
              <a:rPr lang="uk-UA" sz="1800" b="1" dirty="0">
                <a:solidFill>
                  <a:srgbClr val="002060"/>
                </a:solidFill>
              </a:rPr>
              <a:t> і розробляє для подання АГ проекти конвенцій з питань, що входять до її компетенції;</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веде </a:t>
            </a:r>
            <a:r>
              <a:rPr lang="uk-UA" sz="1800" b="1" dirty="0">
                <a:solidFill>
                  <a:srgbClr val="FF0000"/>
                </a:solidFill>
              </a:rPr>
              <a:t>переговори зі спеціалізованими установами </a:t>
            </a:r>
            <a:r>
              <a:rPr lang="uk-UA" sz="1800" b="1" dirty="0">
                <a:solidFill>
                  <a:srgbClr val="002060"/>
                </a:solidFill>
              </a:rPr>
              <a:t>відносно домовленостей, угод, що стосуються взаємовідносин цих установ з ООН;</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погоджує діяльність спеціалізованих установ через консультації з ними і надання рекомендацій;</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надає </a:t>
            </a:r>
            <a:r>
              <a:rPr lang="uk-UA" sz="1800" b="1" dirty="0">
                <a:solidFill>
                  <a:srgbClr val="FF0000"/>
                </a:solidFill>
              </a:rPr>
              <a:t>послуги і допомогу </a:t>
            </a:r>
            <a:r>
              <a:rPr lang="uk-UA" sz="1800" b="1" dirty="0">
                <a:solidFill>
                  <a:srgbClr val="002060"/>
                </a:solidFill>
              </a:rPr>
              <a:t>(за ухвалою Генеральної Асамблеї) членам ООН, а також спеціалізованим установам на прохання останніх;</a:t>
            </a:r>
            <a:endParaRPr lang="ru-UA" sz="1800" b="1" dirty="0">
              <a:solidFill>
                <a:srgbClr val="002060"/>
              </a:solidFill>
            </a:endParaRPr>
          </a:p>
          <a:p>
            <a:pPr marL="285750" lvl="0" indent="-285750">
              <a:buFont typeface="Wingdings" pitchFamily="2" charset="2"/>
              <a:buChar char="ü"/>
            </a:pPr>
            <a:r>
              <a:rPr lang="uk-UA" sz="1800" b="1" dirty="0">
                <a:solidFill>
                  <a:srgbClr val="FF0000"/>
                </a:solidFill>
              </a:rPr>
              <a:t>консультує відповідні неурядові організації </a:t>
            </a:r>
            <a:r>
              <a:rPr lang="uk-UA" sz="1800" b="1" dirty="0">
                <a:solidFill>
                  <a:srgbClr val="002060"/>
                </a:solidFill>
              </a:rPr>
              <a:t>з питань, які входять до її компетенції.</a:t>
            </a:r>
            <a:endParaRPr lang="ru-UA" sz="1800" b="1" dirty="0">
              <a:solidFill>
                <a:srgbClr val="002060"/>
              </a:solidFill>
            </a:endParaRPr>
          </a:p>
          <a:p>
            <a:endParaRPr lang="uk-UA" dirty="0"/>
          </a:p>
        </p:txBody>
      </p:sp>
      <p:pic>
        <p:nvPicPr>
          <p:cNvPr id="16386" name="Picture 2" descr="Экономический и социальный совет ООН (ЭКОСОС) :: BusinessMan.ru">
            <a:extLst>
              <a:ext uri="{FF2B5EF4-FFF2-40B4-BE49-F238E27FC236}">
                <a16:creationId xmlns:a16="http://schemas.microsoft.com/office/drawing/2014/main" id="{53DE76D5-007C-FD4B-8A2F-45929EC08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730250"/>
            <a:ext cx="46590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ЭКОСОС | ООН и вопросы деколонизации">
            <a:extLst>
              <a:ext uri="{FF2B5EF4-FFF2-40B4-BE49-F238E27FC236}">
                <a16:creationId xmlns:a16="http://schemas.microsoft.com/office/drawing/2014/main" id="{E4CF25D9-DFEE-A04A-8CDB-BA8D7B27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48" y="4160157"/>
            <a:ext cx="4522052"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28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3">
                <a:lumMod val="20000"/>
                <a:lumOff val="80000"/>
              </a:schemeClr>
            </a:gs>
            <a:gs pos="43000">
              <a:schemeClr val="accent1">
                <a:lumMod val="20000"/>
                <a:lumOff val="80000"/>
              </a:schemeClr>
            </a:gs>
            <a:gs pos="72000">
              <a:schemeClr val="bg1">
                <a:lumMod val="95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0F1AB-F3F5-9D49-80A5-8741371E7073}"/>
              </a:ext>
            </a:extLst>
          </p:cNvPr>
          <p:cNvSpPr>
            <a:spLocks noGrp="1"/>
          </p:cNvSpPr>
          <p:nvPr>
            <p:ph type="title"/>
          </p:nvPr>
        </p:nvSpPr>
        <p:spPr>
          <a:xfrm>
            <a:off x="5346700" y="191334"/>
            <a:ext cx="4953000" cy="430887"/>
          </a:xfrm>
        </p:spPr>
        <p:txBody>
          <a:bodyPr/>
          <a:lstStyle/>
          <a:p>
            <a:r>
              <a:rPr lang="uk-UA" dirty="0">
                <a:solidFill>
                  <a:srgbClr val="4712CB"/>
                </a:solidFill>
              </a:rPr>
              <a:t>ІСТОРІЯ СТВОРЕННЯ ООН</a:t>
            </a:r>
          </a:p>
        </p:txBody>
      </p:sp>
      <p:sp>
        <p:nvSpPr>
          <p:cNvPr id="3" name="Текст 2">
            <a:extLst>
              <a:ext uri="{FF2B5EF4-FFF2-40B4-BE49-F238E27FC236}">
                <a16:creationId xmlns:a16="http://schemas.microsoft.com/office/drawing/2014/main" id="{26DFAC2B-D7E6-8444-B81D-4D7E6BAB6CC6}"/>
              </a:ext>
            </a:extLst>
          </p:cNvPr>
          <p:cNvSpPr>
            <a:spLocks noGrp="1"/>
          </p:cNvSpPr>
          <p:nvPr>
            <p:ph type="body" idx="1"/>
          </p:nvPr>
        </p:nvSpPr>
        <p:spPr>
          <a:xfrm>
            <a:off x="4951343" y="1465341"/>
            <a:ext cx="5715000" cy="4862870"/>
          </a:xfrm>
        </p:spPr>
        <p:txBody>
          <a:bodyPr/>
          <a:lstStyle/>
          <a:p>
            <a:r>
              <a:rPr lang="uk-UA" sz="2000" b="1" dirty="0">
                <a:solidFill>
                  <a:srgbClr val="002060"/>
                </a:solidFill>
              </a:rPr>
              <a:t>Подією-передумовою створення став документ від</a:t>
            </a:r>
            <a:r>
              <a:rPr lang="ru-UA" sz="2000" b="1" dirty="0">
                <a:solidFill>
                  <a:srgbClr val="002060"/>
                </a:solidFill>
              </a:rPr>
              <a:t> </a:t>
            </a:r>
            <a:r>
              <a:rPr lang="uk-UA" sz="2000" b="1" dirty="0">
                <a:solidFill>
                  <a:srgbClr val="002060"/>
                </a:solidFill>
              </a:rPr>
              <a:t>14.08. 1941 р. – </a:t>
            </a:r>
            <a:r>
              <a:rPr lang="uk-UA" sz="2000" b="1" dirty="0">
                <a:solidFill>
                  <a:srgbClr val="FF0000"/>
                </a:solidFill>
              </a:rPr>
              <a:t>Атлантична хартія Рузвельта й Черчилля.</a:t>
            </a:r>
            <a:r>
              <a:rPr lang="uk-UA" sz="2000" b="1" dirty="0">
                <a:solidFill>
                  <a:srgbClr val="002060"/>
                </a:solidFill>
              </a:rPr>
              <a:t> </a:t>
            </a:r>
          </a:p>
          <a:p>
            <a:endParaRPr lang="uk-UA" sz="2000" b="1" dirty="0">
              <a:solidFill>
                <a:srgbClr val="002060"/>
              </a:solidFill>
            </a:endParaRPr>
          </a:p>
          <a:p>
            <a:r>
              <a:rPr lang="uk-UA" sz="2000" b="1" dirty="0">
                <a:solidFill>
                  <a:srgbClr val="002060"/>
                </a:solidFill>
              </a:rPr>
              <a:t>-Хартія підтверджувала </a:t>
            </a:r>
            <a:r>
              <a:rPr lang="uk-UA" sz="2000" b="1" dirty="0">
                <a:solidFill>
                  <a:srgbClr val="FF0000"/>
                </a:solidFill>
              </a:rPr>
              <a:t>«деякі загальні принципи національної політики названих країн (США і Великобританії), принципи, на яких вони базували свої надії на краще майбутнє світу». </a:t>
            </a:r>
          </a:p>
          <a:p>
            <a:endParaRPr lang="uk-UA" sz="2000" b="1" dirty="0">
              <a:solidFill>
                <a:srgbClr val="002060"/>
              </a:solidFill>
            </a:endParaRPr>
          </a:p>
          <a:p>
            <a:r>
              <a:rPr lang="uk-UA" sz="2000" b="1" dirty="0">
                <a:solidFill>
                  <a:srgbClr val="002060"/>
                </a:solidFill>
              </a:rPr>
              <a:t>- </a:t>
            </a:r>
            <a:r>
              <a:rPr lang="uk-UA" sz="2000" b="1" dirty="0">
                <a:solidFill>
                  <a:srgbClr val="FF0000"/>
                </a:solidFill>
              </a:rPr>
              <a:t>8 пунктів Атлантичної хартії </a:t>
            </a:r>
            <a:r>
              <a:rPr lang="uk-UA" sz="2000" b="1" dirty="0">
                <a:solidFill>
                  <a:srgbClr val="002060"/>
                </a:solidFill>
              </a:rPr>
              <a:t>мали пряме відношення до питання про міжнародну безпеку та ідею про створення міжнародної організацію.</a:t>
            </a:r>
            <a:endParaRPr lang="ru-UA" sz="2000" b="1" dirty="0">
              <a:solidFill>
                <a:srgbClr val="002060"/>
              </a:solidFill>
            </a:endParaRPr>
          </a:p>
          <a:p>
            <a:br>
              <a:rPr lang="uk-UA" sz="1800" b="1" dirty="0">
                <a:solidFill>
                  <a:srgbClr val="002060"/>
                </a:solidFill>
              </a:rPr>
            </a:br>
            <a:r>
              <a:rPr lang="uk-UA" sz="1800" b="1" dirty="0">
                <a:solidFill>
                  <a:srgbClr val="002060"/>
                </a:solidFill>
              </a:rPr>
              <a:t>-</a:t>
            </a:r>
            <a:endParaRPr lang="uk-UA" dirty="0"/>
          </a:p>
        </p:txBody>
      </p:sp>
      <p:pic>
        <p:nvPicPr>
          <p:cNvPr id="3074" name="Picture 2" descr="Що таке Атлантична хартія? Підписання Атлантичної хартії і її значення для  історії">
            <a:extLst>
              <a:ext uri="{FF2B5EF4-FFF2-40B4-BE49-F238E27FC236}">
                <a16:creationId xmlns:a16="http://schemas.microsoft.com/office/drawing/2014/main" id="{07E1A236-601D-A348-A5E1-4CD8EE3BF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74188"/>
            <a:ext cx="461247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Атлантична хартія — Вікіпедія">
            <a:extLst>
              <a:ext uri="{FF2B5EF4-FFF2-40B4-BE49-F238E27FC236}">
                <a16:creationId xmlns:a16="http://schemas.microsoft.com/office/drawing/2014/main" id="{27F68A46-2BD9-FD4E-B70C-E2D6B7B0F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65" y="3812707"/>
            <a:ext cx="4546600" cy="360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89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B0E4014-B648-BB44-9830-E0E10CBA034D}"/>
              </a:ext>
            </a:extLst>
          </p:cNvPr>
          <p:cNvSpPr>
            <a:spLocks noGrp="1"/>
          </p:cNvSpPr>
          <p:nvPr>
            <p:ph type="body" idx="1"/>
          </p:nvPr>
        </p:nvSpPr>
        <p:spPr>
          <a:xfrm>
            <a:off x="5575300" y="196850"/>
            <a:ext cx="4817444" cy="7478970"/>
          </a:xfrm>
        </p:spPr>
        <p:txBody>
          <a:bodyPr/>
          <a:lstStyle/>
          <a:p>
            <a:r>
              <a:rPr lang="uk-UA" sz="1800" b="1" dirty="0">
                <a:solidFill>
                  <a:srgbClr val="FF0000"/>
                </a:solidFill>
              </a:rPr>
              <a:t>Робота ЕКОСОР проводиться в її допоміжних органах: </a:t>
            </a:r>
            <a:r>
              <a:rPr lang="uk-UA" sz="1800" b="1" dirty="0">
                <a:solidFill>
                  <a:srgbClr val="002060"/>
                </a:solidFill>
              </a:rPr>
              <a:t>функціональних комісій, постійних комітетів, регіональних комісій, постійних експертних органів. </a:t>
            </a:r>
          </a:p>
          <a:p>
            <a:r>
              <a:rPr lang="uk-UA" sz="1800" b="1" dirty="0">
                <a:solidFill>
                  <a:srgbClr val="002060"/>
                </a:solidFill>
              </a:rPr>
              <a:t>Крім того, </a:t>
            </a:r>
            <a:r>
              <a:rPr lang="uk-UA" sz="1800" b="1" dirty="0">
                <a:solidFill>
                  <a:srgbClr val="FF0000"/>
                </a:solidFill>
              </a:rPr>
              <a:t>17 спеціалізованих установ</a:t>
            </a:r>
            <a:r>
              <a:rPr lang="uk-UA" sz="1800" b="1" dirty="0">
                <a:solidFill>
                  <a:srgbClr val="002060"/>
                </a:solidFill>
              </a:rPr>
              <a:t>, пов'язаних з ООН спеціальними угодами про співробітництво і координацію, взаємодіють з нею і одна з одною через координуючий апарат ЕКОСОР. Це </a:t>
            </a:r>
            <a:r>
              <a:rPr lang="uk-UA" sz="1800" b="1" dirty="0">
                <a:solidFill>
                  <a:srgbClr val="FF0000"/>
                </a:solidFill>
              </a:rPr>
              <a:t>самостійні міжнародні організації, створені на основі міжурядових угод</a:t>
            </a:r>
            <a:r>
              <a:rPr lang="uk-UA" sz="1800" b="1" dirty="0">
                <a:solidFill>
                  <a:srgbClr val="002060"/>
                </a:solidFill>
              </a:rPr>
              <a:t>, які мають широку компетенцію і працюють у співробітництві з ООН. </a:t>
            </a:r>
          </a:p>
          <a:p>
            <a:r>
              <a:rPr lang="uk-UA" sz="1800" b="1" dirty="0">
                <a:solidFill>
                  <a:srgbClr val="FF0000"/>
                </a:solidFill>
              </a:rPr>
              <a:t>Спеціалізовані установи користуються самостійністю і мають повну юридичну </a:t>
            </a:r>
            <a:r>
              <a:rPr lang="uk-UA" sz="1800" b="1" dirty="0" err="1">
                <a:solidFill>
                  <a:srgbClr val="FF0000"/>
                </a:solidFill>
              </a:rPr>
              <a:t>правоспроможність</a:t>
            </a:r>
            <a:r>
              <a:rPr lang="uk-UA" sz="1800" b="1" dirty="0">
                <a:solidFill>
                  <a:srgbClr val="FF0000"/>
                </a:solidFill>
              </a:rPr>
              <a:t>. </a:t>
            </a:r>
            <a:r>
              <a:rPr lang="uk-UA" sz="1800" b="1" dirty="0">
                <a:solidFill>
                  <a:srgbClr val="002060"/>
                </a:solidFill>
              </a:rPr>
              <a:t>ЕКОСОР координує їхню діяльність</a:t>
            </a:r>
            <a:r>
              <a:rPr lang="ru-UA" sz="1800" b="1" dirty="0">
                <a:solidFill>
                  <a:srgbClr val="002060"/>
                </a:solidFill>
              </a:rPr>
              <a:t> </a:t>
            </a:r>
          </a:p>
          <a:p>
            <a:r>
              <a:rPr lang="ru-RU" sz="1800" b="1" dirty="0" err="1">
                <a:solidFill>
                  <a:srgbClr val="002060"/>
                </a:solidFill>
              </a:rPr>
              <a:t>Наприклад</a:t>
            </a:r>
            <a:r>
              <a:rPr lang="ru-RU" sz="1800" b="1" dirty="0">
                <a:solidFill>
                  <a:srgbClr val="002060"/>
                </a:solidFill>
              </a:rPr>
              <a:t>, </a:t>
            </a:r>
            <a:r>
              <a:rPr lang="ru-RU" sz="1800" b="1" dirty="0" err="1">
                <a:solidFill>
                  <a:srgbClr val="FF0000"/>
                </a:solidFill>
              </a:rPr>
              <a:t>функціональні</a:t>
            </a:r>
            <a:r>
              <a:rPr lang="ru-RU" sz="1800" b="1" dirty="0">
                <a:solidFill>
                  <a:srgbClr val="FF0000"/>
                </a:solidFill>
              </a:rPr>
              <a:t> </a:t>
            </a:r>
            <a:r>
              <a:rPr lang="ru-RU" sz="1800" b="1" dirty="0" err="1">
                <a:solidFill>
                  <a:srgbClr val="FF0000"/>
                </a:solidFill>
              </a:rPr>
              <a:t>комісії</a:t>
            </a:r>
            <a:r>
              <a:rPr lang="ru-RU" sz="1800" b="1" dirty="0">
                <a:solidFill>
                  <a:srgbClr val="FF0000"/>
                </a:solidFill>
              </a:rPr>
              <a:t>:</a:t>
            </a:r>
          </a:p>
          <a:p>
            <a:pPr marL="285750" indent="-285750">
              <a:buFont typeface="Wingdings" pitchFamily="2" charset="2"/>
              <a:buChar char="ü"/>
            </a:pPr>
            <a:r>
              <a:rPr lang="ru-RU" sz="1800" b="1" dirty="0" err="1">
                <a:solidFill>
                  <a:srgbClr val="002060"/>
                </a:solidFill>
              </a:rPr>
              <a:t>Статистична</a:t>
            </a:r>
            <a:r>
              <a:rPr lang="ru-RU" sz="1800" b="1" dirty="0">
                <a:solidFill>
                  <a:srgbClr val="002060"/>
                </a:solidFill>
              </a:rPr>
              <a:t> </a:t>
            </a:r>
            <a:r>
              <a:rPr lang="ru-RU" sz="1800" b="1" dirty="0" err="1">
                <a:solidFill>
                  <a:srgbClr val="002060"/>
                </a:solidFill>
              </a:rPr>
              <a:t>комісія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народонаселення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p>
          <a:p>
            <a:pPr marL="285750" indent="-285750">
              <a:buFont typeface="Wingdings" pitchFamily="2" charset="2"/>
              <a:buChar char="ü"/>
            </a:pPr>
            <a:r>
              <a:rPr lang="ru-UA" sz="1800" b="1" dirty="0">
                <a:solidFill>
                  <a:srgbClr val="002060"/>
                </a:solidFill>
              </a:rPr>
              <a:t> </a:t>
            </a:r>
            <a:r>
              <a:rPr lang="ru-RU" sz="1800" b="1" dirty="0" err="1">
                <a:solidFill>
                  <a:srgbClr val="002060"/>
                </a:solidFill>
              </a:rPr>
              <a:t>Комісія</a:t>
            </a:r>
            <a:r>
              <a:rPr lang="ru-RU" sz="1800" b="1" dirty="0">
                <a:solidFill>
                  <a:srgbClr val="002060"/>
                </a:solidFill>
              </a:rPr>
              <a:t> з прав </a:t>
            </a:r>
            <a:r>
              <a:rPr lang="ru-RU" sz="1800" b="1" dirty="0" err="1">
                <a:solidFill>
                  <a:srgbClr val="002060"/>
                </a:solidFill>
              </a:rPr>
              <a:t>людини</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про становище </a:t>
            </a:r>
            <a:r>
              <a:rPr lang="ru-RU" sz="1800" b="1" dirty="0" err="1">
                <a:solidFill>
                  <a:srgbClr val="002060"/>
                </a:solidFill>
              </a:rPr>
              <a:t>жінок</a:t>
            </a:r>
            <a:r>
              <a:rPr lang="ru-RU" sz="1800" b="1" dirty="0">
                <a:solidFill>
                  <a:srgbClr val="002060"/>
                </a:solidFill>
              </a:rPr>
              <a:t>, </a:t>
            </a:r>
          </a:p>
          <a:p>
            <a:pPr marL="285750" indent="-285750">
              <a:buFont typeface="Wingdings" pitchFamily="2" charset="2"/>
              <a:buChar char="ü"/>
            </a:pPr>
            <a:r>
              <a:rPr lang="ru-UA" sz="1800" b="1" dirty="0">
                <a:solidFill>
                  <a:srgbClr val="002060"/>
                </a:solidFill>
              </a:rPr>
              <a:t> </a:t>
            </a: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наркотичних</a:t>
            </a:r>
            <a:r>
              <a:rPr lang="ru-RU" sz="1800" b="1" dirty="0">
                <a:solidFill>
                  <a:srgbClr val="002060"/>
                </a:solidFill>
              </a:rPr>
              <a:t> </a:t>
            </a:r>
            <a:r>
              <a:rPr lang="ru-RU" sz="1800" b="1" dirty="0" err="1">
                <a:solidFill>
                  <a:srgbClr val="002060"/>
                </a:solidFill>
              </a:rPr>
              <a:t>засобів</a:t>
            </a:r>
            <a:endParaRPr lang="ru-RU" sz="1800" b="1" dirty="0">
              <a:solidFill>
                <a:srgbClr val="002060"/>
              </a:solidFill>
            </a:endParaRPr>
          </a:p>
          <a:p>
            <a:pPr marL="285750" indent="-285750">
              <a:buFont typeface="Wingdings" pitchFamily="2" charset="2"/>
              <a:buChar char="ü"/>
            </a:pPr>
            <a:r>
              <a:rPr lang="ru-RU" sz="1800" b="1" dirty="0" err="1">
                <a:solidFill>
                  <a:srgbClr val="002060"/>
                </a:solidFill>
              </a:rPr>
              <a:t>інші</a:t>
            </a:r>
            <a:endParaRPr lang="ru-RU" sz="1800" b="1" dirty="0">
              <a:solidFill>
                <a:srgbClr val="002060"/>
              </a:solidFill>
            </a:endParaRPr>
          </a:p>
          <a:p>
            <a:endParaRPr lang="uk-UA" sz="1800" b="1" dirty="0">
              <a:solidFill>
                <a:srgbClr val="002060"/>
              </a:solidFill>
            </a:endParaRPr>
          </a:p>
        </p:txBody>
      </p:sp>
      <p:pic>
        <p:nvPicPr>
          <p:cNvPr id="17412" name="Picture 4" descr="ЭКОСОС-75: Деятельность в целях более устойчивого мира | ЭКОНОМИЧЕСКИЙ И  СОЦИАЛЬНЫЙ СОВЕТ">
            <a:extLst>
              <a:ext uri="{FF2B5EF4-FFF2-40B4-BE49-F238E27FC236}">
                <a16:creationId xmlns:a16="http://schemas.microsoft.com/office/drawing/2014/main" id="{8441AFBB-70AC-A24F-AA4A-7933807C3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9" y="2544667"/>
            <a:ext cx="5159524" cy="246716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2019 ECOSOC Youth Forum | Economic and Social Council">
            <a:extLst>
              <a:ext uri="{FF2B5EF4-FFF2-40B4-BE49-F238E27FC236}">
                <a16:creationId xmlns:a16="http://schemas.microsoft.com/office/drawing/2014/main" id="{663205BE-6562-704E-B3F7-E9ED5FCE3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6" y="196850"/>
            <a:ext cx="5298004" cy="230607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he role of youth in building sustainable and resilient urban and rural  communities- #YOUTH2030 | Economic and Social Council">
            <a:extLst>
              <a:ext uri="{FF2B5EF4-FFF2-40B4-BE49-F238E27FC236}">
                <a16:creationId xmlns:a16="http://schemas.microsoft.com/office/drawing/2014/main" id="{4D5ACC5A-99D8-A842-AB5F-B8DAE78A4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9" y="5056654"/>
            <a:ext cx="5146824" cy="242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4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27671F-B034-D045-B8B8-A4079A4B787C}"/>
              </a:ext>
            </a:extLst>
          </p:cNvPr>
          <p:cNvSpPr>
            <a:spLocks noGrp="1"/>
          </p:cNvSpPr>
          <p:nvPr>
            <p:ph type="title"/>
          </p:nvPr>
        </p:nvSpPr>
        <p:spPr>
          <a:xfrm>
            <a:off x="6794500" y="349250"/>
            <a:ext cx="2876654" cy="430887"/>
          </a:xfrm>
        </p:spPr>
        <p:txBody>
          <a:bodyPr/>
          <a:lstStyle/>
          <a:p>
            <a:r>
              <a:rPr lang="uk-UA" dirty="0">
                <a:solidFill>
                  <a:srgbClr val="FF0000"/>
                </a:solidFill>
              </a:rPr>
              <a:t>РАДА З ОПІКИ</a:t>
            </a:r>
          </a:p>
        </p:txBody>
      </p:sp>
      <p:sp>
        <p:nvSpPr>
          <p:cNvPr id="3" name="Текст 2">
            <a:extLst>
              <a:ext uri="{FF2B5EF4-FFF2-40B4-BE49-F238E27FC236}">
                <a16:creationId xmlns:a16="http://schemas.microsoft.com/office/drawing/2014/main" id="{5B5DB9F1-D599-B24E-A617-5A898A118219}"/>
              </a:ext>
            </a:extLst>
          </p:cNvPr>
          <p:cNvSpPr>
            <a:spLocks noGrp="1"/>
          </p:cNvSpPr>
          <p:nvPr>
            <p:ph type="body" idx="1"/>
          </p:nvPr>
        </p:nvSpPr>
        <p:spPr>
          <a:xfrm>
            <a:off x="5346700" y="1187450"/>
            <a:ext cx="5346700" cy="6186309"/>
          </a:xfrm>
        </p:spPr>
        <p:txBody>
          <a:bodyPr/>
          <a:lstStyle/>
          <a:p>
            <a:endParaRPr lang="ru-UA" sz="1800" b="1" dirty="0">
              <a:solidFill>
                <a:srgbClr val="002060"/>
              </a:solidFill>
            </a:endParaRPr>
          </a:p>
          <a:p>
            <a:r>
              <a:rPr lang="uk-UA" b="1" dirty="0">
                <a:solidFill>
                  <a:srgbClr val="002060"/>
                </a:solidFill>
              </a:rPr>
              <a:t>Розділ XII Статуту ООН передбачає створення </a:t>
            </a:r>
            <a:r>
              <a:rPr lang="uk-UA" b="1" dirty="0">
                <a:solidFill>
                  <a:srgbClr val="FF0000"/>
                </a:solidFill>
              </a:rPr>
              <a:t>міжнародної системи опіки, до якої повинні були ввійти території, що знаходилися під мандатом Ліги Націй</a:t>
            </a:r>
            <a:r>
              <a:rPr lang="uk-UA" b="1" dirty="0">
                <a:solidFill>
                  <a:srgbClr val="002060"/>
                </a:solidFill>
              </a:rPr>
              <a:t>: території, відчужені в результаті Другої світової війни від ворожих держав, і території, добровільно включені в систему опіки державами, відповідальними за їх управління. </a:t>
            </a:r>
          </a:p>
          <a:p>
            <a:r>
              <a:rPr lang="uk-UA" b="1" dirty="0">
                <a:solidFill>
                  <a:srgbClr val="002060"/>
                </a:solidFill>
              </a:rPr>
              <a:t>У систему опіки увійшло </a:t>
            </a:r>
            <a:r>
              <a:rPr lang="uk-UA" b="1" dirty="0">
                <a:solidFill>
                  <a:srgbClr val="FF0000"/>
                </a:solidFill>
              </a:rPr>
              <a:t>11 територій</a:t>
            </a:r>
            <a:r>
              <a:rPr lang="uk-UA" b="1" dirty="0">
                <a:solidFill>
                  <a:srgbClr val="002060"/>
                </a:solidFill>
              </a:rPr>
              <a:t>.</a:t>
            </a:r>
          </a:p>
          <a:p>
            <a:r>
              <a:rPr lang="uk-UA" b="1" dirty="0">
                <a:solidFill>
                  <a:srgbClr val="002060"/>
                </a:solidFill>
              </a:rPr>
              <a:t> Держави, що управляли територіями під опікою, </a:t>
            </a:r>
            <a:r>
              <a:rPr lang="uk-UA" b="1" dirty="0">
                <a:solidFill>
                  <a:srgbClr val="FF0000"/>
                </a:solidFill>
              </a:rPr>
              <a:t>уклали з ООН відповідні угоди</a:t>
            </a:r>
            <a:r>
              <a:rPr lang="uk-UA" b="1" dirty="0">
                <a:solidFill>
                  <a:srgbClr val="002060"/>
                </a:solidFill>
              </a:rPr>
              <a:t>. </a:t>
            </a:r>
          </a:p>
          <a:p>
            <a:r>
              <a:rPr lang="uk-UA" b="1" dirty="0">
                <a:solidFill>
                  <a:srgbClr val="002060"/>
                </a:solidFill>
              </a:rPr>
              <a:t>З боку ООН функції опіки здійснювала Рада з опіки, мета - покращення становища жителів підопічних територій та у сприянні їх поступовому переходу до самоврядування чи незалежності</a:t>
            </a:r>
          </a:p>
          <a:p>
            <a:r>
              <a:rPr lang="uk-UA" b="1" dirty="0">
                <a:solidFill>
                  <a:srgbClr val="002060"/>
                </a:solidFill>
              </a:rPr>
              <a:t>Склад Ради залежав від кількості управляючих держав (максимальна кількість досягла 14 у період 1955 — 1960 </a:t>
            </a:r>
            <a:r>
              <a:rPr lang="uk-UA" b="1" dirty="0" err="1">
                <a:solidFill>
                  <a:srgbClr val="002060"/>
                </a:solidFill>
              </a:rPr>
              <a:t>pp</a:t>
            </a:r>
            <a:r>
              <a:rPr lang="uk-UA" b="1" dirty="0">
                <a:solidFill>
                  <a:srgbClr val="002060"/>
                </a:solidFill>
              </a:rPr>
              <a:t>.). </a:t>
            </a:r>
          </a:p>
          <a:p>
            <a:r>
              <a:rPr lang="uk-UA" b="1" dirty="0">
                <a:solidFill>
                  <a:srgbClr val="002060"/>
                </a:solidFill>
              </a:rPr>
              <a:t>Зараз до Ради входять члени РБ ООН</a:t>
            </a:r>
          </a:p>
          <a:p>
            <a:r>
              <a:rPr lang="uk-UA" b="1" dirty="0">
                <a:solidFill>
                  <a:srgbClr val="FF0000"/>
                </a:solidFill>
              </a:rPr>
              <a:t>Остання з підопічних територій Палау отримала незалежність від США у 1994 р., тим самим Рада з опіки виконала покладені на неї функції</a:t>
            </a:r>
            <a:r>
              <a:rPr lang="uk-UA" b="1" dirty="0">
                <a:solidFill>
                  <a:srgbClr val="002060"/>
                </a:solidFill>
              </a:rPr>
              <a:t>. </a:t>
            </a:r>
          </a:p>
          <a:p>
            <a:r>
              <a:rPr lang="uk-UA" b="1" dirty="0">
                <a:solidFill>
                  <a:srgbClr val="002060"/>
                </a:solidFill>
              </a:rPr>
              <a:t>У зв'язку з цим було ухвалено рішення про те, що Рада повинна скликатися лише в міру необхідності.</a:t>
            </a:r>
            <a:endParaRPr lang="ru-UA" b="1" dirty="0">
              <a:solidFill>
                <a:srgbClr val="002060"/>
              </a:solidFill>
            </a:endParaRPr>
          </a:p>
          <a:p>
            <a:endParaRPr lang="uk-UA" dirty="0"/>
          </a:p>
        </p:txBody>
      </p:sp>
      <p:pic>
        <p:nvPicPr>
          <p:cNvPr id="18434" name="Picture 2" descr="Зал Совета по Опеке. Фото ООН/Мануэль Элиас">
            <a:extLst>
              <a:ext uri="{FF2B5EF4-FFF2-40B4-BE49-F238E27FC236}">
                <a16:creationId xmlns:a16="http://schemas.microsoft.com/office/drawing/2014/main" id="{B0C72EDE-0B77-D246-BFC2-121B820C0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776186"/>
            <a:ext cx="4973461"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AA8F53-FD7A-FE4E-81F4-4299A2583469}"/>
              </a:ext>
            </a:extLst>
          </p:cNvPr>
          <p:cNvSpPr txBox="1"/>
          <p:nvPr/>
        </p:nvSpPr>
        <p:spPr>
          <a:xfrm>
            <a:off x="1308100" y="4692650"/>
            <a:ext cx="3200400" cy="369332"/>
          </a:xfrm>
          <a:prstGeom prst="rect">
            <a:avLst/>
          </a:prstGeom>
          <a:noFill/>
        </p:spPr>
        <p:txBody>
          <a:bodyPr wrap="square">
            <a:spAutoFit/>
          </a:bodyPr>
          <a:lstStyle/>
          <a:p>
            <a:r>
              <a:rPr lang="uk-UA" b="1" dirty="0">
                <a:latin typeface="Book Antiqua" panose="02040602050305030304" pitchFamily="18" charset="0"/>
              </a:rPr>
              <a:t>Зала засідань Ради з опіки</a:t>
            </a:r>
          </a:p>
        </p:txBody>
      </p:sp>
    </p:spTree>
    <p:extLst>
      <p:ext uri="{BB962C8B-B14F-4D97-AF65-F5344CB8AC3E}">
        <p14:creationId xmlns:p14="http://schemas.microsoft.com/office/powerpoint/2010/main" val="1082876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B86434-37CD-1747-8143-D0AAE24B4C19}"/>
              </a:ext>
            </a:extLst>
          </p:cNvPr>
          <p:cNvSpPr>
            <a:spLocks noGrp="1"/>
          </p:cNvSpPr>
          <p:nvPr>
            <p:ph type="title"/>
          </p:nvPr>
        </p:nvSpPr>
        <p:spPr>
          <a:xfrm>
            <a:off x="5575300" y="273050"/>
            <a:ext cx="4400654" cy="430887"/>
          </a:xfrm>
        </p:spPr>
        <p:txBody>
          <a:bodyPr/>
          <a:lstStyle/>
          <a:p>
            <a:r>
              <a:rPr lang="uk-UA" dirty="0">
                <a:solidFill>
                  <a:srgbClr val="FF0000"/>
                </a:solidFill>
              </a:rPr>
              <a:t>Міжнародний суд ООН</a:t>
            </a:r>
          </a:p>
        </p:txBody>
      </p:sp>
      <p:sp>
        <p:nvSpPr>
          <p:cNvPr id="3" name="Текст 2">
            <a:extLst>
              <a:ext uri="{FF2B5EF4-FFF2-40B4-BE49-F238E27FC236}">
                <a16:creationId xmlns:a16="http://schemas.microsoft.com/office/drawing/2014/main" id="{A1ADEEA4-1AC1-044D-8908-42DCD875207E}"/>
              </a:ext>
            </a:extLst>
          </p:cNvPr>
          <p:cNvSpPr>
            <a:spLocks noGrp="1"/>
          </p:cNvSpPr>
          <p:nvPr>
            <p:ph type="body" idx="1"/>
          </p:nvPr>
        </p:nvSpPr>
        <p:spPr>
          <a:xfrm>
            <a:off x="5346700" y="958850"/>
            <a:ext cx="5218649" cy="6586418"/>
          </a:xfrm>
        </p:spPr>
        <p:txBody>
          <a:bodyPr/>
          <a:lstStyle/>
          <a:p>
            <a:r>
              <a:rPr lang="uk-UA" sz="1800" b="1" dirty="0">
                <a:solidFill>
                  <a:srgbClr val="002060"/>
                </a:solidFill>
              </a:rPr>
              <a:t>Міжнародний суд є </a:t>
            </a:r>
            <a:r>
              <a:rPr lang="uk-UA" sz="1800" b="1" dirty="0">
                <a:solidFill>
                  <a:srgbClr val="FF0000"/>
                </a:solidFill>
              </a:rPr>
              <a:t>головним судовим органом ООН.</a:t>
            </a:r>
            <a:r>
              <a:rPr lang="uk-UA" sz="1800" b="1" dirty="0">
                <a:solidFill>
                  <a:srgbClr val="002060"/>
                </a:solidFill>
              </a:rPr>
              <a:t> </a:t>
            </a:r>
          </a:p>
          <a:p>
            <a:r>
              <a:rPr lang="uk-UA" sz="1800" b="1" dirty="0">
                <a:solidFill>
                  <a:srgbClr val="FF0000"/>
                </a:solidFill>
              </a:rPr>
              <a:t>Усі члени ООН є </a:t>
            </a:r>
            <a:r>
              <a:rPr lang="uk-UA" sz="1800" b="1" dirty="0" err="1">
                <a:solidFill>
                  <a:srgbClr val="FF0000"/>
                </a:solidFill>
              </a:rPr>
              <a:t>de</a:t>
            </a:r>
            <a:r>
              <a:rPr lang="uk-UA" sz="1800" b="1" dirty="0">
                <a:solidFill>
                  <a:srgbClr val="FF0000"/>
                </a:solidFill>
              </a:rPr>
              <a:t> </a:t>
            </a:r>
            <a:r>
              <a:rPr lang="uk-UA" sz="1800" b="1" dirty="0" err="1">
                <a:solidFill>
                  <a:srgbClr val="FF0000"/>
                </a:solidFill>
              </a:rPr>
              <a:t>facto</a:t>
            </a:r>
            <a:r>
              <a:rPr lang="uk-UA" sz="1800" b="1" dirty="0">
                <a:solidFill>
                  <a:srgbClr val="FF0000"/>
                </a:solidFill>
              </a:rPr>
              <a:t> учасниками Міжнародного суду</a:t>
            </a:r>
            <a:r>
              <a:rPr lang="uk-UA" sz="1800" b="1" dirty="0">
                <a:solidFill>
                  <a:srgbClr val="002060"/>
                </a:solidFill>
              </a:rPr>
              <a:t>. Відповідно до ст. 93(2) </a:t>
            </a:r>
            <a:r>
              <a:rPr lang="uk-UA" sz="1800" b="1" dirty="0">
                <a:solidFill>
                  <a:srgbClr val="FF0000"/>
                </a:solidFill>
              </a:rPr>
              <a:t>учасником Міжнародного суду може стати держава, яка не є членом ООН </a:t>
            </a:r>
            <a:r>
              <a:rPr lang="uk-UA" sz="1800" b="1" dirty="0">
                <a:solidFill>
                  <a:srgbClr val="002060"/>
                </a:solidFill>
              </a:rPr>
              <a:t>(наприклад, Швейцарія, яка була членом Суду, не будучи членом ООН до 2002 </a:t>
            </a:r>
            <a:r>
              <a:rPr lang="uk-UA" sz="1800" b="1" dirty="0" err="1">
                <a:solidFill>
                  <a:srgbClr val="002060"/>
                </a:solidFill>
              </a:rPr>
              <a:t>p</a:t>
            </a:r>
            <a:r>
              <a:rPr lang="uk-UA" sz="1800" b="1" dirty="0">
                <a:solidFill>
                  <a:srgbClr val="002060"/>
                </a:solidFill>
              </a:rPr>
              <a:t>.).</a:t>
            </a:r>
          </a:p>
          <a:p>
            <a:r>
              <a:rPr lang="uk-UA" sz="1800" b="1" dirty="0">
                <a:solidFill>
                  <a:srgbClr val="002060"/>
                </a:solidFill>
              </a:rPr>
              <a:t>Суд формується і діє відповідно </a:t>
            </a:r>
            <a:r>
              <a:rPr lang="uk-UA" sz="1800" b="1" dirty="0">
                <a:solidFill>
                  <a:srgbClr val="FF0000"/>
                </a:solidFill>
              </a:rPr>
              <a:t>до свого Статуту</a:t>
            </a:r>
            <a:r>
              <a:rPr lang="uk-UA" sz="1800" b="1" dirty="0">
                <a:solidFill>
                  <a:srgbClr val="002060"/>
                </a:solidFill>
              </a:rPr>
              <a:t>, який є невід'ємною </a:t>
            </a:r>
            <a:r>
              <a:rPr lang="uk-UA" sz="1800" b="1" dirty="0">
                <a:solidFill>
                  <a:srgbClr val="FF0000"/>
                </a:solidFill>
              </a:rPr>
              <a:t>частиною Статуту ООН</a:t>
            </a:r>
            <a:r>
              <a:rPr lang="uk-UA" sz="1800" b="1" dirty="0">
                <a:solidFill>
                  <a:srgbClr val="002060"/>
                </a:solidFill>
              </a:rPr>
              <a:t>. Статут Міжнародного Суду був підписаний 26 червня 1945 року і набув чинності 24 жовтня 1945 </a:t>
            </a:r>
          </a:p>
          <a:p>
            <a:r>
              <a:rPr lang="uk-UA" sz="1800" b="1" dirty="0">
                <a:solidFill>
                  <a:srgbClr val="002060"/>
                </a:solidFill>
              </a:rPr>
              <a:t>року.</a:t>
            </a:r>
          </a:p>
          <a:p>
            <a:r>
              <a:rPr lang="uk-UA" sz="1800" b="1" dirty="0">
                <a:solidFill>
                  <a:srgbClr val="002060"/>
                </a:solidFill>
              </a:rPr>
              <a:t> </a:t>
            </a:r>
          </a:p>
          <a:p>
            <a:r>
              <a:rPr lang="uk-UA" sz="1800" b="1" dirty="0">
                <a:solidFill>
                  <a:srgbClr val="FF0000"/>
                </a:solidFill>
              </a:rPr>
              <a:t>!!!</a:t>
            </a:r>
            <a:r>
              <a:rPr lang="uk-UA" sz="1800" b="1" dirty="0">
                <a:solidFill>
                  <a:srgbClr val="002060"/>
                </a:solidFill>
              </a:rPr>
              <a:t> Міжнародний суд може </a:t>
            </a:r>
            <a:r>
              <a:rPr lang="uk-UA" sz="1800" b="1" dirty="0">
                <a:solidFill>
                  <a:srgbClr val="FF0000"/>
                </a:solidFill>
              </a:rPr>
              <a:t>розглядати </a:t>
            </a:r>
            <a:r>
              <a:rPr lang="uk-UA" sz="1800" b="1" u="sng" dirty="0">
                <a:solidFill>
                  <a:srgbClr val="FF0000"/>
                </a:solidFill>
              </a:rPr>
              <a:t>суперечки між державами з</a:t>
            </a:r>
            <a:r>
              <a:rPr lang="ru-UA" sz="1800" b="1" u="sng" dirty="0">
                <a:solidFill>
                  <a:srgbClr val="FF0000"/>
                </a:solidFill>
              </a:rPr>
              <a:t> </a:t>
            </a:r>
            <a:r>
              <a:rPr lang="uk-UA" sz="1800" b="1" u="sng" dirty="0">
                <a:solidFill>
                  <a:srgbClr val="FF0000"/>
                </a:solidFill>
              </a:rPr>
              <a:t>їх згоди </a:t>
            </a:r>
            <a:r>
              <a:rPr lang="uk-UA" sz="1800" b="1" dirty="0">
                <a:solidFill>
                  <a:srgbClr val="002060"/>
                </a:solidFill>
              </a:rPr>
              <a:t>(розділ II Статуту Міжнародного суду), а також </a:t>
            </a:r>
            <a:r>
              <a:rPr lang="uk-UA" sz="1800" b="1" dirty="0">
                <a:solidFill>
                  <a:srgbClr val="FF0000"/>
                </a:solidFill>
              </a:rPr>
              <a:t>надавати </a:t>
            </a:r>
            <a:r>
              <a:rPr lang="uk-UA" sz="1800" b="1" u="sng" dirty="0">
                <a:solidFill>
                  <a:srgbClr val="FF0000"/>
                </a:solidFill>
              </a:rPr>
              <a:t>консультативні висновки </a:t>
            </a:r>
            <a:r>
              <a:rPr lang="uk-UA" sz="1800" b="1" dirty="0">
                <a:solidFill>
                  <a:srgbClr val="FF0000"/>
                </a:solidFill>
              </a:rPr>
              <a:t>з правових питань за запитами РБ ООН, ГА ООН та інших органів і спеціалізованих установ ООН з дозволу Генеральної Асамблеї </a:t>
            </a:r>
            <a:endParaRPr lang="ru-UA" sz="1800" b="1" dirty="0">
              <a:solidFill>
                <a:srgbClr val="002060"/>
              </a:solidFill>
            </a:endParaRPr>
          </a:p>
          <a:p>
            <a:endParaRPr lang="ru-UA" dirty="0"/>
          </a:p>
          <a:p>
            <a:endParaRPr lang="uk-UA" dirty="0"/>
          </a:p>
        </p:txBody>
      </p:sp>
      <p:pic>
        <p:nvPicPr>
          <p:cNvPr id="19468" name="Picture 12" descr="Эмблема Международного Суда | Добро пожаловать в коллекции подарков ООН">
            <a:extLst>
              <a:ext uri="{FF2B5EF4-FFF2-40B4-BE49-F238E27FC236}">
                <a16:creationId xmlns:a16="http://schemas.microsoft.com/office/drawing/2014/main" id="{076144E1-EFDB-B741-AFB9-6E011CC91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1" y="495932"/>
            <a:ext cx="5106534" cy="62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33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2DDCE7F-F293-FA45-A196-C5791843E351}"/>
              </a:ext>
            </a:extLst>
          </p:cNvPr>
          <p:cNvSpPr>
            <a:spLocks noGrp="1"/>
          </p:cNvSpPr>
          <p:nvPr>
            <p:ph type="body" idx="1"/>
          </p:nvPr>
        </p:nvSpPr>
        <p:spPr>
          <a:xfrm>
            <a:off x="6032500" y="546596"/>
            <a:ext cx="4436445" cy="6771084"/>
          </a:xfrm>
        </p:spPr>
        <p:txBody>
          <a:bodyPr/>
          <a:lstStyle/>
          <a:p>
            <a:r>
              <a:rPr lang="uk-UA" sz="2000" b="1" dirty="0">
                <a:solidFill>
                  <a:srgbClr val="002060"/>
                </a:solidFill>
              </a:rPr>
              <a:t>Заснований в 1945 році замість Постійної палати міжнародного правосуддя (ППМП) при Лізі Націй. У жовтні 1945 року ППМП на своїй останній сесії ухвалила рішення про передачу своїх архівів і майна Суду, який також мав засідати в Палаці миру в Гаазі. </a:t>
            </a:r>
          </a:p>
          <a:p>
            <a:r>
              <a:rPr lang="uk-UA" sz="2000" b="1" dirty="0">
                <a:solidFill>
                  <a:srgbClr val="FF0000"/>
                </a:solidFill>
              </a:rPr>
              <a:t>31 січня 1946 року судді ППМП пішли у відставку і 5 лютого 1946 року Генеральна Асамблея і Рада Безпеки ООН вибрали перших членів Міжнародного Суду. </a:t>
            </a:r>
          </a:p>
          <a:p>
            <a:endParaRPr lang="uk-UA" sz="2000" b="1" dirty="0">
              <a:solidFill>
                <a:srgbClr val="002060"/>
              </a:solidFill>
            </a:endParaRPr>
          </a:p>
          <a:p>
            <a:r>
              <a:rPr lang="uk-UA" sz="2000" b="1" dirty="0">
                <a:solidFill>
                  <a:srgbClr val="002060"/>
                </a:solidFill>
              </a:rPr>
              <a:t>У квітні 1946 року ППМП була офіційно розпущена, і Суд, зібравшись на перше засідання, вибрав своїм </a:t>
            </a:r>
            <a:r>
              <a:rPr lang="uk-UA" sz="2000" b="1" dirty="0">
                <a:solidFill>
                  <a:srgbClr val="FF0000"/>
                </a:solidFill>
              </a:rPr>
              <a:t>Головою суддю </a:t>
            </a:r>
            <a:r>
              <a:rPr lang="uk-UA" sz="2000" b="1" dirty="0" err="1">
                <a:solidFill>
                  <a:srgbClr val="FF0000"/>
                </a:solidFill>
              </a:rPr>
              <a:t>Хосу</a:t>
            </a:r>
            <a:r>
              <a:rPr lang="uk-UA" sz="2000" b="1" dirty="0">
                <a:solidFill>
                  <a:srgbClr val="FF0000"/>
                </a:solidFill>
              </a:rPr>
              <a:t> Густава </a:t>
            </a:r>
            <a:r>
              <a:rPr lang="uk-UA" sz="2000" b="1" dirty="0" err="1">
                <a:solidFill>
                  <a:srgbClr val="FF0000"/>
                </a:solidFill>
              </a:rPr>
              <a:t>Герроро</a:t>
            </a:r>
            <a:r>
              <a:rPr lang="uk-UA" sz="2000" b="1" dirty="0">
                <a:solidFill>
                  <a:srgbClr val="FF0000"/>
                </a:solidFill>
              </a:rPr>
              <a:t> </a:t>
            </a:r>
            <a:r>
              <a:rPr lang="uk-UA" sz="2000" b="1" dirty="0">
                <a:solidFill>
                  <a:srgbClr val="002060"/>
                </a:solidFill>
              </a:rPr>
              <a:t>(Сальвадор), який був останнім головою ППМП. </a:t>
            </a:r>
            <a:r>
              <a:rPr lang="uk-UA" sz="2000" b="1" u="sng" dirty="0">
                <a:solidFill>
                  <a:srgbClr val="FF0000"/>
                </a:solidFill>
              </a:rPr>
              <a:t>Перше засідання було проведене 18 квітня 1946 року</a:t>
            </a:r>
            <a:r>
              <a:rPr lang="ru-UA" sz="2000" b="1" u="sng" dirty="0">
                <a:solidFill>
                  <a:srgbClr val="FF0000"/>
                </a:solidFill>
              </a:rPr>
              <a:t> </a:t>
            </a:r>
            <a:endParaRPr lang="uk-UA" sz="2000" b="1" u="sng" dirty="0">
              <a:solidFill>
                <a:srgbClr val="FF0000"/>
              </a:solidFill>
            </a:endParaRPr>
          </a:p>
        </p:txBody>
      </p:sp>
      <p:pic>
        <p:nvPicPr>
          <p:cNvPr id="20482" name="Picture 2" descr="Міжнародний суд — Вікіпедія">
            <a:extLst>
              <a:ext uri="{FF2B5EF4-FFF2-40B4-BE49-F238E27FC236}">
                <a16:creationId xmlns:a16="http://schemas.microsoft.com/office/drawing/2014/main" id="{617D7866-5C01-F34E-9A96-60D2CC267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120650"/>
            <a:ext cx="5593874" cy="424644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Одне з засідань суду">
            <a:extLst>
              <a:ext uri="{FF2B5EF4-FFF2-40B4-BE49-F238E27FC236}">
                <a16:creationId xmlns:a16="http://schemas.microsoft.com/office/drawing/2014/main" id="{B8CF5F96-6B71-0943-AB01-BF479E4CB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20" y="3676650"/>
            <a:ext cx="5655144"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15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140D404-9C5C-9E47-AA5D-082222FC2A60}"/>
              </a:ext>
            </a:extLst>
          </p:cNvPr>
          <p:cNvSpPr>
            <a:spLocks noGrp="1"/>
          </p:cNvSpPr>
          <p:nvPr>
            <p:ph type="body" idx="1"/>
          </p:nvPr>
        </p:nvSpPr>
        <p:spPr>
          <a:xfrm>
            <a:off x="6261100" y="515818"/>
            <a:ext cx="4337353" cy="6894195"/>
          </a:xfrm>
        </p:spPr>
        <p:txBody>
          <a:bodyPr/>
          <a:lstStyle/>
          <a:p>
            <a:r>
              <a:rPr lang="uk-UA" sz="2400" b="1" dirty="0">
                <a:solidFill>
                  <a:srgbClr val="002060"/>
                </a:solidFill>
              </a:rPr>
              <a:t>Штаб-квартира Міжнародного суду знаходиться в Гаазі (Нідерланди).</a:t>
            </a:r>
          </a:p>
          <a:p>
            <a:r>
              <a:rPr lang="uk-UA" sz="2400" b="1" dirty="0">
                <a:solidFill>
                  <a:srgbClr val="002060"/>
                </a:solidFill>
              </a:rPr>
              <a:t> </a:t>
            </a:r>
          </a:p>
          <a:p>
            <a:r>
              <a:rPr lang="uk-UA" sz="2400" b="1" dirty="0">
                <a:solidFill>
                  <a:srgbClr val="FF0000"/>
                </a:solidFill>
              </a:rPr>
              <a:t>!!! До</a:t>
            </a:r>
            <a:r>
              <a:rPr lang="uk-UA" sz="2400" b="1" dirty="0">
                <a:solidFill>
                  <a:srgbClr val="002060"/>
                </a:solidFill>
              </a:rPr>
              <a:t> </a:t>
            </a:r>
            <a:r>
              <a:rPr lang="uk-UA" sz="2400" b="1" dirty="0">
                <a:solidFill>
                  <a:srgbClr val="FF0000"/>
                </a:solidFill>
              </a:rPr>
              <a:t>компетенції Міжнародного суду </a:t>
            </a:r>
            <a:r>
              <a:rPr lang="uk-UA" sz="2400" b="1" dirty="0">
                <a:solidFill>
                  <a:srgbClr val="002060"/>
                </a:solidFill>
              </a:rPr>
              <a:t>відносять розгляд справ, пов'язаних з</a:t>
            </a:r>
          </a:p>
          <a:p>
            <a:pPr marL="342900" indent="-342900">
              <a:buFont typeface="Wingdings" pitchFamily="2" charset="2"/>
              <a:buChar char="ü"/>
            </a:pPr>
            <a:r>
              <a:rPr lang="uk-UA" sz="2400" b="1" dirty="0">
                <a:solidFill>
                  <a:srgbClr val="002060"/>
                </a:solidFill>
              </a:rPr>
              <a:t> територіальними (прикордонними) суперечками держав, </a:t>
            </a:r>
          </a:p>
          <a:p>
            <a:pPr marL="342900" indent="-342900">
              <a:buFont typeface="Wingdings" pitchFamily="2" charset="2"/>
              <a:buChar char="ü"/>
            </a:pPr>
            <a:r>
              <a:rPr lang="uk-UA" sz="2400" b="1" dirty="0">
                <a:solidFill>
                  <a:srgbClr val="002060"/>
                </a:solidFill>
              </a:rPr>
              <a:t>визначенням економічних зон морів, </a:t>
            </a:r>
          </a:p>
          <a:p>
            <a:pPr marL="342900" indent="-342900">
              <a:buFont typeface="Wingdings" pitchFamily="2" charset="2"/>
              <a:buChar char="ü"/>
            </a:pPr>
            <a:r>
              <a:rPr lang="uk-UA" sz="2400" b="1" dirty="0">
                <a:solidFill>
                  <a:srgbClr val="002060"/>
                </a:solidFill>
              </a:rPr>
              <a:t>права на риболовлю, </a:t>
            </a:r>
          </a:p>
          <a:p>
            <a:pPr marL="342900" indent="-342900">
              <a:buFont typeface="Wingdings" pitchFamily="2" charset="2"/>
              <a:buChar char="ü"/>
            </a:pPr>
            <a:r>
              <a:rPr lang="uk-UA" sz="2400" b="1" dirty="0">
                <a:solidFill>
                  <a:srgbClr val="002060"/>
                </a:solidFill>
              </a:rPr>
              <a:t>спірні питання, що виникають між державами.</a:t>
            </a:r>
            <a:endParaRPr lang="ru-UA" sz="2400" b="1" dirty="0">
              <a:solidFill>
                <a:srgbClr val="002060"/>
              </a:solidFill>
            </a:endParaRPr>
          </a:p>
          <a:p>
            <a:endParaRPr lang="uk-UA" dirty="0"/>
          </a:p>
        </p:txBody>
      </p:sp>
      <p:pic>
        <p:nvPicPr>
          <p:cNvPr id="21508" name="Picture 4">
            <a:extLst>
              <a:ext uri="{FF2B5EF4-FFF2-40B4-BE49-F238E27FC236}">
                <a16:creationId xmlns:a16="http://schemas.microsoft.com/office/drawing/2014/main" id="{E4EDE1C8-8859-B049-A468-B9576447D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8" y="882650"/>
            <a:ext cx="6103716"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19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82D62E1-35E1-2F4A-8F1E-D4EF8A20A0D5}"/>
              </a:ext>
            </a:extLst>
          </p:cNvPr>
          <p:cNvSpPr>
            <a:spLocks noGrp="1"/>
          </p:cNvSpPr>
          <p:nvPr>
            <p:ph type="body" idx="1"/>
          </p:nvPr>
        </p:nvSpPr>
        <p:spPr>
          <a:xfrm>
            <a:off x="6032500" y="192653"/>
            <a:ext cx="4512644" cy="7171194"/>
          </a:xfrm>
        </p:spPr>
        <p:txBody>
          <a:bodyPr/>
          <a:lstStyle/>
          <a:p>
            <a:r>
              <a:rPr lang="uk-UA" sz="1800" b="1" dirty="0">
                <a:solidFill>
                  <a:srgbClr val="002060"/>
                </a:solidFill>
              </a:rPr>
              <a:t>Суд складається з </a:t>
            </a:r>
            <a:r>
              <a:rPr lang="uk-UA" sz="1800" b="1" dirty="0">
                <a:solidFill>
                  <a:srgbClr val="FF0000"/>
                </a:solidFill>
              </a:rPr>
              <a:t>"</a:t>
            </a:r>
            <a:r>
              <a:rPr lang="uk-UA" sz="1800" b="1" u="sng" dirty="0">
                <a:solidFill>
                  <a:srgbClr val="FF0000"/>
                </a:solidFill>
              </a:rPr>
              <a:t>незалежних</a:t>
            </a:r>
            <a:r>
              <a:rPr lang="uk-UA" sz="1800" b="1" dirty="0">
                <a:solidFill>
                  <a:srgbClr val="FF0000"/>
                </a:solidFill>
              </a:rPr>
              <a:t> суддів, обраних, незалежно від їх громадянства, з числа осіб, наділених </a:t>
            </a:r>
            <a:r>
              <a:rPr lang="uk-UA" sz="1800" b="1" u="sng" dirty="0">
                <a:solidFill>
                  <a:srgbClr val="FF0000"/>
                </a:solidFill>
              </a:rPr>
              <a:t>моральними якостями</a:t>
            </a:r>
            <a:r>
              <a:rPr lang="uk-UA" sz="1800" b="1" dirty="0">
                <a:solidFill>
                  <a:srgbClr val="FF0000"/>
                </a:solidFill>
              </a:rPr>
              <a:t>, що задовольняють </a:t>
            </a:r>
            <a:r>
              <a:rPr lang="uk-UA" sz="1800" b="1" u="sng" dirty="0">
                <a:solidFill>
                  <a:srgbClr val="FF0000"/>
                </a:solidFill>
              </a:rPr>
              <a:t>вимогам, чинним в їхніх країнах</a:t>
            </a:r>
            <a:r>
              <a:rPr lang="uk-UA" sz="1800" b="1" dirty="0">
                <a:solidFill>
                  <a:srgbClr val="FF0000"/>
                </a:solidFill>
              </a:rPr>
              <a:t>, для призначення на вищі судові посади, </a:t>
            </a:r>
            <a:r>
              <a:rPr lang="uk-UA" sz="1800" b="1" u="sng" dirty="0">
                <a:solidFill>
                  <a:srgbClr val="FF0000"/>
                </a:solidFill>
              </a:rPr>
              <a:t>або є юристами </a:t>
            </a:r>
            <a:r>
              <a:rPr lang="uk-UA" sz="1800" b="1" dirty="0">
                <a:solidFill>
                  <a:srgbClr val="FF0000"/>
                </a:solidFill>
              </a:rPr>
              <a:t>з визнаним авторитетом у галузі міжнародного права" </a:t>
            </a:r>
            <a:r>
              <a:rPr lang="uk-UA" sz="1800" b="1" dirty="0">
                <a:solidFill>
                  <a:srgbClr val="002060"/>
                </a:solidFill>
              </a:rPr>
              <a:t>(ст. 2 Статуту). </a:t>
            </a:r>
          </a:p>
          <a:p>
            <a:r>
              <a:rPr lang="uk-UA" sz="1800" b="1" dirty="0">
                <a:solidFill>
                  <a:srgbClr val="002060"/>
                </a:solidFill>
              </a:rPr>
              <a:t>Суд складається </a:t>
            </a:r>
            <a:r>
              <a:rPr lang="uk-UA" sz="1800" b="1" dirty="0">
                <a:solidFill>
                  <a:srgbClr val="FF0000"/>
                </a:solidFill>
              </a:rPr>
              <a:t>з 15 членів, обраних на 9 років</a:t>
            </a:r>
            <a:r>
              <a:rPr lang="uk-UA" sz="1800" b="1" dirty="0">
                <a:solidFill>
                  <a:srgbClr val="002060"/>
                </a:solidFill>
              </a:rPr>
              <a:t>, з ротацією 1/3 складу кожні 3 роки. </a:t>
            </a:r>
          </a:p>
          <a:p>
            <a:r>
              <a:rPr lang="uk-UA" sz="1800" b="1" dirty="0">
                <a:solidFill>
                  <a:srgbClr val="002060"/>
                </a:solidFill>
              </a:rPr>
              <a:t>У складі Суду </a:t>
            </a:r>
            <a:r>
              <a:rPr lang="uk-UA" sz="1800" b="1" dirty="0">
                <a:solidFill>
                  <a:srgbClr val="FF0000"/>
                </a:solidFill>
              </a:rPr>
              <a:t>не "може бути двох громадян однієї і тієї ж держави" </a:t>
            </a:r>
          </a:p>
          <a:p>
            <a:r>
              <a:rPr lang="uk-UA" sz="1800" b="1" dirty="0">
                <a:solidFill>
                  <a:srgbClr val="002060"/>
                </a:solidFill>
              </a:rPr>
              <a:t>Судді обираються Генеральною Асамблеєю і Радою Безпеки ООН, незалежно один від одного, абсолютною більшістю голосів.</a:t>
            </a:r>
          </a:p>
          <a:p>
            <a:r>
              <a:rPr lang="uk-UA" sz="1800" b="1" dirty="0">
                <a:solidFill>
                  <a:srgbClr val="002060"/>
                </a:solidFill>
              </a:rPr>
              <a:t>Суд шляхом </a:t>
            </a:r>
            <a:r>
              <a:rPr lang="uk-UA" sz="1800" b="1" dirty="0">
                <a:solidFill>
                  <a:srgbClr val="FF0000"/>
                </a:solidFill>
              </a:rPr>
              <a:t>таємного голосування, в якому беруть участь всі 15 суддів Міжнародного суду ООН, обирає строком на 3 роки голову і віце-голову </a:t>
            </a:r>
            <a:r>
              <a:rPr lang="uk-UA" sz="1800" b="1" dirty="0">
                <a:solidFill>
                  <a:srgbClr val="002060"/>
                </a:solidFill>
              </a:rPr>
              <a:t>(заступника) Суду, які можуть бути переобрані. </a:t>
            </a:r>
          </a:p>
          <a:p>
            <a:r>
              <a:rPr lang="uk-UA" sz="1800" b="1" dirty="0">
                <a:solidFill>
                  <a:srgbClr val="002060"/>
                </a:solidFill>
              </a:rPr>
              <a:t>Суд призначає свого секретаря</a:t>
            </a:r>
            <a:r>
              <a:rPr lang="ru-UA" sz="1800" b="1" dirty="0">
                <a:solidFill>
                  <a:srgbClr val="002060"/>
                </a:solidFill>
              </a:rPr>
              <a:t> </a:t>
            </a:r>
          </a:p>
          <a:p>
            <a:endParaRPr lang="uk-UA" dirty="0"/>
          </a:p>
        </p:txBody>
      </p:sp>
      <p:pic>
        <p:nvPicPr>
          <p:cNvPr id="22532" name="Picture 4" descr="British judge faces battle for reappointment to UN-backed court |  International court of justice | The Guardian">
            <a:extLst>
              <a:ext uri="{FF2B5EF4-FFF2-40B4-BE49-F238E27FC236}">
                <a16:creationId xmlns:a16="http://schemas.microsoft.com/office/drawing/2014/main" id="{C2B35C9E-10FF-8A44-8772-1468FBADA1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8" r="5053"/>
          <a:stretch/>
        </p:blipFill>
        <p:spPr bwMode="auto">
          <a:xfrm>
            <a:off x="25763" y="425450"/>
            <a:ext cx="5884244" cy="63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01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D016F9A-488D-8843-B481-18132B781229}"/>
              </a:ext>
            </a:extLst>
          </p:cNvPr>
          <p:cNvSpPr>
            <a:spLocks noGrp="1"/>
          </p:cNvSpPr>
          <p:nvPr>
            <p:ph type="body" idx="1"/>
          </p:nvPr>
        </p:nvSpPr>
        <p:spPr>
          <a:xfrm>
            <a:off x="5485674" y="80911"/>
            <a:ext cx="5194300" cy="7448193"/>
          </a:xfrm>
        </p:spPr>
        <p:txBody>
          <a:bodyPr/>
          <a:lstStyle/>
          <a:p>
            <a:r>
              <a:rPr lang="uk-UA" sz="1800" b="1" i="1" dirty="0">
                <a:solidFill>
                  <a:srgbClr val="FF0000"/>
                </a:solidFill>
              </a:rPr>
              <a:t>Розгляд справ порушується одним з 2 способів:</a:t>
            </a:r>
          </a:p>
          <a:p>
            <a:endParaRPr lang="ru-UA" sz="1800" b="1" i="1" dirty="0">
              <a:solidFill>
                <a:srgbClr val="FF0000"/>
              </a:solidFill>
            </a:endParaRP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повідомлення про спеціальну угоду: </a:t>
            </a:r>
            <a:r>
              <a:rPr lang="uk-UA" sz="1800" b="1" dirty="0">
                <a:solidFill>
                  <a:srgbClr val="002060"/>
                </a:solidFill>
              </a:rPr>
              <a:t>спеціальна угода </a:t>
            </a:r>
            <a:r>
              <a:rPr lang="uk-UA" sz="1800" b="1" dirty="0">
                <a:solidFill>
                  <a:srgbClr val="FF0000"/>
                </a:solidFill>
              </a:rPr>
              <a:t>є 2-</a:t>
            </a:r>
            <a:r>
              <a:rPr lang="uk-UA" sz="1800" b="1" dirty="0">
                <a:solidFill>
                  <a:srgbClr val="002060"/>
                </a:solidFill>
              </a:rPr>
              <a:t>сторонньою між </a:t>
            </a:r>
            <a:r>
              <a:rPr lang="uk-UA" sz="1800" b="1" dirty="0">
                <a:solidFill>
                  <a:srgbClr val="FF0000"/>
                </a:solidFill>
              </a:rPr>
              <a:t>державами, охочими спільно представити спір на розгляд Суду</a:t>
            </a:r>
            <a:r>
              <a:rPr lang="uk-UA" sz="1800" b="1" dirty="0">
                <a:solidFill>
                  <a:srgbClr val="002060"/>
                </a:solidFill>
              </a:rPr>
              <a:t>, і складається з одного тексту питань, які вони погодилися передати на розгляд </a:t>
            </a: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заяви:</a:t>
            </a:r>
            <a:r>
              <a:rPr lang="uk-UA" sz="1800" b="1" dirty="0">
                <a:solidFill>
                  <a:srgbClr val="002060"/>
                </a:solidFill>
              </a:rPr>
              <a:t> заява, яка </a:t>
            </a:r>
            <a:r>
              <a:rPr lang="uk-UA" sz="1800" b="1" dirty="0">
                <a:solidFill>
                  <a:srgbClr val="FF0000"/>
                </a:solidFill>
              </a:rPr>
              <a:t>є 1-сторонньою </a:t>
            </a:r>
            <a:r>
              <a:rPr lang="uk-UA" sz="1800" b="1" dirty="0">
                <a:solidFill>
                  <a:srgbClr val="002060"/>
                </a:solidFill>
              </a:rPr>
              <a:t>за своїм характером, подається </a:t>
            </a:r>
            <a:r>
              <a:rPr lang="uk-UA" sz="1800" b="1" dirty="0">
                <a:solidFill>
                  <a:srgbClr val="FF0000"/>
                </a:solidFill>
              </a:rPr>
              <a:t>державою проти іншої держави</a:t>
            </a:r>
            <a:r>
              <a:rPr lang="ru-UA" sz="1800" b="1" dirty="0">
                <a:solidFill>
                  <a:srgbClr val="FF0000"/>
                </a:solidFill>
              </a:rPr>
              <a:t> </a:t>
            </a:r>
          </a:p>
          <a:p>
            <a:endParaRPr lang="uk-UA" sz="1800" b="1" dirty="0">
              <a:solidFill>
                <a:srgbClr val="002060"/>
              </a:solidFill>
            </a:endParaRPr>
          </a:p>
          <a:p>
            <a:r>
              <a:rPr lang="uk-UA" sz="1800" b="1" dirty="0">
                <a:solidFill>
                  <a:srgbClr val="002060"/>
                </a:solidFill>
              </a:rPr>
              <a:t>У документах, що супроводжуються листом міністра закордонних справ відповідної держави або його посла в Гаазі, має </a:t>
            </a:r>
            <a:r>
              <a:rPr lang="uk-UA" sz="1800" b="1" dirty="0">
                <a:solidFill>
                  <a:srgbClr val="FF0000"/>
                </a:solidFill>
              </a:rPr>
              <a:t>вказуватися точний предмет суперечки і назви сторін</a:t>
            </a:r>
            <a:r>
              <a:rPr lang="uk-UA" sz="1800" b="1" dirty="0">
                <a:solidFill>
                  <a:srgbClr val="002060"/>
                </a:solidFill>
              </a:rPr>
              <a:t>. </a:t>
            </a:r>
          </a:p>
          <a:p>
            <a:endParaRPr lang="uk-UA" sz="1800" b="1" dirty="0">
              <a:solidFill>
                <a:srgbClr val="002060"/>
              </a:solidFill>
            </a:endParaRPr>
          </a:p>
          <a:p>
            <a:r>
              <a:rPr lang="uk-UA" sz="1800" b="1" dirty="0">
                <a:solidFill>
                  <a:srgbClr val="FF0000"/>
                </a:solidFill>
              </a:rPr>
              <a:t>Заява повинна бути докладнішою, ніж спеціальна угода</a:t>
            </a:r>
            <a:r>
              <a:rPr lang="uk-UA" sz="1800" b="1" dirty="0">
                <a:solidFill>
                  <a:srgbClr val="002060"/>
                </a:solidFill>
              </a:rPr>
              <a:t>: </a:t>
            </a:r>
          </a:p>
          <a:p>
            <a:r>
              <a:rPr lang="uk-UA" sz="1800" b="1" dirty="0">
                <a:solidFill>
                  <a:srgbClr val="002060"/>
                </a:solidFill>
              </a:rPr>
              <a:t>!!! крім вищезазначених елементів, держава-заявник повинна вказати </a:t>
            </a:r>
            <a:r>
              <a:rPr lang="uk-UA" sz="1800" b="1" dirty="0">
                <a:solidFill>
                  <a:srgbClr val="FF0000"/>
                </a:solidFill>
              </a:rPr>
              <a:t>підстави наявності, на його думку, у Суду юрисдикції, точний характер претензії і представити короткий виклад фактів і підстав</a:t>
            </a:r>
            <a:r>
              <a:rPr lang="uk-UA" sz="1800" b="1" dirty="0">
                <a:solidFill>
                  <a:srgbClr val="002060"/>
                </a:solidFill>
              </a:rPr>
              <a:t>, що лежать в основі цієї претензії.</a:t>
            </a:r>
            <a:endParaRPr lang="ru-UA" sz="1800" b="1" dirty="0">
              <a:solidFill>
                <a:srgbClr val="002060"/>
              </a:solidFill>
            </a:endParaRPr>
          </a:p>
          <a:p>
            <a:endParaRPr lang="uk-UA" dirty="0"/>
          </a:p>
        </p:txBody>
      </p:sp>
      <p:pic>
        <p:nvPicPr>
          <p:cNvPr id="4" name="Picture 2" descr="Міжнародний суд ООН призначив слухання справи &quot;Україна прот - портал  новостей LB.ua">
            <a:extLst>
              <a:ext uri="{FF2B5EF4-FFF2-40B4-BE49-F238E27FC236}">
                <a16:creationId xmlns:a16="http://schemas.microsoft.com/office/drawing/2014/main" id="{42E2D0C5-5397-C945-B0D5-4085B0B74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 y="199935"/>
            <a:ext cx="5320935" cy="35472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Міжнародний суд ООН не дав Болівії шанс стати морською державою - BBC News  Україна">
            <a:extLst>
              <a:ext uri="{FF2B5EF4-FFF2-40B4-BE49-F238E27FC236}">
                <a16:creationId xmlns:a16="http://schemas.microsoft.com/office/drawing/2014/main" id="{CD51CD1B-4CEA-1147-822F-DC38038C7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99"/>
          <a:stretch/>
        </p:blipFill>
        <p:spPr bwMode="auto">
          <a:xfrm>
            <a:off x="55882" y="3930650"/>
            <a:ext cx="5290818"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92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C46FE54-CB95-E941-A576-B494D8357238}"/>
              </a:ext>
            </a:extLst>
          </p:cNvPr>
          <p:cNvSpPr>
            <a:spLocks noGrp="1"/>
          </p:cNvSpPr>
          <p:nvPr>
            <p:ph type="body" idx="1"/>
          </p:nvPr>
        </p:nvSpPr>
        <p:spPr>
          <a:xfrm>
            <a:off x="5435240" y="730250"/>
            <a:ext cx="5186105" cy="6894195"/>
          </a:xfrm>
        </p:spPr>
        <p:txBody>
          <a:bodyPr/>
          <a:lstStyle/>
          <a:p>
            <a:r>
              <a:rPr lang="uk-UA" sz="1800" b="1" dirty="0">
                <a:solidFill>
                  <a:srgbClr val="FF0000"/>
                </a:solidFill>
              </a:rPr>
              <a:t>ПРОЦЕДУРА РОЗГЛЯДУ</a:t>
            </a:r>
          </a:p>
          <a:p>
            <a:pPr marL="285750" indent="-285750">
              <a:buFont typeface="Wingdings" pitchFamily="2" charset="2"/>
              <a:buChar char="§"/>
            </a:pPr>
            <a:r>
              <a:rPr lang="uk-UA" sz="1800" b="1" dirty="0">
                <a:solidFill>
                  <a:srgbClr val="002060"/>
                </a:solidFill>
              </a:rPr>
              <a:t>Секретар негайно супроводить спеціальну угоду або заяву суддям (якщо заява, то ще й іншій стороні), а також Генеральному секретареві ООН і всім державам членам, що мають право звертатися до Суду. </a:t>
            </a:r>
          </a:p>
          <a:p>
            <a:pPr marL="285750" indent="-285750">
              <a:buFont typeface="Wingdings" pitchFamily="2" charset="2"/>
              <a:buChar char="§"/>
            </a:pPr>
            <a:r>
              <a:rPr lang="uk-UA" sz="1800" b="1" dirty="0">
                <a:solidFill>
                  <a:srgbClr val="002060"/>
                </a:solidFill>
              </a:rPr>
              <a:t>Він включає справу в загальний список Суду </a:t>
            </a:r>
          </a:p>
          <a:p>
            <a:pPr marL="285750" indent="-285750">
              <a:buFont typeface="Wingdings" pitchFamily="2" charset="2"/>
              <a:buChar char="§"/>
            </a:pPr>
            <a:r>
              <a:rPr lang="uk-UA" sz="1800" b="1" dirty="0">
                <a:solidFill>
                  <a:srgbClr val="002060"/>
                </a:solidFill>
              </a:rPr>
              <a:t>і інформує пресу.</a:t>
            </a:r>
            <a:endParaRPr lang="ru-UA" sz="1800" b="1" dirty="0">
              <a:solidFill>
                <a:srgbClr val="002060"/>
              </a:solidFill>
            </a:endParaRPr>
          </a:p>
          <a:p>
            <a:r>
              <a:rPr lang="uk-UA" sz="1800" b="1" dirty="0">
                <a:solidFill>
                  <a:srgbClr val="FF0000"/>
                </a:solidFill>
              </a:rPr>
              <a:t>Рішення Суду є обов'язковим для відповідних сторін. </a:t>
            </a:r>
          </a:p>
          <a:p>
            <a:endParaRPr lang="uk-UA" sz="1800" b="1" dirty="0">
              <a:solidFill>
                <a:srgbClr val="FF0000"/>
              </a:solidFill>
            </a:endParaRPr>
          </a:p>
          <a:p>
            <a:r>
              <a:rPr lang="uk-UA" sz="1800" b="1" dirty="0">
                <a:solidFill>
                  <a:srgbClr val="FF0000"/>
                </a:solidFill>
              </a:rPr>
              <a:t>!!!У статті 94 Статуту ООН передбачається, що «кожен член Організації </a:t>
            </a:r>
            <a:r>
              <a:rPr lang="uk-UA" sz="1800" b="1" u="sng" dirty="0">
                <a:solidFill>
                  <a:srgbClr val="FF0000"/>
                </a:solidFill>
              </a:rPr>
              <a:t>зобов'язується виконати рішення Суду </a:t>
            </a:r>
            <a:r>
              <a:rPr lang="uk-UA" sz="1800" b="1" dirty="0">
                <a:solidFill>
                  <a:srgbClr val="FF0000"/>
                </a:solidFill>
              </a:rPr>
              <a:t>у тій справі, в якій він є стороною». Будь-яка держава, незалежно від того, чи є вона членом Організації Об'єднаних Націй чи ні, яка вважає, що інша сторона не виконала рішення Суду, </a:t>
            </a:r>
            <a:r>
              <a:rPr lang="uk-UA" sz="1800" b="1" u="sng" dirty="0">
                <a:solidFill>
                  <a:srgbClr val="FF0000"/>
                </a:solidFill>
              </a:rPr>
              <a:t>може довести це питання до відома Ради Безпеки</a:t>
            </a:r>
            <a:r>
              <a:rPr lang="uk-UA" sz="1800" b="1" dirty="0">
                <a:solidFill>
                  <a:srgbClr val="FF0000"/>
                </a:solidFill>
              </a:rPr>
              <a:t>. Остання, якщо визнає це необхідним, </a:t>
            </a:r>
            <a:r>
              <a:rPr lang="uk-UA" sz="1800" b="1" u="sng" dirty="0">
                <a:solidFill>
                  <a:srgbClr val="FF0000"/>
                </a:solidFill>
              </a:rPr>
              <a:t>може зробити рекомендації або вирішити про вживання заходів для виконання рішення</a:t>
            </a:r>
            <a:r>
              <a:rPr lang="uk-UA" sz="1800" b="1" dirty="0">
                <a:solidFill>
                  <a:srgbClr val="FF0000"/>
                </a:solidFill>
              </a:rPr>
              <a:t>.</a:t>
            </a:r>
            <a:endParaRPr lang="ru-UA" sz="1800" b="1" dirty="0">
              <a:solidFill>
                <a:srgbClr val="FF0000"/>
              </a:solidFill>
            </a:endParaRPr>
          </a:p>
          <a:p>
            <a:endParaRPr lang="uk-UA" dirty="0"/>
          </a:p>
        </p:txBody>
      </p:sp>
      <p:pic>
        <p:nvPicPr>
          <p:cNvPr id="25604" name="Picture 4" descr="Украина vs Россия: Международный суд ООН начал оглашать решение по  юрисдикции">
            <a:extLst>
              <a:ext uri="{FF2B5EF4-FFF2-40B4-BE49-F238E27FC236}">
                <a16:creationId xmlns:a16="http://schemas.microsoft.com/office/drawing/2014/main" id="{786F671C-9E3E-9244-82E9-677553D89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73"/>
          <a:stretch/>
        </p:blipFill>
        <p:spPr bwMode="auto">
          <a:xfrm>
            <a:off x="135916" y="3820532"/>
            <a:ext cx="5016862" cy="331051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Между строк решения Суда ООН: где выиграла и где проиграла Украина |  Европейская правда">
            <a:extLst>
              <a:ext uri="{FF2B5EF4-FFF2-40B4-BE49-F238E27FC236}">
                <a16:creationId xmlns:a16="http://schemas.microsoft.com/office/drawing/2014/main" id="{2BFF5633-FA03-5448-8D3D-2DB463185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7" r="9432"/>
          <a:stretch/>
        </p:blipFill>
        <p:spPr bwMode="auto">
          <a:xfrm>
            <a:off x="135916" y="654050"/>
            <a:ext cx="512224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97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34EC112-BA50-8245-AB63-FE5C09C150AD}"/>
              </a:ext>
            </a:extLst>
          </p:cNvPr>
          <p:cNvSpPr>
            <a:spLocks noGrp="1"/>
          </p:cNvSpPr>
          <p:nvPr>
            <p:ph type="body" idx="1"/>
          </p:nvPr>
        </p:nvSpPr>
        <p:spPr>
          <a:xfrm>
            <a:off x="4432299" y="273050"/>
            <a:ext cx="6096001" cy="7086600"/>
          </a:xfrm>
        </p:spPr>
        <p:txBody>
          <a:bodyPr/>
          <a:lstStyle/>
          <a:p>
            <a:r>
              <a:rPr lang="uk-UA" b="1" dirty="0">
                <a:solidFill>
                  <a:srgbClr val="002060"/>
                </a:solidFill>
              </a:rPr>
              <a:t>Наразі в Гаазі зараз створено фундамент для юридичного розгрому агресора. А кожна наступна відмова від виконання рішень МС лише погіршуватиме майбутнє </a:t>
            </a:r>
            <a:r>
              <a:rPr lang="uk-UA" b="1" dirty="0" err="1">
                <a:solidFill>
                  <a:srgbClr val="002060"/>
                </a:solidFill>
              </a:rPr>
              <a:t>росїї</a:t>
            </a:r>
            <a:r>
              <a:rPr lang="uk-UA" b="1" dirty="0">
                <a:solidFill>
                  <a:srgbClr val="002060"/>
                </a:solidFill>
              </a:rPr>
              <a:t> </a:t>
            </a:r>
          </a:p>
          <a:p>
            <a:r>
              <a:rPr lang="uk-UA" b="1" dirty="0">
                <a:solidFill>
                  <a:srgbClr val="002060"/>
                </a:solidFill>
              </a:rPr>
              <a:t>Міжнародний суд ООН ухвалив </a:t>
            </a:r>
            <a:r>
              <a:rPr lang="uk-UA" b="1" dirty="0">
                <a:solidFill>
                  <a:srgbClr val="FF0000"/>
                </a:solidFill>
              </a:rPr>
              <a:t>16 березня </a:t>
            </a:r>
            <a:r>
              <a:rPr lang="uk-UA" b="1" dirty="0">
                <a:solidFill>
                  <a:srgbClr val="002060"/>
                </a:solidFill>
              </a:rPr>
              <a:t>проміжне рішення на користь України: </a:t>
            </a:r>
            <a:r>
              <a:rPr lang="uk-UA" b="1" dirty="0" err="1">
                <a:solidFill>
                  <a:srgbClr val="FF0000"/>
                </a:solidFill>
              </a:rPr>
              <a:t>росія</a:t>
            </a:r>
            <a:r>
              <a:rPr lang="uk-UA" b="1" dirty="0">
                <a:solidFill>
                  <a:srgbClr val="FF0000"/>
                </a:solidFill>
              </a:rPr>
              <a:t> повинна негайно зупинити війну.</a:t>
            </a:r>
          </a:p>
          <a:p>
            <a:r>
              <a:rPr lang="uk-UA" b="1" dirty="0">
                <a:solidFill>
                  <a:srgbClr val="FF0000"/>
                </a:solidFill>
              </a:rPr>
              <a:t>Президент Володимир Зеленський назвав це «повною перемогою», а глава МЗС Дмитро </a:t>
            </a:r>
            <a:r>
              <a:rPr lang="uk-UA" b="1" dirty="0" err="1">
                <a:solidFill>
                  <a:srgbClr val="FF0000"/>
                </a:solidFill>
              </a:rPr>
              <a:t>Кулеба</a:t>
            </a:r>
            <a:r>
              <a:rPr lang="uk-UA" b="1" dirty="0">
                <a:solidFill>
                  <a:srgbClr val="FF0000"/>
                </a:solidFill>
              </a:rPr>
              <a:t> – «актом справедливості».</a:t>
            </a:r>
          </a:p>
          <a:p>
            <a:endParaRPr lang="uk-UA" b="1" dirty="0">
              <a:solidFill>
                <a:srgbClr val="FF0000"/>
              </a:solidFill>
            </a:endParaRPr>
          </a:p>
          <a:p>
            <a:r>
              <a:rPr lang="uk-UA" b="1" dirty="0">
                <a:solidFill>
                  <a:srgbClr val="FF0000"/>
                </a:solidFill>
              </a:rPr>
              <a:t>«Україна отримала все, про що просила. На найвищому юридичному рівні констатовано факт вторгнення </a:t>
            </a:r>
            <a:r>
              <a:rPr lang="uk-UA" b="1" dirty="0" err="1">
                <a:solidFill>
                  <a:srgbClr val="FF0000"/>
                </a:solidFill>
              </a:rPr>
              <a:t>росії</a:t>
            </a:r>
            <a:r>
              <a:rPr lang="uk-UA" b="1" dirty="0">
                <a:solidFill>
                  <a:srgbClr val="FF0000"/>
                </a:solidFill>
              </a:rPr>
              <a:t> та визначено, що безпідставна агресія </a:t>
            </a:r>
            <a:r>
              <a:rPr lang="uk-UA" b="1" dirty="0" err="1">
                <a:solidFill>
                  <a:srgbClr val="FF0000"/>
                </a:solidFill>
              </a:rPr>
              <a:t>росії</a:t>
            </a:r>
            <a:r>
              <a:rPr lang="uk-UA" b="1" dirty="0">
                <a:solidFill>
                  <a:srgbClr val="FF0000"/>
                </a:solidFill>
              </a:rPr>
              <a:t> має припинитися. (…) Рішення стане точкою відліку для інших юридичних та подальших політичних оцінок російської агресії», </a:t>
            </a:r>
            <a:r>
              <a:rPr lang="uk-UA" b="1" dirty="0">
                <a:solidFill>
                  <a:srgbClr val="002060"/>
                </a:solidFill>
              </a:rPr>
              <a:t>- заявив пан </a:t>
            </a:r>
            <a:r>
              <a:rPr lang="uk-UA" b="1" dirty="0" err="1">
                <a:solidFill>
                  <a:srgbClr val="002060"/>
                </a:solidFill>
              </a:rPr>
              <a:t>Кулеба</a:t>
            </a:r>
            <a:r>
              <a:rPr lang="uk-UA" b="1" dirty="0">
                <a:solidFill>
                  <a:srgbClr val="002060"/>
                </a:solidFill>
              </a:rPr>
              <a:t>.</a:t>
            </a:r>
          </a:p>
          <a:p>
            <a:endParaRPr lang="uk-UA" b="1" dirty="0">
              <a:solidFill>
                <a:srgbClr val="002060"/>
              </a:solidFill>
            </a:endParaRPr>
          </a:p>
          <a:p>
            <a:r>
              <a:rPr lang="uk-UA" b="1" dirty="0">
                <a:solidFill>
                  <a:srgbClr val="FF0000"/>
                </a:solidFill>
              </a:rPr>
              <a:t>Рішення МС ООН – обов’язкове для виконання навіть попри те, що не є фінальним по суті</a:t>
            </a:r>
            <a:r>
              <a:rPr lang="uk-UA" b="1" dirty="0">
                <a:solidFill>
                  <a:srgbClr val="002060"/>
                </a:solidFill>
              </a:rPr>
              <a:t>. Для доведення вини </a:t>
            </a:r>
            <a:r>
              <a:rPr lang="uk-UA" b="1" dirty="0" err="1">
                <a:solidFill>
                  <a:srgbClr val="002060"/>
                </a:solidFill>
              </a:rPr>
              <a:t>росії</a:t>
            </a:r>
            <a:r>
              <a:rPr lang="uk-UA" b="1" dirty="0">
                <a:solidFill>
                  <a:srgbClr val="002060"/>
                </a:solidFill>
              </a:rPr>
              <a:t> й підрахунку репарацій </a:t>
            </a:r>
            <a:r>
              <a:rPr lang="uk-UA" b="1" dirty="0">
                <a:solidFill>
                  <a:srgbClr val="FF0000"/>
                </a:solidFill>
              </a:rPr>
              <a:t>буде проводитися окремий судовий розгляд, який триватиме найближчі роки</a:t>
            </a:r>
          </a:p>
          <a:p>
            <a:endParaRPr lang="uk-UA" b="1" dirty="0">
              <a:solidFill>
                <a:srgbClr val="002060"/>
              </a:solidFill>
            </a:endParaRPr>
          </a:p>
          <a:p>
            <a:r>
              <a:rPr lang="uk-UA" b="1" dirty="0">
                <a:solidFill>
                  <a:srgbClr val="002060"/>
                </a:solidFill>
              </a:rPr>
              <a:t>«Тепер будь-хто, хто захоче сказати, що нема ніякої російської агресії, або що </a:t>
            </a:r>
            <a:r>
              <a:rPr lang="uk-UA" b="1" dirty="0" err="1">
                <a:solidFill>
                  <a:srgbClr val="002060"/>
                </a:solidFill>
              </a:rPr>
              <a:t>росія</a:t>
            </a:r>
            <a:r>
              <a:rPr lang="uk-UA" b="1" dirty="0">
                <a:solidFill>
                  <a:srgbClr val="002060"/>
                </a:solidFill>
              </a:rPr>
              <a:t> робить все правильно, - ці аргументи будуть розбиватися через рішення Міжнародного суду ООН. Тому це важлива перемога і політична, і юридична для мобілізації міжнародної спільноти на підтримку України», - підсумував міністр.</a:t>
            </a:r>
          </a:p>
          <a:p>
            <a:endParaRPr lang="uk-UA" dirty="0"/>
          </a:p>
        </p:txBody>
      </p:sp>
      <p:pic>
        <p:nvPicPr>
          <p:cNvPr id="24578" name="Picture 2" descr="Краєзнавці Черкащини: Україна переможе! - Нова Доба">
            <a:extLst>
              <a:ext uri="{FF2B5EF4-FFF2-40B4-BE49-F238E27FC236}">
                <a16:creationId xmlns:a16="http://schemas.microsoft.com/office/drawing/2014/main" id="{693FF7A3-FCE4-654B-9518-A072838E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77067"/>
            <a:ext cx="4025922" cy="337502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ЄСПЛ: суд над Росією. Чого чекати? Що вимагає Україна? Чи покарають режим  Путіна - YouTube">
            <a:extLst>
              <a:ext uri="{FF2B5EF4-FFF2-40B4-BE49-F238E27FC236}">
                <a16:creationId xmlns:a16="http://schemas.microsoft.com/office/drawing/2014/main" id="{508D435B-79A7-7E4E-B241-D76DE17834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2" r="6555"/>
          <a:stretch/>
        </p:blipFill>
        <p:spPr bwMode="auto">
          <a:xfrm>
            <a:off x="156029" y="4083050"/>
            <a:ext cx="4114799" cy="262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50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23FD3F-E64D-9547-8F26-5E3393D9AB98}"/>
              </a:ext>
            </a:extLst>
          </p:cNvPr>
          <p:cNvSpPr>
            <a:spLocks noGrp="1"/>
          </p:cNvSpPr>
          <p:nvPr>
            <p:ph type="title"/>
          </p:nvPr>
        </p:nvSpPr>
        <p:spPr>
          <a:xfrm>
            <a:off x="4902200" y="349250"/>
            <a:ext cx="5791200" cy="430887"/>
          </a:xfrm>
        </p:spPr>
        <p:txBody>
          <a:bodyPr/>
          <a:lstStyle/>
          <a:p>
            <a:r>
              <a:rPr lang="uk-UA" dirty="0">
                <a:solidFill>
                  <a:srgbClr val="FF0000"/>
                </a:solidFill>
              </a:rPr>
              <a:t>Генеральний секретаріат ООН</a:t>
            </a:r>
          </a:p>
        </p:txBody>
      </p:sp>
      <p:sp>
        <p:nvSpPr>
          <p:cNvPr id="3" name="Текст 2">
            <a:extLst>
              <a:ext uri="{FF2B5EF4-FFF2-40B4-BE49-F238E27FC236}">
                <a16:creationId xmlns:a16="http://schemas.microsoft.com/office/drawing/2014/main" id="{5723111E-6049-5043-8E0E-7B4BFB4176F7}"/>
              </a:ext>
            </a:extLst>
          </p:cNvPr>
          <p:cNvSpPr>
            <a:spLocks noGrp="1"/>
          </p:cNvSpPr>
          <p:nvPr>
            <p:ph type="body" idx="1"/>
          </p:nvPr>
        </p:nvSpPr>
        <p:spPr>
          <a:xfrm>
            <a:off x="5041900" y="928608"/>
            <a:ext cx="5651500" cy="6627892"/>
          </a:xfrm>
        </p:spPr>
        <p:txBody>
          <a:bodyPr/>
          <a:lstStyle/>
          <a:p>
            <a:r>
              <a:rPr lang="uk-UA" sz="2000" b="1" dirty="0">
                <a:solidFill>
                  <a:srgbClr val="002060"/>
                </a:solidFill>
              </a:rPr>
              <a:t>Секретаріат ООН складається з </a:t>
            </a:r>
            <a:r>
              <a:rPr lang="uk-UA" sz="2000" b="1" dirty="0">
                <a:solidFill>
                  <a:srgbClr val="FF0000"/>
                </a:solidFill>
              </a:rPr>
              <a:t>Генерального секретаря ООН</a:t>
            </a:r>
            <a:r>
              <a:rPr lang="uk-UA" sz="2000" b="1" dirty="0">
                <a:solidFill>
                  <a:srgbClr val="002060"/>
                </a:solidFill>
              </a:rPr>
              <a:t>, що призначається Генеральною Асамблеєю за рекомендацією РБ ООН і є вищим посадовцем Організації, і </a:t>
            </a:r>
            <a:r>
              <a:rPr lang="uk-UA" sz="2000" b="1" dirty="0">
                <a:solidFill>
                  <a:srgbClr val="FF0000"/>
                </a:solidFill>
              </a:rPr>
              <a:t>персоналу</a:t>
            </a:r>
            <a:r>
              <a:rPr lang="uk-UA" sz="2000" b="1" dirty="0">
                <a:solidFill>
                  <a:srgbClr val="002060"/>
                </a:solidFill>
              </a:rPr>
              <a:t>. Генеральний секретар призначається строком </a:t>
            </a:r>
            <a:r>
              <a:rPr lang="uk-UA" sz="2000" b="1" dirty="0">
                <a:solidFill>
                  <a:srgbClr val="FF0000"/>
                </a:solidFill>
              </a:rPr>
              <a:t>на 5 років</a:t>
            </a:r>
            <a:r>
              <a:rPr lang="uk-UA" sz="2000" b="1" dirty="0">
                <a:solidFill>
                  <a:srgbClr val="002060"/>
                </a:solidFill>
              </a:rPr>
              <a:t>. </a:t>
            </a:r>
          </a:p>
          <a:p>
            <a:endParaRPr lang="uk-UA" sz="2000" b="1" dirty="0">
              <a:solidFill>
                <a:srgbClr val="002060"/>
              </a:solidFill>
            </a:endParaRPr>
          </a:p>
          <a:p>
            <a:r>
              <a:rPr lang="uk-UA" sz="2000" b="1" dirty="0">
                <a:solidFill>
                  <a:srgbClr val="002060"/>
                </a:solidFill>
              </a:rPr>
              <a:t>Співробітники працюють у Центральних установах ООН у Нью-Йорку, у відділеннях ООН у Женеві, Відні, Найробі, Бангкоку та ін. </a:t>
            </a:r>
          </a:p>
          <a:p>
            <a:r>
              <a:rPr lang="uk-UA" sz="2000" b="1" dirty="0">
                <a:solidFill>
                  <a:srgbClr val="002060"/>
                </a:solidFill>
              </a:rPr>
              <a:t>Загальний штат налічує близько </a:t>
            </a:r>
            <a:r>
              <a:rPr lang="uk-UA" sz="2000" b="1" dirty="0">
                <a:solidFill>
                  <a:srgbClr val="FF0000"/>
                </a:solidFill>
              </a:rPr>
              <a:t>16 000 </a:t>
            </a:r>
            <a:r>
              <a:rPr lang="uk-UA" sz="2000" b="1" dirty="0">
                <a:solidFill>
                  <a:srgbClr val="002060"/>
                </a:solidFill>
              </a:rPr>
              <a:t>співробітників приблизно з 175 країн світу. Він виконує повсякденну основну та адміністративну роботу ООН під керівництвом ГА, Ради Безпеки та ін. органів. Секретаріат відповідає за обслуговування інших органів ООН та управління процесом здійснення затверджених ними програм та стратегій</a:t>
            </a:r>
            <a:r>
              <a:rPr lang="uk-UA" sz="2000" dirty="0"/>
              <a:t>.</a:t>
            </a:r>
            <a:endParaRPr lang="uk-UA" dirty="0"/>
          </a:p>
          <a:p>
            <a:endParaRPr lang="uk-UA" dirty="0"/>
          </a:p>
          <a:p>
            <a:endParaRPr lang="uk-UA" dirty="0"/>
          </a:p>
        </p:txBody>
      </p:sp>
      <p:pic>
        <p:nvPicPr>
          <p:cNvPr id="27650" name="Picture 2" descr="Все самое интересное об Организации Объединенных Наций">
            <a:extLst>
              <a:ext uri="{FF2B5EF4-FFF2-40B4-BE49-F238E27FC236}">
                <a16:creationId xmlns:a16="http://schemas.microsoft.com/office/drawing/2014/main" id="{2FF42F4E-9DB7-3E4A-A9D8-75A99202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 y="1370303"/>
            <a:ext cx="4815894" cy="481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2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13000">
              <a:srgbClr val="D1F9FF"/>
            </a:gs>
            <a:gs pos="34000">
              <a:schemeClr val="accent3">
                <a:lumMod val="20000"/>
                <a:lumOff val="80000"/>
              </a:schemeClr>
            </a:gs>
            <a:gs pos="57000">
              <a:schemeClr val="accent3">
                <a:lumMod val="20000"/>
                <a:lumOff val="80000"/>
              </a:schemeClr>
            </a:gs>
            <a:gs pos="83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3D319C1-B809-314D-8E0F-A20FA564B6F4}"/>
              </a:ext>
            </a:extLst>
          </p:cNvPr>
          <p:cNvSpPr>
            <a:spLocks noGrp="1"/>
          </p:cNvSpPr>
          <p:nvPr>
            <p:ph type="body" idx="1"/>
          </p:nvPr>
        </p:nvSpPr>
        <p:spPr>
          <a:xfrm>
            <a:off x="4634411" y="538901"/>
            <a:ext cx="6032500" cy="6894195"/>
          </a:xfrm>
        </p:spPr>
        <p:txBody>
          <a:bodyPr/>
          <a:lstStyle/>
          <a:p>
            <a:pPr>
              <a:lnSpc>
                <a:spcPct val="150000"/>
              </a:lnSpc>
            </a:pPr>
            <a:r>
              <a:rPr lang="uk-UA" sz="1800" b="1" dirty="0" err="1">
                <a:solidFill>
                  <a:srgbClr val="FF0000"/>
                </a:solidFill>
              </a:rPr>
              <a:t>П</a:t>
            </a:r>
            <a:r>
              <a:rPr lang="uk-UA" sz="1800" b="1" dirty="0">
                <a:solidFill>
                  <a:srgbClr val="FF0000"/>
                </a:solidFill>
              </a:rPr>
              <a:t>. 8 – ПЛАН ОРГАНІЗАЦІЇ СВІТУ: </a:t>
            </a:r>
          </a:p>
          <a:p>
            <a:pPr>
              <a:lnSpc>
                <a:spcPct val="150000"/>
              </a:lnSpc>
            </a:pPr>
            <a:r>
              <a:rPr lang="uk-UA" sz="1800" b="1" dirty="0">
                <a:solidFill>
                  <a:srgbClr val="002060"/>
                </a:solidFill>
              </a:rPr>
              <a:t>«Вони» (президент США і прем'єр-міністр Сполученого Королівства) «вважають, що </a:t>
            </a:r>
            <a:r>
              <a:rPr lang="uk-UA" sz="1800" b="1" dirty="0">
                <a:solidFill>
                  <a:srgbClr val="FF0000"/>
                </a:solidFill>
              </a:rPr>
              <a:t>всі держави світу повинні з міркувань реалістичного і духовного порядку відмовитися від застосування сили</a:t>
            </a:r>
            <a:r>
              <a:rPr lang="uk-UA" sz="1800" b="1" dirty="0">
                <a:solidFill>
                  <a:srgbClr val="002060"/>
                </a:solidFill>
              </a:rPr>
              <a:t>, оскільки жодний майбутній мир не може бути збережений, якщо держави, які загрожують або можуть загрожувати агресією за межами своїх меж, продовжуватимуть користуватися сухопутними, морськими і повітряними військами. Черчилль і Рузвельт вважають, що аж до встановлення ширшої і надійнішої системи загальної безпеки </a:t>
            </a:r>
            <a:r>
              <a:rPr lang="uk-UA" sz="1800" b="1" dirty="0">
                <a:solidFill>
                  <a:srgbClr val="FF0000"/>
                </a:solidFill>
              </a:rPr>
              <a:t>такі країни мають бути роззброєні</a:t>
            </a:r>
            <a:r>
              <a:rPr lang="uk-UA" sz="1800" b="1" dirty="0">
                <a:solidFill>
                  <a:srgbClr val="002060"/>
                </a:solidFill>
              </a:rPr>
              <a:t>. </a:t>
            </a:r>
            <a:r>
              <a:rPr lang="uk-UA" sz="1800" b="1" dirty="0">
                <a:solidFill>
                  <a:srgbClr val="FF0000"/>
                </a:solidFill>
              </a:rPr>
              <a:t>Англія і США також допомагатимуть і заохочуватимуть всі інші здійсненні заходи, які полегшують миролюбним народам позбавлення від тягаря озброєнь».</a:t>
            </a:r>
            <a:endParaRPr lang="ru-UA" sz="1800" b="1" dirty="0">
              <a:solidFill>
                <a:srgbClr val="FF0000"/>
              </a:solidFill>
            </a:endParaRPr>
          </a:p>
          <a:p>
            <a:endParaRPr lang="uk-UA" dirty="0"/>
          </a:p>
        </p:txBody>
      </p:sp>
      <p:pic>
        <p:nvPicPr>
          <p:cNvPr id="4098" name="Picture 2" descr="Атлантическая хартия - Wikiwand">
            <a:extLst>
              <a:ext uri="{FF2B5EF4-FFF2-40B4-BE49-F238E27FC236}">
                <a16:creationId xmlns:a16="http://schemas.microsoft.com/office/drawing/2014/main" id="{168062CC-85EC-8845-B507-3CDF0E660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9" y="622300"/>
            <a:ext cx="44958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91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7" name="Текст 6">
            <a:extLst>
              <a:ext uri="{FF2B5EF4-FFF2-40B4-BE49-F238E27FC236}">
                <a16:creationId xmlns:a16="http://schemas.microsoft.com/office/drawing/2014/main" id="{CEDC7001-017F-BD4C-8917-A3BE4817529B}"/>
              </a:ext>
            </a:extLst>
          </p:cNvPr>
          <p:cNvSpPr>
            <a:spLocks noGrp="1"/>
          </p:cNvSpPr>
          <p:nvPr>
            <p:ph type="body" idx="1"/>
          </p:nvPr>
        </p:nvSpPr>
        <p:spPr>
          <a:xfrm>
            <a:off x="6108700" y="654050"/>
            <a:ext cx="4191000" cy="5909310"/>
          </a:xfrm>
        </p:spPr>
        <p:txBody>
          <a:bodyPr/>
          <a:lstStyle/>
          <a:p>
            <a:r>
              <a:rPr lang="uk-UA" sz="2400" b="1" dirty="0">
                <a:solidFill>
                  <a:srgbClr val="FF0000"/>
                </a:solidFill>
              </a:rPr>
              <a:t>ФУНКЦІЇ</a:t>
            </a:r>
          </a:p>
          <a:p>
            <a:pPr marL="342900" indent="-342900">
              <a:buFont typeface="Wingdings" pitchFamily="2" charset="2"/>
              <a:buChar char="Ø"/>
            </a:pPr>
            <a:r>
              <a:rPr lang="uk-UA" sz="2400" b="1" dirty="0">
                <a:solidFill>
                  <a:srgbClr val="002060"/>
                </a:solidFill>
              </a:rPr>
              <a:t>збір та підготовка довідкової інформації з різних проблем, що допомагає урядовим делегаціям вивчати факти та формулювати рекомендації;</a:t>
            </a:r>
          </a:p>
          <a:p>
            <a:pPr marL="342900" indent="-342900">
              <a:buFont typeface="Wingdings" pitchFamily="2" charset="2"/>
              <a:buChar char="Ø"/>
            </a:pPr>
            <a:r>
              <a:rPr lang="uk-UA" sz="2400" b="1" dirty="0">
                <a:solidFill>
                  <a:srgbClr val="002060"/>
                </a:solidFill>
              </a:rPr>
              <a:t> допомога у виконанні рішень Організації Об'єднаних Націй;</a:t>
            </a:r>
          </a:p>
          <a:p>
            <a:pPr marL="342900" indent="-342900">
              <a:buFont typeface="Wingdings" pitchFamily="2" charset="2"/>
              <a:buChar char="Ø"/>
            </a:pPr>
            <a:r>
              <a:rPr lang="uk-UA" sz="2400" b="1" dirty="0">
                <a:solidFill>
                  <a:srgbClr val="002060"/>
                </a:solidFill>
              </a:rPr>
              <a:t>організація міжнародних конференцій; </a:t>
            </a:r>
          </a:p>
          <a:p>
            <a:pPr marL="342900" indent="-342900">
              <a:buFont typeface="Wingdings" pitchFamily="2" charset="2"/>
              <a:buChar char="Ø"/>
            </a:pPr>
            <a:r>
              <a:rPr lang="uk-UA" sz="2400" b="1" dirty="0">
                <a:solidFill>
                  <a:srgbClr val="002060"/>
                </a:solidFill>
              </a:rPr>
              <a:t>переклад виступів та документів офіційними мовами ООН</a:t>
            </a:r>
          </a:p>
        </p:txBody>
      </p:sp>
      <p:pic>
        <p:nvPicPr>
          <p:cNvPr id="28677" name="Picture 5" descr="Секретариат ООН попытался запретить делегации России произносить слово  &quot;Крым&quot; - новости политики: ruposters.ru">
            <a:extLst>
              <a:ext uri="{FF2B5EF4-FFF2-40B4-BE49-F238E27FC236}">
                <a16:creationId xmlns:a16="http://schemas.microsoft.com/office/drawing/2014/main" id="{A24DB15D-9366-444C-8158-4DC553D45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 y="1873250"/>
            <a:ext cx="609817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3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D4732C-0166-9046-86A9-83235203AF96}"/>
              </a:ext>
            </a:extLst>
          </p:cNvPr>
          <p:cNvSpPr>
            <a:spLocks noGrp="1"/>
          </p:cNvSpPr>
          <p:nvPr>
            <p:ph type="body" idx="1"/>
          </p:nvPr>
        </p:nvSpPr>
        <p:spPr>
          <a:xfrm>
            <a:off x="4810694" y="120650"/>
            <a:ext cx="5734450" cy="7017306"/>
          </a:xfrm>
        </p:spPr>
        <p:txBody>
          <a:bodyPr/>
          <a:lstStyle/>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002060"/>
                </a:solidFill>
              </a:rPr>
              <a:t>має</a:t>
            </a:r>
            <a:r>
              <a:rPr lang="ru-RU" sz="2000" b="1" dirty="0">
                <a:solidFill>
                  <a:srgbClr val="002060"/>
                </a:solidFill>
              </a:rPr>
              <a:t> у </a:t>
            </a:r>
            <a:r>
              <a:rPr lang="ru-RU" sz="2000" b="1" dirty="0" err="1">
                <a:solidFill>
                  <a:srgbClr val="002060"/>
                </a:solidFill>
              </a:rPr>
              <a:t>своєму</a:t>
            </a:r>
            <a:r>
              <a:rPr lang="ru-RU" sz="2000" b="1" dirty="0">
                <a:solidFill>
                  <a:srgbClr val="002060"/>
                </a:solidFill>
              </a:rPr>
              <a:t> </a:t>
            </a:r>
            <a:r>
              <a:rPr lang="ru-RU" sz="2000" b="1" dirty="0" err="1">
                <a:solidFill>
                  <a:srgbClr val="002060"/>
                </a:solidFill>
              </a:rPr>
              <a:t>розпорядженні</a:t>
            </a:r>
            <a:r>
              <a:rPr lang="ru-RU" sz="2000" b="1" dirty="0">
                <a:solidFill>
                  <a:srgbClr val="002060"/>
                </a:solidFill>
              </a:rPr>
              <a:t> штат міжнародних </a:t>
            </a:r>
            <a:r>
              <a:rPr lang="ru-RU" sz="2000" b="1" dirty="0" err="1">
                <a:solidFill>
                  <a:srgbClr val="002060"/>
                </a:solidFill>
              </a:rPr>
              <a:t>цивільних</a:t>
            </a:r>
            <a:r>
              <a:rPr lang="ru-RU" sz="2000" b="1" dirty="0">
                <a:solidFill>
                  <a:srgbClr val="002060"/>
                </a:solidFill>
              </a:rPr>
              <a:t> </a:t>
            </a:r>
            <a:r>
              <a:rPr lang="ru-RU" sz="2000" b="1" dirty="0" err="1">
                <a:solidFill>
                  <a:srgbClr val="002060"/>
                </a:solidFill>
              </a:rPr>
              <a:t>службовців</a:t>
            </a:r>
            <a:r>
              <a:rPr lang="ru-RU" sz="2000" b="1" dirty="0">
                <a:solidFill>
                  <a:srgbClr val="002060"/>
                </a:solidFill>
              </a:rPr>
              <a:t>. На </a:t>
            </a:r>
            <a:r>
              <a:rPr lang="ru-RU" sz="2000" b="1" dirty="0" err="1">
                <a:solidFill>
                  <a:srgbClr val="002060"/>
                </a:solidFill>
              </a:rPr>
              <a:t>відміну</a:t>
            </a:r>
            <a:r>
              <a:rPr lang="ru-RU" sz="2000" b="1" dirty="0">
                <a:solidFill>
                  <a:srgbClr val="002060"/>
                </a:solidFill>
              </a:rPr>
              <a:t> </a:t>
            </a:r>
            <a:r>
              <a:rPr lang="ru-RU" sz="2000" b="1" dirty="0" err="1">
                <a:solidFill>
                  <a:srgbClr val="002060"/>
                </a:solidFill>
              </a:rPr>
              <a:t>від</a:t>
            </a:r>
            <a:r>
              <a:rPr lang="ru-RU" sz="2000" b="1" dirty="0">
                <a:solidFill>
                  <a:srgbClr val="002060"/>
                </a:solidFill>
              </a:rPr>
              <a:t> </a:t>
            </a:r>
            <a:r>
              <a:rPr lang="ru-RU" sz="2000" b="1" dirty="0" err="1">
                <a:solidFill>
                  <a:srgbClr val="002060"/>
                </a:solidFill>
              </a:rPr>
              <a:t>дипломатів</a:t>
            </a:r>
            <a:r>
              <a:rPr lang="ru-RU" sz="2000" b="1" dirty="0">
                <a:solidFill>
                  <a:srgbClr val="002060"/>
                </a:solidFill>
              </a:rPr>
              <a:t>, </a:t>
            </a:r>
            <a:r>
              <a:rPr lang="ru-RU" sz="2000" b="1" dirty="0" err="1">
                <a:solidFill>
                  <a:srgbClr val="002060"/>
                </a:solidFill>
              </a:rPr>
              <a:t>які</a:t>
            </a:r>
            <a:r>
              <a:rPr lang="ru-RU" sz="2000" b="1" dirty="0">
                <a:solidFill>
                  <a:srgbClr val="002060"/>
                </a:solidFill>
              </a:rPr>
              <a:t> </a:t>
            </a:r>
            <a:r>
              <a:rPr lang="ru-RU" sz="2000" b="1" dirty="0" err="1">
                <a:solidFill>
                  <a:srgbClr val="002060"/>
                </a:solidFill>
              </a:rPr>
              <a:t>представляють</a:t>
            </a:r>
            <a:r>
              <a:rPr lang="ru-RU" sz="2000" b="1" dirty="0">
                <a:solidFill>
                  <a:srgbClr val="002060"/>
                </a:solidFill>
              </a:rPr>
              <a:t> </a:t>
            </a:r>
            <a:r>
              <a:rPr lang="ru-RU" sz="2000" b="1" dirty="0" err="1">
                <a:solidFill>
                  <a:srgbClr val="002060"/>
                </a:solidFill>
              </a:rPr>
              <a:t>конкретну</a:t>
            </a:r>
            <a:r>
              <a:rPr lang="ru-RU" sz="2000" b="1" dirty="0">
                <a:solidFill>
                  <a:srgbClr val="002060"/>
                </a:solidFill>
              </a:rPr>
              <a:t> </a:t>
            </a:r>
            <a:r>
              <a:rPr lang="ru-RU" sz="2000" b="1" dirty="0" err="1">
                <a:solidFill>
                  <a:srgbClr val="002060"/>
                </a:solidFill>
              </a:rPr>
              <a:t>країну</a:t>
            </a:r>
            <a:r>
              <a:rPr lang="ru-RU" sz="2000" b="1" dirty="0">
                <a:solidFill>
                  <a:srgbClr val="002060"/>
                </a:solidFill>
              </a:rPr>
              <a:t>, </a:t>
            </a:r>
            <a:r>
              <a:rPr lang="ru-RU" sz="2000" b="1" dirty="0" err="1">
                <a:solidFill>
                  <a:srgbClr val="002060"/>
                </a:solidFill>
              </a:rPr>
              <a:t>цивільні</a:t>
            </a:r>
            <a:r>
              <a:rPr lang="ru-RU" sz="2000" b="1" dirty="0">
                <a:solidFill>
                  <a:srgbClr val="002060"/>
                </a:solidFill>
              </a:rPr>
              <a:t> </a:t>
            </a:r>
            <a:r>
              <a:rPr lang="ru-RU" sz="2000" b="1" dirty="0" err="1">
                <a:solidFill>
                  <a:srgbClr val="002060"/>
                </a:solidFill>
              </a:rPr>
              <a:t>службовці</a:t>
            </a:r>
            <a:r>
              <a:rPr lang="ru-RU" sz="2000" b="1" dirty="0">
                <a:solidFill>
                  <a:srgbClr val="002060"/>
                </a:solidFill>
              </a:rPr>
              <a:t> </a:t>
            </a:r>
            <a:r>
              <a:rPr lang="ru-RU" sz="2000" b="1" dirty="0" err="1">
                <a:solidFill>
                  <a:srgbClr val="002060"/>
                </a:solidFill>
              </a:rPr>
              <a:t>працюють</a:t>
            </a:r>
            <a:r>
              <a:rPr lang="ru-RU" sz="2000" b="1" dirty="0">
                <a:solidFill>
                  <a:srgbClr val="002060"/>
                </a:solidFill>
              </a:rPr>
              <a:t> на </a:t>
            </a:r>
            <a:r>
              <a:rPr lang="ru-RU" sz="2000" b="1" dirty="0" err="1">
                <a:solidFill>
                  <a:srgbClr val="002060"/>
                </a:solidFill>
              </a:rPr>
              <a:t>всі</a:t>
            </a:r>
            <a:r>
              <a:rPr lang="ru-RU" sz="2000" b="1" dirty="0">
                <a:solidFill>
                  <a:srgbClr val="002060"/>
                </a:solidFill>
              </a:rPr>
              <a:t> 193 </a:t>
            </a:r>
            <a:r>
              <a:rPr lang="ru-RU" sz="2000" b="1" dirty="0" err="1">
                <a:solidFill>
                  <a:srgbClr val="002060"/>
                </a:solidFill>
              </a:rPr>
              <a:t>держави</a:t>
            </a:r>
            <a:r>
              <a:rPr lang="ru-RU" sz="2000" b="1" dirty="0">
                <a:solidFill>
                  <a:srgbClr val="002060"/>
                </a:solidFill>
              </a:rPr>
              <a:t>-члени та </a:t>
            </a:r>
            <a:r>
              <a:rPr lang="ru-RU" sz="2000" b="1" dirty="0" err="1">
                <a:solidFill>
                  <a:srgbClr val="FF0000"/>
                </a:solidFill>
              </a:rPr>
              <a:t>отримують</a:t>
            </a:r>
            <a:r>
              <a:rPr lang="ru-RU" sz="2000" b="1" dirty="0">
                <a:solidFill>
                  <a:srgbClr val="FF0000"/>
                </a:solidFill>
              </a:rPr>
              <a:t> </a:t>
            </a:r>
            <a:r>
              <a:rPr lang="ru-RU" sz="2000" b="1" dirty="0" err="1">
                <a:solidFill>
                  <a:srgbClr val="FF0000"/>
                </a:solidFill>
              </a:rPr>
              <a:t>завдання</a:t>
            </a:r>
            <a:r>
              <a:rPr lang="ru-RU" sz="2000" b="1" dirty="0">
                <a:solidFill>
                  <a:srgbClr val="FF0000"/>
                </a:solidFill>
              </a:rPr>
              <a:t> не </a:t>
            </a:r>
            <a:r>
              <a:rPr lang="ru-RU" sz="2000" b="1" dirty="0" err="1">
                <a:solidFill>
                  <a:srgbClr val="FF0000"/>
                </a:solidFill>
              </a:rPr>
              <a:t>від</a:t>
            </a:r>
            <a:r>
              <a:rPr lang="ru-RU" sz="2000" b="1" dirty="0">
                <a:solidFill>
                  <a:srgbClr val="FF0000"/>
                </a:solidFill>
              </a:rPr>
              <a:t> </a:t>
            </a:r>
            <a:r>
              <a:rPr lang="ru-RU" sz="2000" b="1" dirty="0" err="1">
                <a:solidFill>
                  <a:srgbClr val="FF0000"/>
                </a:solidFill>
              </a:rPr>
              <a:t>урядів</a:t>
            </a:r>
            <a:r>
              <a:rPr lang="ru-RU" sz="2000" b="1" dirty="0">
                <a:solidFill>
                  <a:srgbClr val="FF0000"/>
                </a:solidFill>
              </a:rPr>
              <a:t>, а </a:t>
            </a:r>
            <a:r>
              <a:rPr lang="ru-RU" sz="2000" b="1" dirty="0" err="1">
                <a:solidFill>
                  <a:srgbClr val="FF0000"/>
                </a:solidFill>
              </a:rPr>
              <a:t>від</a:t>
            </a:r>
            <a:r>
              <a:rPr lang="ru-RU" sz="2000" b="1" dirty="0">
                <a:solidFill>
                  <a:srgbClr val="FF0000"/>
                </a:solidFill>
              </a:rPr>
              <a:t> Генерального секретаря</a:t>
            </a:r>
            <a:r>
              <a:rPr lang="ru-RU" sz="2000" b="1" dirty="0">
                <a:solidFill>
                  <a:srgbClr val="002060"/>
                </a:solidFill>
              </a:rPr>
              <a:t>. </a:t>
            </a:r>
          </a:p>
          <a:p>
            <a:r>
              <a:rPr lang="ru-RU" sz="2000" b="1" dirty="0">
                <a:solidFill>
                  <a:srgbClr val="002060"/>
                </a:solidFill>
              </a:rPr>
              <a:t>Як </a:t>
            </a:r>
            <a:r>
              <a:rPr lang="ru-RU" sz="2000" b="1" dirty="0" err="1">
                <a:solidFill>
                  <a:srgbClr val="002060"/>
                </a:solidFill>
              </a:rPr>
              <a:t>головна</a:t>
            </a:r>
            <a:r>
              <a:rPr lang="ru-RU" sz="2000" b="1" dirty="0">
                <a:solidFill>
                  <a:srgbClr val="002060"/>
                </a:solidFill>
              </a:rPr>
              <a:t> </a:t>
            </a:r>
            <a:r>
              <a:rPr lang="ru-RU" sz="2000" b="1" dirty="0" err="1">
                <a:solidFill>
                  <a:srgbClr val="002060"/>
                </a:solidFill>
              </a:rPr>
              <a:t>адміністративна</a:t>
            </a:r>
            <a:r>
              <a:rPr lang="ru-RU" sz="2000" b="1" dirty="0">
                <a:solidFill>
                  <a:srgbClr val="002060"/>
                </a:solidFill>
              </a:rPr>
              <a:t> </a:t>
            </a:r>
            <a:r>
              <a:rPr lang="ru-RU" sz="2000" b="1" dirty="0" err="1">
                <a:solidFill>
                  <a:srgbClr val="002060"/>
                </a:solidFill>
              </a:rPr>
              <a:t>посадова</a:t>
            </a:r>
            <a:r>
              <a:rPr lang="ru-RU" sz="2000" b="1" dirty="0">
                <a:solidFill>
                  <a:srgbClr val="002060"/>
                </a:solidFill>
              </a:rPr>
              <a:t> особа </a:t>
            </a:r>
            <a:r>
              <a:rPr lang="ru-RU" sz="2000" b="1" dirty="0" err="1">
                <a:solidFill>
                  <a:srgbClr val="002060"/>
                </a:solidFill>
              </a:rPr>
              <a:t>Організації</a:t>
            </a:r>
            <a:r>
              <a:rPr lang="ru-RU" sz="2000" b="1" dirty="0">
                <a:solidFill>
                  <a:srgbClr val="002060"/>
                </a:solidFill>
              </a:rPr>
              <a:t>, </a:t>
            </a:r>
            <a:r>
              <a:rPr lang="ru-RU" sz="2000" b="1" dirty="0" err="1">
                <a:solidFill>
                  <a:srgbClr val="FF0000"/>
                </a:solidFill>
              </a:rPr>
              <a:t>Генеральний</a:t>
            </a:r>
            <a:r>
              <a:rPr lang="ru-RU" sz="2000" b="1" dirty="0">
                <a:solidFill>
                  <a:srgbClr val="FF0000"/>
                </a:solidFill>
              </a:rPr>
              <a:t> </a:t>
            </a:r>
            <a:r>
              <a:rPr lang="ru-RU" sz="2000" b="1" dirty="0" err="1">
                <a:solidFill>
                  <a:srgbClr val="FF0000"/>
                </a:solidFill>
              </a:rPr>
              <a:t>секретар</a:t>
            </a:r>
            <a:r>
              <a:rPr lang="ru-RU" sz="2000" b="1" dirty="0">
                <a:solidFill>
                  <a:srgbClr val="FF0000"/>
                </a:solidFill>
              </a:rPr>
              <a:t> </a:t>
            </a:r>
            <a:r>
              <a:rPr lang="ru-RU" sz="2000" b="1" dirty="0" err="1">
                <a:solidFill>
                  <a:srgbClr val="FF0000"/>
                </a:solidFill>
              </a:rPr>
              <a:t>керує</a:t>
            </a:r>
            <a:r>
              <a:rPr lang="ru-RU" sz="2000" b="1" dirty="0">
                <a:solidFill>
                  <a:srgbClr val="FF0000"/>
                </a:solidFill>
              </a:rPr>
              <a:t> </a:t>
            </a:r>
            <a:r>
              <a:rPr lang="ru-RU" sz="2000" b="1" dirty="0" err="1">
                <a:solidFill>
                  <a:srgbClr val="FF0000"/>
                </a:solidFill>
              </a:rPr>
              <a:t>її</a:t>
            </a:r>
            <a:r>
              <a:rPr lang="ru-RU" sz="2000" b="1" dirty="0">
                <a:solidFill>
                  <a:srgbClr val="FF0000"/>
                </a:solidFill>
              </a:rPr>
              <a:t> </a:t>
            </a:r>
            <a:r>
              <a:rPr lang="ru-RU" sz="2000" b="1" dirty="0" err="1">
                <a:solidFill>
                  <a:srgbClr val="FF0000"/>
                </a:solidFill>
              </a:rPr>
              <a:t>роботою</a:t>
            </a:r>
            <a:r>
              <a:rPr lang="ru-RU" sz="2000" b="1" dirty="0">
                <a:solidFill>
                  <a:srgbClr val="FF0000"/>
                </a:solidFill>
              </a:rPr>
              <a:t>, </a:t>
            </a:r>
            <a:r>
              <a:rPr lang="ru-RU" sz="2000" b="1" dirty="0" err="1">
                <a:solidFill>
                  <a:srgbClr val="FF0000"/>
                </a:solidFill>
              </a:rPr>
              <a:t>він</a:t>
            </a:r>
            <a:r>
              <a:rPr lang="ru-RU" sz="2000" b="1" dirty="0">
                <a:solidFill>
                  <a:srgbClr val="FF0000"/>
                </a:solidFill>
              </a:rPr>
              <a:t> </a:t>
            </a:r>
            <a:r>
              <a:rPr lang="ru-RU" sz="2000" b="1" dirty="0" err="1">
                <a:solidFill>
                  <a:srgbClr val="FF0000"/>
                </a:solidFill>
              </a:rPr>
              <a:t>відповідає</a:t>
            </a:r>
            <a:r>
              <a:rPr lang="ru-RU" sz="2000" b="1" dirty="0">
                <a:solidFill>
                  <a:srgbClr val="FF0000"/>
                </a:solidFill>
              </a:rPr>
              <a:t> за </a:t>
            </a:r>
            <a:r>
              <a:rPr lang="ru-RU" sz="2000" b="1" dirty="0" err="1">
                <a:solidFill>
                  <a:srgbClr val="FF0000"/>
                </a:solidFill>
              </a:rPr>
              <a:t>здійснення</a:t>
            </a:r>
            <a:r>
              <a:rPr lang="ru-RU" sz="2000" b="1" dirty="0">
                <a:solidFill>
                  <a:srgbClr val="FF0000"/>
                </a:solidFill>
              </a:rPr>
              <a:t> </a:t>
            </a:r>
            <a:r>
              <a:rPr lang="ru-RU" sz="2000" b="1" dirty="0" err="1">
                <a:solidFill>
                  <a:srgbClr val="FF0000"/>
                </a:solidFill>
              </a:rPr>
              <a:t>рішень</a:t>
            </a:r>
            <a:r>
              <a:rPr lang="ru-RU" sz="2000" b="1" dirty="0">
                <a:solidFill>
                  <a:srgbClr val="FF0000"/>
                </a:solidFill>
              </a:rPr>
              <a:t>, </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приймаються</a:t>
            </a:r>
            <a:r>
              <a:rPr lang="ru-RU" sz="2000" b="1" dirty="0">
                <a:solidFill>
                  <a:srgbClr val="FF0000"/>
                </a:solidFill>
              </a:rPr>
              <a:t> </a:t>
            </a:r>
            <a:r>
              <a:rPr lang="ru-RU" sz="2000" b="1" dirty="0" err="1">
                <a:solidFill>
                  <a:srgbClr val="FF0000"/>
                </a:solidFill>
              </a:rPr>
              <a:t>різними</a:t>
            </a:r>
            <a:r>
              <a:rPr lang="ru-RU" sz="2000" b="1" dirty="0">
                <a:solidFill>
                  <a:srgbClr val="FF0000"/>
                </a:solidFill>
              </a:rPr>
              <a:t> органами ООН</a:t>
            </a:r>
            <a:r>
              <a:rPr lang="ru-RU" sz="2000" b="1" dirty="0">
                <a:solidFill>
                  <a:srgbClr val="002060"/>
                </a:solidFill>
              </a:rPr>
              <a:t>. </a:t>
            </a:r>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має</a:t>
            </a:r>
            <a:r>
              <a:rPr lang="ru-RU" sz="2000" b="1" dirty="0">
                <a:solidFill>
                  <a:srgbClr val="FF0000"/>
                </a:solidFill>
              </a:rPr>
              <a:t> право </a:t>
            </a:r>
            <a:r>
              <a:rPr lang="ru-RU" sz="2000" b="1" dirty="0" err="1">
                <a:solidFill>
                  <a:srgbClr val="FF0000"/>
                </a:solidFill>
              </a:rPr>
              <a:t>виносити</a:t>
            </a:r>
            <a:r>
              <a:rPr lang="ru-RU" sz="2000" b="1" dirty="0">
                <a:solidFill>
                  <a:srgbClr val="FF0000"/>
                </a:solidFill>
              </a:rPr>
              <a:t> на </a:t>
            </a:r>
            <a:r>
              <a:rPr lang="ru-RU" sz="2000" b="1" dirty="0" err="1">
                <a:solidFill>
                  <a:srgbClr val="FF0000"/>
                </a:solidFill>
              </a:rPr>
              <a:t>обговорення</a:t>
            </a:r>
            <a:r>
              <a:rPr lang="ru-RU" sz="2000" b="1" dirty="0">
                <a:solidFill>
                  <a:srgbClr val="FF0000"/>
                </a:solidFill>
              </a:rPr>
              <a:t> Ради </a:t>
            </a:r>
            <a:r>
              <a:rPr lang="ru-RU" sz="2000" b="1" dirty="0" err="1">
                <a:solidFill>
                  <a:srgbClr val="FF0000"/>
                </a:solidFill>
              </a:rPr>
              <a:t>Безпеки</a:t>
            </a:r>
            <a:r>
              <a:rPr lang="ru-RU" sz="2000" b="1" dirty="0">
                <a:solidFill>
                  <a:srgbClr val="FF0000"/>
                </a:solidFill>
              </a:rPr>
              <a:t> будь-</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проблеми</a:t>
            </a:r>
            <a:r>
              <a:rPr lang="ru-RU" sz="2000" b="1" dirty="0">
                <a:solidFill>
                  <a:srgbClr val="FF0000"/>
                </a:solidFill>
              </a:rPr>
              <a:t>, </a:t>
            </a:r>
            <a:r>
              <a:rPr lang="ru-RU" sz="2000" b="1" dirty="0" err="1">
                <a:solidFill>
                  <a:srgbClr val="FF0000"/>
                </a:solidFill>
              </a:rPr>
              <a:t>які</a:t>
            </a:r>
            <a:r>
              <a:rPr lang="ru-RU" sz="2000" b="1" dirty="0">
                <a:solidFill>
                  <a:srgbClr val="FF0000"/>
                </a:solidFill>
              </a:rPr>
              <a:t>, на </a:t>
            </a:r>
            <a:r>
              <a:rPr lang="ru-RU" sz="2000" b="1" dirty="0" err="1">
                <a:solidFill>
                  <a:srgbClr val="FF0000"/>
                </a:solidFill>
              </a:rPr>
              <a:t>його</a:t>
            </a:r>
            <a:r>
              <a:rPr lang="ru-RU" sz="2000" b="1" dirty="0">
                <a:solidFill>
                  <a:srgbClr val="FF0000"/>
                </a:solidFill>
              </a:rPr>
              <a:t> думку, </a:t>
            </a:r>
            <a:r>
              <a:rPr lang="ru-RU" sz="2000" b="1" dirty="0" err="1">
                <a:solidFill>
                  <a:srgbClr val="FF0000"/>
                </a:solidFill>
              </a:rPr>
              <a:t>можуть</a:t>
            </a:r>
            <a:r>
              <a:rPr lang="ru-RU" sz="2000" b="1" dirty="0">
                <a:solidFill>
                  <a:srgbClr val="FF0000"/>
                </a:solidFill>
              </a:rPr>
              <a:t> </a:t>
            </a:r>
            <a:r>
              <a:rPr lang="ru-RU" sz="2000" b="1" dirty="0" err="1">
                <a:solidFill>
                  <a:srgbClr val="FF0000"/>
                </a:solidFill>
              </a:rPr>
              <a:t>загрожувати</a:t>
            </a:r>
            <a:r>
              <a:rPr lang="ru-RU" sz="2000" b="1" dirty="0">
                <a:solidFill>
                  <a:srgbClr val="FF0000"/>
                </a:solidFill>
              </a:rPr>
              <a:t> </a:t>
            </a:r>
            <a:r>
              <a:rPr lang="ru-RU" sz="2000" b="1" dirty="0" err="1">
                <a:solidFill>
                  <a:srgbClr val="FF0000"/>
                </a:solidFill>
              </a:rPr>
              <a:t>міжнародному</a:t>
            </a:r>
            <a:r>
              <a:rPr lang="ru-RU" sz="2000" b="1" dirty="0">
                <a:solidFill>
                  <a:srgbClr val="FF0000"/>
                </a:solidFill>
              </a:rPr>
              <a:t> миру та </a:t>
            </a:r>
            <a:r>
              <a:rPr lang="ru-RU" sz="2000" b="1" dirty="0" err="1">
                <a:solidFill>
                  <a:srgbClr val="FF0000"/>
                </a:solidFill>
              </a:rPr>
              <a:t>безпеці</a:t>
            </a:r>
            <a:r>
              <a:rPr lang="ru-RU" sz="2000" b="1" dirty="0">
                <a:solidFill>
                  <a:srgbClr val="002060"/>
                </a:solidFill>
              </a:rPr>
              <a:t>. Для </a:t>
            </a:r>
            <a:r>
              <a:rPr lang="ru-RU" sz="2000" b="1" dirty="0" err="1">
                <a:solidFill>
                  <a:srgbClr val="002060"/>
                </a:solidFill>
              </a:rPr>
              <a:t>запобігання</a:t>
            </a:r>
            <a:r>
              <a:rPr lang="ru-RU" sz="2000" b="1" dirty="0">
                <a:solidFill>
                  <a:srgbClr val="002060"/>
                </a:solidFill>
              </a:rPr>
              <a:t> </a:t>
            </a:r>
            <a:r>
              <a:rPr lang="ru-RU" sz="2000" b="1" dirty="0" err="1">
                <a:solidFill>
                  <a:srgbClr val="002060"/>
                </a:solidFill>
              </a:rPr>
              <a:t>конфліктам</a:t>
            </a:r>
            <a:r>
              <a:rPr lang="ru-RU" sz="2000" b="1" dirty="0">
                <a:solidFill>
                  <a:srgbClr val="002060"/>
                </a:solidFill>
              </a:rPr>
              <a:t> </a:t>
            </a:r>
            <a:r>
              <a:rPr lang="ru-RU" sz="2000" b="1" dirty="0" err="1">
                <a:solidFill>
                  <a:srgbClr val="002060"/>
                </a:solidFill>
              </a:rPr>
              <a:t>або</a:t>
            </a:r>
            <a:r>
              <a:rPr lang="ru-RU" sz="2000" b="1" dirty="0">
                <a:solidFill>
                  <a:srgbClr val="002060"/>
                </a:solidFill>
              </a:rPr>
              <a:t> </a:t>
            </a:r>
            <a:r>
              <a:rPr lang="ru-RU" sz="2000" b="1" dirty="0" err="1">
                <a:solidFill>
                  <a:srgbClr val="002060"/>
                </a:solidFill>
              </a:rPr>
              <a:t>сприяння</a:t>
            </a:r>
            <a:r>
              <a:rPr lang="ru-RU" sz="2000" b="1" dirty="0">
                <a:solidFill>
                  <a:srgbClr val="002060"/>
                </a:solidFill>
              </a:rPr>
              <a:t> мирному </a:t>
            </a:r>
            <a:r>
              <a:rPr lang="ru-RU" sz="2000" b="1" dirty="0" err="1">
                <a:solidFill>
                  <a:srgbClr val="002060"/>
                </a:solidFill>
              </a:rPr>
              <a:t>врегулюванню</a:t>
            </a:r>
            <a:r>
              <a:rPr lang="ru-RU" sz="2000" b="1" dirty="0">
                <a:solidFill>
                  <a:srgbClr val="002060"/>
                </a:solidFill>
              </a:rPr>
              <a:t> </a:t>
            </a:r>
            <a:r>
              <a:rPr lang="ru-RU" sz="2000" b="1" dirty="0" err="1">
                <a:solidFill>
                  <a:srgbClr val="002060"/>
                </a:solidFill>
              </a:rPr>
              <a:t>суперечок</a:t>
            </a:r>
            <a:r>
              <a:rPr lang="ru-RU" sz="2000" b="1" dirty="0">
                <a:solidFill>
                  <a:srgbClr val="002060"/>
                </a:solidFill>
              </a:rPr>
              <a:t> </a:t>
            </a:r>
            <a:r>
              <a:rPr lang="ru-RU" sz="2000" b="1" dirty="0" err="1">
                <a:solidFill>
                  <a:srgbClr val="002060"/>
                </a:solidFill>
              </a:rPr>
              <a:t>між</a:t>
            </a:r>
            <a:r>
              <a:rPr lang="ru-RU" sz="2000" b="1" dirty="0">
                <a:solidFill>
                  <a:srgbClr val="002060"/>
                </a:solidFill>
              </a:rPr>
              <a:t> </a:t>
            </a:r>
            <a:r>
              <a:rPr lang="ru-RU" sz="2000" b="1" dirty="0" err="1">
                <a:solidFill>
                  <a:srgbClr val="002060"/>
                </a:solidFill>
              </a:rPr>
              <a:t>країнами</a:t>
            </a:r>
            <a:r>
              <a:rPr lang="ru-RU" sz="2000" b="1" dirty="0">
                <a:solidFill>
                  <a:srgbClr val="002060"/>
                </a:solidFill>
              </a:rPr>
              <a:t> </a:t>
            </a:r>
            <a:r>
              <a:rPr lang="ru-RU" sz="2000" b="1" dirty="0" err="1">
                <a:solidFill>
                  <a:srgbClr val="002060"/>
                </a:solidFill>
              </a:rPr>
              <a:t>він</a:t>
            </a:r>
            <a:r>
              <a:rPr lang="ru-RU" sz="2000" b="1" dirty="0">
                <a:solidFill>
                  <a:srgbClr val="002060"/>
                </a:solidFill>
              </a:rPr>
              <a:t> </a:t>
            </a:r>
            <a:r>
              <a:rPr lang="ru-RU" sz="2000" b="1" dirty="0" err="1">
                <a:solidFill>
                  <a:srgbClr val="002060"/>
                </a:solidFill>
              </a:rPr>
              <a:t>може</a:t>
            </a:r>
            <a:r>
              <a:rPr lang="ru-RU" sz="2000" b="1" dirty="0">
                <a:solidFill>
                  <a:srgbClr val="002060"/>
                </a:solidFill>
              </a:rPr>
              <a:t> </a:t>
            </a:r>
            <a:r>
              <a:rPr lang="ru-RU" sz="2000" b="1" dirty="0" err="1">
                <a:solidFill>
                  <a:srgbClr val="002060"/>
                </a:solidFill>
              </a:rPr>
              <a:t>використати</a:t>
            </a:r>
            <a:r>
              <a:rPr lang="ru-RU" sz="2000" b="1" dirty="0">
                <a:solidFill>
                  <a:srgbClr val="002060"/>
                </a:solidFill>
              </a:rPr>
              <a:t> </a:t>
            </a:r>
            <a:r>
              <a:rPr lang="ru-RU" sz="2000" b="1" dirty="0" err="1">
                <a:solidFill>
                  <a:srgbClr val="002060"/>
                </a:solidFill>
              </a:rPr>
              <a:t>механізм</a:t>
            </a:r>
            <a:r>
              <a:rPr lang="ru-RU" sz="2000" b="1" dirty="0">
                <a:solidFill>
                  <a:srgbClr val="002060"/>
                </a:solidFill>
              </a:rPr>
              <a:t> «</a:t>
            </a:r>
            <a:r>
              <a:rPr lang="ru-RU" sz="2000" b="1" dirty="0" err="1">
                <a:solidFill>
                  <a:srgbClr val="002060"/>
                </a:solidFill>
              </a:rPr>
              <a:t>добрих</a:t>
            </a:r>
            <a:r>
              <a:rPr lang="ru-RU" sz="2000" b="1" dirty="0">
                <a:solidFill>
                  <a:srgbClr val="002060"/>
                </a:solidFill>
              </a:rPr>
              <a:t> </a:t>
            </a:r>
            <a:r>
              <a:rPr lang="ru-RU" sz="2000" b="1" dirty="0" err="1">
                <a:solidFill>
                  <a:srgbClr val="002060"/>
                </a:solidFill>
              </a:rPr>
              <a:t>послуг</a:t>
            </a:r>
            <a:r>
              <a:rPr lang="ru-RU" sz="2000" b="1" dirty="0">
                <a:solidFill>
                  <a:srgbClr val="002060"/>
                </a:solidFill>
              </a:rPr>
              <a:t>». </a:t>
            </a:r>
          </a:p>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може</a:t>
            </a:r>
            <a:r>
              <a:rPr lang="ru-RU" sz="2000" b="1" dirty="0">
                <a:solidFill>
                  <a:srgbClr val="FF0000"/>
                </a:solidFill>
              </a:rPr>
              <a:t> </a:t>
            </a:r>
            <a:r>
              <a:rPr lang="ru-RU" sz="2000" b="1" dirty="0" err="1">
                <a:solidFill>
                  <a:srgbClr val="FF0000"/>
                </a:solidFill>
              </a:rPr>
              <a:t>діяти</a:t>
            </a:r>
            <a:r>
              <a:rPr lang="ru-RU" sz="2000" b="1" dirty="0">
                <a:solidFill>
                  <a:srgbClr val="FF0000"/>
                </a:solidFill>
              </a:rPr>
              <a:t> з </a:t>
            </a:r>
            <a:r>
              <a:rPr lang="ru-RU" sz="2000" b="1" dirty="0" err="1">
                <a:solidFill>
                  <a:srgbClr val="FF0000"/>
                </a:solidFill>
              </a:rPr>
              <a:t>власної</a:t>
            </a:r>
            <a:r>
              <a:rPr lang="ru-RU" sz="2000" b="1" dirty="0">
                <a:solidFill>
                  <a:srgbClr val="FF0000"/>
                </a:solidFill>
              </a:rPr>
              <a:t> </a:t>
            </a:r>
            <a:r>
              <a:rPr lang="ru-RU" sz="2000" b="1" dirty="0" err="1">
                <a:solidFill>
                  <a:srgbClr val="FF0000"/>
                </a:solidFill>
              </a:rPr>
              <a:t>ініціативи</a:t>
            </a:r>
            <a:r>
              <a:rPr lang="ru-RU" sz="2000" b="1" dirty="0">
                <a:solidFill>
                  <a:srgbClr val="FF0000"/>
                </a:solidFill>
              </a:rPr>
              <a:t> </a:t>
            </a:r>
            <a:r>
              <a:rPr lang="ru-RU" sz="2000" b="1" dirty="0" err="1">
                <a:solidFill>
                  <a:srgbClr val="002060"/>
                </a:solidFill>
              </a:rPr>
              <a:t>під</a:t>
            </a:r>
            <a:r>
              <a:rPr lang="ru-RU" sz="2000" b="1" dirty="0">
                <a:solidFill>
                  <a:srgbClr val="002060"/>
                </a:solidFill>
              </a:rPr>
              <a:t> час </a:t>
            </a:r>
            <a:r>
              <a:rPr lang="ru-RU" sz="2000" b="1" dirty="0" err="1">
                <a:solidFill>
                  <a:srgbClr val="002060"/>
                </a:solidFill>
              </a:rPr>
              <a:t>вирішення</a:t>
            </a:r>
            <a:r>
              <a:rPr lang="ru-RU" sz="2000" b="1" dirty="0">
                <a:solidFill>
                  <a:srgbClr val="002060"/>
                </a:solidFill>
              </a:rPr>
              <a:t> </a:t>
            </a:r>
            <a:r>
              <a:rPr lang="ru-RU" sz="2000" b="1" dirty="0" err="1">
                <a:solidFill>
                  <a:srgbClr val="002060"/>
                </a:solidFill>
              </a:rPr>
              <a:t>гуманітарних</a:t>
            </a:r>
            <a:r>
              <a:rPr lang="ru-RU" sz="2000" b="1" dirty="0">
                <a:solidFill>
                  <a:srgbClr val="002060"/>
                </a:solidFill>
              </a:rPr>
              <a:t> </a:t>
            </a:r>
            <a:r>
              <a:rPr lang="ru-RU" sz="2000" b="1" dirty="0" err="1">
                <a:solidFill>
                  <a:srgbClr val="002060"/>
                </a:solidFill>
              </a:rPr>
              <a:t>чи</a:t>
            </a:r>
            <a:r>
              <a:rPr lang="ru-RU" sz="2000" b="1" dirty="0">
                <a:solidFill>
                  <a:srgbClr val="002060"/>
                </a:solidFill>
              </a:rPr>
              <a:t> </a:t>
            </a:r>
            <a:r>
              <a:rPr lang="ru-RU" sz="2000" b="1" dirty="0" err="1">
                <a:solidFill>
                  <a:srgbClr val="002060"/>
                </a:solidFill>
              </a:rPr>
              <a:t>інших</a:t>
            </a:r>
            <a:r>
              <a:rPr lang="ru-RU" sz="2000" b="1" dirty="0">
                <a:solidFill>
                  <a:srgbClr val="002060"/>
                </a:solidFill>
              </a:rPr>
              <a:t> проблем </a:t>
            </a:r>
            <a:r>
              <a:rPr lang="ru-RU" sz="2000" b="1" dirty="0" err="1">
                <a:solidFill>
                  <a:srgbClr val="002060"/>
                </a:solidFill>
              </a:rPr>
              <a:t>особливої</a:t>
            </a:r>
            <a:r>
              <a:rPr lang="ru-RU" sz="2000" b="1" dirty="0">
                <a:solidFill>
                  <a:srgbClr val="002060"/>
                </a:solidFill>
              </a:rPr>
              <a:t> ​​</a:t>
            </a:r>
            <a:r>
              <a:rPr lang="ru-RU" sz="2000" b="1" dirty="0" err="1">
                <a:solidFill>
                  <a:srgbClr val="002060"/>
                </a:solidFill>
              </a:rPr>
              <a:t>значущості</a:t>
            </a:r>
            <a:r>
              <a:rPr lang="ru-RU" sz="2000" b="1" dirty="0">
                <a:solidFill>
                  <a:srgbClr val="002060"/>
                </a:solidFill>
              </a:rPr>
              <a:t>.</a:t>
            </a:r>
          </a:p>
          <a:p>
            <a:endParaRPr lang="uk-UA" dirty="0"/>
          </a:p>
        </p:txBody>
      </p:sp>
      <p:pic>
        <p:nvPicPr>
          <p:cNvPr id="4" name="Picture 2" descr="Ли, Трюгве — Википедия">
            <a:extLst>
              <a:ext uri="{FF2B5EF4-FFF2-40B4-BE49-F238E27FC236}">
                <a16:creationId xmlns:a16="http://schemas.microsoft.com/office/drawing/2014/main" id="{C1890473-FCF9-5448-B657-F6D528A48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42" y="120650"/>
            <a:ext cx="4493194" cy="6218581"/>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2">
            <a:extLst>
              <a:ext uri="{FF2B5EF4-FFF2-40B4-BE49-F238E27FC236}">
                <a16:creationId xmlns:a16="http://schemas.microsoft.com/office/drawing/2014/main" id="{AF676658-DE5B-2E4E-AEBD-BC2FC7D636BE}"/>
              </a:ext>
            </a:extLst>
          </p:cNvPr>
          <p:cNvSpPr txBox="1">
            <a:spLocks/>
          </p:cNvSpPr>
          <p:nvPr/>
        </p:nvSpPr>
        <p:spPr>
          <a:xfrm>
            <a:off x="317500" y="6409739"/>
            <a:ext cx="4493194" cy="1077218"/>
          </a:xfrm>
          <a:prstGeom prst="rect">
            <a:avLst/>
          </a:prstGeom>
        </p:spPr>
        <p:txBody>
          <a:bodyPr wrap="square" lIns="0" tIns="0" rIns="0" bIns="0">
            <a:spAutoFit/>
          </a:bodyPr>
          <a:lstStyle>
            <a:lvl1pPr marL="0">
              <a:defRPr sz="1600" b="0" i="0">
                <a:solidFill>
                  <a:srgbClr val="3B3B3B"/>
                </a:solidFill>
                <a:latin typeface="Book Antiqua"/>
                <a:ea typeface="+mn-ea"/>
                <a:cs typeface="Book Antiqu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uk-UA" sz="1800" b="1" dirty="0">
                <a:solidFill>
                  <a:srgbClr val="002060"/>
                </a:solidFill>
              </a:rPr>
              <a:t>Перший Генеральний секретар </a:t>
            </a:r>
          </a:p>
          <a:p>
            <a:pPr algn="ctr"/>
            <a:r>
              <a:rPr lang="uk-UA" sz="1800" b="1" dirty="0" err="1">
                <a:solidFill>
                  <a:srgbClr val="FF0000"/>
                </a:solidFill>
              </a:rPr>
              <a:t>Трюгве</a:t>
            </a:r>
            <a:r>
              <a:rPr lang="uk-UA" sz="1800" b="1" dirty="0">
                <a:solidFill>
                  <a:srgbClr val="FF0000"/>
                </a:solidFill>
              </a:rPr>
              <a:t> Лі </a:t>
            </a:r>
            <a:r>
              <a:rPr lang="uk-UA" sz="1800" b="1" dirty="0">
                <a:solidFill>
                  <a:srgbClr val="002060"/>
                </a:solidFill>
              </a:rPr>
              <a:t>(Норвегія), </a:t>
            </a:r>
          </a:p>
          <a:p>
            <a:pPr algn="ctr"/>
            <a:r>
              <a:rPr lang="uk-UA" sz="1800" b="1" dirty="0">
                <a:solidFill>
                  <a:srgbClr val="002060"/>
                </a:solidFill>
              </a:rPr>
              <a:t>обіймав цю посаду до 1953 року</a:t>
            </a:r>
            <a:r>
              <a:rPr lang="ru-UA" sz="1800" b="1" dirty="0">
                <a:solidFill>
                  <a:srgbClr val="002060"/>
                </a:solidFill>
              </a:rPr>
              <a:t> </a:t>
            </a:r>
            <a:endParaRPr lang="uk-UA" sz="1800" b="1" dirty="0">
              <a:solidFill>
                <a:srgbClr val="002060"/>
              </a:solidFill>
            </a:endParaRPr>
          </a:p>
          <a:p>
            <a:pPr algn="ctr"/>
            <a:endParaRPr lang="uk-UA" dirty="0"/>
          </a:p>
        </p:txBody>
      </p:sp>
    </p:spTree>
    <p:extLst>
      <p:ext uri="{BB962C8B-B14F-4D97-AF65-F5344CB8AC3E}">
        <p14:creationId xmlns:p14="http://schemas.microsoft.com/office/powerpoint/2010/main" val="1207866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52F1C1A-D341-8342-B145-54F43AFA493D}"/>
              </a:ext>
            </a:extLst>
          </p:cNvPr>
          <p:cNvSpPr>
            <a:spLocks noGrp="1"/>
          </p:cNvSpPr>
          <p:nvPr>
            <p:ph type="body" idx="1"/>
          </p:nvPr>
        </p:nvSpPr>
        <p:spPr>
          <a:xfrm>
            <a:off x="5669207" y="958850"/>
            <a:ext cx="4817444" cy="5170646"/>
          </a:xfrm>
        </p:spPr>
        <p:txBody>
          <a:bodyPr/>
          <a:lstStyle/>
          <a:p>
            <a:r>
              <a:rPr lang="uk-UA" sz="2400" b="1" dirty="0">
                <a:solidFill>
                  <a:srgbClr val="002060"/>
                </a:solidFill>
              </a:rPr>
              <a:t>Норвезький Нобелівський комітет ухвалив присудити </a:t>
            </a:r>
            <a:r>
              <a:rPr lang="uk-UA" sz="2400" b="1" dirty="0">
                <a:solidFill>
                  <a:srgbClr val="FF0000"/>
                </a:solidFill>
              </a:rPr>
              <a:t>Нобелівську премію миру 2001 року Організації Об'єднаних Націй та її Генеральному секретареві Кофі Аннану </a:t>
            </a:r>
            <a:r>
              <a:rPr lang="uk-UA" sz="2400" b="1" dirty="0">
                <a:solidFill>
                  <a:srgbClr val="002060"/>
                </a:solidFill>
              </a:rPr>
              <a:t>«за їх внесок у забезпечення більш ефективної організації та міцнішого миру в усьому світі» та заснування Всесвітнього фонду з боротьби зі СНІДом, туберкульозом та малярією для підтримки країн, що </a:t>
            </a:r>
            <a:r>
              <a:rPr lang="uk-UA" sz="2400" b="1" dirty="0" err="1">
                <a:solidFill>
                  <a:srgbClr val="002060"/>
                </a:solidFill>
              </a:rPr>
              <a:t>розвивються</a:t>
            </a:r>
            <a:endParaRPr lang="uk-UA" sz="2400" b="1" dirty="0">
              <a:solidFill>
                <a:srgbClr val="002060"/>
              </a:solidFill>
            </a:endParaRPr>
          </a:p>
        </p:txBody>
      </p:sp>
      <p:pic>
        <p:nvPicPr>
          <p:cNvPr id="30722" name="Picture 2">
            <a:extLst>
              <a:ext uri="{FF2B5EF4-FFF2-40B4-BE49-F238E27FC236}">
                <a16:creationId xmlns:a16="http://schemas.microsoft.com/office/drawing/2014/main" id="{F5A3FCB3-CEC2-6341-84AD-A470D1BCA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49" y="555625"/>
            <a:ext cx="5139951" cy="64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03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AAA70F7-5AAC-2844-A153-B5D49D022494}"/>
              </a:ext>
            </a:extLst>
          </p:cNvPr>
          <p:cNvSpPr>
            <a:spLocks noGrp="1"/>
          </p:cNvSpPr>
          <p:nvPr>
            <p:ph type="body" idx="1"/>
          </p:nvPr>
        </p:nvSpPr>
        <p:spPr>
          <a:xfrm>
            <a:off x="774700" y="5399794"/>
            <a:ext cx="9601200" cy="1661993"/>
          </a:xfrm>
        </p:spPr>
        <p:txBody>
          <a:bodyPr/>
          <a:lstStyle/>
          <a:p>
            <a:pPr algn="ctr"/>
            <a:r>
              <a:rPr lang="uk-UA" sz="1800" b="1" dirty="0" err="1">
                <a:solidFill>
                  <a:srgbClr val="FF0000"/>
                </a:solidFill>
              </a:rPr>
              <a:t>Антоніу</a:t>
            </a:r>
            <a:r>
              <a:rPr lang="uk-UA" sz="1800" b="1" dirty="0">
                <a:solidFill>
                  <a:srgbClr val="FF0000"/>
                </a:solidFill>
              </a:rPr>
              <a:t> Мануел де </a:t>
            </a:r>
            <a:r>
              <a:rPr lang="uk-UA" sz="1800" b="1" dirty="0" err="1">
                <a:solidFill>
                  <a:srgbClr val="FF0000"/>
                </a:solidFill>
              </a:rPr>
              <a:t>Олівейра</a:t>
            </a:r>
            <a:r>
              <a:rPr lang="uk-UA" sz="1800" b="1" dirty="0">
                <a:solidFill>
                  <a:srgbClr val="FF0000"/>
                </a:solidFill>
              </a:rPr>
              <a:t> </a:t>
            </a:r>
            <a:r>
              <a:rPr lang="uk-UA" sz="1800" b="1" dirty="0" err="1">
                <a:solidFill>
                  <a:srgbClr val="FF0000"/>
                </a:solidFill>
              </a:rPr>
              <a:t>Гутерріш</a:t>
            </a:r>
            <a:r>
              <a:rPr lang="uk-UA" sz="1800" b="1" dirty="0">
                <a:solidFill>
                  <a:srgbClr val="FF0000"/>
                </a:solidFill>
              </a:rPr>
              <a:t>, або </a:t>
            </a:r>
            <a:r>
              <a:rPr lang="uk-UA" sz="1800" b="1" dirty="0" err="1">
                <a:solidFill>
                  <a:srgbClr val="FF0000"/>
                </a:solidFill>
              </a:rPr>
              <a:t>Гутерреш</a:t>
            </a:r>
            <a:r>
              <a:rPr lang="uk-UA" sz="1800" b="1" dirty="0">
                <a:solidFill>
                  <a:srgbClr val="FF0000"/>
                </a:solidFill>
              </a:rPr>
              <a:t> </a:t>
            </a:r>
            <a:r>
              <a:rPr lang="uk-UA" sz="1800" b="1" dirty="0">
                <a:solidFill>
                  <a:srgbClr val="002060"/>
                </a:solidFill>
              </a:rPr>
              <a:t>—</a:t>
            </a:r>
          </a:p>
          <a:p>
            <a:pPr algn="ctr"/>
            <a:r>
              <a:rPr lang="uk-UA" sz="1800" b="1" dirty="0">
                <a:solidFill>
                  <a:srgbClr val="002060"/>
                </a:solidFill>
              </a:rPr>
              <a:t>Генеральний секретар ООН з 1 січня 2017 року </a:t>
            </a:r>
          </a:p>
          <a:p>
            <a:endParaRPr lang="uk-UA" sz="1800" b="1" dirty="0">
              <a:solidFill>
                <a:srgbClr val="002060"/>
              </a:solidFill>
            </a:endParaRPr>
          </a:p>
          <a:p>
            <a:pPr algn="ctr"/>
            <a:r>
              <a:rPr lang="uk-UA" sz="1800" b="1" dirty="0">
                <a:solidFill>
                  <a:srgbClr val="002060"/>
                </a:solidFill>
              </a:rPr>
              <a:t>Португальський державний діяч, Генеральний секретар Соціалістичної партії Португалії, прем'єр-міністр Португалії, голова Соціалістичного інтернаціоналу, найвищий комісар ООН у справах біженців.</a:t>
            </a:r>
          </a:p>
        </p:txBody>
      </p:sp>
      <p:pic>
        <p:nvPicPr>
          <p:cNvPr id="31748" name="Picture 4" descr="Знакомьтесь — девятый Генеральный секретарь ООН Антониу Гутерриш -  ОРГАНИЗАЦИЯ ОБЪЕДИНЕННЫХ НАЦИЙ">
            <a:extLst>
              <a:ext uri="{FF2B5EF4-FFF2-40B4-BE49-F238E27FC236}">
                <a16:creationId xmlns:a16="http://schemas.microsoft.com/office/drawing/2014/main" id="{C31F76FA-412E-5541-80FE-6B0903A3B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013" y="120650"/>
            <a:ext cx="7845374" cy="517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12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0AECE36A-2BF0-EE47-9FFC-3D743F5B1188}"/>
              </a:ext>
            </a:extLst>
          </p:cNvPr>
          <p:cNvSpPr>
            <a:spLocks noGrp="1"/>
          </p:cNvSpPr>
          <p:nvPr>
            <p:ph type="body" idx="1"/>
          </p:nvPr>
        </p:nvSpPr>
        <p:spPr>
          <a:xfrm>
            <a:off x="660400" y="425450"/>
            <a:ext cx="9372600" cy="1661993"/>
          </a:xfrm>
          <a:solidFill>
            <a:srgbClr val="D1F9FF"/>
          </a:solidFill>
        </p:spPr>
        <p:txBody>
          <a:bodyPr/>
          <a:lstStyle/>
          <a:p>
            <a:pPr algn="ctr"/>
            <a:r>
              <a:rPr lang="uk-UA" sz="3600" b="1" dirty="0">
                <a:solidFill>
                  <a:srgbClr val="FF0000"/>
                </a:solidFill>
              </a:rPr>
              <a:t>НЕОБХІДНІСТЬ РЕФОРМУВАННЯ ООН </a:t>
            </a:r>
          </a:p>
          <a:p>
            <a:pPr algn="ctr"/>
            <a:r>
              <a:rPr lang="uk-UA" sz="3600" b="1" dirty="0">
                <a:solidFill>
                  <a:srgbClr val="FF0000"/>
                </a:solidFill>
              </a:rPr>
              <a:t>інтерактивне обговорення </a:t>
            </a:r>
            <a:endParaRPr lang="uk-UA" sz="3600" b="1" dirty="0">
              <a:solidFill>
                <a:srgbClr val="002060"/>
              </a:solidFill>
            </a:endParaRPr>
          </a:p>
        </p:txBody>
      </p:sp>
      <p:pic>
        <p:nvPicPr>
          <p:cNvPr id="32770" name="Picture 2" descr="Рабочий визит Президента Украины в США для участия в 74-й сессии  Генассамблеи ООН — Официальное интернет-представительство Президента Украины">
            <a:extLst>
              <a:ext uri="{FF2B5EF4-FFF2-40B4-BE49-F238E27FC236}">
                <a16:creationId xmlns:a16="http://schemas.microsoft.com/office/drawing/2014/main" id="{4C81B778-BF43-5E46-B58C-1FA01E241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2087443"/>
            <a:ext cx="8013700" cy="5340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0E3E8AD-90FD-9F48-8BED-5F6D5A553EA0}"/>
              </a:ext>
            </a:extLst>
          </p:cNvPr>
          <p:cNvSpPr>
            <a:spLocks noGrp="1"/>
          </p:cNvSpPr>
          <p:nvPr>
            <p:ph type="body" idx="1"/>
          </p:nvPr>
        </p:nvSpPr>
        <p:spPr>
          <a:xfrm>
            <a:off x="3517900" y="3075923"/>
            <a:ext cx="4588847" cy="677108"/>
          </a:xfrm>
        </p:spPr>
        <p:txBody>
          <a:bodyPr/>
          <a:lstStyle/>
          <a:p>
            <a:r>
              <a:rPr lang="uk-UA" sz="4400" b="1" i="1" dirty="0">
                <a:solidFill>
                  <a:srgbClr val="FF0000"/>
                </a:solidFill>
              </a:rPr>
              <a:t>Дякую за увагу!</a:t>
            </a:r>
          </a:p>
        </p:txBody>
      </p:sp>
    </p:spTree>
    <p:extLst>
      <p:ext uri="{BB962C8B-B14F-4D97-AF65-F5344CB8AC3E}">
        <p14:creationId xmlns:p14="http://schemas.microsoft.com/office/powerpoint/2010/main" val="223805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bg1"/>
            </a:gs>
            <a:gs pos="43000">
              <a:schemeClr val="accent5">
                <a:lumMod val="20000"/>
                <a:lumOff val="80000"/>
              </a:schemeClr>
            </a:gs>
            <a:gs pos="72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FD6EA04-8AEC-D748-A864-480D42D0348F}"/>
              </a:ext>
            </a:extLst>
          </p:cNvPr>
          <p:cNvSpPr>
            <a:spLocks noGrp="1"/>
          </p:cNvSpPr>
          <p:nvPr>
            <p:ph type="body" idx="1"/>
          </p:nvPr>
        </p:nvSpPr>
        <p:spPr>
          <a:xfrm>
            <a:off x="241300" y="177264"/>
            <a:ext cx="10092092" cy="7201972"/>
          </a:xfrm>
        </p:spPr>
        <p:txBody>
          <a:bodyPr/>
          <a:lstStyle/>
          <a:p>
            <a:pPr marL="285750" indent="-285750">
              <a:buFont typeface="Wingdings" pitchFamily="2" charset="2"/>
              <a:buChar char="§"/>
            </a:pPr>
            <a:endParaRPr lang="ru-RU" sz="1800" b="1" dirty="0">
              <a:solidFill>
                <a:srgbClr val="4712CB"/>
              </a:solidFill>
            </a:endParaRPr>
          </a:p>
          <a:p>
            <a:pPr algn="ctr"/>
            <a:r>
              <a:rPr lang="ru-RU" sz="2000" b="1" dirty="0">
                <a:solidFill>
                  <a:srgbClr val="4712CB"/>
                </a:solidFill>
              </a:rPr>
              <a:t>ЗМІСТ АТЛАНТИЧНОЇ ХАРТІЇ</a:t>
            </a:r>
          </a:p>
          <a:p>
            <a:pPr marL="342900" indent="-342900">
              <a:buFont typeface="+mj-lt"/>
              <a:buAutoNum type="arabicPeriod"/>
            </a:pPr>
            <a:r>
              <a:rPr lang="ru-RU" sz="1800" b="1" dirty="0" err="1">
                <a:solidFill>
                  <a:srgbClr val="FF0000"/>
                </a:solidFill>
              </a:rPr>
              <a:t>Відмова</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FF0000"/>
                </a:solidFill>
              </a:rPr>
              <a:t>від</a:t>
            </a:r>
            <a:r>
              <a:rPr lang="ru-RU" sz="1800" b="1" dirty="0">
                <a:solidFill>
                  <a:srgbClr val="FF0000"/>
                </a:solidFill>
              </a:rPr>
              <a:t> </a:t>
            </a:r>
            <a:r>
              <a:rPr lang="ru-RU" sz="1800" b="1" dirty="0" err="1">
                <a:solidFill>
                  <a:srgbClr val="FF0000"/>
                </a:solidFill>
              </a:rPr>
              <a:t>територіальних</a:t>
            </a:r>
            <a:r>
              <a:rPr lang="ru-RU" sz="1800" b="1" dirty="0">
                <a:solidFill>
                  <a:srgbClr val="FF0000"/>
                </a:solidFill>
              </a:rPr>
              <a:t> </a:t>
            </a:r>
            <a:r>
              <a:rPr lang="ru-RU" sz="1800" b="1" dirty="0" err="1">
                <a:solidFill>
                  <a:srgbClr val="FF0000"/>
                </a:solidFill>
              </a:rPr>
              <a:t>претензій</a:t>
            </a:r>
            <a:r>
              <a:rPr lang="ru-RU" sz="1800" b="1" dirty="0">
                <a:solidFill>
                  <a:srgbClr val="002060"/>
                </a:solidFill>
              </a:rPr>
              <a:t>. </a:t>
            </a:r>
          </a:p>
          <a:p>
            <a:pPr marL="342900" indent="-342900">
              <a:buFont typeface="+mj-lt"/>
              <a:buAutoNum type="arabicPeriod"/>
            </a:pPr>
            <a:r>
              <a:rPr lang="ru-RU" sz="1800" b="1" dirty="0" err="1">
                <a:solidFill>
                  <a:srgbClr val="FF0000"/>
                </a:solidFill>
              </a:rPr>
              <a:t>Відмова</a:t>
            </a:r>
            <a:r>
              <a:rPr lang="ru-RU" sz="1800" b="1" dirty="0">
                <a:solidFill>
                  <a:srgbClr val="002060"/>
                </a:solidFill>
              </a:rPr>
              <a:t> </a:t>
            </a:r>
            <a:r>
              <a:rPr lang="ru-RU" sz="1800" b="1" dirty="0" err="1">
                <a:solidFill>
                  <a:srgbClr val="002060"/>
                </a:solidFill>
              </a:rPr>
              <a:t>підтримки</a:t>
            </a:r>
            <a:r>
              <a:rPr lang="ru-RU" sz="1800" b="1" dirty="0">
                <a:solidFill>
                  <a:srgbClr val="002060"/>
                </a:solidFill>
              </a:rPr>
              <a:t> </a:t>
            </a:r>
            <a:r>
              <a:rPr lang="ru-RU" sz="1800" b="1" dirty="0" err="1">
                <a:solidFill>
                  <a:srgbClr val="FF0000"/>
                </a:solidFill>
              </a:rPr>
              <a:t>територіальних</a:t>
            </a:r>
            <a:r>
              <a:rPr lang="ru-RU" sz="1800" b="1" dirty="0">
                <a:solidFill>
                  <a:srgbClr val="FF0000"/>
                </a:solidFill>
              </a:rPr>
              <a:t> </a:t>
            </a:r>
            <a:r>
              <a:rPr lang="ru-RU" sz="1800" b="1" dirty="0" err="1">
                <a:solidFill>
                  <a:srgbClr val="FF0000"/>
                </a:solidFill>
              </a:rPr>
              <a:t>змін</a:t>
            </a:r>
            <a:r>
              <a:rPr lang="ru-RU" sz="1800" b="1" dirty="0">
                <a:solidFill>
                  <a:srgbClr val="002060"/>
                </a:solidFill>
              </a:rPr>
              <a:t>, </a:t>
            </a:r>
            <a:r>
              <a:rPr lang="ru-RU" sz="1800" b="1" dirty="0" err="1">
                <a:solidFill>
                  <a:srgbClr val="002060"/>
                </a:solidFill>
              </a:rPr>
              <a:t>які</a:t>
            </a:r>
            <a:r>
              <a:rPr lang="ru-RU" sz="1800" b="1" dirty="0">
                <a:solidFill>
                  <a:srgbClr val="002060"/>
                </a:solidFill>
              </a:rPr>
              <a:t> не </a:t>
            </a:r>
            <a:r>
              <a:rPr lang="ru-RU" sz="1800" b="1" dirty="0" err="1">
                <a:solidFill>
                  <a:srgbClr val="002060"/>
                </a:solidFill>
              </a:rPr>
              <a:t>є</a:t>
            </a:r>
            <a:r>
              <a:rPr lang="ru-RU" sz="1800" b="1" dirty="0">
                <a:solidFill>
                  <a:srgbClr val="002060"/>
                </a:solidFill>
              </a:rPr>
              <a:t> </a:t>
            </a:r>
            <a:r>
              <a:rPr lang="ru-RU" sz="1800" b="1" dirty="0" err="1">
                <a:solidFill>
                  <a:srgbClr val="002060"/>
                </a:solidFill>
              </a:rPr>
              <a:t>вільним</a:t>
            </a:r>
            <a:r>
              <a:rPr lang="ru-RU" sz="1800" b="1" dirty="0">
                <a:solidFill>
                  <a:srgbClr val="002060"/>
                </a:solidFill>
              </a:rPr>
              <a:t> </a:t>
            </a:r>
            <a:r>
              <a:rPr lang="ru-RU" sz="1800" b="1" dirty="0" err="1">
                <a:solidFill>
                  <a:srgbClr val="002060"/>
                </a:solidFill>
              </a:rPr>
              <a:t>вираженням</a:t>
            </a:r>
            <a:r>
              <a:rPr lang="ru-RU" sz="1800" b="1" dirty="0">
                <a:solidFill>
                  <a:srgbClr val="002060"/>
                </a:solidFill>
              </a:rPr>
              <a:t> </a:t>
            </a:r>
            <a:r>
              <a:rPr lang="ru-RU" sz="1800" b="1" dirty="0" err="1">
                <a:solidFill>
                  <a:srgbClr val="002060"/>
                </a:solidFill>
              </a:rPr>
              <a:t>зацікавлених</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 а </a:t>
            </a:r>
            <a:r>
              <a:rPr lang="ru-RU" sz="1800" b="1" dirty="0" err="1">
                <a:solidFill>
                  <a:srgbClr val="FF0000"/>
                </a:solidFill>
              </a:rPr>
              <a:t>виробляються</a:t>
            </a:r>
            <a:r>
              <a:rPr lang="ru-RU" sz="1800" b="1" dirty="0">
                <a:solidFill>
                  <a:srgbClr val="FF0000"/>
                </a:solidFill>
              </a:rPr>
              <a:t> </a:t>
            </a:r>
            <a:r>
              <a:rPr lang="ru-RU" sz="1800" b="1" dirty="0" err="1">
                <a:solidFill>
                  <a:srgbClr val="FF0000"/>
                </a:solidFill>
              </a:rPr>
              <a:t>під</a:t>
            </a:r>
            <a:r>
              <a:rPr lang="ru-RU" sz="1800" b="1" dirty="0">
                <a:solidFill>
                  <a:srgbClr val="FF0000"/>
                </a:solidFill>
              </a:rPr>
              <a:t> натиском</a:t>
            </a:r>
            <a:r>
              <a:rPr lang="ru-RU" sz="1800" b="1" dirty="0">
                <a:solidFill>
                  <a:srgbClr val="002060"/>
                </a:solidFill>
              </a:rPr>
              <a:t>. </a:t>
            </a:r>
          </a:p>
          <a:p>
            <a:pPr marL="342900" indent="-342900">
              <a:buFont typeface="+mj-lt"/>
              <a:buAutoNum type="arabicPeriod"/>
            </a:pPr>
            <a:r>
              <a:rPr lang="ru-RU" sz="1800" b="1" dirty="0" err="1">
                <a:solidFill>
                  <a:srgbClr val="002060"/>
                </a:solidFill>
              </a:rPr>
              <a:t>Збереження</a:t>
            </a:r>
            <a:r>
              <a:rPr lang="ru-RU" sz="1800" b="1" dirty="0">
                <a:solidFill>
                  <a:srgbClr val="002060"/>
                </a:solidFill>
              </a:rPr>
              <a:t> </a:t>
            </a:r>
            <a:r>
              <a:rPr lang="ru-RU" sz="1800" b="1" dirty="0">
                <a:solidFill>
                  <a:srgbClr val="FF0000"/>
                </a:solidFill>
              </a:rPr>
              <a:t>права </a:t>
            </a:r>
            <a:r>
              <a:rPr lang="ru-RU" sz="1800" b="1" dirty="0" err="1">
                <a:solidFill>
                  <a:srgbClr val="FF0000"/>
                </a:solidFill>
              </a:rPr>
              <a:t>націй</a:t>
            </a:r>
            <a:r>
              <a:rPr lang="ru-RU" sz="1800" b="1" dirty="0">
                <a:solidFill>
                  <a:srgbClr val="FF0000"/>
                </a:solidFill>
              </a:rPr>
              <a:t> на </a:t>
            </a:r>
            <a:r>
              <a:rPr lang="ru-RU" sz="1800" b="1" dirty="0" err="1">
                <a:solidFill>
                  <a:srgbClr val="FF0000"/>
                </a:solidFill>
              </a:rPr>
              <a:t>вільний</a:t>
            </a:r>
            <a:r>
              <a:rPr lang="ru-RU" sz="1800" b="1" dirty="0">
                <a:solidFill>
                  <a:srgbClr val="FF0000"/>
                </a:solidFill>
              </a:rPr>
              <a:t> </a:t>
            </a:r>
            <a:r>
              <a:rPr lang="ru-RU" sz="1800" b="1" dirty="0" err="1">
                <a:solidFill>
                  <a:srgbClr val="FF0000"/>
                </a:solidFill>
              </a:rPr>
              <a:t>вибір</a:t>
            </a:r>
            <a:r>
              <a:rPr lang="ru-RU" sz="1800" b="1" dirty="0">
                <a:solidFill>
                  <a:srgbClr val="FF0000"/>
                </a:solidFill>
              </a:rPr>
              <a:t> </a:t>
            </a:r>
            <a:r>
              <a:rPr lang="ru-RU" sz="1800" b="1" dirty="0" err="1">
                <a:solidFill>
                  <a:srgbClr val="FF0000"/>
                </a:solidFill>
              </a:rPr>
              <a:t>форми</a:t>
            </a:r>
            <a:r>
              <a:rPr lang="ru-RU" sz="1800" b="1" dirty="0">
                <a:solidFill>
                  <a:srgbClr val="FF0000"/>
                </a:solidFill>
              </a:rPr>
              <a:t> </a:t>
            </a:r>
            <a:r>
              <a:rPr lang="ru-RU" sz="1800" b="1" dirty="0" err="1">
                <a:solidFill>
                  <a:srgbClr val="FF0000"/>
                </a:solidFill>
              </a:rPr>
              <a:t>правління</a:t>
            </a: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a:t>
            </a:r>
            <a:r>
              <a:rPr lang="ru-RU" sz="1800" b="1" dirty="0" err="1">
                <a:solidFill>
                  <a:srgbClr val="002060"/>
                </a:solidFill>
              </a:rPr>
              <a:t>відновлення</a:t>
            </a:r>
            <a:r>
              <a:rPr lang="ru-RU" sz="1800" b="1" dirty="0">
                <a:solidFill>
                  <a:srgbClr val="002060"/>
                </a:solidFill>
              </a:rPr>
              <a:t> </a:t>
            </a:r>
            <a:r>
              <a:rPr lang="ru-RU" sz="1800" b="1" dirty="0" err="1">
                <a:solidFill>
                  <a:srgbClr val="002060"/>
                </a:solidFill>
              </a:rPr>
              <a:t>суверенних</a:t>
            </a:r>
            <a:r>
              <a:rPr lang="ru-RU" sz="1800" b="1" dirty="0">
                <a:solidFill>
                  <a:srgbClr val="002060"/>
                </a:solidFill>
              </a:rPr>
              <a:t> прав тих </a:t>
            </a:r>
            <a:r>
              <a:rPr lang="ru-RU" sz="1800" b="1" dirty="0" err="1">
                <a:solidFill>
                  <a:srgbClr val="002060"/>
                </a:solidFill>
              </a:rPr>
              <a:t>народів</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втратили</a:t>
            </a:r>
            <a:r>
              <a:rPr lang="ru-RU" sz="1800" b="1" dirty="0">
                <a:solidFill>
                  <a:srgbClr val="002060"/>
                </a:solidFill>
              </a:rPr>
              <a:t> </a:t>
            </a:r>
            <a:r>
              <a:rPr lang="ru-RU" sz="1800" b="1" dirty="0" err="1">
                <a:solidFill>
                  <a:srgbClr val="002060"/>
                </a:solidFill>
              </a:rPr>
              <a:t>незалежність</a:t>
            </a:r>
            <a:r>
              <a:rPr lang="ru-RU" sz="1800" b="1" dirty="0">
                <a:solidFill>
                  <a:srgbClr val="002060"/>
                </a:solidFill>
              </a:rPr>
              <a:t> </a:t>
            </a:r>
            <a:r>
              <a:rPr lang="ru-RU" sz="1800" b="1" dirty="0" err="1">
                <a:solidFill>
                  <a:srgbClr val="002060"/>
                </a:solidFill>
              </a:rPr>
              <a:t>насильницьким</a:t>
            </a:r>
            <a:r>
              <a:rPr lang="ru-RU" sz="1800" b="1" dirty="0">
                <a:solidFill>
                  <a:srgbClr val="002060"/>
                </a:solidFill>
              </a:rPr>
              <a:t> шляхом.</a:t>
            </a:r>
          </a:p>
          <a:p>
            <a:pPr marL="342900" indent="-342900">
              <a:buFont typeface="+mj-lt"/>
              <a:buAutoNum type="arabicPeriod"/>
            </a:pPr>
            <a:r>
              <a:rPr lang="ru-RU" sz="1800" b="1" dirty="0">
                <a:solidFill>
                  <a:srgbClr val="002060"/>
                </a:solidFill>
              </a:rPr>
              <a:t> </a:t>
            </a:r>
            <a:r>
              <a:rPr lang="ru-RU" sz="1800" b="1" dirty="0" err="1">
                <a:solidFill>
                  <a:srgbClr val="002060"/>
                </a:solidFill>
              </a:rPr>
              <a:t>Декларування</a:t>
            </a:r>
            <a:r>
              <a:rPr lang="ru-RU" sz="1800" b="1" dirty="0">
                <a:solidFill>
                  <a:srgbClr val="002060"/>
                </a:solidFill>
              </a:rPr>
              <a:t> </a:t>
            </a:r>
            <a:r>
              <a:rPr lang="ru-RU" sz="1800" b="1" dirty="0" err="1">
                <a:solidFill>
                  <a:srgbClr val="FF0000"/>
                </a:solidFill>
              </a:rPr>
              <a:t>вільного</a:t>
            </a:r>
            <a:r>
              <a:rPr lang="ru-RU" sz="1800" b="1" dirty="0">
                <a:solidFill>
                  <a:srgbClr val="FF0000"/>
                </a:solidFill>
              </a:rPr>
              <a:t> доступу </a:t>
            </a:r>
            <a:r>
              <a:rPr lang="ru-RU" sz="1800" b="1" dirty="0" err="1">
                <a:solidFill>
                  <a:srgbClr val="FF0000"/>
                </a:solidFill>
              </a:rPr>
              <a:t>всіх</a:t>
            </a:r>
            <a:r>
              <a:rPr lang="ru-RU" sz="1800" b="1" dirty="0">
                <a:solidFill>
                  <a:srgbClr val="FF0000"/>
                </a:solidFill>
              </a:rPr>
              <a:t> держав до </a:t>
            </a:r>
            <a:r>
              <a:rPr lang="ru-RU" sz="1800" b="1" dirty="0" err="1">
                <a:solidFill>
                  <a:srgbClr val="FF0000"/>
                </a:solidFill>
              </a:rPr>
              <a:t>сировинних</a:t>
            </a:r>
            <a:r>
              <a:rPr lang="ru-RU" sz="1800" b="1" dirty="0">
                <a:solidFill>
                  <a:srgbClr val="FF0000"/>
                </a:solidFill>
              </a:rPr>
              <a:t> </a:t>
            </a:r>
            <a:r>
              <a:rPr lang="ru-RU" sz="1800" b="1" dirty="0" err="1">
                <a:solidFill>
                  <a:srgbClr val="FF0000"/>
                </a:solidFill>
              </a:rPr>
              <a:t>ресурсів</a:t>
            </a:r>
            <a:r>
              <a:rPr lang="ru-RU" sz="1800" b="1" dirty="0">
                <a:solidFill>
                  <a:srgbClr val="FF0000"/>
                </a:solidFill>
              </a:rPr>
              <a:t> та </a:t>
            </a:r>
            <a:r>
              <a:rPr lang="ru-RU" sz="1800" b="1" dirty="0" err="1">
                <a:solidFill>
                  <a:srgbClr val="FF0000"/>
                </a:solidFill>
              </a:rPr>
              <a:t>зовнішньої</a:t>
            </a:r>
            <a:r>
              <a:rPr lang="ru-RU" sz="1800" b="1" dirty="0">
                <a:solidFill>
                  <a:srgbClr val="FF0000"/>
                </a:solidFill>
              </a:rPr>
              <a:t> </a:t>
            </a:r>
            <a:r>
              <a:rPr lang="ru-RU" sz="1800" b="1" dirty="0" err="1">
                <a:solidFill>
                  <a:srgbClr val="FF0000"/>
                </a:solidFill>
              </a:rPr>
              <a:t>торгівл</a:t>
            </a:r>
            <a:r>
              <a:rPr lang="ru-RU" sz="1800" b="1" dirty="0" err="1">
                <a:solidFill>
                  <a:srgbClr val="002060"/>
                </a:solidFill>
              </a:rPr>
              <a:t>і</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необхідні</a:t>
            </a:r>
            <a:r>
              <a:rPr lang="ru-RU" sz="1800" b="1" dirty="0">
                <a:solidFill>
                  <a:srgbClr val="002060"/>
                </a:solidFill>
              </a:rPr>
              <a:t> для </a:t>
            </a:r>
            <a:r>
              <a:rPr lang="ru-RU" sz="1800" b="1" dirty="0" err="1">
                <a:solidFill>
                  <a:srgbClr val="002060"/>
                </a:solidFill>
              </a:rPr>
              <a:t>процвітання</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a:t>
            </a:r>
          </a:p>
          <a:p>
            <a:pPr marL="342900" indent="-342900">
              <a:buFont typeface="+mj-lt"/>
              <a:buAutoNum type="arabicPeriod"/>
            </a:pP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a:t>
            </a:r>
            <a:r>
              <a:rPr lang="ru-RU" sz="1800" b="1" dirty="0">
                <a:solidFill>
                  <a:srgbClr val="FF0000"/>
                </a:solidFill>
              </a:rPr>
              <a:t>глобального </a:t>
            </a:r>
            <a:r>
              <a:rPr lang="ru-RU" sz="1800" b="1" dirty="0" err="1">
                <a:solidFill>
                  <a:srgbClr val="FF0000"/>
                </a:solidFill>
              </a:rPr>
              <a:t>співробітництва</a:t>
            </a:r>
            <a:r>
              <a:rPr lang="ru-RU" sz="1800" b="1" dirty="0">
                <a:solidFill>
                  <a:srgbClr val="FF0000"/>
                </a:solidFill>
              </a:rPr>
              <a:t> у </a:t>
            </a:r>
            <a:r>
              <a:rPr lang="ru-RU" sz="1800" b="1" dirty="0" err="1">
                <a:solidFill>
                  <a:srgbClr val="FF0000"/>
                </a:solidFill>
              </a:rPr>
              <a:t>сфері</a:t>
            </a:r>
            <a:r>
              <a:rPr lang="ru-RU" sz="1800" b="1" dirty="0">
                <a:solidFill>
                  <a:srgbClr val="FF0000"/>
                </a:solidFill>
              </a:rPr>
              <a:t> </a:t>
            </a:r>
            <a:r>
              <a:rPr lang="ru-RU" sz="1800" b="1" dirty="0" err="1">
                <a:solidFill>
                  <a:srgbClr val="FF0000"/>
                </a:solidFill>
              </a:rPr>
              <a:t>економіки</a:t>
            </a:r>
            <a:r>
              <a:rPr lang="ru-RU" sz="1800" b="1" dirty="0">
                <a:solidFill>
                  <a:srgbClr val="002060"/>
                </a:solidFill>
              </a:rPr>
              <a:t>. І США, і </a:t>
            </a:r>
            <a:r>
              <a:rPr lang="ru-RU" sz="1800" b="1" dirty="0" err="1">
                <a:solidFill>
                  <a:srgbClr val="002060"/>
                </a:solidFill>
              </a:rPr>
              <a:t>Великобританія</a:t>
            </a:r>
            <a:r>
              <a:rPr lang="ru-RU" sz="1800" b="1" dirty="0">
                <a:solidFill>
                  <a:srgbClr val="002060"/>
                </a:solidFill>
              </a:rPr>
              <a:t> </a:t>
            </a:r>
            <a:r>
              <a:rPr lang="ru-RU" sz="1800" b="1" dirty="0" err="1">
                <a:solidFill>
                  <a:srgbClr val="002060"/>
                </a:solidFill>
              </a:rPr>
              <a:t>висловили</a:t>
            </a:r>
            <a:r>
              <a:rPr lang="ru-RU" sz="1800" b="1" dirty="0">
                <a:solidFill>
                  <a:srgbClr val="002060"/>
                </a:solidFill>
              </a:rPr>
              <a:t> </a:t>
            </a:r>
            <a:r>
              <a:rPr lang="ru-RU" sz="1800" b="1" dirty="0" err="1">
                <a:solidFill>
                  <a:srgbClr val="002060"/>
                </a:solidFill>
              </a:rPr>
              <a:t>бажання</a:t>
            </a:r>
            <a:r>
              <a:rPr lang="ru-RU" sz="1800" b="1" dirty="0">
                <a:solidFill>
                  <a:srgbClr val="002060"/>
                </a:solidFill>
              </a:rPr>
              <a:t> </a:t>
            </a:r>
            <a:r>
              <a:rPr lang="ru-RU" sz="1800" b="1" dirty="0" err="1">
                <a:solidFill>
                  <a:srgbClr val="002060"/>
                </a:solidFill>
              </a:rPr>
              <a:t>здійснювати</a:t>
            </a:r>
            <a:r>
              <a:rPr lang="ru-RU" sz="1800" b="1" dirty="0">
                <a:solidFill>
                  <a:srgbClr val="002060"/>
                </a:solidFill>
              </a:rPr>
              <a:t> </a:t>
            </a:r>
            <a:r>
              <a:rPr lang="ru-RU" sz="1800" b="1" dirty="0" err="1">
                <a:solidFill>
                  <a:srgbClr val="002060"/>
                </a:solidFill>
              </a:rPr>
              <a:t>співробітництво</a:t>
            </a:r>
            <a:r>
              <a:rPr lang="ru-RU" sz="1800" b="1" dirty="0">
                <a:solidFill>
                  <a:srgbClr val="002060"/>
                </a:solidFill>
              </a:rPr>
              <a:t> </a:t>
            </a:r>
            <a:r>
              <a:rPr lang="ru-RU" sz="1800" b="1" dirty="0">
                <a:solidFill>
                  <a:srgbClr val="FF0000"/>
                </a:solidFill>
              </a:rPr>
              <a:t>з </a:t>
            </a:r>
            <a:r>
              <a:rPr lang="ru-RU" sz="1800" b="1" dirty="0" err="1">
                <a:solidFill>
                  <a:srgbClr val="FF0000"/>
                </a:solidFill>
              </a:rPr>
              <a:t>усіма</a:t>
            </a:r>
            <a:r>
              <a:rPr lang="ru-RU" sz="1800" b="1" dirty="0">
                <a:solidFill>
                  <a:srgbClr val="FF0000"/>
                </a:solidFill>
              </a:rPr>
              <a:t> </a:t>
            </a:r>
            <a:r>
              <a:rPr lang="ru-RU" sz="1800" b="1" dirty="0" err="1">
                <a:solidFill>
                  <a:srgbClr val="FF0000"/>
                </a:solidFill>
              </a:rPr>
              <a:t>країнами</a:t>
            </a:r>
            <a:r>
              <a:rPr lang="ru-RU" sz="1800" b="1" dirty="0">
                <a:solidFill>
                  <a:srgbClr val="FF0000"/>
                </a:solidFill>
              </a:rPr>
              <a:t> </a:t>
            </a:r>
            <a:r>
              <a:rPr lang="ru-RU" sz="1800" b="1" dirty="0" err="1">
                <a:solidFill>
                  <a:srgbClr val="FF0000"/>
                </a:solidFill>
              </a:rPr>
              <a:t>антигітлерівської</a:t>
            </a:r>
            <a:r>
              <a:rPr lang="ru-RU" sz="1800" b="1" dirty="0">
                <a:solidFill>
                  <a:srgbClr val="FF0000"/>
                </a:solidFill>
              </a:rPr>
              <a:t> </a:t>
            </a:r>
            <a:r>
              <a:rPr lang="ru-RU" sz="1800" b="1" dirty="0" err="1">
                <a:solidFill>
                  <a:srgbClr val="FF0000"/>
                </a:solidFill>
              </a:rPr>
              <a:t>коаліції</a:t>
            </a:r>
            <a:r>
              <a:rPr lang="ru-RU" sz="1800" b="1" dirty="0">
                <a:solidFill>
                  <a:srgbClr val="002060"/>
                </a:solidFill>
              </a:rPr>
              <a:t> з метою </a:t>
            </a:r>
            <a:r>
              <a:rPr lang="ru-RU" sz="1800" b="1" dirty="0" err="1">
                <a:solidFill>
                  <a:srgbClr val="002060"/>
                </a:solidFill>
              </a:rPr>
              <a:t>забезпечення</a:t>
            </a:r>
            <a:r>
              <a:rPr lang="ru-RU" sz="1800" b="1" dirty="0">
                <a:solidFill>
                  <a:srgbClr val="002060"/>
                </a:solidFill>
              </a:rPr>
              <a:t> </a:t>
            </a:r>
            <a:r>
              <a:rPr lang="ru-RU" sz="1800" b="1" dirty="0" err="1">
                <a:solidFill>
                  <a:srgbClr val="002060"/>
                </a:solidFill>
              </a:rPr>
              <a:t>більш</a:t>
            </a:r>
            <a:r>
              <a:rPr lang="ru-RU" sz="1800" b="1" dirty="0">
                <a:solidFill>
                  <a:srgbClr val="002060"/>
                </a:solidFill>
              </a:rPr>
              <a:t> </a:t>
            </a:r>
            <a:r>
              <a:rPr lang="ru-RU" sz="1800" b="1" dirty="0" err="1">
                <a:solidFill>
                  <a:srgbClr val="002060"/>
                </a:solidFill>
              </a:rPr>
              <a:t>якісного</a:t>
            </a:r>
            <a:r>
              <a:rPr lang="ru-RU" sz="1800" b="1" dirty="0">
                <a:solidFill>
                  <a:srgbClr val="002060"/>
                </a:solidFill>
              </a:rPr>
              <a:t> </a:t>
            </a:r>
            <a:r>
              <a:rPr lang="ru-RU" sz="1800" b="1" dirty="0" err="1">
                <a:solidFill>
                  <a:srgbClr val="002060"/>
                </a:solidFill>
              </a:rPr>
              <a:t>рівня</a:t>
            </a:r>
            <a:r>
              <a:rPr lang="ru-RU" sz="1800" b="1" dirty="0">
                <a:solidFill>
                  <a:srgbClr val="002060"/>
                </a:solidFill>
              </a:rPr>
              <a:t> </a:t>
            </a:r>
            <a:r>
              <a:rPr lang="ru-RU" sz="1800" b="1" dirty="0" err="1">
                <a:solidFill>
                  <a:srgbClr val="002060"/>
                </a:solidFill>
              </a:rPr>
              <a:t>життя</a:t>
            </a:r>
            <a:r>
              <a:rPr lang="ru-RU" sz="1800" b="1" dirty="0">
                <a:solidFill>
                  <a:srgbClr val="002060"/>
                </a:solidFill>
              </a:rPr>
              <a:t> </a:t>
            </a:r>
            <a:r>
              <a:rPr lang="ru-RU" sz="1800" b="1" dirty="0" err="1">
                <a:solidFill>
                  <a:srgbClr val="002060"/>
                </a:solidFill>
              </a:rPr>
              <a:t>населення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забезпечення</a:t>
            </a:r>
            <a:r>
              <a:rPr lang="ru-RU" sz="1800" b="1" dirty="0">
                <a:solidFill>
                  <a:srgbClr val="002060"/>
                </a:solidFill>
              </a:rPr>
              <a:t> та </a:t>
            </a:r>
            <a:r>
              <a:rPr lang="ru-RU" sz="1800" b="1" dirty="0" err="1">
                <a:solidFill>
                  <a:srgbClr val="002060"/>
                </a:solidFill>
              </a:rPr>
              <a:t>економічного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у </a:t>
            </a:r>
            <a:r>
              <a:rPr lang="ru-RU" sz="1800" b="1" dirty="0" err="1">
                <a:solidFill>
                  <a:srgbClr val="002060"/>
                </a:solidFill>
              </a:rPr>
              <a:t>подальшому</a:t>
            </a:r>
            <a:r>
              <a:rPr lang="ru-RU" sz="1800" b="1" dirty="0">
                <a:solidFill>
                  <a:srgbClr val="002060"/>
                </a:solidFill>
              </a:rPr>
              <a:t> став метою </a:t>
            </a:r>
            <a:r>
              <a:rPr lang="ru-RU" sz="1800" b="1" dirty="0" err="1">
                <a:solidFill>
                  <a:srgbClr val="002060"/>
                </a:solidFill>
              </a:rPr>
              <a:t>створення</a:t>
            </a:r>
            <a:r>
              <a:rPr lang="ru-RU" sz="1800" b="1" dirty="0">
                <a:solidFill>
                  <a:srgbClr val="002060"/>
                </a:solidFill>
              </a:rPr>
              <a:t> ООН). </a:t>
            </a:r>
          </a:p>
          <a:p>
            <a:pPr marL="342900" indent="-342900">
              <a:buFont typeface="+mj-lt"/>
              <a:buAutoNum type="arabicPeriod"/>
            </a:pPr>
            <a:r>
              <a:rPr lang="ru-RU" sz="1800" b="1" dirty="0" err="1">
                <a:solidFill>
                  <a:srgbClr val="FF0000"/>
                </a:solidFill>
              </a:rPr>
              <a:t>Надія</a:t>
            </a:r>
            <a:r>
              <a:rPr lang="ru-RU" sz="1800" b="1" dirty="0">
                <a:solidFill>
                  <a:srgbClr val="FF0000"/>
                </a:solidFill>
              </a:rPr>
              <a:t> на </a:t>
            </a:r>
            <a:r>
              <a:rPr lang="ru-RU" sz="1800" b="1" dirty="0" err="1">
                <a:solidFill>
                  <a:srgbClr val="FF0000"/>
                </a:solidFill>
              </a:rPr>
              <a:t>встановлення</a:t>
            </a:r>
            <a:r>
              <a:rPr lang="ru-RU" sz="1800" b="1" dirty="0">
                <a:solidFill>
                  <a:srgbClr val="FF0000"/>
                </a:solidFill>
              </a:rPr>
              <a:t> миру, </a:t>
            </a:r>
            <a:r>
              <a:rPr lang="ru-RU" sz="1800" b="1" dirty="0" err="1">
                <a:solidFill>
                  <a:srgbClr val="FF0000"/>
                </a:solidFill>
              </a:rPr>
              <a:t>який</a:t>
            </a:r>
            <a:r>
              <a:rPr lang="ru-RU" sz="1800" b="1" dirty="0">
                <a:solidFill>
                  <a:srgbClr val="FF0000"/>
                </a:solidFill>
              </a:rPr>
              <a:t> дозволить </a:t>
            </a:r>
            <a:r>
              <a:rPr lang="ru-RU" sz="1800" b="1" dirty="0" err="1">
                <a:solidFill>
                  <a:srgbClr val="FF0000"/>
                </a:solidFill>
              </a:rPr>
              <a:t>громадянам</a:t>
            </a:r>
            <a:r>
              <a:rPr lang="ru-RU" sz="1800" b="1" dirty="0">
                <a:solidFill>
                  <a:srgbClr val="FF0000"/>
                </a:solidFill>
              </a:rPr>
              <a:t> </a:t>
            </a:r>
            <a:r>
              <a:rPr lang="ru-RU" sz="1800" b="1" dirty="0" err="1">
                <a:solidFill>
                  <a:srgbClr val="FF0000"/>
                </a:solidFill>
              </a:rPr>
              <a:t>усіх</a:t>
            </a:r>
            <a:r>
              <a:rPr lang="ru-RU" sz="1800" b="1" dirty="0">
                <a:solidFill>
                  <a:srgbClr val="FF0000"/>
                </a:solidFill>
              </a:rPr>
              <a:t> </a:t>
            </a:r>
            <a:r>
              <a:rPr lang="ru-RU" sz="1800" b="1" dirty="0" err="1">
                <a:solidFill>
                  <a:srgbClr val="FF0000"/>
                </a:solidFill>
              </a:rPr>
              <a:t>країн</a:t>
            </a:r>
            <a:r>
              <a:rPr lang="ru-RU" sz="1800" b="1" dirty="0">
                <a:solidFill>
                  <a:srgbClr val="FF0000"/>
                </a:solidFill>
              </a:rPr>
              <a:t> </a:t>
            </a:r>
            <a:r>
              <a:rPr lang="ru-RU" sz="1800" b="1" dirty="0" err="1">
                <a:solidFill>
                  <a:srgbClr val="FF0000"/>
                </a:solidFill>
              </a:rPr>
              <a:t>жити</a:t>
            </a:r>
            <a:r>
              <a:rPr lang="ru-RU" sz="1800" b="1" dirty="0">
                <a:solidFill>
                  <a:srgbClr val="FF0000"/>
                </a:solidFill>
              </a:rPr>
              <a:t> в </a:t>
            </a:r>
            <a:r>
              <a:rPr lang="ru-RU" sz="1800" b="1" dirty="0" err="1">
                <a:solidFill>
                  <a:srgbClr val="FF0000"/>
                </a:solidFill>
              </a:rPr>
              <a:t>безпеці</a:t>
            </a:r>
            <a:r>
              <a:rPr lang="ru-RU" sz="1800" b="1" dirty="0">
                <a:solidFill>
                  <a:srgbClr val="002060"/>
                </a:solidFill>
              </a:rPr>
              <a:t>, а урядам </a:t>
            </a:r>
            <a:r>
              <a:rPr lang="ru-RU" sz="1800" b="1" dirty="0" err="1">
                <a:solidFill>
                  <a:srgbClr val="002060"/>
                </a:solidFill>
              </a:rPr>
              <a:t>забезпечити</a:t>
            </a:r>
            <a:r>
              <a:rPr lang="ru-RU" sz="1800" b="1" dirty="0">
                <a:solidFill>
                  <a:srgbClr val="002060"/>
                </a:solidFill>
              </a:rPr>
              <a:t> </a:t>
            </a:r>
            <a:r>
              <a:rPr lang="ru-RU" sz="1800" b="1" dirty="0" err="1">
                <a:solidFill>
                  <a:srgbClr val="002060"/>
                </a:solidFill>
              </a:rPr>
              <a:t>таке</a:t>
            </a:r>
            <a:r>
              <a:rPr lang="ru-RU" sz="1800" b="1" dirty="0">
                <a:solidFill>
                  <a:srgbClr val="002060"/>
                </a:solidFill>
              </a:rPr>
              <a:t> становище, при </a:t>
            </a:r>
            <a:r>
              <a:rPr lang="ru-RU" sz="1800" b="1" dirty="0" err="1">
                <a:solidFill>
                  <a:srgbClr val="002060"/>
                </a:solidFill>
              </a:rPr>
              <a:t>якому</a:t>
            </a:r>
            <a:r>
              <a:rPr lang="ru-RU" sz="1800" b="1" dirty="0">
                <a:solidFill>
                  <a:srgbClr val="002060"/>
                </a:solidFill>
              </a:rPr>
              <a:t>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зможуть</a:t>
            </a:r>
            <a:r>
              <a:rPr lang="ru-RU" sz="1800" b="1" dirty="0">
                <a:solidFill>
                  <a:srgbClr val="002060"/>
                </a:solidFill>
              </a:rPr>
              <a:t> </a:t>
            </a:r>
            <a:r>
              <a:rPr lang="ru-RU" sz="1800" b="1" dirty="0" err="1">
                <a:solidFill>
                  <a:srgbClr val="002060"/>
                </a:solidFill>
              </a:rPr>
              <a:t>жити</a:t>
            </a:r>
            <a:r>
              <a:rPr lang="ru-RU" sz="1800" b="1" dirty="0">
                <a:solidFill>
                  <a:srgbClr val="002060"/>
                </a:solidFill>
              </a:rPr>
              <a:t>, не </a:t>
            </a:r>
            <a:r>
              <a:rPr lang="ru-RU" sz="1800" b="1" dirty="0" err="1">
                <a:solidFill>
                  <a:srgbClr val="002060"/>
                </a:solidFill>
              </a:rPr>
              <a:t>знаючи</a:t>
            </a:r>
            <a:r>
              <a:rPr lang="ru-RU" sz="1800" b="1" dirty="0">
                <a:solidFill>
                  <a:srgbClr val="002060"/>
                </a:solidFill>
              </a:rPr>
              <a:t> </a:t>
            </a:r>
            <a:r>
              <a:rPr lang="ru-RU" sz="1800" b="1" dirty="0" err="1">
                <a:solidFill>
                  <a:srgbClr val="002060"/>
                </a:solidFill>
              </a:rPr>
              <a:t>ні</a:t>
            </a:r>
            <a:r>
              <a:rPr lang="ru-RU" sz="1800" b="1" dirty="0">
                <a:solidFill>
                  <a:srgbClr val="002060"/>
                </a:solidFill>
              </a:rPr>
              <a:t> потреби, </a:t>
            </a:r>
            <a:r>
              <a:rPr lang="ru-RU" sz="1800" b="1" dirty="0" err="1">
                <a:solidFill>
                  <a:srgbClr val="002060"/>
                </a:solidFill>
              </a:rPr>
              <a:t>ні</a:t>
            </a:r>
            <a:r>
              <a:rPr lang="ru-RU" sz="1800" b="1" dirty="0">
                <a:solidFill>
                  <a:srgbClr val="002060"/>
                </a:solidFill>
              </a:rPr>
              <a:t> страху. (</a:t>
            </a:r>
            <a:r>
              <a:rPr lang="ru-RU" sz="1800" b="1" dirty="0" err="1">
                <a:solidFill>
                  <a:srgbClr val="002060"/>
                </a:solidFill>
              </a:rPr>
              <a:t>Це</a:t>
            </a:r>
            <a:r>
              <a:rPr lang="ru-RU" sz="1800" b="1" dirty="0">
                <a:solidFill>
                  <a:srgbClr val="002060"/>
                </a:solidFill>
              </a:rPr>
              <a:t> </a:t>
            </a:r>
            <a:r>
              <a:rPr lang="ru-RU" sz="1800" b="1" dirty="0" err="1">
                <a:solidFill>
                  <a:srgbClr val="002060"/>
                </a:solidFill>
              </a:rPr>
              <a:t>планувалося</a:t>
            </a:r>
            <a:r>
              <a:rPr lang="ru-RU" sz="1800" b="1" dirty="0">
                <a:solidFill>
                  <a:srgbClr val="002060"/>
                </a:solidFill>
              </a:rPr>
              <a:t> </a:t>
            </a:r>
            <a:r>
              <a:rPr lang="ru-RU" sz="1800" b="1" dirty="0" err="1">
                <a:solidFill>
                  <a:srgbClr val="FF0000"/>
                </a:solidFill>
              </a:rPr>
              <a:t>після</a:t>
            </a:r>
            <a:r>
              <a:rPr lang="ru-RU" sz="1800" b="1" dirty="0">
                <a:solidFill>
                  <a:srgbClr val="FF0000"/>
                </a:solidFill>
              </a:rPr>
              <a:t> </a:t>
            </a:r>
            <a:r>
              <a:rPr lang="ru-RU" sz="1800" b="1" dirty="0" err="1">
                <a:solidFill>
                  <a:srgbClr val="FF0000"/>
                </a:solidFill>
              </a:rPr>
              <a:t>знищення</a:t>
            </a:r>
            <a:r>
              <a:rPr lang="ru-RU" sz="1800" b="1" dirty="0">
                <a:solidFill>
                  <a:srgbClr val="FF0000"/>
                </a:solidFill>
              </a:rPr>
              <a:t> </a:t>
            </a:r>
            <a:r>
              <a:rPr lang="ru-RU" sz="1800" b="1" dirty="0" err="1">
                <a:solidFill>
                  <a:srgbClr val="FF0000"/>
                </a:solidFill>
              </a:rPr>
              <a:t>тиранії</a:t>
            </a:r>
            <a:r>
              <a:rPr lang="ru-RU" sz="1800" b="1" dirty="0">
                <a:solidFill>
                  <a:srgbClr val="FF0000"/>
                </a:solidFill>
              </a:rPr>
              <a:t> </a:t>
            </a:r>
            <a:r>
              <a:rPr lang="ru-RU" sz="1800" b="1" dirty="0" err="1">
                <a:solidFill>
                  <a:srgbClr val="FF0000"/>
                </a:solidFill>
              </a:rPr>
              <a:t>нацистської</a:t>
            </a:r>
            <a:r>
              <a:rPr lang="ru-RU" sz="1800" b="1" dirty="0">
                <a:solidFill>
                  <a:srgbClr val="FF0000"/>
                </a:solidFill>
              </a:rPr>
              <a:t> </a:t>
            </a:r>
            <a:r>
              <a:rPr lang="ru-RU" sz="1800" b="1" dirty="0" err="1">
                <a:solidFill>
                  <a:srgbClr val="FF0000"/>
                </a:solidFill>
              </a:rPr>
              <a:t>Німеччини</a:t>
            </a:r>
            <a:r>
              <a:rPr lang="ru-RU" sz="1800" b="1" dirty="0">
                <a:solidFill>
                  <a:srgbClr val="FF0000"/>
                </a:solidFill>
              </a:rPr>
              <a:t>)</a:t>
            </a:r>
            <a:r>
              <a:rPr lang="ru-RU" sz="1800" b="1" dirty="0">
                <a:solidFill>
                  <a:srgbClr val="002060"/>
                </a:solidFill>
              </a:rPr>
              <a:t>.</a:t>
            </a:r>
          </a:p>
          <a:p>
            <a:pPr marL="342900" indent="-342900">
              <a:buFont typeface="+mj-lt"/>
              <a:buAutoNum type="arabicPeriod"/>
            </a:pPr>
            <a:r>
              <a:rPr lang="ru-RU" sz="1800" b="1" dirty="0">
                <a:solidFill>
                  <a:srgbClr val="002060"/>
                </a:solidFill>
              </a:rPr>
              <a:t> </a:t>
            </a:r>
            <a:r>
              <a:rPr lang="ru-RU" sz="1800" b="1" dirty="0" err="1">
                <a:solidFill>
                  <a:srgbClr val="002060"/>
                </a:solidFill>
              </a:rPr>
              <a:t>Збереження</a:t>
            </a:r>
            <a:r>
              <a:rPr lang="ru-RU" sz="1800" b="1" dirty="0">
                <a:solidFill>
                  <a:srgbClr val="002060"/>
                </a:solidFill>
              </a:rPr>
              <a:t> </a:t>
            </a:r>
            <a:r>
              <a:rPr lang="ru-RU" sz="1800" b="1" dirty="0" err="1">
                <a:solidFill>
                  <a:srgbClr val="002060"/>
                </a:solidFill>
              </a:rPr>
              <a:t>можливості</a:t>
            </a:r>
            <a:r>
              <a:rPr lang="ru-RU" sz="1800" b="1" dirty="0">
                <a:solidFill>
                  <a:srgbClr val="002060"/>
                </a:solidFill>
              </a:rPr>
              <a:t> </a:t>
            </a:r>
            <a:r>
              <a:rPr lang="ru-RU" sz="1800" b="1" dirty="0" err="1">
                <a:solidFill>
                  <a:srgbClr val="FF0000"/>
                </a:solidFill>
              </a:rPr>
              <a:t>вільно</a:t>
            </a:r>
            <a:r>
              <a:rPr lang="ru-RU" sz="1800" b="1" dirty="0">
                <a:solidFill>
                  <a:srgbClr val="FF0000"/>
                </a:solidFill>
              </a:rPr>
              <a:t> </a:t>
            </a:r>
            <a:r>
              <a:rPr lang="ru-RU" sz="1800" b="1" dirty="0" err="1">
                <a:solidFill>
                  <a:srgbClr val="FF0000"/>
                </a:solidFill>
              </a:rPr>
              <a:t>плавати</a:t>
            </a:r>
            <a:r>
              <a:rPr lang="ru-RU" sz="1800" b="1" dirty="0">
                <a:solidFill>
                  <a:srgbClr val="FF0000"/>
                </a:solidFill>
              </a:rPr>
              <a:t> по океанах і морях </a:t>
            </a:r>
            <a:r>
              <a:rPr lang="ru-RU" sz="1800" b="1" dirty="0" err="1">
                <a:solidFill>
                  <a:srgbClr val="FF0000"/>
                </a:solidFill>
              </a:rPr>
              <a:t>всім</a:t>
            </a:r>
            <a:r>
              <a:rPr lang="ru-RU" sz="1800" b="1" dirty="0">
                <a:solidFill>
                  <a:srgbClr val="FF0000"/>
                </a:solidFill>
              </a:rPr>
              <a:t> людям </a:t>
            </a:r>
            <a:r>
              <a:rPr lang="ru-RU" sz="1800" b="1" dirty="0" err="1">
                <a:solidFill>
                  <a:srgbClr val="FF0000"/>
                </a:solidFill>
              </a:rPr>
              <a:t>світу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a:t>
            </a:r>
            <a:r>
              <a:rPr lang="ru-RU" sz="1800" b="1" dirty="0" err="1">
                <a:solidFill>
                  <a:srgbClr val="002060"/>
                </a:solidFill>
              </a:rPr>
              <a:t>був</a:t>
            </a:r>
            <a:r>
              <a:rPr lang="ru-RU" sz="1800" b="1" dirty="0">
                <a:solidFill>
                  <a:srgbClr val="002060"/>
                </a:solidFill>
              </a:rPr>
              <a:t> </a:t>
            </a:r>
            <a:r>
              <a:rPr lang="ru-RU" sz="1800" b="1" dirty="0" err="1">
                <a:solidFill>
                  <a:srgbClr val="002060"/>
                </a:solidFill>
              </a:rPr>
              <a:t>виділений</a:t>
            </a:r>
            <a:r>
              <a:rPr lang="ru-RU" sz="1800" b="1" dirty="0">
                <a:solidFill>
                  <a:srgbClr val="002060"/>
                </a:solidFill>
              </a:rPr>
              <a:t> </a:t>
            </a:r>
            <a:r>
              <a:rPr lang="ru-RU" sz="1800" b="1" dirty="0" err="1">
                <a:solidFill>
                  <a:srgbClr val="002060"/>
                </a:solidFill>
              </a:rPr>
              <a:t>окремо</a:t>
            </a:r>
            <a:r>
              <a:rPr lang="ru-RU" sz="1800" b="1" dirty="0">
                <a:solidFill>
                  <a:srgbClr val="002060"/>
                </a:solidFill>
              </a:rPr>
              <a:t>, </a:t>
            </a:r>
            <a:r>
              <a:rPr lang="ru-RU" sz="1800" b="1" dirty="0" err="1">
                <a:solidFill>
                  <a:srgbClr val="002060"/>
                </a:solidFill>
              </a:rPr>
              <a:t>оскільки</a:t>
            </a:r>
            <a:r>
              <a:rPr lang="ru-RU" sz="1800" b="1" dirty="0">
                <a:solidFill>
                  <a:srgbClr val="002060"/>
                </a:solidFill>
              </a:rPr>
              <a:t> </a:t>
            </a:r>
            <a:r>
              <a:rPr lang="ru-RU" sz="1800" b="1" dirty="0" err="1">
                <a:solidFill>
                  <a:srgbClr val="002060"/>
                </a:solidFill>
              </a:rPr>
              <a:t>боротьба</a:t>
            </a:r>
            <a:r>
              <a:rPr lang="ru-RU" sz="1800" b="1" dirty="0">
                <a:solidFill>
                  <a:srgbClr val="002060"/>
                </a:solidFill>
              </a:rPr>
              <a:t> за Атлантику </a:t>
            </a:r>
            <a:r>
              <a:rPr lang="ru-RU" sz="1800" b="1" dirty="0" err="1">
                <a:solidFill>
                  <a:srgbClr val="002060"/>
                </a:solidFill>
              </a:rPr>
              <a:t>велася</a:t>
            </a:r>
            <a:r>
              <a:rPr lang="ru-RU" sz="1800" b="1" dirty="0">
                <a:solidFill>
                  <a:srgbClr val="002060"/>
                </a:solidFill>
              </a:rPr>
              <a:t> </a:t>
            </a:r>
            <a:r>
              <a:rPr lang="ru-RU" sz="1800" b="1" dirty="0" err="1">
                <a:solidFill>
                  <a:srgbClr val="002060"/>
                </a:solidFill>
              </a:rPr>
              <a:t>ще</a:t>
            </a:r>
            <a:r>
              <a:rPr lang="ru-RU" sz="1800" b="1" dirty="0">
                <a:solidFill>
                  <a:srgbClr val="002060"/>
                </a:solidFill>
              </a:rPr>
              <a:t> з 1939 року. </a:t>
            </a:r>
            <a:r>
              <a:rPr lang="ru-RU" sz="1800" b="1" dirty="0" err="1">
                <a:solidFill>
                  <a:srgbClr val="002060"/>
                </a:solidFill>
              </a:rPr>
              <a:t>Пасажирський</a:t>
            </a:r>
            <a:r>
              <a:rPr lang="ru-RU" sz="1800" b="1" dirty="0">
                <a:solidFill>
                  <a:srgbClr val="002060"/>
                </a:solidFill>
              </a:rPr>
              <a:t> </a:t>
            </a:r>
            <a:r>
              <a:rPr lang="ru-RU" sz="1800" b="1" dirty="0" err="1">
                <a:solidFill>
                  <a:srgbClr val="002060"/>
                </a:solidFill>
              </a:rPr>
              <a:t>пароплав</a:t>
            </a:r>
            <a:r>
              <a:rPr lang="ru-RU" sz="1800" b="1" dirty="0">
                <a:solidFill>
                  <a:srgbClr val="002060"/>
                </a:solidFill>
              </a:rPr>
              <a:t> «</a:t>
            </a:r>
            <a:r>
              <a:rPr lang="ru-RU" sz="1800" b="1" dirty="0" err="1">
                <a:solidFill>
                  <a:srgbClr val="002060"/>
                </a:solidFill>
              </a:rPr>
              <a:t>Атения</a:t>
            </a:r>
            <a:r>
              <a:rPr lang="ru-RU" sz="1800" b="1" dirty="0">
                <a:solidFill>
                  <a:srgbClr val="002060"/>
                </a:solidFill>
              </a:rPr>
              <a:t>» (перша </a:t>
            </a:r>
            <a:r>
              <a:rPr lang="ru-RU" sz="1800" b="1" dirty="0" err="1">
                <a:solidFill>
                  <a:srgbClr val="002060"/>
                </a:solidFill>
              </a:rPr>
              <a:t>британська</a:t>
            </a:r>
            <a:r>
              <a:rPr lang="ru-RU" sz="1800" b="1" dirty="0">
                <a:solidFill>
                  <a:srgbClr val="002060"/>
                </a:solidFill>
              </a:rPr>
              <a:t> жертва в </a:t>
            </a:r>
            <a:r>
              <a:rPr lang="ru-RU" sz="1800" b="1" dirty="0" err="1">
                <a:solidFill>
                  <a:srgbClr val="002060"/>
                </a:solidFill>
              </a:rPr>
              <a:t>цій</a:t>
            </a:r>
            <a:r>
              <a:rPr lang="ru-RU" sz="1800" b="1" dirty="0">
                <a:solidFill>
                  <a:srgbClr val="002060"/>
                </a:solidFill>
              </a:rPr>
              <a:t> </a:t>
            </a:r>
            <a:r>
              <a:rPr lang="ru-RU" sz="1800" b="1" dirty="0" err="1">
                <a:solidFill>
                  <a:srgbClr val="002060"/>
                </a:solidFill>
              </a:rPr>
              <a:t>війні</a:t>
            </a:r>
            <a:r>
              <a:rPr lang="ru-RU" sz="1800" b="1" dirty="0">
                <a:solidFill>
                  <a:srgbClr val="002060"/>
                </a:solidFill>
              </a:rPr>
              <a:t>) </a:t>
            </a:r>
            <a:r>
              <a:rPr lang="ru-RU" sz="1800" b="1" dirty="0" err="1">
                <a:solidFill>
                  <a:srgbClr val="002060"/>
                </a:solidFill>
              </a:rPr>
              <a:t>був</a:t>
            </a:r>
            <a:r>
              <a:rPr lang="ru-RU" sz="1800" b="1" dirty="0">
                <a:solidFill>
                  <a:srgbClr val="002060"/>
                </a:solidFill>
              </a:rPr>
              <a:t> потоплений </a:t>
            </a:r>
            <a:r>
              <a:rPr lang="ru-RU" sz="1800" b="1" dirty="0" err="1">
                <a:solidFill>
                  <a:srgbClr val="002060"/>
                </a:solidFill>
              </a:rPr>
              <a:t>третього</a:t>
            </a:r>
            <a:r>
              <a:rPr lang="ru-RU" sz="1800" b="1" dirty="0">
                <a:solidFill>
                  <a:srgbClr val="002060"/>
                </a:solidFill>
              </a:rPr>
              <a:t> </a:t>
            </a:r>
            <a:r>
              <a:rPr lang="ru-RU" sz="1800" b="1" dirty="0" err="1">
                <a:solidFill>
                  <a:srgbClr val="002060"/>
                </a:solidFill>
              </a:rPr>
              <a:t>вересня</a:t>
            </a:r>
            <a:r>
              <a:rPr lang="ru-RU" sz="1800" b="1" dirty="0">
                <a:solidFill>
                  <a:srgbClr val="002060"/>
                </a:solidFill>
              </a:rPr>
              <a:t> 1939 року). </a:t>
            </a:r>
          </a:p>
          <a:p>
            <a:pPr marL="342900" indent="-342900">
              <a:buFont typeface="+mj-lt"/>
              <a:buAutoNum type="arabicPeriod"/>
            </a:pPr>
            <a:r>
              <a:rPr lang="ru-RU" sz="1800" b="1" dirty="0" err="1">
                <a:solidFill>
                  <a:srgbClr val="FF0000"/>
                </a:solidFill>
              </a:rPr>
              <a:t>Загальне</a:t>
            </a:r>
            <a:r>
              <a:rPr lang="ru-RU" sz="1800" b="1" dirty="0">
                <a:solidFill>
                  <a:srgbClr val="FF0000"/>
                </a:solidFill>
              </a:rPr>
              <a:t> </a:t>
            </a:r>
            <a:r>
              <a:rPr lang="ru-RU" sz="1800" b="1" dirty="0" err="1">
                <a:solidFill>
                  <a:srgbClr val="FF0000"/>
                </a:solidFill>
              </a:rPr>
              <a:t>роззброєння</a:t>
            </a:r>
            <a:r>
              <a:rPr lang="ru-RU" sz="1800" b="1" dirty="0">
                <a:solidFill>
                  <a:srgbClr val="FF0000"/>
                </a:solidFill>
              </a:rPr>
              <a:t> </a:t>
            </a:r>
            <a:r>
              <a:rPr lang="ru-RU" sz="1800" b="1" dirty="0" err="1">
                <a:solidFill>
                  <a:srgbClr val="FF0000"/>
                </a:solidFill>
              </a:rPr>
              <a:t>після</a:t>
            </a:r>
            <a:r>
              <a:rPr lang="ru-RU" sz="1800" b="1" dirty="0">
                <a:solidFill>
                  <a:srgbClr val="FF0000"/>
                </a:solidFill>
              </a:rPr>
              <a:t> </a:t>
            </a:r>
            <a:r>
              <a:rPr lang="ru-RU" sz="1800" b="1" dirty="0" err="1">
                <a:solidFill>
                  <a:srgbClr val="FF0000"/>
                </a:solidFill>
              </a:rPr>
              <a:t>закінчення</a:t>
            </a:r>
            <a:r>
              <a:rPr lang="ru-RU" sz="1800" b="1" dirty="0">
                <a:solidFill>
                  <a:srgbClr val="FF0000"/>
                </a:solidFill>
              </a:rPr>
              <a:t> </a:t>
            </a:r>
            <a:r>
              <a:rPr lang="ru-RU" sz="1800" b="1" dirty="0" err="1">
                <a:solidFill>
                  <a:srgbClr val="FF0000"/>
                </a:solidFill>
              </a:rPr>
              <a:t>війни</a:t>
            </a:r>
            <a:r>
              <a:rPr lang="ru-RU" sz="1800" b="1" dirty="0">
                <a:solidFill>
                  <a:srgbClr val="FF0000"/>
                </a:solidFill>
              </a:rPr>
              <a:t>, </a:t>
            </a:r>
            <a:r>
              <a:rPr lang="ru-RU" sz="1800" b="1" dirty="0" err="1">
                <a:solidFill>
                  <a:srgbClr val="FF0000"/>
                </a:solidFill>
              </a:rPr>
              <a:t>зокрема</a:t>
            </a:r>
            <a:r>
              <a:rPr lang="ru-RU" sz="1800" b="1" dirty="0">
                <a:solidFill>
                  <a:srgbClr val="FF0000"/>
                </a:solidFill>
              </a:rPr>
              <a:t>, </a:t>
            </a:r>
            <a:r>
              <a:rPr lang="ru-RU" sz="1800" b="1" dirty="0" err="1">
                <a:solidFill>
                  <a:srgbClr val="FF0000"/>
                </a:solidFill>
              </a:rPr>
              <a:t>повне</a:t>
            </a:r>
            <a:r>
              <a:rPr lang="ru-RU" sz="1800" b="1" dirty="0">
                <a:solidFill>
                  <a:srgbClr val="FF0000"/>
                </a:solidFill>
              </a:rPr>
              <a:t> </a:t>
            </a:r>
            <a:r>
              <a:rPr lang="ru-RU" sz="1800" b="1" dirty="0" err="1">
                <a:solidFill>
                  <a:srgbClr val="FF0000"/>
                </a:solidFill>
              </a:rPr>
              <a:t>роззброєння</a:t>
            </a:r>
            <a:r>
              <a:rPr lang="ru-RU" sz="1800" b="1" dirty="0">
                <a:solidFill>
                  <a:srgbClr val="FF0000"/>
                </a:solidFill>
              </a:rPr>
              <a:t> </a:t>
            </a:r>
            <a:r>
              <a:rPr lang="ru-RU" sz="1800" b="1" dirty="0" err="1">
                <a:solidFill>
                  <a:srgbClr val="FF0000"/>
                </a:solidFill>
              </a:rPr>
              <a:t>агресорів</a:t>
            </a:r>
            <a:r>
              <a:rPr lang="ru-RU" sz="1800" b="1" dirty="0">
                <a:solidFill>
                  <a:srgbClr val="002060"/>
                </a:solidFill>
              </a:rPr>
              <a:t>. </a:t>
            </a:r>
            <a:r>
              <a:rPr lang="ru-RU" sz="1800" b="1" dirty="0" err="1">
                <a:solidFill>
                  <a:srgbClr val="002060"/>
                </a:solidFill>
              </a:rPr>
              <a:t>Лідери</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002060"/>
                </a:solidFill>
              </a:rPr>
              <a:t>вважали</a:t>
            </a:r>
            <a:r>
              <a:rPr lang="ru-RU" sz="1800" b="1" dirty="0">
                <a:solidFill>
                  <a:srgbClr val="002060"/>
                </a:solidFill>
              </a:rPr>
              <a:t>, </a:t>
            </a:r>
            <a:r>
              <a:rPr lang="ru-RU" sz="1800" b="1" dirty="0" err="1">
                <a:solidFill>
                  <a:srgbClr val="002060"/>
                </a:solidFill>
              </a:rPr>
              <a:t>що</a:t>
            </a:r>
            <a:r>
              <a:rPr lang="ru-RU" sz="1800" b="1" dirty="0">
                <a:solidFill>
                  <a:srgbClr val="002060"/>
                </a:solidFill>
              </a:rPr>
              <a:t> з </a:t>
            </a:r>
            <a:r>
              <a:rPr lang="ru-RU" sz="1800" b="1" dirty="0" err="1">
                <a:solidFill>
                  <a:srgbClr val="002060"/>
                </a:solidFill>
              </a:rPr>
              <a:t>міркувань</a:t>
            </a:r>
            <a:r>
              <a:rPr lang="ru-RU" sz="1800" b="1" dirty="0">
                <a:solidFill>
                  <a:srgbClr val="002060"/>
                </a:solidFill>
              </a:rPr>
              <a:t> </a:t>
            </a:r>
            <a:r>
              <a:rPr lang="ru-RU" sz="1800" b="1" dirty="0" err="1">
                <a:solidFill>
                  <a:srgbClr val="002060"/>
                </a:solidFill>
              </a:rPr>
              <a:t>реалістичного</a:t>
            </a:r>
            <a:r>
              <a:rPr lang="ru-RU" sz="1800" b="1" dirty="0">
                <a:solidFill>
                  <a:srgbClr val="002060"/>
                </a:solidFill>
              </a:rPr>
              <a:t> і духовного порядку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повинні</a:t>
            </a:r>
            <a:r>
              <a:rPr lang="ru-RU" sz="1800" b="1" dirty="0">
                <a:solidFill>
                  <a:srgbClr val="002060"/>
                </a:solidFill>
              </a:rPr>
              <a:t> </a:t>
            </a:r>
            <a:r>
              <a:rPr lang="ru-RU" sz="1800" b="1" dirty="0" err="1">
                <a:solidFill>
                  <a:srgbClr val="002060"/>
                </a:solidFill>
              </a:rPr>
              <a:t>відмовитися</a:t>
            </a:r>
            <a:r>
              <a:rPr lang="ru-RU" sz="1800" b="1" dirty="0">
                <a:solidFill>
                  <a:srgbClr val="002060"/>
                </a:solidFill>
              </a:rPr>
              <a:t> </a:t>
            </a:r>
            <a:r>
              <a:rPr lang="ru-RU" sz="1800" b="1" dirty="0" err="1">
                <a:solidFill>
                  <a:srgbClr val="002060"/>
                </a:solidFill>
              </a:rPr>
              <a:t>від</a:t>
            </a:r>
            <a:r>
              <a:rPr lang="ru-RU" sz="1800" b="1" dirty="0">
                <a:solidFill>
                  <a:srgbClr val="002060"/>
                </a:solidFill>
              </a:rPr>
              <a:t> </a:t>
            </a:r>
            <a:r>
              <a:rPr lang="ru-RU" sz="1800" b="1" dirty="0" err="1">
                <a:solidFill>
                  <a:srgbClr val="002060"/>
                </a:solidFill>
              </a:rPr>
              <a:t>застосування</a:t>
            </a:r>
            <a:r>
              <a:rPr lang="ru-RU" sz="1800" b="1" dirty="0">
                <a:solidFill>
                  <a:srgbClr val="002060"/>
                </a:solidFill>
              </a:rPr>
              <a:t> </a:t>
            </a:r>
            <a:r>
              <a:rPr lang="ru-RU" sz="1800" b="1" dirty="0" err="1">
                <a:solidFill>
                  <a:srgbClr val="002060"/>
                </a:solidFill>
              </a:rPr>
              <a:t>сили</a:t>
            </a:r>
            <a:r>
              <a:rPr lang="ru-RU" sz="1800" b="1" dirty="0">
                <a:solidFill>
                  <a:srgbClr val="002060"/>
                </a:solidFill>
              </a:rPr>
              <a:t>, </a:t>
            </a:r>
            <a:r>
              <a:rPr lang="ru-RU" sz="1800" b="1" dirty="0" err="1">
                <a:solidFill>
                  <a:srgbClr val="002060"/>
                </a:solidFill>
              </a:rPr>
              <a:t>оскільки</a:t>
            </a:r>
            <a:r>
              <a:rPr lang="ru-RU" sz="1800" b="1" dirty="0">
                <a:solidFill>
                  <a:srgbClr val="002060"/>
                </a:solidFill>
              </a:rPr>
              <a:t> </a:t>
            </a:r>
            <a:r>
              <a:rPr lang="ru-RU" sz="1800" b="1" dirty="0" err="1">
                <a:solidFill>
                  <a:srgbClr val="002060"/>
                </a:solidFill>
              </a:rPr>
              <a:t>жодний</a:t>
            </a:r>
            <a:r>
              <a:rPr lang="ru-RU" sz="1800" b="1" dirty="0">
                <a:solidFill>
                  <a:srgbClr val="002060"/>
                </a:solidFill>
              </a:rPr>
              <a:t> мир не </a:t>
            </a:r>
            <a:r>
              <a:rPr lang="ru-RU" sz="1800" b="1" dirty="0" err="1">
                <a:solidFill>
                  <a:srgbClr val="002060"/>
                </a:solidFill>
              </a:rPr>
              <a:t>може</a:t>
            </a:r>
            <a:r>
              <a:rPr lang="ru-RU" sz="1800" b="1" dirty="0">
                <a:solidFill>
                  <a:srgbClr val="002060"/>
                </a:solidFill>
              </a:rPr>
              <a:t> </a:t>
            </a:r>
            <a:r>
              <a:rPr lang="ru-RU" sz="1800" b="1" dirty="0" err="1">
                <a:solidFill>
                  <a:srgbClr val="002060"/>
                </a:solidFill>
              </a:rPr>
              <a:t>зберігатися</a:t>
            </a:r>
            <a:r>
              <a:rPr lang="ru-RU" sz="1800" b="1" dirty="0">
                <a:solidFill>
                  <a:srgbClr val="002060"/>
                </a:solidFill>
              </a:rPr>
              <a:t>, </a:t>
            </a:r>
            <a:r>
              <a:rPr lang="ru-RU" sz="1800" b="1" dirty="0" err="1">
                <a:solidFill>
                  <a:srgbClr val="002060"/>
                </a:solidFill>
              </a:rPr>
              <a:t>якщо</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можуть</a:t>
            </a:r>
            <a:r>
              <a:rPr lang="ru-RU" sz="1800" b="1" dirty="0">
                <a:solidFill>
                  <a:srgbClr val="002060"/>
                </a:solidFill>
              </a:rPr>
              <a:t> </a:t>
            </a:r>
            <a:r>
              <a:rPr lang="ru-RU" sz="1800" b="1" dirty="0" err="1">
                <a:solidFill>
                  <a:srgbClr val="002060"/>
                </a:solidFill>
              </a:rPr>
              <a:t>загрожувати</a:t>
            </a:r>
            <a:r>
              <a:rPr lang="ru-RU" sz="1800" b="1" dirty="0">
                <a:solidFill>
                  <a:srgbClr val="002060"/>
                </a:solidFill>
              </a:rPr>
              <a:t> світопорядку, </a:t>
            </a:r>
            <a:r>
              <a:rPr lang="ru-RU" sz="1800" b="1" dirty="0" err="1">
                <a:solidFill>
                  <a:srgbClr val="002060"/>
                </a:solidFill>
              </a:rPr>
              <a:t>будуть</a:t>
            </a:r>
            <a:r>
              <a:rPr lang="ru-RU" sz="1800" b="1" dirty="0">
                <a:solidFill>
                  <a:srgbClr val="002060"/>
                </a:solidFill>
              </a:rPr>
              <a:t> </a:t>
            </a:r>
            <a:r>
              <a:rPr lang="ru-RU" sz="1800" b="1" dirty="0" err="1">
                <a:solidFill>
                  <a:srgbClr val="002060"/>
                </a:solidFill>
              </a:rPr>
              <a:t>користуватися</a:t>
            </a:r>
            <a:r>
              <a:rPr lang="ru-RU" sz="1800" b="1" dirty="0">
                <a:solidFill>
                  <a:srgbClr val="002060"/>
                </a:solidFill>
              </a:rPr>
              <a:t> </a:t>
            </a:r>
            <a:r>
              <a:rPr lang="ru-RU" sz="1800" b="1" dirty="0" err="1">
                <a:solidFill>
                  <a:srgbClr val="002060"/>
                </a:solidFill>
              </a:rPr>
              <a:t>повітряними</a:t>
            </a:r>
            <a:r>
              <a:rPr lang="ru-RU" sz="1800" b="1" dirty="0">
                <a:solidFill>
                  <a:srgbClr val="002060"/>
                </a:solidFill>
              </a:rPr>
              <a:t>, </a:t>
            </a:r>
            <a:r>
              <a:rPr lang="ru-RU" sz="1800" b="1" dirty="0" err="1">
                <a:solidFill>
                  <a:srgbClr val="002060"/>
                </a:solidFill>
              </a:rPr>
              <a:t>сухопутними</a:t>
            </a:r>
            <a:r>
              <a:rPr lang="ru-RU" sz="1800" b="1" dirty="0">
                <a:solidFill>
                  <a:srgbClr val="002060"/>
                </a:solidFill>
              </a:rPr>
              <a:t> </a:t>
            </a:r>
            <a:r>
              <a:rPr lang="ru-RU" sz="1800" b="1" dirty="0" err="1">
                <a:solidFill>
                  <a:srgbClr val="002060"/>
                </a:solidFill>
              </a:rPr>
              <a:t>або</a:t>
            </a:r>
            <a:r>
              <a:rPr lang="ru-RU" sz="1800" b="1" dirty="0">
                <a:solidFill>
                  <a:srgbClr val="002060"/>
                </a:solidFill>
              </a:rPr>
              <a:t> </a:t>
            </a:r>
            <a:r>
              <a:rPr lang="ru-RU" sz="1800" b="1" dirty="0" err="1">
                <a:solidFill>
                  <a:srgbClr val="002060"/>
                </a:solidFill>
              </a:rPr>
              <a:t>морськими</a:t>
            </a:r>
            <a:r>
              <a:rPr lang="ru-RU" sz="1800" b="1" dirty="0">
                <a:solidFill>
                  <a:srgbClr val="002060"/>
                </a:solidFill>
              </a:rPr>
              <a:t> </a:t>
            </a:r>
            <a:r>
              <a:rPr lang="ru-RU" sz="1800" b="1" dirty="0" err="1">
                <a:solidFill>
                  <a:srgbClr val="002060"/>
                </a:solidFill>
              </a:rPr>
              <a:t>озброєннями</a:t>
            </a:r>
            <a:r>
              <a:rPr lang="ru-RU" sz="1800" b="1" dirty="0">
                <a:solidFill>
                  <a:srgbClr val="002060"/>
                </a:solidFill>
              </a:rPr>
              <a:t>.</a:t>
            </a:r>
            <a:endParaRPr lang="uk-UA" sz="1800" b="1" dirty="0">
              <a:solidFill>
                <a:srgbClr val="002060"/>
              </a:solidFill>
            </a:endParaRPr>
          </a:p>
        </p:txBody>
      </p:sp>
    </p:spTree>
    <p:extLst>
      <p:ext uri="{BB962C8B-B14F-4D97-AF65-F5344CB8AC3E}">
        <p14:creationId xmlns:p14="http://schemas.microsoft.com/office/powerpoint/2010/main" val="218478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6">
                <a:lumMod val="20000"/>
                <a:lumOff val="80000"/>
              </a:schemeClr>
            </a:gs>
            <a:gs pos="38000">
              <a:srgbClr val="D1F9FF"/>
            </a:gs>
            <a:gs pos="68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DC5EB7-9B80-D348-9974-B958E3282AF8}"/>
              </a:ext>
            </a:extLst>
          </p:cNvPr>
          <p:cNvSpPr>
            <a:spLocks noGrp="1"/>
          </p:cNvSpPr>
          <p:nvPr>
            <p:ph type="title"/>
          </p:nvPr>
        </p:nvSpPr>
        <p:spPr>
          <a:xfrm>
            <a:off x="5803900" y="425450"/>
            <a:ext cx="4494748" cy="923330"/>
          </a:xfrm>
        </p:spPr>
        <p:txBody>
          <a:bodyPr/>
          <a:lstStyle/>
          <a:p>
            <a:r>
              <a:rPr lang="uk-UA" sz="2000" dirty="0">
                <a:solidFill>
                  <a:srgbClr val="FF0000"/>
                </a:solidFill>
              </a:rPr>
              <a:t>ОСНОВНІ ПРИНЦИПИ МІЖНАРОДНОЇ СПРАВЕДЛИВОСТІ В АТЛАНТИЧНІЙ ХАРТІЇ:</a:t>
            </a:r>
          </a:p>
        </p:txBody>
      </p:sp>
      <p:sp>
        <p:nvSpPr>
          <p:cNvPr id="3" name="Текст 2">
            <a:extLst>
              <a:ext uri="{FF2B5EF4-FFF2-40B4-BE49-F238E27FC236}">
                <a16:creationId xmlns:a16="http://schemas.microsoft.com/office/drawing/2014/main" id="{ECE13EDC-0C77-B54B-8B5E-777A1CF649B9}"/>
              </a:ext>
            </a:extLst>
          </p:cNvPr>
          <p:cNvSpPr>
            <a:spLocks noGrp="1"/>
          </p:cNvSpPr>
          <p:nvPr>
            <p:ph type="body" idx="1"/>
          </p:nvPr>
        </p:nvSpPr>
        <p:spPr>
          <a:xfrm>
            <a:off x="5642552" y="2178050"/>
            <a:ext cx="4817444" cy="4124206"/>
          </a:xfrm>
        </p:spPr>
        <p:txBody>
          <a:bodyPr/>
          <a:lstStyle/>
          <a:p>
            <a:pPr marL="285750" indent="-285750">
              <a:buFont typeface="Wingdings" pitchFamily="2" charset="2"/>
              <a:buChar char="ü"/>
            </a:pPr>
            <a:r>
              <a:rPr lang="uk-UA" sz="1800" b="1" dirty="0">
                <a:solidFill>
                  <a:srgbClr val="002060"/>
                </a:solidFill>
              </a:rPr>
              <a:t>відмова від експансії; </a:t>
            </a:r>
          </a:p>
          <a:p>
            <a:pPr marL="285750" indent="-285750">
              <a:buFont typeface="Wingdings" pitchFamily="2" charset="2"/>
              <a:buChar char="ü"/>
            </a:pPr>
            <a:r>
              <a:rPr lang="uk-UA" sz="1800" b="1" dirty="0">
                <a:solidFill>
                  <a:srgbClr val="002060"/>
                </a:solidFill>
              </a:rPr>
              <a:t>відмова від територіальних змін, без вільно вираженого бажання зацікавлених народів;</a:t>
            </a:r>
          </a:p>
          <a:p>
            <a:pPr marL="285750" indent="-285750">
              <a:buFont typeface="Wingdings" pitchFamily="2" charset="2"/>
              <a:buChar char="ü"/>
            </a:pPr>
            <a:r>
              <a:rPr lang="uk-UA" sz="1800" b="1" dirty="0">
                <a:solidFill>
                  <a:srgbClr val="002060"/>
                </a:solidFill>
              </a:rPr>
              <a:t> право кожного народу обирати собі форму правління; </a:t>
            </a:r>
          </a:p>
          <a:p>
            <a:pPr marL="285750" indent="-285750">
              <a:buFont typeface="Wingdings" pitchFamily="2" charset="2"/>
              <a:buChar char="ü"/>
            </a:pPr>
            <a:r>
              <a:rPr lang="uk-UA" sz="1800" b="1" dirty="0">
                <a:solidFill>
                  <a:srgbClr val="002060"/>
                </a:solidFill>
              </a:rPr>
              <a:t>доступ для всіх країн, на рівних підставах, до світових джерел сировини</a:t>
            </a:r>
            <a:r>
              <a:rPr lang="ru-UA" sz="1800" b="1" dirty="0">
                <a:solidFill>
                  <a:srgbClr val="002060"/>
                </a:solidFill>
              </a:rPr>
              <a:t> </a:t>
            </a:r>
          </a:p>
          <a:p>
            <a:endParaRPr lang="ru-UA" sz="1800" b="1" dirty="0">
              <a:solidFill>
                <a:srgbClr val="383ED3"/>
              </a:solidFill>
            </a:endParaRPr>
          </a:p>
          <a:p>
            <a:r>
              <a:rPr lang="uk-UA" sz="1800" b="1" dirty="0">
                <a:solidFill>
                  <a:srgbClr val="FF0000"/>
                </a:solidFill>
              </a:rPr>
              <a:t>!!! УКАЗУВАЛА НА РЕАЛЬНУ МОЖЛИВІСТЬ СТВОРЕННЯ ВСЕСВІТНЬОЇ ОРГАНІЗАЦІЇ, ЗАСНОВАНОЇ НА НЕПОРУШНИХ ПРИНЦИПАХ МІЖНАРОДНОЇ МОРАЛІ.</a:t>
            </a:r>
            <a:endParaRPr lang="ru-UA" sz="1800" b="1" dirty="0">
              <a:solidFill>
                <a:srgbClr val="FF0000"/>
              </a:solidFill>
            </a:endParaRPr>
          </a:p>
          <a:p>
            <a:endParaRPr lang="uk-UA" dirty="0"/>
          </a:p>
        </p:txBody>
      </p:sp>
      <p:pic>
        <p:nvPicPr>
          <p:cNvPr id="5122" name="Picture 2" descr="Матеріал підготував Савельєв Олександр Миколайович, вчитель історії НВК  «Школа АІСТ» м.Вінниці Створення антигітлерівської коаліції З перших годин  нападу фашистської Німеччини на СРСР стало зрозумілим, що розрахунки  Гітлера на ...">
            <a:extLst>
              <a:ext uri="{FF2B5EF4-FFF2-40B4-BE49-F238E27FC236}">
                <a16:creationId xmlns:a16="http://schemas.microsoft.com/office/drawing/2014/main" id="{1CC933ED-9F33-0C4A-9D95-628F73019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04" y="382421"/>
            <a:ext cx="5223025" cy="679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74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3EF00B4-3F6B-0642-8367-9A3AE48618E5}"/>
              </a:ext>
            </a:extLst>
          </p:cNvPr>
          <p:cNvSpPr>
            <a:spLocks noGrp="1"/>
          </p:cNvSpPr>
          <p:nvPr>
            <p:ph type="body" idx="1"/>
          </p:nvPr>
        </p:nvSpPr>
        <p:spPr>
          <a:xfrm>
            <a:off x="5559984" y="577850"/>
            <a:ext cx="4953000" cy="6309420"/>
          </a:xfrm>
        </p:spPr>
        <p:txBody>
          <a:bodyPr/>
          <a:lstStyle/>
          <a:p>
            <a:pPr>
              <a:lnSpc>
                <a:spcPct val="150000"/>
              </a:lnSpc>
            </a:pPr>
            <a:r>
              <a:rPr lang="uk-UA" sz="1800" b="1" dirty="0">
                <a:solidFill>
                  <a:srgbClr val="002060"/>
                </a:solidFill>
              </a:rPr>
              <a:t>Незабаром після зустрічі Черчилля з Рузвельтом, </a:t>
            </a:r>
            <a:r>
              <a:rPr lang="uk-UA" sz="1800" b="1" dirty="0">
                <a:solidFill>
                  <a:srgbClr val="FF0000"/>
                </a:solidFill>
              </a:rPr>
              <a:t>в Лондоні відбулася нарада представників 10 урядів</a:t>
            </a:r>
            <a:r>
              <a:rPr lang="uk-UA" sz="1800" b="1" dirty="0">
                <a:solidFill>
                  <a:srgbClr val="002060"/>
                </a:solidFill>
              </a:rPr>
              <a:t>. На цій нараді було взято </a:t>
            </a:r>
            <a:r>
              <a:rPr lang="uk-UA" sz="1800" b="1" dirty="0">
                <a:solidFill>
                  <a:srgbClr val="FF0000"/>
                </a:solidFill>
              </a:rPr>
              <a:t>урочисте зобов'язання укріплювати співдружність </a:t>
            </a:r>
            <a:r>
              <a:rPr lang="uk-UA" sz="1800" b="1" dirty="0">
                <a:solidFill>
                  <a:srgbClr val="002060"/>
                </a:solidFill>
              </a:rPr>
              <a:t>і подавати всіляку підтримку при проведенні в життя основних принципів Атлантичної Хартії</a:t>
            </a:r>
          </a:p>
          <a:p>
            <a:pPr>
              <a:lnSpc>
                <a:spcPct val="150000"/>
              </a:lnSpc>
            </a:pPr>
            <a:endParaRPr lang="uk-UA" sz="1800" b="1" dirty="0">
              <a:solidFill>
                <a:srgbClr val="002060"/>
              </a:solidFill>
            </a:endParaRPr>
          </a:p>
          <a:p>
            <a:pPr>
              <a:lnSpc>
                <a:spcPct val="150000"/>
              </a:lnSpc>
            </a:pPr>
            <a:r>
              <a:rPr lang="uk-UA" sz="1800" b="1" dirty="0">
                <a:solidFill>
                  <a:srgbClr val="FF0000"/>
                </a:solidFill>
              </a:rPr>
              <a:t>24 вересня 1941 р. Декларація </a:t>
            </a:r>
            <a:r>
              <a:rPr lang="uk-UA" sz="1800" b="1" dirty="0">
                <a:solidFill>
                  <a:srgbClr val="002060"/>
                </a:solidFill>
              </a:rPr>
              <a:t>підписана представниками СРСР і 9 окупованих країн Європи: Бельгії, Чехословаччини, Греції, Люксембургу, Нідерландів, Норвегії, Польщі, Югославії і представниками французького генерала де Голля.</a:t>
            </a:r>
            <a:endParaRPr lang="ru-UA" sz="1800" b="1" dirty="0">
              <a:solidFill>
                <a:srgbClr val="002060"/>
              </a:solidFill>
            </a:endParaRPr>
          </a:p>
          <a:p>
            <a:endParaRPr lang="ru-UA" dirty="0"/>
          </a:p>
          <a:p>
            <a:endParaRPr lang="uk-UA" dirty="0"/>
          </a:p>
        </p:txBody>
      </p:sp>
      <p:pic>
        <p:nvPicPr>
          <p:cNvPr id="6146" name="Picture 2" descr="1941: Рузвельт, Черчілль, Гопкінс і Атлантична Хартія очима Еліота  Рузвельта | Народний Оглядач">
            <a:extLst>
              <a:ext uri="{FF2B5EF4-FFF2-40B4-BE49-F238E27FC236}">
                <a16:creationId xmlns:a16="http://schemas.microsoft.com/office/drawing/2014/main" id="{E10C07B4-4A63-D345-BBC7-670666C70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51" y="1644650"/>
            <a:ext cx="5190282" cy="3511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61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100516</TotalTime>
  <Words>6987</Words>
  <Application>Microsoft Macintosh PowerPoint</Application>
  <PresentationFormat>Произвольный</PresentationFormat>
  <Paragraphs>399</Paragraphs>
  <Slides>65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65</vt:i4>
      </vt:variant>
    </vt:vector>
  </HeadingPairs>
  <TitlesOfParts>
    <vt:vector size="69" baseType="lpstr">
      <vt:lpstr>Book Antiqua</vt:lpstr>
      <vt:lpstr>Wingdings</vt:lpstr>
      <vt:lpstr>Arial</vt:lpstr>
      <vt:lpstr>Office Theme</vt:lpstr>
      <vt:lpstr>ООН ЯК ГЛОБАЛЬНА ОРГАНІЗАЦІЯ У ВРЕГУЛЮВАННІ МІЖНАРОДНИХ ВІДНОСИН к.політ.н. ЛЕПСЬКА Н.В.</vt:lpstr>
      <vt:lpstr>ПЛАН</vt:lpstr>
      <vt:lpstr>ЗДОБУТКИ ЛІГИ НАЦІЙ</vt:lpstr>
      <vt:lpstr>НЕДОЛІКИ В ДІЯЛЬНОСТІ ЛІГИ НАЦІЙ</vt:lpstr>
      <vt:lpstr>ІСТОРІЯ СТВОРЕННЯ ООН</vt:lpstr>
      <vt:lpstr>Презентация PowerPoint</vt:lpstr>
      <vt:lpstr>Презентация PowerPoint</vt:lpstr>
      <vt:lpstr>ОСНОВНІ ПРИНЦИПИ МІЖНАРОДНОЇ СПРАВЕДЛИВОСТІ В АТЛАНТИЧНІЙ ХАРТІЇ: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Мета, цілі, принципи діяльності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Генеральна Асамблея ООН</vt:lpstr>
      <vt:lpstr>Презентация PowerPoint</vt:lpstr>
      <vt:lpstr>Бюджет на 2022 р.3,151 млрд дол</vt:lpstr>
      <vt:lpstr>Презентация PowerPoint</vt:lpstr>
      <vt:lpstr>Презентация PowerPoint</vt:lpstr>
      <vt:lpstr>Презентация PowerPoint</vt:lpstr>
      <vt:lpstr>Презентация PowerPoint</vt:lpstr>
      <vt:lpstr>77 сесія ГА ООН на засіданні 13.10.22 ухвалила резолюцію із засудженням незаконних "референдумів", які Росія влаштувала на тимчасово окупованих територіях Донецької, Луганської, Запорізької та Херсонської областей України. 143 зі 193 членів ГА підтримали, 5 держав (Росія, Білорусь, Сирія, Північна Корея та Нікарагуа) проголосували проти, решта 35 утрималися під час голосування.</vt:lpstr>
      <vt:lpstr>Голова Генеральної Асамблеї ООН</vt:lpstr>
      <vt:lpstr>Рада Безпеки ООН</vt:lpstr>
      <vt:lpstr>Презентация PowerPoint</vt:lpstr>
      <vt:lpstr>Презентация PowerPoint</vt:lpstr>
      <vt:lpstr>Презентация PowerPoint</vt:lpstr>
      <vt:lpstr>Рішення Ради Безпеки ООН</vt:lpstr>
      <vt:lpstr>Презентация PowerPoint</vt:lpstr>
      <vt:lpstr>ЕКОНОМІЧНА І СОЦІАЛЬНА РАДА (ЕКОСОР) </vt:lpstr>
      <vt:lpstr>Голова ЕКОСОР</vt:lpstr>
      <vt:lpstr>Презентация PowerPoint</vt:lpstr>
      <vt:lpstr>Презентация PowerPoint</vt:lpstr>
      <vt:lpstr>РАДА З ОПІКИ</vt:lpstr>
      <vt:lpstr>Міжнародний суд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Генеральний секретаріат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ООН як глобальна організація у врегулюванні міжнародних відносин к.політ.н. ЛЕПСЬКА Н.В.</dc:title>
  <cp:lastModifiedBy>Microsoft Office User</cp:lastModifiedBy>
  <cp:revision>10</cp:revision>
  <dcterms:created xsi:type="dcterms:W3CDTF">2022-03-24T01:32:10Z</dcterms:created>
  <dcterms:modified xsi:type="dcterms:W3CDTF">2023-10-15T23:18:08Z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2022-04-06T00:00:00Z</vt:filetime>
  </property>
  <property fmtid="{D5CDD505-2E9C-101B-9397-08002B2CF9AE}" pid="3" name="LastSaved">
    <vt:filetime>2022-04-06T00:00:00Z</vt:filetime>
  </property>
</Properties>
</file>