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60340"/>
  </p:normalViewPr>
  <p:slideViewPr>
    <p:cSldViewPr snapToGrid="0">
      <p:cViewPr varScale="1">
        <p:scale>
          <a:sx n="66" d="100"/>
          <a:sy n="66" d="100"/>
        </p:scale>
        <p:origin x="151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BBAA7-0F67-3A41-B647-E44DCE9F4308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5C545-BB23-FB43-99F0-F22401F0530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14631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 err="1"/>
              <a:t>Погружаясь</a:t>
            </a:r>
            <a:r>
              <a:rPr dirty="0"/>
              <a:t> в </a:t>
            </a:r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речи</a:t>
            </a:r>
            <a:r>
              <a:rPr dirty="0"/>
              <a:t> в </a:t>
            </a:r>
            <a:r>
              <a:rPr dirty="0" err="1"/>
              <a:t>психолингвистике</a:t>
            </a:r>
            <a:r>
              <a:rPr dirty="0"/>
              <a:t>, </a:t>
            </a:r>
            <a:r>
              <a:rPr dirty="0" err="1"/>
              <a:t>невозможно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упомянуть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ключевых</a:t>
            </a:r>
            <a:r>
              <a:rPr dirty="0"/>
              <a:t> </a:t>
            </a:r>
            <a:r>
              <a:rPr dirty="0" err="1"/>
              <a:t>момента</a:t>
            </a:r>
            <a:r>
              <a:rPr dirty="0"/>
              <a:t>, </a:t>
            </a:r>
            <a:r>
              <a:rPr dirty="0" err="1"/>
              <a:t>выделяемых</a:t>
            </a:r>
            <a:r>
              <a:rPr dirty="0"/>
              <a:t> Ф. </a:t>
            </a:r>
            <a:r>
              <a:rPr dirty="0" err="1"/>
              <a:t>де</a:t>
            </a:r>
            <a:r>
              <a:rPr dirty="0"/>
              <a:t> </a:t>
            </a:r>
            <a:r>
              <a:rPr dirty="0" err="1"/>
              <a:t>Соссюром</a:t>
            </a:r>
            <a:r>
              <a:rPr dirty="0"/>
              <a:t>: </a:t>
            </a:r>
            <a:r>
              <a:rPr dirty="0" err="1"/>
              <a:t>язык</a:t>
            </a:r>
            <a:r>
              <a:rPr dirty="0"/>
              <a:t>, </a:t>
            </a:r>
            <a:r>
              <a:rPr dirty="0" err="1"/>
              <a:t>речь</a:t>
            </a:r>
            <a:r>
              <a:rPr dirty="0"/>
              <a:t> и </a:t>
            </a:r>
            <a:r>
              <a:rPr dirty="0" err="1"/>
              <a:t>речевую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. Л. </a:t>
            </a:r>
            <a:r>
              <a:rPr dirty="0" err="1"/>
              <a:t>Щерба</a:t>
            </a:r>
            <a:r>
              <a:rPr dirty="0"/>
              <a:t> в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очередь</a:t>
            </a:r>
            <a:r>
              <a:rPr dirty="0"/>
              <a:t> </a:t>
            </a:r>
            <a:r>
              <a:rPr dirty="0" err="1"/>
              <a:t>выделял</a:t>
            </a:r>
            <a:r>
              <a:rPr dirty="0"/>
              <a:t> </a:t>
            </a:r>
            <a:r>
              <a:rPr dirty="0" err="1"/>
              <a:t>речевую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, </a:t>
            </a:r>
            <a:r>
              <a:rPr dirty="0" err="1"/>
              <a:t>речевую</a:t>
            </a:r>
            <a:r>
              <a:rPr dirty="0"/>
              <a:t> </a:t>
            </a:r>
            <a:r>
              <a:rPr dirty="0" err="1"/>
              <a:t>систему</a:t>
            </a:r>
            <a:r>
              <a:rPr dirty="0"/>
              <a:t> (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просто</a:t>
            </a:r>
            <a:r>
              <a:rPr dirty="0"/>
              <a:t> </a:t>
            </a:r>
            <a:r>
              <a:rPr dirty="0" err="1"/>
              <a:t>язык</a:t>
            </a:r>
            <a:r>
              <a:rPr dirty="0"/>
              <a:t>) и </a:t>
            </a:r>
            <a:r>
              <a:rPr dirty="0" err="1"/>
              <a:t>речевой</a:t>
            </a:r>
            <a:r>
              <a:rPr dirty="0"/>
              <a:t> </a:t>
            </a:r>
            <a:r>
              <a:rPr dirty="0" err="1"/>
              <a:t>материал</a:t>
            </a:r>
            <a:r>
              <a:rPr dirty="0"/>
              <a:t>, </a:t>
            </a:r>
            <a:r>
              <a:rPr dirty="0" err="1"/>
              <a:t>представленный</a:t>
            </a:r>
            <a:r>
              <a:rPr dirty="0"/>
              <a:t> в </a:t>
            </a:r>
            <a:r>
              <a:rPr dirty="0" err="1"/>
              <a:t>текстах</a:t>
            </a:r>
            <a:r>
              <a:rPr dirty="0"/>
              <a:t>. А. </a:t>
            </a:r>
            <a:r>
              <a:rPr dirty="0" err="1"/>
              <a:t>Леонтьев</a:t>
            </a:r>
            <a:r>
              <a:rPr dirty="0"/>
              <a:t>, в </a:t>
            </a:r>
            <a:r>
              <a:rPr dirty="0" err="1"/>
              <a:t>своем</a:t>
            </a:r>
            <a:r>
              <a:rPr dirty="0"/>
              <a:t> </a:t>
            </a:r>
            <a:r>
              <a:rPr dirty="0" err="1"/>
              <a:t>видении</a:t>
            </a:r>
            <a:r>
              <a:rPr dirty="0"/>
              <a:t>, </a:t>
            </a:r>
            <a:r>
              <a:rPr dirty="0" err="1"/>
              <a:t>подчеркивал</a:t>
            </a:r>
            <a:r>
              <a:rPr dirty="0"/>
              <a:t> </a:t>
            </a:r>
            <a:r>
              <a:rPr dirty="0" err="1"/>
              <a:t>важность</a:t>
            </a:r>
            <a:r>
              <a:rPr dirty="0"/>
              <a:t> </a:t>
            </a:r>
            <a:r>
              <a:rPr dirty="0" err="1"/>
              <a:t>речевой</a:t>
            </a:r>
            <a:r>
              <a:rPr dirty="0"/>
              <a:t> </a:t>
            </a:r>
            <a:r>
              <a:rPr dirty="0" err="1"/>
              <a:t>способности</a:t>
            </a:r>
            <a:r>
              <a:rPr dirty="0"/>
              <a:t>, </a:t>
            </a:r>
            <a:r>
              <a:rPr dirty="0" err="1"/>
              <a:t>системы</a:t>
            </a:r>
            <a:r>
              <a:rPr dirty="0"/>
              <a:t> языка и </a:t>
            </a:r>
            <a:r>
              <a:rPr dirty="0" err="1"/>
              <a:t>речевой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. </a:t>
            </a:r>
            <a:r>
              <a:rPr dirty="0" err="1"/>
              <a:t>Начиная</a:t>
            </a:r>
            <a:r>
              <a:rPr dirty="0"/>
              <a:t> с </a:t>
            </a:r>
            <a:r>
              <a:rPr dirty="0" err="1"/>
              <a:t>середины</a:t>
            </a:r>
            <a:r>
              <a:rPr dirty="0"/>
              <a:t> 30-х </a:t>
            </a:r>
            <a:r>
              <a:rPr dirty="0" err="1"/>
              <a:t>годов</a:t>
            </a:r>
            <a:r>
              <a:rPr dirty="0"/>
              <a:t>, в </a:t>
            </a:r>
            <a:r>
              <a:rPr dirty="0" err="1"/>
              <a:t>рамках</a:t>
            </a:r>
            <a:r>
              <a:rPr dirty="0"/>
              <a:t> </a:t>
            </a:r>
            <a:r>
              <a:rPr dirty="0" err="1"/>
              <a:t>психологической</a:t>
            </a:r>
            <a:r>
              <a:rPr dirty="0"/>
              <a:t> школы Л. </a:t>
            </a:r>
            <a:r>
              <a:rPr dirty="0" err="1"/>
              <a:t>Выготского</a:t>
            </a:r>
            <a:r>
              <a:rPr dirty="0"/>
              <a:t>, </a:t>
            </a:r>
            <a:r>
              <a:rPr dirty="0" err="1"/>
              <a:t>активно</a:t>
            </a:r>
            <a:r>
              <a:rPr dirty="0"/>
              <a:t> </a:t>
            </a:r>
            <a:r>
              <a:rPr dirty="0" err="1"/>
              <a:t>развивался</a:t>
            </a:r>
            <a:r>
              <a:rPr dirty="0"/>
              <a:t> </a:t>
            </a:r>
            <a:r>
              <a:rPr dirty="0" err="1"/>
              <a:t>деятельностный</a:t>
            </a:r>
            <a:r>
              <a:rPr dirty="0"/>
              <a:t> </a:t>
            </a:r>
            <a:r>
              <a:rPr dirty="0" err="1"/>
              <a:t>подход</a:t>
            </a:r>
            <a:r>
              <a:rPr dirty="0"/>
              <a:t>, </a:t>
            </a:r>
            <a:r>
              <a:rPr dirty="0" err="1"/>
              <a:t>вносящий</a:t>
            </a:r>
            <a:r>
              <a:rPr dirty="0"/>
              <a:t> </a:t>
            </a:r>
            <a:r>
              <a:rPr dirty="0" err="1"/>
              <a:t>важные</a:t>
            </a:r>
            <a:r>
              <a:rPr dirty="0"/>
              <a:t> </a:t>
            </a:r>
            <a:r>
              <a:rPr dirty="0" err="1"/>
              <a:t>коррективы</a:t>
            </a:r>
            <a:r>
              <a:rPr dirty="0"/>
              <a:t> в </a:t>
            </a:r>
            <a:r>
              <a:rPr dirty="0" err="1"/>
              <a:t>понимание</a:t>
            </a:r>
            <a:r>
              <a:rPr dirty="0"/>
              <a:t> </a:t>
            </a:r>
            <a:r>
              <a:rPr dirty="0" err="1"/>
              <a:t>речи</a:t>
            </a:r>
            <a:r>
              <a:rPr dirty="0"/>
              <a:t> и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анализа</a:t>
            </a:r>
            <a:r>
              <a:rPr dirty="0"/>
              <a:t>.</a:t>
            </a:r>
          </a:p>
          <a:p>
            <a:r>
              <a:rPr dirty="0"/>
              <a:t>/imagine prompt: Analyzing speech in psycholinguistics, a pencil sketches, surprising backdrop of colorful galaxies.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701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 err="1"/>
              <a:t>Дослідження</a:t>
            </a:r>
            <a:r>
              <a:rPr dirty="0"/>
              <a:t> А. </a:t>
            </a:r>
            <a:r>
              <a:rPr dirty="0" err="1"/>
              <a:t>Леонтьєва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Ф. </a:t>
            </a:r>
            <a:r>
              <a:rPr dirty="0" err="1"/>
              <a:t>де</a:t>
            </a:r>
            <a:r>
              <a:rPr dirty="0"/>
              <a:t> </a:t>
            </a:r>
            <a:r>
              <a:rPr dirty="0" err="1"/>
              <a:t>Соссюра</a:t>
            </a:r>
            <a:r>
              <a:rPr dirty="0"/>
              <a:t> в </a:t>
            </a:r>
            <a:r>
              <a:rPr dirty="0" err="1"/>
              <a:t>галузі</a:t>
            </a:r>
            <a:r>
              <a:rPr dirty="0"/>
              <a:t> </a:t>
            </a:r>
            <a:r>
              <a:rPr dirty="0" err="1"/>
              <a:t>мовознавства</a:t>
            </a:r>
            <a:r>
              <a:rPr dirty="0"/>
              <a:t> </a:t>
            </a:r>
            <a:r>
              <a:rPr dirty="0" err="1"/>
              <a:t>відкривають</a:t>
            </a:r>
            <a:r>
              <a:rPr dirty="0"/>
              <a:t> </a:t>
            </a:r>
            <a:r>
              <a:rPr dirty="0" err="1"/>
              <a:t>нові</a:t>
            </a:r>
            <a:r>
              <a:rPr dirty="0"/>
              <a:t> </a:t>
            </a:r>
            <a:r>
              <a:rPr dirty="0" err="1"/>
              <a:t>підходи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розуміння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діяльності</a:t>
            </a:r>
            <a:r>
              <a:rPr dirty="0"/>
              <a:t>. </a:t>
            </a:r>
            <a:r>
              <a:rPr dirty="0" err="1"/>
              <a:t>Зокрема</a:t>
            </a:r>
            <a:r>
              <a:rPr dirty="0"/>
              <a:t>, </a:t>
            </a:r>
            <a:r>
              <a:rPr dirty="0" err="1"/>
              <a:t>підхід</a:t>
            </a:r>
            <a:r>
              <a:rPr dirty="0"/>
              <a:t> </a:t>
            </a:r>
            <a:r>
              <a:rPr dirty="0" err="1"/>
              <a:t>Леонтьєва</a:t>
            </a:r>
            <a:r>
              <a:rPr dirty="0"/>
              <a:t>, </a:t>
            </a:r>
            <a:r>
              <a:rPr dirty="0" err="1"/>
              <a:t>спрямований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аналіз</a:t>
            </a:r>
            <a:r>
              <a:rPr dirty="0"/>
              <a:t> </a:t>
            </a:r>
            <a:r>
              <a:rPr dirty="0" err="1"/>
              <a:t>мовлявної</a:t>
            </a:r>
            <a:r>
              <a:rPr dirty="0"/>
              <a:t> </a:t>
            </a:r>
            <a:r>
              <a:rPr dirty="0" err="1"/>
              <a:t>діяльності</a:t>
            </a:r>
            <a:r>
              <a:rPr dirty="0"/>
              <a:t> з </a:t>
            </a:r>
            <a:r>
              <a:rPr dirty="0" err="1"/>
              <a:t>точки</a:t>
            </a:r>
            <a:r>
              <a:rPr dirty="0"/>
              <a:t> </a:t>
            </a:r>
            <a:r>
              <a:rPr dirty="0" err="1"/>
              <a:t>зору</a:t>
            </a:r>
            <a:r>
              <a:rPr dirty="0"/>
              <a:t> </a:t>
            </a:r>
            <a:r>
              <a:rPr dirty="0" err="1"/>
              <a:t>діяльнісного</a:t>
            </a:r>
            <a:r>
              <a:rPr dirty="0"/>
              <a:t> </a:t>
            </a:r>
            <a:r>
              <a:rPr dirty="0" err="1"/>
              <a:t>фрейму</a:t>
            </a:r>
            <a:r>
              <a:rPr dirty="0"/>
              <a:t>, </a:t>
            </a:r>
            <a:r>
              <a:rPr dirty="0" err="1"/>
              <a:t>став</a:t>
            </a:r>
            <a:r>
              <a:rPr dirty="0"/>
              <a:t> </a:t>
            </a:r>
            <a:r>
              <a:rPr dirty="0" err="1"/>
              <a:t>основою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теорії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діяльності</a:t>
            </a:r>
            <a:r>
              <a:rPr dirty="0"/>
              <a:t> (ТМД). У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чергу</a:t>
            </a:r>
            <a:r>
              <a:rPr dirty="0"/>
              <a:t>, Ф. </a:t>
            </a:r>
            <a:r>
              <a:rPr dirty="0" err="1"/>
              <a:t>де</a:t>
            </a:r>
            <a:r>
              <a:rPr dirty="0"/>
              <a:t> </a:t>
            </a:r>
            <a:r>
              <a:rPr dirty="0" err="1"/>
              <a:t>Соссюр</a:t>
            </a:r>
            <a:r>
              <a:rPr dirty="0"/>
              <a:t> </a:t>
            </a:r>
            <a:r>
              <a:rPr dirty="0" err="1"/>
              <a:t>виділив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ключові</a:t>
            </a:r>
            <a:r>
              <a:rPr dirty="0"/>
              <a:t> </a:t>
            </a:r>
            <a:r>
              <a:rPr dirty="0" err="1"/>
              <a:t>мовні</a:t>
            </a:r>
            <a:r>
              <a:rPr dirty="0"/>
              <a:t> </a:t>
            </a:r>
            <a:r>
              <a:rPr dirty="0" err="1"/>
              <a:t>явища</a:t>
            </a:r>
            <a:r>
              <a:rPr dirty="0"/>
              <a:t>: </a:t>
            </a:r>
            <a:r>
              <a:rPr dirty="0" err="1"/>
              <a:t>мову</a:t>
            </a:r>
            <a:r>
              <a:rPr dirty="0"/>
              <a:t>,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мовленнєву</a:t>
            </a:r>
            <a:r>
              <a:rPr dirty="0"/>
              <a:t> </a:t>
            </a:r>
            <a:r>
              <a:rPr dirty="0" err="1"/>
              <a:t>діяльність</a:t>
            </a:r>
            <a:r>
              <a:rPr dirty="0"/>
              <a:t>. </a:t>
            </a:r>
            <a:r>
              <a:rPr dirty="0" err="1"/>
              <a:t>Його</a:t>
            </a:r>
            <a:r>
              <a:rPr dirty="0"/>
              <a:t> </a:t>
            </a:r>
            <a:r>
              <a:rPr dirty="0" err="1"/>
              <a:t>послідовники</a:t>
            </a:r>
            <a:r>
              <a:rPr dirty="0"/>
              <a:t> </a:t>
            </a:r>
            <a:r>
              <a:rPr dirty="0" err="1"/>
              <a:t>розглядали</a:t>
            </a:r>
            <a:r>
              <a:rPr dirty="0"/>
              <a:t> й </a:t>
            </a:r>
            <a:r>
              <a:rPr dirty="0" err="1"/>
              <a:t>розвивали</a:t>
            </a:r>
            <a:r>
              <a:rPr dirty="0"/>
              <a:t> </a:t>
            </a:r>
            <a:r>
              <a:rPr dirty="0" err="1"/>
              <a:t>концепції</a:t>
            </a:r>
            <a:r>
              <a:rPr dirty="0"/>
              <a:t> </a:t>
            </a:r>
            <a:r>
              <a:rPr dirty="0" err="1"/>
              <a:t>дихотомії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й </a:t>
            </a:r>
            <a:r>
              <a:rPr dirty="0" err="1"/>
              <a:t>мовлення</a:t>
            </a:r>
            <a:r>
              <a:rPr dirty="0"/>
              <a:t> з </a:t>
            </a:r>
            <a:r>
              <a:rPr dirty="0" err="1"/>
              <a:t>різних</a:t>
            </a:r>
            <a:r>
              <a:rPr dirty="0"/>
              <a:t> </a:t>
            </a:r>
            <a:r>
              <a:rPr dirty="0" err="1"/>
              <a:t>поглядів</a:t>
            </a:r>
            <a:r>
              <a:rPr dirty="0"/>
              <a:t>, </a:t>
            </a:r>
            <a:r>
              <a:rPr dirty="0" err="1"/>
              <a:t>враховуючи</a:t>
            </a:r>
            <a:r>
              <a:rPr dirty="0"/>
              <a:t> </a:t>
            </a:r>
            <a:r>
              <a:rPr dirty="0" err="1"/>
              <a:t>соціальні</a:t>
            </a:r>
            <a:r>
              <a:rPr dirty="0"/>
              <a:t>, </a:t>
            </a:r>
            <a:r>
              <a:rPr dirty="0" err="1"/>
              <a:t>індивідуальні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інші</a:t>
            </a:r>
            <a:r>
              <a:rPr dirty="0"/>
              <a:t> </a:t>
            </a:r>
            <a:r>
              <a:rPr dirty="0" err="1"/>
              <a:t>аспекти</a:t>
            </a:r>
            <a:r>
              <a:rPr dirty="0"/>
              <a:t>. </a:t>
            </a:r>
            <a:r>
              <a:rPr dirty="0" err="1"/>
              <a:t>Ця</a:t>
            </a:r>
            <a:r>
              <a:rPr dirty="0"/>
              <a:t> </a:t>
            </a:r>
            <a:r>
              <a:rPr dirty="0" err="1"/>
              <a:t>базова</a:t>
            </a:r>
            <a:r>
              <a:rPr dirty="0"/>
              <a:t> </a:t>
            </a:r>
            <a:r>
              <a:rPr dirty="0" err="1"/>
              <a:t>розділова</a:t>
            </a:r>
            <a:r>
              <a:rPr dirty="0"/>
              <a:t> </a:t>
            </a:r>
            <a:r>
              <a:rPr dirty="0" err="1"/>
              <a:t>лінія</a:t>
            </a:r>
            <a:r>
              <a:rPr dirty="0"/>
              <a:t> </a:t>
            </a:r>
            <a:r>
              <a:rPr dirty="0" err="1"/>
              <a:t>повністю</a:t>
            </a:r>
            <a:r>
              <a:rPr dirty="0"/>
              <a:t> </a:t>
            </a:r>
            <a:r>
              <a:rPr dirty="0" err="1"/>
              <a:t>окупує</a:t>
            </a:r>
            <a:r>
              <a:rPr dirty="0"/>
              <a:t> </a:t>
            </a:r>
            <a:r>
              <a:rPr dirty="0" err="1"/>
              <a:t>собою</a:t>
            </a:r>
            <a:r>
              <a:rPr dirty="0"/>
              <a:t> в </a:t>
            </a:r>
            <a:r>
              <a:rPr dirty="0" err="1"/>
              <a:t>мовознавстві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прагне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нових</a:t>
            </a:r>
            <a:r>
              <a:rPr dirty="0"/>
              <a:t> </a:t>
            </a:r>
            <a:r>
              <a:rPr dirty="0" err="1"/>
              <a:t>досліджень</a:t>
            </a:r>
            <a:r>
              <a:rPr dirty="0"/>
              <a:t> і </a:t>
            </a:r>
            <a:r>
              <a:rPr dirty="0" err="1"/>
              <a:t>тлумачень</a:t>
            </a:r>
            <a:r>
              <a:rPr dirty="0"/>
              <a:t> у </a:t>
            </a:r>
            <a:r>
              <a:rPr dirty="0" err="1"/>
              <a:t>цій</a:t>
            </a:r>
            <a:r>
              <a:rPr dirty="0"/>
              <a:t> </a:t>
            </a:r>
            <a:r>
              <a:rPr dirty="0" err="1"/>
              <a:t>галузі</a:t>
            </a:r>
            <a:r>
              <a:rPr dirty="0"/>
              <a:t>.</a:t>
            </a:r>
          </a:p>
          <a:p>
            <a:r>
              <a:rPr dirty="0"/>
              <a:t>/imagine prompt: Inquisitive textbooks float, exploring the vast universe of a vibrant coral reef.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2025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 err="1"/>
              <a:t>Концепція</a:t>
            </a:r>
            <a:r>
              <a:rPr dirty="0"/>
              <a:t> "мовної </a:t>
            </a:r>
            <a:r>
              <a:rPr dirty="0" err="1"/>
              <a:t>особистості</a:t>
            </a:r>
            <a:r>
              <a:rPr dirty="0"/>
              <a:t>",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пояснює</a:t>
            </a:r>
            <a:r>
              <a:rPr dirty="0"/>
              <a:t> Ю. </a:t>
            </a:r>
            <a:r>
              <a:rPr dirty="0" err="1"/>
              <a:t>Караулов</a:t>
            </a:r>
            <a:r>
              <a:rPr dirty="0"/>
              <a:t>, є </a:t>
            </a:r>
            <a:r>
              <a:rPr dirty="0" err="1"/>
              <a:t>ідеєю</a:t>
            </a:r>
            <a:r>
              <a:rPr dirty="0"/>
              <a:t>, </a:t>
            </a:r>
            <a:r>
              <a:rPr dirty="0" err="1"/>
              <a:t>що</a:t>
            </a:r>
            <a:r>
              <a:rPr dirty="0"/>
              <a:t> </a:t>
            </a:r>
            <a:r>
              <a:rPr dirty="0" err="1"/>
              <a:t>відображає</a:t>
            </a:r>
            <a:r>
              <a:rPr dirty="0"/>
              <a:t> </a:t>
            </a:r>
            <a:r>
              <a:rPr dirty="0" err="1"/>
              <a:t>досвід</a:t>
            </a:r>
            <a:r>
              <a:rPr dirty="0"/>
              <a:t> </a:t>
            </a:r>
            <a:r>
              <a:rPr dirty="0" err="1"/>
              <a:t>аналізу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опису</a:t>
            </a:r>
            <a:r>
              <a:rPr dirty="0"/>
              <a:t>. </a:t>
            </a:r>
            <a:r>
              <a:rPr dirty="0" err="1"/>
              <a:t>Ця</a:t>
            </a:r>
            <a:r>
              <a:rPr dirty="0"/>
              <a:t> </a:t>
            </a:r>
            <a:r>
              <a:rPr dirty="0" err="1"/>
              <a:t>ідея</a:t>
            </a:r>
            <a:r>
              <a:rPr dirty="0"/>
              <a:t> </a:t>
            </a:r>
            <a:r>
              <a:rPr dirty="0" err="1"/>
              <a:t>пронизує</a:t>
            </a:r>
            <a:r>
              <a:rPr dirty="0"/>
              <a:t> </a:t>
            </a:r>
            <a:r>
              <a:rPr dirty="0" err="1"/>
              <a:t>всі</a:t>
            </a:r>
            <a:r>
              <a:rPr dirty="0"/>
              <a:t> </a:t>
            </a:r>
            <a:r>
              <a:rPr dirty="0" err="1"/>
              <a:t>аспекти</a:t>
            </a:r>
            <a:r>
              <a:rPr dirty="0"/>
              <a:t> </a:t>
            </a:r>
            <a:r>
              <a:rPr dirty="0" err="1"/>
              <a:t>вивчення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перетинає</a:t>
            </a:r>
            <a:r>
              <a:rPr dirty="0"/>
              <a:t> </a:t>
            </a:r>
            <a:r>
              <a:rPr dirty="0" err="1"/>
              <a:t>межі</a:t>
            </a:r>
            <a:r>
              <a:rPr dirty="0"/>
              <a:t> </a:t>
            </a:r>
            <a:r>
              <a:rPr dirty="0" err="1"/>
              <a:t>між</a:t>
            </a:r>
            <a:r>
              <a:rPr dirty="0"/>
              <a:t> </a:t>
            </a:r>
            <a:r>
              <a:rPr dirty="0" err="1"/>
              <a:t>науками</a:t>
            </a:r>
            <a:r>
              <a:rPr dirty="0"/>
              <a:t>, </a:t>
            </a:r>
            <a:r>
              <a:rPr dirty="0" err="1"/>
              <a:t>які</a:t>
            </a:r>
            <a:r>
              <a:rPr dirty="0"/>
              <a:t> </a:t>
            </a:r>
            <a:r>
              <a:rPr dirty="0" err="1"/>
              <a:t>вивчають</a:t>
            </a:r>
            <a:r>
              <a:rPr dirty="0"/>
              <a:t> </a:t>
            </a:r>
            <a:r>
              <a:rPr dirty="0" err="1"/>
              <a:t>людину</a:t>
            </a:r>
            <a:r>
              <a:rPr dirty="0"/>
              <a:t>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об'єкт</a:t>
            </a:r>
            <a:r>
              <a:rPr dirty="0"/>
              <a:t>. У </a:t>
            </a:r>
            <a:r>
              <a:rPr dirty="0" err="1"/>
              <a:t>лінгводидактиці</a:t>
            </a:r>
            <a:r>
              <a:rPr dirty="0"/>
              <a:t>, М. Пентилюк </a:t>
            </a:r>
            <a:r>
              <a:rPr dirty="0" err="1"/>
              <a:t>розуміє</a:t>
            </a:r>
            <a:r>
              <a:rPr dirty="0"/>
              <a:t> </a:t>
            </a:r>
            <a:r>
              <a:rPr dirty="0" err="1"/>
              <a:t>мовну</a:t>
            </a:r>
            <a:r>
              <a:rPr dirty="0"/>
              <a:t> </a:t>
            </a:r>
            <a:r>
              <a:rPr dirty="0" err="1"/>
              <a:t>особистість</a:t>
            </a:r>
            <a:r>
              <a:rPr dirty="0"/>
              <a:t>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високорозвинену</a:t>
            </a:r>
            <a:r>
              <a:rPr dirty="0"/>
              <a:t> </a:t>
            </a:r>
            <a:r>
              <a:rPr dirty="0" err="1"/>
              <a:t>особистість</a:t>
            </a:r>
            <a:r>
              <a:rPr dirty="0"/>
              <a:t>, </a:t>
            </a:r>
            <a:r>
              <a:rPr dirty="0" err="1"/>
              <a:t>яка</a:t>
            </a:r>
            <a:r>
              <a:rPr dirty="0"/>
              <a:t> є </a:t>
            </a:r>
            <a:r>
              <a:rPr dirty="0" err="1"/>
              <a:t>носієм</a:t>
            </a:r>
            <a:r>
              <a:rPr dirty="0"/>
              <a:t>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національно-мовленнєвої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і </a:t>
            </a:r>
            <a:r>
              <a:rPr dirty="0" err="1"/>
              <a:t>загальнолюдської</a:t>
            </a:r>
            <a:r>
              <a:rPr dirty="0"/>
              <a:t> </a:t>
            </a:r>
            <a:r>
              <a:rPr dirty="0" err="1"/>
              <a:t>культури</a:t>
            </a:r>
            <a:r>
              <a:rPr dirty="0"/>
              <a:t>. </a:t>
            </a:r>
            <a:r>
              <a:rPr dirty="0" err="1"/>
              <a:t>Ця</a:t>
            </a:r>
            <a:r>
              <a:rPr dirty="0"/>
              <a:t> </a:t>
            </a:r>
            <a:r>
              <a:rPr dirty="0" err="1"/>
              <a:t>особистість</a:t>
            </a:r>
            <a:r>
              <a:rPr dirty="0"/>
              <a:t> </a:t>
            </a:r>
            <a:r>
              <a:rPr dirty="0" err="1"/>
              <a:t>володіє</a:t>
            </a:r>
            <a:r>
              <a:rPr dirty="0"/>
              <a:t> </a:t>
            </a:r>
            <a:r>
              <a:rPr dirty="0" err="1"/>
              <a:t>соціокультурним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мовним</a:t>
            </a:r>
            <a:r>
              <a:rPr dirty="0"/>
              <a:t> </a:t>
            </a:r>
            <a:r>
              <a:rPr dirty="0" err="1"/>
              <a:t>запасом</a:t>
            </a:r>
            <a:r>
              <a:rPr dirty="0"/>
              <a:t>, </a:t>
            </a:r>
            <a:r>
              <a:rPr dirty="0" err="1"/>
              <a:t>здатна</a:t>
            </a:r>
            <a:r>
              <a:rPr dirty="0"/>
              <a:t> </a:t>
            </a:r>
            <a:r>
              <a:rPr dirty="0" err="1"/>
              <a:t>вільно</a:t>
            </a:r>
            <a:r>
              <a:rPr dirty="0"/>
              <a:t> </a:t>
            </a:r>
            <a:r>
              <a:rPr dirty="0" err="1"/>
              <a:t>спілкуватися</a:t>
            </a:r>
            <a:r>
              <a:rPr dirty="0"/>
              <a:t> </a:t>
            </a:r>
            <a:r>
              <a:rPr dirty="0" err="1"/>
              <a:t>рідною</a:t>
            </a:r>
            <a:r>
              <a:rPr dirty="0"/>
              <a:t> </a:t>
            </a:r>
            <a:r>
              <a:rPr dirty="0" err="1"/>
              <a:t>мовою</a:t>
            </a:r>
            <a:r>
              <a:rPr dirty="0"/>
              <a:t>. </a:t>
            </a:r>
            <a:r>
              <a:rPr dirty="0" err="1"/>
              <a:t>Сутність</a:t>
            </a:r>
            <a:r>
              <a:rPr dirty="0"/>
              <a:t> </a:t>
            </a:r>
            <a:r>
              <a:rPr dirty="0" err="1"/>
              <a:t>поняття</a:t>
            </a:r>
            <a:r>
              <a:rPr dirty="0"/>
              <a:t> </a:t>
            </a:r>
            <a:r>
              <a:rPr dirty="0" err="1"/>
              <a:t>полягає</a:t>
            </a:r>
            <a:r>
              <a:rPr dirty="0"/>
              <a:t> в </a:t>
            </a:r>
            <a:r>
              <a:rPr dirty="0" err="1"/>
              <a:t>комплексному</a:t>
            </a:r>
            <a:r>
              <a:rPr dirty="0"/>
              <a:t> </a:t>
            </a:r>
            <a:r>
              <a:rPr dirty="0" err="1"/>
              <a:t>підході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вивчення</a:t>
            </a:r>
            <a:r>
              <a:rPr dirty="0"/>
              <a:t> </a:t>
            </a:r>
            <a:r>
              <a:rPr dirty="0" err="1"/>
              <a:t>людини</a:t>
            </a:r>
            <a:r>
              <a:rPr dirty="0"/>
              <a:t>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носія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культури</a:t>
            </a:r>
            <a:r>
              <a:rPr dirty="0"/>
              <a:t>, </a:t>
            </a:r>
            <a:r>
              <a:rPr dirty="0" err="1"/>
              <a:t>що</a:t>
            </a:r>
            <a:r>
              <a:rPr dirty="0"/>
              <a:t> </a:t>
            </a:r>
            <a:r>
              <a:rPr dirty="0" err="1"/>
              <a:t>дозволяє</a:t>
            </a:r>
            <a:r>
              <a:rPr dirty="0"/>
              <a:t> </a:t>
            </a:r>
            <a:r>
              <a:rPr dirty="0" err="1"/>
              <a:t>краще</a:t>
            </a:r>
            <a:r>
              <a:rPr dirty="0"/>
              <a:t> </a:t>
            </a:r>
            <a:r>
              <a:rPr dirty="0" err="1"/>
              <a:t>розуміти</a:t>
            </a:r>
            <a:r>
              <a:rPr dirty="0"/>
              <a:t> </a:t>
            </a:r>
            <a:r>
              <a:rPr dirty="0" err="1"/>
              <a:t>сутність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діяльності</a:t>
            </a:r>
            <a:r>
              <a:rPr dirty="0"/>
              <a:t>.</a:t>
            </a:r>
          </a:p>
          <a:p>
            <a:r>
              <a:rPr dirty="0"/>
              <a:t>/imagine prompt: Complex language concept, books dancing, vibrant carnival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3489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/>
              <a:t>У </a:t>
            </a:r>
            <a:r>
              <a:rPr dirty="0" err="1"/>
              <a:t>сучасному</a:t>
            </a:r>
            <a:r>
              <a:rPr dirty="0"/>
              <a:t> </a:t>
            </a:r>
            <a:r>
              <a:rPr dirty="0" err="1"/>
              <a:t>багатомовному</a:t>
            </a:r>
            <a:r>
              <a:rPr dirty="0"/>
              <a:t> </a:t>
            </a:r>
            <a:r>
              <a:rPr dirty="0" err="1"/>
              <a:t>світі</a:t>
            </a:r>
            <a:r>
              <a:rPr dirty="0"/>
              <a:t>, </a:t>
            </a:r>
            <a:r>
              <a:rPr dirty="0" err="1"/>
              <a:t>де</a:t>
            </a:r>
            <a:r>
              <a:rPr dirty="0"/>
              <a:t> </a:t>
            </a:r>
            <a:r>
              <a:rPr dirty="0" err="1"/>
              <a:t>спілкування</a:t>
            </a:r>
            <a:r>
              <a:rPr dirty="0"/>
              <a:t> </a:t>
            </a:r>
            <a:r>
              <a:rPr dirty="0" err="1"/>
              <a:t>відбувається</a:t>
            </a:r>
            <a:r>
              <a:rPr dirty="0"/>
              <a:t> </a:t>
            </a:r>
            <a:r>
              <a:rPr dirty="0" err="1"/>
              <a:t>між</a:t>
            </a:r>
            <a:r>
              <a:rPr dirty="0"/>
              <a:t> </a:t>
            </a:r>
            <a:r>
              <a:rPr dirty="0" err="1"/>
              <a:t>людьми</a:t>
            </a:r>
            <a:r>
              <a:rPr dirty="0"/>
              <a:t> </a:t>
            </a:r>
            <a:r>
              <a:rPr dirty="0" err="1"/>
              <a:t>різних</a:t>
            </a:r>
            <a:r>
              <a:rPr dirty="0"/>
              <a:t> </a:t>
            </a:r>
            <a:r>
              <a:rPr dirty="0" err="1"/>
              <a:t>культур</a:t>
            </a:r>
            <a:r>
              <a:rPr dirty="0"/>
              <a:t> і </a:t>
            </a:r>
            <a:r>
              <a:rPr dirty="0" err="1"/>
              <a:t>мов</a:t>
            </a:r>
            <a:r>
              <a:rPr dirty="0"/>
              <a:t>, </a:t>
            </a:r>
            <a:r>
              <a:rPr dirty="0" err="1"/>
              <a:t>ключовим</a:t>
            </a:r>
            <a:r>
              <a:rPr dirty="0"/>
              <a:t> </a:t>
            </a:r>
            <a:r>
              <a:rPr dirty="0" err="1"/>
              <a:t>аспектом</a:t>
            </a:r>
            <a:r>
              <a:rPr dirty="0"/>
              <a:t> є </a:t>
            </a:r>
            <a:r>
              <a:rPr dirty="0" err="1"/>
              <a:t>адекватне</a:t>
            </a:r>
            <a:r>
              <a:rPr dirty="0"/>
              <a:t> </a:t>
            </a:r>
            <a:r>
              <a:rPr dirty="0" err="1"/>
              <a:t>застосування</a:t>
            </a:r>
            <a:r>
              <a:rPr dirty="0"/>
              <a:t> </a:t>
            </a:r>
            <a:r>
              <a:rPr dirty="0" err="1"/>
              <a:t>полікультурних</a:t>
            </a:r>
            <a:r>
              <a:rPr dirty="0"/>
              <a:t> </a:t>
            </a:r>
            <a:r>
              <a:rPr dirty="0" err="1"/>
              <a:t>знань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вмінь</a:t>
            </a:r>
            <a:r>
              <a:rPr dirty="0"/>
              <a:t>. </a:t>
            </a:r>
            <a:r>
              <a:rPr dirty="0" err="1"/>
              <a:t>Відповідно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В. </a:t>
            </a:r>
            <a:r>
              <a:rPr dirty="0" err="1"/>
              <a:t>Маслової</a:t>
            </a:r>
            <a:r>
              <a:rPr dirty="0"/>
              <a:t>, </a:t>
            </a:r>
            <a:r>
              <a:rPr dirty="0" err="1"/>
              <a:t>компоненти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освіти</a:t>
            </a:r>
            <a:r>
              <a:rPr dirty="0"/>
              <a:t> </a:t>
            </a:r>
            <a:r>
              <a:rPr dirty="0" err="1"/>
              <a:t>включають</a:t>
            </a:r>
            <a:r>
              <a:rPr dirty="0"/>
              <a:t> </a:t>
            </a:r>
            <a:r>
              <a:rPr dirty="0" err="1"/>
              <a:t>ціннісний</a:t>
            </a:r>
            <a:r>
              <a:rPr dirty="0"/>
              <a:t>, </a:t>
            </a:r>
            <a:r>
              <a:rPr dirty="0" err="1"/>
              <a:t>культурологічний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собистісний</a:t>
            </a:r>
            <a:r>
              <a:rPr dirty="0"/>
              <a:t> </a:t>
            </a:r>
            <a:r>
              <a:rPr dirty="0" err="1"/>
              <a:t>аспекти</a:t>
            </a:r>
            <a:r>
              <a:rPr dirty="0"/>
              <a:t>. </a:t>
            </a:r>
            <a:r>
              <a:rPr dirty="0" err="1"/>
              <a:t>Ці</a:t>
            </a:r>
            <a:r>
              <a:rPr dirty="0"/>
              <a:t> </a:t>
            </a:r>
            <a:r>
              <a:rPr dirty="0" err="1"/>
              <a:t>компоненти</a:t>
            </a:r>
            <a:r>
              <a:rPr dirty="0"/>
              <a:t> </a:t>
            </a:r>
            <a:r>
              <a:rPr dirty="0" err="1"/>
              <a:t>ґрунтуються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національному</a:t>
            </a:r>
            <a:r>
              <a:rPr dirty="0"/>
              <a:t> </a:t>
            </a:r>
            <a:r>
              <a:rPr dirty="0" err="1"/>
              <a:t>складнику</a:t>
            </a:r>
            <a:r>
              <a:rPr dirty="0"/>
              <a:t> </a:t>
            </a:r>
            <a:r>
              <a:rPr dirty="0" err="1"/>
              <a:t>кожного</a:t>
            </a:r>
            <a:r>
              <a:rPr dirty="0"/>
              <a:t> </a:t>
            </a:r>
            <a:r>
              <a:rPr dirty="0" err="1"/>
              <a:t>мовця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його</a:t>
            </a:r>
            <a:r>
              <a:rPr dirty="0"/>
              <a:t> </a:t>
            </a:r>
            <a:r>
              <a:rPr dirty="0" err="1"/>
              <a:t>сприйнятті</a:t>
            </a:r>
            <a:r>
              <a:rPr dirty="0"/>
              <a:t> </a:t>
            </a:r>
            <a:r>
              <a:rPr dirty="0" err="1"/>
              <a:t>світу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символи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концепти</a:t>
            </a:r>
            <a:r>
              <a:rPr dirty="0"/>
              <a:t>. </a:t>
            </a:r>
            <a:r>
              <a:rPr dirty="0" err="1"/>
              <a:t>Важливо</a:t>
            </a:r>
            <a:r>
              <a:rPr dirty="0"/>
              <a:t> </a:t>
            </a:r>
            <a:r>
              <a:rPr dirty="0" err="1"/>
              <a:t>враховувати</a:t>
            </a:r>
            <a:r>
              <a:rPr dirty="0"/>
              <a:t> </a:t>
            </a:r>
            <a:r>
              <a:rPr dirty="0" err="1"/>
              <a:t>власне</a:t>
            </a:r>
            <a:r>
              <a:rPr dirty="0"/>
              <a:t> </a:t>
            </a:r>
            <a:r>
              <a:rPr dirty="0" err="1"/>
              <a:t>ставлення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і </a:t>
            </a:r>
            <a:r>
              <a:rPr dirty="0" err="1"/>
              <a:t>культури</a:t>
            </a:r>
            <a:r>
              <a:rPr dirty="0"/>
              <a:t> </a:t>
            </a:r>
            <a:r>
              <a:rPr dirty="0" err="1"/>
              <a:t>народу</a:t>
            </a:r>
            <a:r>
              <a:rPr dirty="0"/>
              <a:t>, </a:t>
            </a:r>
            <a:r>
              <a:rPr dirty="0" err="1"/>
              <a:t>якому</a:t>
            </a:r>
            <a:r>
              <a:rPr dirty="0"/>
              <a:t> </a:t>
            </a:r>
            <a:r>
              <a:rPr dirty="0" err="1"/>
              <a:t>належить</a:t>
            </a:r>
            <a:r>
              <a:rPr dirty="0"/>
              <a:t> </a:t>
            </a:r>
            <a:r>
              <a:rPr dirty="0" err="1"/>
              <a:t>мова</a:t>
            </a:r>
            <a:r>
              <a:rPr dirty="0"/>
              <a:t>, </a:t>
            </a:r>
            <a:r>
              <a:rPr dirty="0" err="1"/>
              <a:t>яку</a:t>
            </a:r>
            <a:r>
              <a:rPr dirty="0"/>
              <a:t> </a:t>
            </a:r>
            <a:r>
              <a:rPr dirty="0" err="1"/>
              <a:t>ви</a:t>
            </a:r>
            <a:r>
              <a:rPr dirty="0"/>
              <a:t> </a:t>
            </a:r>
            <a:r>
              <a:rPr dirty="0" err="1"/>
              <a:t>використовуєте</a:t>
            </a:r>
            <a:r>
              <a:rPr dirty="0"/>
              <a:t>, </a:t>
            </a:r>
            <a:r>
              <a:rPr dirty="0" err="1"/>
              <a:t>оскільки</a:t>
            </a:r>
            <a:r>
              <a:rPr dirty="0"/>
              <a:t> </a:t>
            </a:r>
            <a:r>
              <a:rPr dirty="0" err="1"/>
              <a:t>це</a:t>
            </a:r>
            <a:r>
              <a:rPr dirty="0"/>
              <a:t> </a:t>
            </a:r>
            <a:r>
              <a:rPr dirty="0" err="1"/>
              <a:t>визначає</a:t>
            </a:r>
            <a:r>
              <a:rPr dirty="0"/>
              <a:t> </a:t>
            </a:r>
            <a:r>
              <a:rPr dirty="0" err="1"/>
              <a:t>вашу</a:t>
            </a:r>
            <a:r>
              <a:rPr dirty="0"/>
              <a:t> </a:t>
            </a:r>
            <a:r>
              <a:rPr dirty="0" err="1"/>
              <a:t>причетність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цієї</a:t>
            </a:r>
            <a:r>
              <a:rPr dirty="0"/>
              <a:t> </a:t>
            </a:r>
            <a:r>
              <a:rPr dirty="0" err="1"/>
              <a:t>спільноти</a:t>
            </a:r>
            <a:r>
              <a:rPr dirty="0"/>
              <a:t>.</a:t>
            </a:r>
          </a:p>
          <a:p>
            <a:r>
              <a:rPr dirty="0"/>
              <a:t>/imagine prompt: Multicolored pens dancing, cosmic nebula backdrop.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498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/>
              <a:t>У </a:t>
            </a:r>
            <a:r>
              <a:rPr dirty="0" err="1"/>
              <a:t>цьому</a:t>
            </a:r>
            <a:r>
              <a:rPr dirty="0"/>
              <a:t> </a:t>
            </a:r>
            <a:r>
              <a:rPr dirty="0" err="1"/>
              <a:t>сегменті</a:t>
            </a:r>
            <a:r>
              <a:rPr dirty="0"/>
              <a:t> </a:t>
            </a:r>
            <a:r>
              <a:rPr dirty="0" err="1"/>
              <a:t>ми</a:t>
            </a:r>
            <a:r>
              <a:rPr dirty="0"/>
              <a:t> </a:t>
            </a:r>
            <a:r>
              <a:rPr dirty="0" err="1"/>
              <a:t>розглянемо</a:t>
            </a:r>
            <a:r>
              <a:rPr dirty="0"/>
              <a:t> </a:t>
            </a:r>
            <a:r>
              <a:rPr dirty="0" err="1"/>
              <a:t>значення</a:t>
            </a:r>
            <a:r>
              <a:rPr dirty="0"/>
              <a:t> </a:t>
            </a:r>
            <a:r>
              <a:rPr dirty="0" err="1"/>
              <a:t>володіння</a:t>
            </a:r>
            <a:r>
              <a:rPr dirty="0"/>
              <a:t> </a:t>
            </a:r>
            <a:r>
              <a:rPr dirty="0" err="1"/>
              <a:t>мовою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міжкультурних</a:t>
            </a:r>
            <a:r>
              <a:rPr dirty="0"/>
              <a:t> </a:t>
            </a:r>
            <a:r>
              <a:rPr dirty="0" err="1"/>
              <a:t>знань</a:t>
            </a:r>
            <a:r>
              <a:rPr dirty="0"/>
              <a:t>, </a:t>
            </a:r>
            <a:r>
              <a:rPr dirty="0" err="1"/>
              <a:t>які</a:t>
            </a:r>
            <a:r>
              <a:rPr dirty="0"/>
              <a:t> </a:t>
            </a:r>
            <a:r>
              <a:rPr dirty="0" err="1"/>
              <a:t>відображають</a:t>
            </a:r>
            <a:r>
              <a:rPr dirty="0"/>
              <a:t> </a:t>
            </a:r>
            <a:r>
              <a:rPr dirty="0" err="1"/>
              <a:t>накопичені</a:t>
            </a:r>
            <a:r>
              <a:rPr dirty="0"/>
              <a:t> у </a:t>
            </a:r>
            <a:r>
              <a:rPr dirty="0" err="1"/>
              <a:t>народу</a:t>
            </a:r>
            <a:r>
              <a:rPr dirty="0"/>
              <a:t> </a:t>
            </a:r>
            <a:r>
              <a:rPr dirty="0" err="1"/>
              <a:t>звичаї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традиції</a:t>
            </a:r>
            <a:r>
              <a:rPr dirty="0"/>
              <a:t>. </a:t>
            </a:r>
            <a:r>
              <a:rPr dirty="0" err="1"/>
              <a:t>Вчені</a:t>
            </a:r>
            <a:r>
              <a:rPr dirty="0"/>
              <a:t>, </a:t>
            </a:r>
            <a:r>
              <a:rPr dirty="0" err="1"/>
              <a:t>такі</a:t>
            </a:r>
            <a:r>
              <a:rPr dirty="0"/>
              <a:t> </a:t>
            </a:r>
            <a:r>
              <a:rPr dirty="0" err="1"/>
              <a:t>як</a:t>
            </a:r>
            <a:r>
              <a:rPr dirty="0"/>
              <a:t> Ю. </a:t>
            </a:r>
            <a:r>
              <a:rPr dirty="0" err="1"/>
              <a:t>Караулов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Л. </a:t>
            </a:r>
            <a:r>
              <a:rPr dirty="0" err="1"/>
              <a:t>Мацько</a:t>
            </a:r>
            <a:r>
              <a:rPr dirty="0"/>
              <a:t>, </a:t>
            </a:r>
            <a:r>
              <a:rPr dirty="0" err="1"/>
              <a:t>розробляють</a:t>
            </a:r>
            <a:r>
              <a:rPr dirty="0"/>
              <a:t> </a:t>
            </a:r>
            <a:r>
              <a:rPr dirty="0" err="1"/>
              <a:t>моделі</a:t>
            </a:r>
            <a:r>
              <a:rPr dirty="0"/>
              <a:t> </a:t>
            </a:r>
            <a:r>
              <a:rPr dirty="0" err="1"/>
              <a:t>структури</a:t>
            </a:r>
            <a:r>
              <a:rPr dirty="0"/>
              <a:t>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виділяють</a:t>
            </a:r>
            <a:r>
              <a:rPr dirty="0"/>
              <a:t> </a:t>
            </a:r>
            <a:r>
              <a:rPr dirty="0" err="1"/>
              <a:t>різні</a:t>
            </a:r>
            <a:r>
              <a:rPr dirty="0"/>
              <a:t> </a:t>
            </a:r>
            <a:r>
              <a:rPr dirty="0" err="1"/>
              <a:t>рівні</a:t>
            </a:r>
            <a:r>
              <a:rPr dirty="0"/>
              <a:t> </a:t>
            </a:r>
            <a:r>
              <a:rPr dirty="0" err="1"/>
              <a:t>володіння</a:t>
            </a:r>
            <a:r>
              <a:rPr dirty="0"/>
              <a:t> </a:t>
            </a:r>
            <a:r>
              <a:rPr dirty="0" err="1"/>
              <a:t>мовою</a:t>
            </a:r>
            <a:r>
              <a:rPr dirty="0"/>
              <a:t>, </a:t>
            </a:r>
            <a:r>
              <a:rPr dirty="0" err="1"/>
              <a:t>від</a:t>
            </a:r>
            <a:r>
              <a:rPr dirty="0"/>
              <a:t> </a:t>
            </a:r>
            <a:r>
              <a:rPr dirty="0" err="1"/>
              <a:t>нульового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мотиваційно-прагматичного</a:t>
            </a:r>
            <a:r>
              <a:rPr dirty="0"/>
              <a:t>. </a:t>
            </a:r>
            <a:r>
              <a:rPr dirty="0" err="1"/>
              <a:t>Філогенез</a:t>
            </a:r>
            <a:r>
              <a:rPr dirty="0"/>
              <a:t>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показує</a:t>
            </a:r>
            <a:r>
              <a:rPr dirty="0"/>
              <a:t>,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етапи</a:t>
            </a:r>
            <a:r>
              <a:rPr dirty="0"/>
              <a:t> </a:t>
            </a:r>
            <a:r>
              <a:rPr dirty="0" err="1"/>
              <a:t>формування</a:t>
            </a:r>
            <a:r>
              <a:rPr dirty="0"/>
              <a:t>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можуть</a:t>
            </a:r>
            <a:r>
              <a:rPr dirty="0"/>
              <a:t> </a:t>
            </a:r>
            <a:r>
              <a:rPr dirty="0" err="1"/>
              <a:t>бути</a:t>
            </a:r>
            <a:r>
              <a:rPr dirty="0"/>
              <a:t> </a:t>
            </a:r>
            <a:r>
              <a:rPr dirty="0" err="1"/>
              <a:t>складними</a:t>
            </a:r>
            <a:r>
              <a:rPr dirty="0"/>
              <a:t> й </a:t>
            </a:r>
            <a:r>
              <a:rPr dirty="0" err="1"/>
              <a:t>неоднозначними</a:t>
            </a:r>
            <a:r>
              <a:rPr dirty="0"/>
              <a:t>.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досягнення</a:t>
            </a:r>
            <a:r>
              <a:rPr dirty="0"/>
              <a:t> </a:t>
            </a:r>
            <a:r>
              <a:rPr dirty="0" err="1"/>
              <a:t>повного</a:t>
            </a:r>
            <a:r>
              <a:rPr dirty="0"/>
              <a:t> </a:t>
            </a:r>
            <a:r>
              <a:rPr dirty="0" err="1"/>
              <a:t>володіння</a:t>
            </a:r>
            <a:r>
              <a:rPr dirty="0"/>
              <a:t> </a:t>
            </a:r>
            <a:r>
              <a:rPr dirty="0" err="1"/>
              <a:t>мовою</a:t>
            </a:r>
            <a:r>
              <a:rPr dirty="0"/>
              <a:t> </a:t>
            </a:r>
            <a:r>
              <a:rPr dirty="0" err="1"/>
              <a:t>необхідно</a:t>
            </a:r>
            <a:r>
              <a:rPr dirty="0"/>
              <a:t> </a:t>
            </a:r>
            <a:r>
              <a:rPr dirty="0" err="1"/>
              <a:t>подолати</a:t>
            </a:r>
            <a:r>
              <a:rPr dirty="0"/>
              <a:t> </a:t>
            </a:r>
            <a:r>
              <a:rPr dirty="0" err="1"/>
              <a:t>кілька</a:t>
            </a:r>
            <a:r>
              <a:rPr dirty="0"/>
              <a:t> </a:t>
            </a:r>
            <a:r>
              <a:rPr dirty="0" err="1"/>
              <a:t>етапів</a:t>
            </a:r>
            <a:r>
              <a:rPr dirty="0"/>
              <a:t> </a:t>
            </a:r>
            <a:r>
              <a:rPr dirty="0" err="1"/>
              <a:t>становлення</a:t>
            </a:r>
            <a:r>
              <a:rPr dirty="0"/>
              <a:t>. </a:t>
            </a:r>
            <a:r>
              <a:rPr dirty="0" err="1"/>
              <a:t>Цей</a:t>
            </a:r>
            <a:r>
              <a:rPr dirty="0"/>
              <a:t> </a:t>
            </a:r>
            <a:r>
              <a:rPr dirty="0" err="1"/>
              <a:t>процес</a:t>
            </a:r>
            <a:r>
              <a:rPr dirty="0"/>
              <a:t> є </a:t>
            </a:r>
            <a:r>
              <a:rPr dirty="0" err="1"/>
              <a:t>важливим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розвитку</a:t>
            </a:r>
            <a:r>
              <a:rPr dirty="0"/>
              <a:t> </a:t>
            </a:r>
            <a:r>
              <a:rPr dirty="0" err="1"/>
              <a:t>культури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сприяє</a:t>
            </a:r>
            <a:r>
              <a:rPr dirty="0"/>
              <a:t> </a:t>
            </a:r>
            <a:r>
              <a:rPr dirty="0" err="1"/>
              <a:t>розумінню</a:t>
            </a:r>
            <a:r>
              <a:rPr dirty="0"/>
              <a:t> </a:t>
            </a:r>
            <a:r>
              <a:rPr dirty="0" err="1"/>
              <a:t>міжкультурних</a:t>
            </a:r>
            <a:r>
              <a:rPr dirty="0"/>
              <a:t> </a:t>
            </a:r>
            <a:r>
              <a:rPr dirty="0" err="1"/>
              <a:t>різниць</a:t>
            </a:r>
            <a:r>
              <a:rPr dirty="0"/>
              <a:t>.</a:t>
            </a:r>
          </a:p>
          <a:p>
            <a:r>
              <a:rPr dirty="0"/>
              <a:t>/imagine prompt: Cultivated vines entwine, showcasing vibrant blooms, against a backdrop of industrial machinery.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7005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 err="1"/>
              <a:t>Розвиток</a:t>
            </a:r>
            <a:r>
              <a:rPr dirty="0"/>
              <a:t> мовної </a:t>
            </a:r>
            <a:r>
              <a:rPr dirty="0" err="1"/>
              <a:t>здібності</a:t>
            </a:r>
            <a:r>
              <a:rPr dirty="0"/>
              <a:t> є </a:t>
            </a:r>
            <a:r>
              <a:rPr dirty="0" err="1"/>
              <a:t>складним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багатогранним</a:t>
            </a:r>
            <a:r>
              <a:rPr dirty="0"/>
              <a:t> </a:t>
            </a:r>
            <a:r>
              <a:rPr dirty="0" err="1"/>
              <a:t>процесом</a:t>
            </a:r>
            <a:r>
              <a:rPr dirty="0"/>
              <a:t>. </a:t>
            </a:r>
            <a:r>
              <a:rPr dirty="0" err="1"/>
              <a:t>Включаючи</a:t>
            </a:r>
            <a:r>
              <a:rPr dirty="0"/>
              <a:t> </a:t>
            </a:r>
            <a:r>
              <a:rPr dirty="0" err="1"/>
              <a:t>етапи</a:t>
            </a:r>
            <a:r>
              <a:rPr dirty="0"/>
              <a:t> </a:t>
            </a:r>
            <a:r>
              <a:rPr dirty="0" err="1"/>
              <a:t>від</a:t>
            </a:r>
            <a:r>
              <a:rPr dirty="0"/>
              <a:t> мовної </a:t>
            </a:r>
            <a:r>
              <a:rPr dirty="0" err="1"/>
              <a:t>правильності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володіння</a:t>
            </a:r>
            <a:r>
              <a:rPr dirty="0"/>
              <a:t> </a:t>
            </a:r>
            <a:r>
              <a:rPr dirty="0" err="1"/>
              <a:t>фаховою</a:t>
            </a:r>
            <a:r>
              <a:rPr dirty="0"/>
              <a:t> </a:t>
            </a:r>
            <a:r>
              <a:rPr dirty="0" err="1"/>
              <a:t>метамовою</a:t>
            </a:r>
            <a:r>
              <a:rPr dirty="0"/>
              <a:t>, </a:t>
            </a:r>
            <a:r>
              <a:rPr dirty="0" err="1"/>
              <a:t>ця</a:t>
            </a:r>
            <a:r>
              <a:rPr dirty="0"/>
              <a:t> </a:t>
            </a:r>
            <a:r>
              <a:rPr dirty="0" err="1"/>
              <a:t>динаміка</a:t>
            </a:r>
            <a:r>
              <a:rPr dirty="0"/>
              <a:t> </a:t>
            </a:r>
            <a:r>
              <a:rPr dirty="0" err="1"/>
              <a:t>відображає</a:t>
            </a:r>
            <a:r>
              <a:rPr dirty="0"/>
              <a:t> </a:t>
            </a:r>
            <a:r>
              <a:rPr dirty="0" err="1"/>
              <a:t>різноманітні</a:t>
            </a:r>
            <a:r>
              <a:rPr dirty="0"/>
              <a:t> </a:t>
            </a:r>
            <a:r>
              <a:rPr dirty="0" err="1"/>
              <a:t>аспекти</a:t>
            </a:r>
            <a:r>
              <a:rPr dirty="0"/>
              <a:t> </a:t>
            </a:r>
            <a:r>
              <a:rPr dirty="0" err="1"/>
              <a:t>явища</a:t>
            </a:r>
            <a:r>
              <a:rPr dirty="0"/>
              <a:t>. </a:t>
            </a:r>
            <a:r>
              <a:rPr dirty="0" err="1"/>
              <a:t>Мовна</a:t>
            </a:r>
            <a:r>
              <a:rPr dirty="0"/>
              <a:t> </a:t>
            </a:r>
            <a:r>
              <a:rPr dirty="0" err="1"/>
              <a:t>здібність</a:t>
            </a:r>
            <a:r>
              <a:rPr dirty="0"/>
              <a:t> </a:t>
            </a:r>
            <a:r>
              <a:rPr dirty="0" err="1"/>
              <a:t>виступає</a:t>
            </a:r>
            <a:r>
              <a:rPr dirty="0"/>
              <a:t> </a:t>
            </a:r>
            <a:r>
              <a:rPr dirty="0" err="1"/>
              <a:t>як</a:t>
            </a:r>
            <a:r>
              <a:rPr dirty="0"/>
              <a:t> </a:t>
            </a:r>
            <a:r>
              <a:rPr dirty="0" err="1"/>
              <a:t>функція</a:t>
            </a:r>
            <a:r>
              <a:rPr dirty="0"/>
              <a:t> </a:t>
            </a:r>
            <a:r>
              <a:rPr dirty="0" err="1"/>
              <a:t>мозку</a:t>
            </a:r>
            <a:r>
              <a:rPr dirty="0"/>
              <a:t>, </a:t>
            </a:r>
            <a:r>
              <a:rPr dirty="0" err="1"/>
              <a:t>відображення</a:t>
            </a:r>
            <a:r>
              <a:rPr dirty="0"/>
              <a:t> </a:t>
            </a:r>
            <a:r>
              <a:rPr dirty="0" err="1"/>
              <a:t>відносин</a:t>
            </a:r>
            <a:r>
              <a:rPr dirty="0"/>
              <a:t> у </a:t>
            </a:r>
            <a:r>
              <a:rPr dirty="0" err="1"/>
              <a:t>дійсності</a:t>
            </a:r>
            <a:r>
              <a:rPr dirty="0"/>
              <a:t>, </a:t>
            </a:r>
            <a:r>
              <a:rPr dirty="0" err="1"/>
              <a:t>природне</a:t>
            </a:r>
            <a:r>
              <a:rPr dirty="0"/>
              <a:t> й </a:t>
            </a:r>
            <a:r>
              <a:rPr dirty="0" err="1"/>
              <a:t>соціальне</a:t>
            </a:r>
            <a:r>
              <a:rPr dirty="0"/>
              <a:t> </a:t>
            </a:r>
            <a:r>
              <a:rPr dirty="0" err="1"/>
              <a:t>явище</a:t>
            </a:r>
            <a:r>
              <a:rPr dirty="0"/>
              <a:t> і </a:t>
            </a:r>
            <a:r>
              <a:rPr dirty="0" err="1"/>
              <a:t>навіть</a:t>
            </a:r>
            <a:r>
              <a:rPr dirty="0"/>
              <a:t> </a:t>
            </a:r>
            <a:r>
              <a:rPr dirty="0" err="1"/>
              <a:t>ідеальне</a:t>
            </a:r>
            <a:r>
              <a:rPr dirty="0"/>
              <a:t> й </a:t>
            </a:r>
            <a:r>
              <a:rPr dirty="0" err="1"/>
              <a:t>принципово</a:t>
            </a:r>
            <a:r>
              <a:rPr dirty="0"/>
              <a:t> </a:t>
            </a:r>
            <a:r>
              <a:rPr dirty="0" err="1"/>
              <a:t>знакове</a:t>
            </a:r>
            <a:r>
              <a:rPr dirty="0"/>
              <a:t> </a:t>
            </a:r>
            <a:r>
              <a:rPr dirty="0" err="1"/>
              <a:t>явище</a:t>
            </a:r>
            <a:r>
              <a:rPr dirty="0"/>
              <a:t>. </a:t>
            </a:r>
            <a:r>
              <a:rPr dirty="0" err="1"/>
              <a:t>Щоб</a:t>
            </a:r>
            <a:r>
              <a:rPr dirty="0"/>
              <a:t> </a:t>
            </a:r>
            <a:r>
              <a:rPr dirty="0" err="1"/>
              <a:t>розуміти</a:t>
            </a:r>
            <a:r>
              <a:rPr dirty="0"/>
              <a:t> </a:t>
            </a:r>
            <a:r>
              <a:rPr dirty="0" err="1"/>
              <a:t>цей</a:t>
            </a:r>
            <a:r>
              <a:rPr dirty="0"/>
              <a:t> </a:t>
            </a:r>
            <a:r>
              <a:rPr dirty="0" err="1"/>
              <a:t>процес</a:t>
            </a:r>
            <a:r>
              <a:rPr dirty="0"/>
              <a:t> </a:t>
            </a:r>
            <a:r>
              <a:rPr dirty="0" err="1"/>
              <a:t>краще</a:t>
            </a:r>
            <a:r>
              <a:rPr dirty="0"/>
              <a:t>, </a:t>
            </a:r>
            <a:r>
              <a:rPr dirty="0" err="1"/>
              <a:t>потрібно</a:t>
            </a:r>
            <a:r>
              <a:rPr dirty="0"/>
              <a:t> </a:t>
            </a:r>
            <a:r>
              <a:rPr dirty="0" err="1"/>
              <a:t>провести</a:t>
            </a:r>
            <a:r>
              <a:rPr dirty="0"/>
              <a:t> </a:t>
            </a:r>
            <a:r>
              <a:rPr dirty="0" err="1"/>
              <a:t>аналіз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узагальнення</a:t>
            </a:r>
            <a:r>
              <a:rPr dirty="0"/>
              <a:t> </a:t>
            </a:r>
            <a:r>
              <a:rPr dirty="0" err="1"/>
              <a:t>теоретичних</a:t>
            </a:r>
            <a:r>
              <a:rPr dirty="0"/>
              <a:t> </a:t>
            </a:r>
            <a:r>
              <a:rPr dirty="0" err="1"/>
              <a:t>підходів</a:t>
            </a:r>
            <a:r>
              <a:rPr dirty="0"/>
              <a:t>.</a:t>
            </a:r>
          </a:p>
          <a:p>
            <a:r>
              <a:rPr dirty="0"/>
              <a:t>/imagine prompt: "Curious Books Dancing, Starry Sky."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7606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r>
              <a:rPr dirty="0" err="1"/>
              <a:t>Експериментальні</a:t>
            </a:r>
            <a:r>
              <a:rPr dirty="0"/>
              <a:t> </a:t>
            </a:r>
            <a:r>
              <a:rPr dirty="0" err="1"/>
              <a:t>дані</a:t>
            </a:r>
            <a:r>
              <a:rPr dirty="0"/>
              <a:t> </a:t>
            </a:r>
            <a:r>
              <a:rPr dirty="0" err="1"/>
              <a:t>вивчення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поведінки</a:t>
            </a:r>
            <a:r>
              <a:rPr dirty="0"/>
              <a:t> </a:t>
            </a:r>
            <a:r>
              <a:rPr dirty="0" err="1"/>
              <a:t>людини</a:t>
            </a:r>
            <a:r>
              <a:rPr dirty="0"/>
              <a:t> </a:t>
            </a:r>
            <a:r>
              <a:rPr dirty="0" err="1"/>
              <a:t>дозволяють</a:t>
            </a:r>
            <a:r>
              <a:rPr dirty="0"/>
              <a:t> </a:t>
            </a:r>
            <a:r>
              <a:rPr dirty="0" err="1"/>
              <a:t>виділити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ключові</a:t>
            </a:r>
            <a:r>
              <a:rPr dirty="0"/>
              <a:t> </a:t>
            </a:r>
            <a:r>
              <a:rPr dirty="0" err="1"/>
              <a:t>аспекти</a:t>
            </a:r>
            <a:r>
              <a:rPr dirty="0"/>
              <a:t> в </a:t>
            </a:r>
            <a:r>
              <a:rPr dirty="0" err="1"/>
              <a:t>структурі</a:t>
            </a:r>
            <a:r>
              <a:rPr dirty="0"/>
              <a:t> </a:t>
            </a:r>
            <a:r>
              <a:rPr dirty="0" err="1"/>
              <a:t>мовних</a:t>
            </a:r>
            <a:r>
              <a:rPr dirty="0"/>
              <a:t> </a:t>
            </a:r>
            <a:r>
              <a:rPr dirty="0" err="1"/>
              <a:t>здібностей</a:t>
            </a:r>
            <a:r>
              <a:rPr dirty="0"/>
              <a:t>. </a:t>
            </a:r>
            <a:r>
              <a:rPr dirty="0" err="1"/>
              <a:t>Перший</a:t>
            </a:r>
            <a:r>
              <a:rPr dirty="0"/>
              <a:t> </a:t>
            </a:r>
            <a:r>
              <a:rPr dirty="0" err="1"/>
              <a:t>аспект</a:t>
            </a:r>
            <a:r>
              <a:rPr dirty="0"/>
              <a:t> - </a:t>
            </a:r>
            <a:r>
              <a:rPr dirty="0" err="1"/>
              <a:t>мовний</a:t>
            </a:r>
            <a:r>
              <a:rPr dirty="0"/>
              <a:t> </a:t>
            </a:r>
            <a:r>
              <a:rPr dirty="0" err="1"/>
              <a:t>механізм</a:t>
            </a:r>
            <a:r>
              <a:rPr dirty="0"/>
              <a:t>, </a:t>
            </a:r>
            <a:r>
              <a:rPr dirty="0" err="1"/>
              <a:t>відповідає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обробку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розуміння</a:t>
            </a:r>
            <a:r>
              <a:rPr dirty="0"/>
              <a:t> мовної </a:t>
            </a:r>
            <a:r>
              <a:rPr dirty="0" err="1"/>
              <a:t>інформації</a:t>
            </a:r>
            <a:r>
              <a:rPr dirty="0"/>
              <a:t>. </a:t>
            </a:r>
            <a:r>
              <a:rPr dirty="0" err="1"/>
              <a:t>Другий</a:t>
            </a:r>
            <a:r>
              <a:rPr dirty="0"/>
              <a:t> </a:t>
            </a:r>
            <a:r>
              <a:rPr dirty="0" err="1"/>
              <a:t>аспект</a:t>
            </a:r>
            <a:r>
              <a:rPr dirty="0"/>
              <a:t> - </a:t>
            </a:r>
            <a:r>
              <a:rPr dirty="0" err="1"/>
              <a:t>мовна</a:t>
            </a:r>
            <a:r>
              <a:rPr dirty="0"/>
              <a:t> </a:t>
            </a:r>
            <a:r>
              <a:rPr dirty="0" err="1"/>
              <a:t>організація</a:t>
            </a:r>
            <a:r>
              <a:rPr dirty="0"/>
              <a:t> </a:t>
            </a:r>
            <a:r>
              <a:rPr dirty="0" err="1"/>
              <a:t>людини</a:t>
            </a:r>
            <a:r>
              <a:rPr dirty="0"/>
              <a:t>, </a:t>
            </a:r>
            <a:r>
              <a:rPr dirty="0" err="1"/>
              <a:t>включає</a:t>
            </a:r>
            <a:r>
              <a:rPr dirty="0"/>
              <a:t> в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усі</a:t>
            </a:r>
            <a:r>
              <a:rPr dirty="0"/>
              <a:t> </a:t>
            </a:r>
            <a:r>
              <a:rPr dirty="0" err="1"/>
              <a:t>процеси</a:t>
            </a:r>
            <a:r>
              <a:rPr dirty="0"/>
              <a:t>, </a:t>
            </a:r>
            <a:r>
              <a:rPr dirty="0" err="1"/>
              <a:t>пов'язані</a:t>
            </a:r>
            <a:r>
              <a:rPr dirty="0"/>
              <a:t> </a:t>
            </a:r>
            <a:r>
              <a:rPr dirty="0" err="1"/>
              <a:t>зі</a:t>
            </a:r>
            <a:r>
              <a:rPr dirty="0"/>
              <a:t> </a:t>
            </a:r>
            <a:r>
              <a:rPr dirty="0" err="1"/>
              <a:t>створенням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використанням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у </a:t>
            </a:r>
            <a:r>
              <a:rPr dirty="0" err="1"/>
              <a:t>повсякденному</a:t>
            </a:r>
            <a:r>
              <a:rPr dirty="0"/>
              <a:t> </a:t>
            </a:r>
            <a:r>
              <a:rPr dirty="0" err="1"/>
              <a:t>житті</a:t>
            </a:r>
            <a:r>
              <a:rPr dirty="0"/>
              <a:t>. </a:t>
            </a:r>
            <a:r>
              <a:rPr dirty="0" err="1"/>
              <a:t>Нарешті</a:t>
            </a:r>
            <a:r>
              <a:rPr dirty="0"/>
              <a:t>, </a:t>
            </a:r>
            <a:r>
              <a:rPr dirty="0" err="1"/>
              <a:t>третій</a:t>
            </a:r>
            <a:r>
              <a:rPr dirty="0"/>
              <a:t> </a:t>
            </a:r>
            <a:r>
              <a:rPr dirty="0" err="1"/>
              <a:t>аспект</a:t>
            </a:r>
            <a:r>
              <a:rPr dirty="0"/>
              <a:t> - </a:t>
            </a:r>
            <a:r>
              <a:rPr dirty="0" err="1"/>
              <a:t>мовленнєвий</a:t>
            </a:r>
            <a:r>
              <a:rPr dirty="0"/>
              <a:t> </a:t>
            </a:r>
            <a:r>
              <a:rPr dirty="0" err="1"/>
              <a:t>механізм</a:t>
            </a:r>
            <a:r>
              <a:rPr dirty="0"/>
              <a:t>, </a:t>
            </a:r>
            <a:r>
              <a:rPr dirty="0" err="1"/>
              <a:t>регулює</a:t>
            </a:r>
            <a:r>
              <a:rPr dirty="0"/>
              <a:t> </a:t>
            </a:r>
            <a:r>
              <a:rPr dirty="0" err="1"/>
              <a:t>процеси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продукції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комунікації</a:t>
            </a:r>
            <a:r>
              <a:rPr dirty="0"/>
              <a:t>. </a:t>
            </a:r>
            <a:r>
              <a:rPr dirty="0" err="1"/>
              <a:t>Розуміння</a:t>
            </a:r>
            <a:r>
              <a:rPr dirty="0"/>
              <a:t> </a:t>
            </a:r>
            <a:r>
              <a:rPr dirty="0" err="1"/>
              <a:t>цих</a:t>
            </a:r>
            <a:r>
              <a:rPr dirty="0"/>
              <a:t> </a:t>
            </a:r>
            <a:r>
              <a:rPr dirty="0" err="1"/>
              <a:t>аспектів</a:t>
            </a:r>
            <a:r>
              <a:rPr dirty="0"/>
              <a:t> є </a:t>
            </a:r>
            <a:r>
              <a:rPr dirty="0" err="1"/>
              <a:t>ключовим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глибокого</a:t>
            </a:r>
            <a:r>
              <a:rPr dirty="0"/>
              <a:t> </a:t>
            </a:r>
            <a:r>
              <a:rPr dirty="0" err="1"/>
              <a:t>аналізу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поведінки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розвитку</a:t>
            </a:r>
            <a:r>
              <a:rPr dirty="0"/>
              <a:t> </a:t>
            </a:r>
            <a:r>
              <a:rPr dirty="0" err="1"/>
              <a:t>мовних</a:t>
            </a:r>
            <a:r>
              <a:rPr dirty="0"/>
              <a:t> </a:t>
            </a:r>
            <a:r>
              <a:rPr dirty="0" err="1"/>
              <a:t>здібностей</a:t>
            </a:r>
            <a:r>
              <a:rPr dirty="0"/>
              <a:t> у </a:t>
            </a:r>
            <a:r>
              <a:rPr dirty="0" err="1"/>
              <a:t>людини</a:t>
            </a:r>
            <a:r>
              <a:rPr dirty="0"/>
              <a:t>.</a:t>
            </a:r>
          </a:p>
          <a:p>
            <a:r>
              <a:rPr dirty="0"/>
              <a:t>/imagine prompt: Mechanical pens beautifully dancing, against a backdrop of swirling galaxies.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5C545-BB23-FB43-99F0-F22401F0530E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4171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E2F6-07E0-50A2-1758-D69987EBA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41CE4-420E-E432-C8F4-77A18DC83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520FC-AD89-2AEF-B625-BBAC5086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31F22-B3F3-6FAA-EB58-4390BFA2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B8DE-8161-8329-7731-B77E1A40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0107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4A55-BD51-1D3C-5563-588B5506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0D216-638A-E300-97BD-863EF294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57FE-3DB1-68B2-02EE-9AACB543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41966-2F54-17C7-4512-BC156177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A9617-C8CC-F30C-B1FC-1F02960A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0264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47E69-5383-E375-075A-3C4566830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65D5D-2AEA-C7EB-ED3D-DE5521542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7169-7684-799B-7F97-69C63E55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50B30-E982-34B8-69B2-0F7C0F7E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F02F0-42EA-5B62-A776-3CC7E128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6604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1CAE-C5E4-6567-6D7E-701D13BB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3FA4-AC2D-8D83-24AD-16D40FE6D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0C7B1-1713-755C-A6AD-CCEFD44F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4EC5B-500A-A1C0-CDD9-A3956725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78B4D-BD62-785F-03F9-705E486A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6649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C077-EF6C-EF13-1E03-EEB9B3FD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A42BE-D52E-8D43-54E3-67131BFE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AC47-C5FE-F360-3AC3-A3A12D98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2F7A3-EDB1-D7EC-33B1-26BA05F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8FE0C-D6E2-4D3F-AFE2-FFC17244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6006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CAD84-AA09-1FAD-3F24-7E43BA44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846D7-7184-FF03-52B9-1024FF2F1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D3C0E-8421-8524-BEB8-471FB1659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BC4AF-F424-C18F-C0CB-A7A70DBB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ABB0D-7D79-C4F1-E5DD-E10E2134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4D256-4358-B5AB-29D7-9111F7E1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198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6158-F8C7-53C9-8686-E15B45BD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B41D6-83E1-1248-AB65-07608D9EE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82B65-44D7-5926-8D28-AF4CEC64D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37B63-61A7-B8D7-D435-A557438FE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1863EA-3A84-7F83-CE60-8F02C0879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85D06-B935-7DD2-B702-CD134181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39127-B9E1-9D43-31D5-7F826F18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70044-18EA-D016-888F-8141C75F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0867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EF5F-D845-D7E0-0959-09523E69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B503B-C98F-0314-9CE8-8705EDF2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1BF04-8CD8-7759-AF3F-FBA3D4F3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775F4-F33D-AB89-A718-7E8C3EEA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8611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27C48-D9EA-C002-18FA-DF6808A7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DA9C7-DCDB-F6DB-3C13-2AC77F19B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955CC-C836-4236-D200-77BD308A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0117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21E9-6333-EE3A-6880-1F322266A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D880-2FFB-C82B-A9AF-E65B9261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40931-8F70-DEEA-28BF-B680D7E68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0DE76-DE62-9172-516D-F6FF46A93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A4EAE-6B48-A66F-756D-66B68A0F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58C5C-CB12-4D3B-24CD-6C23139F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825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51FC-4C8C-6FAA-8EB9-4A20E47A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9B1B4B-EE78-934D-375B-5C1EDA0B5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AC7DD-2C51-AF80-6A9B-4E23DD188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140A2-45A1-9763-A6E3-0D85E693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42A14-5305-E4C7-2DED-287CB4DC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B46C2-947A-4EDB-8510-F3984431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4594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30365E-8D4B-F255-A895-BE3D6B68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7161-B49D-98FD-F80A-26CF83F6B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29FDA-2E07-4215-7834-E3A553D95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CAD22-DB1C-664C-B4EA-341159BA782E}" type="datetimeFigureOut">
              <a:rPr lang="en-RU" smtClean="0"/>
              <a:t>02/19/2024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E60D3-DA1F-7B09-8B72-96E2B69B3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5659D-DE49-B454-5AF9-66721C595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C548F-97D8-284F-B546-A706E2F557E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653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err="1"/>
              <a:t>Підходи</a:t>
            </a:r>
            <a:r>
              <a:rPr lang="ru-RU" dirty="0"/>
              <a:t> до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мовлення</a:t>
            </a:r>
            <a:r>
              <a:rPr lang="ru-RU" dirty="0"/>
              <a:t> в </a:t>
            </a:r>
            <a:r>
              <a:rPr lang="ru-RU" dirty="0" err="1"/>
              <a:t>психолінгвістиці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Три </a:t>
            </a:r>
            <a:r>
              <a:rPr lang="ru-RU" dirty="0" err="1"/>
              <a:t>явища</a:t>
            </a:r>
            <a:r>
              <a:rPr lang="ru-RU" dirty="0"/>
              <a:t>, </a:t>
            </a:r>
            <a:r>
              <a:rPr lang="ru-RU" dirty="0" err="1"/>
              <a:t>виділені</a:t>
            </a:r>
            <a:r>
              <a:rPr lang="ru-RU" dirty="0"/>
              <a:t> Ф. де Соссюр: мова, </a:t>
            </a:r>
            <a:r>
              <a:rPr lang="ru-RU" dirty="0" err="1"/>
              <a:t>мовлення</a:t>
            </a:r>
            <a:r>
              <a:rPr lang="ru-RU" dirty="0"/>
              <a:t>, </a:t>
            </a:r>
            <a:r>
              <a:rPr lang="ru-RU" dirty="0" err="1"/>
              <a:t>мовленнєва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.</a:t>
            </a:r>
          </a:p>
          <a:p>
            <a:r>
              <a:rPr lang="ru-RU" dirty="0"/>
              <a:t>Л. Щерба </a:t>
            </a:r>
            <a:r>
              <a:rPr lang="ru-RU" dirty="0" err="1"/>
              <a:t>виділяв</a:t>
            </a:r>
            <a:r>
              <a:rPr lang="ru-RU" dirty="0"/>
              <a:t>: </a:t>
            </a:r>
            <a:r>
              <a:rPr lang="ru-RU" dirty="0" err="1"/>
              <a:t>мовленнєву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r>
              <a:rPr lang="ru-RU" dirty="0" err="1"/>
              <a:t>мовленнєву</a:t>
            </a:r>
            <a:r>
              <a:rPr lang="ru-RU" dirty="0"/>
              <a:t> систему (мова), </a:t>
            </a:r>
            <a:r>
              <a:rPr lang="ru-RU" dirty="0" err="1"/>
              <a:t>мовленнєвий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(</a:t>
            </a:r>
            <a:r>
              <a:rPr lang="ru-RU" dirty="0" err="1"/>
              <a:t>тексти</a:t>
            </a:r>
            <a:r>
              <a:rPr lang="ru-RU" dirty="0"/>
              <a:t>).</a:t>
            </a:r>
          </a:p>
          <a:p>
            <a:r>
              <a:rPr lang="ru-RU" dirty="0" err="1"/>
              <a:t>Бачення</a:t>
            </a:r>
            <a:r>
              <a:rPr lang="ru-RU" dirty="0"/>
              <a:t> О. </a:t>
            </a:r>
            <a:r>
              <a:rPr lang="ru-RU" dirty="0" err="1"/>
              <a:t>Леонтьєва</a:t>
            </a:r>
            <a:r>
              <a:rPr lang="ru-RU" dirty="0"/>
              <a:t>: </a:t>
            </a:r>
            <a:r>
              <a:rPr lang="ru-RU" dirty="0" err="1"/>
              <a:t>мовленнєва</a:t>
            </a:r>
            <a:r>
              <a:rPr lang="ru-RU" dirty="0"/>
              <a:t> </a:t>
            </a:r>
            <a:r>
              <a:rPr lang="ru-RU" dirty="0" err="1"/>
              <a:t>здатність</a:t>
            </a:r>
            <a:r>
              <a:rPr lang="ru-RU" dirty="0"/>
              <a:t>, система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мовленнєва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.</a:t>
            </a:r>
          </a:p>
          <a:p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діяльнісного</a:t>
            </a:r>
            <a:r>
              <a:rPr lang="ru-RU" dirty="0"/>
              <a:t> </a:t>
            </a:r>
            <a:r>
              <a:rPr lang="ru-RU" dirty="0" err="1"/>
              <a:t>підходу</a:t>
            </a:r>
            <a:r>
              <a:rPr lang="ru-RU" dirty="0"/>
              <a:t> з 1930-х </a:t>
            </a:r>
            <a:r>
              <a:rPr lang="ru-RU" dirty="0" err="1"/>
              <a:t>років</a:t>
            </a:r>
            <a:r>
              <a:rPr lang="ru-RU" dirty="0"/>
              <a:t> у </a:t>
            </a:r>
            <a:r>
              <a:rPr lang="ru-RU" dirty="0" err="1"/>
              <a:t>психологічній</a:t>
            </a:r>
            <a:r>
              <a:rPr lang="ru-RU" dirty="0"/>
              <a:t> </a:t>
            </a:r>
            <a:r>
              <a:rPr lang="ru-RU" dirty="0" err="1"/>
              <a:t>школі</a:t>
            </a:r>
            <a:r>
              <a:rPr lang="ru-RU" dirty="0"/>
              <a:t> Л. </a:t>
            </a:r>
            <a:r>
              <a:rPr lang="ru-RU" dirty="0" err="1"/>
              <a:t>Виготського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en-US" dirty="0"/>
              <a:t>/imagine prompt: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мовлення</a:t>
            </a:r>
            <a:r>
              <a:rPr lang="ru-RU" dirty="0"/>
              <a:t> в </a:t>
            </a:r>
            <a:r>
              <a:rPr lang="ru-RU" dirty="0" err="1"/>
              <a:t>психолінгвістиці</a:t>
            </a:r>
            <a:r>
              <a:rPr lang="ru-RU" dirty="0"/>
              <a:t>, </a:t>
            </a:r>
            <a:r>
              <a:rPr lang="ru-RU" dirty="0" err="1"/>
              <a:t>начерки</a:t>
            </a:r>
            <a:r>
              <a:rPr lang="ru-RU" dirty="0"/>
              <a:t> </a:t>
            </a:r>
            <a:r>
              <a:rPr lang="ru-RU" dirty="0" err="1"/>
              <a:t>олівцем</a:t>
            </a:r>
            <a:r>
              <a:rPr lang="ru-RU" dirty="0"/>
              <a:t>, </a:t>
            </a:r>
            <a:r>
              <a:rPr lang="ru-RU" dirty="0" err="1"/>
              <a:t>дивовижний</a:t>
            </a:r>
            <a:r>
              <a:rPr lang="ru-RU" dirty="0"/>
              <a:t> фон </a:t>
            </a:r>
            <a:r>
              <a:rPr lang="ru-RU" dirty="0" err="1"/>
              <a:t>барвистих</a:t>
            </a:r>
            <a:r>
              <a:rPr lang="ru-RU" dirty="0"/>
              <a:t> галактик.</a:t>
            </a:r>
            <a:endParaRPr dirty="0"/>
          </a:p>
        </p:txBody>
      </p: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76" name="Picture 107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5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Основні положення теорії мовленнєвої діяльності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dirty="0"/>
          </a:p>
          <a:p>
            <a:r>
              <a:rPr dirty="0" err="1"/>
              <a:t>Підхід</a:t>
            </a:r>
            <a:r>
              <a:rPr dirty="0"/>
              <a:t> </a:t>
            </a:r>
            <a:r>
              <a:rPr lang="uk-UA" dirty="0"/>
              <a:t>О</a:t>
            </a:r>
            <a:r>
              <a:rPr dirty="0"/>
              <a:t>. </a:t>
            </a:r>
            <a:r>
              <a:rPr dirty="0" err="1"/>
              <a:t>Леонтьєва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мовленнєвої</a:t>
            </a:r>
            <a:r>
              <a:rPr dirty="0"/>
              <a:t> </a:t>
            </a:r>
            <a:r>
              <a:rPr dirty="0" err="1"/>
              <a:t>діяльності</a:t>
            </a:r>
            <a:endParaRPr dirty="0"/>
          </a:p>
          <a:p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принципово</a:t>
            </a:r>
            <a:r>
              <a:rPr dirty="0"/>
              <a:t> </a:t>
            </a:r>
            <a:r>
              <a:rPr dirty="0" err="1"/>
              <a:t>важливі</a:t>
            </a:r>
            <a:r>
              <a:rPr dirty="0"/>
              <a:t> </a:t>
            </a:r>
            <a:r>
              <a:rPr dirty="0" err="1"/>
              <a:t>мовні</a:t>
            </a:r>
            <a:r>
              <a:rPr dirty="0"/>
              <a:t> </a:t>
            </a:r>
            <a:r>
              <a:rPr dirty="0" err="1"/>
              <a:t>явища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Ф. </a:t>
            </a:r>
            <a:r>
              <a:rPr dirty="0" err="1"/>
              <a:t>де</a:t>
            </a:r>
            <a:r>
              <a:rPr dirty="0"/>
              <a:t> </a:t>
            </a:r>
            <a:r>
              <a:rPr dirty="0" err="1"/>
              <a:t>Соссюром</a:t>
            </a:r>
            <a:endParaRPr dirty="0"/>
          </a:p>
          <a:p>
            <a:r>
              <a:rPr dirty="0" err="1"/>
              <a:t>Різні</a:t>
            </a:r>
            <a:r>
              <a:rPr dirty="0"/>
              <a:t> </a:t>
            </a:r>
            <a:r>
              <a:rPr dirty="0" err="1"/>
              <a:t>трактування</a:t>
            </a:r>
            <a:r>
              <a:rPr dirty="0"/>
              <a:t> </a:t>
            </a:r>
            <a:r>
              <a:rPr dirty="0" err="1"/>
              <a:t>дихотомії</a:t>
            </a:r>
            <a:r>
              <a:rPr dirty="0"/>
              <a:t> </a:t>
            </a:r>
            <a:r>
              <a:rPr dirty="0" err="1"/>
              <a:t>мови</a:t>
            </a:r>
            <a:r>
              <a:rPr dirty="0"/>
              <a:t> й </a:t>
            </a:r>
            <a:r>
              <a:rPr dirty="0" err="1"/>
              <a:t>мовлення</a:t>
            </a:r>
            <a:endParaRPr dirty="0"/>
          </a:p>
          <a:p>
            <a:r>
              <a:rPr dirty="0" err="1"/>
              <a:t>Подальший</a:t>
            </a:r>
            <a:r>
              <a:rPr dirty="0"/>
              <a:t> </a:t>
            </a:r>
            <a:r>
              <a:rPr dirty="0" err="1"/>
              <a:t>розвиток</a:t>
            </a:r>
            <a:r>
              <a:rPr dirty="0"/>
              <a:t> </a:t>
            </a:r>
            <a:r>
              <a:rPr dirty="0" err="1"/>
              <a:t>концепцій</a:t>
            </a:r>
            <a:r>
              <a:rPr dirty="0"/>
              <a:t> у </a:t>
            </a:r>
            <a:r>
              <a:rPr dirty="0" err="1"/>
              <a:t>мовознавстві</a:t>
            </a:r>
            <a:endParaRPr lang="uk-UA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/</a:t>
            </a:r>
            <a:r>
              <a:rPr lang="ru-RU" dirty="0" err="1"/>
              <a:t>уявіть</a:t>
            </a:r>
            <a:r>
              <a:rPr lang="ru-RU" dirty="0"/>
              <a:t> </a:t>
            </a:r>
            <a:r>
              <a:rPr lang="ru-RU" dirty="0" err="1"/>
              <a:t>підказку</a:t>
            </a:r>
            <a:r>
              <a:rPr lang="ru-RU" dirty="0"/>
              <a:t>: </a:t>
            </a:r>
            <a:r>
              <a:rPr lang="ru-RU" dirty="0" err="1"/>
              <a:t>допитливі</a:t>
            </a:r>
            <a:r>
              <a:rPr lang="ru-RU" dirty="0"/>
              <a:t> </a:t>
            </a:r>
            <a:r>
              <a:rPr lang="ru-RU" dirty="0" err="1"/>
              <a:t>підручники</a:t>
            </a:r>
            <a:r>
              <a:rPr lang="ru-RU" dirty="0"/>
              <a:t> </a:t>
            </a:r>
            <a:r>
              <a:rPr lang="ru-RU" dirty="0" err="1"/>
              <a:t>пливуть</a:t>
            </a:r>
            <a:r>
              <a:rPr lang="ru-RU" dirty="0"/>
              <a:t>, </a:t>
            </a:r>
            <a:r>
              <a:rPr lang="ru-RU" dirty="0" err="1"/>
              <a:t>досліджуючи</a:t>
            </a:r>
            <a:r>
              <a:rPr lang="ru-RU" dirty="0"/>
              <a:t> </a:t>
            </a:r>
            <a:r>
              <a:rPr lang="ru-RU" dirty="0" err="1"/>
              <a:t>величезний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яскравого</a:t>
            </a:r>
            <a:r>
              <a:rPr lang="ru-RU" dirty="0"/>
              <a:t> </a:t>
            </a:r>
            <a:r>
              <a:rPr lang="ru-RU" dirty="0" err="1"/>
              <a:t>коралового</a:t>
            </a:r>
            <a:r>
              <a:rPr lang="ru-RU" dirty="0"/>
              <a:t> рифу.</a:t>
            </a:r>
            <a:endParaRPr dirty="0"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73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Поняття мовної особистості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dirty="0"/>
          </a:p>
          <a:p>
            <a:r>
              <a:rPr dirty="0" err="1"/>
              <a:t>Ідея</a:t>
            </a:r>
            <a:r>
              <a:rPr dirty="0"/>
              <a:t>, </a:t>
            </a:r>
            <a:r>
              <a:rPr dirty="0" err="1"/>
              <a:t>що</a:t>
            </a:r>
            <a:r>
              <a:rPr dirty="0"/>
              <a:t> </a:t>
            </a:r>
            <a:r>
              <a:rPr dirty="0" err="1"/>
              <a:t>демонструє</a:t>
            </a:r>
            <a:r>
              <a:rPr dirty="0"/>
              <a:t> </a:t>
            </a:r>
            <a:r>
              <a:rPr dirty="0" err="1"/>
              <a:t>досвід</a:t>
            </a:r>
            <a:r>
              <a:rPr dirty="0"/>
              <a:t> </a:t>
            </a:r>
            <a:r>
              <a:rPr dirty="0" err="1"/>
              <a:t>аналізу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опису</a:t>
            </a:r>
            <a:endParaRPr dirty="0"/>
          </a:p>
          <a:p>
            <a:r>
              <a:rPr dirty="0" err="1"/>
              <a:t>Пронизує</a:t>
            </a:r>
            <a:r>
              <a:rPr dirty="0"/>
              <a:t> </a:t>
            </a:r>
            <a:r>
              <a:rPr dirty="0" err="1"/>
              <a:t>всі</a:t>
            </a:r>
            <a:r>
              <a:rPr dirty="0"/>
              <a:t> </a:t>
            </a:r>
            <a:r>
              <a:rPr dirty="0" err="1"/>
              <a:t>аспекти</a:t>
            </a:r>
            <a:r>
              <a:rPr dirty="0"/>
              <a:t> </a:t>
            </a:r>
            <a:r>
              <a:rPr dirty="0" err="1"/>
              <a:t>вивчення</a:t>
            </a:r>
            <a:r>
              <a:rPr dirty="0"/>
              <a:t> </a:t>
            </a:r>
            <a:r>
              <a:rPr dirty="0" err="1"/>
              <a:t>мови</a:t>
            </a:r>
            <a:endParaRPr dirty="0"/>
          </a:p>
          <a:p>
            <a:r>
              <a:rPr dirty="0" err="1"/>
              <a:t>Ламає</a:t>
            </a:r>
            <a:r>
              <a:rPr dirty="0"/>
              <a:t> </a:t>
            </a:r>
            <a:r>
              <a:rPr dirty="0" err="1"/>
              <a:t>межі</a:t>
            </a:r>
            <a:r>
              <a:rPr dirty="0"/>
              <a:t> </a:t>
            </a:r>
            <a:r>
              <a:rPr dirty="0" err="1"/>
              <a:t>між</a:t>
            </a:r>
            <a:r>
              <a:rPr dirty="0"/>
              <a:t> </a:t>
            </a:r>
            <a:r>
              <a:rPr dirty="0" err="1"/>
              <a:t>науками</a:t>
            </a:r>
            <a:r>
              <a:rPr dirty="0"/>
              <a:t>, </a:t>
            </a:r>
            <a:r>
              <a:rPr dirty="0" err="1"/>
              <a:t>що</a:t>
            </a:r>
            <a:r>
              <a:rPr dirty="0"/>
              <a:t> </a:t>
            </a:r>
            <a:r>
              <a:rPr dirty="0" err="1"/>
              <a:t>вивчають</a:t>
            </a:r>
            <a:r>
              <a:rPr dirty="0"/>
              <a:t> </a:t>
            </a:r>
            <a:r>
              <a:rPr dirty="0" err="1"/>
              <a:t>людину</a:t>
            </a:r>
            <a:endParaRPr dirty="0"/>
          </a:p>
          <a:p>
            <a:r>
              <a:rPr dirty="0" err="1"/>
              <a:t>Носій</a:t>
            </a:r>
            <a:r>
              <a:rPr dirty="0"/>
              <a:t> </a:t>
            </a:r>
            <a:r>
              <a:rPr dirty="0" err="1"/>
              <a:t>національно-мовленнєвої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загальнолюдської</a:t>
            </a:r>
            <a:r>
              <a:rPr dirty="0"/>
              <a:t> </a:t>
            </a:r>
            <a:r>
              <a:rPr dirty="0" err="1"/>
              <a:t>культури</a:t>
            </a:r>
            <a:endParaRPr lang="uk-UA" dirty="0"/>
          </a:p>
          <a:p>
            <a:endParaRPr lang="ru-RU" dirty="0"/>
          </a:p>
          <a:p>
            <a:r>
              <a:rPr lang="ru-RU" dirty="0"/>
              <a:t>/</a:t>
            </a:r>
            <a:r>
              <a:rPr lang="ru-RU" dirty="0" err="1"/>
              <a:t>уявіть</a:t>
            </a:r>
            <a:r>
              <a:rPr lang="ru-RU" dirty="0"/>
              <a:t> </a:t>
            </a:r>
            <a:r>
              <a:rPr lang="ru-RU" dirty="0" err="1"/>
              <a:t>підказку</a:t>
            </a:r>
            <a:r>
              <a:rPr lang="ru-RU" dirty="0"/>
              <a:t>: складна </a:t>
            </a:r>
            <a:r>
              <a:rPr lang="ru-RU" dirty="0" err="1"/>
              <a:t>мовна</a:t>
            </a:r>
            <a:r>
              <a:rPr lang="ru-RU" dirty="0"/>
              <a:t> </a:t>
            </a:r>
            <a:r>
              <a:rPr lang="ru-RU" dirty="0" err="1"/>
              <a:t>концепція</a:t>
            </a:r>
            <a:r>
              <a:rPr lang="ru-RU" dirty="0"/>
              <a:t>, </a:t>
            </a:r>
            <a:r>
              <a:rPr lang="ru-RU" dirty="0" err="1"/>
              <a:t>танцюючі</a:t>
            </a:r>
            <a:r>
              <a:rPr lang="ru-RU" dirty="0"/>
              <a:t> книги, </a:t>
            </a:r>
            <a:r>
              <a:rPr lang="ru-RU" dirty="0" err="1"/>
              <a:t>яскрава</a:t>
            </a:r>
            <a:r>
              <a:rPr lang="ru-RU" dirty="0"/>
              <a:t> </a:t>
            </a:r>
            <a:r>
              <a:rPr lang="ru-RU" dirty="0" err="1"/>
              <a:t>карнавальна</a:t>
            </a:r>
            <a:r>
              <a:rPr lang="ru-RU" dirty="0"/>
              <a:t> сцена</a:t>
            </a:r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1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Компоненти мовленнєвої освіти в полікультурному просторі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dirty="0"/>
          </a:p>
          <a:p>
            <a:r>
              <a:rPr dirty="0" err="1"/>
              <a:t>Ціннісний</a:t>
            </a:r>
            <a:r>
              <a:rPr dirty="0"/>
              <a:t> </a:t>
            </a:r>
            <a:r>
              <a:rPr dirty="0" err="1"/>
              <a:t>компонент</a:t>
            </a:r>
            <a:endParaRPr dirty="0"/>
          </a:p>
          <a:p>
            <a:r>
              <a:rPr dirty="0" err="1"/>
              <a:t>Культурологічний</a:t>
            </a:r>
            <a:r>
              <a:rPr dirty="0"/>
              <a:t> </a:t>
            </a:r>
            <a:r>
              <a:rPr dirty="0" err="1"/>
              <a:t>компонент</a:t>
            </a:r>
            <a:endParaRPr lang="uk-UA" dirty="0"/>
          </a:p>
          <a:p>
            <a:r>
              <a:rPr lang="uk-UA" dirty="0"/>
              <a:t>Ос</a:t>
            </a:r>
            <a:r>
              <a:rPr dirty="0" err="1"/>
              <a:t>обистісний</a:t>
            </a:r>
            <a:r>
              <a:rPr dirty="0"/>
              <a:t> </a:t>
            </a:r>
            <a:r>
              <a:rPr dirty="0" err="1"/>
              <a:t>компонент</a:t>
            </a:r>
            <a:endParaRPr dirty="0"/>
          </a:p>
          <a:p>
            <a:r>
              <a:rPr dirty="0" err="1"/>
              <a:t>Вплив</a:t>
            </a:r>
            <a:r>
              <a:rPr dirty="0"/>
              <a:t> </a:t>
            </a:r>
            <a:r>
              <a:rPr dirty="0" err="1"/>
              <a:t>національного</a:t>
            </a:r>
            <a:r>
              <a:rPr dirty="0"/>
              <a:t> </a:t>
            </a:r>
            <a:r>
              <a:rPr dirty="0" err="1"/>
              <a:t>складника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знань</a:t>
            </a:r>
            <a:r>
              <a:rPr dirty="0"/>
              <a:t> </a:t>
            </a:r>
            <a:r>
              <a:rPr dirty="0" err="1"/>
              <a:t>світу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мовлення</a:t>
            </a:r>
            <a:endParaRPr lang="uk-UA" dirty="0"/>
          </a:p>
          <a:p>
            <a:endParaRPr lang="ru-RU" dirty="0"/>
          </a:p>
          <a:p>
            <a:r>
              <a:rPr lang="ru-RU" dirty="0"/>
              <a:t>/</a:t>
            </a:r>
            <a:r>
              <a:rPr lang="ru-RU" dirty="0" err="1"/>
              <a:t>уявіть</a:t>
            </a:r>
            <a:r>
              <a:rPr lang="ru-RU" dirty="0"/>
              <a:t> </a:t>
            </a:r>
            <a:r>
              <a:rPr lang="ru-RU" dirty="0" err="1"/>
              <a:t>підказку</a:t>
            </a:r>
            <a:r>
              <a:rPr lang="ru-RU" dirty="0"/>
              <a:t>: </a:t>
            </a:r>
            <a:r>
              <a:rPr lang="ru-RU" dirty="0" err="1"/>
              <a:t>різнокольорові</a:t>
            </a:r>
            <a:r>
              <a:rPr lang="ru-RU" dirty="0"/>
              <a:t> ручки </a:t>
            </a:r>
            <a:r>
              <a:rPr lang="ru-RU" dirty="0" err="1"/>
              <a:t>танцюють</a:t>
            </a:r>
            <a:r>
              <a:rPr lang="ru-RU" dirty="0"/>
              <a:t>, фон </a:t>
            </a:r>
            <a:r>
              <a:rPr lang="ru-RU" dirty="0" err="1"/>
              <a:t>космічної</a:t>
            </a:r>
            <a:r>
              <a:rPr lang="ru-RU" dirty="0"/>
              <a:t> </a:t>
            </a:r>
            <a:r>
              <a:rPr lang="ru-RU" dirty="0" err="1"/>
              <a:t>туманності</a:t>
            </a:r>
            <a:r>
              <a:rPr lang="ru-RU" dirty="0"/>
              <a:t>.</a:t>
            </a:r>
            <a:endParaRPr dirty="0"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Особливості володіння мовою та міжкультурні знання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dirty="0"/>
          </a:p>
          <a:p>
            <a:r>
              <a:rPr dirty="0" err="1"/>
              <a:t>Володіння</a:t>
            </a:r>
            <a:r>
              <a:rPr dirty="0"/>
              <a:t> </a:t>
            </a:r>
            <a:r>
              <a:rPr dirty="0" err="1"/>
              <a:t>мовою</a:t>
            </a:r>
            <a:r>
              <a:rPr dirty="0"/>
              <a:t> </a:t>
            </a:r>
            <a:r>
              <a:rPr dirty="0" err="1"/>
              <a:t>відображає</a:t>
            </a:r>
            <a:r>
              <a:rPr dirty="0"/>
              <a:t> </a:t>
            </a:r>
            <a:r>
              <a:rPr dirty="0" err="1"/>
              <a:t>накопичені</a:t>
            </a:r>
            <a:r>
              <a:rPr dirty="0"/>
              <a:t> у </a:t>
            </a:r>
            <a:r>
              <a:rPr dirty="0" err="1"/>
              <a:t>народу</a:t>
            </a:r>
            <a:r>
              <a:rPr dirty="0"/>
              <a:t> </a:t>
            </a:r>
            <a:r>
              <a:rPr dirty="0" err="1"/>
              <a:t>звичаї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традиції</a:t>
            </a:r>
            <a:r>
              <a:rPr dirty="0"/>
              <a:t>.</a:t>
            </a:r>
          </a:p>
          <a:p>
            <a:r>
              <a:rPr dirty="0" err="1"/>
              <a:t>Теоретико-гносеологічна</a:t>
            </a:r>
            <a:r>
              <a:rPr dirty="0"/>
              <a:t> </a:t>
            </a:r>
            <a:r>
              <a:rPr dirty="0" err="1"/>
              <a:t>модель</a:t>
            </a:r>
            <a:r>
              <a:rPr dirty="0"/>
              <a:t> </a:t>
            </a:r>
            <a:r>
              <a:rPr dirty="0" err="1"/>
              <a:t>структури</a:t>
            </a:r>
            <a:r>
              <a:rPr dirty="0"/>
              <a:t> МО </a:t>
            </a:r>
            <a:r>
              <a:rPr dirty="0" err="1"/>
              <a:t>містить</a:t>
            </a:r>
            <a:r>
              <a:rPr dirty="0"/>
              <a:t> </a:t>
            </a:r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рівні</a:t>
            </a:r>
            <a:r>
              <a:rPr dirty="0"/>
              <a:t>: </a:t>
            </a:r>
            <a:r>
              <a:rPr dirty="0" err="1"/>
              <a:t>нульовий</a:t>
            </a:r>
            <a:r>
              <a:rPr dirty="0"/>
              <a:t>, </a:t>
            </a:r>
            <a:r>
              <a:rPr dirty="0" err="1"/>
              <a:t>перший</a:t>
            </a:r>
            <a:r>
              <a:rPr dirty="0"/>
              <a:t> </a:t>
            </a:r>
            <a:r>
              <a:rPr dirty="0" err="1"/>
              <a:t>та</a:t>
            </a:r>
            <a:r>
              <a:rPr dirty="0"/>
              <a:t> </a:t>
            </a:r>
            <a:r>
              <a:rPr dirty="0" err="1"/>
              <a:t>мотиваційно-прагматичний</a:t>
            </a:r>
            <a:r>
              <a:rPr dirty="0"/>
              <a:t>.</a:t>
            </a:r>
          </a:p>
          <a:p>
            <a:r>
              <a:rPr dirty="0" err="1"/>
              <a:t>Філогенез</a:t>
            </a:r>
            <a:r>
              <a:rPr dirty="0"/>
              <a:t>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демонструє</a:t>
            </a:r>
            <a:r>
              <a:rPr dirty="0"/>
              <a:t> </a:t>
            </a:r>
            <a:r>
              <a:rPr dirty="0" err="1"/>
              <a:t>етапи</a:t>
            </a:r>
            <a:r>
              <a:rPr dirty="0"/>
              <a:t> </a:t>
            </a:r>
            <a:r>
              <a:rPr dirty="0" err="1"/>
              <a:t>формування</a:t>
            </a:r>
            <a:r>
              <a:rPr dirty="0"/>
              <a:t>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чітких</a:t>
            </a:r>
            <a:r>
              <a:rPr dirty="0"/>
              <a:t> </a:t>
            </a:r>
            <a:r>
              <a:rPr dirty="0" err="1"/>
              <a:t>меж</a:t>
            </a:r>
            <a:r>
              <a:rPr dirty="0"/>
              <a:t>.</a:t>
            </a:r>
          </a:p>
          <a:p>
            <a:r>
              <a:rPr dirty="0" err="1"/>
              <a:t>Процес</a:t>
            </a:r>
            <a:r>
              <a:rPr dirty="0"/>
              <a:t> </a:t>
            </a:r>
            <a:r>
              <a:rPr dirty="0" err="1"/>
              <a:t>становлення</a:t>
            </a:r>
            <a:r>
              <a:rPr dirty="0"/>
              <a:t> </a:t>
            </a:r>
            <a:r>
              <a:rPr dirty="0" err="1"/>
              <a:t>мовлення</a:t>
            </a:r>
            <a:r>
              <a:rPr dirty="0"/>
              <a:t> </a:t>
            </a:r>
            <a:r>
              <a:rPr dirty="0" err="1"/>
              <a:t>передбачає</a:t>
            </a:r>
            <a:r>
              <a:rPr dirty="0"/>
              <a:t> </a:t>
            </a:r>
            <a:r>
              <a:rPr dirty="0" err="1"/>
              <a:t>подолання</a:t>
            </a:r>
            <a:r>
              <a:rPr dirty="0"/>
              <a:t> </a:t>
            </a:r>
            <a:r>
              <a:rPr dirty="0" err="1"/>
              <a:t>кількох</a:t>
            </a:r>
            <a:r>
              <a:rPr dirty="0"/>
              <a:t> </a:t>
            </a:r>
            <a:r>
              <a:rPr dirty="0" err="1"/>
              <a:t>етапів</a:t>
            </a:r>
            <a:r>
              <a:rPr dirty="0"/>
              <a:t>, </a:t>
            </a:r>
            <a:r>
              <a:rPr dirty="0" err="1"/>
              <a:t>щоб</a:t>
            </a:r>
            <a:r>
              <a:rPr dirty="0"/>
              <a:t> </a:t>
            </a:r>
            <a:r>
              <a:rPr dirty="0" err="1"/>
              <a:t>осягнути</a:t>
            </a:r>
            <a:r>
              <a:rPr dirty="0"/>
              <a:t> </a:t>
            </a:r>
            <a:r>
              <a:rPr dirty="0" err="1"/>
              <a:t>повний</a:t>
            </a:r>
            <a:r>
              <a:rPr dirty="0"/>
              <a:t> </a:t>
            </a:r>
            <a:r>
              <a:rPr dirty="0" err="1"/>
              <a:t>рівень</a:t>
            </a:r>
            <a:r>
              <a:rPr dirty="0"/>
              <a:t> </a:t>
            </a:r>
            <a:r>
              <a:rPr dirty="0" err="1"/>
              <a:t>володіння</a:t>
            </a:r>
            <a:r>
              <a:rPr dirty="0"/>
              <a:t>.</a:t>
            </a:r>
            <a:endParaRPr lang="uk-UA" dirty="0"/>
          </a:p>
          <a:p>
            <a:r>
              <a:rPr lang="en-US" dirty="0"/>
              <a:t>/imagine prompt: </a:t>
            </a:r>
            <a:r>
              <a:rPr lang="ru-RU" dirty="0" err="1"/>
              <a:t>Культивовані</a:t>
            </a:r>
            <a:r>
              <a:rPr lang="ru-RU" dirty="0"/>
              <a:t> </a:t>
            </a:r>
            <a:r>
              <a:rPr lang="ru-RU" dirty="0" err="1"/>
              <a:t>виноградні</a:t>
            </a:r>
            <a:r>
              <a:rPr lang="ru-RU" dirty="0"/>
              <a:t> </a:t>
            </a:r>
            <a:r>
              <a:rPr lang="ru-RU" dirty="0" err="1"/>
              <a:t>лози</a:t>
            </a:r>
            <a:r>
              <a:rPr lang="ru-RU" dirty="0"/>
              <a:t> </a:t>
            </a:r>
            <a:r>
              <a:rPr lang="ru-RU" dirty="0" err="1"/>
              <a:t>сплітаються</a:t>
            </a:r>
            <a:r>
              <a:rPr lang="ru-RU" dirty="0"/>
              <a:t>, </a:t>
            </a:r>
            <a:r>
              <a:rPr lang="ru-RU" dirty="0" err="1"/>
              <a:t>демонструючи</a:t>
            </a:r>
            <a:r>
              <a:rPr lang="ru-RU" dirty="0"/>
              <a:t> </a:t>
            </a:r>
            <a:r>
              <a:rPr lang="ru-RU" dirty="0" err="1"/>
              <a:t>яскраве</a:t>
            </a:r>
            <a:r>
              <a:rPr lang="ru-RU" dirty="0"/>
              <a:t> </a:t>
            </a:r>
            <a:r>
              <a:rPr lang="ru-RU" dirty="0" err="1"/>
              <a:t>цвітіння</a:t>
            </a:r>
            <a:r>
              <a:rPr lang="ru-RU" dirty="0"/>
              <a:t> на </a:t>
            </a:r>
            <a:r>
              <a:rPr lang="ru-RU" dirty="0" err="1"/>
              <a:t>тлі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endParaRPr dirty="0"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3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Розвиток мовної здібності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dirty="0"/>
          </a:p>
          <a:p>
            <a:r>
              <a:rPr dirty="0" err="1"/>
              <a:t>Етап</a:t>
            </a:r>
            <a:r>
              <a:rPr dirty="0"/>
              <a:t> мовної </a:t>
            </a:r>
            <a:r>
              <a:rPr dirty="0" err="1"/>
              <a:t>правильності</a:t>
            </a:r>
            <a:endParaRPr dirty="0"/>
          </a:p>
          <a:p>
            <a:r>
              <a:rPr dirty="0" err="1"/>
              <a:t>Етап</a:t>
            </a:r>
            <a:r>
              <a:rPr dirty="0"/>
              <a:t> </a:t>
            </a:r>
            <a:r>
              <a:rPr dirty="0" err="1"/>
              <a:t>інтеріоризації</a:t>
            </a:r>
            <a:endParaRPr dirty="0"/>
          </a:p>
          <a:p>
            <a:r>
              <a:rPr dirty="0" err="1"/>
              <a:t>Етап</a:t>
            </a:r>
            <a:r>
              <a:rPr dirty="0"/>
              <a:t> </a:t>
            </a:r>
            <a:r>
              <a:rPr dirty="0" err="1"/>
              <a:t>насиченості</a:t>
            </a:r>
            <a:r>
              <a:rPr dirty="0"/>
              <a:t> </a:t>
            </a:r>
            <a:r>
              <a:rPr dirty="0" err="1"/>
              <a:t>мовою</a:t>
            </a:r>
            <a:endParaRPr dirty="0"/>
          </a:p>
          <a:p>
            <a:r>
              <a:rPr dirty="0" err="1"/>
              <a:t>Етап</a:t>
            </a:r>
            <a:r>
              <a:rPr dirty="0"/>
              <a:t> </a:t>
            </a:r>
            <a:r>
              <a:rPr dirty="0" err="1"/>
              <a:t>адекватного</a:t>
            </a:r>
            <a:r>
              <a:rPr dirty="0"/>
              <a:t> </a:t>
            </a:r>
            <a:r>
              <a:rPr dirty="0" err="1"/>
              <a:t>вибору</a:t>
            </a:r>
            <a:endParaRPr dirty="0"/>
          </a:p>
          <a:p>
            <a:r>
              <a:rPr dirty="0" err="1"/>
              <a:t>Етап</a:t>
            </a:r>
            <a:r>
              <a:rPr dirty="0"/>
              <a:t> </a:t>
            </a:r>
            <a:r>
              <a:rPr dirty="0" err="1"/>
              <a:t>володіння</a:t>
            </a:r>
            <a:r>
              <a:rPr dirty="0"/>
              <a:t> </a:t>
            </a:r>
            <a:r>
              <a:rPr dirty="0" err="1"/>
              <a:t>фаховою</a:t>
            </a:r>
            <a:r>
              <a:rPr dirty="0"/>
              <a:t> </a:t>
            </a:r>
            <a:r>
              <a:rPr dirty="0" err="1"/>
              <a:t>метамовою</a:t>
            </a:r>
            <a:endParaRPr lang="uk-UA" dirty="0"/>
          </a:p>
          <a:p>
            <a:endParaRPr lang="ru-RU" dirty="0"/>
          </a:p>
          <a:p>
            <a:endParaRPr lang="uk-UA" dirty="0"/>
          </a:p>
          <a:p>
            <a:r>
              <a:rPr lang="ru-RU" dirty="0"/>
              <a:t>/</a:t>
            </a:r>
            <a:r>
              <a:rPr lang="ru-RU" dirty="0" err="1"/>
              <a:t>уявіть</a:t>
            </a:r>
            <a:r>
              <a:rPr lang="ru-RU" dirty="0"/>
              <a:t> </a:t>
            </a:r>
            <a:r>
              <a:rPr lang="ru-RU" dirty="0" err="1"/>
              <a:t>підказку</a:t>
            </a:r>
            <a:r>
              <a:rPr lang="ru-RU" dirty="0"/>
              <a:t>: «</a:t>
            </a:r>
            <a:r>
              <a:rPr lang="ru-RU" dirty="0" err="1"/>
              <a:t>Цікаві</a:t>
            </a:r>
            <a:r>
              <a:rPr lang="ru-RU" dirty="0"/>
              <a:t> книги </a:t>
            </a:r>
            <a:r>
              <a:rPr lang="ru-RU" dirty="0" err="1"/>
              <a:t>танцюють</a:t>
            </a:r>
            <a:r>
              <a:rPr lang="ru-RU" dirty="0"/>
              <a:t>, </a:t>
            </a:r>
            <a:r>
              <a:rPr lang="ru-RU" dirty="0" err="1"/>
              <a:t>зоряне</a:t>
            </a:r>
            <a:r>
              <a:rPr lang="ru-RU" dirty="0"/>
              <a:t> небо»</a:t>
            </a:r>
          </a:p>
          <a:p>
            <a:endParaRPr dirty="0"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6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55140-3DC6-D4D6-0A6E-9D2B8E55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3" y="724138"/>
            <a:ext cx="532138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Аспекти вивчення мовленнєвої поведінки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CF359-B985-EA88-0B94-3616EF160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613" y="2550728"/>
            <a:ext cx="5321387" cy="4108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dirty="0"/>
          </a:p>
          <a:p>
            <a:r>
              <a:rPr dirty="0" err="1"/>
              <a:t>Мовний</a:t>
            </a:r>
            <a:r>
              <a:rPr dirty="0"/>
              <a:t> </a:t>
            </a:r>
            <a:r>
              <a:rPr dirty="0" err="1"/>
              <a:t>механізм</a:t>
            </a:r>
            <a:endParaRPr dirty="0"/>
          </a:p>
          <a:p>
            <a:r>
              <a:rPr dirty="0" err="1"/>
              <a:t>Мовна</a:t>
            </a:r>
            <a:r>
              <a:rPr dirty="0"/>
              <a:t> </a:t>
            </a:r>
            <a:r>
              <a:rPr dirty="0" err="1"/>
              <a:t>організація</a:t>
            </a:r>
            <a:r>
              <a:rPr dirty="0"/>
              <a:t> </a:t>
            </a:r>
            <a:r>
              <a:rPr dirty="0" err="1"/>
              <a:t>людини</a:t>
            </a:r>
            <a:endParaRPr dirty="0"/>
          </a:p>
          <a:p>
            <a:r>
              <a:rPr dirty="0" err="1"/>
              <a:t>Мовленнєвий</a:t>
            </a:r>
            <a:r>
              <a:rPr dirty="0"/>
              <a:t> </a:t>
            </a:r>
            <a:r>
              <a:rPr dirty="0" err="1"/>
              <a:t>механізм</a:t>
            </a:r>
            <a:endParaRPr lang="uk-UA" dirty="0"/>
          </a:p>
          <a:p>
            <a:endParaRPr lang="ru-RU" dirty="0"/>
          </a:p>
          <a:p>
            <a:endParaRPr lang="ru-RU" dirty="0"/>
          </a:p>
          <a:p>
            <a:r>
              <a:rPr lang="en-US" dirty="0"/>
              <a:t>/imagine prompt: </a:t>
            </a:r>
            <a:r>
              <a:rPr lang="ru-RU" dirty="0" err="1"/>
              <a:t>Механічні</a:t>
            </a:r>
            <a:r>
              <a:rPr lang="ru-RU" dirty="0"/>
              <a:t> ручки красиво </a:t>
            </a:r>
            <a:r>
              <a:rPr lang="ru-RU" dirty="0" err="1"/>
              <a:t>танцюють</a:t>
            </a:r>
            <a:r>
              <a:rPr lang="ru-RU" dirty="0"/>
              <a:t> на </a:t>
            </a:r>
            <a:r>
              <a:rPr lang="ru-RU" dirty="0" err="1"/>
              <a:t>тлі</a:t>
            </a:r>
            <a:r>
              <a:rPr lang="ru-RU"/>
              <a:t> виру галактик.</a:t>
            </a:r>
            <a:endParaRPr dirty="0"/>
          </a:p>
        </p:txBody>
      </p:sp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3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ck" id="{AFF7A834-C0F3-B943-BB34-55E930F62772}" vid="{E1BB68AE-57DF-3B4B-9838-BDED8784A9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1081</Words>
  <Application>Microsoft Office PowerPoint</Application>
  <PresentationFormat>Широкоэкранный</PresentationFormat>
  <Paragraphs>86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Підходи до аналізу мовлення в психолінгвістиці</vt:lpstr>
      <vt:lpstr>Основні положення теорії мовленнєвої діяльності</vt:lpstr>
      <vt:lpstr>Поняття мовної особистості</vt:lpstr>
      <vt:lpstr>Компоненти мовленнєвої освіти в полікультурному просторі</vt:lpstr>
      <vt:lpstr>Особливості володіння мовою та міжкультурні знання</vt:lpstr>
      <vt:lpstr>Розвиток мовної здібності</vt:lpstr>
      <vt:lpstr>Аспекти вивчення мовленнєвої поведінки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Николай Волосянков</dc:creator>
  <cp:lastModifiedBy>Максим Куринной</cp:lastModifiedBy>
  <cp:revision>13</cp:revision>
  <dcterms:created xsi:type="dcterms:W3CDTF">2023-09-15T12:26:55Z</dcterms:created>
  <dcterms:modified xsi:type="dcterms:W3CDTF">2024-02-18T23:17:50Z</dcterms:modified>
</cp:coreProperties>
</file>