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09B1F-9665-43E4-BBD8-4C3E990728CA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0B914AC-6E86-40D6-8374-12B05077BB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943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09B1F-9665-43E4-BBD8-4C3E990728CA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B914AC-6E86-40D6-8374-12B05077BB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314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09B1F-9665-43E4-BBD8-4C3E990728CA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B914AC-6E86-40D6-8374-12B05077BBD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7765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09B1F-9665-43E4-BBD8-4C3E990728CA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B914AC-6E86-40D6-8374-12B05077BB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0983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09B1F-9665-43E4-BBD8-4C3E990728CA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B914AC-6E86-40D6-8374-12B05077BBD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1566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09B1F-9665-43E4-BBD8-4C3E990728CA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B914AC-6E86-40D6-8374-12B05077BB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266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09B1F-9665-43E4-BBD8-4C3E990728CA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14AC-6E86-40D6-8374-12B05077BB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216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09B1F-9665-43E4-BBD8-4C3E990728CA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14AC-6E86-40D6-8374-12B05077BB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987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09B1F-9665-43E4-BBD8-4C3E990728CA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14AC-6E86-40D6-8374-12B05077BB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2522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09B1F-9665-43E4-BBD8-4C3E990728CA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B914AC-6E86-40D6-8374-12B05077BB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799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09B1F-9665-43E4-BBD8-4C3E990728CA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0B914AC-6E86-40D6-8374-12B05077BB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057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09B1F-9665-43E4-BBD8-4C3E990728CA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0B914AC-6E86-40D6-8374-12B05077BB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903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09B1F-9665-43E4-BBD8-4C3E990728CA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14AC-6E86-40D6-8374-12B05077BB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867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09B1F-9665-43E4-BBD8-4C3E990728CA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14AC-6E86-40D6-8374-12B05077BB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952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09B1F-9665-43E4-BBD8-4C3E990728CA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14AC-6E86-40D6-8374-12B05077BB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18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09B1F-9665-43E4-BBD8-4C3E990728CA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B914AC-6E86-40D6-8374-12B05077BB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1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09B1F-9665-43E4-BBD8-4C3E990728CA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0B914AC-6E86-40D6-8374-12B05077BB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52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ГАЗОВІ СЕНСОРИ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353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6179" y="358630"/>
            <a:ext cx="43992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Каталітичні</a:t>
            </a:r>
            <a:r>
              <a:rPr lang="uk-UA" sz="2000" b="1" i="1" spc="5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(термохімічні)</a:t>
            </a:r>
            <a:r>
              <a:rPr lang="uk-UA" sz="2000" b="1" i="1" spc="5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методи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" y="1000539"/>
            <a:ext cx="5620987" cy="3380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55575" lvl="2" algn="just">
              <a:lnSpc>
                <a:spcPct val="150000"/>
              </a:lnSpc>
              <a:spcAft>
                <a:spcPts val="0"/>
              </a:spcAft>
              <a:buSzPts val="1400"/>
              <a:tabLst>
                <a:tab pos="1223645" algn="l"/>
              </a:tabLst>
            </a:pP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руйнуванні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хімічних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зв’язків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реагентах виділяється енергія, яка в основному йде на утворення нових хімічних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зв’язків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При цьому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виділяють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2 типи реакцій:</a:t>
            </a:r>
            <a:endParaRPr lang="ru-RU" spc="-1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5"/>
              </a:spcBef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64897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екзотермічні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реакції,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супроводжуються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виділенням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тепла,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805"/>
              </a:spcBef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64897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ендотермічні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реакції,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супроводжуються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поглинанням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тепла.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95803" y="915215"/>
            <a:ext cx="5596836" cy="3103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1770" marR="156845" indent="456565"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</a:pP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Каталіз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вибіркове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прискорення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одного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можливих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напрямків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хімічних реакцій. </a:t>
            </a:r>
            <a:endParaRPr lang="uk-UA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91770" marR="156845" indent="456565"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</a:pPr>
            <a:r>
              <a:rPr lang="uk-UA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Каталізатор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це речовина, що прискорює хімічну реакцію 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певному</a:t>
            </a:r>
            <a:r>
              <a:rPr lang="uk-UA" spc="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напрямку,</a:t>
            </a:r>
            <a:r>
              <a:rPr lang="uk-UA" spc="6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сама</a:t>
            </a:r>
            <a:r>
              <a:rPr lang="uk-UA" spc="6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</a:t>
            </a:r>
            <a:r>
              <a:rPr lang="uk-UA" spc="6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цьому</a:t>
            </a:r>
            <a:r>
              <a:rPr lang="uk-UA" spc="6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вступає</a:t>
            </a:r>
            <a:r>
              <a:rPr lang="uk-UA" spc="6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6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багатократну</a:t>
            </a:r>
            <a:r>
              <a:rPr lang="uk-UA" spc="6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взаємодію</a:t>
            </a:r>
            <a:r>
              <a:rPr lang="uk-UA" spc="6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 учасниками</a:t>
            </a:r>
            <a:r>
              <a:rPr lang="uk-UA" spc="40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реакції</a:t>
            </a:r>
            <a:r>
              <a:rPr lang="uk-UA" spc="4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4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відновлює</a:t>
            </a:r>
            <a:r>
              <a:rPr lang="uk-UA" spc="4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свій</a:t>
            </a:r>
            <a:r>
              <a:rPr lang="uk-UA" spc="4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склад</a:t>
            </a:r>
            <a:r>
              <a:rPr lang="uk-UA" spc="4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uk-UA" spc="4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кожного</a:t>
            </a:r>
            <a:r>
              <a:rPr lang="uk-UA" spc="4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циклу</a:t>
            </a:r>
            <a:r>
              <a:rPr lang="uk-UA" spc="3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хімічних взаємодій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5378456"/>
              </p:ext>
            </p:extLst>
          </p:nvPr>
        </p:nvGraphicFramePr>
        <p:xfrm>
          <a:off x="3562200" y="5214321"/>
          <a:ext cx="5486393" cy="49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3" imgW="2832100" imgH="254000" progId="Equation.3">
                  <p:embed/>
                </p:oleObj>
              </mc:Choice>
              <mc:Fallback>
                <p:oleObj name="Equation" r:id="rId3" imgW="2832100" imgH="254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2200" y="5214321"/>
                        <a:ext cx="5486393" cy="4987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7064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32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81299" y="1567542"/>
            <a:ext cx="5023262" cy="311133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52860" y="4882495"/>
            <a:ext cx="6096000" cy="10259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485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Структура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каталітичних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сенсорів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пелісторного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типу.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49910" marR="516255" algn="ctr">
              <a:spcBef>
                <a:spcPts val="80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каталізатор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паладія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керамічній основі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2 –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платинова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спіраль.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06179" y="358630"/>
            <a:ext cx="43992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Каталітичні</a:t>
            </a:r>
            <a:r>
              <a:rPr lang="uk-UA" sz="2000" b="1" i="1" spc="5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(термохімічні)</a:t>
            </a:r>
            <a:r>
              <a:rPr lang="uk-UA" sz="2000" b="1" i="1" spc="5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методи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940102" y="1763788"/>
            <a:ext cx="51588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1770" marR="155575" indent="456565" algn="just">
              <a:lnSpc>
                <a:spcPct val="150000"/>
              </a:lnSpc>
              <a:spcBef>
                <a:spcPts val="1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Даний метод застосовують в приміщеннях, де можливою є поява лише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одного газу. Наприклад,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визначення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наявності метану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шахті.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145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8348" y="1265968"/>
            <a:ext cx="20433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Сорбційні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сенсори</a:t>
            </a:r>
            <a:endParaRPr lang="ru-RU" b="1" i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4322" y="1679264"/>
            <a:ext cx="1129343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53670" lvl="2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SzPts val="1400"/>
              <a:tabLst>
                <a:tab pos="1098550" algn="l"/>
              </a:tabLst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фаз (газ-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тверде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тіло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сорбційні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адсорбцію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абсорбцію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53670" lvl="2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SzPts val="1400"/>
              <a:tabLst>
                <a:tab pos="1098550" algn="l"/>
              </a:tabLst>
            </a:pPr>
            <a:r>
              <a:rPr lang="uk-UA" spc="-15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Адсорбція</a:t>
            </a:r>
            <a:r>
              <a:rPr lang="uk-UA" spc="-1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це поверхневе поглинання речовини іншою речовиною.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pc="-1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Коли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речовина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поглинається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всім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об’ємом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іншої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речовини,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місце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абсорбція.</a:t>
            </a:r>
            <a:endParaRPr lang="en-US" spc="-15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53670" lvl="2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SzPts val="1400"/>
              <a:tabLst>
                <a:tab pos="1098550" algn="l"/>
              </a:tabLs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Речовина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здатна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поглинати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іншу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речовину,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називається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адсорбентом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речовина, яка може адсорбуватися – </a:t>
            </a:r>
            <a:r>
              <a:rPr lang="uk-UA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адсорбтивом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 вже адсорбована речовина –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адсорбатом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pc="-15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53670" lvl="2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SzPts val="1400"/>
              <a:tabLst>
                <a:tab pos="1098550" algn="l"/>
              </a:tabLs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зворотній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адсорбції,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називається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десорбцією.</a:t>
            </a:r>
            <a:endParaRPr lang="ru-RU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8" name="Picture 4" descr="Вплив на навколишнє середовище, спричинений виробництвом електричної  енергії - РОЕК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8308" y="4092399"/>
            <a:ext cx="2837007" cy="189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Спалювання листя – небезпека для здоров&amp;#39;я людини та велика шкода довкіллю!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431" y="4550856"/>
            <a:ext cx="2777630" cy="2083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Вплив транспорту на навколишнє середовище: проблеми та шляхи вирішення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624" y="5033427"/>
            <a:ext cx="3189812" cy="1824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548348" y="120088"/>
            <a:ext cx="103044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газоаналізатори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принципом </a:t>
            </a:r>
            <a:r>
              <a:rPr lang="ru-RU" b="1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сорбційні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іонізаційні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хроматографічні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мас-спектроскопічні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26473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1065" y="327561"/>
            <a:ext cx="10774878" cy="498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54940" lvl="2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SzPts val="1400"/>
              <a:tabLst>
                <a:tab pos="1109345" algn="l"/>
              </a:tabLst>
            </a:pPr>
            <a:r>
              <a:rPr lang="uk-UA" sz="2000" b="1" i="1" spc="-15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Напівпровідникові газоаналізатори </a:t>
            </a:r>
            <a:r>
              <a:rPr lang="uk-UA" sz="2000" b="1" i="1" spc="-15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адсорбційного </a:t>
            </a:r>
            <a:r>
              <a:rPr lang="uk-UA" sz="2000" b="1" i="1" spc="-15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типу </a:t>
            </a:r>
            <a:endParaRPr lang="uk-UA" sz="2000" spc="-15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504" y="1225414"/>
            <a:ext cx="572390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54940" lvl="2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SzPts val="1400"/>
              <a:tabLst>
                <a:tab pos="1109345" algn="l"/>
              </a:tabLst>
            </a:pPr>
            <a:r>
              <a:rPr lang="uk-UA" spc="-15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ПЕРЕВАГИ</a:t>
            </a:r>
          </a:p>
          <a:p>
            <a:pPr marL="1200150" marR="154940" lvl="2" indent="-285750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  <a:tabLst>
                <a:tab pos="1109345" algn="l"/>
              </a:tabLst>
            </a:pPr>
            <a:r>
              <a:rPr lang="uk-UA" spc="-1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мінімальні розміри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spc="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00150" marR="154940" lvl="2" indent="-285750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  <a:tabLst>
                <a:tab pos="1109345" algn="l"/>
              </a:tabLst>
            </a:pPr>
            <a:r>
              <a:rPr lang="uk-UA" spc="-1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проста конструкція </a:t>
            </a:r>
            <a:endParaRPr lang="uk-UA" spc="-1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00150" marR="154940" lvl="2" indent="-285750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  <a:tabLst>
                <a:tab pos="1109345" algn="l"/>
              </a:tabLst>
            </a:pP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споживають мало </a:t>
            </a:r>
            <a:r>
              <a:rPr lang="uk-UA" spc="-1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потужності </a:t>
            </a:r>
            <a:endParaRPr lang="uk-UA" spc="-1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00150" marR="154940" lvl="2" indent="-285750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  <a:tabLst>
                <a:tab pos="1109345" algn="l"/>
              </a:tabLst>
            </a:pP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виготовляються по груповій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мікроелектронній технології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spc="-1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00150" marR="154940" lvl="2" indent="-285750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  <a:tabLst>
                <a:tab pos="1109345" algn="l"/>
              </a:tabLst>
            </a:pP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порівняно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низька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вартість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spc="-1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00150" marR="154940" lvl="2" indent="-285750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  <a:tabLst>
                <a:tab pos="1109345" algn="l"/>
              </a:tabLst>
            </a:pP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сумісність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електронними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приладами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подальшої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обробки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сигналів.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spc="-1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504" y="4963173"/>
            <a:ext cx="572390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54940" lvl="2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SzPts val="1400"/>
              <a:tabLst>
                <a:tab pos="1109345" algn="l"/>
              </a:tabLst>
            </a:pPr>
            <a:r>
              <a:rPr lang="uk-UA" spc="-15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НЕДОЛІКИ</a:t>
            </a:r>
          </a:p>
          <a:p>
            <a:pPr marL="1200150" marR="154940" lvl="2" indent="-285750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  <a:tabLst>
                <a:tab pos="1109345" algn="l"/>
              </a:tabLst>
            </a:pPr>
            <a:r>
              <a:rPr lang="uk-UA" spc="-1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невисоку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стабільність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селективність</a:t>
            </a:r>
          </a:p>
          <a:p>
            <a:pPr marL="1200150" marR="154940" lvl="2" indent="-285750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  <a:tabLst>
                <a:tab pos="1109345" algn="l"/>
              </a:tabLst>
            </a:pPr>
            <a:r>
              <a:rPr lang="uk-UA" spc="-1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підвищена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робоча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чутливого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елемента.</a:t>
            </a:r>
            <a:endParaRPr lang="ru-RU" spc="-1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958940" y="1225414"/>
            <a:ext cx="4667003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1770" marR="205105" indent="540385" algn="just">
              <a:lnSpc>
                <a:spcPct val="150000"/>
              </a:lnSpc>
              <a:spcBef>
                <a:spcPts val="15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 принципу роботи чутливих елементів можна виділити наступні 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класи</a:t>
            </a:r>
            <a:r>
              <a:rPr lang="uk-UA" spc="-34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напівпровідникових</a:t>
            </a:r>
            <a:r>
              <a:rPr lang="uk-UA" spc="-1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газових</a:t>
            </a:r>
            <a:r>
              <a:rPr lang="uk-UA" spc="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сенсорів: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42037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резистивні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сенсори;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42037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сенсори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основі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МДН-структур;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Bef>
                <a:spcPts val="805"/>
              </a:spcBef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42037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сенсори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основі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бар’єру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Шотткі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815"/>
              </a:spcBef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42037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сенсори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основі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гетеропереходу.</a:t>
            </a:r>
            <a:endParaRPr lang="ru-RU" sz="14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539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22962" y="330141"/>
            <a:ext cx="100386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Резистивні</a:t>
            </a:r>
            <a:r>
              <a:rPr lang="uk-UA" b="1" i="1" spc="5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сенсори</a:t>
            </a:r>
            <a:r>
              <a:rPr lang="uk-UA" b="1" i="1" spc="5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працюють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ефектах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зміни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провідності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напівпровідника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залежності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концентрації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аналіту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  <p:pic>
        <p:nvPicPr>
          <p:cNvPr id="6" name="image26.png" descr="Опис : sensor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96728" y="1564820"/>
            <a:ext cx="3209661" cy="368407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421398" y="5248894"/>
            <a:ext cx="7888856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38530">
              <a:spcAft>
                <a:spcPts val="0"/>
              </a:spcAft>
            </a:pPr>
            <a:r>
              <a:rPr lang="uk-UA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Структура</a:t>
            </a:r>
            <a:r>
              <a:rPr lang="uk-UA" b="1" i="1" spc="-15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газового</a:t>
            </a:r>
            <a:r>
              <a:rPr lang="uk-UA" b="1" i="1" spc="-5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сенсора</a:t>
            </a:r>
            <a:r>
              <a:rPr lang="uk-UA" b="1" i="1" spc="-1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резистивного</a:t>
            </a:r>
            <a:r>
              <a:rPr lang="uk-UA" b="1" i="1" spc="-1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типу</a:t>
            </a:r>
            <a:endParaRPr lang="ru-RU" b="1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05205" marR="247015" indent="-713740">
              <a:spcBef>
                <a:spcPts val="81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–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електровиводи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2 – скляна панель, 3 – металевий корпус, </a:t>
            </a:r>
            <a:endParaRPr lang="uk-UA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05205" marR="247015" indent="-713740">
              <a:spcBef>
                <a:spcPts val="810"/>
              </a:spcBef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 –нагрівач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5 – підкладка, 6 –</a:t>
            </a:r>
            <a:r>
              <a:rPr lang="uk-UA" spc="-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проволока, 7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чутливий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елемент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marL="1005205" marR="247015" indent="-713740">
              <a:spcBef>
                <a:spcPts val="810"/>
              </a:spcBef>
              <a:spcAft>
                <a:spcPts val="0"/>
              </a:spcAft>
            </a:pP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вибухозахисна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металева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сітка.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65569" y="1281266"/>
            <a:ext cx="6096000" cy="13388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191770" marR="153670" indent="448945"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якості</a:t>
            </a:r>
            <a:r>
              <a:rPr lang="uk-UA" spc="2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газочутливої</a:t>
            </a:r>
            <a:r>
              <a:rPr lang="uk-UA" spc="2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плівки</a:t>
            </a:r>
            <a:r>
              <a:rPr lang="uk-UA" spc="2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використовуються</a:t>
            </a:r>
            <a:r>
              <a:rPr lang="uk-UA" spc="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наступні</a:t>
            </a:r>
            <a:r>
              <a:rPr lang="uk-UA" spc="2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матеріали:</a:t>
            </a:r>
            <a:r>
              <a:rPr lang="uk-UA" spc="2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SnO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2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ZnO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In</a:t>
            </a:r>
            <a:r>
              <a:rPr lang="uk-UA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uk-UA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TiO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1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WO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Fe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CdS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CdSe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CeO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660571" y="3120093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191770" marR="153670" indent="448945" algn="just">
              <a:lnSpc>
                <a:spcPct val="150000"/>
              </a:lnSpc>
              <a:spcBef>
                <a:spcPts val="1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Газоаналізатори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резистивного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типу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застосовують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широкого спектру газів, зокрема горючих газів (Н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СН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пропан), а також О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Cl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НС1.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685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0517" y="1051540"/>
            <a:ext cx="50950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якості сенсорів на основі МДН-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МДН-ємності</a:t>
            </a:r>
            <a:r>
              <a:rPr lang="uk-UA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МДН-транзистори,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характеристики яких (ємність та порогова напруга відповідно) змінюються 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залежності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концентрації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аналіту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87228" y="524885"/>
            <a:ext cx="40763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Сенсори на основі МДН-структур</a:t>
            </a:r>
            <a:endParaRPr lang="ru-RU" sz="2000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9254" y="2437593"/>
            <a:ext cx="536819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1770" marR="153670" indent="448945" algn="just">
              <a:spcBef>
                <a:spcPts val="5"/>
              </a:spcBef>
              <a:spcAft>
                <a:spcPts val="0"/>
              </a:spcAft>
            </a:pP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Перевагою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даного типу сенсора порівняно з сенсорами резистивного типу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 висока селективність. До 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недоліків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слід віднести принципова неможливість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реєструвати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гази,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адсорбції яких необхідними є температури більші,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аніж 300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яких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кремнієві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прилади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виходять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ладу (допустима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робоча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температура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250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С).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45580" y="524885"/>
            <a:ext cx="6096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191770" indent="448945" algn="just">
              <a:spcAft>
                <a:spcPts val="0"/>
              </a:spcAft>
            </a:pPr>
            <a:r>
              <a:rPr lang="uk-UA" sz="20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Сенсори</a:t>
            </a:r>
            <a:r>
              <a:rPr lang="uk-UA" sz="2000" b="1" i="1" spc="225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2000" b="1" i="1" spc="575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основі</a:t>
            </a:r>
            <a:r>
              <a:rPr lang="uk-UA" sz="2000" b="1" i="1" spc="575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бар’єру</a:t>
            </a:r>
            <a:r>
              <a:rPr lang="uk-UA" sz="2000" b="1" i="1" spc="575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Шотткі</a:t>
            </a:r>
            <a:r>
              <a:rPr lang="uk-UA" sz="2000" b="1" i="1" spc="595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sz="2000" b="1" i="1" spc="595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096000" y="105154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191770" indent="448945" algn="just"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 роботи ґрунтується</a:t>
            </a:r>
            <a:r>
              <a:rPr lang="uk-UA" spc="57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тому,</a:t>
            </a:r>
            <a:r>
              <a:rPr lang="uk-UA" spc="5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pc="5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91770" marR="155575" algn="just">
              <a:spcBef>
                <a:spcPts val="25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адсорбції молекул газу змінюється висота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бар’єру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 тому вольт-амперні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характеристики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зсуваються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вздовж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осі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напруг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подібно МДН-структурам.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96000" y="2251869"/>
            <a:ext cx="55457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1770" marR="153670" indent="448945" algn="just">
              <a:spcBef>
                <a:spcPts val="5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Використовуються дані сенсори для реєстрації водню,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чадного газу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 аміаку.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91770" marR="154940" indent="448945" algn="just">
              <a:spcBef>
                <a:spcPts val="5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Головною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перевагою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таких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сенсорів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порівняно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низькі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робочі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температури (до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80 </a:t>
            </a:r>
            <a:r>
              <a:rPr lang="uk-UA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С).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10879" y="3591755"/>
            <a:ext cx="41058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Сенсори</a:t>
            </a:r>
            <a:r>
              <a:rPr lang="uk-UA" sz="2000" b="1" i="1" spc="5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2000" b="1" i="1" spc="5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основі</a:t>
            </a:r>
            <a:r>
              <a:rPr lang="uk-UA" sz="2000" b="1" i="1" spc="5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гетеропереходу</a:t>
            </a:r>
            <a:endParaRPr lang="ru-RU" sz="2000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30587" y="399186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Працюють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ефекті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зміни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висоти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потенціального бар’єру гетеропереходу в залежності від концентрації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аналіту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30587" y="463819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Гетероперехід являє собою з’єднання напівпровідників з різною шириною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забороненої зони.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230587" y="540869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створення таких газових сенсорів використовуються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гетероструктури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типу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PbS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SnO</a:t>
            </a:r>
            <a:r>
              <a:rPr lang="uk-UA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Si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/>
          </a:p>
        </p:txBody>
      </p:sp>
      <p:pic>
        <p:nvPicPr>
          <p:cNvPr id="3074" name="Picture 2" descr="Датчик утечки газа: особенности, виды, характеристики - стать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8386" y="4703159"/>
            <a:ext cx="2219325" cy="205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8136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20435" y="234186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marR="158750" lvl="2">
              <a:spcBef>
                <a:spcPts val="15"/>
              </a:spcBef>
              <a:spcAft>
                <a:spcPts val="0"/>
              </a:spcAft>
              <a:buSzPts val="1400"/>
              <a:tabLst>
                <a:tab pos="509270" algn="l"/>
              </a:tabLst>
            </a:pPr>
            <a:r>
              <a:rPr lang="uk-UA" sz="2000" b="1" i="1" spc="-15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Резистивні</a:t>
            </a:r>
            <a:r>
              <a:rPr lang="uk-UA" sz="2000" b="1" i="1" spc="46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spc="-15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  </a:t>
            </a:r>
            <a:r>
              <a:rPr lang="uk-UA" sz="2000" b="1" i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ємнісні сенсори</a:t>
            </a:r>
            <a:r>
              <a:rPr lang="uk-UA" sz="2000" b="1" i="1" spc="615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вологи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67054" y="1079178"/>
            <a:ext cx="5074723" cy="3344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58750" algn="just">
              <a:spcBef>
                <a:spcPts val="77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Сенсор</a:t>
            </a:r>
            <a:r>
              <a:rPr lang="uk-UA" spc="6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вологи</a:t>
            </a:r>
            <a:r>
              <a:rPr lang="uk-UA" spc="6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(або</a:t>
            </a:r>
            <a:r>
              <a:rPr lang="uk-UA" spc="6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гігрометр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 призначений</a:t>
            </a:r>
            <a:r>
              <a:rPr lang="uk-UA" spc="60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для визначення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кількості водяної пари в даному газі. </a:t>
            </a:r>
            <a:endParaRPr lang="uk-UA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58750" algn="just">
              <a:spcBef>
                <a:spcPts val="770"/>
              </a:spcBef>
              <a:spcAft>
                <a:spcPts val="0"/>
              </a:spcAft>
            </a:pPr>
            <a:r>
              <a:rPr lang="uk-UA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Абсолютна 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вологість</a:t>
            </a:r>
            <a:r>
              <a:rPr lang="uk-UA" spc="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це маса водяної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пари, яка міститься в одиниці об’єму вологого газу (г/м</a:t>
            </a:r>
            <a:r>
              <a:rPr lang="uk-UA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endParaRPr lang="uk-UA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58750" algn="just">
              <a:spcBef>
                <a:spcPts val="770"/>
              </a:spcBef>
              <a:spcAft>
                <a:spcPts val="0"/>
              </a:spcAft>
            </a:pPr>
            <a:r>
              <a:rPr lang="uk-UA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Відносна 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вологість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 відношення кількості водяної пари, що міститься в одному кубічному метрі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газової суміші, до максимально можливої кількості пари, що може міститись 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цьому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 об’ємі при тій же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 температурі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(%).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102" name="Picture 6" descr="https://best-diy-site.com/img/4893870/vidi-datchikov-vlazhnosti-ih-princip-raboti-ustrojstvo-i-primenen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2551" y="4423683"/>
            <a:ext cx="4088645" cy="2434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6096000" y="730364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marL="191770" marR="154305" indent="456565" algn="just">
              <a:spcBef>
                <a:spcPts val="10"/>
              </a:spcBef>
              <a:spcAft>
                <a:spcPts val="0"/>
              </a:spcAft>
            </a:pP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Резистивний</a:t>
            </a:r>
            <a:r>
              <a:rPr lang="uk-UA" spc="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метод</a:t>
            </a:r>
            <a:r>
              <a:rPr lang="uk-UA" spc="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ґрунтується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залежності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властивостей матеріалу від вмісту водяної пари.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Конструктивно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такий сенсор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складається з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вологочутливої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плівки (наприклад,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Fe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кремнійорганічних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полімерів), нанесеної на підкладку, а також двох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корозійно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стійких електродів.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spc="5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91770" marR="154305" indent="456565" algn="just">
              <a:spcBef>
                <a:spcPts val="10"/>
              </a:spcBef>
              <a:spcAft>
                <a:spcPts val="0"/>
              </a:spcAft>
            </a:pPr>
            <a:endParaRPr lang="uk-UA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91770" marR="154305" indent="456565" algn="just">
              <a:spcBef>
                <a:spcPts val="10"/>
              </a:spcBef>
              <a:spcAft>
                <a:spcPts val="0"/>
              </a:spcAft>
            </a:pPr>
            <a:r>
              <a:rPr lang="uk-UA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Ємнісний</a:t>
            </a:r>
            <a:r>
              <a:rPr lang="uk-UA" spc="5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метод</a:t>
            </a:r>
            <a:r>
              <a:rPr lang="uk-UA" spc="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ґрунтується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залежності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діелектричних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властивостей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матеріалу від вмісту водяної пари. Оскільки для сухих речовин діелектрична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проникність рівна 2 – 5, а для води 81, то невелика зміна вологості матеріалу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призводить до значної зміни його діелектричної проникності. 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459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6889" y="140026"/>
            <a:ext cx="26096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>
              <a:buSzPts val="1400"/>
              <a:tabLst>
                <a:tab pos="954405" algn="l"/>
              </a:tabLst>
            </a:pPr>
            <a:r>
              <a:rPr lang="uk-UA" sz="2000" b="1" i="1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Оптичні</a:t>
            </a:r>
            <a:r>
              <a:rPr lang="uk-UA" sz="2000" b="1" i="1" kern="0" spc="-15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сенсори</a:t>
            </a:r>
            <a:endParaRPr lang="ru-RU" sz="2000" b="1" i="1" kern="0" dirty="0">
              <a:solidFill>
                <a:schemeClr val="bg2">
                  <a:lumMod val="2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60466" y="699148"/>
            <a:ext cx="101336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Оптичні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вимірювання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концентрації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складу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суміші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ґрунтуються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взаємодії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світла,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електромагнітного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випромінювання,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досліджуваною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речовиною.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94806" y="1372404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Рефрактометричний метод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базується на залежності коефіцієнта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заломлення світла від складу та концентрації газу/рідини.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368136" y="2843519"/>
            <a:ext cx="6464136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56210" lvl="2">
              <a:lnSpc>
                <a:spcPts val="2400"/>
              </a:lnSpc>
              <a:spcBef>
                <a:spcPts val="25"/>
              </a:spcBef>
              <a:spcAft>
                <a:spcPts val="0"/>
              </a:spcAft>
              <a:buSzPts val="1400"/>
              <a:tabLst>
                <a:tab pos="1212215" algn="l"/>
                <a:tab pos="1212850" algn="l"/>
                <a:tab pos="2898140" algn="l"/>
                <a:tab pos="3587750" algn="l"/>
                <a:tab pos="4665345" algn="l"/>
                <a:tab pos="5010785" algn="l"/>
                <a:tab pos="6012815" algn="l"/>
              </a:tabLst>
            </a:pPr>
            <a:r>
              <a:rPr lang="uk-UA" b="1" i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Поляриметричний	метод	</a:t>
            </a:r>
            <a:r>
              <a:rPr lang="uk-UA" b="1" i="1" spc="-1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ґрунтується на залежності </a:t>
            </a:r>
            <a:r>
              <a:rPr lang="uk-UA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кута </a:t>
            </a:r>
            <a:r>
              <a:rPr lang="uk-UA" spc="-1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обертання</a:t>
            </a:r>
            <a:r>
              <a:rPr lang="uk-UA" spc="6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площини</a:t>
            </a:r>
            <a:r>
              <a:rPr lang="uk-UA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поляризації</a:t>
            </a:r>
            <a:r>
              <a:rPr lang="uk-UA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світла</a:t>
            </a:r>
            <a:r>
              <a:rPr lang="uk-UA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досліджуваній</a:t>
            </a:r>
            <a:r>
              <a:rPr lang="uk-UA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пробі</a:t>
            </a:r>
            <a:r>
              <a:rPr lang="uk-UA" spc="1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газу</a:t>
            </a:r>
            <a:r>
              <a:rPr lang="uk-UA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uk-UA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uk-UA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складу.</a:t>
            </a:r>
            <a:endParaRPr lang="ru-RU" spc="-1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94806" y="448281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Нефелометричний</a:t>
            </a:r>
            <a:r>
              <a:rPr lang="uk-UA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</a:t>
            </a:r>
            <a:r>
              <a:rPr lang="uk-UA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базується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вимірюванні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прозорості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33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проби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досліджуваної речовини.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19948" y="210109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Колориметричний метод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ґрунтується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визначенні інтенсивності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забарвлення проби у прохідному або відбитому світлі.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712034" y="359757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Спектральний</a:t>
            </a:r>
            <a:r>
              <a:rPr lang="uk-UA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</a:t>
            </a:r>
            <a:r>
              <a:rPr lang="uk-UA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базується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вибірковому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випусканні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поглинанні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різними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речовинами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випромінювання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заздалегідь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відомими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довжинами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хвиль.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1562" y="5323595"/>
            <a:ext cx="1210887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1770" marR="154940" indent="44894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ІЧ спектральні газоаналізатори визначають вміст СО, СО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NH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СН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технологічних газах виробництва синтетичного аміаку, пари ряду розчинників в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промислових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приміщень,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оксиди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азоту,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-33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вихлопних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газах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автомобілів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тощо.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Ультрафіолетові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газоаналізатори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застосовують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автоматичного</a:t>
            </a:r>
            <a:r>
              <a:rPr lang="uk-UA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контролю вмісту С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О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S,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C1O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дихлоретану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зокрема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викидах</a:t>
            </a:r>
            <a:r>
              <a:rPr lang="uk-UA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промислових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виявлення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Hg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рідше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(СО)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промислових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приміщень.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007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35540" y="246904"/>
            <a:ext cx="54595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>
              <a:buSzPts val="1400"/>
              <a:tabLst>
                <a:tab pos="954405" algn="l"/>
              </a:tabLst>
            </a:pPr>
            <a:r>
              <a:rPr lang="uk-UA" sz="2000" b="1" i="1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Каталітичні</a:t>
            </a:r>
            <a:r>
              <a:rPr lang="uk-UA" sz="2000" b="1" i="1" kern="0" spc="-25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2000" b="1" i="1" kern="0" spc="-2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калориметричні</a:t>
            </a:r>
            <a:r>
              <a:rPr lang="uk-UA" sz="2000" b="1" i="1" kern="0" spc="-1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сенсори</a:t>
            </a:r>
            <a:endParaRPr lang="ru-RU" sz="2000" b="1" i="1" kern="0" dirty="0">
              <a:solidFill>
                <a:schemeClr val="bg2">
                  <a:lumMod val="2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24842" y="786280"/>
            <a:ext cx="9919854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Теплові</a:t>
            </a:r>
            <a:r>
              <a:rPr lang="uk-UA" spc="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методи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визначення складу газу засновані на залежності теплових властивостей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газу від його хімічного складу або на визначенні температурних змін при різних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фазових перетвореннях речовини.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158339" y="2074774"/>
            <a:ext cx="65235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54305" lvl="2" algn="just">
              <a:lnSpc>
                <a:spcPct val="150000"/>
              </a:lnSpc>
              <a:spcAft>
                <a:spcPts val="0"/>
              </a:spcAft>
              <a:buSzPts val="1400"/>
              <a:tabLst>
                <a:tab pos="1182370" algn="l"/>
              </a:tabLst>
            </a:pP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Якщо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інформативним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параметром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теплопровідність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газу,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газоаналізатори,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основані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цьому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принципі,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називаються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калориметричними.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R="154305" lvl="2" algn="just">
              <a:lnSpc>
                <a:spcPct val="150000"/>
              </a:lnSpc>
              <a:spcAft>
                <a:spcPts val="0"/>
              </a:spcAft>
              <a:buSzPts val="1400"/>
              <a:tabLst>
                <a:tab pos="1182370" algn="l"/>
              </a:tabLst>
            </a:pPr>
            <a:r>
              <a:rPr lang="uk-UA" spc="-1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Якщо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газоаналізаторі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вимірюється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тепловий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ефект хімічної реакції, в якій бере участь досліджуваний газ, то такий сенсор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називається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каталітичним.</a:t>
            </a:r>
            <a:endParaRPr lang="ru-RU" spc="-15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122" name="Picture 2" descr="Датчики пожежної сигналізації теплові, димові – які вибрати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4769" y="2388766"/>
            <a:ext cx="3616408" cy="3616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2352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6712" y="200384"/>
            <a:ext cx="9860478" cy="872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Теплопровідність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це один із видів переносу теплоти від більш нагрітих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частин тіла до менш нагрітих, що призводить до вирівнювання температури.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0431" y="1409619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Коефіцієнт</a:t>
            </a:r>
            <a:r>
              <a:rPr lang="uk-UA" spc="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теплопровідності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b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кількість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теплоти,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проходить крізь матеріал товщиною 1 м та площею 1 м</a:t>
            </a:r>
            <a:r>
              <a:rPr lang="uk-UA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 одиницю часу при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різниці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протилежних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поверхнях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К.</a:t>
            </a:r>
            <a:r>
              <a:rPr lang="uk-UA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spc="355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spc="355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Коефіцієнт</a:t>
            </a:r>
            <a:r>
              <a:rPr lang="uk-UA" spc="5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теплопровідності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вимірюється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Вт/(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м·К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Теплопровідність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значно меншою, аніж рідин, тому вони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являються</a:t>
            </a:r>
            <a:r>
              <a:rPr lang="uk-UA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гарними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теплоізоляторами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(в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газах менше 0,2 Вт/(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м·К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у води – 0,58 Вт/(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м·К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у міді – 407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Вт/(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м·К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)).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7927" y="4482660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91770" marR="154940" indent="44894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термокондуктометричних</a:t>
            </a:r>
            <a:r>
              <a:rPr lang="uk-UA" spc="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газоаналізаторах</a:t>
            </a:r>
            <a:r>
              <a:rPr lang="uk-UA" spc="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теплопровідність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аналіту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безперервно порівнюється з теплопровідністю повітря чи іншого газу. Однак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враховувати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залежність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теплопровідності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температури,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адже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певній</a:t>
            </a:r>
            <a:r>
              <a:rPr lang="uk-UA" spc="4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температурі</a:t>
            </a:r>
            <a:r>
              <a:rPr lang="uk-UA" spc="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коефіцієнти</a:t>
            </a:r>
            <a:r>
              <a:rPr lang="uk-UA" spc="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теплопровідності</a:t>
            </a:r>
            <a:r>
              <a:rPr lang="uk-UA" spc="4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обох</a:t>
            </a:r>
            <a:r>
              <a:rPr lang="uk-UA" spc="4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компонентів</a:t>
            </a:r>
            <a:r>
              <a:rPr lang="uk-UA" spc="4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можуть бути</a:t>
            </a:r>
            <a:r>
              <a:rPr lang="uk-UA" spc="4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рівними</a:t>
            </a:r>
            <a:r>
              <a:rPr lang="uk-UA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досліджуваний</a:t>
            </a:r>
            <a:r>
              <a:rPr lang="uk-UA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</a:t>
            </a:r>
            <a:r>
              <a:rPr lang="uk-UA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буде</a:t>
            </a:r>
            <a:r>
              <a:rPr lang="uk-UA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нерозрізненим.</a:t>
            </a:r>
            <a:r>
              <a:rPr lang="uk-UA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788728" y="1409619"/>
            <a:ext cx="471846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Калориметричні</a:t>
            </a:r>
            <a:r>
              <a:rPr lang="uk-UA" spc="5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сенсори</a:t>
            </a:r>
            <a:r>
              <a:rPr lang="uk-UA" spc="5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складаються</a:t>
            </a:r>
            <a:r>
              <a:rPr lang="uk-UA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двох</a:t>
            </a:r>
            <a:r>
              <a:rPr lang="uk-UA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камер</a:t>
            </a:r>
            <a:r>
              <a:rPr lang="uk-UA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герметична</a:t>
            </a:r>
            <a:r>
              <a:rPr lang="uk-UA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камера</a:t>
            </a:r>
            <a:r>
              <a:rPr lang="uk-UA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еталонним</a:t>
            </a:r>
            <a:r>
              <a:rPr lang="uk-UA" spc="2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газом</a:t>
            </a:r>
            <a:r>
              <a:rPr lang="uk-UA" spc="2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(як</a:t>
            </a:r>
            <a:r>
              <a:rPr lang="uk-UA" spc="2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правило,</a:t>
            </a:r>
            <a:r>
              <a:rPr lang="uk-UA" spc="2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повітря)</a:t>
            </a:r>
            <a:r>
              <a:rPr lang="uk-UA" spc="2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2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відкрита</a:t>
            </a:r>
            <a:r>
              <a:rPr lang="uk-UA" spc="2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робоча</a:t>
            </a:r>
            <a:r>
              <a:rPr lang="uk-UA" spc="2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камера,</a:t>
            </a:r>
            <a:r>
              <a:rPr lang="uk-UA" spc="2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2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яку</a:t>
            </a:r>
            <a:r>
              <a:rPr lang="uk-UA" spc="2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крім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еталонного газу може потрапляти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аналіт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	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626431" y="3315518"/>
            <a:ext cx="519347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1770" marR="159385" indent="448945" algn="just">
              <a:spcBef>
                <a:spcPts val="79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Даний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аналізу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використовується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вимірювання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високих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концентрацій сумішей бінарних газів і як правило підходить для дослідження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теплопровідністю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набагато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вищою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меншою,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аніж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повітря,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наприклад,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метану,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водню,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бутану.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55726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Углубление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124</TotalTime>
  <Words>1208</Words>
  <Application>Microsoft Office PowerPoint</Application>
  <PresentationFormat>Широкоэкранный</PresentationFormat>
  <Paragraphs>80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Century Gothic</vt:lpstr>
      <vt:lpstr>Times New Roman</vt:lpstr>
      <vt:lpstr>Wingdings 3</vt:lpstr>
      <vt:lpstr>Легкий дым</vt:lpstr>
      <vt:lpstr>Equation</vt:lpstr>
      <vt:lpstr>ГАЗОВІ СЕНСОРИ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ГАЗОВІ СЕНСОРИ</dc:title>
  <dc:creator>User</dc:creator>
  <cp:lastModifiedBy>User</cp:lastModifiedBy>
  <cp:revision>14</cp:revision>
  <dcterms:created xsi:type="dcterms:W3CDTF">2021-10-29T17:46:51Z</dcterms:created>
  <dcterms:modified xsi:type="dcterms:W3CDTF">2022-04-19T06:18:35Z</dcterms:modified>
</cp:coreProperties>
</file>