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35B90-6CAD-4F7C-88FE-45B8896ED7AE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2E4FE-AC07-4197-8AAC-33886D5EA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266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2E4FE-AC07-4197-8AAC-33886D5EAB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58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4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20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1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58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4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4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40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8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71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72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C5051-D623-4EDD-9184-A528BFF474D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C8CE0-D53C-4856-A408-13A4F916039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4171748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Студії пам’яті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становлення, розвиток, специфіка в Україні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01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240" y="1582341"/>
            <a:ext cx="106578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/>
              <a:t>                 Розвиток студій пам’яті </a:t>
            </a:r>
            <a:r>
              <a:rPr lang="uk-UA" sz="2400" dirty="0"/>
              <a:t>також позначився на характері та структурі публічно-політичного життя багатьох суспільств (заснування меморіальних громадських </a:t>
            </a:r>
            <a:r>
              <a:rPr lang="uk-UA" sz="2400" dirty="0" smtClean="0"/>
              <a:t>організацій, національних </a:t>
            </a:r>
            <a:r>
              <a:rPr lang="uk-UA" sz="2400" dirty="0"/>
              <a:t>інститутів пам’яті, міжнародних комісій пригадування, примирення </a:t>
            </a:r>
            <a:r>
              <a:rPr lang="uk-UA" sz="2400" dirty="0" smtClean="0"/>
              <a:t>тощо). </a:t>
            </a:r>
          </a:p>
          <a:p>
            <a:pPr algn="just"/>
            <a:r>
              <a:rPr lang="uk-UA" sz="2400" dirty="0" smtClean="0"/>
              <a:t>                 У </a:t>
            </a:r>
            <a:r>
              <a:rPr lang="uk-UA" sz="2400" dirty="0"/>
              <a:t>більшості країн Центрально-Східної та Центральної Європи</a:t>
            </a:r>
          </a:p>
          <a:p>
            <a:pPr algn="just"/>
            <a:r>
              <a:rPr lang="uk-UA" sz="2400" dirty="0"/>
              <a:t>(Польща, Угорщина, Румунія, Болгарія, Чехія, Словаччина, Німеччина,</a:t>
            </a:r>
          </a:p>
          <a:p>
            <a:pPr algn="just"/>
            <a:r>
              <a:rPr lang="uk-UA" sz="2400" dirty="0"/>
              <a:t>Латвія, Литва, Естонія) створено структури, у центрі уваги яких – проблеми</a:t>
            </a:r>
          </a:p>
          <a:p>
            <a:pPr algn="just"/>
            <a:r>
              <a:rPr lang="uk-UA" sz="2400" dirty="0"/>
              <a:t>тоталітарного минулого, що аналізується під кутом зору </a:t>
            </a:r>
            <a:r>
              <a:rPr lang="uk-UA" sz="2400" dirty="0" err="1"/>
              <a:t>пам’яттєвих</a:t>
            </a:r>
            <a:r>
              <a:rPr lang="uk-UA" sz="2400" dirty="0"/>
              <a:t> </a:t>
            </a:r>
            <a:r>
              <a:rPr lang="uk-UA" sz="2400" dirty="0" smtClean="0"/>
              <a:t>смислів.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8648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Студії пам’яті в </a:t>
            </a:r>
            <a:r>
              <a:rPr lang="uk-UA" dirty="0"/>
              <a:t>У</a:t>
            </a:r>
            <a:r>
              <a:rPr lang="uk-UA" dirty="0" smtClean="0"/>
              <a:t>країні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Перший етап – </a:t>
            </a:r>
            <a:r>
              <a:rPr lang="uk-UA" dirty="0" err="1"/>
              <a:t>вилоновування</a:t>
            </a:r>
            <a:r>
              <a:rPr lang="uk-UA" dirty="0"/>
              <a:t> студій пам’яті в Україні – припадає </a:t>
            </a:r>
            <a:r>
              <a:rPr lang="uk-UA" dirty="0" smtClean="0"/>
              <a:t>на кінець </a:t>
            </a:r>
            <a:r>
              <a:rPr lang="uk-UA" dirty="0"/>
              <a:t>1980 – початок 1990-х рр. Його </a:t>
            </a:r>
            <a:r>
              <a:rPr lang="uk-UA" dirty="0" smtClean="0"/>
              <a:t>характеризують як етап опосередкованого </a:t>
            </a:r>
            <a:r>
              <a:rPr lang="uk-UA" dirty="0"/>
              <a:t>впливу </a:t>
            </a:r>
            <a:r>
              <a:rPr lang="uk-UA" dirty="0" err="1"/>
              <a:t>пам’яттєвої</a:t>
            </a:r>
            <a:r>
              <a:rPr lang="uk-UA" dirty="0"/>
              <a:t> парадигми на дослідження минулого.</a:t>
            </a:r>
          </a:p>
          <a:p>
            <a:r>
              <a:rPr lang="uk-UA" dirty="0"/>
              <a:t>Другий етап – від початку 1990 – до початку 2000-х рр. – час </a:t>
            </a:r>
            <a:r>
              <a:rPr lang="uk-UA" dirty="0" smtClean="0"/>
              <a:t>зародження студій </a:t>
            </a:r>
            <a:r>
              <a:rPr lang="uk-UA" dirty="0"/>
              <a:t>пам’яті в контексті процесу державотворення незалежної України, своєрідний «перехідний період».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Активізацію меморіальних студій у нашій країні можна пояснити кількома</a:t>
            </a:r>
          </a:p>
          <a:p>
            <a:pPr marL="0" indent="0">
              <a:buNone/>
            </a:pPr>
            <a:r>
              <a:rPr lang="uk-UA" dirty="0"/>
              <a:t>причинами: карколомні зрушення геополітичного та географічного </a:t>
            </a:r>
            <a:r>
              <a:rPr lang="uk-UA" dirty="0" smtClean="0"/>
              <a:t>характеру; вплив </a:t>
            </a:r>
            <a:r>
              <a:rPr lang="uk-UA" dirty="0"/>
              <a:t>ґлобалізації; процеси державотворення; пошук ідентичності;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507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0720" y="2274838"/>
            <a:ext cx="108915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0070C0"/>
                </a:solidFill>
              </a:rPr>
              <a:t>Третій етап – початок 2000-х – 2010 рр. – активізація </a:t>
            </a:r>
            <a:r>
              <a:rPr lang="uk-UA" sz="2400" dirty="0" smtClean="0">
                <a:solidFill>
                  <a:srgbClr val="0070C0"/>
                </a:solidFill>
              </a:rPr>
              <a:t>досліджень </a:t>
            </a:r>
            <a:r>
              <a:rPr lang="uk-UA" sz="2400" dirty="0" err="1" smtClean="0">
                <a:solidFill>
                  <a:srgbClr val="0070C0"/>
                </a:solidFill>
              </a:rPr>
              <a:t>пам’яттєвого</a:t>
            </a:r>
            <a:r>
              <a:rPr lang="uk-UA" sz="2400" dirty="0" smtClean="0">
                <a:solidFill>
                  <a:srgbClr val="0070C0"/>
                </a:solidFill>
              </a:rPr>
              <a:t> </a:t>
            </a:r>
            <a:r>
              <a:rPr lang="uk-UA" sz="2400" dirty="0">
                <a:solidFill>
                  <a:srgbClr val="0070C0"/>
                </a:solidFill>
              </a:rPr>
              <a:t>дискурсу в різних галузях </a:t>
            </a:r>
            <a:r>
              <a:rPr lang="uk-UA" sz="2400" dirty="0" err="1">
                <a:solidFill>
                  <a:srgbClr val="0070C0"/>
                </a:solidFill>
              </a:rPr>
              <a:t>соціогуманітарного</a:t>
            </a:r>
            <a:r>
              <a:rPr lang="uk-UA" sz="2400" dirty="0">
                <a:solidFill>
                  <a:srgbClr val="0070C0"/>
                </a:solidFill>
              </a:rPr>
              <a:t> знання.</a:t>
            </a:r>
          </a:p>
          <a:p>
            <a:r>
              <a:rPr lang="uk-UA" sz="2400" dirty="0">
                <a:solidFill>
                  <a:srgbClr val="0070C0"/>
                </a:solidFill>
              </a:rPr>
              <a:t>Характерною рисою стала зміна «одержимості історією», притаманної </a:t>
            </a:r>
            <a:r>
              <a:rPr lang="uk-UA" sz="2400" dirty="0" smtClean="0">
                <a:solidFill>
                  <a:srgbClr val="0070C0"/>
                </a:solidFill>
              </a:rPr>
              <a:t>періоду кінця </a:t>
            </a:r>
            <a:r>
              <a:rPr lang="uk-UA" sz="2400" dirty="0">
                <a:solidFill>
                  <a:srgbClr val="0070C0"/>
                </a:solidFill>
              </a:rPr>
              <a:t>1980 – початку 1990-х рр., «одержимістю пам’яттю» початку 2000-х рр. </a:t>
            </a:r>
            <a:endParaRPr lang="uk-UA" sz="2400" dirty="0" smtClean="0">
              <a:solidFill>
                <a:srgbClr val="0070C0"/>
              </a:solidFill>
            </a:endParaRPr>
          </a:p>
          <a:p>
            <a:endParaRPr lang="uk-UA" sz="2400" dirty="0">
              <a:solidFill>
                <a:srgbClr val="0070C0"/>
              </a:solidFill>
            </a:endParaRPr>
          </a:p>
          <a:p>
            <a:r>
              <a:rPr lang="uk-UA" sz="2400" dirty="0">
                <a:solidFill>
                  <a:srgbClr val="0070C0"/>
                </a:solidFill>
              </a:rPr>
              <a:t>Четвертий етап – 2011–2014 рр. – початкова стадія </a:t>
            </a:r>
            <a:r>
              <a:rPr lang="uk-UA" sz="2400" dirty="0" err="1">
                <a:solidFill>
                  <a:srgbClr val="0070C0"/>
                </a:solidFill>
              </a:rPr>
              <a:t>інституціалізації</a:t>
            </a:r>
            <a:r>
              <a:rPr lang="uk-UA" sz="2400" dirty="0">
                <a:solidFill>
                  <a:srgbClr val="0070C0"/>
                </a:solidFill>
              </a:rPr>
              <a:t> студій пам’яті в Україні. Флагманом у цій царині став Український інститут національної пам’яті (УІНП). Із 2011 р. обговорення теоретичних і прикладних</a:t>
            </a:r>
          </a:p>
          <a:p>
            <a:r>
              <a:rPr lang="uk-UA" sz="2400" dirty="0">
                <a:solidFill>
                  <a:srgbClr val="0070C0"/>
                </a:solidFill>
              </a:rPr>
              <a:t>проблем студій пам’яті започатковане на шпальтах спеціалізованого наукового видання «Національна та історична пам’ять».</a:t>
            </a:r>
          </a:p>
        </p:txBody>
      </p:sp>
    </p:spTree>
    <p:extLst>
      <p:ext uri="{BB962C8B-B14F-4D97-AF65-F5344CB8AC3E}">
        <p14:creationId xmlns:p14="http://schemas.microsoft.com/office/powerpoint/2010/main" val="905865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Особливість розвитку вітчизняних студій пам’яті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запізненням</a:t>
            </a:r>
            <a:r>
              <a:rPr lang="ru-RU" dirty="0"/>
              <a:t> входить у постмодерн і «</a:t>
            </a:r>
            <a:r>
              <a:rPr lang="ru-RU" dirty="0" err="1"/>
              <a:t>memory</a:t>
            </a:r>
            <a:r>
              <a:rPr lang="ru-RU" dirty="0"/>
              <a:t> </a:t>
            </a:r>
            <a:r>
              <a:rPr lang="ru-RU" dirty="0" err="1"/>
              <a:t>boom</a:t>
            </a:r>
            <a:r>
              <a:rPr lang="ru-RU" dirty="0" smtClean="0"/>
              <a:t>»;</a:t>
            </a:r>
          </a:p>
          <a:p>
            <a:r>
              <a:rPr lang="uk-UA" dirty="0"/>
              <a:t>простежується двоїстий процес: </a:t>
            </a:r>
            <a:endParaRPr lang="uk-UA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uk-UA" dirty="0" smtClean="0"/>
              <a:t>з </a:t>
            </a:r>
            <a:r>
              <a:rPr lang="uk-UA" dirty="0"/>
              <a:t>одного боку – намагання долучитися до </a:t>
            </a:r>
            <a:r>
              <a:rPr lang="uk-UA" dirty="0" smtClean="0"/>
              <a:t>студій із </a:t>
            </a:r>
            <a:r>
              <a:rPr lang="uk-UA" dirty="0"/>
              <a:t>дослідження пам’яті, перебираючи вже напрацьовану, переважно </a:t>
            </a:r>
            <a:r>
              <a:rPr lang="uk-UA" dirty="0" smtClean="0"/>
              <a:t>західну, методологію</a:t>
            </a:r>
            <a:r>
              <a:rPr lang="uk-UA" dirty="0"/>
              <a:t>; </a:t>
            </a:r>
            <a:endParaRPr lang="uk-UA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uk-UA" dirty="0" smtClean="0"/>
              <a:t>з </a:t>
            </a:r>
            <a:r>
              <a:rPr lang="uk-UA" dirty="0"/>
              <a:t>іншого – пошук національної ідентичності веде до конструювання власного </a:t>
            </a:r>
            <a:r>
              <a:rPr lang="uk-UA" dirty="0" err="1"/>
              <a:t>наративу</a:t>
            </a:r>
            <a:r>
              <a:rPr lang="uk-UA" dirty="0"/>
              <a:t> й оформлення відповідного </a:t>
            </a:r>
            <a:r>
              <a:rPr lang="uk-UA" dirty="0" err="1" smtClean="0"/>
              <a:t>понятійно</a:t>
            </a:r>
            <a:r>
              <a:rPr lang="uk-UA" dirty="0" smtClean="0"/>
              <a:t>-категоріального апарату.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100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5600" y="975360"/>
            <a:ext cx="115112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            Характерною </a:t>
            </a:r>
            <a:r>
              <a:rPr lang="uk-UA" sz="2400" dirty="0"/>
              <a:t>особливістю періоду </a:t>
            </a:r>
            <a:r>
              <a:rPr lang="uk-UA" sz="2400" dirty="0" err="1"/>
              <a:t>постнекласичного</a:t>
            </a:r>
            <a:r>
              <a:rPr lang="uk-UA" sz="2400" dirty="0"/>
              <a:t> наукового </a:t>
            </a:r>
            <a:r>
              <a:rPr lang="uk-UA" sz="2400" dirty="0" smtClean="0"/>
              <a:t>знання стала </a:t>
            </a:r>
            <a:r>
              <a:rPr lang="uk-UA" sz="2400" dirty="0"/>
              <a:t>тенденція взаємопроникнення та міждисциплінарний синтез у структурі не лише соціального, але й знання у цілому; зближення ідеалів </a:t>
            </a:r>
            <a:r>
              <a:rPr lang="uk-UA" sz="2400" dirty="0" smtClean="0"/>
              <a:t>пізнання природничих </a:t>
            </a:r>
            <a:r>
              <a:rPr lang="uk-UA" sz="2400" dirty="0"/>
              <a:t>і соціально-гуманітарних наук; цивілізаційна парадигма розвитку соціальних систем; ґлобальний еволюціонізм тощо. У цих умовах </a:t>
            </a:r>
            <a:r>
              <a:rPr lang="uk-UA" sz="2400" dirty="0" smtClean="0"/>
              <a:t>уже недостатньо </a:t>
            </a:r>
            <a:r>
              <a:rPr lang="uk-UA" sz="2400" dirty="0"/>
              <a:t>класичних схем пізнання, згідно з якими кожна конкретна </a:t>
            </a:r>
            <a:r>
              <a:rPr lang="uk-UA" sz="2400" dirty="0" smtClean="0"/>
              <a:t>наука мала </a:t>
            </a:r>
            <a:r>
              <a:rPr lang="uk-UA" sz="2400" dirty="0"/>
              <a:t>свій предмет, котрий і вивчала за допомогою спеціально вироблених </a:t>
            </a:r>
            <a:r>
              <a:rPr lang="uk-UA" sz="2400" dirty="0" smtClean="0"/>
              <a:t>у просторі </a:t>
            </a:r>
            <a:r>
              <a:rPr lang="uk-UA" sz="2400" dirty="0"/>
              <a:t>предмета методів. </a:t>
            </a:r>
            <a:endParaRPr lang="uk-UA" sz="2400" dirty="0" smtClean="0"/>
          </a:p>
          <a:p>
            <a:r>
              <a:rPr lang="uk-UA" sz="2400" dirty="0"/>
              <a:t> </a:t>
            </a:r>
            <a:r>
              <a:rPr lang="uk-UA" sz="2400" dirty="0" smtClean="0"/>
              <a:t>       Сучасний </a:t>
            </a:r>
            <a:r>
              <a:rPr lang="uk-UA" sz="2400" dirty="0"/>
              <a:t>стан гуманітарних досліджень визначається появою та еволюцією нових дослідницьких парадигм, розмиванням меж традиційних дисциплін, активним розвитком </a:t>
            </a:r>
            <a:r>
              <a:rPr lang="uk-UA" sz="2400" dirty="0" smtClean="0"/>
              <a:t>міждисциплінарних студій</a:t>
            </a:r>
            <a:r>
              <a:rPr lang="uk-UA" sz="2400" dirty="0"/>
              <a:t>, широким тематичним і </a:t>
            </a:r>
            <a:r>
              <a:rPr lang="uk-UA" sz="2400" dirty="0" smtClean="0"/>
              <a:t>методологічним розмаїттям</a:t>
            </a:r>
            <a:r>
              <a:rPr lang="uk-UA" sz="2400" dirty="0"/>
              <a:t>. Ідеться про фундаментальну перебудову всього корпусу соціальних наук, закладання </a:t>
            </a:r>
            <a:r>
              <a:rPr lang="uk-UA" sz="2400" dirty="0" smtClean="0"/>
              <a:t>нових принципів </a:t>
            </a:r>
            <a:r>
              <a:rPr lang="uk-UA" sz="2400" dirty="0"/>
              <a:t>і коґнітивних установок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6268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1859340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Розширення теоретичного горизонту, методологічного й категоріального</a:t>
            </a:r>
          </a:p>
          <a:p>
            <a:r>
              <a:rPr lang="uk-UA" dirty="0"/>
              <a:t>апарату в академічному середовищі актуалізувало, зокрема, і проблему дослідження «пам’яті». Цей феномен став предметом наукових студій у різних</a:t>
            </a:r>
          </a:p>
          <a:p>
            <a:r>
              <a:rPr lang="uk-UA" dirty="0"/>
              <a:t>царинах знань – історії, соціології, культурології, філософії, політології, етнографії, психології тощо, а також спричинився до появи нових напрямів соціально-гуманітарного знання (соціологія пам’яті, мнемонічна психологія, феноменологія пам’яті, мнемонічна герменевтика культури, </a:t>
            </a:r>
            <a:r>
              <a:rPr lang="uk-UA" dirty="0" err="1"/>
              <a:t>міметика</a:t>
            </a:r>
            <a:r>
              <a:rPr lang="uk-UA" dirty="0"/>
              <a:t> та ін.).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0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</a:t>
            </a:r>
            <a:r>
              <a:rPr lang="uk-UA" dirty="0" smtClean="0"/>
              <a:t>начення терміну </a:t>
            </a:r>
            <a:r>
              <a:rPr lang="en-US" b="1" dirty="0">
                <a:solidFill>
                  <a:srgbClr val="FF0000"/>
                </a:solidFill>
              </a:rPr>
              <a:t>«memory studies»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2080" y="1287145"/>
            <a:ext cx="1091184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В інтелектуальному просторі національних </a:t>
            </a:r>
            <a:r>
              <a:rPr lang="uk-UA" sz="2000" dirty="0" err="1"/>
              <a:t>історіографій</a:t>
            </a:r>
            <a:r>
              <a:rPr lang="uk-UA" sz="2000" dirty="0"/>
              <a:t> циркулює діапазон визначень:</a:t>
            </a:r>
          </a:p>
          <a:p>
            <a:r>
              <a:rPr lang="uk-UA" sz="2000" dirty="0">
                <a:solidFill>
                  <a:srgbClr val="FF0000"/>
                </a:solidFill>
              </a:rPr>
              <a:t>«</a:t>
            </a:r>
            <a:r>
              <a:rPr lang="en-US" sz="2000" dirty="0">
                <a:solidFill>
                  <a:srgbClr val="FF0000"/>
                </a:solidFill>
              </a:rPr>
              <a:t>memory studies</a:t>
            </a:r>
            <a:r>
              <a:rPr lang="en-US" sz="2000" dirty="0"/>
              <a:t>» (</a:t>
            </a:r>
            <a:r>
              <a:rPr lang="uk-UA" sz="2000" dirty="0" err="1"/>
              <a:t>англ</a:t>
            </a:r>
            <a:r>
              <a:rPr lang="uk-UA" sz="2000" dirty="0"/>
              <a:t>., можна перекласти як «студії над пам’яттю»), </a:t>
            </a:r>
            <a:r>
              <a:rPr lang="uk-UA" sz="2000" dirty="0">
                <a:solidFill>
                  <a:srgbClr val="FF0000"/>
                </a:solidFill>
              </a:rPr>
              <a:t>«</a:t>
            </a:r>
            <a:r>
              <a:rPr lang="en-US" sz="2000" dirty="0">
                <a:solidFill>
                  <a:srgbClr val="FF0000"/>
                </a:solidFill>
              </a:rPr>
              <a:t>lieu de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mémoire</a:t>
            </a:r>
            <a:r>
              <a:rPr lang="en-US" sz="2000" dirty="0">
                <a:solidFill>
                  <a:srgbClr val="FF0000"/>
                </a:solidFill>
              </a:rPr>
              <a:t>» </a:t>
            </a:r>
            <a:r>
              <a:rPr lang="en-US" sz="2000" dirty="0"/>
              <a:t>(</a:t>
            </a:r>
            <a:r>
              <a:rPr lang="uk-UA" sz="2000" dirty="0" err="1"/>
              <a:t>фр</a:t>
            </a:r>
            <a:r>
              <a:rPr lang="uk-UA" sz="2000" dirty="0"/>
              <a:t>., «обшари пам’яті»), «</a:t>
            </a:r>
            <a:r>
              <a:rPr lang="en-US" sz="2000" dirty="0" err="1">
                <a:solidFill>
                  <a:srgbClr val="FF0000"/>
                </a:solidFill>
              </a:rPr>
              <a:t>Erinnerungsorte</a:t>
            </a:r>
            <a:r>
              <a:rPr lang="en-US" sz="2000" dirty="0"/>
              <a:t>» (</a:t>
            </a:r>
            <a:r>
              <a:rPr lang="uk-UA" sz="2000" dirty="0"/>
              <a:t>нім., «пам’ятні місця»),</a:t>
            </a:r>
          </a:p>
          <a:p>
            <a:r>
              <a:rPr lang="uk-UA" sz="2000" dirty="0"/>
              <a:t>«</a:t>
            </a:r>
            <a:r>
              <a:rPr lang="en-US" sz="2000" dirty="0" err="1">
                <a:solidFill>
                  <a:srgbClr val="FF0000"/>
                </a:solidFill>
              </a:rPr>
              <a:t>pamięć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historyczna</a:t>
            </a:r>
            <a:r>
              <a:rPr lang="en-US" sz="2000" dirty="0"/>
              <a:t>» (</a:t>
            </a:r>
            <a:r>
              <a:rPr lang="uk-UA" sz="2000" dirty="0"/>
              <a:t>пол., «історична пам’ять»), «</a:t>
            </a:r>
            <a:r>
              <a:rPr lang="uk-UA" sz="2000" dirty="0" err="1">
                <a:solidFill>
                  <a:srgbClr val="FF0000"/>
                </a:solidFill>
              </a:rPr>
              <a:t>историческая</a:t>
            </a:r>
            <a:r>
              <a:rPr lang="uk-UA" sz="2000" dirty="0">
                <a:solidFill>
                  <a:srgbClr val="FF0000"/>
                </a:solidFill>
              </a:rPr>
              <a:t> </a:t>
            </a:r>
            <a:r>
              <a:rPr lang="uk-UA" sz="2000" dirty="0" err="1">
                <a:solidFill>
                  <a:srgbClr val="FF0000"/>
                </a:solidFill>
              </a:rPr>
              <a:t>память</a:t>
            </a:r>
            <a:r>
              <a:rPr lang="uk-UA" sz="2000" dirty="0"/>
              <a:t>» (рос</a:t>
            </a:r>
            <a:r>
              <a:rPr lang="uk-UA" sz="2000" dirty="0" smtClean="0"/>
              <a:t>.).</a:t>
            </a:r>
            <a:endParaRPr lang="uk-UA" sz="2000" dirty="0"/>
          </a:p>
          <a:p>
            <a:endParaRPr lang="uk-UA" sz="2000" dirty="0"/>
          </a:p>
          <a:p>
            <a:r>
              <a:rPr lang="uk-UA" sz="2000" dirty="0"/>
              <a:t>Спостерігається певна закономірність: якщо англійське, французьке, німецьке означення охоплюють найширші види та прояви пам’яті, то </a:t>
            </a:r>
            <a:r>
              <a:rPr lang="uk-UA" sz="2000" dirty="0" smtClean="0">
                <a:solidFill>
                  <a:srgbClr val="FF0000"/>
                </a:solidFill>
              </a:rPr>
              <a:t>у слов’янській </a:t>
            </a:r>
            <a:r>
              <a:rPr lang="uk-UA" sz="2000" dirty="0">
                <a:solidFill>
                  <a:srgbClr val="FF0000"/>
                </a:solidFill>
              </a:rPr>
              <a:t>іпостасі пам’ять редуковано до її історичного складника.</a:t>
            </a:r>
            <a:r>
              <a:rPr lang="uk-UA" sz="2000" dirty="0"/>
              <a:t> При </a:t>
            </a:r>
            <a:r>
              <a:rPr lang="uk-UA" sz="2000" dirty="0" smtClean="0"/>
              <a:t>тому, що </a:t>
            </a:r>
            <a:r>
              <a:rPr lang="uk-UA" sz="2000" dirty="0"/>
              <a:t>у західній науковій думці «історична пам’ять» стала навіть не першим винаходом – її попередницею й зачинателькою так званого «</a:t>
            </a:r>
            <a:r>
              <a:rPr lang="en-US" sz="2000" dirty="0"/>
              <a:t>memory boom’</a:t>
            </a:r>
            <a:r>
              <a:rPr lang="uk-UA" sz="2000" dirty="0"/>
              <a:t>а» була</a:t>
            </a:r>
          </a:p>
          <a:p>
            <a:r>
              <a:rPr lang="uk-UA" sz="2000" dirty="0"/>
              <a:t>«колективна пам’ять», постульована та обґрунтована у працях </a:t>
            </a:r>
            <a:r>
              <a:rPr lang="uk-UA" sz="2000" dirty="0" smtClean="0"/>
              <a:t>французького соціолога </a:t>
            </a:r>
            <a:r>
              <a:rPr lang="uk-UA" sz="2000" dirty="0" err="1" smtClean="0"/>
              <a:t>М.Альбвакса</a:t>
            </a:r>
            <a:r>
              <a:rPr lang="uk-UA" sz="2000" dirty="0" smtClean="0"/>
              <a:t>.</a:t>
            </a:r>
          </a:p>
          <a:p>
            <a:endParaRPr lang="uk-UA" sz="2000" dirty="0"/>
          </a:p>
          <a:p>
            <a:r>
              <a:rPr lang="uk-UA" sz="2000" dirty="0" smtClean="0"/>
              <a:t>Отже </a:t>
            </a:r>
            <a:r>
              <a:rPr lang="uk-UA" sz="2000" dirty="0"/>
              <a:t>йдеться про відсутність англомовному «</a:t>
            </a:r>
            <a:r>
              <a:rPr lang="en-US" sz="2000" dirty="0"/>
              <a:t>memory studies» </a:t>
            </a:r>
            <a:r>
              <a:rPr lang="uk-UA" sz="2000" dirty="0"/>
              <a:t>єдиного, чітко адаптованого до мовленнєвого вітчизняного </a:t>
            </a:r>
            <a:r>
              <a:rPr lang="uk-UA" sz="2000" dirty="0" smtClean="0"/>
              <a:t>дискурсу, аналога</a:t>
            </a:r>
            <a:r>
              <a:rPr lang="uk-UA" sz="2000" dirty="0"/>
              <a:t>. На думку </a:t>
            </a:r>
            <a:r>
              <a:rPr lang="uk-UA" sz="2000" dirty="0" err="1"/>
              <a:t>Н.Лаас</a:t>
            </a:r>
            <a:r>
              <a:rPr lang="uk-UA" sz="2000" dirty="0"/>
              <a:t>, він десь мав би наближатися до польського або російського візаві – «історична пам’ять</a:t>
            </a:r>
            <a:r>
              <a:rPr lang="uk-UA" sz="2000" dirty="0" smtClean="0"/>
              <a:t>». </a:t>
            </a:r>
          </a:p>
          <a:p>
            <a:endParaRPr lang="uk-UA" sz="2000" dirty="0" smtClean="0"/>
          </a:p>
          <a:p>
            <a:r>
              <a:rPr lang="uk-UA" dirty="0" err="1" smtClean="0"/>
              <a:t>А.М.Киридон</a:t>
            </a:r>
            <a:r>
              <a:rPr lang="uk-UA" dirty="0" smtClean="0"/>
              <a:t>. </a:t>
            </a:r>
            <a:r>
              <a:rPr lang="ru-RU" dirty="0"/>
              <a:t>СТУДІЇ ПАМ’ЯТІ У СУЧАСНІЙ </a:t>
            </a:r>
            <a:r>
              <a:rPr lang="ru-RU" dirty="0" smtClean="0"/>
              <a:t>ГУМАНІТАРИСТИЦІ: ІСТОРІЯ СТАНОВЛЕННЯ.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988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269033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міждисциплінарний напрям аналізу соціально-культурних</a:t>
            </a:r>
          </a:p>
          <a:p>
            <a:r>
              <a:rPr lang="uk-UA" dirty="0"/>
              <a:t>явищ і процесів – «</a:t>
            </a:r>
            <a:r>
              <a:rPr lang="en-US" dirty="0"/>
              <a:t>memory studies», </a:t>
            </a:r>
            <a:r>
              <a:rPr lang="uk-UA" dirty="0"/>
              <a:t>що сфокусувався навколо вивчення колективної </a:t>
            </a:r>
            <a:r>
              <a:rPr lang="uk-UA" dirty="0" err="1"/>
              <a:t>меморіалізації</a:t>
            </a:r>
            <a:r>
              <a:rPr lang="uk-UA" dirty="0"/>
              <a:t> й колективної амнезії почав складатися впродовж</a:t>
            </a:r>
          </a:p>
          <a:p>
            <a:r>
              <a:rPr lang="uk-UA" dirty="0"/>
              <a:t>1980‑х рр.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792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360" y="889844"/>
            <a:ext cx="112166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Намагаючись пояснити причини актуалізації </a:t>
            </a:r>
            <a:r>
              <a:rPr lang="uk-UA" dirty="0" err="1"/>
              <a:t>пам’яттєвих</a:t>
            </a:r>
            <a:r>
              <a:rPr lang="uk-UA" dirty="0"/>
              <a:t> смислів і відповідне зростання потоку публікацій у 1990–2000-х рр. не лише в Європі, але</a:t>
            </a:r>
          </a:p>
          <a:p>
            <a:r>
              <a:rPr lang="uk-UA" dirty="0"/>
              <a:t>й у Росії, </a:t>
            </a:r>
            <a:r>
              <a:rPr lang="uk-UA" dirty="0" err="1"/>
              <a:t>А.Дахін</a:t>
            </a:r>
            <a:r>
              <a:rPr lang="uk-UA" dirty="0"/>
              <a:t> обґрунтовує такий інтерес до досліджень «колективної соціально-історичної пам’яті» тим, що Європа переживала процес створення</a:t>
            </a:r>
          </a:p>
          <a:p>
            <a:r>
              <a:rPr lang="uk-UA" dirty="0"/>
              <a:t>Європейського Союзу, а Росія та ряд інших країн у 1990-х рр. – процес розпаду СРСР, Юґославії, Чехословаччини. Тож «два різновекторних геополітичних процеси створюють новий </a:t>
            </a:r>
            <a:r>
              <a:rPr lang="uk-UA" dirty="0" err="1"/>
              <a:t>геосуб’єктивний</a:t>
            </a:r>
            <a:r>
              <a:rPr lang="uk-UA" dirty="0"/>
              <a:t> простір, виводять на арену геополітичних, геоекономічних і геокультурних відносин нові стани колективної</a:t>
            </a:r>
          </a:p>
          <a:p>
            <a:r>
              <a:rPr lang="uk-UA" dirty="0"/>
              <a:t>суб’єктності», яка складається внаслідок зміни їх геополітичної, геоекономічної й геокультурної місії, національного менталітету, національної ідентичності, національної самосвідомості, національної самоназви й самопрезентації</a:t>
            </a:r>
          </a:p>
          <a:p>
            <a:r>
              <a:rPr lang="uk-UA" dirty="0"/>
              <a:t>«у для-інших та у для-себе </a:t>
            </a:r>
            <a:r>
              <a:rPr lang="uk-UA" dirty="0" smtClean="0"/>
              <a:t>відносинах».</a:t>
            </a:r>
          </a:p>
          <a:p>
            <a:r>
              <a:rPr lang="ru-RU" dirty="0" err="1"/>
              <a:t>Дахин</a:t>
            </a:r>
            <a:r>
              <a:rPr lang="ru-RU" dirty="0"/>
              <a:t> А.В. Споры вокруг «Бронзового солдата»: Психологические корни конфликта в свете</a:t>
            </a:r>
          </a:p>
          <a:p>
            <a:r>
              <a:rPr lang="ru-RU" dirty="0" err="1"/>
              <a:t>memory</a:t>
            </a:r>
            <a:r>
              <a:rPr lang="ru-RU" dirty="0"/>
              <a:t> </a:t>
            </a:r>
            <a:r>
              <a:rPr lang="ru-RU" dirty="0" err="1"/>
              <a:t>studies</a:t>
            </a:r>
            <a:r>
              <a:rPr lang="ru-RU" dirty="0"/>
              <a:t> .</a:t>
            </a:r>
            <a:endParaRPr lang="uk-U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719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6160" y="2274838"/>
            <a:ext cx="93675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 Головним предметом історії стала не подія минулого </a:t>
            </a:r>
            <a:r>
              <a:rPr lang="uk-UA" dirty="0" smtClean="0"/>
              <a:t>як така</a:t>
            </a:r>
            <a:r>
              <a:rPr lang="uk-UA" dirty="0"/>
              <a:t>, а </a:t>
            </a:r>
            <a:r>
              <a:rPr lang="uk-UA" b="1" dirty="0">
                <a:solidFill>
                  <a:srgbClr val="FF0000"/>
                </a:solidFill>
              </a:rPr>
              <a:t>пам’ять про неї, той образ, який закарбувався у свідомості її учасників і сучасників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Саме </a:t>
            </a:r>
            <a:r>
              <a:rPr lang="uk-UA" dirty="0"/>
              <a:t>ж поняття «пам’ять» використовувалося у значенні</a:t>
            </a:r>
          </a:p>
          <a:p>
            <a:r>
              <a:rPr lang="uk-UA" dirty="0"/>
              <a:t>«</a:t>
            </a:r>
            <a:r>
              <a:rPr lang="uk-UA" dirty="0">
                <a:solidFill>
                  <a:srgbClr val="FF0000"/>
                </a:solidFill>
              </a:rPr>
              <a:t>спільний досвід, пережитий людьми разом (може йтися і про пам’ять поколінь), та ширше – про історичний досвід, що відклався в пам’яті </a:t>
            </a:r>
            <a:r>
              <a:rPr lang="uk-UA" dirty="0" smtClean="0">
                <a:solidFill>
                  <a:srgbClr val="FF0000"/>
                </a:solidFill>
              </a:rPr>
              <a:t>людської спільноти</a:t>
            </a:r>
            <a:r>
              <a:rPr lang="uk-UA" dirty="0" smtClean="0"/>
              <a:t>».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863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Головні засади </a:t>
            </a:r>
            <a:r>
              <a:rPr lang="en-US" dirty="0" smtClean="0"/>
              <a:t>«</a:t>
            </a:r>
            <a:r>
              <a:rPr lang="en-US" dirty="0"/>
              <a:t>memory studies»</a:t>
            </a:r>
            <a:r>
              <a:rPr lang="uk-UA" dirty="0" smtClean="0"/>
              <a:t> </a:t>
            </a:r>
            <a:br>
              <a:rPr lang="uk-UA" dirty="0" smtClean="0"/>
            </a:br>
            <a:r>
              <a:rPr lang="uk-UA" dirty="0" smtClean="0"/>
              <a:t>за </a:t>
            </a:r>
            <a:r>
              <a:rPr lang="uk-UA" dirty="0" err="1" smtClean="0"/>
              <a:t>А.М.Киридан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– розуміння соціальної/культурної пам’яті як процесу постійного розгортання, трансформацій і видозмін;</a:t>
            </a:r>
          </a:p>
          <a:p>
            <a:r>
              <a:rPr lang="uk-UA" dirty="0"/>
              <a:t>– сприйняття соціальної/культурної пам’яті як явища непередбачуваного,</a:t>
            </a:r>
          </a:p>
          <a:p>
            <a:pPr marL="0" indent="0">
              <a:buNone/>
            </a:pPr>
            <a:r>
              <a:rPr lang="uk-UA" dirty="0"/>
              <a:t>котре далеко не завжди має лінійний, раціональний, логічний характер;</a:t>
            </a:r>
          </a:p>
          <a:p>
            <a:r>
              <a:rPr lang="uk-UA" dirty="0"/>
              <a:t>– визнання історичного, мінливого характеру утверджених у тій чи іншій</a:t>
            </a:r>
          </a:p>
          <a:p>
            <a:pPr marL="0" indent="0">
              <a:buNone/>
            </a:pPr>
            <a:r>
              <a:rPr lang="uk-UA" dirty="0"/>
              <a:t>культурі мнемонічних практик, що дозволяє говорити про наявність різних</a:t>
            </a:r>
          </a:p>
          <a:p>
            <a:pPr marL="0" indent="0">
              <a:buNone/>
            </a:pPr>
            <a:r>
              <a:rPr lang="uk-UA" dirty="0"/>
              <a:t>«культур спогаду», властивих тій чи іншій спільноті</a:t>
            </a:r>
            <a:r>
              <a:rPr lang="uk-UA" dirty="0" smtClean="0"/>
              <a:t>;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1194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8480" y="335846"/>
            <a:ext cx="11358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– урахування неперервного зв’язку, що існує між соціальною/культурною пам’яттю й колективними (в тому числі національними) </a:t>
            </a:r>
            <a:r>
              <a:rPr lang="uk-UA" sz="2400" dirty="0" err="1" smtClean="0"/>
              <a:t>ідентичностями</a:t>
            </a:r>
            <a:r>
              <a:rPr lang="uk-UA" sz="2400" dirty="0" smtClean="0"/>
              <a:t>; визнання </a:t>
            </a:r>
            <a:r>
              <a:rPr lang="uk-UA" sz="2400" dirty="0"/>
              <a:t>вирішальної ролі культурної пам’яті для формування соціальної</a:t>
            </a:r>
          </a:p>
          <a:p>
            <a:r>
              <a:rPr lang="uk-UA" sz="2400" dirty="0"/>
              <a:t>солідарності;</a:t>
            </a:r>
          </a:p>
          <a:p>
            <a:r>
              <a:rPr lang="uk-UA" sz="2400" dirty="0"/>
              <a:t>– розгляд соціальної/культурної пам’яті у зв’язку з «місцями пам’яті» й</a:t>
            </a:r>
          </a:p>
          <a:p>
            <a:r>
              <a:rPr lang="uk-UA" sz="2400" dirty="0"/>
              <a:t>меморіальними ландшафтами пам’яті, аналіз топографії соціально значимих</a:t>
            </a:r>
          </a:p>
          <a:p>
            <a:r>
              <a:rPr lang="uk-UA" sz="2400" dirty="0"/>
              <a:t>спогадів;</a:t>
            </a:r>
          </a:p>
          <a:p>
            <a:r>
              <a:rPr lang="uk-UA" sz="2400" dirty="0"/>
              <a:t>– урахування вибірковості, соціальної диференціації та потенційної конфліктності соціальної/культурної пам’яті;</a:t>
            </a:r>
          </a:p>
          <a:p>
            <a:r>
              <a:rPr lang="uk-UA" sz="2400" dirty="0"/>
              <a:t>– колективна пам’ять розглядається з погляду стратегій звернення, що виробляються нею, із часом на користь тих або інших </a:t>
            </a:r>
            <a:r>
              <a:rPr lang="uk-UA" sz="2400" dirty="0" smtClean="0"/>
              <a:t>соціальних груп</a:t>
            </a:r>
            <a:r>
              <a:rPr lang="uk-UA" sz="2400" dirty="0"/>
              <a:t>;</a:t>
            </a:r>
          </a:p>
          <a:p>
            <a:r>
              <a:rPr lang="uk-UA" sz="2400" dirty="0"/>
              <a:t>– розуміння того, що соціальна/культурна пам’ять завжди є інструментом</a:t>
            </a:r>
          </a:p>
          <a:p>
            <a:r>
              <a:rPr lang="uk-UA" sz="2400" dirty="0"/>
              <a:t>політики й використовується соціальними групами для досягнення певної</a:t>
            </a:r>
          </a:p>
          <a:p>
            <a:r>
              <a:rPr lang="uk-UA" sz="2400" dirty="0"/>
              <a:t>мети та здобуття тих або інших </a:t>
            </a:r>
            <a:r>
              <a:rPr lang="uk-UA" sz="2400" dirty="0" err="1"/>
              <a:t>вигод</a:t>
            </a:r>
            <a:r>
              <a:rPr lang="uk-UA" sz="2400" dirty="0"/>
              <a:t> і </a:t>
            </a:r>
            <a:r>
              <a:rPr lang="uk-UA" sz="2400" dirty="0" smtClean="0"/>
              <a:t>переваг.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523686618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168</TotalTime>
  <Words>1138</Words>
  <Application>Microsoft Office PowerPoint</Application>
  <PresentationFormat>Широкоэкранный</PresentationFormat>
  <Paragraphs>70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La mente</vt:lpstr>
      <vt:lpstr>Студії пам’яті</vt:lpstr>
      <vt:lpstr>Презентация PowerPoint</vt:lpstr>
      <vt:lpstr>Презентация PowerPoint</vt:lpstr>
      <vt:lpstr>Значення терміну «memory studies»</vt:lpstr>
      <vt:lpstr>Презентация PowerPoint</vt:lpstr>
      <vt:lpstr>Презентация PowerPoint</vt:lpstr>
      <vt:lpstr>Презентация PowerPoint</vt:lpstr>
      <vt:lpstr>Головні засади «memory studies»  за А.М.Киридан</vt:lpstr>
      <vt:lpstr>Презентация PowerPoint</vt:lpstr>
      <vt:lpstr>Презентация PowerPoint</vt:lpstr>
      <vt:lpstr>Студії пам’яті в Україні</vt:lpstr>
      <vt:lpstr>Презентация PowerPoint</vt:lpstr>
      <vt:lpstr>Особливість розвитку вітчизняних студій пам’яті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Студії памяті</dc:title>
  <dc:creator>Ирина</dc:creator>
  <cp:lastModifiedBy>Ирина</cp:lastModifiedBy>
  <cp:revision>8</cp:revision>
  <dcterms:created xsi:type="dcterms:W3CDTF">2024-09-17T05:13:30Z</dcterms:created>
  <dcterms:modified xsi:type="dcterms:W3CDTF">2024-09-17T08:01:40Z</dcterms:modified>
</cp:coreProperties>
</file>