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45D86-378A-4026-840E-2B74C7481328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FACA-226C-44B5-96E0-4630DB369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6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FACA-226C-44B5-96E0-4630DB3697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6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FACA-226C-44B5-96E0-4630DB3697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0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A9964C-B31F-47C4-8D2D-28B49A52FF1F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944B-1A95-4527-AB5A-4F27DDDB8834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9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AC030-D36E-4617-82CA-8DEC94DBF408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5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A699-71FE-4C7E-AFCE-34FD2993AEAB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15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7E9-A8C5-4733-B8A8-1BBEEBE08AF2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1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180B-15C8-4933-ACB7-8BB84DA5E716}" type="datetime1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2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383B-CE70-4E66-82FC-D91958E86758}" type="datetime1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3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1FEFED-D181-4C66-B616-4C70601B7557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9D02E0-EFCC-4AE8-8FA5-DC8676DC7C67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94FA-958F-4D79-AE75-0875E65B42A0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5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33F8-F2EA-4A92-81F9-32FB8A30E27A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62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85CA-E7B0-4065-8079-7D313ABB83F1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84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0927-98E4-49FE-A61A-B6861509FA52}" type="datetime1">
              <a:rPr lang="ru-RU" smtClean="0"/>
              <a:t>19.05.2021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41E9-9EDC-47A0-8A29-6D7AC708B958}" type="datetime1">
              <a:rPr lang="ru-RU" smtClean="0"/>
              <a:t>19.05.2021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0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E938-94D2-4A3F-966B-C932B64D2775}" type="datetime1">
              <a:rPr lang="ru-RU" smtClean="0"/>
              <a:t>19.05.2021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6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3103-D234-4FDD-AE7F-F3811C263D33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5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5FD-03E9-441B-916A-4D7DCB51B702}" type="datetime1">
              <a:rPr lang="ru-RU" smtClean="0"/>
              <a:t>19.05.2021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7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8B3DA3B-5EA0-4B4E-979F-F0F9FB23A407}" type="datetime1">
              <a:rPr lang="ru-RU" smtClean="0"/>
              <a:t>19.05.2021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D900EF5-CE47-4616-BEE4-F2864C367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5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5720" y="159370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ОДНОФАКТОРНИЙ ДИСПЕРСІЙНИЙ АНАЛІЗ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5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645" y="679572"/>
            <a:ext cx="7826437" cy="1286904"/>
          </a:xfrm>
        </p:spPr>
        <p:txBody>
          <a:bodyPr/>
          <a:lstStyle/>
          <a:p>
            <a:pPr algn="ctr"/>
            <a:r>
              <a:rPr lang="uk-UA" b="1" i="1" dirty="0"/>
              <a:t>Алгоритм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err="1" smtClean="0"/>
              <a:t>однофакторного</a:t>
            </a:r>
            <a:r>
              <a:rPr lang="uk-UA" b="1" i="1" dirty="0" smtClean="0"/>
              <a:t> аналізу </a:t>
            </a:r>
            <a:r>
              <a:rPr lang="uk-UA" b="1" i="1" dirty="0"/>
              <a:t>(Excel</a:t>
            </a:r>
            <a:r>
              <a:rPr lang="uk-UA" b="1" i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498" y="2340741"/>
            <a:ext cx="6810702" cy="220191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uk-UA" sz="2200" dirty="0" smtClean="0"/>
              <a:t>В </a:t>
            </a:r>
            <a:r>
              <a:rPr lang="uk-UA" sz="2200" dirty="0"/>
              <a:t>інструментах аналізу знайдіть </a:t>
            </a:r>
            <a:r>
              <a:rPr lang="uk-UA" sz="2200" dirty="0" err="1"/>
              <a:t>Однофакторний</a:t>
            </a:r>
            <a:r>
              <a:rPr lang="uk-UA" sz="2200" dirty="0"/>
              <a:t> дисперсійний аналіз. Натисніть ОК</a:t>
            </a:r>
            <a:r>
              <a:rPr lang="uk-UA" sz="2200" dirty="0" smtClean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uk-UA" sz="2200" dirty="0"/>
              <a:t>У вікно Вхідний інтервал </a:t>
            </a:r>
            <a:r>
              <a:rPr lang="uk-UA" sz="2200" dirty="0" err="1"/>
              <a:t>внесіть</a:t>
            </a:r>
            <a:r>
              <a:rPr lang="uk-UA" sz="2200" dirty="0"/>
              <a:t> коди створеної таблиці.</a:t>
            </a:r>
            <a:endParaRPr lang="ru-RU" sz="2200" dirty="0"/>
          </a:p>
          <a:p>
            <a:pPr marL="514350" indent="-514350" algn="just">
              <a:buFont typeface="+mj-lt"/>
              <a:buAutoNum type="arabicPeriod" startAt="3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10</a:t>
            </a:fld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4498" y="4542657"/>
            <a:ext cx="11372193" cy="2184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 startAt="5"/>
            </a:pPr>
            <a:r>
              <a:rPr lang="uk-UA" sz="2400" dirty="0" smtClean="0"/>
              <a:t>У </a:t>
            </a:r>
            <a:r>
              <a:rPr lang="uk-UA" sz="2400" dirty="0"/>
              <a:t>вікні Мітки в першому рядку </a:t>
            </a:r>
            <a:r>
              <a:rPr lang="uk-UA" sz="2400" dirty="0" err="1"/>
              <a:t>поставте</a:t>
            </a:r>
            <a:r>
              <a:rPr lang="uk-UA" sz="2400" dirty="0"/>
              <a:t> знак «v». Натисніть ОК.</a:t>
            </a:r>
            <a:endParaRPr lang="ru-RU" sz="2400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uk-UA" sz="2400" dirty="0" smtClean="0"/>
              <a:t>У </a:t>
            </a:r>
            <a:r>
              <a:rPr lang="uk-UA" sz="2400" dirty="0"/>
              <a:t>новому вікні з'явиться таблиця результатів </a:t>
            </a:r>
            <a:r>
              <a:rPr lang="uk-UA" sz="2400" dirty="0" err="1"/>
              <a:t>однофакторного</a:t>
            </a:r>
            <a:r>
              <a:rPr lang="uk-UA" sz="2400" dirty="0"/>
              <a:t> </a:t>
            </a:r>
            <a:r>
              <a:rPr lang="uk-UA" sz="2400" dirty="0" smtClean="0"/>
              <a:t>дисперсійного аналізу.</a:t>
            </a:r>
            <a:endParaRPr lang="ru-RU" sz="2400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uk-UA" sz="2400" dirty="0" smtClean="0"/>
              <a:t>Знайдіть </a:t>
            </a:r>
            <a:r>
              <a:rPr lang="uk-UA" sz="2400" dirty="0"/>
              <a:t>у таблиці стовпець P-Значення, в якому відзначено шуканий рівень значущості відмінностей.</a:t>
            </a:r>
            <a:endParaRPr lang="ru-RU" sz="2400" dirty="0"/>
          </a:p>
          <a:p>
            <a:pPr>
              <a:buFont typeface="+mj-lt"/>
              <a:buAutoNum type="arabicPeriod" startAt="5"/>
            </a:pP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7315199" y="2473273"/>
            <a:ext cx="4561491" cy="206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ANALISIS OF VARIANCE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754329"/>
            <a:ext cx="9700181" cy="3416300"/>
          </a:xfrm>
        </p:spPr>
        <p:txBody>
          <a:bodyPr/>
          <a:lstStyle/>
          <a:p>
            <a:pPr marL="0" indent="442913" algn="just">
              <a:buNone/>
            </a:pPr>
            <a:r>
              <a:rPr lang="uk-UA" sz="2400" dirty="0"/>
              <a:t>Метод дисперсійного аналізу має загальноприйняте позначення </a:t>
            </a:r>
            <a:r>
              <a:rPr lang="uk-UA" sz="2400" b="1" dirty="0"/>
              <a:t>ANOVA</a:t>
            </a:r>
            <a:r>
              <a:rPr lang="uk-UA" sz="2400" dirty="0"/>
              <a:t> - короткий написання </a:t>
            </a:r>
            <a:r>
              <a:rPr lang="uk-UA" sz="2400" dirty="0" smtClean="0"/>
              <a:t>терміну </a:t>
            </a:r>
            <a:r>
              <a:rPr lang="uk-UA" sz="2400" b="1" dirty="0"/>
              <a:t>ANALISIS OF VARIANCE</a:t>
            </a:r>
            <a:r>
              <a:rPr lang="uk-UA" sz="2400" dirty="0"/>
              <a:t>. </a:t>
            </a:r>
            <a:endParaRPr lang="uk-UA" sz="2400" dirty="0" smtClean="0"/>
          </a:p>
          <a:p>
            <a:pPr marL="0" indent="442913" algn="just">
              <a:buNone/>
            </a:pPr>
            <a:r>
              <a:rPr lang="uk-UA" sz="2400" dirty="0" smtClean="0"/>
              <a:t>У </a:t>
            </a:r>
            <a:r>
              <a:rPr lang="uk-UA" sz="2400" dirty="0"/>
              <a:t>психологічних дослідженнях найчастіше застосовуються </a:t>
            </a:r>
            <a:r>
              <a:rPr lang="uk-UA" sz="2400" b="1" dirty="0" err="1"/>
              <a:t>однофакторний</a:t>
            </a:r>
            <a:r>
              <a:rPr lang="uk-UA" sz="2400" dirty="0"/>
              <a:t> ANOVA і </a:t>
            </a:r>
            <a:r>
              <a:rPr lang="uk-UA" sz="2400" b="1" dirty="0" err="1" smtClean="0"/>
              <a:t>двофакторну</a:t>
            </a:r>
            <a:r>
              <a:rPr lang="uk-UA" sz="2400" dirty="0" smtClean="0"/>
              <a:t> </a:t>
            </a:r>
            <a:r>
              <a:rPr lang="uk-UA" sz="2400" dirty="0"/>
              <a:t>ANOVA, рідше інші види дисперсійного аналізу.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1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Однофакторний</a:t>
            </a:r>
            <a:r>
              <a:rPr lang="uk-UA" dirty="0" smtClean="0"/>
              <a:t> аналіз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343" y="2622354"/>
            <a:ext cx="9337079" cy="34163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/>
              <a:t>За допомогою </a:t>
            </a:r>
            <a:r>
              <a:rPr lang="uk-UA" sz="2800" dirty="0" err="1"/>
              <a:t>однофакторного</a:t>
            </a:r>
            <a:r>
              <a:rPr lang="uk-UA" sz="2800" dirty="0"/>
              <a:t> ANOVA перевіряються статистичні гіпотези про відмінності середніх значень деякої властивості у вибірці, що класифікована за однією основою, так званому одному фактору. </a:t>
            </a:r>
            <a:endParaRPr lang="uk-UA" sz="2800" dirty="0" smtClean="0"/>
          </a:p>
          <a:p>
            <a:pPr algn="just"/>
            <a:r>
              <a:rPr lang="uk-UA" sz="2800" dirty="0" smtClean="0"/>
              <a:t>Тобто </a:t>
            </a:r>
            <a:r>
              <a:rPr lang="uk-UA" sz="2800" dirty="0"/>
              <a:t>перевіряються статистичні гіпотези про відмінності середніх значень однієї змінної, що має три і більше градацій одного </a:t>
            </a:r>
            <a:r>
              <a:rPr lang="uk-UA" sz="2800" dirty="0" err="1"/>
              <a:t>фактора</a:t>
            </a:r>
            <a:r>
              <a:rPr lang="uk-UA" sz="2800" dirty="0"/>
              <a:t>.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дисперсійного аналізу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629310" cy="3416300"/>
          </a:xfrm>
        </p:spPr>
        <p:txBody>
          <a:bodyPr/>
          <a:lstStyle/>
          <a:p>
            <a:pPr algn="just"/>
            <a:r>
              <a:rPr lang="uk-UA" sz="2400" dirty="0" smtClean="0"/>
              <a:t>змінна </a:t>
            </a:r>
            <a:r>
              <a:rPr lang="uk-UA" sz="2400" dirty="0"/>
              <a:t>(властивість), що порівнюється, повинна бути виміряна в метричній шкалі; </a:t>
            </a:r>
            <a:endParaRPr lang="ru-RU" sz="2400" dirty="0"/>
          </a:p>
          <a:p>
            <a:pPr algn="just"/>
            <a:r>
              <a:rPr lang="uk-UA" sz="2400" dirty="0" smtClean="0"/>
              <a:t>порівнювані </a:t>
            </a:r>
            <a:r>
              <a:rPr lang="uk-UA" sz="2400" dirty="0"/>
              <a:t>вибірки, що відповідають різним градаціях </a:t>
            </a:r>
            <a:r>
              <a:rPr lang="uk-UA" sz="2400" dirty="0" smtClean="0"/>
              <a:t>фактору, </a:t>
            </a:r>
            <a:r>
              <a:rPr lang="uk-UA" sz="2400" dirty="0"/>
              <a:t>повинні мало відрізнятися за чисельністю, або стандартні відхилення порівнюваних вибірок відрізняються незначно</a:t>
            </a:r>
            <a:r>
              <a:rPr lang="uk-UA" sz="2400" dirty="0" smtClean="0"/>
              <a:t>;</a:t>
            </a:r>
            <a:endParaRPr lang="ru-RU" sz="2400" dirty="0"/>
          </a:p>
          <a:p>
            <a:pPr algn="just"/>
            <a:r>
              <a:rPr lang="uk-UA" sz="2400" dirty="0" smtClean="0"/>
              <a:t>відповідність </a:t>
            </a:r>
            <a:r>
              <a:rPr lang="uk-UA" sz="2400" dirty="0"/>
              <a:t>розподілів частот для кожної градації </a:t>
            </a:r>
            <a:r>
              <a:rPr lang="uk-UA" sz="2400" dirty="0" smtClean="0"/>
              <a:t>фактору </a:t>
            </a:r>
            <a:r>
              <a:rPr lang="uk-UA" sz="2400" dirty="0"/>
              <a:t>відповідає нормальному розподілу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71" y="869973"/>
            <a:ext cx="8761413" cy="1090802"/>
          </a:xfrm>
        </p:spPr>
        <p:txBody>
          <a:bodyPr/>
          <a:lstStyle/>
          <a:p>
            <a:pPr algn="ctr"/>
            <a:r>
              <a:rPr lang="uk-UA" dirty="0" smtClean="0"/>
              <a:t>Статистичні гіпотези, що перевіряються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Нульова гіпотеза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uk-UA" sz="2400" dirty="0" smtClean="0"/>
              <a:t>За допомогою </a:t>
            </a:r>
            <a:r>
              <a:rPr lang="uk-UA" sz="2400" dirty="0" err="1" smtClean="0"/>
              <a:t>однофакторного</a:t>
            </a:r>
            <a:r>
              <a:rPr lang="uk-UA" sz="2400" dirty="0" smtClean="0"/>
              <a:t> ANOVA перевіряється гіпотеза Н</a:t>
            </a:r>
            <a:r>
              <a:rPr lang="uk-UA" sz="2400" baseline="-25000" dirty="0" smtClean="0"/>
              <a:t>0</a:t>
            </a:r>
            <a:r>
              <a:rPr lang="uk-UA" sz="2400" dirty="0" smtClean="0"/>
              <a:t>: «</a:t>
            </a:r>
            <a:r>
              <a:rPr lang="uk-UA" sz="2400" dirty="0"/>
              <a:t>Середні трьох вибірок статистично </a:t>
            </a:r>
            <a:r>
              <a:rPr lang="uk-UA" sz="2400" dirty="0" smtClean="0"/>
              <a:t>значимо не </a:t>
            </a:r>
            <a:r>
              <a:rPr lang="uk-UA" sz="2400" dirty="0"/>
              <a:t>відрізняються</a:t>
            </a:r>
            <a:r>
              <a:rPr lang="uk-UA" sz="2400" dirty="0" smtClean="0"/>
              <a:t>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sz="2800" b="1" dirty="0" smtClean="0"/>
              <a:t>Альтернативна гіпотеза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999758" cy="2840039"/>
          </a:xfrm>
        </p:spPr>
        <p:txBody>
          <a:bodyPr/>
          <a:lstStyle/>
          <a:p>
            <a:pPr algn="ctr"/>
            <a:r>
              <a:rPr lang="uk-UA" sz="2400" dirty="0"/>
              <a:t>Якщо гіпотеза Н</a:t>
            </a:r>
            <a:r>
              <a:rPr lang="uk-UA" sz="2400" baseline="-25000" dirty="0"/>
              <a:t>0 </a:t>
            </a:r>
            <a:r>
              <a:rPr lang="uk-UA" sz="2400" dirty="0"/>
              <a:t>відхиляється, то приймається гіпотеза Н</a:t>
            </a:r>
            <a:r>
              <a:rPr lang="uk-UA" sz="2400" baseline="-25000" dirty="0"/>
              <a:t>1</a:t>
            </a:r>
            <a:r>
              <a:rPr lang="uk-UA" sz="2400" dirty="0"/>
              <a:t>: «Середні принаймні двох вибірок статистично значимо відрізняються (р </a:t>
            </a:r>
            <a:r>
              <a:rPr lang="uk-UA" sz="2400" dirty="0">
                <a:sym typeface="Symbol" panose="05050102010706020507" pitchFamily="18" charset="2"/>
              </a:rPr>
              <a:t></a:t>
            </a:r>
            <a:r>
              <a:rPr lang="uk-UA" sz="2400" dirty="0"/>
              <a:t> </a:t>
            </a:r>
            <a:r>
              <a:rPr lang="uk-UA" sz="2400" dirty="0">
                <a:sym typeface="Symbol" panose="05050102010706020507" pitchFamily="18" charset="2"/>
              </a:rPr>
              <a:t></a:t>
            </a:r>
            <a:r>
              <a:rPr lang="uk-UA" sz="2400" dirty="0"/>
              <a:t>)»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1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/>
              <a:t>Приклад вибірок, для яких можна застосувати </a:t>
            </a:r>
            <a:r>
              <a:rPr lang="uk-UA" sz="3200" b="1" dirty="0" err="1"/>
              <a:t>однофакторний</a:t>
            </a:r>
            <a:r>
              <a:rPr lang="uk-UA" sz="3200" b="1" dirty="0"/>
              <a:t> </a:t>
            </a:r>
            <a:r>
              <a:rPr lang="uk-UA" sz="3200" b="1" dirty="0" smtClean="0"/>
              <a:t>ANOVA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/>
              <a:t>Виміряно час читання (в секундах) одного і того ж тексту у респондентів різних вікових груп: до 22 років, від 23 до 26 років, від 27 років. Результати вимірювання представлені в протоколі.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1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08722"/>
              </p:ext>
            </p:extLst>
          </p:nvPr>
        </p:nvGraphicFramePr>
        <p:xfrm>
          <a:off x="775910" y="960283"/>
          <a:ext cx="9293001" cy="5289690"/>
        </p:xfrm>
        <a:graphic>
          <a:graphicData uri="http://schemas.openxmlformats.org/drawingml/2006/table">
            <a:tbl>
              <a:tblPr firstRow="1" firstCol="1" bandRow="1"/>
              <a:tblGrid>
                <a:gridCol w="974551"/>
                <a:gridCol w="974551"/>
                <a:gridCol w="974551"/>
                <a:gridCol w="261021"/>
                <a:gridCol w="974551"/>
                <a:gridCol w="974551"/>
                <a:gridCol w="974551"/>
                <a:gridCol w="261021"/>
                <a:gridCol w="974551"/>
                <a:gridCol w="974551"/>
                <a:gridCol w="974551"/>
              </a:tblGrid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Час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Час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Вік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Час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24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31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7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2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497" y="1723697"/>
            <a:ext cx="4183117" cy="2443655"/>
          </a:xfrm>
        </p:spPr>
        <p:txBody>
          <a:bodyPr/>
          <a:lstStyle/>
          <a:p>
            <a:pPr algn="ctr"/>
            <a:r>
              <a:rPr lang="uk-UA" sz="2800" b="1" i="1" dirty="0"/>
              <a:t>Питання, відповідь на який можна знайти за допомогою </a:t>
            </a:r>
            <a:r>
              <a:rPr lang="uk-UA" sz="2800" b="1" i="1" dirty="0" err="1"/>
              <a:t>однофакторного</a:t>
            </a:r>
            <a:r>
              <a:rPr lang="uk-UA" sz="2800" b="1" i="1" dirty="0"/>
              <a:t> </a:t>
            </a:r>
            <a:r>
              <a:rPr lang="uk-UA" sz="2800" b="1" i="1" dirty="0" smtClean="0"/>
              <a:t>аналізу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0579" y="1395248"/>
            <a:ext cx="6421821" cy="4572000"/>
          </a:xfrm>
        </p:spPr>
        <p:txBody>
          <a:bodyPr/>
          <a:lstStyle/>
          <a:p>
            <a:pPr marL="0" indent="357188" algn="just">
              <a:buNone/>
            </a:pPr>
            <a:r>
              <a:rPr lang="uk-UA" sz="2800" dirty="0"/>
              <a:t>Чи є статистично </a:t>
            </a:r>
            <a:r>
              <a:rPr lang="uk-UA" sz="2800" dirty="0" smtClean="0"/>
              <a:t>значимі відмінності </a:t>
            </a:r>
            <a:r>
              <a:rPr lang="uk-UA" sz="2800" dirty="0"/>
              <a:t>часу, витраченого на читання тексту респондентами різних вікових груп: </a:t>
            </a:r>
            <a:endParaRPr lang="uk-UA" sz="2800" dirty="0" smtClean="0"/>
          </a:p>
          <a:p>
            <a:r>
              <a:rPr lang="uk-UA" sz="2800" dirty="0" smtClean="0"/>
              <a:t>до </a:t>
            </a:r>
            <a:r>
              <a:rPr lang="uk-UA" sz="2800" dirty="0"/>
              <a:t>22 </a:t>
            </a:r>
            <a:r>
              <a:rPr lang="uk-UA" sz="2800" dirty="0" smtClean="0"/>
              <a:t>років</a:t>
            </a:r>
          </a:p>
          <a:p>
            <a:r>
              <a:rPr lang="uk-UA" sz="2800" dirty="0" smtClean="0"/>
              <a:t>від </a:t>
            </a:r>
            <a:r>
              <a:rPr lang="uk-UA" sz="2800" dirty="0"/>
              <a:t>23 до 26 </a:t>
            </a:r>
            <a:r>
              <a:rPr lang="uk-UA" sz="2800" dirty="0" smtClean="0"/>
              <a:t>років</a:t>
            </a:r>
          </a:p>
          <a:p>
            <a:r>
              <a:rPr lang="uk-UA" sz="2800" dirty="0" smtClean="0"/>
              <a:t>від </a:t>
            </a:r>
            <a:r>
              <a:rPr lang="uk-UA" sz="2800" dirty="0"/>
              <a:t>27 років</a:t>
            </a:r>
            <a:r>
              <a:rPr lang="uk-UA" sz="2800" dirty="0" smtClean="0"/>
              <a:t>?</a:t>
            </a:r>
            <a:endParaRPr lang="uk-UA" sz="2800" dirty="0"/>
          </a:p>
          <a:p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645" y="679572"/>
            <a:ext cx="7826437" cy="1286904"/>
          </a:xfrm>
        </p:spPr>
        <p:txBody>
          <a:bodyPr/>
          <a:lstStyle/>
          <a:p>
            <a:pPr algn="ctr"/>
            <a:r>
              <a:rPr lang="uk-UA" b="1" i="1" dirty="0"/>
              <a:t>Алгоритм </a:t>
            </a: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err="1" smtClean="0"/>
              <a:t>однофакторного</a:t>
            </a:r>
            <a:r>
              <a:rPr lang="uk-UA" b="1" i="1" dirty="0" smtClean="0"/>
              <a:t> аналізу </a:t>
            </a:r>
            <a:r>
              <a:rPr lang="uk-UA" b="1" i="1" dirty="0"/>
              <a:t>(Excel</a:t>
            </a:r>
            <a:r>
              <a:rPr lang="uk-UA" b="1" i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7970" y="2340741"/>
            <a:ext cx="10035785" cy="3416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uk-UA" sz="2800" dirty="0" smtClean="0"/>
              <a:t>На </a:t>
            </a:r>
            <a:r>
              <a:rPr lang="uk-UA" sz="2800" dirty="0"/>
              <a:t>окремому аркуші в Excel створюється таблиця, стовпцями якої присвоюються назви відповідні градаціях </a:t>
            </a:r>
            <a:r>
              <a:rPr lang="uk-UA" sz="2800" dirty="0" err="1"/>
              <a:t>фактора</a:t>
            </a:r>
            <a:r>
              <a:rPr lang="uk-UA" sz="2800" dirty="0"/>
              <a:t>. З протоколу в створену таблицю переносяться відповідні значення змінної (виміряної властивості</a:t>
            </a:r>
            <a:r>
              <a:rPr lang="uk-UA" sz="2800" dirty="0" smtClean="0"/>
              <a:t>).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0EF5-CE47-4616-BEE4-F2864C3670C0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759669" y="4276941"/>
            <a:ext cx="5991225" cy="2257425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017970" y="4542657"/>
            <a:ext cx="4741699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uk-UA" sz="2800" dirty="0" smtClean="0"/>
              <a:t>Знайдіть в групі команд Дані команду Аналіз даних.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3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</TotalTime>
  <Words>494</Words>
  <Application>Microsoft Office PowerPoint</Application>
  <PresentationFormat>Широкоэкранный</PresentationFormat>
  <Paragraphs>169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Ион (конференц-зал)</vt:lpstr>
      <vt:lpstr>ОДНОФАКТОРНИЙ ДИСПЕРСІЙНИЙ АНАЛІЗ</vt:lpstr>
      <vt:lpstr>ANALISIS OF VARIANCE</vt:lpstr>
      <vt:lpstr>Однофакторний аналіз</vt:lpstr>
      <vt:lpstr>Особливості дисперсійного аналізу</vt:lpstr>
      <vt:lpstr>Статистичні гіпотези, що перевіряються</vt:lpstr>
      <vt:lpstr>Приклад вибірок, для яких можна застосувати однофакторний ANOVA</vt:lpstr>
      <vt:lpstr>Презентация PowerPoint</vt:lpstr>
      <vt:lpstr>Питання, відповідь на який можна знайти за допомогою однофакторного аналізу</vt:lpstr>
      <vt:lpstr>Алгоритм  однофакторного аналізу (Excel)</vt:lpstr>
      <vt:lpstr>Алгоритм  однофакторного аналізу (Excel)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ОДНОФАКТОРНИЙ ДИСПЕРСІЙНИЙ АНАЛІЗ</dc:title>
  <dc:creator>Home-PC</dc:creator>
  <cp:lastModifiedBy>Home-PC</cp:lastModifiedBy>
  <cp:revision>14</cp:revision>
  <dcterms:created xsi:type="dcterms:W3CDTF">2021-05-19T17:20:23Z</dcterms:created>
  <dcterms:modified xsi:type="dcterms:W3CDTF">2021-05-19T19:20:05Z</dcterms:modified>
</cp:coreProperties>
</file>