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3" r:id="rId9"/>
    <p:sldId id="270" r:id="rId10"/>
    <p:sldId id="274" r:id="rId11"/>
    <p:sldId id="271" r:id="rId12"/>
    <p:sldId id="272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744" y="429768"/>
            <a:ext cx="7315200" cy="3255264"/>
          </a:xfrm>
        </p:spPr>
        <p:txBody>
          <a:bodyPr/>
          <a:lstStyle/>
          <a:p>
            <a:r>
              <a:rPr lang="uk-UA" dirty="0" smtClean="0"/>
              <a:t>Фізика тонких плівок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0807" y="5602934"/>
            <a:ext cx="3993193" cy="914400"/>
          </a:xfrm>
        </p:spPr>
        <p:txBody>
          <a:bodyPr/>
          <a:lstStyle/>
          <a:p>
            <a:r>
              <a:rPr lang="uk-UA" dirty="0" smtClean="0"/>
              <a:t>Ніконова Аліна Олександрівна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98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ТЕРМОПАРИ</a:t>
            </a:r>
            <a:endParaRPr lang="ru-RU" dirty="0"/>
          </a:p>
        </p:txBody>
      </p:sp>
      <p:pic>
        <p:nvPicPr>
          <p:cNvPr id="2050" name="Picture 2" descr="Термопара K-типу -100...1250°C купи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039" y="374029"/>
            <a:ext cx="55435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Всё про термопары: принцип действия, схемы, таблица типов термопар и т.д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039" y="3611880"/>
            <a:ext cx="5760593" cy="29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858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Термопари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2152" y="132588"/>
            <a:ext cx="8119872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виникнення</a:t>
            </a:r>
            <a:r>
              <a:rPr lang="ru-RU" dirty="0"/>
              <a:t> ТРС </a:t>
            </a:r>
            <a:r>
              <a:rPr lang="uk-UA" dirty="0"/>
              <a:t>викликане двома</a:t>
            </a:r>
            <a:r>
              <a:rPr lang="ru-RU" dirty="0"/>
              <a:t> причинами.</a:t>
            </a:r>
          </a:p>
          <a:p>
            <a:r>
              <a:rPr lang="uk-UA" dirty="0"/>
              <a:t>	</a:t>
            </a:r>
            <a:r>
              <a:rPr lang="ru-RU" dirty="0" err="1"/>
              <a:t>По-перше</a:t>
            </a:r>
            <a:r>
              <a:rPr lang="ru-RU" dirty="0"/>
              <a:t>, при </a:t>
            </a:r>
            <a:r>
              <a:rPr lang="ru-RU" dirty="0" err="1"/>
              <a:t>переході</a:t>
            </a:r>
            <a:r>
              <a:rPr lang="ru-RU" dirty="0"/>
              <a:t> з одного метала в </a:t>
            </a:r>
            <a:r>
              <a:rPr lang="ru-RU" dirty="0" err="1"/>
              <a:t>інший</a:t>
            </a:r>
            <a:r>
              <a:rPr lang="ru-RU" dirty="0"/>
              <a:t> (спай)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внутрішня</a:t>
            </a:r>
            <a:r>
              <a:rPr lang="ru-RU" dirty="0"/>
              <a:t> контактна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потенціалів</a:t>
            </a:r>
            <a:r>
              <a:rPr lang="ru-RU" dirty="0"/>
              <a:t> (</a:t>
            </a:r>
            <a:r>
              <a:rPr lang="ru-RU" dirty="0" err="1"/>
              <a:t>стрибок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де </a:t>
            </a:r>
            <a:r>
              <a:rPr lang="ru-RU" dirty="0"/>
              <a:t>Е</a:t>
            </a:r>
            <a:r>
              <a:rPr lang="ru-RU" sz="1400" dirty="0"/>
              <a:t>Ф</a:t>
            </a:r>
            <a:r>
              <a:rPr lang="ru-RU" dirty="0"/>
              <a:t> –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Фермі</a:t>
            </a:r>
            <a:r>
              <a:rPr lang="ru-RU" dirty="0"/>
              <a:t>; е – заряд </a:t>
            </a:r>
            <a:r>
              <a:rPr lang="ru-RU" dirty="0" err="1"/>
              <a:t>електрона</a:t>
            </a:r>
            <a:r>
              <a:rPr lang="ru-RU" dirty="0"/>
              <a:t>; А і В –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провідників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Оскільки</a:t>
            </a:r>
            <a:r>
              <a:rPr lang="ru-RU" dirty="0"/>
              <a:t> два </a:t>
            </a:r>
            <a:r>
              <a:rPr lang="ru-RU" dirty="0" err="1"/>
              <a:t>спаї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при </a:t>
            </a:r>
            <a:r>
              <a:rPr lang="ru-RU" dirty="0" err="1"/>
              <a:t>різних</a:t>
            </a:r>
            <a:r>
              <a:rPr lang="ru-RU" dirty="0"/>
              <a:t> температурах, то </a:t>
            </a:r>
            <a:r>
              <a:rPr lang="ru-RU" dirty="0" err="1"/>
              <a:t>стрибок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для них буде </a:t>
            </a:r>
            <a:r>
              <a:rPr lang="ru-RU" dirty="0" err="1"/>
              <a:t>різним</a:t>
            </a:r>
            <a:r>
              <a:rPr lang="ru-RU" dirty="0"/>
              <a:t>, і для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кола </a:t>
            </a:r>
            <a:r>
              <a:rPr lang="ru-RU" dirty="0" err="1"/>
              <a:t>термопари</a:t>
            </a:r>
            <a:r>
              <a:rPr lang="ru-RU" dirty="0"/>
              <a:t> сума (U12)1+(U12)2 буде </a:t>
            </a:r>
            <a:r>
              <a:rPr lang="ru-RU" dirty="0" err="1"/>
              <a:t>відмінною</a:t>
            </a:r>
            <a:r>
              <a:rPr lang="ru-RU" dirty="0"/>
              <a:t> від нуля (</a:t>
            </a:r>
            <a:r>
              <a:rPr lang="ru-RU" dirty="0" err="1"/>
              <a:t>індекси</a:t>
            </a:r>
            <a:r>
              <a:rPr lang="ru-RU" dirty="0"/>
              <a:t> “1” і “2”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номери</a:t>
            </a:r>
            <a:r>
              <a:rPr lang="ru-RU" dirty="0"/>
              <a:t> </a:t>
            </a:r>
            <a:r>
              <a:rPr lang="ru-RU" dirty="0" err="1"/>
              <a:t>спаїв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5044" y="1313688"/>
            <a:ext cx="2057400" cy="1066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948" y="4299247"/>
            <a:ext cx="2988732" cy="242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98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Термопари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1836" y="1123837"/>
            <a:ext cx="7780188" cy="59627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Інша</a:t>
            </a:r>
            <a:r>
              <a:rPr lang="ru-RU" dirty="0"/>
              <a:t> причина </a:t>
            </a:r>
            <a:r>
              <a:rPr lang="ru-RU" dirty="0" err="1"/>
              <a:t>виникнення</a:t>
            </a:r>
            <a:r>
              <a:rPr lang="ru-RU" dirty="0"/>
              <a:t> ТРС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градієнтом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вздовж</a:t>
            </a:r>
            <a:r>
              <a:rPr lang="ru-RU" dirty="0"/>
              <a:t> </a:t>
            </a:r>
            <a:r>
              <a:rPr lang="ru-RU" dirty="0" err="1"/>
              <a:t>провідників</a:t>
            </a:r>
            <a:r>
              <a:rPr lang="ru-RU" dirty="0"/>
              <a:t> </a:t>
            </a:r>
            <a:r>
              <a:rPr lang="ru-RU" dirty="0" err="1"/>
              <a:t>термопари</a:t>
            </a:r>
            <a:r>
              <a:rPr lang="ru-RU" dirty="0"/>
              <a:t>. </a:t>
            </a:r>
            <a:r>
              <a:rPr lang="uk-UA" dirty="0"/>
              <a:t>З огляду на 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з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енергією</a:t>
            </a:r>
            <a:r>
              <a:rPr lang="ru-RU" dirty="0"/>
              <a:t> (Е&gt;Е</a:t>
            </a:r>
            <a:r>
              <a:rPr lang="ru-RU" baseline="-25000" dirty="0"/>
              <a:t>Ф</a:t>
            </a:r>
            <a:r>
              <a:rPr lang="ru-RU" dirty="0"/>
              <a:t>) буде </a:t>
            </a:r>
            <a:r>
              <a:rPr lang="ru-RU" dirty="0" err="1"/>
              <a:t>більшою</a:t>
            </a:r>
            <a:r>
              <a:rPr lang="ru-RU" dirty="0"/>
              <a:t> біля </a:t>
            </a:r>
            <a:r>
              <a:rPr lang="ru-RU" dirty="0" err="1"/>
              <a:t>нагрітого</a:t>
            </a:r>
            <a:r>
              <a:rPr lang="ru-RU" dirty="0"/>
              <a:t> контакту і, </a:t>
            </a:r>
            <a:r>
              <a:rPr lang="ru-RU" dirty="0" err="1"/>
              <a:t>навпаки</a:t>
            </a:r>
            <a:r>
              <a:rPr lang="ru-RU" dirty="0"/>
              <a:t>, їх </a:t>
            </a:r>
            <a:r>
              <a:rPr lang="ru-RU" dirty="0" err="1"/>
              <a:t>концентрація</a:t>
            </a:r>
            <a:r>
              <a:rPr lang="ru-RU" dirty="0"/>
              <a:t> з </a:t>
            </a:r>
            <a:r>
              <a:rPr lang="ru-RU" dirty="0" err="1"/>
              <a:t>низькою</a:t>
            </a:r>
            <a:r>
              <a:rPr lang="ru-RU" dirty="0"/>
              <a:t> </a:t>
            </a:r>
            <a:r>
              <a:rPr lang="ru-RU" dirty="0" err="1"/>
              <a:t>енергією</a:t>
            </a:r>
            <a:r>
              <a:rPr lang="ru-RU" dirty="0"/>
              <a:t> (Е&lt;Е</a:t>
            </a:r>
            <a:r>
              <a:rPr lang="ru-RU" baseline="-25000" dirty="0"/>
              <a:t>Ф</a:t>
            </a:r>
            <a:r>
              <a:rPr lang="ru-RU" dirty="0"/>
              <a:t>) буде </a:t>
            </a:r>
            <a:r>
              <a:rPr lang="ru-RU" dirty="0" err="1"/>
              <a:t>більшою</a:t>
            </a:r>
            <a:r>
              <a:rPr lang="ru-RU" dirty="0"/>
              <a:t> біля холодного контакту, то </a:t>
            </a:r>
            <a:r>
              <a:rPr lang="ru-RU" dirty="0" err="1"/>
              <a:t>вздовж</a:t>
            </a:r>
            <a:r>
              <a:rPr lang="ru-RU" dirty="0"/>
              <a:t> </a:t>
            </a:r>
            <a:r>
              <a:rPr lang="ru-RU" dirty="0" err="1"/>
              <a:t>провідника</a:t>
            </a:r>
            <a:r>
              <a:rPr lang="ru-RU" dirty="0"/>
              <a:t> </a:t>
            </a:r>
            <a:r>
              <a:rPr lang="ru-RU" dirty="0" err="1"/>
              <a:t>виникне</a:t>
            </a:r>
            <a:r>
              <a:rPr lang="ru-RU" dirty="0"/>
              <a:t> </a:t>
            </a:r>
            <a:r>
              <a:rPr lang="ru-RU" dirty="0" err="1"/>
              <a:t>градієнт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обумовить</a:t>
            </a:r>
            <a:r>
              <a:rPr lang="ru-RU" dirty="0"/>
              <a:t> </a:t>
            </a:r>
            <a:r>
              <a:rPr lang="ru-RU" dirty="0" err="1"/>
              <a:t>дифузію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швидких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до холодного контакту, а </a:t>
            </a:r>
            <a:r>
              <a:rPr lang="ru-RU" dirty="0" err="1"/>
              <a:t>повільних</a:t>
            </a:r>
            <a:r>
              <a:rPr lang="ru-RU" dirty="0"/>
              <a:t> – до </a:t>
            </a:r>
            <a:r>
              <a:rPr lang="ru-RU" dirty="0" err="1"/>
              <a:t>нагрітого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на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провідника</a:t>
            </a:r>
            <a:r>
              <a:rPr lang="ru-RU" dirty="0"/>
              <a:t> (</a:t>
            </a:r>
            <a:r>
              <a:rPr lang="ru-RU" dirty="0">
                <a:sym typeface="Symbol" panose="05050102010706020507" pitchFamily="18" charset="2"/>
              </a:rPr>
              <a:t></a:t>
            </a:r>
            <a:r>
              <a:rPr lang="ru-RU" dirty="0"/>
              <a:t>х) </a:t>
            </a:r>
            <a:r>
              <a:rPr lang="ru-RU" dirty="0" err="1"/>
              <a:t>відбувати</a:t>
            </a:r>
            <a:r>
              <a:rPr lang="uk-UA" dirty="0" err="1"/>
              <a:t>меть</a:t>
            </a:r>
            <a:r>
              <a:rPr lang="ru-RU" dirty="0" err="1"/>
              <a:t>ся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(</a:t>
            </a:r>
            <a:r>
              <a:rPr lang="ru-RU" dirty="0">
                <a:sym typeface="Symbol" panose="05050102010706020507" pitchFamily="18" charset="2"/>
              </a:rPr>
              <a:t>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величиною </a:t>
            </a:r>
            <a:r>
              <a:rPr lang="en-US" dirty="0"/>
              <a:t>U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Величину </a:t>
            </a:r>
            <a:r>
              <a:rPr lang="ru-RU" dirty="0"/>
              <a:t>ТРС можна подати так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де </a:t>
            </a:r>
            <a:r>
              <a:rPr lang="ru-RU" dirty="0">
                <a:sym typeface="Symbol" panose="05050102010706020507" pitchFamily="18" charset="2"/>
              </a:rPr>
              <a:t></a:t>
            </a:r>
            <a:r>
              <a:rPr lang="ru-RU" baseline="-25000" dirty="0"/>
              <a:t>АВ</a:t>
            </a:r>
            <a:r>
              <a:rPr lang="ru-RU" dirty="0"/>
              <a:t> = (</a:t>
            </a:r>
            <a:r>
              <a:rPr lang="ru-RU" dirty="0">
                <a:sym typeface="Symbol" panose="05050102010706020507" pitchFamily="18" charset="2"/>
              </a:rPr>
              <a:t></a:t>
            </a:r>
            <a:r>
              <a:rPr lang="ru-RU" baseline="-25000" dirty="0"/>
              <a:t>А </a:t>
            </a:r>
            <a:r>
              <a:rPr lang="ru-RU" dirty="0"/>
              <a:t>- </a:t>
            </a:r>
            <a:r>
              <a:rPr lang="ru-RU" dirty="0">
                <a:sym typeface="Symbol" panose="05050102010706020507" pitchFamily="18" charset="2"/>
              </a:rPr>
              <a:t></a:t>
            </a:r>
            <a:r>
              <a:rPr lang="ru-RU" baseline="-25000" dirty="0"/>
              <a:t>В</a:t>
            </a:r>
            <a:r>
              <a:rPr lang="ru-RU" dirty="0"/>
              <a:t>) – </a:t>
            </a:r>
            <a:r>
              <a:rPr lang="ru-RU" dirty="0" err="1"/>
              <a:t>питома</a:t>
            </a:r>
            <a:r>
              <a:rPr lang="ru-RU" dirty="0"/>
              <a:t> ТРС для </a:t>
            </a:r>
            <a:r>
              <a:rPr lang="ru-RU" dirty="0" err="1"/>
              <a:t>даної</a:t>
            </a:r>
            <a:r>
              <a:rPr lang="ru-RU" dirty="0"/>
              <a:t> пари </a:t>
            </a:r>
            <a:r>
              <a:rPr lang="ru-RU" dirty="0" err="1"/>
              <a:t>металів</a:t>
            </a:r>
            <a:r>
              <a:rPr lang="ru-RU" dirty="0"/>
              <a:t> або </a:t>
            </a:r>
            <a:r>
              <a:rPr lang="ru-RU" dirty="0" err="1"/>
              <a:t>напівпровідників</a:t>
            </a:r>
            <a:r>
              <a:rPr lang="ru-RU" dirty="0"/>
              <a:t>; </a:t>
            </a:r>
            <a:r>
              <a:rPr lang="ru-RU" dirty="0">
                <a:sym typeface="Symbol" panose="05050102010706020507" pitchFamily="18" charset="2"/>
              </a:rPr>
              <a:t></a:t>
            </a:r>
            <a:r>
              <a:rPr lang="ru-RU" baseline="-25000" dirty="0"/>
              <a:t>А </a:t>
            </a:r>
            <a:r>
              <a:rPr lang="ru-RU" dirty="0"/>
              <a:t>і </a:t>
            </a:r>
            <a:r>
              <a:rPr lang="ru-RU" dirty="0">
                <a:sym typeface="Symbol" panose="05050102010706020507" pitchFamily="18" charset="2"/>
              </a:rPr>
              <a:t></a:t>
            </a:r>
            <a:r>
              <a:rPr lang="ru-RU" baseline="-25000" dirty="0"/>
              <a:t>В</a:t>
            </a:r>
            <a:r>
              <a:rPr lang="ru-RU" dirty="0"/>
              <a:t> – </a:t>
            </a:r>
            <a:r>
              <a:rPr lang="ru-RU" dirty="0" err="1"/>
              <a:t>коефіцієнти</a:t>
            </a:r>
            <a:r>
              <a:rPr lang="ru-RU" dirty="0"/>
              <a:t> ТРС для </a:t>
            </a:r>
            <a:r>
              <a:rPr lang="ru-RU" dirty="0" err="1"/>
              <a:t>провідників</a:t>
            </a:r>
            <a:r>
              <a:rPr lang="ru-RU" dirty="0"/>
              <a:t> А і В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ТРС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температури</a:t>
            </a:r>
            <a:r>
              <a:rPr lang="ru-RU" dirty="0"/>
              <a:t> не за </a:t>
            </a:r>
            <a:r>
              <a:rPr lang="ru-RU" dirty="0" err="1"/>
              <a:t>лінійним</a:t>
            </a:r>
            <a:r>
              <a:rPr lang="ru-RU" dirty="0"/>
              <a:t> законом, </a:t>
            </a:r>
            <a:r>
              <a:rPr lang="uk-UA" dirty="0"/>
              <a:t>і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, коли вона </a:t>
            </a:r>
            <a:r>
              <a:rPr lang="ru-RU" dirty="0" err="1"/>
              <a:t>змінює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знак.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термопари</a:t>
            </a:r>
            <a:r>
              <a:rPr lang="ru-RU" dirty="0"/>
              <a:t> </a:t>
            </a:r>
            <a:r>
              <a:rPr lang="en-US" dirty="0"/>
              <a:t>Cu</a:t>
            </a:r>
            <a:r>
              <a:rPr lang="ru-RU" dirty="0"/>
              <a:t>-</a:t>
            </a:r>
            <a:r>
              <a:rPr lang="en-US" dirty="0"/>
              <a:t>Fe</a:t>
            </a:r>
            <a:r>
              <a:rPr lang="ru-RU" dirty="0"/>
              <a:t> при 540</a:t>
            </a:r>
            <a:r>
              <a:rPr lang="ru-RU" baseline="30000" dirty="0"/>
              <a:t>о</a:t>
            </a:r>
            <a:r>
              <a:rPr lang="ru-RU" dirty="0"/>
              <a:t>С ТРС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нулю і </a:t>
            </a:r>
            <a:r>
              <a:rPr lang="ru-RU" dirty="0" err="1"/>
              <a:t>змінює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знак.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587" y="2805684"/>
            <a:ext cx="1114425" cy="838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587" y="4089967"/>
            <a:ext cx="17811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90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2400" b="1" dirty="0"/>
              <a:t>Т</a:t>
            </a:r>
            <a:r>
              <a:rPr lang="ru-RU" sz="2400" b="1" dirty="0" err="1"/>
              <a:t>ерморезистори</a:t>
            </a:r>
            <a:r>
              <a:rPr lang="ru-RU" sz="2400" b="1" dirty="0"/>
              <a:t> </a:t>
            </a:r>
            <a:r>
              <a:rPr lang="ru-RU" sz="2400" b="1" dirty="0" err="1"/>
              <a:t>із</a:t>
            </a:r>
            <a:r>
              <a:rPr lang="ru-RU" sz="2400" b="1" dirty="0"/>
              <a:t> </a:t>
            </a:r>
            <a:r>
              <a:rPr lang="ru-RU" sz="2400" b="1" dirty="0" err="1"/>
              <a:t>від’ємним</a:t>
            </a:r>
            <a:r>
              <a:rPr lang="ru-RU" sz="2400" b="1" dirty="0"/>
              <a:t> і </a:t>
            </a:r>
            <a:r>
              <a:rPr lang="ru-RU" sz="2400" b="1" dirty="0" err="1"/>
              <a:t>додатним</a:t>
            </a:r>
            <a:r>
              <a:rPr lang="ru-RU" sz="2400" b="1" dirty="0"/>
              <a:t>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err="1"/>
              <a:t>термічним</a:t>
            </a:r>
            <a:r>
              <a:rPr lang="ru-RU" sz="2400" b="1" dirty="0"/>
              <a:t> </a:t>
            </a:r>
            <a:r>
              <a:rPr lang="ru-RU" sz="2400" b="1" dirty="0" err="1" smtClean="0"/>
              <a:t>коефіцієнтом</a:t>
            </a:r>
            <a:r>
              <a:rPr lang="ru-RU" sz="2400" b="1" dirty="0" smtClean="0"/>
              <a:t> </a:t>
            </a:r>
            <a:r>
              <a:rPr lang="ru-RU" sz="2400" b="1" dirty="0"/>
              <a:t>опору </a:t>
            </a:r>
            <a:endParaRPr lang="ru-RU" sz="2400" dirty="0"/>
          </a:p>
        </p:txBody>
      </p:sp>
      <p:pic>
        <p:nvPicPr>
          <p:cNvPr id="4" name="Рисунок 3" descr="3_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321" y="1408177"/>
            <a:ext cx="3085528" cy="28595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7291769" y="1123837"/>
            <a:ext cx="32613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 величини сили струму 1 мА вольт-амперна характеристика має лінійний характер, оскільки при таких струмах не відбувається самонагрівання.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291769" y="2837975"/>
            <a:ext cx="37450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Нелінійна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ділянка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самонагрівання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терморезистора.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98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ЕКЦІЯ 10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ЗАСТОСУВАННЯ ПЛІВКОВИХ </a:t>
            </a:r>
            <a:r>
              <a:rPr lang="ru-RU" b="1" dirty="0" smtClean="0"/>
              <a:t>МАТЕРІАЛІВ</a:t>
            </a:r>
            <a:endParaRPr lang="en-US" b="1" dirty="0" smtClean="0"/>
          </a:p>
          <a:p>
            <a:r>
              <a:rPr lang="ru-RU" b="1"/>
              <a:t>Датчики температури</a:t>
            </a:r>
            <a:endParaRPr lang="ru-RU"/>
          </a:p>
          <a:p>
            <a:r>
              <a:rPr lang="ru-RU" b="1"/>
              <a:t> 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7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Плівков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датчики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09872" y="47750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виготовлення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масивних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плівкових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датчиків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сумісних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мікроелектронікою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68900"/>
              </p:ext>
            </p:extLst>
          </p:nvPr>
        </p:nvGraphicFramePr>
        <p:xfrm>
          <a:off x="3822194" y="1280159"/>
          <a:ext cx="6775701" cy="3841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0273">
                  <a:extLst>
                    <a:ext uri="{9D8B030D-6E8A-4147-A177-3AD203B41FA5}">
                      <a16:colId xmlns:a16="http://schemas.microsoft.com/office/drawing/2014/main" val="199192134"/>
                    </a:ext>
                  </a:extLst>
                </a:gridCol>
                <a:gridCol w="2297714">
                  <a:extLst>
                    <a:ext uri="{9D8B030D-6E8A-4147-A177-3AD203B41FA5}">
                      <a16:colId xmlns:a16="http://schemas.microsoft.com/office/drawing/2014/main" val="645712421"/>
                    </a:ext>
                  </a:extLst>
                </a:gridCol>
                <a:gridCol w="2297714">
                  <a:extLst>
                    <a:ext uri="{9D8B030D-6E8A-4147-A177-3AD203B41FA5}">
                      <a16:colId xmlns:a16="http://schemas.microsoft.com/office/drawing/2014/main" val="1501338075"/>
                    </a:ext>
                  </a:extLst>
                </a:gridCol>
              </a:tblGrid>
              <a:tr h="645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Кремнієва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Тонкоплівкова технологія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Товстоплівкова технологія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830420"/>
                  </a:ext>
                </a:extLst>
              </a:tr>
              <a:tr h="31470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Вхідні величини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011241"/>
                  </a:ext>
                </a:extLst>
              </a:tr>
              <a:tr h="314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Зміна довжини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Зміна довжини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Зміна довжини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102279"/>
                  </a:ext>
                </a:extLst>
              </a:tr>
              <a:tr h="314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127503"/>
                  </a:ext>
                </a:extLst>
              </a:tr>
              <a:tr h="314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Магнітне поле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Магнітне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Магнітне поле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7072166"/>
                  </a:ext>
                </a:extLst>
              </a:tr>
              <a:tr h="645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Світло, ІЧ-випромінювання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Світло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ІЧ-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випромінювання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Ємність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613798"/>
                  </a:ext>
                </a:extLst>
              </a:tr>
              <a:tr h="976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 і концентрація газу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 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4010850"/>
                  </a:ext>
                </a:extLst>
              </a:tr>
              <a:tr h="314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Ємність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83079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78352" y="5121515"/>
            <a:ext cx="7952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Слід зазначити, що всі три види технологій дозволяють виготовляти датчики з високою стабільністю, допускають мініатюризацію, високу рентабельність виробництва при малих витратах, а в останніх двох випадках і широкий температурний інтервал функціонування датчиків.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90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</a:t>
            </a:r>
            <a:r>
              <a:rPr lang="uk-UA" dirty="0" smtClean="0"/>
              <a:t>атчики </a:t>
            </a:r>
            <a:r>
              <a:rPr lang="uk-UA" dirty="0"/>
              <a:t>температури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Одним із основних видів датчиків є датчики температури, оскільки вони мають широке застосування як у науці й техніці, так і у повсякденному житті. При використанні таких датчиків температура вимірюється на основі температурної залежності опору </a:t>
            </a:r>
            <a:r>
              <a:rPr lang="uk-UA" dirty="0" err="1"/>
              <a:t>терморезистора</a:t>
            </a:r>
            <a:r>
              <a:rPr lang="uk-UA" dirty="0"/>
              <a:t> як робочого елемента датчика.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До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характеристик (</a:t>
            </a:r>
            <a:r>
              <a:rPr lang="ru-RU" dirty="0" err="1"/>
              <a:t>параметрів</a:t>
            </a:r>
            <a:r>
              <a:rPr lang="ru-RU" dirty="0"/>
              <a:t>)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термічний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опору (ТКО) (</a:t>
            </a:r>
            <a:r>
              <a:rPr lang="ru-RU" dirty="0">
                <a:sym typeface="Symbol" panose="05050102010706020507" pitchFamily="18" charset="2"/>
              </a:rPr>
              <a:t></a:t>
            </a:r>
            <a:r>
              <a:rPr lang="ru-RU" dirty="0"/>
              <a:t>), </a:t>
            </a:r>
            <a:r>
              <a:rPr lang="ru-RU" dirty="0" err="1"/>
              <a:t>чутливість</a:t>
            </a:r>
            <a:r>
              <a:rPr lang="ru-RU" dirty="0"/>
              <a:t> (</a:t>
            </a:r>
            <a:r>
              <a:rPr lang="en-US" dirty="0"/>
              <a:t>S</a:t>
            </a:r>
            <a:r>
              <a:rPr lang="ru-RU" dirty="0"/>
              <a:t>) і питому </a:t>
            </a:r>
            <a:r>
              <a:rPr lang="ru-RU" dirty="0" err="1"/>
              <a:t>чутливість</a:t>
            </a:r>
            <a:r>
              <a:rPr lang="ru-RU" dirty="0"/>
              <a:t> (</a:t>
            </a:r>
            <a:r>
              <a:rPr lang="en-US" dirty="0"/>
              <a:t>S</a:t>
            </a:r>
            <a:r>
              <a:rPr lang="ru-RU" baseline="-25000" dirty="0"/>
              <a:t>п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таким чином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ru-RU" dirty="0"/>
              <a:t>де </a:t>
            </a:r>
            <a:r>
              <a:rPr lang="en-US" dirty="0"/>
              <a:t>R</a:t>
            </a:r>
            <a:r>
              <a:rPr lang="ru-RU" baseline="-25000" dirty="0"/>
              <a:t>п</a:t>
            </a:r>
            <a:r>
              <a:rPr lang="ru-RU" dirty="0"/>
              <a:t>, </a:t>
            </a:r>
            <a:r>
              <a:rPr lang="ru-RU" dirty="0">
                <a:sym typeface="Symbol" panose="05050102010706020507" pitchFamily="18" charset="2"/>
              </a:rPr>
              <a:t></a:t>
            </a:r>
            <a:r>
              <a:rPr lang="ru-RU" baseline="-25000" dirty="0"/>
              <a:t>п</a:t>
            </a:r>
            <a:r>
              <a:rPr lang="ru-RU" dirty="0"/>
              <a:t> – </a:t>
            </a:r>
            <a:r>
              <a:rPr lang="ru-RU" dirty="0" err="1"/>
              <a:t>початковий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(</a:t>
            </a:r>
            <a:r>
              <a:rPr lang="en-US" dirty="0"/>
              <a:t>R</a:t>
            </a:r>
            <a:r>
              <a:rPr lang="ru-RU" dirty="0"/>
              <a:t>) або </a:t>
            </a:r>
            <a:r>
              <a:rPr lang="ru-RU" dirty="0" err="1"/>
              <a:t>початковий</a:t>
            </a:r>
            <a:r>
              <a:rPr lang="ru-RU" dirty="0"/>
              <a:t> </a:t>
            </a:r>
            <a:r>
              <a:rPr lang="ru-RU" dirty="0" err="1"/>
              <a:t>питомий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(</a:t>
            </a:r>
            <a:r>
              <a:rPr lang="ru-RU" dirty="0">
                <a:sym typeface="Symbol" panose="05050102010706020507" pitchFamily="18" charset="2"/>
              </a:rPr>
              <a:t></a:t>
            </a:r>
            <a:r>
              <a:rPr lang="ru-RU" dirty="0"/>
              <a:t>);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921" y="2672334"/>
            <a:ext cx="4048125" cy="1028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9268" y="3824478"/>
            <a:ext cx="485775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96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Датчики температури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4092" y="480060"/>
            <a:ext cx="7862484" cy="6195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металевих</a:t>
            </a:r>
            <a:r>
              <a:rPr lang="ru-RU" dirty="0"/>
              <a:t> </a:t>
            </a:r>
            <a:r>
              <a:rPr lang="ru-RU" dirty="0" err="1"/>
              <a:t>терморезисторів</a:t>
            </a:r>
            <a:r>
              <a:rPr lang="ru-RU" dirty="0"/>
              <a:t> (</a:t>
            </a:r>
            <a:r>
              <a:rPr lang="ru-RU" dirty="0" err="1"/>
              <a:t>масивні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плівкові</a:t>
            </a:r>
            <a:r>
              <a:rPr lang="ru-RU" dirty="0"/>
              <a:t> </a:t>
            </a:r>
            <a:r>
              <a:rPr lang="ru-RU" dirty="0" err="1"/>
              <a:t>зразки</a:t>
            </a:r>
            <a:r>
              <a:rPr lang="ru-RU" dirty="0"/>
              <a:t>) ТКО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додатний</a:t>
            </a:r>
            <a:r>
              <a:rPr lang="ru-RU" dirty="0"/>
              <a:t>, у той час як у </a:t>
            </a:r>
            <a:r>
              <a:rPr lang="ru-RU" dirty="0" err="1"/>
              <a:t>напівпровідникових</a:t>
            </a:r>
            <a:r>
              <a:rPr lang="ru-RU" dirty="0"/>
              <a:t> – ТКО </a:t>
            </a:r>
            <a:r>
              <a:rPr lang="ru-RU" dirty="0" err="1"/>
              <a:t>має</a:t>
            </a:r>
            <a:r>
              <a:rPr lang="ru-RU" dirty="0"/>
              <a:t> як </a:t>
            </a:r>
            <a:r>
              <a:rPr lang="ru-RU" dirty="0" err="1"/>
              <a:t>додатну</a:t>
            </a:r>
            <a:r>
              <a:rPr lang="ru-RU" dirty="0"/>
              <a:t>, так і </a:t>
            </a:r>
            <a:r>
              <a:rPr lang="ru-RU" dirty="0" err="1"/>
              <a:t>від’ємну</a:t>
            </a:r>
            <a:r>
              <a:rPr lang="ru-RU" dirty="0"/>
              <a:t> величину.</a:t>
            </a:r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масивного</a:t>
            </a:r>
            <a:r>
              <a:rPr lang="ru-RU" dirty="0"/>
              <a:t> </a:t>
            </a:r>
            <a:r>
              <a:rPr lang="ru-RU" dirty="0" err="1"/>
              <a:t>металевого</a:t>
            </a:r>
            <a:r>
              <a:rPr lang="ru-RU" dirty="0"/>
              <a:t> терморезистора (фольга, </a:t>
            </a:r>
            <a:r>
              <a:rPr lang="ru-RU" dirty="0" err="1"/>
              <a:t>дріт</a:t>
            </a:r>
            <a:r>
              <a:rPr lang="ru-RU" dirty="0"/>
              <a:t>) </a:t>
            </a:r>
            <a:r>
              <a:rPr lang="ru-RU" dirty="0" err="1"/>
              <a:t>опір</a:t>
            </a:r>
            <a:r>
              <a:rPr lang="ru-RU" dirty="0"/>
              <a:t> R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розсіювання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провідності на фононах і дефектах </a:t>
            </a:r>
            <a:r>
              <a:rPr lang="ru-RU" dirty="0" err="1"/>
              <a:t>кристалічної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 (</a:t>
            </a:r>
            <a:r>
              <a:rPr lang="ru-RU" dirty="0" err="1"/>
              <a:t>вакансії</a:t>
            </a:r>
            <a:r>
              <a:rPr lang="ru-RU" dirty="0"/>
              <a:t>, </a:t>
            </a:r>
            <a:r>
              <a:rPr lang="ru-RU" dirty="0" err="1"/>
              <a:t>чужорідні</a:t>
            </a:r>
            <a:r>
              <a:rPr lang="ru-RU" dirty="0"/>
              <a:t> </a:t>
            </a:r>
            <a:r>
              <a:rPr lang="ru-RU" dirty="0" err="1"/>
              <a:t>атоми</a:t>
            </a:r>
            <a:r>
              <a:rPr lang="ru-RU" dirty="0"/>
              <a:t>, </a:t>
            </a:r>
            <a:r>
              <a:rPr lang="ru-RU" dirty="0" err="1"/>
              <a:t>дислокації</a:t>
            </a:r>
            <a:r>
              <a:rPr lang="ru-RU" dirty="0"/>
              <a:t>, </a:t>
            </a:r>
            <a:r>
              <a:rPr lang="ru-RU" dirty="0" err="1"/>
              <a:t>дефекти</a:t>
            </a:r>
            <a:r>
              <a:rPr lang="ru-RU" dirty="0"/>
              <a:t> </a:t>
            </a:r>
            <a:r>
              <a:rPr lang="ru-RU" dirty="0" err="1"/>
              <a:t>пакування</a:t>
            </a:r>
            <a:r>
              <a:rPr lang="ru-RU" dirty="0"/>
              <a:t>, </a:t>
            </a:r>
            <a:r>
              <a:rPr lang="ru-RU" dirty="0" err="1"/>
              <a:t>межі</a:t>
            </a:r>
            <a:r>
              <a:rPr lang="ru-RU" dirty="0"/>
              <a:t> зерен).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, </a:t>
            </a:r>
            <a:r>
              <a:rPr lang="ru-RU" dirty="0" err="1"/>
              <a:t>пов’язаний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розсіюванням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на дефектах, не </a:t>
            </a:r>
            <a:r>
              <a:rPr lang="ru-RU" dirty="0" err="1"/>
              <a:t>залежить</a:t>
            </a:r>
            <a:r>
              <a:rPr lang="ru-RU" dirty="0"/>
              <a:t> від </a:t>
            </a:r>
            <a:r>
              <a:rPr lang="ru-RU" dirty="0" err="1"/>
              <a:t>температури</a:t>
            </a:r>
            <a:r>
              <a:rPr lang="ru-RU" dirty="0"/>
              <a:t> (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т.зв</a:t>
            </a:r>
            <a:r>
              <a:rPr lang="ru-RU" dirty="0"/>
              <a:t>. </a:t>
            </a:r>
            <a:r>
              <a:rPr lang="ru-RU" dirty="0" err="1"/>
              <a:t>залишковий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), то </a:t>
            </a:r>
            <a:r>
              <a:rPr lang="ru-RU" dirty="0" err="1"/>
              <a:t>температурозалежна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опору буде </a:t>
            </a:r>
            <a:r>
              <a:rPr lang="ru-RU" dirty="0" err="1"/>
              <a:t>визначатися</a:t>
            </a:r>
            <a:r>
              <a:rPr lang="ru-RU" dirty="0"/>
              <a:t> </a:t>
            </a:r>
            <a:r>
              <a:rPr lang="ru-RU" dirty="0" err="1"/>
              <a:t>електрон-фононним</a:t>
            </a:r>
            <a:r>
              <a:rPr lang="ru-RU" dirty="0"/>
              <a:t> </a:t>
            </a:r>
            <a:r>
              <a:rPr lang="ru-RU" dirty="0" err="1"/>
              <a:t>розсіюванням</a:t>
            </a:r>
            <a:r>
              <a:rPr lang="ru-RU" dirty="0"/>
              <a:t>, яке, у свою </a:t>
            </a:r>
            <a:r>
              <a:rPr lang="ru-RU" dirty="0" err="1"/>
              <a:t>чергу</a:t>
            </a:r>
            <a:r>
              <a:rPr lang="ru-RU" dirty="0"/>
              <a:t>, можна </a:t>
            </a:r>
            <a:r>
              <a:rPr lang="ru-RU" dirty="0" err="1"/>
              <a:t>пов’язати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транспортною </a:t>
            </a:r>
            <a:r>
              <a:rPr lang="ru-RU" dirty="0" err="1"/>
              <a:t>середньою</a:t>
            </a:r>
            <a:r>
              <a:rPr lang="ru-RU" dirty="0"/>
              <a:t>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пробігу</a:t>
            </a:r>
            <a:r>
              <a:rPr lang="ru-RU" dirty="0"/>
              <a:t> (СДВП) </a:t>
            </a:r>
            <a:r>
              <a:rPr lang="ru-RU" dirty="0">
                <a:sym typeface="Symbol" panose="05050102010706020507" pitchFamily="18" charset="2"/>
              </a:rPr>
              <a:t></a:t>
            </a:r>
            <a:r>
              <a:rPr lang="ru-RU" baseline="-25000" dirty="0"/>
              <a:t>0</a:t>
            </a:r>
            <a:r>
              <a:rPr lang="ru-RU" dirty="0"/>
              <a:t>.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обставину</a:t>
            </a:r>
            <a:r>
              <a:rPr lang="ru-RU" dirty="0"/>
              <a:t> ТКО можна подати і у такому </a:t>
            </a:r>
            <a:r>
              <a:rPr lang="ru-RU" dirty="0" err="1"/>
              <a:t>вигляді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ru-RU" dirty="0" smtClean="0"/>
              <a:t>де </a:t>
            </a:r>
            <a:r>
              <a:rPr lang="ru-RU" dirty="0"/>
              <a:t>знак “-” </a:t>
            </a:r>
            <a:r>
              <a:rPr lang="ru-RU" dirty="0" err="1"/>
              <a:t>враховує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збільшенні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СДВП </a:t>
            </a:r>
            <a:r>
              <a:rPr lang="ru-RU" dirty="0" err="1"/>
              <a:t>зменшується</a:t>
            </a:r>
            <a:r>
              <a:rPr lang="ru-RU" dirty="0"/>
              <a:t>, тобто </a:t>
            </a:r>
            <a:r>
              <a:rPr lang="ru-RU" dirty="0">
                <a:sym typeface="Symbol" panose="05050102010706020507" pitchFamily="18" charset="2"/>
              </a:rPr>
              <a:t></a:t>
            </a:r>
            <a:r>
              <a:rPr lang="ru-RU" baseline="-25000" dirty="0"/>
              <a:t>0</a:t>
            </a:r>
            <a:r>
              <a:rPr lang="ru-RU" dirty="0"/>
              <a:t>&lt;0 при </a:t>
            </a:r>
            <a:r>
              <a:rPr lang="ru-RU" dirty="0">
                <a:sym typeface="Symbol" panose="05050102010706020507" pitchFamily="18" charset="2"/>
              </a:rPr>
              <a:t></a:t>
            </a:r>
            <a:r>
              <a:rPr lang="en-US" dirty="0"/>
              <a:t>T</a:t>
            </a:r>
            <a:r>
              <a:rPr lang="ru-RU" dirty="0"/>
              <a:t>&gt;0 (</a:t>
            </a:r>
            <a:r>
              <a:rPr lang="ru-RU" dirty="0">
                <a:sym typeface="Symbol" panose="05050102010706020507" pitchFamily="18" charset="2"/>
              </a:rPr>
              <a:t></a:t>
            </a:r>
            <a:r>
              <a:rPr lang="ru-RU" baseline="-25000" dirty="0"/>
              <a:t>0</a:t>
            </a:r>
            <a:r>
              <a:rPr lang="ru-RU" dirty="0">
                <a:sym typeface="Symbol" panose="05050102010706020507" pitchFamily="18" charset="2"/>
              </a:rPr>
              <a:t></a:t>
            </a:r>
            <a:r>
              <a:rPr lang="ru-RU" baseline="-25000" dirty="0"/>
              <a:t>0 ф</a:t>
            </a:r>
            <a:r>
              <a:rPr lang="ru-RU" dirty="0"/>
              <a:t>, де </a:t>
            </a:r>
            <a:r>
              <a:rPr lang="ru-RU" dirty="0" err="1"/>
              <a:t>індекс</a:t>
            </a:r>
            <a:r>
              <a:rPr lang="ru-RU" dirty="0"/>
              <a:t> “ф”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>
                <a:sym typeface="Symbol" panose="05050102010706020507" pitchFamily="18" charset="2"/>
              </a:rPr>
              <a:t></a:t>
            </a:r>
            <a:r>
              <a:rPr lang="ru-RU" baseline="-25000" dirty="0"/>
              <a:t>0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фононного спектра).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987" y="4104627"/>
            <a:ext cx="15430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Датчики температури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8456" y="864108"/>
            <a:ext cx="8037576" cy="512064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Напівпровідникові</a:t>
            </a:r>
            <a:r>
              <a:rPr lang="ru-RU" dirty="0"/>
              <a:t> датчики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як </a:t>
            </a:r>
            <a:r>
              <a:rPr lang="ru-RU" dirty="0" err="1"/>
              <a:t>додатний</a:t>
            </a:r>
            <a:r>
              <a:rPr lang="ru-RU" dirty="0"/>
              <a:t>, так і </a:t>
            </a:r>
            <a:r>
              <a:rPr lang="ru-RU" dirty="0" err="1"/>
              <a:t>від’ємний</a:t>
            </a:r>
            <a:r>
              <a:rPr lang="ru-RU" dirty="0"/>
              <a:t> ТКО (їх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РТС або NTC). </a:t>
            </a:r>
            <a:r>
              <a:rPr lang="ru-RU" dirty="0" err="1"/>
              <a:t>Додатна</a:t>
            </a:r>
            <a:r>
              <a:rPr lang="ru-RU" dirty="0"/>
              <a:t> величина ТКО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при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низьких</a:t>
            </a:r>
            <a:r>
              <a:rPr lang="ru-RU" dirty="0"/>
              <a:t> температурах (</a:t>
            </a:r>
            <a:r>
              <a:rPr lang="ru-RU" dirty="0" err="1"/>
              <a:t>менших</a:t>
            </a:r>
            <a:r>
              <a:rPr lang="ru-RU" dirty="0"/>
              <a:t> за </a:t>
            </a:r>
            <a:r>
              <a:rPr lang="ru-RU" dirty="0" err="1"/>
              <a:t>кімнатну</a:t>
            </a:r>
            <a:r>
              <a:rPr lang="ru-RU" dirty="0"/>
              <a:t> температуру), при яких </a:t>
            </a:r>
            <a:r>
              <a:rPr lang="ru-RU" dirty="0" err="1"/>
              <a:t>зонна</a:t>
            </a:r>
            <a:r>
              <a:rPr lang="ru-RU" dirty="0"/>
              <a:t> </a:t>
            </a:r>
            <a:r>
              <a:rPr lang="ru-RU" dirty="0" err="1"/>
              <a:t>будова</a:t>
            </a:r>
            <a:r>
              <a:rPr lang="ru-RU" dirty="0"/>
              <a:t> напівпровідника не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, і </a:t>
            </a:r>
            <a:r>
              <a:rPr lang="ru-RU" dirty="0" err="1"/>
              <a:t>провідність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(</a:t>
            </a:r>
            <a:r>
              <a:rPr lang="ru-RU" dirty="0" err="1"/>
              <a:t>дірок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зоні провідності (</a:t>
            </a:r>
            <a:r>
              <a:rPr lang="ru-RU" dirty="0" err="1"/>
              <a:t>валентній</a:t>
            </a:r>
            <a:r>
              <a:rPr lang="ru-RU" dirty="0"/>
              <a:t> зоні). </a:t>
            </a:r>
            <a:r>
              <a:rPr lang="ru-RU" dirty="0" err="1"/>
              <a:t>Однак</a:t>
            </a:r>
            <a:r>
              <a:rPr lang="ru-RU" dirty="0"/>
              <a:t> при </a:t>
            </a:r>
            <a:r>
              <a:rPr lang="ru-RU" dirty="0" err="1"/>
              <a:t>збільшенні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вступає</a:t>
            </a:r>
            <a:r>
              <a:rPr lang="ru-RU" dirty="0"/>
              <a:t> в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власна</a:t>
            </a:r>
            <a:r>
              <a:rPr lang="ru-RU" dirty="0"/>
              <a:t> </a:t>
            </a:r>
            <a:r>
              <a:rPr lang="ru-RU" dirty="0" err="1"/>
              <a:t>провідність</a:t>
            </a:r>
            <a:r>
              <a:rPr lang="ru-RU" dirty="0"/>
              <a:t> і </a:t>
            </a:r>
            <a:r>
              <a:rPr lang="ru-RU" dirty="0" err="1"/>
              <a:t>питомий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 за </a:t>
            </a:r>
            <a:r>
              <a:rPr lang="ru-RU" dirty="0" err="1"/>
              <a:t>експоненціальним</a:t>
            </a:r>
            <a:r>
              <a:rPr lang="ru-RU" dirty="0"/>
              <a:t> </a:t>
            </a:r>
            <a:r>
              <a:rPr lang="ru-RU" dirty="0" smtClean="0"/>
              <a:t>законом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де </a:t>
            </a:r>
            <a:r>
              <a:rPr lang="ru-RU" dirty="0">
                <a:sym typeface="Symbol" panose="05050102010706020507" pitchFamily="18" charset="2"/>
              </a:rPr>
              <a:t></a:t>
            </a:r>
            <a:r>
              <a:rPr lang="ru-RU" dirty="0" smtClean="0"/>
              <a:t> </a:t>
            </a:r>
            <a:r>
              <a:rPr lang="ru-RU" dirty="0"/>
              <a:t>- ширина </a:t>
            </a:r>
            <a:r>
              <a:rPr lang="ru-RU" dirty="0" err="1"/>
              <a:t>забороненої</a:t>
            </a:r>
            <a:r>
              <a:rPr lang="ru-RU" dirty="0"/>
              <a:t> зони.</a:t>
            </a:r>
          </a:p>
          <a:p>
            <a:pPr marL="0" indent="0">
              <a:buNone/>
            </a:pPr>
            <a:r>
              <a:rPr lang="ru-RU" dirty="0" err="1" smtClean="0"/>
              <a:t>Попереднє</a:t>
            </a:r>
            <a:r>
              <a:rPr lang="ru-RU" dirty="0" smtClean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можна подати через питому </a:t>
            </a:r>
            <a:r>
              <a:rPr lang="ru-RU" dirty="0" err="1"/>
              <a:t>провідність</a:t>
            </a:r>
            <a:r>
              <a:rPr lang="ru-RU" dirty="0"/>
              <a:t>   у </a:t>
            </a:r>
            <a:r>
              <a:rPr lang="ru-RU" dirty="0" err="1" smtClean="0"/>
              <a:t>лінійному</a:t>
            </a:r>
            <a:r>
              <a:rPr lang="ru-RU" dirty="0" smtClean="0"/>
              <a:t> </a:t>
            </a:r>
            <a:r>
              <a:rPr lang="ru-RU" dirty="0" err="1"/>
              <a:t>вигляді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616" y="3167253"/>
            <a:ext cx="1219200" cy="5143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087" y="5369052"/>
            <a:ext cx="199072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9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Датчики температури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9584" y="530352"/>
            <a:ext cx="8046720" cy="6108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При переході до </a:t>
            </a:r>
            <a:r>
              <a:rPr lang="uk-UA" dirty="0" err="1"/>
              <a:t>тонкоплівкових</a:t>
            </a:r>
            <a:r>
              <a:rPr lang="uk-UA" dirty="0"/>
              <a:t> </a:t>
            </a:r>
            <a:r>
              <a:rPr lang="uk-UA" dirty="0" err="1"/>
              <a:t>тензорезисторів</a:t>
            </a:r>
            <a:r>
              <a:rPr lang="uk-UA" dirty="0"/>
              <a:t> проявляють себе такі нові механізми розсіювання електронів або дірок.</a:t>
            </a:r>
            <a:endParaRPr lang="ru-RU" dirty="0"/>
          </a:p>
          <a:p>
            <a:r>
              <a:rPr lang="ru-RU" dirty="0"/>
              <a:t>	</a:t>
            </a:r>
            <a:r>
              <a:rPr lang="ru-RU" dirty="0" err="1"/>
              <a:t>По-перше</a:t>
            </a:r>
            <a:r>
              <a:rPr lang="ru-RU" dirty="0"/>
              <a:t>,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роль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відігравати</a:t>
            </a:r>
            <a:r>
              <a:rPr lang="ru-RU" dirty="0"/>
              <a:t> </a:t>
            </a:r>
            <a:r>
              <a:rPr lang="ru-RU" dirty="0" err="1"/>
              <a:t>зерномежове</a:t>
            </a:r>
            <a:r>
              <a:rPr lang="ru-RU" dirty="0"/>
              <a:t> </a:t>
            </a:r>
            <a:r>
              <a:rPr lang="ru-RU" dirty="0" err="1"/>
              <a:t>розсіювання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струму, </a:t>
            </a:r>
            <a:r>
              <a:rPr lang="ru-RU" dirty="0" err="1"/>
              <a:t>кількісною</a:t>
            </a:r>
            <a:r>
              <a:rPr lang="ru-RU" dirty="0"/>
              <a:t> характеристикою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зерна (</a:t>
            </a:r>
            <a:r>
              <a:rPr lang="en-US" dirty="0"/>
              <a:t>r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змінюватиме</a:t>
            </a:r>
            <a:r>
              <a:rPr lang="ru-RU" dirty="0"/>
              <a:t> свою величину на </a:t>
            </a:r>
            <a:r>
              <a:rPr lang="ru-RU" dirty="0">
                <a:sym typeface="Symbol" panose="05050102010706020507" pitchFamily="18" charset="2"/>
              </a:rPr>
              <a:t></a:t>
            </a:r>
            <a:r>
              <a:rPr lang="en-US" dirty="0"/>
              <a:t>r</a:t>
            </a:r>
            <a:r>
              <a:rPr lang="ru-RU" dirty="0"/>
              <a:t> при </a:t>
            </a:r>
            <a:r>
              <a:rPr lang="ru-RU" dirty="0" err="1"/>
              <a:t>збільшенні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. </a:t>
            </a:r>
            <a:r>
              <a:rPr lang="ru-RU" dirty="0" err="1"/>
              <a:t>Відмітимо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масивних</a:t>
            </a:r>
            <a:r>
              <a:rPr lang="ru-RU" dirty="0"/>
              <a:t> терморезисторах </a:t>
            </a:r>
            <a:r>
              <a:rPr lang="ru-RU" dirty="0" err="1"/>
              <a:t>зерномежове</a:t>
            </a:r>
            <a:r>
              <a:rPr lang="ru-RU" dirty="0"/>
              <a:t> </a:t>
            </a:r>
            <a:r>
              <a:rPr lang="ru-RU" dirty="0" err="1"/>
              <a:t>розсіювання</a:t>
            </a:r>
            <a:r>
              <a:rPr lang="ru-RU" dirty="0"/>
              <a:t> практично не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кристалічні</a:t>
            </a:r>
            <a:r>
              <a:rPr lang="ru-RU" dirty="0"/>
              <a:t> зерна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(</a:t>
            </a:r>
            <a:r>
              <a:rPr lang="ru-RU" dirty="0">
                <a:sym typeface="Symbol" panose="05050102010706020507" pitchFamily="18" charset="2"/>
              </a:rPr>
              <a:t></a:t>
            </a:r>
            <a:r>
              <a:rPr lang="ru-RU" dirty="0"/>
              <a:t>1 мкм)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плівковими</a:t>
            </a:r>
            <a:r>
              <a:rPr lang="ru-RU" dirty="0"/>
              <a:t> </a:t>
            </a:r>
            <a:r>
              <a:rPr lang="ru-RU" dirty="0" err="1"/>
              <a:t>матеріалами</a:t>
            </a:r>
            <a:r>
              <a:rPr lang="ru-RU" dirty="0"/>
              <a:t> (</a:t>
            </a:r>
            <a:r>
              <a:rPr lang="ru-RU" dirty="0">
                <a:sym typeface="Symbol" panose="05050102010706020507" pitchFamily="18" charset="2"/>
              </a:rPr>
              <a:t></a:t>
            </a:r>
            <a:r>
              <a:rPr lang="ru-RU" dirty="0"/>
              <a:t>0,1 мкм) і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зерен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малою.</a:t>
            </a:r>
          </a:p>
          <a:p>
            <a:r>
              <a:rPr lang="ru-RU" dirty="0"/>
              <a:t>	</a:t>
            </a:r>
            <a:r>
              <a:rPr lang="ru-RU" dirty="0" err="1"/>
              <a:t>По-друге</a:t>
            </a:r>
            <a:r>
              <a:rPr lang="ru-RU" dirty="0"/>
              <a:t>, у тонких </a:t>
            </a:r>
            <a:r>
              <a:rPr lang="ru-RU" dirty="0" err="1"/>
              <a:t>плівкових</a:t>
            </a:r>
            <a:r>
              <a:rPr lang="ru-RU" dirty="0"/>
              <a:t> </a:t>
            </a:r>
            <a:r>
              <a:rPr lang="ru-RU" dirty="0" err="1"/>
              <a:t>зразках</a:t>
            </a:r>
            <a:r>
              <a:rPr lang="ru-RU" dirty="0"/>
              <a:t> </a:t>
            </a:r>
            <a:r>
              <a:rPr lang="ru-RU" dirty="0" err="1"/>
              <a:t>суттєву</a:t>
            </a:r>
            <a:r>
              <a:rPr lang="ru-RU" dirty="0"/>
              <a:t> роль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поверхневе</a:t>
            </a:r>
            <a:r>
              <a:rPr lang="ru-RU" dirty="0"/>
              <a:t> </a:t>
            </a:r>
            <a:r>
              <a:rPr lang="ru-RU" dirty="0" err="1"/>
              <a:t>розсіювання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струму, </a:t>
            </a:r>
            <a:r>
              <a:rPr lang="ru-RU" dirty="0" err="1"/>
              <a:t>кількісною</a:t>
            </a:r>
            <a:r>
              <a:rPr lang="ru-RU" dirty="0"/>
              <a:t> характеристикою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дзеркальності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поверхонь</a:t>
            </a:r>
            <a:r>
              <a:rPr lang="ru-RU" dirty="0"/>
              <a:t> </a:t>
            </a:r>
            <a:r>
              <a:rPr lang="ru-RU" dirty="0" err="1"/>
              <a:t>плівки</a:t>
            </a:r>
            <a:r>
              <a:rPr lang="ru-RU" dirty="0"/>
              <a:t> (р),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буде </a:t>
            </a:r>
            <a:r>
              <a:rPr lang="ru-RU" dirty="0" err="1"/>
              <a:t>змінюватися</a:t>
            </a:r>
            <a:r>
              <a:rPr lang="ru-RU" dirty="0"/>
              <a:t> на </a:t>
            </a:r>
            <a:r>
              <a:rPr lang="ru-RU" dirty="0">
                <a:sym typeface="Symbol" panose="05050102010706020507" pitchFamily="18" charset="2"/>
              </a:rPr>
              <a:t></a:t>
            </a:r>
            <a:r>
              <a:rPr lang="ru-RU" dirty="0"/>
              <a:t>р при </a:t>
            </a:r>
            <a:r>
              <a:rPr lang="ru-RU" dirty="0" err="1"/>
              <a:t>збільшенні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. </a:t>
            </a:r>
            <a:r>
              <a:rPr lang="ru-RU" dirty="0" err="1"/>
              <a:t>Підкреслимо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роль </a:t>
            </a:r>
            <a:r>
              <a:rPr lang="ru-RU" dirty="0" err="1"/>
              <a:t>поверхневого</a:t>
            </a:r>
            <a:r>
              <a:rPr lang="ru-RU" dirty="0"/>
              <a:t> </a:t>
            </a:r>
            <a:r>
              <a:rPr lang="ru-RU" dirty="0" err="1"/>
              <a:t>розсіювання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у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товщини</a:t>
            </a:r>
            <a:r>
              <a:rPr lang="ru-RU" dirty="0"/>
              <a:t>.</a:t>
            </a:r>
          </a:p>
          <a:p>
            <a:r>
              <a:rPr lang="ru-RU" dirty="0"/>
              <a:t>	І, </a:t>
            </a:r>
            <a:r>
              <a:rPr lang="ru-RU" dirty="0" err="1"/>
              <a:t>нарешті</a:t>
            </a:r>
            <a:r>
              <a:rPr lang="ru-RU" dirty="0"/>
              <a:t>, </a:t>
            </a:r>
            <a:r>
              <a:rPr lang="ru-RU" dirty="0" err="1"/>
              <a:t>відмітимо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багатошарових</a:t>
            </a:r>
            <a:r>
              <a:rPr lang="ru-RU" dirty="0"/>
              <a:t> </a:t>
            </a:r>
            <a:r>
              <a:rPr lang="ru-RU" dirty="0" err="1"/>
              <a:t>плівкових</a:t>
            </a:r>
            <a:r>
              <a:rPr lang="ru-RU" dirty="0"/>
              <a:t> </a:t>
            </a:r>
            <a:r>
              <a:rPr lang="ru-RU" dirty="0" err="1"/>
              <a:t>терморезисторів</a:t>
            </a:r>
            <a:r>
              <a:rPr lang="ru-RU" dirty="0"/>
              <a:t> </a:t>
            </a:r>
            <a:r>
              <a:rPr lang="ru-RU" dirty="0" err="1"/>
              <a:t>з’являється</a:t>
            </a:r>
            <a:r>
              <a:rPr lang="ru-RU" dirty="0"/>
              <a:t> 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розсіювання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пов’язаний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межею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 і </a:t>
            </a:r>
            <a:r>
              <a:rPr lang="ru-RU" dirty="0" err="1"/>
              <a:t>характеризується</a:t>
            </a:r>
            <a:r>
              <a:rPr lang="ru-RU" dirty="0"/>
              <a:t>, як і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зерномежового</a:t>
            </a:r>
            <a:r>
              <a:rPr lang="ru-RU" dirty="0"/>
              <a:t> </a:t>
            </a:r>
            <a:r>
              <a:rPr lang="ru-RU" dirty="0" err="1"/>
              <a:t>розсіювання</a:t>
            </a:r>
            <a:r>
              <a:rPr lang="ru-RU" dirty="0"/>
              <a:t>, </a:t>
            </a:r>
            <a:r>
              <a:rPr lang="ru-RU" dirty="0" err="1"/>
              <a:t>коефіцієнтом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en-US" dirty="0"/>
              <a:t>Q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буде </a:t>
            </a:r>
            <a:r>
              <a:rPr lang="ru-RU" dirty="0" err="1"/>
              <a:t>змінюватися</a:t>
            </a:r>
            <a:r>
              <a:rPr lang="ru-RU" dirty="0"/>
              <a:t> на </a:t>
            </a:r>
            <a:r>
              <a:rPr lang="ru-RU" dirty="0">
                <a:sym typeface="Symbol" panose="05050102010706020507" pitchFamily="18" charset="2"/>
              </a:rPr>
              <a:t></a:t>
            </a:r>
            <a:r>
              <a:rPr lang="en-US" dirty="0"/>
              <a:t>Q</a:t>
            </a:r>
            <a:r>
              <a:rPr lang="ru-RU" dirty="0"/>
              <a:t> при </a:t>
            </a:r>
            <a:r>
              <a:rPr lang="ru-RU" dirty="0" err="1"/>
              <a:t>змінюванні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110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термометри</a:t>
            </a:r>
            <a:r>
              <a:rPr lang="ru-RU" dirty="0"/>
              <a:t> опору</a:t>
            </a:r>
            <a:endParaRPr lang="ru-RU" dirty="0"/>
          </a:p>
        </p:txBody>
      </p:sp>
      <p:pic>
        <p:nvPicPr>
          <p:cNvPr id="1026" name="Picture 2" descr="ТСМ-1088 термоперетворювач датчик ТСМ-1088 термометр опору: продаж, ціна у  Києві. Датчики температури від &quot;ТОВ «ТК ПРОМЕЛ»&quot; - 3919427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615" y="313363"/>
            <a:ext cx="6367399" cy="302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ragmatic.com.ua/image/cache/catalog/Goods/MWT6/sensorshop24-mwt6-pragmatic_2-600x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623" y="3593592"/>
            <a:ext cx="3090672" cy="309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82081" y="3424428"/>
            <a:ext cx="359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класифікуються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чутливого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5615" y="4157309"/>
            <a:ext cx="22435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платинові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(ТОП), </a:t>
            </a:r>
          </a:p>
          <a:p>
            <a:pPr marL="285750" indent="-285750">
              <a:buFontTx/>
              <a:buChar char="-"/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нікелеві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(ТОН) </a:t>
            </a:r>
          </a:p>
          <a:p>
            <a:pPr marL="285750" indent="-285750">
              <a:buFontTx/>
              <a:buChar char="-"/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мідні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(ТОМ)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919" y="5138928"/>
            <a:ext cx="5954517" cy="243924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11436" y="604395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(273)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273 К;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ТКО при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температурі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опору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32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 err="1"/>
              <a:t>Термопари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Термопари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чутливі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датчиків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яких </a:t>
            </a:r>
            <a:r>
              <a:rPr lang="ru-RU" dirty="0" err="1"/>
              <a:t>вимірюється</a:t>
            </a:r>
            <a:r>
              <a:rPr lang="ru-RU" dirty="0"/>
              <a:t> температура в </a:t>
            </a:r>
            <a:r>
              <a:rPr lang="ru-RU" dirty="0" err="1"/>
              <a:t>діапазоні</a:t>
            </a:r>
            <a:r>
              <a:rPr lang="ru-RU" dirty="0"/>
              <a:t> 0-2600  К. Термопара </a:t>
            </a:r>
            <a:r>
              <a:rPr lang="ru-RU" dirty="0" err="1"/>
              <a:t>виготовляється</a:t>
            </a:r>
            <a:r>
              <a:rPr lang="ru-RU" dirty="0"/>
              <a:t> шляхом </a:t>
            </a:r>
            <a:r>
              <a:rPr lang="ru-RU" dirty="0" err="1"/>
              <a:t>зварювання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металевих</a:t>
            </a:r>
            <a:r>
              <a:rPr lang="ru-RU" dirty="0"/>
              <a:t> </a:t>
            </a:r>
            <a:r>
              <a:rPr lang="ru-RU" dirty="0" err="1"/>
              <a:t>проводів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Cu</a:t>
            </a:r>
            <a:r>
              <a:rPr lang="ru-RU" dirty="0"/>
              <a:t> і константан; </a:t>
            </a:r>
            <a:r>
              <a:rPr lang="ru-RU" dirty="0" err="1"/>
              <a:t>Cu</a:t>
            </a:r>
            <a:r>
              <a:rPr lang="ru-RU" dirty="0"/>
              <a:t> і (</a:t>
            </a:r>
            <a:r>
              <a:rPr lang="ru-RU" dirty="0" err="1"/>
              <a:t>Cu-Ni</a:t>
            </a:r>
            <a:r>
              <a:rPr lang="ru-RU" dirty="0"/>
              <a:t>) - сплав; </a:t>
            </a:r>
            <a:r>
              <a:rPr lang="ru-RU" dirty="0" err="1"/>
              <a:t>Pt</a:t>
            </a:r>
            <a:r>
              <a:rPr lang="ru-RU" dirty="0"/>
              <a:t>-(</a:t>
            </a:r>
            <a:r>
              <a:rPr lang="ru-RU" dirty="0" err="1"/>
              <a:t>Pt-Ir</a:t>
            </a:r>
            <a:r>
              <a:rPr lang="ru-RU" dirty="0"/>
              <a:t>) - сплав; </a:t>
            </a:r>
            <a:r>
              <a:rPr lang="ru-RU" dirty="0" err="1"/>
              <a:t>Fe</a:t>
            </a:r>
            <a:r>
              <a:rPr lang="ru-RU" dirty="0"/>
              <a:t> і (</a:t>
            </a:r>
            <a:r>
              <a:rPr lang="ru-RU" dirty="0" err="1"/>
              <a:t>Cu-Ni</a:t>
            </a:r>
            <a:r>
              <a:rPr lang="ru-RU" dirty="0"/>
              <a:t>) - сплав; хромель-алюмель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термопари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датчик.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один спай </a:t>
            </a:r>
            <a:r>
              <a:rPr lang="ru-RU" dirty="0" err="1"/>
              <a:t>помістити</a:t>
            </a:r>
            <a:r>
              <a:rPr lang="ru-RU" dirty="0"/>
              <a:t> при 0</a:t>
            </a:r>
            <a:r>
              <a:rPr lang="ru-RU" baseline="30000" dirty="0"/>
              <a:t>о</a:t>
            </a:r>
            <a:r>
              <a:rPr lang="ru-RU" dirty="0"/>
              <a:t>С, а </a:t>
            </a:r>
            <a:r>
              <a:rPr lang="ru-RU" dirty="0" err="1"/>
              <a:t>інший</a:t>
            </a:r>
            <a:r>
              <a:rPr lang="ru-RU" dirty="0"/>
              <a:t> привести в контакт з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(рис.3.3). </a:t>
            </a:r>
            <a:r>
              <a:rPr lang="ru-RU" dirty="0" err="1"/>
              <a:t>Між</a:t>
            </a:r>
            <a:r>
              <a:rPr lang="ru-RU" dirty="0"/>
              <a:t> спаями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терморушійна</a:t>
            </a:r>
            <a:r>
              <a:rPr lang="ru-RU" dirty="0"/>
              <a:t> сила (ТРС), яка </a:t>
            </a:r>
            <a:r>
              <a:rPr lang="ru-RU" dirty="0" err="1"/>
              <a:t>має</a:t>
            </a:r>
            <a:r>
              <a:rPr lang="ru-RU" dirty="0"/>
              <a:t> величину порядку 1-10 мкВ/К (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термопари</a:t>
            </a:r>
            <a:r>
              <a:rPr lang="ru-RU" dirty="0"/>
              <a:t> </a:t>
            </a:r>
            <a:r>
              <a:rPr lang="ru-RU" dirty="0" err="1"/>
              <a:t>Cu</a:t>
            </a:r>
            <a:r>
              <a:rPr lang="ru-RU" dirty="0"/>
              <a:t> - (</a:t>
            </a:r>
            <a:r>
              <a:rPr lang="ru-RU" dirty="0" err="1"/>
              <a:t>Cu-Ni</a:t>
            </a:r>
            <a:r>
              <a:rPr lang="ru-RU" dirty="0"/>
              <a:t>) ТРС </a:t>
            </a:r>
            <a:r>
              <a:rPr lang="ru-RU" dirty="0" err="1"/>
              <a:t>має</a:t>
            </a:r>
            <a:r>
              <a:rPr lang="ru-RU" dirty="0"/>
              <a:t> величину 4,3 мВ за </a:t>
            </a:r>
            <a:r>
              <a:rPr lang="ru-RU" dirty="0" err="1"/>
              <a:t>різниці</a:t>
            </a:r>
            <a:r>
              <a:rPr lang="ru-RU" dirty="0"/>
              <a:t> температур </a:t>
            </a:r>
            <a:r>
              <a:rPr lang="ru-RU" dirty="0" err="1"/>
              <a:t>спаїв</a:t>
            </a:r>
            <a:r>
              <a:rPr lang="ru-RU" dirty="0"/>
              <a:t> у 100</a:t>
            </a:r>
            <a:r>
              <a:rPr lang="ru-RU" baseline="30000" dirty="0"/>
              <a:t>о</a:t>
            </a:r>
            <a:r>
              <a:rPr lang="ru-RU" dirty="0"/>
              <a:t>С). </a:t>
            </a:r>
            <a:r>
              <a:rPr lang="ru-RU" dirty="0" err="1"/>
              <a:t>Оскільки</a:t>
            </a:r>
            <a:r>
              <a:rPr lang="ru-RU" dirty="0"/>
              <a:t> величина ТРС мала, то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точну</a:t>
            </a:r>
            <a:r>
              <a:rPr lang="ru-RU" dirty="0"/>
              <a:t> </a:t>
            </a:r>
            <a:r>
              <a:rPr lang="ru-RU" dirty="0" err="1"/>
              <a:t>вимірювальну</a:t>
            </a:r>
            <a:r>
              <a:rPr lang="ru-RU" dirty="0"/>
              <a:t> </a:t>
            </a:r>
            <a:r>
              <a:rPr lang="ru-RU" dirty="0" err="1"/>
              <a:t>апаратуру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опорна</a:t>
            </a:r>
            <a:r>
              <a:rPr lang="ru-RU" dirty="0"/>
              <a:t> точка (0</a:t>
            </a:r>
            <a:r>
              <a:rPr lang="ru-RU" baseline="30000" dirty="0"/>
              <a:t>о</a:t>
            </a:r>
            <a:r>
              <a:rPr lang="ru-RU" dirty="0"/>
              <a:t>С) повинна весь час </a:t>
            </a:r>
            <a:r>
              <a:rPr lang="ru-RU" dirty="0" err="1"/>
              <a:t>підтримуватися</a:t>
            </a:r>
            <a:r>
              <a:rPr lang="ru-RU" dirty="0"/>
              <a:t> </a:t>
            </a:r>
            <a:r>
              <a:rPr lang="ru-RU" dirty="0" err="1"/>
              <a:t>постійною</a:t>
            </a:r>
            <a:r>
              <a:rPr lang="ru-RU" dirty="0"/>
              <a:t> або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вимірюватися</a:t>
            </a:r>
            <a:r>
              <a:rPr lang="ru-RU" dirty="0"/>
              <a:t>.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інтегральні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для термопар без </a:t>
            </a:r>
            <a:r>
              <a:rPr lang="ru-RU" dirty="0" err="1"/>
              <a:t>опорної</a:t>
            </a:r>
            <a:r>
              <a:rPr lang="ru-RU" dirty="0"/>
              <a:t> точки, але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внутрішнім</a:t>
            </a:r>
            <a:r>
              <a:rPr lang="ru-RU" dirty="0"/>
              <a:t> компенсатором точки </a:t>
            </a:r>
            <a:r>
              <a:rPr lang="ru-RU" dirty="0" err="1"/>
              <a:t>танення</a:t>
            </a:r>
            <a:r>
              <a:rPr lang="ru-RU" dirty="0"/>
              <a:t> </a:t>
            </a:r>
            <a:r>
              <a:rPr lang="ru-RU" dirty="0" err="1"/>
              <a:t>льоду</a:t>
            </a:r>
            <a:r>
              <a:rPr lang="ru-RU" dirty="0"/>
              <a:t> (</a:t>
            </a:r>
            <a:r>
              <a:rPr lang="ru-RU" dirty="0" err="1"/>
              <a:t>похибка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в </a:t>
            </a:r>
            <a:r>
              <a:rPr lang="ru-RU" dirty="0" err="1"/>
              <a:t>інтервалі</a:t>
            </a:r>
            <a:r>
              <a:rPr lang="ru-RU" dirty="0"/>
              <a:t> 0-300</a:t>
            </a:r>
            <a:r>
              <a:rPr lang="ru-RU" baseline="30000" dirty="0"/>
              <a:t>о</a:t>
            </a:r>
            <a:r>
              <a:rPr lang="ru-RU" dirty="0"/>
              <a:t>С </a:t>
            </a:r>
            <a:r>
              <a:rPr lang="ru-RU" dirty="0" err="1"/>
              <a:t>складає</a:t>
            </a:r>
            <a:r>
              <a:rPr lang="ru-RU" dirty="0"/>
              <a:t> до 0,6</a:t>
            </a:r>
            <a:r>
              <a:rPr lang="ru-RU" baseline="30000" dirty="0"/>
              <a:t>о</a:t>
            </a:r>
            <a:r>
              <a:rPr lang="ru-RU" dirty="0"/>
              <a:t>С). Прикладом таких </a:t>
            </a:r>
            <a:r>
              <a:rPr lang="ru-RU" dirty="0" err="1"/>
              <a:t>датчиків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пристрої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цифровою </a:t>
            </a:r>
            <a:r>
              <a:rPr lang="ru-RU" dirty="0" err="1"/>
              <a:t>індикацією</a:t>
            </a:r>
            <a:r>
              <a:rPr lang="ru-RU" dirty="0"/>
              <a:t> </a:t>
            </a:r>
            <a:r>
              <a:rPr lang="en-US" dirty="0"/>
              <a:t>UNI</a:t>
            </a:r>
            <a:r>
              <a:rPr lang="ru-RU" dirty="0"/>
              <a:t>-</a:t>
            </a:r>
            <a:r>
              <a:rPr lang="en-US" dirty="0"/>
              <a:t>T UT</a:t>
            </a:r>
            <a:r>
              <a:rPr lang="ru-RU" dirty="0"/>
              <a:t>70</a:t>
            </a:r>
            <a:r>
              <a:rPr lang="en-US" dirty="0"/>
              <a:t>B</a:t>
            </a:r>
            <a:r>
              <a:rPr lang="ru-RU" dirty="0"/>
              <a:t> (</a:t>
            </a:r>
            <a:r>
              <a:rPr lang="ru-RU" dirty="0" err="1"/>
              <a:t>похибка</a:t>
            </a:r>
            <a:r>
              <a:rPr lang="ru-RU" dirty="0"/>
              <a:t> 3% на </a:t>
            </a:r>
            <a:r>
              <a:rPr lang="ru-RU" dirty="0" err="1"/>
              <a:t>інтервалі</a:t>
            </a:r>
            <a:r>
              <a:rPr lang="ru-RU" dirty="0"/>
              <a:t> від –200 до 1300</a:t>
            </a:r>
            <a:r>
              <a:rPr lang="ru-RU" baseline="30000" dirty="0"/>
              <a:t>о</a:t>
            </a:r>
            <a:r>
              <a:rPr lang="ru-RU" dirty="0"/>
              <a:t>С) та АРРА 109 (0,1% на такому самому </a:t>
            </a:r>
            <a:r>
              <a:rPr lang="ru-RU" dirty="0" err="1"/>
              <a:t>інтервалі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86343668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1833</TotalTime>
  <Words>729</Words>
  <Application>Microsoft Office PowerPoint</Application>
  <PresentationFormat>Широкоэкранный</PresentationFormat>
  <Paragraphs>90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Corbel</vt:lpstr>
      <vt:lpstr>Symbol</vt:lpstr>
      <vt:lpstr>Times New Roman</vt:lpstr>
      <vt:lpstr>Wingdings 2</vt:lpstr>
      <vt:lpstr>Рамка</vt:lpstr>
      <vt:lpstr>Microsoft Equation 3.0</vt:lpstr>
      <vt:lpstr>Фізика тонких плівок</vt:lpstr>
      <vt:lpstr>ЛЕКЦІЯ 10</vt:lpstr>
      <vt:lpstr>Плівкові датчики</vt:lpstr>
      <vt:lpstr>Датчики температури</vt:lpstr>
      <vt:lpstr>Датчики температури</vt:lpstr>
      <vt:lpstr>Датчики температури</vt:lpstr>
      <vt:lpstr>Датчики температури</vt:lpstr>
      <vt:lpstr>термометри опору</vt:lpstr>
      <vt:lpstr>Термопари</vt:lpstr>
      <vt:lpstr>ТЕРМОПАРИ</vt:lpstr>
      <vt:lpstr>Термопари</vt:lpstr>
      <vt:lpstr>Термопари</vt:lpstr>
      <vt:lpstr>Терморезистори із від’ємним і додатним  термічним коефіцієнтом опору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тонких плівок</dc:title>
  <dc:creator>Алина</dc:creator>
  <cp:lastModifiedBy>Алина</cp:lastModifiedBy>
  <cp:revision>83</cp:revision>
  <dcterms:created xsi:type="dcterms:W3CDTF">2023-02-01T10:01:52Z</dcterms:created>
  <dcterms:modified xsi:type="dcterms:W3CDTF">2023-03-13T19:32:52Z</dcterms:modified>
</cp:coreProperties>
</file>