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65" r:id="rId9"/>
    <p:sldId id="262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6F"/>
    <a:srgbClr val="358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33" y="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A4EE9D5-E8F2-4764-A191-EB5E9C0608AA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7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0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0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0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A4EE9D5-E8F2-4764-A191-EB5E9C0608AA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89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0A4EE9D5-E8F2-4764-A191-EB5E9C0608AA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B3A2E-9F5B-ACA8-4670-B18F3B6553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2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261" y="85974"/>
            <a:ext cx="7281827" cy="788255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Вторинна структура білка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C49FD3-5AF3-E09E-9EBB-214256A149A6}"/>
              </a:ext>
            </a:extLst>
          </p:cNvPr>
          <p:cNvSpPr txBox="1">
            <a:spLocks/>
          </p:cNvSpPr>
          <p:nvPr/>
        </p:nvSpPr>
        <p:spPr>
          <a:xfrm>
            <a:off x="8570703" y="85974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8CF9EC-13DA-2CE7-F50D-8AE2A57E9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47" y="2435701"/>
            <a:ext cx="4191754" cy="44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8-fascinating-facts-about-secondary-structure">
            <a:extLst>
              <a:ext uri="{FF2B5EF4-FFF2-40B4-BE49-F238E27FC236}">
                <a16:creationId xmlns:a16="http://schemas.microsoft.com/office/drawing/2014/main" id="{A53B704F-337A-A10B-7ED4-E58F4BD4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229"/>
            <a:ext cx="5223221" cy="26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7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319" y="197708"/>
            <a:ext cx="8180173" cy="6499654"/>
          </a:xfr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UA" b="1" i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b="1" i="1" dirty="0" err="1">
                <a:latin typeface="Arial" panose="020B0604020202020204" pitchFamily="34" charset="0"/>
                <a:cs typeface="Arial" panose="020B0604020202020204" pitchFamily="34" charset="0"/>
              </a:rPr>
              <a:t>ізн</a:t>
            </a:r>
            <a:r>
              <a:rPr lang="ru-UA" b="1" i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 тип</a:t>
            </a:r>
            <a:r>
              <a:rPr lang="ru-UA" b="1" i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 вторинних структур в білках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 наявністю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спіралей і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структур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глобулярні білки можна розділити на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4 категорії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категорії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відносять білки, в структурі яких виявлені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тільки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спіралі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міоглобін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гемоглобін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категорії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відносять білки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спіралями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структурами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які іноді утворюють однотипні поєднання,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що зустрічаються в різних індивідуальних білках.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Характерні поєднання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спіралей і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структур, які виявлені в багатьох ферментах, можна розглянути на прикладі будови доменів лактатдегідрогенази (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ДЦГ) 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фосфогліцератк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нази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(ФГК).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Домен –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ділянка поліпептидного ланцюга, яка самостійно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від інших ділянок того ж ланцюга утворює структуру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нагадує глобулярний білок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одному з доменів лактатдегідрогенази в центрі розташовані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структури поліпептидного ланцюга у вигляді скрученого листа,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 кожна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структура пов'язана з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спіральним ділянкою,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яка перебуває на поверхні молекули.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категорію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включені білки, що мають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тільки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імуноглобулін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фермент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супероксиддисмутази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категорію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включені білки, що мають в своєму складі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лише незначну кількість регулярних вторинних структур.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D8465-4BFA-CE15-65C0-D0A2F96E5890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75" y="117695"/>
            <a:ext cx="8676972" cy="6604381"/>
          </a:xfr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Номенклатура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DSSP</a:t>
            </a:r>
            <a:endParaRPr lang="uk-UA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Для опису вторинної структури часто використовується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номенклатура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DSSP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що описує окремі елементи цієї структури за допомогою однобуквеного коду.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DSSP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(англ.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Dictionary of Protein Secondary Structure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є списком елементів вторинної структури білків з відомою тривимірною структурою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Kabsch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Sander 1983).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3-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амінокислотна спіраль (3</a:t>
            </a:r>
            <a:r>
              <a:rPr lang="uk-UA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-спіраль).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Мінімальна довжина 3 амінокислоти.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4-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амінокислотна спіраль (альфа-спіраль).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Мінімальна довжина 4 амінокислоти.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5-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амінокислотна спіраль (пі-спіраль).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Мінімальна довжина 5 амінокислот.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поворот, стабілізований водневими зв'язками (3, 4 або 5 амінокислот)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 ß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-лист в паралельній або антипаралельній конфігурації.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Мінімальна довжина 2 амінокислоти.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амінокислота в ізольованому бета-містку (з одної пари водневих зв'язків бета-листа)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поворот (єдина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нестабілізована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водневими зв'язками структура в списку)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DSSP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амінокислотні залишки, які входять до одної з наведених структур, позначаються як " " (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пробіл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або іноді позначається як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кільце) або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петля).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Спіралі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G, H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 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листові структури 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− всі повинні мати довжину.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Це означає, що два сусідні залишки в первинній структурі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повинні сформувати той же тип водневого зв'язку.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Якщо спіралі або стабілізований водневими зв'язками лист дуже короткі,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вони позначаються як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відповідно.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endParaRPr lang="ru-U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>
                <a:latin typeface="Arial" panose="020B0604020202020204" pitchFamily="34" charset="0"/>
                <a:cs typeface="Arial" panose="020B0604020202020204" pitchFamily="34" charset="0"/>
              </a:rPr>
              <a:t>Існують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й інші категорії елементів вторинної структури (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круті повороти, омега-петлі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тощо),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але вони використовуються відносно рідко.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31584-D26A-6563-1B99-C228DF1AB52D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econdary structure of wool and silk: a Alpha helix in secondary structure of wool (right handed α-helix) and b beta-sheet in secondary structure of silk (parallel β-pleated sheet) (made with ChemDraw adapted from Kumaran 2010)">
            <a:extLst>
              <a:ext uri="{FF2B5EF4-FFF2-40B4-BE49-F238E27FC236}">
                <a16:creationId xmlns:a16="http://schemas.microsoft.com/office/drawing/2014/main" id="{9C8A4910-F23F-D368-98A9-D2772D73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07" y="84236"/>
            <a:ext cx="6685985" cy="47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8190E0-7783-807E-EC98-EE4686627A29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98C41-852D-38FC-D161-B14A24DE55A4}"/>
              </a:ext>
            </a:extLst>
          </p:cNvPr>
          <p:cNvSpPr txBox="1"/>
          <p:nvPr/>
        </p:nvSpPr>
        <p:spPr>
          <a:xfrm>
            <a:off x="99588" y="4938667"/>
            <a:ext cx="89176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Вторинна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структура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ru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просторова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структура,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результаті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 –С=О та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–NH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сусідніх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пептидн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язків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свою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чергу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входять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складу. </a:t>
            </a:r>
            <a:endParaRPr lang="ru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олі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пептидні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утворювати</a:t>
            </a:r>
            <a:endParaRPr lang="ru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регулярні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типів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спіраль</a:t>
            </a:r>
            <a:r>
              <a:rPr lang="ru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(а)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β-структура</a:t>
            </a:r>
            <a:r>
              <a:rPr lang="ru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90E0-7783-807E-EC98-EE4686627A29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AFD27-43E2-0C42-5E86-6C8E9AC76B11}"/>
              </a:ext>
            </a:extLst>
          </p:cNvPr>
          <p:cNvSpPr txBox="1"/>
          <p:nvPr/>
        </p:nvSpPr>
        <p:spPr>
          <a:xfrm>
            <a:off x="4581056" y="69444"/>
            <a:ext cx="4407280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Поліп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ептидний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здатний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закручу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ватися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вигляді спіралі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рахунок утворення водневих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 атомами 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–С=О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Водневі зв'язки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орієнтовані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уздовж осі 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спіралі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один виток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спіралі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доводиться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 амінокислотних 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залишк</a:t>
            </a:r>
            <a:r>
              <a:rPr lang="ru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ількість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водневих 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слабких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забезпечує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стабільність 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піралі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спіраль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стійка конформація пептидного остова.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результаті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утворення 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спіралей поліпептидний ланцюг коротшає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кщо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створити умови </a:t>
            </a: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розриву водневих 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поліпептидний ланцюг </a:t>
            </a:r>
            <a:b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знову подовжиться.</a:t>
            </a:r>
            <a:endParaRPr lang="ru-UA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10E8C39-B19B-38D4-7DBF-5E52A7D3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562947" cy="47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75F00-EC66-BCD2-D042-0E252DA450E1}"/>
              </a:ext>
            </a:extLst>
          </p:cNvPr>
          <p:cNvSpPr txBox="1"/>
          <p:nvPr/>
        </p:nvSpPr>
        <p:spPr>
          <a:xfrm>
            <a:off x="199176" y="4708732"/>
            <a:ext cx="4074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спіраль</a:t>
            </a:r>
            <a:endParaRPr lang="uk-U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4D3FD-899A-31F4-1EF1-8CC8FACA6E22}"/>
              </a:ext>
            </a:extLst>
          </p:cNvPr>
          <p:cNvSpPr txBox="1"/>
          <p:nvPr/>
        </p:nvSpPr>
        <p:spPr>
          <a:xfrm>
            <a:off x="207938" y="5316183"/>
            <a:ext cx="40740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https://chem.libretexts.org/Bookshelves/Biological_Chemistry/Supplemental_Modules_(Biological_Chemistry)/Proteins/Protein_Structure/Secondary_Structure%3A_-Helices</a:t>
            </a: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90E0-7783-807E-EC98-EE4686627A29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AFD27-43E2-0C42-5E86-6C8E9AC76B11}"/>
              </a:ext>
            </a:extLst>
          </p:cNvPr>
          <p:cNvSpPr txBox="1"/>
          <p:nvPr/>
        </p:nvSpPr>
        <p:spPr>
          <a:xfrm>
            <a:off x="122222" y="0"/>
            <a:ext cx="8899556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знаходяться на зовнішній стороні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спіралі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спрямовані від пептидного остова в сторони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беруть участь в утворенні водневих 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деякі з них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можуть порушувати формування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спіралі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algn="ctr">
              <a:buAutoNum type="arabicParenR"/>
            </a:pP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пролін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−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входить до складу жорсткого кільця, що виключає можливість обертання навколо -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N-CH-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зв'язку.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algn="ctr"/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атома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іна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утворює пептидний зв'язок з іншою 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немає атома 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Н; </a:t>
            </a:r>
          </a:p>
          <a:p>
            <a:pPr algn="ctr"/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тобто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прол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 не здатний утворити водневий зв'язок 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даному місці пептидного остова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спіральна структура порушується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 місці пептидного ланцюга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виникає петля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вигин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buNone/>
            </a:pPr>
            <a:endParaRPr lang="ru-UA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ділянки, де послідовно розташовані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кілька однаково заряджених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між якими виникають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електростатичні сили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відштовхування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buNone/>
            </a:pP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UA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метіонін, триптофан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ділянки з близько розташованими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об'ємними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механічно порушують формування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спіралі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Пролін — Вікіпедія">
            <a:extLst>
              <a:ext uri="{FF2B5EF4-FFF2-40B4-BE49-F238E27FC236}">
                <a16:creationId xmlns:a16="http://schemas.microsoft.com/office/drawing/2014/main" id="{E7C5C3A1-2BAF-FC76-4580-E9117418D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2052" name="Picture 4" descr="Prolin Proteinogén Aminosav Molekula Szerkezeti Kémiai Képlet És  Molekulamodell témájú stock illusztráció – Kép letöltése most - iStock">
            <a:extLst>
              <a:ext uri="{FF2B5EF4-FFF2-40B4-BE49-F238E27FC236}">
                <a16:creationId xmlns:a16="http://schemas.microsoft.com/office/drawing/2014/main" id="{3734E193-6083-9D9B-DDE3-4DC88D66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5" y="1390933"/>
            <a:ext cx="1991502" cy="14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16A0A7C-CB59-FCBA-ADC3-3A8B2202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79" y="1491662"/>
            <a:ext cx="2364841" cy="10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риптофан — Википедия">
            <a:extLst>
              <a:ext uri="{FF2B5EF4-FFF2-40B4-BE49-F238E27FC236}">
                <a16:creationId xmlns:a16="http://schemas.microsoft.com/office/drawing/2014/main" id="{794427BD-9146-8B1B-A20B-18C63165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571" y="1194130"/>
            <a:ext cx="1535616" cy="164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3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90E0-7783-807E-EC98-EE4686627A29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Пролін — Вікіпедія">
            <a:extLst>
              <a:ext uri="{FF2B5EF4-FFF2-40B4-BE49-F238E27FC236}">
                <a16:creationId xmlns:a16="http://schemas.microsoft.com/office/drawing/2014/main" id="{E7C5C3A1-2BAF-FC76-4580-E9117418D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29B6F-58A0-8B6C-D4C2-0B0EF70E2BB4}"/>
              </a:ext>
            </a:extLst>
          </p:cNvPr>
          <p:cNvSpPr txBox="1"/>
          <p:nvPr/>
        </p:nvSpPr>
        <p:spPr>
          <a:xfrm>
            <a:off x="153910" y="3970699"/>
            <a:ext cx="87803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формується за рахунок утворення безлічі водневих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 атомами пептидних груп лінійних областей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поліпептидного ланцюга, </a:t>
            </a:r>
            <a:b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робить вигини, або між різними поліпептидними ланцюгами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труктура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утворює фігуру, подібну 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листу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складчастий шар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Beta sheet - Wikipedia">
            <a:extLst>
              <a:ext uri="{FF2B5EF4-FFF2-40B4-BE49-F238E27FC236}">
                <a16:creationId xmlns:a16="http://schemas.microsoft.com/office/drawing/2014/main" id="{AE557639-36F2-DABC-F59E-F2DE574B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45" y="66587"/>
            <a:ext cx="3588710" cy="358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7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90E0-7783-807E-EC98-EE4686627A29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Пролін — Вікіпедія">
            <a:extLst>
              <a:ext uri="{FF2B5EF4-FFF2-40B4-BE49-F238E27FC236}">
                <a16:creationId xmlns:a16="http://schemas.microsoft.com/office/drawing/2014/main" id="{E7C5C3A1-2BAF-FC76-4580-E9117418D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29B6F-58A0-8B6C-D4C2-0B0EF70E2BB4}"/>
              </a:ext>
            </a:extLst>
          </p:cNvPr>
          <p:cNvSpPr txBox="1"/>
          <p:nvPr/>
        </p:nvSpPr>
        <p:spPr>
          <a:xfrm>
            <a:off x="108643" y="187083"/>
            <a:ext cx="86790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водневі зв'язки утворюються між атомами пептидного остова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різних поліпептидних ланцюгів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міжланцюгов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зв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язк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Водневі зв'язки, що виникають між лінійними ділянками всередині однієї поліпептидного ланцюга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внутрішньоланцюго</a:t>
            </a:r>
            <a:r>
              <a:rPr lang="ru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язк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структурах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водневі зв'язки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розташовані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перпендикулярно поліпептидного ланцюга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81F57-7535-07D8-D8E1-A9D71DE28737}"/>
              </a:ext>
            </a:extLst>
          </p:cNvPr>
          <p:cNvSpPr txBox="1"/>
          <p:nvPr/>
        </p:nvSpPr>
        <p:spPr>
          <a:xfrm>
            <a:off x="674483" y="5614575"/>
            <a:ext cx="7795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https://comis.med.uvm.edu/vic/coursefiles/MD540/MD540-Protein_Organization_10400_574581210/Protein-org/Protein_Organization4.html</a:t>
            </a: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0BC615-8EED-D4D7-0BCD-46AAD6D3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0" y="2752253"/>
            <a:ext cx="3180789" cy="25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F46CADB-BA98-4F23-39BE-BC86EA84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29" y="2712642"/>
            <a:ext cx="3618130" cy="2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5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90E0-7783-807E-EC98-EE4686627A29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Пролін — Вікіпедія">
            <a:extLst>
              <a:ext uri="{FF2B5EF4-FFF2-40B4-BE49-F238E27FC236}">
                <a16:creationId xmlns:a16="http://schemas.microsoft.com/office/drawing/2014/main" id="{E7C5C3A1-2BAF-FC76-4580-E9117418D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29B6F-58A0-8B6C-D4C2-0B0EF70E2BB4}"/>
              </a:ext>
            </a:extLst>
          </p:cNvPr>
          <p:cNvSpPr txBox="1"/>
          <p:nvPr/>
        </p:nvSpPr>
        <p:spPr>
          <a:xfrm>
            <a:off x="4902646" y="256532"/>
            <a:ext cx="3998375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пов'язані поліпептидні ланцюги спрямовані протилежно, виникає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антипаралельна </a:t>
            </a: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труктура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якщо ж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С-кінці поліпептидних ланцюгів збігаються, утворюється структура паралельного складчастого шару.</a:t>
            </a:r>
          </a:p>
          <a:p>
            <a:pPr algn="ctr"/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відміну від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спіралей,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розрив водневих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формують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структури,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викликає подовження даних ділянок поліпептидних ланцюгів.</a:t>
            </a:r>
          </a:p>
          <a:p>
            <a:pPr algn="ctr"/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піраль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 виявлені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глобулярних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фібрилярних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білках.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D2527D-877B-082B-59DC-55A799786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581"/>
            <a:ext cx="4600908" cy="29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FE01A66-78B5-A92A-33EF-592C3236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0908" cy="31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53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DC5F5ECC-4C88-6139-10C2-18AFDD981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5" y="472799"/>
            <a:ext cx="7967050" cy="56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D36F0D-0528-57D4-F125-DC3607747640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9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361" y="296562"/>
            <a:ext cx="8106033" cy="6293708"/>
          </a:xfr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Нерегулярні вторинні структури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«Б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езлад</a:t>
            </a:r>
            <a:r>
              <a:rPr lang="ru-UA" b="1" dirty="0" err="1"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клубки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нерегулярн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вторинн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структур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а) –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петлеподібн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кільцеподібн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структури.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кожному індивідуальному білку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вони мають свою фіксовану конформацію,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яка визначається амінокислотним складом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даної ділянки ланцюга.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C9093-E08B-0CC0-0DC8-F1784CA0616D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343</TotalTime>
  <Words>1033</Words>
  <Application>Microsoft Office PowerPoint</Application>
  <PresentationFormat>Экран (4:3)</PresentationFormat>
  <Paragraphs>148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 Light</vt:lpstr>
      <vt:lpstr>Метрополия</vt:lpstr>
      <vt:lpstr>Вторинна структура білка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Вторинна структура білка</dc:title>
  <dc:creator>doQQQ</dc:creator>
  <cp:lastModifiedBy>Gencheva.Viktoriia@renters.mans.edu.pl Gencheva</cp:lastModifiedBy>
  <cp:revision>15</cp:revision>
  <dcterms:created xsi:type="dcterms:W3CDTF">2019-08-22T12:28:48Z</dcterms:created>
  <dcterms:modified xsi:type="dcterms:W3CDTF">2025-10-09T08:11:15Z</dcterms:modified>
</cp:coreProperties>
</file>