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 varScale="1">
        <p:scale>
          <a:sx n="54" d="100"/>
          <a:sy n="54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D4032-D126-921F-C543-C9F5EB7A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27F4EA-99C8-C0A8-7865-A73B7BE7B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7E271-7301-F1EA-5131-0D490382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074CA-7FB9-36E6-7B64-43027DFC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1CCD4-0B2A-0349-769C-C8427EA2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233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7A801-4DB9-E7B9-E47C-A7C1AC3E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6F7ACF-9FAB-E08E-CB2C-C7E6459F4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CCFBC-15FF-097B-8BE8-4CDAF9DC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EA1A8F-2A34-E522-767F-9400ADFE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C4125B-36CE-F106-61B9-F8C08C14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234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B7E5B5-B53E-9D89-AAA6-156C6FD1D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333869-7D46-DE89-D569-54848E9AF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605F31-99D3-D3E8-BE24-C588D3F4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87421-9615-AB6B-3EB1-635123F9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D67F6-F10A-09A7-5DB2-4163F447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47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6C074-8C95-8AD0-8659-1C4D4146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E543E-AE1E-93BE-C5AB-39D6892FF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AA2077-111C-85FF-D361-F95C078F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A7AA4-9C0C-1776-F3D4-AC4E4529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36A5E-CCC3-9BE0-D88B-F0C01AA3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88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64E41-ECD8-80CF-6556-DAA7511E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3CB667-70F0-4E6B-4DBF-44CECD2E8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F02CA-6CB4-E583-6E20-0968994F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BCE87E-69CD-89BF-884C-6D6C2872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312C9-550C-CFF8-E0E8-A265227F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308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0BE17-C3A8-8FCA-3930-6B0614FF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F775AE-B6A9-3DF9-EA7A-B528BBE4C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7C9D9F-CDAB-5689-A044-1D2C7FFE2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BE9476-1A05-0DB8-F000-FDCAAAF8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A131D-82A8-162C-EC09-4ED5315D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CCCD6C-2324-2DD7-8B81-A356D28C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888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38E4C-7A00-58F4-5BE9-EFDCA19C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C6C710-FC21-E22E-1895-4649B8816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1E1186-9462-26E6-3455-11CC6346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EFD88D-2CCC-F03E-1574-72233DEE4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33270F-CEE0-9A3F-C3A9-29000F677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27EEA6-5103-DAEA-1479-8320A4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BB0598-9393-30B9-DA33-08BB1B3B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68F85F-F7B9-F899-EAFF-4AE57458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83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4FE43-5AFF-A416-904F-3B1752E0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805265-ABC7-EA48-E581-0D4152BC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6F29B6-C197-092C-1570-18B26210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3D9FBD-883F-B25A-1E5F-70589368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24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736EA6-2A7F-6C32-0559-FA35B1C9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D0D1B1-AEA7-CD6A-B177-3A7D4B8A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17BDA5-4449-1EA7-042C-38DF8506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658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52C8C-F881-91D6-3CBF-2A1C0B2E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CA2DB-C96D-5309-343C-63401929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A9120D-0B3C-4240-7C39-F6D14AFA1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EB21C6-DAEF-7178-5E88-7C6F7407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F947A-5303-B956-F6D5-891E6881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394AA3-AEF0-B7BE-D8AD-1A5141F6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936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660C3-CF6F-1DAB-0022-91C92840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CF80C7-C6C0-19D2-DFD9-2690C5AA1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91F03C-58FC-624C-4E11-64FF8EC2C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15313-0229-A836-6916-FD7C5C68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8CDAAD-2DE5-6678-E538-4EEE381D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5EC736-3469-9E81-3E01-EC79F3E1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025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85C43-4A4A-2B79-AE5A-38DE015B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6D5880-5DF5-7CFC-311E-7521BA791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F7CA47-ABA1-D20C-B96C-8D9EC4E42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5AF3C-4613-4232-B903-C1B22EF5215E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93A12-0768-CA34-C9F0-C8DD61D24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1FCEB-16DD-07DC-EA47-FEB601116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E996-DE8B-4F0F-B494-91A1671258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703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E98A69-B79E-F105-A1BC-2F7F19F8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FA82E-D7FE-FB29-5608-00332110D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5686" y="1236394"/>
            <a:ext cx="9144000" cy="2387600"/>
          </a:xfrm>
        </p:spPr>
        <p:txBody>
          <a:bodyPr>
            <a:normAutofit/>
          </a:bodyPr>
          <a:lstStyle/>
          <a:p>
            <a:r>
              <a:rPr lang="uk-UA" sz="6600" dirty="0"/>
              <a:t>Основи сенсорного аналізу кави</a:t>
            </a:r>
          </a:p>
        </p:txBody>
      </p:sp>
    </p:spTree>
    <p:extLst>
      <p:ext uri="{BB962C8B-B14F-4D97-AF65-F5344CB8AC3E}">
        <p14:creationId xmlns:p14="http://schemas.microsoft.com/office/powerpoint/2010/main" val="317283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28762-99AF-7712-F29C-D3AC7949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460DA75-A48C-4D17-54E0-BC37B2344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3" y="492369"/>
            <a:ext cx="10945837" cy="6035040"/>
          </a:xfrm>
        </p:spPr>
        <p:txBody>
          <a:bodyPr>
            <a:normAutofit/>
          </a:bodyPr>
          <a:lstStyle/>
          <a:p>
            <a:pPr fontAlgn="base"/>
            <a:r>
              <a:rPr lang="uk-UA" sz="3200" b="1" dirty="0">
                <a:solidFill>
                  <a:schemeClr val="bg1"/>
                </a:solidFill>
              </a:rPr>
              <a:t>Спочатку готують випробовувані зразки кави та необхідне обладнання:</a:t>
            </a:r>
          </a:p>
          <a:p>
            <a:pPr fontAlgn="base"/>
            <a:r>
              <a:rPr lang="uk-UA" sz="3200" b="1" dirty="0">
                <a:solidFill>
                  <a:schemeClr val="bg1"/>
                </a:solidFill>
              </a:rPr>
              <a:t>• абсолютно однакові чашки;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• мірні ємності;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• ложки (за традицією використовують срібні), за об'ємом схожі на столові, але більш плоскі і широкі;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• склянку з водою, в якій обполіскують ложки після кожного сорту кави;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• склянку з питною водою кімнатної температури (шматочки бісквіта або печива) для посилення смаку напою;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• кавник (мовою фахівців він називається «горбань»);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• ємність з щойно закипілою водою.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10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1C3B0-EEFE-98FF-9940-B0D9ABC7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UA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UA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дегустації</a:t>
            </a:r>
            <a:r>
              <a:rPr lang="ru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cupping</a:t>
            </a:r>
            <a:r>
              <a:rPr lang="ru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UA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D797BD-5248-E6D7-CBE1-E70F7E7E6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77" y="1812164"/>
            <a:ext cx="6602437" cy="435133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аромату 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меленої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кави</a:t>
            </a:r>
            <a:endParaRPr lang="uk-UA" sz="2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dry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aroma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вдихання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запаху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щойно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змеленої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кави.</a:t>
            </a:r>
            <a:b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шукаємо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свіжість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фруктові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шоколадні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ноти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uk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аромату 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заварювання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wet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aroma</a:t>
            </a:r>
            <a:r>
              <a:rPr lang="ru-UA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4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заливання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водою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розбиваємо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кірку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ложкою, </a:t>
            </a:r>
            <a:r>
              <a:rPr lang="ru-UA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вдихаємо</a:t>
            </a:r>
            <a:r>
              <a:rPr lang="ru-UA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аромат.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146273-B1CB-14F4-23B1-649FF2FB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773" y="998806"/>
            <a:ext cx="4790950" cy="52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8A150-8191-77F2-1BA6-9B5B0077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7" y="3246120"/>
            <a:ext cx="6913098" cy="1325563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UA" sz="4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Дегустація</a:t>
            </a:r>
            <a:r>
              <a:rPr lang="ru-UA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смаку (</a:t>
            </a:r>
            <a:r>
              <a:rPr lang="ru-UA" sz="4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tasting</a:t>
            </a:r>
            <a:r>
              <a:rPr lang="ru-UA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сьорбаємо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каву (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рівномірно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розподілити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рецепторах).</a:t>
            </a:r>
            <a:b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аналізуємо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баланс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кислотності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гіркоти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4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солодкості</a:t>
            </a:r>
            <a:r>
              <a:rPr lang="ru-UA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UA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UA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86ED43-2502-51FB-3C1B-31F5955C5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1" y="717452"/>
            <a:ext cx="4351338" cy="5642391"/>
          </a:xfrm>
        </p:spPr>
      </p:pic>
    </p:spTree>
    <p:extLst>
      <p:ext uri="{BB962C8B-B14F-4D97-AF65-F5344CB8AC3E}">
        <p14:creationId xmlns:p14="http://schemas.microsoft.com/office/powerpoint/2010/main" val="131177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604C6F8-BCF5-D4FF-4A3C-ED0CF455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52" y="1400347"/>
            <a:ext cx="5454748" cy="4787900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uk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UA" sz="3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післясмаку</a:t>
            </a:r>
            <a:r>
              <a:rPr lang="ru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3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aftertaste</a:t>
            </a:r>
            <a:r>
              <a:rPr lang="ru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характер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присмаку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ковтання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uk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UA" sz="3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lang="ru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3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overall</a:t>
            </a:r>
            <a:r>
              <a:rPr lang="ru-UA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наскільки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гармонійний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приємний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напій</a:t>
            </a:r>
            <a:r>
              <a:rPr lang="ru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84EAEF-BDCA-515D-895B-795F77C8B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33" y="1203863"/>
            <a:ext cx="57658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D7C8D-4ECE-5135-12E1-69A49421C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6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Параметри оцінювання за шкалою SCA</a:t>
            </a:r>
            <a:br>
              <a:rPr lang="ru-U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FB506A4-7C3A-E585-64CC-4CA7E9A8C9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375209"/>
              </p:ext>
            </p:extLst>
          </p:nvPr>
        </p:nvGraphicFramePr>
        <p:xfrm>
          <a:off x="978876" y="859185"/>
          <a:ext cx="10007991" cy="5561838"/>
        </p:xfrm>
        <a:graphic>
          <a:graphicData uri="http://schemas.openxmlformats.org/drawingml/2006/table">
            <a:tbl>
              <a:tblPr firstRow="1" firstCol="1" bandRow="1"/>
              <a:tblGrid>
                <a:gridCol w="3335996">
                  <a:extLst>
                    <a:ext uri="{9D8B030D-6E8A-4147-A177-3AD203B41FA5}">
                      <a16:colId xmlns:a16="http://schemas.microsoft.com/office/drawing/2014/main" val="1939755220"/>
                    </a:ext>
                  </a:extLst>
                </a:gridCol>
                <a:gridCol w="5392678">
                  <a:extLst>
                    <a:ext uri="{9D8B030D-6E8A-4147-A177-3AD203B41FA5}">
                      <a16:colId xmlns:a16="http://schemas.microsoft.com/office/drawing/2014/main" val="3877968900"/>
                    </a:ext>
                  </a:extLst>
                </a:gridCol>
                <a:gridCol w="1279317">
                  <a:extLst>
                    <a:ext uri="{9D8B030D-6E8A-4147-A177-3AD203B41FA5}">
                      <a16:colId xmlns:a16="http://schemas.microsoft.com/office/drawing/2014/main" val="24768831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Опис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Максимум балів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630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Аромат (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Aroma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інтенсивність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і чистота аромату.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Оцінюється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запах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меленої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кави (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та аромат,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виділяється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час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заварювання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aroma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52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 (Flavor)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повнота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смакових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відтінків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Характеризує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смакові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якості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сприймаються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час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дегустації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302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Післясмак (Aftertaste)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тривалість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приємність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Оцінюється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тривалість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якість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смакових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відчуттів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після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того, як кава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була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проковтнута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28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Кислотність (Acidity)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яскравість, баланс. Визначає яскравість і якість кислотності. Вона може бути приємною (цитрусовою, фруктовою) або неприємною (різкою, оцтовою).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361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Тіло (Body)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густина, відчуття в роті. Оцінює відчуття густини, текстури та ваги кави в роті.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8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35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5E181-669D-D8AB-CC67-161CA397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25" y="5054321"/>
            <a:ext cx="10515600" cy="1325563"/>
          </a:xfrm>
        </p:spPr>
        <p:txBody>
          <a:bodyPr>
            <a:normAutofit/>
          </a:bodyPr>
          <a:lstStyle/>
          <a:p>
            <a:r>
              <a:rPr lang="uk-UA" sz="3200" dirty="0"/>
              <a:t>Кава зі сумою понад 80 балів вважається </a:t>
            </a:r>
            <a:r>
              <a:rPr lang="uk-UA" sz="3200" dirty="0" err="1"/>
              <a:t>спешелті</a:t>
            </a:r>
            <a:r>
              <a:rPr lang="uk-UA" sz="3200" dirty="0"/>
              <a:t> (</a:t>
            </a:r>
            <a:r>
              <a:rPr lang="en-US" sz="3200" dirty="0"/>
              <a:t>Specialty coffee).</a:t>
            </a:r>
            <a:endParaRPr lang="uk-UA" sz="3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94CF33E-E642-2978-A5BA-E96D8BE1F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211603"/>
              </p:ext>
            </p:extLst>
          </p:nvPr>
        </p:nvGraphicFramePr>
        <p:xfrm>
          <a:off x="1106072" y="478116"/>
          <a:ext cx="9782907" cy="4585081"/>
        </p:xfrm>
        <a:graphic>
          <a:graphicData uri="http://schemas.openxmlformats.org/drawingml/2006/table">
            <a:tbl>
              <a:tblPr firstRow="1" firstCol="1" bandRow="1"/>
              <a:tblGrid>
                <a:gridCol w="3260969">
                  <a:extLst>
                    <a:ext uri="{9D8B030D-6E8A-4147-A177-3AD203B41FA5}">
                      <a16:colId xmlns:a16="http://schemas.microsoft.com/office/drawing/2014/main" val="2000862061"/>
                    </a:ext>
                  </a:extLst>
                </a:gridCol>
                <a:gridCol w="5326185">
                  <a:extLst>
                    <a:ext uri="{9D8B030D-6E8A-4147-A177-3AD203B41FA5}">
                      <a16:colId xmlns:a16="http://schemas.microsoft.com/office/drawing/2014/main" val="3068514687"/>
                    </a:ext>
                  </a:extLst>
                </a:gridCol>
                <a:gridCol w="1195753">
                  <a:extLst>
                    <a:ext uri="{9D8B030D-6E8A-4147-A177-3AD203B41FA5}">
                      <a16:colId xmlns:a16="http://schemas.microsoft.com/office/drawing/2014/main" val="3342924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 (Balance)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взаємодія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всіх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Характеризує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гармонійність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поєднання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всіх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смакових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ароматичних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886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Однорідність (Uniformity)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стабільність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чашок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Перевіряється, наскільки однаковим є смак у всіх чашках, що оцінюються (зазвичай 3-5 чашок).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32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Чистота чашки (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Clean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Cup)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дефектів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Вказує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дефектів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сторонніх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смаків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можуть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псувати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смак кави.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041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Солодкість (Sweetness)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природна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цукристість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Відчуття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солодкості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яке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бути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присутнім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каві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010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Загальне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враження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суб’єктивна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оцінка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загальне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враження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яке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виникає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час </a:t>
                      </a:r>
                      <a:r>
                        <a:rPr lang="ru-UA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дегустації</a:t>
                      </a: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кави.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750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ru-UA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0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Сума </a:t>
                      </a:r>
                      <a:r>
                        <a:rPr lang="ru-UA" sz="20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балів</a:t>
                      </a:r>
                      <a:r>
                        <a:rPr lang="ru-UA" sz="20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(макс. 100)</a:t>
                      </a:r>
                      <a:endParaRPr lang="ru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ru-UA" sz="2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36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3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1C6E51-5609-92D7-754C-EBAD288F7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29ECD-2575-77F8-123A-218DCBF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6" y="-111032"/>
            <a:ext cx="10515600" cy="1325563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bg1">
                    <a:lumMod val="95000"/>
                  </a:schemeClr>
                </a:solidFill>
              </a:rPr>
              <a:t>Типові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</a:rPr>
              <a:t>аромати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</a:rPr>
              <a:t>смаки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кави </a:t>
            </a:r>
            <a:endParaRPr lang="uk-UA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82805-16F7-657D-A905-E4ABE8AD0EE7}"/>
              </a:ext>
            </a:extLst>
          </p:cNvPr>
          <p:cNvSpPr txBox="1"/>
          <p:nvPr/>
        </p:nvSpPr>
        <p:spPr>
          <a:xfrm>
            <a:off x="320626" y="920620"/>
            <a:ext cx="1155074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Використовується "</a:t>
            </a:r>
            <a:r>
              <a:rPr lang="en-US" sz="3200" dirty="0">
                <a:solidFill>
                  <a:schemeClr val="bg1"/>
                </a:solidFill>
              </a:rPr>
              <a:t>Coffee Flavor Wheel" (</a:t>
            </a:r>
            <a:r>
              <a:rPr lang="uk-UA" sz="3200" dirty="0">
                <a:solidFill>
                  <a:schemeClr val="bg1"/>
                </a:solidFill>
              </a:rPr>
              <a:t>Колесо смаків кави) — міжнародна діаграма для визначення ароматичних категорій.</a:t>
            </a:r>
          </a:p>
          <a:p>
            <a:r>
              <a:rPr lang="uk-UA" sz="3200" dirty="0">
                <a:solidFill>
                  <a:schemeClr val="bg1"/>
                </a:solidFill>
              </a:rPr>
              <a:t>Основні групи ароматів: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Фруктові: яблуко, цитрус, </a:t>
            </a:r>
            <a:r>
              <a:rPr lang="uk-UA" sz="3200" dirty="0" err="1">
                <a:solidFill>
                  <a:schemeClr val="bg1"/>
                </a:solidFill>
              </a:rPr>
              <a:t>ягідність</a:t>
            </a:r>
            <a:endParaRPr lang="uk-UA" sz="3200" dirty="0">
              <a:solidFill>
                <a:schemeClr val="bg1"/>
              </a:solidFill>
            </a:endParaRPr>
          </a:p>
          <a:p>
            <a:r>
              <a:rPr lang="uk-UA" sz="3200" dirty="0">
                <a:solidFill>
                  <a:schemeClr val="bg1"/>
                </a:solidFill>
              </a:rPr>
              <a:t>•	Квіткові: жасмин, лаванда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Солодкі: карамель, мед, ваніль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Горіхові: мигдаль, фундук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Шоколадні: какао, чорний шоколад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Пряні: кориця, гвоздика, мускат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Деревні, землисті, тютюнові — часто ознака дефектів</a:t>
            </a:r>
          </a:p>
        </p:txBody>
      </p:sp>
    </p:spTree>
    <p:extLst>
      <p:ext uri="{BB962C8B-B14F-4D97-AF65-F5344CB8AC3E}">
        <p14:creationId xmlns:p14="http://schemas.microsoft.com/office/powerpoint/2010/main" val="367677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МАК | Кавове колесо смаку">
            <a:extLst>
              <a:ext uri="{FF2B5EF4-FFF2-40B4-BE49-F238E27FC236}">
                <a16:creationId xmlns:a16="http://schemas.microsoft.com/office/drawing/2014/main" id="{C738BA2A-B226-8339-3201-2CB8FFAAC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9" y="-1"/>
            <a:ext cx="1014281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26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A7F2F-96AB-6119-6995-AC70D66B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дефектів</a:t>
            </a:r>
            <a:r>
              <a:rPr lang="ru-RU" dirty="0"/>
              <a:t> у </a:t>
            </a:r>
            <a:r>
              <a:rPr lang="ru-RU" dirty="0" err="1"/>
              <a:t>сенсориці</a:t>
            </a:r>
            <a:r>
              <a:rPr lang="ru-RU" dirty="0"/>
              <a:t> кави</a:t>
            </a:r>
            <a:endParaRPr lang="uk-UA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B9494C6-1B41-F86F-EE74-04148E5E4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341796"/>
              </p:ext>
            </p:extLst>
          </p:nvPr>
        </p:nvGraphicFramePr>
        <p:xfrm>
          <a:off x="838200" y="2091559"/>
          <a:ext cx="10515600" cy="3129662"/>
        </p:xfrm>
        <a:graphic>
          <a:graphicData uri="http://schemas.openxmlformats.org/drawingml/2006/table">
            <a:tbl>
              <a:tblPr firstRow="1" firstCol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1768226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0188722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34480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Дефект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Вплив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669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Зелений, трав’яний присмак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Недостатнє</a:t>
                      </a:r>
                      <a:r>
                        <a:rPr lang="ru-UA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обсмаження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Сирість, "зелений" аромат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961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Попіл, дим, паленість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Пересмаження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Гіркота, різкість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87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Землистий, затхлий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Пліснява, неправильне зберігання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Неприємний</a:t>
                      </a:r>
                      <a:r>
                        <a:rPr lang="ru-UA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запах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148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Металевий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Забруднення обладнання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Спотворення</a:t>
                      </a:r>
                      <a:r>
                        <a:rPr lang="ru-UA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смаку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063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Ферментований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Надмірна ферментація</a:t>
                      </a:r>
                      <a:endParaRPr lang="ru-U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Кисло-</a:t>
                      </a: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гнилий</a:t>
                      </a:r>
                      <a:r>
                        <a:rPr lang="ru-UA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2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присмак</a:t>
                      </a:r>
                      <a:endParaRPr lang="ru-U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76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166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D5A3C-C4AE-9E7E-904E-43D4E8C5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5" y="182245"/>
            <a:ext cx="10809849" cy="985373"/>
          </a:xfrm>
        </p:spPr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регіон</a:t>
            </a:r>
            <a:r>
              <a:rPr lang="ru-RU" dirty="0"/>
              <a:t> і </a:t>
            </a:r>
            <a:r>
              <a:rPr lang="ru-RU" dirty="0" err="1"/>
              <a:t>обробка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смак кави</a:t>
            </a:r>
            <a:endParaRPr lang="uk-UA" dirty="0"/>
          </a:p>
        </p:txBody>
      </p:sp>
      <p:pic>
        <p:nvPicPr>
          <p:cNvPr id="4" name="Історія_смаку_кави">
            <a:hlinkClick r:id="" action="ppaction://media"/>
            <a:extLst>
              <a:ext uri="{FF2B5EF4-FFF2-40B4-BE49-F238E27FC236}">
                <a16:creationId xmlns:a16="http://schemas.microsoft.com/office/drawing/2014/main" id="{1B5A663E-27F6-D636-37AE-948C66FB0C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165" y="1167618"/>
            <a:ext cx="8905704" cy="5009345"/>
          </a:xfrm>
        </p:spPr>
      </p:pic>
    </p:spTree>
    <p:extLst>
      <p:ext uri="{BB962C8B-B14F-4D97-AF65-F5344CB8AC3E}">
        <p14:creationId xmlns:p14="http://schemas.microsoft.com/office/powerpoint/2010/main" val="390902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аука_ідеального_ковтка">
            <a:hlinkClick r:id="" action="ppaction://media"/>
            <a:extLst>
              <a:ext uri="{FF2B5EF4-FFF2-40B4-BE49-F238E27FC236}">
                <a16:creationId xmlns:a16="http://schemas.microsoft.com/office/drawing/2014/main" id="{2C5CC381-F225-EA94-6981-2FD38D2C26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81" y="456128"/>
            <a:ext cx="9895495" cy="5566090"/>
          </a:xfrm>
        </p:spPr>
      </p:pic>
    </p:spTree>
    <p:extLst>
      <p:ext uri="{BB962C8B-B14F-4D97-AF65-F5344CB8AC3E}">
        <p14:creationId xmlns:p14="http://schemas.microsoft.com/office/powerpoint/2010/main" val="265795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83B18E-3563-09DE-EFB6-BC8A3333C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72" y="4178105"/>
            <a:ext cx="5256628" cy="26798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99D88E1-D087-E5B0-A4B4-0FFFD008D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178"/>
            <a:ext cx="10515600" cy="57146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000" b="1" dirty="0"/>
              <a:t>Практичні поради для </a:t>
            </a:r>
            <a:r>
              <a:rPr lang="uk-UA" sz="3000" b="1" dirty="0" err="1"/>
              <a:t>бариста</a:t>
            </a:r>
            <a:r>
              <a:rPr lang="uk-UA" sz="3000" b="1" dirty="0"/>
              <a:t> </a:t>
            </a:r>
            <a:endParaRPr lang="uk-UA" sz="3000" dirty="0"/>
          </a:p>
          <a:p>
            <a:pPr marL="0" indent="0">
              <a:buNone/>
            </a:pPr>
            <a:r>
              <a:rPr lang="uk-UA" sz="3000" dirty="0"/>
              <a:t>1. Тренуйте нюх із допомогою набору </a:t>
            </a:r>
            <a:r>
              <a:rPr lang="en-US" sz="3000" dirty="0"/>
              <a:t>Le Nez du Café (</a:t>
            </a:r>
            <a:r>
              <a:rPr lang="uk-UA" sz="3000" dirty="0"/>
              <a:t>ароматичні капсули). Набір з 36 різних ароматів кави від Жана </a:t>
            </a:r>
            <a:r>
              <a:rPr lang="uk-UA" sz="3000" dirty="0" err="1"/>
              <a:t>Ленуара</a:t>
            </a:r>
            <a:r>
              <a:rPr lang="uk-UA" sz="3000" dirty="0"/>
              <a:t> (експерта з сенсорного аналізу вина та кави). </a:t>
            </a:r>
            <a:r>
              <a:rPr lang="en-US" sz="3000" dirty="0"/>
              <a:t>Le Nez du Café </a:t>
            </a:r>
            <a:r>
              <a:rPr lang="uk-UA" sz="3000" dirty="0"/>
              <a:t>пропонує 36 найбільш характерних ароматів. Книга містить дуже детальний опис 36 ароматів, присутніх у каві. Інформація охоплює порівняння ароматів, їхнє можливе походження та появу в сортах кави з певних регіонів. Книга також охоплює теорію вирощування кави та сенсорну оцінку.</a:t>
            </a:r>
          </a:p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D28BE-12A2-61FD-1B4E-70E7B931D604}"/>
              </a:ext>
            </a:extLst>
          </p:cNvPr>
          <p:cNvSpPr txBox="1"/>
          <p:nvPr/>
        </p:nvSpPr>
        <p:spPr>
          <a:xfrm>
            <a:off x="770206" y="4336626"/>
            <a:ext cx="6165166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Есенції ароматів знаходяться в скляних пляшках. Самі пляшечки ідентифікуються лише за номерами, а посилання на них даються в книзі та ще в одному буклеті. Це дозволяє тестувати наосліп, не розкриваючи випадково вміст флакону. Аромати інтенсивні та довго тримаються.</a:t>
            </a:r>
          </a:p>
        </p:txBody>
      </p:sp>
    </p:spTree>
    <p:extLst>
      <p:ext uri="{BB962C8B-B14F-4D97-AF65-F5344CB8AC3E}">
        <p14:creationId xmlns:p14="http://schemas.microsoft.com/office/powerpoint/2010/main" val="1067268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4BAA6-EC44-1ABF-6EA4-3DE74D108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501738A-B2D6-762E-CBE9-45E786526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0" y="1913206"/>
            <a:ext cx="6927167" cy="5588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                                      Набір з 36 ароматів: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2400" dirty="0"/>
              <a:t>Земля, картопля, горох, огірок, солома, кедр, гвоздика, перець, насіння коріандру, ваніль, чайна троянда, квітка кавового дерева, кавова гуща, чорна смородина, лимон, абрикос, яблуко, вершкове масло, мед, шкіра, рис </a:t>
            </a:r>
            <a:r>
              <a:rPr lang="uk-UA" sz="2400" dirty="0" err="1"/>
              <a:t>басматі</a:t>
            </a:r>
            <a:r>
              <a:rPr lang="uk-UA" sz="2400" dirty="0"/>
              <a:t>, тости, солод, кленовий сироп, карамель, чорний шоколад, смажений мигдаль, смажений арахіс, смажений фундук, волоські горіхи, смажена яловичина, дим, тютюн, смажена кава, лікарський ароматизатор, жуйка. 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565C6E-4A24-3A1E-ECA8-23A78D679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37" y="1913206"/>
            <a:ext cx="4889634" cy="3249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263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0B6BA3-AF4C-FCC7-7CFB-3379BE4A2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681" y="-2671323"/>
            <a:ext cx="6866644" cy="12191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66A1001-967B-7C68-92A7-98DECF4C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83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2. Ведіть сенсорний щоденник — записуйте результати дегустацій.</a:t>
            </a:r>
          </a:p>
          <a:p>
            <a:pPr marL="0" indent="0">
              <a:buNone/>
            </a:pPr>
            <a:r>
              <a:rPr lang="uk-UA" dirty="0"/>
              <a:t>3. Порівнюйте кави з різних регіонів (Ефіопія, Бразилія, Колумбія).</a:t>
            </a:r>
          </a:p>
          <a:p>
            <a:pPr marL="0" indent="0">
              <a:buNone/>
            </a:pPr>
            <a:r>
              <a:rPr lang="uk-UA" dirty="0"/>
              <a:t>4. Вивчайте вплив </a:t>
            </a:r>
            <a:r>
              <a:rPr lang="uk-UA" dirty="0" err="1"/>
              <a:t>обсмаження</a:t>
            </a:r>
            <a:r>
              <a:rPr lang="uk-UA" dirty="0"/>
              <a:t>: світле, середнє, темне.</a:t>
            </a:r>
          </a:p>
          <a:p>
            <a:pPr marL="0" indent="0">
              <a:buNone/>
            </a:pPr>
            <a:r>
              <a:rPr lang="uk-UA" dirty="0"/>
              <a:t>5. Уникайте дегустацій після їжі, жувальної гумки чи парфумів.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0335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5550A8-B31E-08F8-E43B-3298B924E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626" y="-2693826"/>
            <a:ext cx="7010400" cy="1224565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8F58C-E813-0BB2-7A63-74E4F290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42" y="914401"/>
            <a:ext cx="10578768" cy="480102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Сенсорний аналіз кави - це систематичний процес оцінки кавового напою за допомогою органів чуття: зору, нюху, смаку, дотику та, частково, слуху.</a:t>
            </a: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 мета - визначити якість, дефекти та органолептичний профіль кави.</a:t>
            </a: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 метод поєднує науковий підхід (стандарти SCA, ISO 6668) і творчий досвід дегустатора, який інтерпретує смак та аромат.</a:t>
            </a: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☕</a:t>
            </a: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Сенсорний аналіз - основа професії </a:t>
            </a:r>
            <a:r>
              <a:rPr lang="uk-UA" sz="2400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бариста</a:t>
            </a: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обсмажувальника</a:t>
            </a: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400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roaster</a:t>
            </a: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і Q-грейдера.</a:t>
            </a: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Q-грейдер - це сертифікований фахівець з оцінки якості кави, який вміє </a:t>
            </a:r>
            <a:r>
              <a:rPr lang="uk-UA" sz="2400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професійно</a:t>
            </a: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аналізувати смак, аромат, </a:t>
            </a:r>
            <a:r>
              <a:rPr lang="uk-UA" sz="2400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післясмак</a:t>
            </a:r>
            <a:r>
              <a:rPr lang="uk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інші характеристики кавового зерна.</a:t>
            </a: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15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B85A-C1A1-6873-BCC7-10AA4B0F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3CAA24-D6B3-8EF6-716A-D2B971262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626" y="-2693826"/>
            <a:ext cx="7010400" cy="1224565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5CAB6-7346-C68D-FBC1-B863C688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18" y="1028486"/>
            <a:ext cx="10578768" cy="4801028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uk-UA" sz="4000" b="1" dirty="0"/>
            </a:br>
            <a:r>
              <a:rPr lang="ru-UA" sz="4000" b="1" dirty="0" err="1"/>
              <a:t>Значення</a:t>
            </a:r>
            <a:r>
              <a:rPr lang="ru-UA" sz="4000" b="1" dirty="0"/>
              <a:t> сенсорного </a:t>
            </a:r>
            <a:r>
              <a:rPr lang="ru-UA" sz="4000" b="1" dirty="0" err="1"/>
              <a:t>аналізу</a:t>
            </a:r>
            <a:r>
              <a:rPr lang="uk-UA" sz="4000" b="1" dirty="0"/>
              <a:t>: </a:t>
            </a:r>
            <a:br>
              <a:rPr lang="ru-UA" sz="4000" dirty="0"/>
            </a:br>
            <a:r>
              <a:rPr lang="uk-UA" sz="4000" dirty="0"/>
              <a:t>-</a:t>
            </a:r>
            <a:r>
              <a:rPr lang="ru-UA" sz="4000" dirty="0"/>
              <a:t>Контроль </a:t>
            </a:r>
            <a:r>
              <a:rPr lang="ru-UA" sz="4000" dirty="0" err="1"/>
              <a:t>якості</a:t>
            </a:r>
            <a:r>
              <a:rPr lang="ru-UA" sz="4000" dirty="0"/>
              <a:t> кави на </a:t>
            </a:r>
            <a:r>
              <a:rPr lang="ru-UA" sz="4000" dirty="0" err="1"/>
              <a:t>всіх</a:t>
            </a:r>
            <a:r>
              <a:rPr lang="ru-UA" sz="4000" dirty="0"/>
              <a:t> </a:t>
            </a:r>
            <a:r>
              <a:rPr lang="ru-UA" sz="4000" dirty="0" err="1"/>
              <a:t>етапах</a:t>
            </a:r>
            <a:r>
              <a:rPr lang="ru-UA" sz="4000" dirty="0"/>
              <a:t> </a:t>
            </a:r>
            <a:r>
              <a:rPr lang="ru-UA" sz="4000" dirty="0" err="1"/>
              <a:t>виробництва</a:t>
            </a:r>
            <a:br>
              <a:rPr lang="ru-UA" sz="4000" dirty="0"/>
            </a:br>
            <a:r>
              <a:rPr lang="uk-UA" sz="4000" dirty="0"/>
              <a:t>-</a:t>
            </a:r>
            <a:r>
              <a:rPr lang="ru-UA" sz="4000" dirty="0" err="1"/>
              <a:t>Формування</a:t>
            </a:r>
            <a:r>
              <a:rPr lang="ru-UA" sz="4000" dirty="0"/>
              <a:t> </a:t>
            </a:r>
            <a:r>
              <a:rPr lang="ru-UA" sz="4000" dirty="0" err="1"/>
              <a:t>стабільного</a:t>
            </a:r>
            <a:r>
              <a:rPr lang="ru-UA" sz="4000" dirty="0"/>
              <a:t> </a:t>
            </a:r>
            <a:r>
              <a:rPr lang="ru-UA" sz="4000" dirty="0" err="1"/>
              <a:t>смакового</a:t>
            </a:r>
            <a:r>
              <a:rPr lang="ru-UA" sz="4000" dirty="0"/>
              <a:t> </a:t>
            </a:r>
            <a:r>
              <a:rPr lang="ru-UA" sz="4000" dirty="0" err="1"/>
              <a:t>профілю</a:t>
            </a:r>
            <a:r>
              <a:rPr lang="ru-UA" sz="4000" dirty="0"/>
              <a:t> бренду</a:t>
            </a:r>
            <a:br>
              <a:rPr lang="ru-UA" sz="4000" dirty="0"/>
            </a:br>
            <a:r>
              <a:rPr lang="uk-UA" sz="4000" dirty="0"/>
              <a:t>-</a:t>
            </a:r>
            <a:r>
              <a:rPr lang="ru-UA" sz="4000" dirty="0" err="1"/>
              <a:t>Навчання</a:t>
            </a:r>
            <a:r>
              <a:rPr lang="ru-UA" sz="4000" dirty="0"/>
              <a:t> персоналу ресторану </a:t>
            </a:r>
            <a:r>
              <a:rPr lang="ru-UA" sz="4000" dirty="0" err="1"/>
              <a:t>чи</a:t>
            </a:r>
            <a:r>
              <a:rPr lang="ru-UA" sz="4000" dirty="0"/>
              <a:t> </a:t>
            </a:r>
            <a:r>
              <a:rPr lang="ru-UA" sz="4000" dirty="0" err="1"/>
              <a:t>кав’ярні</a:t>
            </a:r>
            <a:br>
              <a:rPr lang="ru-UA" sz="4000" dirty="0"/>
            </a:br>
            <a:r>
              <a:rPr lang="uk-UA" sz="4000" dirty="0"/>
              <a:t>-</a:t>
            </a:r>
            <a:r>
              <a:rPr lang="ru-UA" sz="4000" dirty="0" err="1"/>
              <a:t>Підбір</a:t>
            </a:r>
            <a:r>
              <a:rPr lang="ru-UA" sz="4000" dirty="0"/>
              <a:t> кави </a:t>
            </a:r>
            <a:r>
              <a:rPr lang="ru-UA" sz="4000" dirty="0" err="1"/>
              <a:t>під</a:t>
            </a:r>
            <a:r>
              <a:rPr lang="ru-UA" sz="4000" dirty="0"/>
              <a:t> </a:t>
            </a:r>
            <a:r>
              <a:rPr lang="ru-UA" sz="4000" dirty="0" err="1"/>
              <a:t>споживача</a:t>
            </a:r>
            <a:br>
              <a:rPr lang="ru-UA" sz="4000" dirty="0"/>
            </a:br>
            <a:r>
              <a:rPr lang="uk-UA" sz="4000" dirty="0"/>
              <a:t>-</a:t>
            </a:r>
            <a:r>
              <a:rPr lang="ru-UA" sz="4000" dirty="0" err="1"/>
              <a:t>Виявлення</a:t>
            </a:r>
            <a:r>
              <a:rPr lang="ru-UA" sz="4000" dirty="0"/>
              <a:t> </a:t>
            </a:r>
            <a:r>
              <a:rPr lang="ru-UA" sz="4000" dirty="0" err="1"/>
              <a:t>дефектів</a:t>
            </a:r>
            <a:r>
              <a:rPr lang="ru-UA" sz="4000" dirty="0"/>
              <a:t> і </a:t>
            </a:r>
            <a:r>
              <a:rPr lang="ru-UA" sz="4000" dirty="0" err="1"/>
              <a:t>некондиційного</a:t>
            </a:r>
            <a:r>
              <a:rPr lang="ru-UA" sz="4000" dirty="0"/>
              <a:t> зерна</a:t>
            </a:r>
            <a:br>
              <a:rPr lang="ru-UA" dirty="0"/>
            </a:b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21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AD7D-3597-3097-3C48-28AD52966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C79EA99-B842-BAD5-1B83-3857B0F79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7815" y="-2866291"/>
            <a:ext cx="6858001" cy="1259058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21925-E99A-89AE-C920-8B7FB138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18" y="1028486"/>
            <a:ext cx="10578768" cy="480102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uk-UA" sz="3600" b="1" dirty="0"/>
            </a:br>
            <a:br>
              <a:rPr lang="uk-UA" sz="3600" b="1" dirty="0"/>
            </a:br>
            <a:br>
              <a:rPr lang="uk-UA" sz="3600" b="1" dirty="0"/>
            </a:br>
            <a:r>
              <a:rPr lang="ru-UA" sz="3200" b="1" dirty="0" err="1"/>
              <a:t>Історичний</a:t>
            </a:r>
            <a:r>
              <a:rPr lang="ru-UA" sz="3200" b="1" dirty="0"/>
              <a:t> </a:t>
            </a:r>
            <a:r>
              <a:rPr lang="ru-UA" sz="3200" b="1" dirty="0" err="1"/>
              <a:t>розвиток</a:t>
            </a:r>
            <a:r>
              <a:rPr lang="ru-UA" sz="3200" b="1" dirty="0"/>
              <a:t> сенсорного </a:t>
            </a:r>
            <a:r>
              <a:rPr lang="ru-UA" sz="3200" b="1" dirty="0" err="1"/>
              <a:t>аналізу</a:t>
            </a:r>
            <a:r>
              <a:rPr lang="ru-UA" sz="3200" b="1" dirty="0"/>
              <a:t> кави </a:t>
            </a:r>
            <a:br>
              <a:rPr lang="ru-UA" sz="3200" dirty="0"/>
            </a:br>
            <a:br>
              <a:rPr lang="uk-UA" sz="3200" dirty="0"/>
            </a:br>
            <a:r>
              <a:rPr lang="ru-UA" sz="3200" b="1" dirty="0"/>
              <a:t>XIX ст.</a:t>
            </a:r>
            <a:r>
              <a:rPr lang="ru-UA" sz="3200" dirty="0"/>
              <a:t> </a:t>
            </a:r>
            <a:r>
              <a:rPr lang="uk-UA" sz="3200" dirty="0"/>
              <a:t>–</a:t>
            </a:r>
            <a:r>
              <a:rPr lang="ru-UA" sz="3200" dirty="0"/>
              <a:t> </a:t>
            </a:r>
            <a:r>
              <a:rPr lang="ru-UA" sz="3200" dirty="0" err="1"/>
              <a:t>перші</a:t>
            </a:r>
            <a:r>
              <a:rPr lang="uk-UA" sz="3200" dirty="0"/>
              <a:t> </a:t>
            </a:r>
            <a:r>
              <a:rPr lang="ru-RU" sz="3200" dirty="0" err="1"/>
              <a:t>дегустації</a:t>
            </a:r>
            <a:r>
              <a:rPr lang="ru-RU" sz="3200" dirty="0"/>
              <a:t> у </a:t>
            </a:r>
            <a:r>
              <a:rPr lang="ru-RU" sz="3200" dirty="0" err="1"/>
              <a:t>торгових</a:t>
            </a:r>
            <a:r>
              <a:rPr lang="ru-RU" sz="3200" dirty="0"/>
              <a:t> </a:t>
            </a:r>
            <a:r>
              <a:rPr lang="ru-RU" sz="3200" dirty="0" err="1"/>
              <a:t>компаніях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для </a:t>
            </a:r>
            <a:r>
              <a:rPr lang="ru-RU" sz="3200" dirty="0" err="1"/>
              <a:t>перевірки</a:t>
            </a:r>
            <a:r>
              <a:rPr lang="ru-RU" sz="3200" dirty="0"/>
              <a:t> </a:t>
            </a:r>
            <a:r>
              <a:rPr lang="ru-RU" sz="3200" dirty="0" err="1"/>
              <a:t>партій</a:t>
            </a:r>
            <a:r>
              <a:rPr lang="ru-UA" sz="3200" dirty="0"/>
              <a:t>.</a:t>
            </a:r>
            <a:br>
              <a:rPr lang="ru-UA" sz="3200" dirty="0"/>
            </a:br>
            <a:r>
              <a:rPr lang="ru-UA" sz="3200" b="1" dirty="0"/>
              <a:t>XX ст.</a:t>
            </a:r>
            <a:r>
              <a:rPr lang="ru-UA" sz="3200" dirty="0"/>
              <a:t> </a:t>
            </a:r>
            <a:r>
              <a:rPr lang="uk-UA" sz="3200" dirty="0"/>
              <a:t>-</a:t>
            </a:r>
            <a:r>
              <a:rPr lang="ru-UA" sz="3200" dirty="0"/>
              <a:t> </a:t>
            </a:r>
            <a:r>
              <a:rPr lang="ru-UA" sz="3200" dirty="0" err="1"/>
              <a:t>стандартизація</a:t>
            </a:r>
            <a:r>
              <a:rPr lang="ru-UA" sz="3200" dirty="0"/>
              <a:t> </a:t>
            </a:r>
            <a:r>
              <a:rPr lang="ru-UA" sz="3200" dirty="0" err="1"/>
              <a:t>процедури</a:t>
            </a:r>
            <a:r>
              <a:rPr lang="ru-UA" sz="3200" dirty="0"/>
              <a:t> </a:t>
            </a:r>
            <a:r>
              <a:rPr lang="ru-UA" sz="3200" i="1" dirty="0" err="1"/>
              <a:t>cupping</a:t>
            </a:r>
            <a:r>
              <a:rPr lang="ru-UA" sz="3200" dirty="0"/>
              <a:t> </a:t>
            </a:r>
            <a:br>
              <a:rPr lang="uk-UA" sz="3200" dirty="0"/>
            </a:br>
            <a:r>
              <a:rPr lang="ru-UA" sz="3200" dirty="0"/>
              <a:t>(</a:t>
            </a:r>
            <a:r>
              <a:rPr lang="ru-UA" sz="3200" dirty="0" err="1"/>
              <a:t>від</a:t>
            </a:r>
            <a:r>
              <a:rPr lang="ru-UA" sz="3200" dirty="0"/>
              <a:t> англ. </a:t>
            </a:r>
            <a:r>
              <a:rPr lang="ru-UA" sz="3200" i="1" dirty="0" err="1"/>
              <a:t>cup</a:t>
            </a:r>
            <a:r>
              <a:rPr lang="ru-UA" sz="3200" dirty="0"/>
              <a:t> </a:t>
            </a:r>
            <a:r>
              <a:rPr lang="uk-UA" sz="3200" dirty="0"/>
              <a:t>-</a:t>
            </a:r>
            <a:r>
              <a:rPr lang="ru-UA" sz="3200" dirty="0"/>
              <a:t>чашка).</a:t>
            </a:r>
            <a:br>
              <a:rPr lang="ru-UA" sz="3200" dirty="0"/>
            </a:br>
            <a:r>
              <a:rPr lang="ru-UA" sz="3200" b="1" dirty="0"/>
              <a:t>1990-ті </a:t>
            </a:r>
            <a:r>
              <a:rPr lang="ru-UA" sz="3200" b="1" dirty="0" err="1"/>
              <a:t>рр</a:t>
            </a:r>
            <a:r>
              <a:rPr lang="ru-UA" sz="3200" b="1" dirty="0"/>
              <a:t>.</a:t>
            </a:r>
            <a:r>
              <a:rPr lang="ru-UA" sz="3200" dirty="0"/>
              <a:t> </a:t>
            </a:r>
            <a:r>
              <a:rPr lang="uk-UA" sz="3200" dirty="0"/>
              <a:t>-</a:t>
            </a:r>
            <a:r>
              <a:rPr lang="ru-UA" sz="3200" dirty="0"/>
              <a:t> </a:t>
            </a:r>
            <a:r>
              <a:rPr lang="ru-UA" sz="3200" dirty="0" err="1"/>
              <a:t>створення</a:t>
            </a:r>
            <a:r>
              <a:rPr lang="ru-UA" sz="3200" dirty="0"/>
              <a:t> </a:t>
            </a:r>
            <a:r>
              <a:rPr lang="ru-UA" sz="3200" dirty="0" err="1"/>
              <a:t>Спеціалізованої</a:t>
            </a:r>
            <a:r>
              <a:rPr lang="ru-UA" sz="3200" dirty="0"/>
              <a:t> </a:t>
            </a:r>
            <a:r>
              <a:rPr lang="ru-UA" sz="3200" dirty="0" err="1"/>
              <a:t>асоціації</a:t>
            </a:r>
            <a:r>
              <a:rPr lang="ru-UA" sz="3200" dirty="0"/>
              <a:t> кави (SCA), </a:t>
            </a:r>
            <a:r>
              <a:rPr lang="ru-UA" sz="3200" dirty="0" err="1"/>
              <a:t>що</a:t>
            </a:r>
            <a:r>
              <a:rPr lang="ru-UA" sz="3200" dirty="0"/>
              <a:t> </a:t>
            </a:r>
            <a:r>
              <a:rPr lang="ru-UA" sz="3200" dirty="0" err="1"/>
              <a:t>запровадила</a:t>
            </a:r>
            <a:r>
              <a:rPr lang="ru-UA" sz="3200" dirty="0"/>
              <a:t> </a:t>
            </a:r>
            <a:r>
              <a:rPr lang="ru-UA" sz="3200" dirty="0" err="1"/>
              <a:t>міжнародну</a:t>
            </a:r>
            <a:r>
              <a:rPr lang="ru-UA" sz="3200" dirty="0"/>
              <a:t> шкалу </a:t>
            </a:r>
            <a:r>
              <a:rPr lang="ru-UA" sz="3200" dirty="0" err="1"/>
              <a:t>оцінки</a:t>
            </a:r>
            <a:r>
              <a:rPr lang="ru-UA" sz="3200" dirty="0"/>
              <a:t>.</a:t>
            </a:r>
            <a:br>
              <a:rPr lang="ru-UA" sz="3200" dirty="0"/>
            </a:br>
            <a:r>
              <a:rPr lang="ru-UA" sz="3200" b="1" dirty="0" err="1"/>
              <a:t>Сучасність</a:t>
            </a:r>
            <a:r>
              <a:rPr lang="ru-UA" sz="3200" b="1" dirty="0"/>
              <a:t>:</a:t>
            </a:r>
            <a:r>
              <a:rPr lang="ru-UA" sz="3200" dirty="0"/>
              <a:t> </a:t>
            </a:r>
            <a:r>
              <a:rPr lang="ru-UA" sz="3200" dirty="0" err="1"/>
              <a:t>розвиток</a:t>
            </a:r>
            <a:r>
              <a:rPr lang="ru-UA" sz="3200" dirty="0"/>
              <a:t> Q-</a:t>
            </a:r>
            <a:r>
              <a:rPr lang="ru-UA" sz="3200" dirty="0" err="1"/>
              <a:t>grader</a:t>
            </a:r>
            <a:r>
              <a:rPr lang="ru-UA" sz="3200" dirty="0"/>
              <a:t> </a:t>
            </a:r>
            <a:r>
              <a:rPr lang="ru-UA" sz="3200" dirty="0" err="1"/>
              <a:t>сертифікації</a:t>
            </a:r>
            <a:r>
              <a:rPr lang="ru-UA" sz="3200" dirty="0"/>
              <a:t>, </a:t>
            </a:r>
            <a:r>
              <a:rPr lang="ru-UA" sz="3200" dirty="0" err="1"/>
              <a:t>впровадження</a:t>
            </a:r>
            <a:r>
              <a:rPr lang="ru-UA" sz="3200" dirty="0"/>
              <a:t> </a:t>
            </a:r>
            <a:r>
              <a:rPr lang="ru-UA" sz="3200" dirty="0" err="1"/>
              <a:t>наукових</a:t>
            </a:r>
            <a:r>
              <a:rPr lang="ru-UA" sz="3200" dirty="0"/>
              <a:t> </a:t>
            </a:r>
            <a:r>
              <a:rPr lang="ru-UA" sz="3200" dirty="0" err="1"/>
              <a:t>підходів</a:t>
            </a:r>
            <a:r>
              <a:rPr lang="ru-UA" sz="3200" dirty="0"/>
              <a:t> (</a:t>
            </a:r>
            <a:r>
              <a:rPr lang="ru-UA" sz="3200" dirty="0" err="1"/>
              <a:t>хімічний</a:t>
            </a:r>
            <a:r>
              <a:rPr lang="ru-UA" sz="3200" dirty="0"/>
              <a:t> та </a:t>
            </a:r>
            <a:r>
              <a:rPr lang="ru-UA" sz="3200" dirty="0" err="1"/>
              <a:t>ароматичний</a:t>
            </a:r>
            <a:r>
              <a:rPr lang="ru-UA" sz="3200" dirty="0"/>
              <a:t> </a:t>
            </a:r>
            <a:r>
              <a:rPr lang="ru-UA" sz="3200" dirty="0" err="1"/>
              <a:t>аналіз</a:t>
            </a:r>
            <a:r>
              <a:rPr lang="ru-UA" sz="3200" dirty="0"/>
              <a:t>).</a:t>
            </a:r>
            <a:br>
              <a:rPr lang="ru-UA" dirty="0"/>
            </a:br>
            <a:br>
              <a:rPr lang="uk-UA" sz="4000" b="1" dirty="0"/>
            </a:br>
            <a:br>
              <a:rPr lang="ru-UA" dirty="0"/>
            </a:br>
            <a:br>
              <a:rPr lang="ru-UA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8407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F484D3-0242-09C4-5C47-6E32015F7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40F88-C610-DFD9-BF2A-774047C9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3" y="0"/>
            <a:ext cx="11016176" cy="1325563"/>
          </a:xfrm>
        </p:spPr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Органи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чуття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задіяні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сенсориці</a:t>
            </a:r>
            <a:r>
              <a:rPr lang="ru-RU" b="1" dirty="0">
                <a:solidFill>
                  <a:schemeClr val="bg1"/>
                </a:solidFill>
              </a:rPr>
              <a:t> кави</a:t>
            </a:r>
            <a:endParaRPr lang="uk-UA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A517214-DE9D-9369-BD28-5C259EFFE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900165"/>
              </p:ext>
            </p:extLst>
          </p:nvPr>
        </p:nvGraphicFramePr>
        <p:xfrm>
          <a:off x="838200" y="1617468"/>
          <a:ext cx="10515600" cy="4544698"/>
        </p:xfrm>
        <a:graphic>
          <a:graphicData uri="http://schemas.openxmlformats.org/drawingml/2006/table">
            <a:tbl>
              <a:tblPr firstRow="1" firstCol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197365378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73611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40684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 </a:t>
                      </a:r>
                      <a:r>
                        <a:rPr lang="ru-UA" sz="2800" b="1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чуття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b="1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Відповідає</a:t>
                      </a:r>
                      <a:r>
                        <a:rPr lang="ru-UA" sz="28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403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Зір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колір</a:t>
                      </a: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прозорість</a:t>
                      </a: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пінка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колір еспресо, блиск олій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902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Нюх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аромат,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свіжість</a:t>
                      </a: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дефекти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 шоколаду,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карамелі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263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Смак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кислотність, гіркота, солодкість, тіло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905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Дотик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текстура, густина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оксамитовість</a:t>
                      </a: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сухість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422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Слух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іноді під час обсмаження</a:t>
                      </a:r>
                      <a:endParaRPr lang="ru-UA" sz="28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"перший </a:t>
                      </a:r>
                      <a:r>
                        <a:rPr lang="ru-UA" sz="28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крек</a:t>
                      </a:r>
                      <a:r>
                        <a:rPr lang="ru-UA" sz="28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зерна</a:t>
                      </a:r>
                      <a:endParaRPr lang="ru-UA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532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35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E3F0E3-F639-2967-BE93-DD7AB934E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6F80DDF-8101-264C-0580-FC6B583D2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17452"/>
            <a:ext cx="10809849" cy="545951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Основи сенсорного аналізу кави охоплюють оцінку її аромату, смаку, </a:t>
            </a:r>
            <a:r>
              <a:rPr lang="uk-UA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післясмаку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тіла та балансу за допомогою спеціальних критеріїв.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Аналіз включає: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-аромат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(сухий і в напої),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-смак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(кислотність, солодкість, гіркота),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-тіло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(консистенція в роті),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післясмак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(тривалість і якість враження після ковтка).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Важливим є також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баланс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(гармонійне співвідношення елементів),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чистота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(відсутність сторонніх нот) та загальне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враження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941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BAE0AD-6B7F-B76E-BEB3-1DBEECD66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5065"/>
            <a:ext cx="12192000" cy="1107127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0A648-B66F-760C-7EE4-498E95E3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Смак кави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формується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більш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800 </a:t>
            </a: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ароматичних</a:t>
            </a:r>
            <a:r>
              <a:rPr lang="ru-UA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сполук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час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обсмаження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групи:</a:t>
            </a:r>
            <a:b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Хлорогенові</a:t>
            </a:r>
            <a:r>
              <a:rPr lang="ru-UA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кислоти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формують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кислотність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Меланоїдини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відповідають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колір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тіло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Карамельні</a:t>
            </a:r>
            <a:r>
              <a:rPr lang="ru-UA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сполуки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створюють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солодкість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Фенольні</a:t>
            </a:r>
            <a:r>
              <a:rPr lang="ru-UA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сполуки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дають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гіркоту</a:t>
            </a:r>
            <a:r>
              <a:rPr lang="ru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UA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799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9D93E5-E6EB-A511-D4A5-BD32AE6FE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7106" y="-2686895"/>
            <a:ext cx="6857999" cy="1223179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A3301-714B-2BB8-6E3E-13AD5C0A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292" y="336990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UA" sz="4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UA" sz="4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сенсорного </a:t>
            </a:r>
            <a:r>
              <a:rPr lang="ru-UA" sz="4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UA" sz="4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кави </a:t>
            </a:r>
            <a:br>
              <a:rPr lang="ru-UA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8430E3D-D4EA-DBD2-0ABE-33AE841DC81C}"/>
              </a:ext>
            </a:extLst>
          </p:cNvPr>
          <p:cNvSpPr txBox="1">
            <a:spLocks/>
          </p:cNvSpPr>
          <p:nvPr/>
        </p:nvSpPr>
        <p:spPr>
          <a:xfrm>
            <a:off x="542778" y="2349305"/>
            <a:ext cx="11344421" cy="4311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UA" sz="3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UA" sz="36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UA" sz="3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UA" sz="36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дегустації</a:t>
            </a:r>
            <a:endParaRPr lang="ru-U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Зерна </a:t>
            </a: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обсмажуються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8–24 год до </a:t>
            </a: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дегустації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Помел — </a:t>
            </a: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(як для </a:t>
            </a: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фільтр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-кави).</a:t>
            </a:r>
            <a:endParaRPr lang="ru-U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Вода — чиста, без </a:t>
            </a: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запахів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93°C ± 2°C.</a:t>
            </a:r>
            <a:endParaRPr lang="ru-U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стандартні</a:t>
            </a:r>
            <a:r>
              <a:rPr lang="ru-UA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чашки 150 мл.</a:t>
            </a:r>
            <a:endParaRPr lang="uk-UA" sz="3600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uk-UA" sz="3600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UA" sz="3600" b="1" kern="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UA" sz="3600" b="1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600" b="1" kern="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UA" sz="3600" b="1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3600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600" kern="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нейтральні</a:t>
            </a:r>
            <a:r>
              <a:rPr lang="ru-UA" sz="3600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запахи, температура 20–25°C, </a:t>
            </a:r>
            <a:r>
              <a:rPr lang="ru-UA" sz="3600" kern="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тиша</a:t>
            </a:r>
            <a:r>
              <a:rPr lang="ru-UA" sz="3600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3600" kern="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хороше</a:t>
            </a:r>
            <a:r>
              <a:rPr lang="ru-UA" sz="3600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600" kern="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UA" sz="3600" kern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3200" kern="1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ru-UA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45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1383</Words>
  <Application>Microsoft Office PowerPoint</Application>
  <PresentationFormat>Широкоэкранный</PresentationFormat>
  <Paragraphs>128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Segoe UI Emoji</vt:lpstr>
      <vt:lpstr>Symbol</vt:lpstr>
      <vt:lpstr>Times New Roman</vt:lpstr>
      <vt:lpstr>Тема Office</vt:lpstr>
      <vt:lpstr>Основи сенсорного аналізу кави</vt:lpstr>
      <vt:lpstr>Презентация PowerPoint</vt:lpstr>
      <vt:lpstr>Сенсорний аналіз кави - це систематичний процес оцінки кавового напою за допомогою органів чуття: зору, нюху, смаку, дотику та, частково, слуху. Його мета - визначити якість, дефекти та органолептичний профіль кави.  Цей метод поєднує науковий підхід (стандарти SCA, ISO 6668) і творчий досвід дегустатора, який інтерпретує смак та аромат. ☕ Сенсорний аналіз - основа професії бариста, обсмажувальника (roaster) і Q-грейдера. Q-грейдер - це сертифікований фахівець з оцінки якості кави, який вміє професійно аналізувати смак, аромат, післясмак та інші характеристики кавового зерна. </vt:lpstr>
      <vt:lpstr> Значення сенсорного аналізу:  -Контроль якості кави на всіх етапах виробництва -Формування стабільного смакового профілю бренду -Навчання персоналу ресторану чи кав’ярні -Підбір кави під споживача -Виявлення дефектів і некондиційного зерна  </vt:lpstr>
      <vt:lpstr>   Історичний розвиток сенсорного аналізу кави   XIX ст. – перші дегустації у торгових компаніях  для перевірки партій. XX ст. - стандартизація процедури cupping  (від англ. cup -чашка). 1990-ті рр. - створення Спеціалізованої асоціації кави (SCA), що запровадила міжнародну шкалу оцінки. Сучасність: розвиток Q-grader сертифікації, впровадження наукових підходів (хімічний та ароматичний аналіз).    </vt:lpstr>
      <vt:lpstr>Органи чуття, задіяні у сенсориці кави</vt:lpstr>
      <vt:lpstr>Презентация PowerPoint</vt:lpstr>
      <vt:lpstr>Смак кави формується більш ніж з 800 ароматичних сполук, що утворюються під час обсмаження.  Основні групи: Хлорогенові кислоти - формують кислотність. Меланоїдини - відповідають за колір і тіло. Карамельні сполуки - створюють солодкість. Фенольні сполуки - дають гіркоту. </vt:lpstr>
      <vt:lpstr>Етапи сенсорного аналізу кави  </vt:lpstr>
      <vt:lpstr>Презентация PowerPoint</vt:lpstr>
      <vt:lpstr>2. Послідовність дій під час дегустації (cupping) </vt:lpstr>
      <vt:lpstr>3. Дегустація смаку (tasting) - сьорбаємо каву (щоб рівномірно розподілити по рецепторах). - аналізуємо баланс кислотності, гіркоти, солодкості.  </vt:lpstr>
      <vt:lpstr>Презентация PowerPoint</vt:lpstr>
      <vt:lpstr>Параметри оцінювання за шкалою SCA </vt:lpstr>
      <vt:lpstr>Кава зі сумою понад 80 балів вважається спешелті (Specialty coffee).</vt:lpstr>
      <vt:lpstr>Типові аромати і смаки кави </vt:lpstr>
      <vt:lpstr>Презентация PowerPoint</vt:lpstr>
      <vt:lpstr>Види дефектів у сенсориці кави</vt:lpstr>
      <vt:lpstr>Як регіон і обробка впливають на смак кави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Анна Сидорук</dc:creator>
  <cp:lastModifiedBy>Анна Сидорук</cp:lastModifiedBy>
  <cp:revision>2</cp:revision>
  <dcterms:created xsi:type="dcterms:W3CDTF">2025-11-10T15:15:47Z</dcterms:created>
  <dcterms:modified xsi:type="dcterms:W3CDTF">2025-11-13T10:06:52Z</dcterms:modified>
</cp:coreProperties>
</file>