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8" r:id="rId9"/>
    <p:sldId id="269" r:id="rId10"/>
    <p:sldId id="272" r:id="rId11"/>
    <p:sldId id="273" r:id="rId12"/>
    <p:sldId id="276" r:id="rId13"/>
    <p:sldId id="274" r:id="rId14"/>
    <p:sldId id="275" r:id="rId15"/>
    <p:sldId id="271" r:id="rId16"/>
    <p:sldId id="277" r:id="rId17"/>
    <p:sldId id="278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61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33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7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48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87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13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94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24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70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7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A8C1-5D9F-4C2A-BBC2-E080B0455AF5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641C-BB29-4F17-BD1D-21CCEF92B5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65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57638"/>
            <a:ext cx="8892479" cy="991317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ПРАКТИКУМ З БІООРГАНІЧНОЇ ХІМІЇ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79" y="2420888"/>
            <a:ext cx="5040560" cy="39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органічних сполук за функціональними групами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http://zno.academia.in.ua/pluginfile.php/2309/mod_book/chapter/262/%D0%91%D0%B5%D0%B7%20%D0%B8%D0%BC%D0%B5%D0%BD%D0%B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" y="1628800"/>
            <a:ext cx="9134501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органічних реакцій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кінцевим результатом: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розкладання: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відщеплення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елімінування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сполучення: -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- полімеризації</a:t>
            </a:r>
          </a:p>
          <a:p>
            <a:pPr marL="0" indent="0">
              <a:buNone/>
            </a:pP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заміщення: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5" y="4221088"/>
            <a:ext cx="4425652" cy="4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90" y="5376692"/>
            <a:ext cx="5493814" cy="4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65" y="6021288"/>
            <a:ext cx="4487972" cy="6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24" y="3084006"/>
            <a:ext cx="5900611" cy="4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5" y="1844824"/>
            <a:ext cx="4749273" cy="4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8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органічних реакцій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кінцевим результатом: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ізомеризації: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окислення та відновлення: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59775"/>
            <a:ext cx="7430540" cy="262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14" y="5574869"/>
            <a:ext cx="6696744" cy="116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реакцій за механізмом розриву зв'язку 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885"/>
            <a:ext cx="9144000" cy="523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" y="0"/>
            <a:ext cx="9129296" cy="2290854"/>
          </a:xfrm>
        </p:spPr>
        <p:txBody>
          <a:bodyPr>
            <a:noAutofit/>
          </a:bodyPr>
          <a:lstStyle/>
          <a:p>
            <a:pPr marL="1516063" indent="-1516063" algn="just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Радикальними реакціями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 реакції, в яких відбувається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гомолітичний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розрив зав'язків та утворюються вільно-радикальні проміжні частинки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904" y="4581128"/>
            <a:ext cx="914400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6063" indent="-1516063" algn="just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протікання радикальних реакцій:</a:t>
            </a:r>
          </a:p>
          <a:p>
            <a:pPr marL="1516063" indent="-1516063" algn="just">
              <a:buFont typeface="Wingdings" panose="05000000000000000000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 світла або радіоактивного випромінювання</a:t>
            </a:r>
          </a:p>
          <a:p>
            <a:pPr marL="1516063" indent="-1516063" algn="just">
              <a:buFont typeface="Wingdings" panose="05000000000000000000" pitchFamily="2" charset="2"/>
              <a:buChar char="ü"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 сполук, які є джерелами вільних радикалів (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ініціаторів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9" y="2348880"/>
            <a:ext cx="568419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54" y="2276872"/>
            <a:ext cx="3044233" cy="20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50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реагенту, який діє на молекулу, іонні реакції поділяють на </a:t>
            </a:r>
            <a:r>
              <a:rPr lang="uk-UA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електрофільні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32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нуклеофільні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uk-UA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Нуклеофіли</a:t>
            </a:r>
            <a:r>
              <a:rPr lang="uk-UA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ті, що «люблять ядро»</a:t>
            </a:r>
            <a:r>
              <a:rPr lang="uk-UA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частинки (аніони або молекули), які мають неподілену пару електронів на зовнішньому енергетичному рівні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marL="1516063" indent="-1516063" algn="just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Іонними реакціями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 реакції, в яких відбувається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гетеролітичний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розрив зав'язків та утворюються проміжні частинки іонного типу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9280"/>
            <a:ext cx="8100782" cy="72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0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нуклеофільних</a:t>
            </a: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реакцій</a:t>
            </a:r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Нуклеофільне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заміщення: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Нуклеофільне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приєднання: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85839" cy="115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98" y="4438011"/>
            <a:ext cx="6181571" cy="139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b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Електрофіли</a:t>
            </a:r>
            <a:r>
              <a:rPr lang="uk-UA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ті, що «люблять електрони»</a:t>
            </a:r>
            <a:r>
              <a:rPr lang="uk-UA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частинки (катіони або молекули), які мають вільну орбіталь на зовнішньому енергетичному рівні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електрофільного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приєднання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електрофільного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заміщення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66" y="3140968"/>
            <a:ext cx="5958467" cy="13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46" y="5137423"/>
            <a:ext cx="5580250" cy="17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08408" cy="31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6678"/>
            <a:ext cx="957738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42" y="1844824"/>
            <a:ext cx="9144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35896" y="6237312"/>
            <a:ext cx="5508104" cy="56965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 – особливий атом!!!</a:t>
            </a:r>
            <a:endParaRPr lang="uk-UA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11" y="3944387"/>
            <a:ext cx="1914452" cy="212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52" y="4020971"/>
            <a:ext cx="1584176" cy="20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57699" y="5517232"/>
            <a:ext cx="8748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7163" indent="-1427163" algn="just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Валентність Карбону в органічних сполуках дорівнює 4 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01" y="0"/>
            <a:ext cx="9106006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92896"/>
            <a:ext cx="822948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03" y="0"/>
            <a:ext cx="9144000" cy="85010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різноманіття органічних сполук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616624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Атоми Карбону здатні сполучатися один з одним у ланцюги різної будови: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(Нерозгалужені, розгалужені),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замкнуті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6" y="2872218"/>
            <a:ext cx="3872808" cy="99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9062"/>
            <a:ext cx="3384376" cy="16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16" y="4653136"/>
            <a:ext cx="2535175" cy="215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8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248472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Карбон здатний утворювати не лише </a:t>
            </a: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(одинарні), а й </a:t>
            </a:r>
            <a:r>
              <a:rPr lang="uk-U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(подвійні та потрійні) зв'язки: 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Карбон здатний утворювати міцні зв'язки майже з будь-яким іншим елементом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5827"/>
            <a:ext cx="8597904" cy="72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699" y="4509120"/>
            <a:ext cx="8748307" cy="215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7163" indent="-1427163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сучасної біоорганічної хімії є </a:t>
            </a: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будови органічних сполук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розроблена на основі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хімічної будови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(О.М. Бутлеров)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381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Михайлович Бутлеров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4302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772816"/>
            <a:ext cx="63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(1828-1886)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 хімік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 Теорії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 будови, яка лежить в основі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 органічної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хімії, засновник школи хіміків-органіків.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0" y="420020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66" y="49512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05" y="4326088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37" y="397388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95" y="4081140"/>
            <a:ext cx="1271478" cy="8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321"/>
            <a:ext cx="91440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хімічної будови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 О.М. Бутлеровим)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6612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Атоми в молекулах сполучені один з одним у певній послідовності відповідно до їх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валентностей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міжатомних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молекулі називається її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хімічною будовою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зображується у вигляді однією </a:t>
            </a:r>
            <a:r>
              <a:rPr lang="uk-UA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 формули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формулою будови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Хімічну будову можна визначати хімічними (а також у сучасному світі фізичними) методами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Властивості речовин залежать від їх хімічної будови!!!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 властивостями даної речовини можна визначати будову його молекули, а за будовою його молекули – властивості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Атоми і групи атомів у молекулі взаємно впливають один на одного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органічних сполук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будовою карбонового ланцюга (карбоновим скелетом)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наявністю та будовою функціональних груп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Карбоновий скелет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(карбоновий ланцюг) – це послідовність хімічно зв'язаних між собою атомів Карбону.</a:t>
            </a:r>
          </a:p>
          <a:p>
            <a:pPr algn="just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 група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атом або група атомів, які визначають приналежність сполуки до певного класу та відповідають за хімічні властивості сполуки.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7" y="188640"/>
            <a:ext cx="863375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zno-sumy.at.ua/programa2/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3828926"/>
            <a:ext cx="8568952" cy="27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463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ВЕЛИКИЙ ПРАКТИКУМ З БІООРГАНІЧНОЇ ХІМІЇ </vt:lpstr>
      <vt:lpstr>Презентация PowerPoint</vt:lpstr>
      <vt:lpstr>Презентация PowerPoint</vt:lpstr>
      <vt:lpstr>Причини різноманіття органічних сполук</vt:lpstr>
      <vt:lpstr>Презентация PowerPoint</vt:lpstr>
      <vt:lpstr>Олександр Михайлович Бутлеров </vt:lpstr>
      <vt:lpstr>Основні положення  Теорії хімічної будови (за О.М. Бутлеровим)</vt:lpstr>
      <vt:lpstr>Класифікація органічних сполук</vt:lpstr>
      <vt:lpstr>Презентация PowerPoint</vt:lpstr>
      <vt:lpstr>Класифікація органічних сполук за функціональними групами</vt:lpstr>
      <vt:lpstr>Класифікація органічних реакцій</vt:lpstr>
      <vt:lpstr>Класифікація органічних реакцій</vt:lpstr>
      <vt:lpstr>Класифікація реакцій за механізмом розриву зв'язку </vt:lpstr>
      <vt:lpstr>Радикальними реакціями називаються реакції, в яких відбувається гомолітичний розрив зав'язків та утворюються вільно-радикальні проміжні частинки</vt:lpstr>
      <vt:lpstr>Іонними реакціями називаються реакції, в яких відбувається гетеролітичний розрив зав'язків та утворюються проміжні частинки іонного типу</vt:lpstr>
      <vt:lpstr>Приклад нуклеофільних реакцій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Yulia Petrusha</cp:lastModifiedBy>
  <cp:revision>32</cp:revision>
  <dcterms:created xsi:type="dcterms:W3CDTF">2016-02-16T15:48:51Z</dcterms:created>
  <dcterms:modified xsi:type="dcterms:W3CDTF">2020-09-02T13:16:09Z</dcterms:modified>
</cp:coreProperties>
</file>