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TT Norms Bold" charset="1" panose="02000803030000020004"/>
      <p:regular r:id="rId12"/>
    </p:embeddedFont>
    <p:embeddedFont>
      <p:font typeface="TT Norms Light" charset="1" panose="020005030200000200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806" t="-11570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87106">
            <a:off x="2949543" y="7386962"/>
            <a:ext cx="18125235" cy="5800075"/>
          </a:xfrm>
          <a:custGeom>
            <a:avLst/>
            <a:gdLst/>
            <a:ahLst/>
            <a:cxnLst/>
            <a:rect r="r" b="b" t="t" l="l"/>
            <a:pathLst>
              <a:path h="5800075" w="18125235">
                <a:moveTo>
                  <a:pt x="0" y="0"/>
                </a:moveTo>
                <a:lnTo>
                  <a:pt x="18125235" y="0"/>
                </a:lnTo>
                <a:lnTo>
                  <a:pt x="18125235" y="5800076"/>
                </a:lnTo>
                <a:lnTo>
                  <a:pt x="0" y="5800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30311">
            <a:off x="-1692389" y="5010302"/>
            <a:ext cx="4284357" cy="4155826"/>
          </a:xfrm>
          <a:custGeom>
            <a:avLst/>
            <a:gdLst/>
            <a:ahLst/>
            <a:cxnLst/>
            <a:rect r="r" b="b" t="t" l="l"/>
            <a:pathLst>
              <a:path h="4155826" w="4284357">
                <a:moveTo>
                  <a:pt x="0" y="0"/>
                </a:moveTo>
                <a:lnTo>
                  <a:pt x="4284357" y="0"/>
                </a:lnTo>
                <a:lnTo>
                  <a:pt x="4284357" y="4155826"/>
                </a:lnTo>
                <a:lnTo>
                  <a:pt x="0" y="4155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2693813"/>
            <a:ext cx="16230600" cy="4471927"/>
            <a:chOff x="0" y="0"/>
            <a:chExt cx="21640800" cy="596256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76225"/>
              <a:ext cx="21640800" cy="5059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119"/>
                </a:lnSpc>
              </a:pPr>
              <a:r>
                <a:rPr lang="en-US" sz="12000" b="true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Сучасний урбанімікон України і Польщі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975156"/>
              <a:ext cx="21640800" cy="9874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99"/>
                </a:lnSpc>
                <a:spcBef>
                  <a:spcPct val="0"/>
                </a:spcBef>
              </a:pPr>
              <a:r>
                <a:rPr lang="en-US" sz="4499">
                  <a:solidFill>
                    <a:srgbClr val="FFFFFF"/>
                  </a:solidFill>
                  <a:latin typeface="TT Norms Light"/>
                  <a:ea typeface="TT Norms Light"/>
                  <a:cs typeface="TT Norms Light"/>
                  <a:sym typeface="TT Norms Light"/>
                </a:rPr>
                <a:t>Д.філол.н., проф. І.Я.Павленко 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594240">
            <a:off x="8691663" y="-3717311"/>
            <a:ext cx="7553070" cy="7345756"/>
          </a:xfrm>
          <a:custGeom>
            <a:avLst/>
            <a:gdLst/>
            <a:ahLst/>
            <a:cxnLst/>
            <a:rect r="r" b="b" t="t" l="l"/>
            <a:pathLst>
              <a:path h="7345756" w="7553070">
                <a:moveTo>
                  <a:pt x="0" y="0"/>
                </a:moveTo>
                <a:lnTo>
                  <a:pt x="7553070" y="0"/>
                </a:lnTo>
                <a:lnTo>
                  <a:pt x="7553070" y="7345756"/>
                </a:lnTo>
                <a:lnTo>
                  <a:pt x="0" y="73457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52" t="0" r="-852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790730">
            <a:off x="-13835" y="-24636"/>
            <a:ext cx="18315670" cy="10336272"/>
          </a:xfrm>
          <a:custGeom>
            <a:avLst/>
            <a:gdLst/>
            <a:ahLst/>
            <a:cxnLst/>
            <a:rect r="r" b="b" t="t" l="l"/>
            <a:pathLst>
              <a:path h="10336272" w="18315670">
                <a:moveTo>
                  <a:pt x="18315670" y="10286963"/>
                </a:moveTo>
                <a:lnTo>
                  <a:pt x="27736" y="10336272"/>
                </a:lnTo>
                <a:lnTo>
                  <a:pt x="0" y="49309"/>
                </a:lnTo>
                <a:lnTo>
                  <a:pt x="18287934" y="0"/>
                </a:lnTo>
                <a:lnTo>
                  <a:pt x="18315670" y="10286963"/>
                </a:lnTo>
                <a:close/>
              </a:path>
            </a:pathLst>
          </a:custGeom>
          <a:blipFill>
            <a:blip r:embed="rId2"/>
            <a:stretch>
              <a:fillRect l="-117894" t="-17368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5224452">
            <a:off x="6853349" y="-4299719"/>
            <a:ext cx="5070178" cy="7348084"/>
          </a:xfrm>
          <a:custGeom>
            <a:avLst/>
            <a:gdLst/>
            <a:ahLst/>
            <a:cxnLst/>
            <a:rect r="r" b="b" t="t" l="l"/>
            <a:pathLst>
              <a:path h="7348084" w="5070178">
                <a:moveTo>
                  <a:pt x="5070178" y="0"/>
                </a:moveTo>
                <a:lnTo>
                  <a:pt x="0" y="0"/>
                </a:lnTo>
                <a:lnTo>
                  <a:pt x="0" y="7348084"/>
                </a:lnTo>
                <a:lnTo>
                  <a:pt x="5070178" y="7348084"/>
                </a:lnTo>
                <a:lnTo>
                  <a:pt x="507017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154592">
            <a:off x="-493517" y="-154937"/>
            <a:ext cx="12166609" cy="18826474"/>
          </a:xfrm>
          <a:custGeom>
            <a:avLst/>
            <a:gdLst/>
            <a:ahLst/>
            <a:cxnLst/>
            <a:rect r="r" b="b" t="t" l="l"/>
            <a:pathLst>
              <a:path h="18826474" w="12166609">
                <a:moveTo>
                  <a:pt x="0" y="0"/>
                </a:moveTo>
                <a:lnTo>
                  <a:pt x="12166609" y="0"/>
                </a:lnTo>
                <a:lnTo>
                  <a:pt x="12166609" y="18826474"/>
                </a:lnTo>
                <a:lnTo>
                  <a:pt x="0" y="18826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227818">
            <a:off x="14887682" y="5614345"/>
            <a:ext cx="2732464" cy="3036071"/>
          </a:xfrm>
          <a:custGeom>
            <a:avLst/>
            <a:gdLst/>
            <a:ahLst/>
            <a:cxnLst/>
            <a:rect r="r" b="b" t="t" l="l"/>
            <a:pathLst>
              <a:path h="3036071" w="2732464">
                <a:moveTo>
                  <a:pt x="0" y="0"/>
                </a:moveTo>
                <a:lnTo>
                  <a:pt x="2732465" y="0"/>
                </a:lnTo>
                <a:lnTo>
                  <a:pt x="2732465" y="3036072"/>
                </a:lnTo>
                <a:lnTo>
                  <a:pt x="0" y="30360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985057"/>
            <a:ext cx="16230600" cy="5643562"/>
            <a:chOff x="0" y="0"/>
            <a:chExt cx="21640800" cy="752475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21640800" cy="7061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69"/>
                </a:lnSpc>
              </a:pPr>
              <a:r>
                <a:rPr lang="en-US" sz="8724" b="true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Чи знаєте ви, що таке онім?</a:t>
              </a:r>
            </a:p>
            <a:p>
              <a:pPr algn="ctr">
                <a:lnSpc>
                  <a:spcPts val="10469"/>
                </a:lnSpc>
              </a:pPr>
              <a:r>
                <a:rPr lang="en-US" sz="8724" b="true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Чим відрізняється ойконім від урбаноніму?</a:t>
              </a:r>
            </a:p>
            <a:p>
              <a:pPr algn="ctr" marL="0" indent="0" lvl="0">
                <a:lnSpc>
                  <a:spcPts val="10469"/>
                </a:lnSpc>
                <a:spcBef>
                  <a:spcPct val="0"/>
                </a:spcBef>
              </a:pPr>
              <a:r>
                <a:rPr lang="en-US" b="true" sz="8724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А годонім від ергоніму?</a:t>
              </a:r>
            </a:p>
          </p:txBody>
        </p:sp>
        <p:sp>
          <p:nvSpPr>
            <p:cNvPr name="AutoShape 8" id="8"/>
            <p:cNvSpPr/>
            <p:nvPr/>
          </p:nvSpPr>
          <p:spPr>
            <a:xfrm>
              <a:off x="6081454" y="7512050"/>
              <a:ext cx="10307299" cy="6350"/>
            </a:xfrm>
            <a:prstGeom prst="line">
              <a:avLst/>
            </a:prstGeom>
            <a:ln cap="rnd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790730">
            <a:off x="-13835" y="-24636"/>
            <a:ext cx="18315670" cy="10336272"/>
          </a:xfrm>
          <a:custGeom>
            <a:avLst/>
            <a:gdLst/>
            <a:ahLst/>
            <a:cxnLst/>
            <a:rect r="r" b="b" t="t" l="l"/>
            <a:pathLst>
              <a:path h="10336272" w="18315670">
                <a:moveTo>
                  <a:pt x="18315670" y="10286963"/>
                </a:moveTo>
                <a:lnTo>
                  <a:pt x="27736" y="10336272"/>
                </a:lnTo>
                <a:lnTo>
                  <a:pt x="0" y="49309"/>
                </a:lnTo>
                <a:lnTo>
                  <a:pt x="18287934" y="0"/>
                </a:lnTo>
                <a:lnTo>
                  <a:pt x="18315670" y="10286963"/>
                </a:lnTo>
                <a:close/>
              </a:path>
            </a:pathLst>
          </a:custGeom>
          <a:blipFill>
            <a:blip r:embed="rId2"/>
            <a:stretch>
              <a:fillRect l="-117894" t="-17368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5224452">
            <a:off x="6853349" y="-4299719"/>
            <a:ext cx="5070178" cy="7348084"/>
          </a:xfrm>
          <a:custGeom>
            <a:avLst/>
            <a:gdLst/>
            <a:ahLst/>
            <a:cxnLst/>
            <a:rect r="r" b="b" t="t" l="l"/>
            <a:pathLst>
              <a:path h="7348084" w="5070178">
                <a:moveTo>
                  <a:pt x="5070178" y="0"/>
                </a:moveTo>
                <a:lnTo>
                  <a:pt x="0" y="0"/>
                </a:lnTo>
                <a:lnTo>
                  <a:pt x="0" y="7348084"/>
                </a:lnTo>
                <a:lnTo>
                  <a:pt x="5070178" y="7348084"/>
                </a:lnTo>
                <a:lnTo>
                  <a:pt x="507017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154592">
            <a:off x="-493517" y="-154937"/>
            <a:ext cx="12166609" cy="18826474"/>
          </a:xfrm>
          <a:custGeom>
            <a:avLst/>
            <a:gdLst/>
            <a:ahLst/>
            <a:cxnLst/>
            <a:rect r="r" b="b" t="t" l="l"/>
            <a:pathLst>
              <a:path h="18826474" w="12166609">
                <a:moveTo>
                  <a:pt x="0" y="0"/>
                </a:moveTo>
                <a:lnTo>
                  <a:pt x="12166609" y="0"/>
                </a:lnTo>
                <a:lnTo>
                  <a:pt x="12166609" y="18826474"/>
                </a:lnTo>
                <a:lnTo>
                  <a:pt x="0" y="18826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227818">
            <a:off x="14887682" y="5614345"/>
            <a:ext cx="2732464" cy="3036071"/>
          </a:xfrm>
          <a:custGeom>
            <a:avLst/>
            <a:gdLst/>
            <a:ahLst/>
            <a:cxnLst/>
            <a:rect r="r" b="b" t="t" l="l"/>
            <a:pathLst>
              <a:path h="3036071" w="2732464">
                <a:moveTo>
                  <a:pt x="0" y="0"/>
                </a:moveTo>
                <a:lnTo>
                  <a:pt x="2732465" y="0"/>
                </a:lnTo>
                <a:lnTo>
                  <a:pt x="2732465" y="3036072"/>
                </a:lnTo>
                <a:lnTo>
                  <a:pt x="0" y="30360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985057"/>
            <a:ext cx="16230600" cy="5643562"/>
            <a:chOff x="0" y="0"/>
            <a:chExt cx="21640800" cy="752475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21640800" cy="7061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69"/>
                </a:lnSpc>
              </a:pPr>
              <a:r>
                <a:rPr lang="en-US" sz="8724" b="true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Звідки взялася назва вашого </a:t>
              </a:r>
            </a:p>
            <a:p>
              <a:pPr algn="ctr">
                <a:lnSpc>
                  <a:spcPts val="10469"/>
                </a:lnSpc>
              </a:pPr>
              <a:r>
                <a:rPr lang="en-US" sz="8724" b="true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міста або села?</a:t>
              </a:r>
            </a:p>
            <a:p>
              <a:pPr algn="ctr" marL="0" indent="0" lvl="0">
                <a:lnSpc>
                  <a:spcPts val="10469"/>
                </a:lnSpc>
                <a:spcBef>
                  <a:spcPct val="0"/>
                </a:spcBef>
              </a:pPr>
              <a:r>
                <a:rPr lang="en-US" b="true" sz="8724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А чому так названа ваша вулиця або школа?</a:t>
              </a:r>
            </a:p>
          </p:txBody>
        </p:sp>
        <p:sp>
          <p:nvSpPr>
            <p:cNvPr name="AutoShape 8" id="8"/>
            <p:cNvSpPr/>
            <p:nvPr/>
          </p:nvSpPr>
          <p:spPr>
            <a:xfrm>
              <a:off x="6081454" y="7512050"/>
              <a:ext cx="10307299" cy="6350"/>
            </a:xfrm>
            <a:prstGeom prst="line">
              <a:avLst/>
            </a:prstGeom>
            <a:ln cap="rnd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326" t="0" r="-36098" b="-398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74547">
            <a:off x="111374" y="7490911"/>
            <a:ext cx="5464026" cy="5300105"/>
          </a:xfrm>
          <a:custGeom>
            <a:avLst/>
            <a:gdLst/>
            <a:ahLst/>
            <a:cxnLst/>
            <a:rect r="r" b="b" t="t" l="l"/>
            <a:pathLst>
              <a:path h="5300105" w="5464026">
                <a:moveTo>
                  <a:pt x="0" y="0"/>
                </a:moveTo>
                <a:lnTo>
                  <a:pt x="5464026" y="0"/>
                </a:lnTo>
                <a:lnTo>
                  <a:pt x="5464026" y="5300105"/>
                </a:lnTo>
                <a:lnTo>
                  <a:pt x="0" y="5300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529369" y="354549"/>
            <a:ext cx="12601226" cy="933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59"/>
              </a:lnSpc>
              <a:spcBef>
                <a:spcPct val="0"/>
              </a:spcBef>
            </a:pPr>
            <a:r>
              <a:rPr lang="en-US" b="true" sz="8799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Чому перейменовуються міста та вулиці? Для чоо це потрібно? Як пов’язане з нашою ідентичністю та культурною пам’яттю?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47163" y="8809990"/>
            <a:ext cx="4793675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u="sng">
                <a:solidFill>
                  <a:srgbClr val="FFFFFF"/>
                </a:solidFill>
                <a:latin typeface="TT Norms Light"/>
                <a:ea typeface="TT Norms Light"/>
                <a:cs typeface="TT Norms Light"/>
                <a:sym typeface="TT Norms Light"/>
              </a:rPr>
              <a:t>Вернуться к Повестке дня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487395">
            <a:off x="9328657" y="-4912404"/>
            <a:ext cx="5121088" cy="7421867"/>
          </a:xfrm>
          <a:custGeom>
            <a:avLst/>
            <a:gdLst/>
            <a:ahLst/>
            <a:cxnLst/>
            <a:rect r="r" b="b" t="t" l="l"/>
            <a:pathLst>
              <a:path h="7421867" w="5121088">
                <a:moveTo>
                  <a:pt x="0" y="0"/>
                </a:moveTo>
                <a:lnTo>
                  <a:pt x="5121088" y="0"/>
                </a:lnTo>
                <a:lnTo>
                  <a:pt x="5121088" y="7421867"/>
                </a:lnTo>
                <a:lnTo>
                  <a:pt x="0" y="7421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790730">
            <a:off x="-13835" y="-24636"/>
            <a:ext cx="18315670" cy="10336272"/>
          </a:xfrm>
          <a:custGeom>
            <a:avLst/>
            <a:gdLst/>
            <a:ahLst/>
            <a:cxnLst/>
            <a:rect r="r" b="b" t="t" l="l"/>
            <a:pathLst>
              <a:path h="10336272" w="18315670">
                <a:moveTo>
                  <a:pt x="18315670" y="10286963"/>
                </a:moveTo>
                <a:lnTo>
                  <a:pt x="27736" y="10336272"/>
                </a:lnTo>
                <a:lnTo>
                  <a:pt x="0" y="49309"/>
                </a:lnTo>
                <a:lnTo>
                  <a:pt x="18287934" y="0"/>
                </a:lnTo>
                <a:lnTo>
                  <a:pt x="18315670" y="10286963"/>
                </a:lnTo>
                <a:close/>
              </a:path>
            </a:pathLst>
          </a:custGeom>
          <a:blipFill>
            <a:blip r:embed="rId2"/>
            <a:stretch>
              <a:fillRect l="-117894" t="-17368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5224452">
            <a:off x="6853349" y="-4299719"/>
            <a:ext cx="5070178" cy="7348084"/>
          </a:xfrm>
          <a:custGeom>
            <a:avLst/>
            <a:gdLst/>
            <a:ahLst/>
            <a:cxnLst/>
            <a:rect r="r" b="b" t="t" l="l"/>
            <a:pathLst>
              <a:path h="7348084" w="5070178">
                <a:moveTo>
                  <a:pt x="5070178" y="0"/>
                </a:moveTo>
                <a:lnTo>
                  <a:pt x="0" y="0"/>
                </a:lnTo>
                <a:lnTo>
                  <a:pt x="0" y="7348084"/>
                </a:lnTo>
                <a:lnTo>
                  <a:pt x="5070178" y="7348084"/>
                </a:lnTo>
                <a:lnTo>
                  <a:pt x="507017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154592">
            <a:off x="-493517" y="-154937"/>
            <a:ext cx="12166609" cy="18826474"/>
          </a:xfrm>
          <a:custGeom>
            <a:avLst/>
            <a:gdLst/>
            <a:ahLst/>
            <a:cxnLst/>
            <a:rect r="r" b="b" t="t" l="l"/>
            <a:pathLst>
              <a:path h="18826474" w="12166609">
                <a:moveTo>
                  <a:pt x="0" y="0"/>
                </a:moveTo>
                <a:lnTo>
                  <a:pt x="12166609" y="0"/>
                </a:lnTo>
                <a:lnTo>
                  <a:pt x="12166609" y="18826474"/>
                </a:lnTo>
                <a:lnTo>
                  <a:pt x="0" y="18826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227818">
            <a:off x="14887682" y="5614345"/>
            <a:ext cx="2732464" cy="3036071"/>
          </a:xfrm>
          <a:custGeom>
            <a:avLst/>
            <a:gdLst/>
            <a:ahLst/>
            <a:cxnLst/>
            <a:rect r="r" b="b" t="t" l="l"/>
            <a:pathLst>
              <a:path h="3036071" w="2732464">
                <a:moveTo>
                  <a:pt x="0" y="0"/>
                </a:moveTo>
                <a:lnTo>
                  <a:pt x="2732465" y="0"/>
                </a:lnTo>
                <a:lnTo>
                  <a:pt x="2732465" y="3036072"/>
                </a:lnTo>
                <a:lnTo>
                  <a:pt x="0" y="30360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466106" y="1029285"/>
            <a:ext cx="15793194" cy="22546822"/>
            <a:chOff x="0" y="0"/>
            <a:chExt cx="21057593" cy="3006242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21057593" cy="7772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678"/>
                </a:lnSpc>
                <a:spcBef>
                  <a:spcPct val="0"/>
                </a:spcBef>
              </a:pPr>
              <a:r>
                <a:rPr lang="en-US" b="true" sz="6398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Чому поляки говорять, що їх Закон  “Про заборону пропаганди комунізму або іншого тоталітарного режиму за назвами будівель, споруд та об’єктів громадського призначення” створений за українрським зразком?</a:t>
              </a:r>
            </a:p>
          </p:txBody>
        </p:sp>
        <p:sp>
          <p:nvSpPr>
            <p:cNvPr name="AutoShape 8" id="8"/>
            <p:cNvSpPr/>
            <p:nvPr/>
          </p:nvSpPr>
          <p:spPr>
            <a:xfrm>
              <a:off x="6308324" y="30049256"/>
              <a:ext cx="10691815" cy="6587"/>
            </a:xfrm>
            <a:prstGeom prst="line">
              <a:avLst/>
            </a:prstGeom>
            <a:ln cap="rnd" w="13174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790730">
            <a:off x="-13835" y="-24636"/>
            <a:ext cx="18315670" cy="10336272"/>
          </a:xfrm>
          <a:custGeom>
            <a:avLst/>
            <a:gdLst/>
            <a:ahLst/>
            <a:cxnLst/>
            <a:rect r="r" b="b" t="t" l="l"/>
            <a:pathLst>
              <a:path h="10336272" w="18315670">
                <a:moveTo>
                  <a:pt x="18315670" y="10286963"/>
                </a:moveTo>
                <a:lnTo>
                  <a:pt x="27736" y="10336272"/>
                </a:lnTo>
                <a:lnTo>
                  <a:pt x="0" y="49309"/>
                </a:lnTo>
                <a:lnTo>
                  <a:pt x="18287934" y="0"/>
                </a:lnTo>
                <a:lnTo>
                  <a:pt x="18315670" y="10286963"/>
                </a:lnTo>
                <a:close/>
              </a:path>
            </a:pathLst>
          </a:custGeom>
          <a:blipFill>
            <a:blip r:embed="rId2"/>
            <a:stretch>
              <a:fillRect l="-117894" t="-17368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5224452">
            <a:off x="6853349" y="-4299719"/>
            <a:ext cx="5070178" cy="7348084"/>
          </a:xfrm>
          <a:custGeom>
            <a:avLst/>
            <a:gdLst/>
            <a:ahLst/>
            <a:cxnLst/>
            <a:rect r="r" b="b" t="t" l="l"/>
            <a:pathLst>
              <a:path h="7348084" w="5070178">
                <a:moveTo>
                  <a:pt x="5070178" y="0"/>
                </a:moveTo>
                <a:lnTo>
                  <a:pt x="0" y="0"/>
                </a:lnTo>
                <a:lnTo>
                  <a:pt x="0" y="7348084"/>
                </a:lnTo>
                <a:lnTo>
                  <a:pt x="5070178" y="7348084"/>
                </a:lnTo>
                <a:lnTo>
                  <a:pt x="5070178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154592">
            <a:off x="-493517" y="-154937"/>
            <a:ext cx="12166609" cy="18826474"/>
          </a:xfrm>
          <a:custGeom>
            <a:avLst/>
            <a:gdLst/>
            <a:ahLst/>
            <a:cxnLst/>
            <a:rect r="r" b="b" t="t" l="l"/>
            <a:pathLst>
              <a:path h="18826474" w="12166609">
                <a:moveTo>
                  <a:pt x="0" y="0"/>
                </a:moveTo>
                <a:lnTo>
                  <a:pt x="12166609" y="0"/>
                </a:lnTo>
                <a:lnTo>
                  <a:pt x="12166609" y="18826474"/>
                </a:lnTo>
                <a:lnTo>
                  <a:pt x="0" y="18826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227818">
            <a:off x="14887682" y="5614345"/>
            <a:ext cx="2732464" cy="3036071"/>
          </a:xfrm>
          <a:custGeom>
            <a:avLst/>
            <a:gdLst/>
            <a:ahLst/>
            <a:cxnLst/>
            <a:rect r="r" b="b" t="t" l="l"/>
            <a:pathLst>
              <a:path h="3036071" w="2732464">
                <a:moveTo>
                  <a:pt x="0" y="0"/>
                </a:moveTo>
                <a:lnTo>
                  <a:pt x="2732465" y="0"/>
                </a:lnTo>
                <a:lnTo>
                  <a:pt x="2732465" y="3036072"/>
                </a:lnTo>
                <a:lnTo>
                  <a:pt x="0" y="30360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2642282"/>
            <a:ext cx="16230600" cy="5248892"/>
            <a:chOff x="0" y="0"/>
            <a:chExt cx="21640800" cy="699852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6350"/>
              <a:ext cx="21640800" cy="5295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69"/>
                </a:lnSpc>
              </a:pPr>
              <a:r>
                <a:rPr lang="en-US" sz="8724" b="true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Хочеш знати відповіді на ці питання? </a:t>
              </a:r>
            </a:p>
            <a:p>
              <a:pPr algn="ctr" marL="0" indent="0" lvl="0">
                <a:lnSpc>
                  <a:spcPts val="10469"/>
                </a:lnSpc>
                <a:spcBef>
                  <a:spcPct val="0"/>
                </a:spcBef>
              </a:pPr>
              <a:r>
                <a:rPr lang="en-US" b="true" sz="8724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Записуйся на  цю дисципліну.</a:t>
              </a:r>
            </a:p>
          </p:txBody>
        </p:sp>
        <p:sp>
          <p:nvSpPr>
            <p:cNvPr name="AutoShape 8" id="8"/>
            <p:cNvSpPr/>
            <p:nvPr/>
          </p:nvSpPr>
          <p:spPr>
            <a:xfrm>
              <a:off x="6081454" y="5753100"/>
              <a:ext cx="10307299" cy="6350"/>
            </a:xfrm>
            <a:prstGeom prst="line">
              <a:avLst/>
            </a:prstGeom>
            <a:ln cap="rnd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6419838"/>
              <a:ext cx="21640800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3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DAG3v05vXRY</dc:identifier>
  <dcterms:modified xsi:type="dcterms:W3CDTF">2011-08-01T06:04:30Z</dcterms:modified>
  <cp:revision>1</cp:revision>
  <dc:title>Сучасний урбанімікон України і Польщі</dc:title>
</cp:coreProperties>
</file>