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i="1" dirty="0"/>
              <a:t>Міжнародна конкуренція та конкурентоспроможність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1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113" y="937866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/>
              <a:t>форм </a:t>
            </a:r>
            <a:r>
              <a:rPr lang="ru-RU" dirty="0" err="1"/>
              <a:t>недосконалої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447" y="2140411"/>
            <a:ext cx="113684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— </a:t>
            </a:r>
            <a:r>
              <a:rPr lang="ru-RU" sz="2000" dirty="0" err="1"/>
              <a:t>монополія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один </a:t>
            </a:r>
            <a:r>
              <a:rPr lang="ru-RU" sz="2000" dirty="0" err="1"/>
              <a:t>продавець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газопостачання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олігополія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невелика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продавців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мобільних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монополістична</a:t>
            </a:r>
            <a:r>
              <a:rPr lang="ru-RU" sz="2000" dirty="0"/>
              <a:t> </a:t>
            </a:r>
            <a:r>
              <a:rPr lang="ru-RU" sz="2000" dirty="0" err="1"/>
              <a:t>конкуренція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продавців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виробляють</a:t>
            </a:r>
            <a:r>
              <a:rPr lang="ru-RU" sz="2000" dirty="0"/>
              <a:t> </a:t>
            </a:r>
            <a:r>
              <a:rPr lang="ru-RU" sz="2000" dirty="0" err="1"/>
              <a:t>схожі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водночас</a:t>
            </a:r>
            <a:r>
              <a:rPr lang="ru-RU" sz="2000" dirty="0"/>
              <a:t> </a:t>
            </a:r>
            <a:r>
              <a:rPr lang="ru-RU" sz="2000" dirty="0" err="1"/>
              <a:t>дещо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(</a:t>
            </a:r>
            <a:r>
              <a:rPr lang="ru-RU" sz="2000" dirty="0" err="1"/>
              <a:t>критерієм</a:t>
            </a:r>
            <a:r>
              <a:rPr lang="ru-RU" sz="2000" dirty="0"/>
              <a:t> </a:t>
            </a:r>
            <a:r>
              <a:rPr lang="ru-RU" sz="2000" dirty="0" err="1"/>
              <a:t>диференціації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знаходження</a:t>
            </a:r>
            <a:r>
              <a:rPr lang="ru-RU" sz="2000" dirty="0"/>
              <a:t> </a:t>
            </a:r>
            <a:r>
              <a:rPr lang="ru-RU" sz="2000" dirty="0" err="1"/>
              <a:t>продавця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монопсонія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один </a:t>
            </a:r>
            <a:r>
              <a:rPr lang="ru-RU" sz="2000" dirty="0" err="1"/>
              <a:t>покупець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важкої</a:t>
            </a:r>
            <a:r>
              <a:rPr lang="ru-RU" sz="2000" dirty="0"/>
              <a:t> </a:t>
            </a:r>
            <a:r>
              <a:rPr lang="ru-RU" sz="2000" dirty="0" err="1"/>
              <a:t>зброї</a:t>
            </a:r>
            <a:r>
              <a:rPr lang="ru-RU" sz="2000" dirty="0"/>
              <a:t>)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олігопсонія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невелика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 smtClean="0"/>
              <a:t>покупців</a:t>
            </a:r>
            <a:r>
              <a:rPr lang="ru-RU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512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26851"/>
            <a:ext cx="9613861" cy="1080938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Поведінка</a:t>
            </a:r>
            <a:r>
              <a:rPr lang="ru-RU" dirty="0" smtClean="0"/>
              <a:t> держав у глобальному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447" y="2140411"/>
            <a:ext cx="113684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— </a:t>
            </a:r>
            <a:r>
              <a:rPr lang="ru-RU" sz="2000" dirty="0" err="1"/>
              <a:t>монополія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один </a:t>
            </a:r>
            <a:r>
              <a:rPr lang="ru-RU" sz="2000" dirty="0" err="1"/>
              <a:t>продавець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газопостачання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олігополія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невелика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продавців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мобільних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монополістична</a:t>
            </a:r>
            <a:r>
              <a:rPr lang="ru-RU" sz="2000" dirty="0"/>
              <a:t> </a:t>
            </a:r>
            <a:r>
              <a:rPr lang="ru-RU" sz="2000" dirty="0" err="1"/>
              <a:t>конкуренція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продавців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виробляють</a:t>
            </a:r>
            <a:r>
              <a:rPr lang="ru-RU" sz="2000" dirty="0"/>
              <a:t> </a:t>
            </a:r>
            <a:r>
              <a:rPr lang="ru-RU" sz="2000" dirty="0" err="1"/>
              <a:t>схожі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водночас</a:t>
            </a:r>
            <a:r>
              <a:rPr lang="ru-RU" sz="2000" dirty="0"/>
              <a:t> </a:t>
            </a:r>
            <a:r>
              <a:rPr lang="ru-RU" sz="2000" dirty="0" err="1"/>
              <a:t>дещо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(</a:t>
            </a:r>
            <a:r>
              <a:rPr lang="ru-RU" sz="2000" dirty="0" err="1"/>
              <a:t>критерієм</a:t>
            </a:r>
            <a:r>
              <a:rPr lang="ru-RU" sz="2000" dirty="0"/>
              <a:t> </a:t>
            </a:r>
            <a:r>
              <a:rPr lang="ru-RU" sz="2000" dirty="0" err="1"/>
              <a:t>диференціації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знаходження</a:t>
            </a:r>
            <a:r>
              <a:rPr lang="ru-RU" sz="2000" dirty="0"/>
              <a:t> </a:t>
            </a:r>
            <a:r>
              <a:rPr lang="ru-RU" sz="2000" dirty="0" err="1"/>
              <a:t>продавця</a:t>
            </a:r>
            <a:r>
              <a:rPr lang="ru-RU" sz="2000" dirty="0"/>
              <a:t>);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монопсонія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один </a:t>
            </a:r>
            <a:r>
              <a:rPr lang="ru-RU" sz="2000" dirty="0" err="1"/>
              <a:t>покупець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ринок</a:t>
            </a:r>
            <a:r>
              <a:rPr lang="ru-RU" sz="2000" dirty="0"/>
              <a:t> </a:t>
            </a:r>
            <a:r>
              <a:rPr lang="ru-RU" sz="2000" dirty="0" err="1"/>
              <a:t>важкої</a:t>
            </a:r>
            <a:r>
              <a:rPr lang="ru-RU" sz="2000" dirty="0"/>
              <a:t> </a:t>
            </a:r>
            <a:r>
              <a:rPr lang="ru-RU" sz="2000" dirty="0" err="1"/>
              <a:t>зброї</a:t>
            </a:r>
            <a:r>
              <a:rPr lang="ru-RU" sz="2000" dirty="0"/>
              <a:t>)</a:t>
            </a:r>
            <a:endParaRPr lang="en-US" sz="2000" dirty="0"/>
          </a:p>
          <a:p>
            <a:r>
              <a:rPr lang="ru-RU" sz="2000" dirty="0"/>
              <a:t>— </a:t>
            </a:r>
            <a:r>
              <a:rPr lang="ru-RU" sz="2000" dirty="0" err="1"/>
              <a:t>олігопсонія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невелика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 smtClean="0"/>
              <a:t>покупців</a:t>
            </a:r>
            <a:r>
              <a:rPr lang="ru-RU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754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562" y="896294"/>
            <a:ext cx="101639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/>
              <a:t>На </a:t>
            </a:r>
            <a:r>
              <a:rPr lang="ru-RU" dirty="0"/>
              <a:t>початку ХІХ ст.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економіст</a:t>
            </a:r>
            <a:r>
              <a:rPr lang="ru-RU" dirty="0"/>
              <a:t> </a:t>
            </a:r>
            <a:r>
              <a:rPr lang="ru-RU" dirty="0" err="1" smtClean="0"/>
              <a:t>Ф.Ліст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яка </a:t>
            </a:r>
            <a:r>
              <a:rPr lang="ru-RU" dirty="0" err="1" smtClean="0"/>
              <a:t>враховує</a:t>
            </a:r>
            <a:r>
              <a:rPr lang="ru-RU" dirty="0" smtClean="0"/>
              <a:t> не </a:t>
            </a:r>
            <a:r>
              <a:rPr lang="ru-RU" dirty="0" err="1" smtClean="0"/>
              <a:t>тількии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стратегічну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через </a:t>
            </a:r>
            <a:r>
              <a:rPr lang="ru-RU" dirty="0" err="1"/>
              <a:t>її</a:t>
            </a:r>
            <a:r>
              <a:rPr lang="ru-RU" dirty="0"/>
              <a:t> участь у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і </a:t>
            </a:r>
            <a:r>
              <a:rPr lang="ru-RU" dirty="0" err="1"/>
              <a:t>зазначає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свідоме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 державою </a:t>
            </a:r>
            <a:r>
              <a:rPr lang="ru-RU" dirty="0" err="1"/>
              <a:t>цілеспрямованої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</a:t>
            </a:r>
            <a:r>
              <a:rPr lang="ru-RU" dirty="0" smtClean="0"/>
              <a:t>:</a:t>
            </a:r>
          </a:p>
          <a:p>
            <a:pPr indent="457200" algn="just">
              <a:spcAft>
                <a:spcPts val="0"/>
              </a:spcAft>
            </a:pP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природного </a:t>
            </a:r>
            <a:r>
              <a:rPr lang="ru-RU" dirty="0" err="1"/>
              <a:t>потенціалу</a:t>
            </a:r>
            <a:r>
              <a:rPr lang="ru-RU" dirty="0"/>
              <a:t> і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пріоритетних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,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розвиватимуться</a:t>
            </a:r>
            <a:r>
              <a:rPr lang="ru-RU" dirty="0"/>
              <a:t> </a:t>
            </a:r>
            <a:r>
              <a:rPr lang="ru-RU" dirty="0" err="1"/>
              <a:t>супутні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забезпечуватимуть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конкурентоспроможність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створення</a:t>
            </a:r>
            <a:r>
              <a:rPr lang="ru-RU" dirty="0"/>
              <a:t> кредитно-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 метою </a:t>
            </a:r>
            <a:r>
              <a:rPr lang="ru-RU" dirty="0" err="1"/>
              <a:t>акумулювання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державних</a:t>
            </a:r>
            <a:r>
              <a:rPr lang="ru-RU" dirty="0"/>
              <a:t> та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підпорядкованої</a:t>
            </a:r>
            <a:r>
              <a:rPr lang="ru-RU" dirty="0"/>
              <a:t> </a:t>
            </a:r>
            <a:r>
              <a:rPr lang="ru-RU" dirty="0" err="1"/>
              <a:t>визначеній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для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розгалуженої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забезпечували</a:t>
            </a:r>
            <a:r>
              <a:rPr lang="ru-RU" dirty="0"/>
              <a:t> б </a:t>
            </a:r>
            <a:r>
              <a:rPr lang="ru-RU" dirty="0" err="1"/>
              <a:t>пріоритетні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технологіями</a:t>
            </a:r>
            <a:r>
              <a:rPr lang="ru-RU" dirty="0"/>
              <a:t> та машинами;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ідеологічне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через систему </a:t>
            </a:r>
            <a:r>
              <a:rPr lang="ru-RU" dirty="0" err="1"/>
              <a:t>освіти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3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26851"/>
            <a:ext cx="9613861" cy="1080938"/>
          </a:xfrm>
        </p:spPr>
        <p:txBody>
          <a:bodyPr>
            <a:noAutofit/>
          </a:bodyPr>
          <a:lstStyle/>
          <a:p>
            <a:r>
              <a:rPr lang="ru-RU" sz="2400" dirty="0"/>
              <a:t>Концептуально </a:t>
            </a:r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парадигми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держав у глобальному </a:t>
            </a:r>
            <a:r>
              <a:rPr lang="ru-RU" sz="2400" dirty="0" err="1"/>
              <a:t>середовищі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спираються</a:t>
            </a:r>
            <a:r>
              <a:rPr lang="ru-RU" sz="2400" dirty="0"/>
              <a:t> на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доктрини</a:t>
            </a:r>
            <a:r>
              <a:rPr lang="ru-RU" sz="2400" dirty="0"/>
              <a:t> — </a:t>
            </a:r>
            <a:r>
              <a:rPr lang="ru-RU" sz="2400" b="1" i="1" dirty="0" err="1"/>
              <a:t>класичного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космополітизму</a:t>
            </a:r>
            <a:r>
              <a:rPr lang="ru-RU" sz="2400" b="1" i="1" dirty="0"/>
              <a:t> </a:t>
            </a:r>
            <a:r>
              <a:rPr lang="ru-RU" sz="2400" dirty="0"/>
              <a:t>й </a:t>
            </a:r>
            <a:r>
              <a:rPr lang="ru-RU" sz="2400" b="1" i="1" dirty="0" err="1" smtClean="0"/>
              <a:t>автаркії</a:t>
            </a:r>
            <a:r>
              <a:rPr lang="ru-RU" sz="2400" dirty="0"/>
              <a:t>:</a:t>
            </a:r>
            <a:endParaRPr lang="en-US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447" y="2140411"/>
            <a:ext cx="1136845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принцип </a:t>
            </a:r>
            <a:r>
              <a:rPr lang="ru-RU" dirty="0" err="1"/>
              <a:t>пріоритетності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, </a:t>
            </a:r>
            <a:r>
              <a:rPr lang="ru-RU" dirty="0" err="1"/>
              <a:t>наголошуючи</a:t>
            </a:r>
            <a:r>
              <a:rPr lang="ru-RU" dirty="0"/>
              <a:t>: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.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/>
              <a:t>принцип </a:t>
            </a:r>
            <a:r>
              <a:rPr lang="ru-RU" dirty="0" err="1"/>
              <a:t>індивідуалізму</a:t>
            </a:r>
            <a:r>
              <a:rPr lang="ru-RU" dirty="0"/>
              <a:t> в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через </a:t>
            </a:r>
            <a:r>
              <a:rPr lang="ru-RU" dirty="0" err="1"/>
              <a:t>самоізоляцію</a:t>
            </a:r>
            <a:r>
              <a:rPr lang="ru-RU" dirty="0"/>
              <a:t>. З </a:t>
            </a:r>
            <a:r>
              <a:rPr lang="ru-RU" dirty="0" err="1"/>
              <a:t>цією</a:t>
            </a:r>
            <a:r>
              <a:rPr lang="ru-RU" dirty="0"/>
              <a:t> метою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і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контроль </a:t>
            </a:r>
            <a:r>
              <a:rPr lang="ru-RU" dirty="0" err="1"/>
              <a:t>держави</a:t>
            </a:r>
            <a:r>
              <a:rPr lang="ru-RU" dirty="0"/>
              <a:t>; </a:t>
            </a:r>
            <a:r>
              <a:rPr lang="ru-RU" dirty="0" err="1"/>
              <a:t>провадити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і </a:t>
            </a:r>
            <a:r>
              <a:rPr lang="ru-RU" dirty="0" err="1"/>
              <a:t>заохочення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замінників</a:t>
            </a:r>
            <a:r>
              <a:rPr lang="ru-RU" dirty="0"/>
              <a:t> і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мобілізацію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сил, </a:t>
            </a:r>
            <a:r>
              <a:rPr lang="ru-RU" dirty="0" err="1"/>
              <a:t>що</a:t>
            </a:r>
            <a:r>
              <a:rPr lang="ru-RU" dirty="0"/>
              <a:t> є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. </a:t>
            </a:r>
            <a:r>
              <a:rPr lang="ru-RU" dirty="0" err="1"/>
              <a:t>Протекціонізм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 smtClean="0"/>
              <a:t>автаркії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b="1" i="1" dirty="0" err="1"/>
              <a:t>структурної</a:t>
            </a:r>
            <a:r>
              <a:rPr lang="ru-RU" b="1" i="1" dirty="0"/>
              <a:t> </a:t>
            </a:r>
            <a:r>
              <a:rPr lang="ru-RU" b="1" i="1" dirty="0" err="1" smtClean="0"/>
              <a:t>самоізоляції</a:t>
            </a:r>
            <a:r>
              <a:rPr lang="ru-RU" dirty="0" smtClean="0"/>
              <a:t>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зумисний</a:t>
            </a:r>
            <a:r>
              <a:rPr lang="ru-RU" dirty="0"/>
              <a:t> і </a:t>
            </a:r>
            <a:r>
              <a:rPr lang="ru-RU" dirty="0" err="1"/>
              <a:t>бажаний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і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. </a:t>
            </a:r>
            <a:r>
              <a:rPr lang="ru-RU" dirty="0" err="1"/>
              <a:t>Подекуди</a:t>
            </a:r>
            <a:r>
              <a:rPr lang="ru-RU" dirty="0"/>
              <a:t> вона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, </a:t>
            </a:r>
            <a:r>
              <a:rPr lang="ru-RU" dirty="0" err="1"/>
              <a:t>безпрецедентних</a:t>
            </a:r>
            <a:r>
              <a:rPr lang="ru-RU" dirty="0"/>
              <a:t> </a:t>
            </a:r>
            <a:r>
              <a:rPr lang="ru-RU" dirty="0" err="1"/>
              <a:t>обмежувальних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та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субсидування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, особливо </a:t>
            </a:r>
            <a:r>
              <a:rPr lang="ru-RU" dirty="0" err="1"/>
              <a:t>високотехнологічних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718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5961" y="2586746"/>
            <a:ext cx="8979877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+mj-lt"/>
              <a:buAutoNum type="arabicPeriod"/>
            </a:pPr>
            <a:r>
              <a:rPr lang="uk-UA" sz="2000" dirty="0"/>
              <a:t>Сутність міжнародної конкуренції</a:t>
            </a:r>
            <a:endParaRPr lang="en-US" sz="2000" dirty="0"/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/>
              <a:t>Механізм формування конкурентних переваг у світовій економіці</a:t>
            </a:r>
            <a:endParaRPr lang="en-US" sz="2000" dirty="0"/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/>
              <a:t>3</a:t>
            </a:r>
            <a:r>
              <a:rPr lang="uk-UA" sz="2000" dirty="0"/>
              <a:t>. </a:t>
            </a:r>
            <a:r>
              <a:rPr lang="uk-UA" sz="2000" dirty="0"/>
              <a:t>Домінування недосконалої конкуренції на сучасних міжнародних ринках</a:t>
            </a:r>
            <a:endParaRPr lang="en-US" sz="2000" dirty="0"/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/>
              <a:t>4 </a:t>
            </a:r>
            <a:r>
              <a:rPr lang="uk-UA" sz="2000" dirty="0"/>
              <a:t>Успішні конкурентні стратегії у сучасній світовій економіці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239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Конкуренція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228781"/>
            <a:ext cx="927002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означає</a:t>
            </a:r>
            <a:r>
              <a:rPr lang="ru-RU" sz="2000" dirty="0" smtClean="0"/>
              <a:t> </a:t>
            </a:r>
            <a:r>
              <a:rPr lang="ru-RU" sz="2000" dirty="0" err="1"/>
              <a:t>суперництво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учасниками</a:t>
            </a:r>
            <a:r>
              <a:rPr lang="ru-RU" sz="2000" dirty="0"/>
              <a:t> </a:t>
            </a:r>
            <a:r>
              <a:rPr lang="ru-RU" sz="2000" dirty="0" err="1"/>
              <a:t>ринкового</a:t>
            </a:r>
            <a:r>
              <a:rPr lang="ru-RU" sz="2000" dirty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 за </a:t>
            </a:r>
            <a:r>
              <a:rPr lang="ru-RU" sz="2000" dirty="0" err="1"/>
              <a:t>найвигідніших</a:t>
            </a:r>
            <a:r>
              <a:rPr lang="ru-RU" sz="2000" dirty="0"/>
              <a:t> умов </a:t>
            </a:r>
            <a:r>
              <a:rPr lang="ru-RU" sz="2000" dirty="0" err="1"/>
              <a:t>виробництва</a:t>
            </a:r>
            <a:r>
              <a:rPr lang="ru-RU" sz="2000" dirty="0"/>
              <a:t>, продажу й </a:t>
            </a:r>
            <a:r>
              <a:rPr lang="ru-RU" sz="2000" dirty="0" err="1"/>
              <a:t>купівлі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конкуренцію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і </a:t>
            </a:r>
            <a:r>
              <a:rPr lang="ru-RU" dirty="0" err="1"/>
              <a:t>включає</a:t>
            </a:r>
            <a:r>
              <a:rPr lang="ru-RU" dirty="0"/>
              <a:t> в себе як </a:t>
            </a:r>
            <a:r>
              <a:rPr lang="ru-RU" dirty="0" err="1"/>
              <a:t>внутрігалузеву</a:t>
            </a:r>
            <a:r>
              <a:rPr lang="ru-RU" dirty="0"/>
              <a:t>, так і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галузеву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. 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домінуюча</a:t>
            </a:r>
            <a:r>
              <a:rPr lang="ru-RU" dirty="0"/>
              <a:t> роль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найрозвинутіших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 smtClean="0"/>
              <a:t>.</a:t>
            </a:r>
          </a:p>
          <a:p>
            <a:endParaRPr lang="ru-RU" sz="2000" dirty="0"/>
          </a:p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 err="1"/>
              <a:t>глобальній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</a:t>
            </a:r>
            <a:r>
              <a:rPr lang="ru-RU" dirty="0" err="1"/>
              <a:t>конкурентна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і </a:t>
            </a:r>
            <a:r>
              <a:rPr lang="ru-RU" dirty="0" err="1"/>
              <a:t>навпаки</a:t>
            </a:r>
            <a:r>
              <a:rPr lang="ru-RU" dirty="0"/>
              <a:t> –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507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Погляди на конкуренцію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27162"/>
              </p:ext>
            </p:extLst>
          </p:nvPr>
        </p:nvGraphicFramePr>
        <p:xfrm>
          <a:off x="681038" y="2336800"/>
          <a:ext cx="96139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950">
                  <a:extLst>
                    <a:ext uri="{9D8B030D-6E8A-4147-A177-3AD203B41FA5}">
                      <a16:colId xmlns:a16="http://schemas.microsoft.com/office/drawing/2014/main" val="3374364400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725056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явище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міжнародних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економічних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3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конкуренція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суперництва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суб’єктів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світового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ринку,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виникає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трансграничної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взаємодії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досягнення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конкуренція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трансграничного виду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взаємодії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суб’єктів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світового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ринку,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характеризується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певною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структурою та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технікою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наслідками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й результатами,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певними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умовами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й правилами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оскільки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середовище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 полем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перетину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інтересів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товаровиробників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але 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інтересів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національного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безпеки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прозорого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конкурентного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50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99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90620"/>
            <a:ext cx="10603523" cy="1080938"/>
          </a:xfrm>
        </p:spPr>
        <p:txBody>
          <a:bodyPr>
            <a:normAutofit fontScale="90000"/>
          </a:bodyPr>
          <a:lstStyle/>
          <a:p>
            <a:r>
              <a:rPr lang="ru-RU" dirty="0"/>
              <a:t>Факторами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ринку за </a:t>
            </a:r>
            <a:r>
              <a:rPr lang="ru-RU" dirty="0" err="1"/>
              <a:t>М.Портером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484" y="2071558"/>
            <a:ext cx="11157437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швидкого</a:t>
            </a:r>
            <a:r>
              <a:rPr lang="ru-RU" sz="2000" dirty="0"/>
              <a:t> </a:t>
            </a:r>
            <a:r>
              <a:rPr lang="ru-RU" sz="2000" dirty="0" err="1"/>
              <a:t>накопичення</a:t>
            </a:r>
            <a:r>
              <a:rPr lang="ru-RU" sz="2000" dirty="0"/>
              <a:t> </a:t>
            </a:r>
            <a:r>
              <a:rPr lang="ru-RU" sz="2000" dirty="0" err="1"/>
              <a:t>спеціалізованих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та </a:t>
            </a:r>
            <a:r>
              <a:rPr lang="ru-RU" sz="2000" dirty="0" err="1"/>
              <a:t>навиків</a:t>
            </a:r>
            <a:r>
              <a:rPr lang="ru-RU" sz="2000" dirty="0"/>
              <a:t> в </a:t>
            </a:r>
            <a:r>
              <a:rPr lang="ru-RU" sz="2000" dirty="0" err="1"/>
              <a:t>країні</a:t>
            </a:r>
            <a:r>
              <a:rPr lang="ru-RU" sz="2000" dirty="0"/>
              <a:t> </a:t>
            </a:r>
            <a:r>
              <a:rPr lang="ru-RU" sz="2000" dirty="0" err="1"/>
              <a:t>розташування</a:t>
            </a:r>
            <a:r>
              <a:rPr lang="ru-RU" sz="2000" dirty="0"/>
              <a:t>;</a:t>
            </a:r>
            <a:endParaRPr lang="en-US" sz="2000" dirty="0"/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dirty="0" err="1"/>
              <a:t>Більш</a:t>
            </a:r>
            <a:r>
              <a:rPr lang="ru-RU" sz="2000" dirty="0"/>
              <a:t> точна та доступна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перспективні</a:t>
            </a:r>
            <a:r>
              <a:rPr lang="ru-RU" sz="2000" dirty="0"/>
              <a:t> та </a:t>
            </a:r>
            <a:r>
              <a:rPr lang="ru-RU" sz="2000" dirty="0" err="1"/>
              <a:t>поточні</a:t>
            </a:r>
            <a:r>
              <a:rPr lang="ru-RU" sz="2000" dirty="0"/>
              <a:t> потреби </a:t>
            </a:r>
            <a:r>
              <a:rPr lang="ru-RU" sz="2000" dirty="0" err="1"/>
              <a:t>потенційних</a:t>
            </a:r>
            <a:r>
              <a:rPr lang="ru-RU" sz="2000" dirty="0"/>
              <a:t> </a:t>
            </a:r>
            <a:r>
              <a:rPr lang="ru-RU" sz="2000" dirty="0" err="1"/>
              <a:t>покупців</a:t>
            </a:r>
            <a:r>
              <a:rPr lang="ru-RU" sz="2000" dirty="0"/>
              <a:t>;</a:t>
            </a:r>
            <a:endParaRPr lang="en-US" sz="2000" dirty="0"/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dirty="0" err="1"/>
              <a:t>Конкурентоспроможність</a:t>
            </a:r>
            <a:r>
              <a:rPr lang="ru-RU" sz="2000" dirty="0"/>
              <a:t> </a:t>
            </a:r>
            <a:r>
              <a:rPr lang="ru-RU" sz="2000" dirty="0" err="1"/>
              <a:t>підприємств-постачальників</a:t>
            </a:r>
            <a:r>
              <a:rPr lang="ru-RU" sz="2000" dirty="0"/>
              <a:t> на </a:t>
            </a:r>
            <a:r>
              <a:rPr lang="ru-RU" sz="2000" dirty="0" err="1"/>
              <a:t>міжнародному</a:t>
            </a:r>
            <a:r>
              <a:rPr lang="ru-RU" sz="2000" dirty="0"/>
              <a:t> ринку;</a:t>
            </a:r>
            <a:endParaRPr lang="en-US" sz="2000" dirty="0"/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dirty="0" err="1"/>
              <a:t>Сприятлива</a:t>
            </a:r>
            <a:r>
              <a:rPr lang="ru-RU" sz="2000" dirty="0"/>
              <a:t> </a:t>
            </a:r>
            <a:r>
              <a:rPr lang="ru-RU" sz="2000" dirty="0" err="1"/>
              <a:t>національна</a:t>
            </a:r>
            <a:r>
              <a:rPr lang="ru-RU" sz="2000" dirty="0"/>
              <a:t> система </a:t>
            </a:r>
            <a:r>
              <a:rPr lang="ru-RU" sz="2000" dirty="0" err="1"/>
              <a:t>підтримки</a:t>
            </a:r>
            <a:r>
              <a:rPr lang="ru-RU" sz="2000" dirty="0"/>
              <a:t> і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конкурентних</a:t>
            </a:r>
            <a:r>
              <a:rPr lang="ru-RU" sz="2000" dirty="0"/>
              <a:t> </a:t>
            </a:r>
            <a:r>
              <a:rPr lang="ru-RU" sz="2000" dirty="0" err="1"/>
              <a:t>переваг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111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Ключова</a:t>
            </a:r>
            <a:r>
              <a:rPr lang="ru-RU" dirty="0"/>
              <a:t> </a:t>
            </a:r>
            <a:r>
              <a:rPr lang="ru-RU" dirty="0" err="1"/>
              <a:t>компетенція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445" y="2068072"/>
            <a:ext cx="1136845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здатність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виконувати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певні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види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складають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ланцюг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цінностей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використання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створює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ефект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синергії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Залежно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міжнародної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конкуренції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ключовою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компетенцією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виступати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накопичення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інтегрування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існуючих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потоків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знань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персоналом;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генерування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нових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знань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навичок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вмінь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здатних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розширювати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комерційні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можливості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споживчі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цінності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розробка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нових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напрямів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904" y="3670473"/>
            <a:ext cx="11543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різними</a:t>
            </a:r>
            <a:r>
              <a:rPr lang="ru-RU" dirty="0"/>
              <a:t>: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потенційний</a:t>
            </a:r>
            <a:r>
              <a:rPr lang="ru-RU" dirty="0"/>
              <a:t> попит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(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й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на </a:t>
            </a:r>
            <a:r>
              <a:rPr lang="ru-RU" dirty="0" err="1"/>
              <a:t>масштабі</a:t>
            </a:r>
            <a:r>
              <a:rPr lang="ru-RU" dirty="0"/>
              <a:t>);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розподілити</a:t>
            </a:r>
            <a:r>
              <a:rPr lang="ru-RU" dirty="0"/>
              <a:t> </a:t>
            </a:r>
            <a:r>
              <a:rPr lang="ru-RU" dirty="0" err="1"/>
              <a:t>комерційний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орієнтуючись</a:t>
            </a:r>
            <a:r>
              <a:rPr lang="ru-RU" dirty="0"/>
              <a:t> на </a:t>
            </a:r>
            <a:r>
              <a:rPr lang="ru-RU" dirty="0" err="1"/>
              <a:t>покупців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, і </a:t>
            </a:r>
            <a:r>
              <a:rPr lang="ru-RU" dirty="0" err="1"/>
              <a:t>діючи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сприятливих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продовжити</a:t>
            </a:r>
            <a:r>
              <a:rPr lang="ru-RU" dirty="0"/>
              <a:t> </a:t>
            </a:r>
            <a:r>
              <a:rPr lang="ru-RU" dirty="0" err="1"/>
              <a:t>життєвий</a:t>
            </a:r>
            <a:r>
              <a:rPr lang="ru-RU" dirty="0"/>
              <a:t> цикл товару, </a:t>
            </a:r>
            <a:r>
              <a:rPr lang="ru-RU" dirty="0" err="1"/>
              <a:t>проникаючи</a:t>
            </a:r>
            <a:r>
              <a:rPr lang="ru-RU" dirty="0"/>
              <a:t> на ринки, попит на </a:t>
            </a:r>
            <a:r>
              <a:rPr lang="ru-RU" dirty="0" err="1"/>
              <a:t>яких</a:t>
            </a:r>
            <a:r>
              <a:rPr lang="ru-RU" dirty="0"/>
              <a:t> усе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захистити</a:t>
            </a:r>
            <a:r>
              <a:rPr lang="ru-RU" dirty="0"/>
              <a:t> себе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диверсифікуючи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,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одержуючи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конкурентами на </a:t>
            </a:r>
            <a:r>
              <a:rPr lang="ru-RU" dirty="0" err="1"/>
              <a:t>інших</a:t>
            </a:r>
            <a:r>
              <a:rPr lang="ru-RU" dirty="0"/>
              <a:t> ринках;</a:t>
            </a:r>
            <a:endParaRPr lang="en-US" dirty="0"/>
          </a:p>
          <a:p>
            <a:pPr indent="457200" algn="just">
              <a:spcAft>
                <a:spcPts val="0"/>
              </a:spcAft>
            </a:pPr>
            <a:r>
              <a:rPr lang="ru-RU" dirty="0"/>
              <a:t>—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постачальницькі</a:t>
            </a:r>
            <a:r>
              <a:rPr lang="ru-RU" dirty="0"/>
              <a:t> й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порівняльні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en-US" dirty="0"/>
              <a:t> 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1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Способами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2210454"/>
            <a:ext cx="117553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400" dirty="0"/>
              <a:t>1) </a:t>
            </a:r>
            <a:r>
              <a:rPr lang="ru-RU" sz="1400" dirty="0" err="1"/>
              <a:t>прямий</a:t>
            </a:r>
            <a:r>
              <a:rPr lang="ru-RU" sz="1400" dirty="0"/>
              <a:t> і </a:t>
            </a:r>
            <a:r>
              <a:rPr lang="ru-RU" sz="1400" dirty="0" err="1"/>
              <a:t>непрямий</a:t>
            </a:r>
            <a:r>
              <a:rPr lang="ru-RU" sz="1400" dirty="0"/>
              <a:t> </a:t>
            </a:r>
            <a:r>
              <a:rPr lang="ru-RU" sz="1400" dirty="0" err="1"/>
              <a:t>експорт</a:t>
            </a:r>
            <a:r>
              <a:rPr lang="ru-RU" sz="1400" dirty="0"/>
              <a:t>. </a:t>
            </a:r>
            <a:r>
              <a:rPr lang="ru-RU" sz="1400" dirty="0" err="1"/>
              <a:t>Виникає</a:t>
            </a:r>
            <a:r>
              <a:rPr lang="ru-RU" sz="1400" dirty="0"/>
              <a:t> 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надлишку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і </a:t>
            </a:r>
            <a:r>
              <a:rPr lang="ru-RU" sz="1400" dirty="0" err="1"/>
              <a:t>здійснюється</a:t>
            </a:r>
            <a:r>
              <a:rPr lang="ru-RU" sz="1400" dirty="0"/>
              <a:t> </a:t>
            </a:r>
            <a:r>
              <a:rPr lang="ru-RU" sz="1400" dirty="0" err="1"/>
              <a:t>періодично</a:t>
            </a:r>
            <a:r>
              <a:rPr lang="ru-RU" sz="1400" dirty="0"/>
              <a:t>, без </a:t>
            </a:r>
            <a:r>
              <a:rPr lang="ru-RU" sz="1400" dirty="0" err="1"/>
              <a:t>довгострокових</a:t>
            </a:r>
            <a:r>
              <a:rPr lang="ru-RU" sz="1400" dirty="0"/>
              <a:t> </a:t>
            </a:r>
            <a:r>
              <a:rPr lang="ru-RU" sz="1400" dirty="0" err="1"/>
              <a:t>зобов’язань</a:t>
            </a:r>
            <a:r>
              <a:rPr lang="ru-RU" sz="1400" dirty="0"/>
              <a:t>. </a:t>
            </a:r>
            <a:r>
              <a:rPr lang="ru-RU" sz="1400" dirty="0" err="1"/>
              <a:t>Непрямий</a:t>
            </a:r>
            <a:r>
              <a:rPr lang="ru-RU" sz="1400" dirty="0"/>
              <a:t> </a:t>
            </a:r>
            <a:r>
              <a:rPr lang="ru-RU" sz="1400" dirty="0" err="1"/>
              <a:t>експорт</a:t>
            </a:r>
            <a:r>
              <a:rPr lang="ru-RU" sz="1400" dirty="0"/>
              <a:t> </a:t>
            </a:r>
            <a:r>
              <a:rPr lang="ru-RU" sz="1400" dirty="0" err="1"/>
              <a:t>дешевший</a:t>
            </a:r>
            <a:r>
              <a:rPr lang="ru-RU" sz="1400" dirty="0"/>
              <a:t> і </a:t>
            </a:r>
            <a:r>
              <a:rPr lang="ru-RU" sz="1400" dirty="0" err="1"/>
              <a:t>менш</a:t>
            </a:r>
            <a:r>
              <a:rPr lang="ru-RU" sz="1400" dirty="0"/>
              <a:t> </a:t>
            </a:r>
            <a:r>
              <a:rPr lang="ru-RU" sz="1400" dirty="0" err="1"/>
              <a:t>ризикований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фірма</a:t>
            </a:r>
            <a:r>
              <a:rPr lang="ru-RU" sz="1400" dirty="0"/>
              <a:t> </a:t>
            </a:r>
            <a:r>
              <a:rPr lang="ru-RU" sz="1400" dirty="0" err="1"/>
              <a:t>доручає</a:t>
            </a:r>
            <a:r>
              <a:rPr lang="ru-RU" sz="1400" dirty="0"/>
              <a:t> </a:t>
            </a:r>
            <a:r>
              <a:rPr lang="ru-RU" sz="1400" dirty="0" err="1"/>
              <a:t>міжнародні</a:t>
            </a:r>
            <a:r>
              <a:rPr lang="ru-RU" sz="1400" dirty="0"/>
              <a:t> </a:t>
            </a:r>
            <a:r>
              <a:rPr lang="ru-RU" sz="1400" dirty="0" err="1"/>
              <a:t>операції</a:t>
            </a:r>
            <a:r>
              <a:rPr lang="ru-RU" sz="1400" dirty="0"/>
              <a:t>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організаціям</a:t>
            </a:r>
            <a:r>
              <a:rPr lang="ru-RU" sz="1400" dirty="0"/>
              <a:t>. </a:t>
            </a:r>
            <a:r>
              <a:rPr lang="ru-RU" sz="1400" dirty="0" err="1"/>
              <a:t>Практикують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варіанти</a:t>
            </a:r>
            <a:r>
              <a:rPr lang="ru-RU" sz="1400" dirty="0"/>
              <a:t> непрямого </a:t>
            </a:r>
            <a:r>
              <a:rPr lang="ru-RU" sz="1400" dirty="0" err="1"/>
              <a:t>експорту</a:t>
            </a:r>
            <a:r>
              <a:rPr lang="ru-RU" sz="1400" dirty="0"/>
              <a:t>: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— </a:t>
            </a:r>
            <a:r>
              <a:rPr lang="ru-RU" sz="1400" dirty="0" err="1"/>
              <a:t>закордонні</a:t>
            </a:r>
            <a:r>
              <a:rPr lang="ru-RU" sz="1400" dirty="0"/>
              <a:t> поставки </a:t>
            </a:r>
            <a:r>
              <a:rPr lang="ru-RU" sz="1400" dirty="0" err="1"/>
              <a:t>представляються</a:t>
            </a:r>
            <a:r>
              <a:rPr lang="ru-RU" sz="1400" dirty="0"/>
              <a:t> як </a:t>
            </a:r>
            <a:r>
              <a:rPr lang="ru-RU" sz="1400" dirty="0" err="1"/>
              <a:t>продукція</a:t>
            </a:r>
            <a:r>
              <a:rPr lang="ru-RU" sz="1400" dirty="0"/>
              <a:t> </a:t>
            </a:r>
            <a:r>
              <a:rPr lang="ru-RU" sz="1400" dirty="0" err="1"/>
              <a:t>місцевої</a:t>
            </a:r>
            <a:r>
              <a:rPr lang="ru-RU" sz="1400" dirty="0"/>
              <a:t> </a:t>
            </a:r>
            <a:r>
              <a:rPr lang="ru-RU" sz="1400" dirty="0" err="1"/>
              <a:t>комерційної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веде</a:t>
            </a:r>
            <a:r>
              <a:rPr lang="ru-RU" sz="1400" dirty="0"/>
              <a:t> </a:t>
            </a:r>
            <a:r>
              <a:rPr lang="ru-RU" sz="1400" dirty="0" err="1"/>
              <a:t>справи</a:t>
            </a:r>
            <a:r>
              <a:rPr lang="ru-RU" sz="1400" dirty="0"/>
              <a:t> з </a:t>
            </a:r>
            <a:r>
              <a:rPr lang="ru-RU" sz="1400" dirty="0" err="1"/>
              <a:t>іноземними</a:t>
            </a:r>
            <a:r>
              <a:rPr lang="ru-RU" sz="1400" dirty="0"/>
              <a:t> партнерами;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— </a:t>
            </a:r>
            <a:r>
              <a:rPr lang="ru-RU" sz="1400" dirty="0" err="1"/>
              <a:t>збут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через </a:t>
            </a:r>
            <a:r>
              <a:rPr lang="ru-RU" sz="1400" dirty="0" err="1"/>
              <a:t>міжнародні</a:t>
            </a:r>
            <a:r>
              <a:rPr lang="ru-RU" sz="1400" dirty="0"/>
              <a:t> </a:t>
            </a:r>
            <a:r>
              <a:rPr lang="ru-RU" sz="1400" dirty="0" err="1"/>
              <a:t>торговельні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за </a:t>
            </a:r>
            <a:r>
              <a:rPr lang="ru-RU" sz="1400" dirty="0" smtClean="0"/>
              <a:t>кордоном,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контролюють</a:t>
            </a:r>
            <a:r>
              <a:rPr lang="ru-RU" sz="1400" dirty="0"/>
              <a:t> </a:t>
            </a:r>
            <a:r>
              <a:rPr lang="ru-RU" sz="1400" dirty="0" err="1"/>
              <a:t>збутові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в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регіонах</a:t>
            </a:r>
            <a:r>
              <a:rPr lang="ru-RU" sz="1400" dirty="0"/>
              <a:t>. </a:t>
            </a:r>
            <a:r>
              <a:rPr lang="ru-RU" sz="1400" dirty="0" err="1"/>
              <a:t>Недоліком</a:t>
            </a:r>
            <a:r>
              <a:rPr lang="ru-RU" sz="1400" dirty="0"/>
              <a:t> є те, </a:t>
            </a:r>
            <a:r>
              <a:rPr lang="ru-RU" sz="1400" dirty="0" err="1"/>
              <a:t>що</a:t>
            </a:r>
            <a:r>
              <a:rPr lang="ru-RU" sz="1400" dirty="0"/>
              <a:t> в </a:t>
            </a:r>
            <a:r>
              <a:rPr lang="ru-RU" sz="1400" dirty="0" err="1"/>
              <a:t>асортименті</a:t>
            </a:r>
            <a:r>
              <a:rPr lang="ru-RU" sz="1400" dirty="0"/>
              <a:t> </a:t>
            </a:r>
            <a:r>
              <a:rPr lang="ru-RU" sz="1400" dirty="0" err="1"/>
              <a:t>посередника</a:t>
            </a:r>
            <a:r>
              <a:rPr lang="ru-RU" sz="1400" dirty="0"/>
              <a:t> </a:t>
            </a:r>
            <a:r>
              <a:rPr lang="ru-RU" sz="1400" dirty="0" err="1"/>
              <a:t>присутні</a:t>
            </a:r>
            <a:r>
              <a:rPr lang="ru-RU" sz="1400" dirty="0"/>
              <a:t> </a:t>
            </a:r>
            <a:r>
              <a:rPr lang="ru-RU" sz="1400" dirty="0" err="1"/>
              <a:t>товари</a:t>
            </a:r>
            <a:r>
              <a:rPr lang="ru-RU" sz="1400" dirty="0"/>
              <a:t> </a:t>
            </a:r>
            <a:r>
              <a:rPr lang="ru-RU" sz="1400" dirty="0" err="1"/>
              <a:t>конкурентів</a:t>
            </a:r>
            <a:r>
              <a:rPr lang="ru-RU" sz="1400" dirty="0"/>
              <a:t>;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—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збуту</a:t>
            </a:r>
            <a:r>
              <a:rPr lang="ru-RU" sz="1400" dirty="0"/>
              <a:t> через </a:t>
            </a:r>
            <a:r>
              <a:rPr lang="ru-RU" sz="1400" dirty="0" err="1"/>
              <a:t>експортно-імпортну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країни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сплатою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</a:t>
            </a:r>
            <a:r>
              <a:rPr lang="ru-RU" sz="1400" dirty="0" err="1"/>
              <a:t>посереднику</a:t>
            </a:r>
            <a:r>
              <a:rPr lang="ru-RU" sz="1400" dirty="0"/>
              <a:t>.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варіант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вигідний</a:t>
            </a:r>
            <a:r>
              <a:rPr lang="ru-RU" sz="1400" dirty="0"/>
              <a:t> для </a:t>
            </a:r>
            <a:r>
              <a:rPr lang="ru-RU" sz="1400" dirty="0" err="1"/>
              <a:t>представників</a:t>
            </a:r>
            <a:r>
              <a:rPr lang="ru-RU" sz="1400" dirty="0"/>
              <a:t> малого і </a:t>
            </a:r>
            <a:r>
              <a:rPr lang="ru-RU" sz="1400" dirty="0" err="1"/>
              <a:t>середнього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.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 err="1"/>
              <a:t>Прямий</a:t>
            </a:r>
            <a:r>
              <a:rPr lang="ru-RU" sz="1400" dirty="0"/>
              <a:t> </a:t>
            </a:r>
            <a:r>
              <a:rPr lang="ru-RU" sz="1400" dirty="0" err="1"/>
              <a:t>експорт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більшу</a:t>
            </a:r>
            <a:r>
              <a:rPr lang="ru-RU" sz="1400" dirty="0"/>
              <a:t> </a:t>
            </a:r>
            <a:r>
              <a:rPr lang="ru-RU" sz="1400" dirty="0" err="1"/>
              <a:t>задіяність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 у </a:t>
            </a:r>
            <a:r>
              <a:rPr lang="ru-RU" sz="1400" dirty="0" err="1"/>
              <a:t>збуті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. </a:t>
            </a:r>
            <a:r>
              <a:rPr lang="ru-RU" sz="1400" dirty="0" err="1"/>
              <a:t>Спеціальна</a:t>
            </a:r>
            <a:r>
              <a:rPr lang="ru-RU" sz="1400" dirty="0"/>
              <a:t> структурна </a:t>
            </a:r>
            <a:r>
              <a:rPr lang="ru-RU" sz="1400" dirty="0" err="1"/>
              <a:t>одиниця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 </a:t>
            </a:r>
            <a:r>
              <a:rPr lang="ru-RU" sz="1400" dirty="0" err="1"/>
              <a:t>здійснює</a:t>
            </a:r>
            <a:r>
              <a:rPr lang="ru-RU" sz="1400" dirty="0"/>
              <a:t> </a:t>
            </a:r>
            <a:r>
              <a:rPr lang="ru-RU" sz="1400" dirty="0" err="1"/>
              <a:t>експортні</a:t>
            </a:r>
            <a:r>
              <a:rPr lang="ru-RU" sz="1400" dirty="0"/>
              <a:t> </a:t>
            </a:r>
            <a:r>
              <a:rPr lang="ru-RU" sz="1400" dirty="0" err="1"/>
              <a:t>операції</a:t>
            </a:r>
            <a:r>
              <a:rPr lang="ru-RU" sz="1400" dirty="0"/>
              <a:t>, </a:t>
            </a:r>
            <a:r>
              <a:rPr lang="ru-RU" sz="1400" dirty="0" err="1"/>
              <a:t>аналізує</a:t>
            </a:r>
            <a:r>
              <a:rPr lang="ru-RU" sz="1400" dirty="0"/>
              <a:t> </a:t>
            </a:r>
            <a:r>
              <a:rPr lang="ru-RU" sz="1400" dirty="0" err="1"/>
              <a:t>закордонні</a:t>
            </a:r>
            <a:r>
              <a:rPr lang="ru-RU" sz="1400" dirty="0"/>
              <a:t> ринки, </a:t>
            </a:r>
            <a:r>
              <a:rPr lang="ru-RU" sz="1400" dirty="0" err="1"/>
              <a:t>рух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, </a:t>
            </a:r>
            <a:r>
              <a:rPr lang="ru-RU" sz="1400" dirty="0" err="1"/>
              <a:t>встановлює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і т.д.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2) участь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контрактів</a:t>
            </a:r>
            <a:r>
              <a:rPr lang="ru-RU" sz="1400" dirty="0"/>
              <a:t> (</a:t>
            </a:r>
            <a:r>
              <a:rPr lang="ru-RU" sz="1400" dirty="0" err="1"/>
              <a:t>франшизи</a:t>
            </a:r>
            <a:r>
              <a:rPr lang="ru-RU" sz="1400" dirty="0"/>
              <a:t>, </a:t>
            </a:r>
            <a:r>
              <a:rPr lang="ru-RU" sz="1400" dirty="0" err="1"/>
              <a:t>ліцензії</a:t>
            </a:r>
            <a:r>
              <a:rPr lang="ru-RU" sz="1400" dirty="0"/>
              <a:t>). </a:t>
            </a:r>
            <a:r>
              <a:rPr lang="ru-RU" sz="1400" dirty="0" err="1"/>
              <a:t>Перевагою</a:t>
            </a:r>
            <a:r>
              <a:rPr lang="ru-RU" sz="1400" dirty="0"/>
              <a:t>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 </a:t>
            </a:r>
            <a:r>
              <a:rPr lang="ru-RU" sz="1400" dirty="0" err="1"/>
              <a:t>участі</a:t>
            </a:r>
            <a:r>
              <a:rPr lang="ru-RU" sz="1400" dirty="0"/>
              <a:t> у </a:t>
            </a:r>
            <a:r>
              <a:rPr lang="ru-RU" sz="1400" dirty="0" err="1"/>
              <a:t>міжнародній</a:t>
            </a:r>
            <a:r>
              <a:rPr lang="ru-RU" sz="1400" dirty="0"/>
              <a:t> </a:t>
            </a:r>
            <a:r>
              <a:rPr lang="ru-RU" sz="1400" dirty="0" err="1"/>
              <a:t>конкуренції</a:t>
            </a:r>
            <a:r>
              <a:rPr lang="ru-RU" sz="1400" dirty="0"/>
              <a:t> є </a:t>
            </a:r>
            <a:r>
              <a:rPr lang="ru-RU" sz="1400" dirty="0" err="1"/>
              <a:t>довгострокові</a:t>
            </a:r>
            <a:r>
              <a:rPr lang="ru-RU" sz="1400" dirty="0"/>
              <a:t> </a:t>
            </a:r>
            <a:r>
              <a:rPr lang="ru-RU" sz="1400" dirty="0" err="1"/>
              <a:t>договірні</a:t>
            </a:r>
            <a:r>
              <a:rPr lang="ru-RU" sz="1400" dirty="0"/>
              <a:t> </a:t>
            </a: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здійснювати</a:t>
            </a:r>
            <a:r>
              <a:rPr lang="ru-RU" sz="1400" dirty="0"/>
              <a:t> </a:t>
            </a:r>
            <a:r>
              <a:rPr lang="ru-RU" sz="1400" dirty="0" err="1"/>
              <a:t>виробничо-торгівельну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відомою</a:t>
            </a:r>
            <a:r>
              <a:rPr lang="ru-RU" sz="1400" dirty="0"/>
              <a:t> торговою маркою, </a:t>
            </a:r>
            <a:r>
              <a:rPr lang="ru-RU" sz="1400" dirty="0" err="1"/>
              <a:t>отримувати</a:t>
            </a:r>
            <a:r>
              <a:rPr lang="ru-RU" sz="1400" dirty="0"/>
              <a:t> </a:t>
            </a:r>
            <a:r>
              <a:rPr lang="ru-RU" sz="1400" dirty="0" err="1"/>
              <a:t>маркетингову</a:t>
            </a:r>
            <a:r>
              <a:rPr lang="ru-RU" sz="1400" dirty="0"/>
              <a:t> </a:t>
            </a:r>
            <a:r>
              <a:rPr lang="ru-RU" sz="1400" dirty="0" err="1"/>
              <a:t>підтримку</a:t>
            </a:r>
            <a:r>
              <a:rPr lang="ru-RU" sz="1400" dirty="0"/>
              <a:t>, </a:t>
            </a:r>
            <a:r>
              <a:rPr lang="ru-RU" sz="1400" dirty="0" err="1"/>
              <a:t>сплачуючи</a:t>
            </a:r>
            <a:r>
              <a:rPr lang="ru-RU" sz="1400" dirty="0"/>
              <a:t> </a:t>
            </a:r>
            <a:r>
              <a:rPr lang="ru-RU" sz="1400" dirty="0" err="1"/>
              <a:t>натомість</a:t>
            </a:r>
            <a:r>
              <a:rPr lang="ru-RU" sz="1400" dirty="0"/>
              <a:t> </a:t>
            </a:r>
            <a:r>
              <a:rPr lang="ru-RU" sz="1400" dirty="0" err="1"/>
              <a:t>рентний</a:t>
            </a:r>
            <a:r>
              <a:rPr lang="ru-RU" sz="1400" dirty="0"/>
              <a:t> </a:t>
            </a:r>
            <a:r>
              <a:rPr lang="ru-RU" sz="1400" dirty="0" err="1"/>
              <a:t>платіж</a:t>
            </a:r>
            <a:r>
              <a:rPr lang="ru-RU" sz="1400" dirty="0"/>
              <a:t>;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3)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іноземної</a:t>
            </a:r>
            <a:r>
              <a:rPr lang="ru-RU" sz="1400" dirty="0"/>
              <a:t> </a:t>
            </a:r>
            <a:r>
              <a:rPr lang="ru-RU" sz="1400" dirty="0" err="1"/>
              <a:t>торговельної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спільного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. </a:t>
            </a:r>
            <a:r>
              <a:rPr lang="ru-RU" sz="1400" dirty="0" err="1"/>
              <a:t>Фірма</a:t>
            </a:r>
            <a:r>
              <a:rPr lang="ru-RU" sz="1400" dirty="0"/>
              <a:t> переходить до прямого </a:t>
            </a:r>
            <a:r>
              <a:rPr lang="ru-RU" sz="1400" dirty="0" err="1"/>
              <a:t>інвестування</a:t>
            </a:r>
            <a:r>
              <a:rPr lang="ru-RU" sz="1400" dirty="0"/>
              <a:t> і </a:t>
            </a:r>
            <a:r>
              <a:rPr lang="ru-RU" sz="1400" dirty="0" err="1"/>
              <a:t>контролює</a:t>
            </a:r>
            <a:r>
              <a:rPr lang="ru-RU" sz="1400" dirty="0"/>
              <a:t> партнера;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4) </a:t>
            </a:r>
            <a:r>
              <a:rPr lang="ru-RU" sz="1400" dirty="0" err="1"/>
              <a:t>пряме</a:t>
            </a:r>
            <a:r>
              <a:rPr lang="ru-RU" sz="1400" dirty="0"/>
              <a:t> </a:t>
            </a:r>
            <a:r>
              <a:rPr lang="ru-RU" sz="1400" dirty="0" err="1"/>
              <a:t>інвестування</a:t>
            </a:r>
            <a:r>
              <a:rPr lang="ru-RU" sz="1400" dirty="0"/>
              <a:t> в </a:t>
            </a:r>
            <a:r>
              <a:rPr lang="ru-RU" sz="1400" dirty="0" err="1"/>
              <a:t>контрольовану</a:t>
            </a:r>
            <a:r>
              <a:rPr lang="ru-RU" sz="1400" dirty="0"/>
              <a:t> </a:t>
            </a:r>
            <a:r>
              <a:rPr lang="ru-RU" sz="1400" dirty="0" err="1"/>
              <a:t>філію</a:t>
            </a:r>
            <a:r>
              <a:rPr lang="ru-RU" sz="1400" dirty="0"/>
              <a:t>. На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стадії</a:t>
            </a:r>
            <a:r>
              <a:rPr lang="ru-RU" sz="1400" dirty="0"/>
              <a:t> </a:t>
            </a:r>
            <a:r>
              <a:rPr lang="ru-RU" sz="1400" dirty="0" err="1"/>
              <a:t>фірма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повністю</a:t>
            </a:r>
            <a:r>
              <a:rPr lang="ru-RU" sz="1400" dirty="0"/>
              <a:t> </a:t>
            </a:r>
            <a:r>
              <a:rPr lang="ru-RU" sz="1400" dirty="0" err="1"/>
              <a:t>володіти</a:t>
            </a:r>
            <a:r>
              <a:rPr lang="ru-RU" sz="1400" dirty="0"/>
              <a:t> 100 % </a:t>
            </a:r>
            <a:r>
              <a:rPr lang="ru-RU" sz="1400" dirty="0" err="1"/>
              <a:t>капіталу</a:t>
            </a:r>
            <a:r>
              <a:rPr lang="ru-RU" sz="1400" dirty="0"/>
              <a:t> </a:t>
            </a:r>
            <a:r>
              <a:rPr lang="ru-RU" sz="1400" dirty="0" err="1"/>
              <a:t>іноземної</a:t>
            </a:r>
            <a:r>
              <a:rPr lang="ru-RU" sz="1400" dirty="0"/>
              <a:t> </a:t>
            </a:r>
            <a:r>
              <a:rPr lang="ru-RU" sz="1400" dirty="0" err="1"/>
              <a:t>філії</a:t>
            </a:r>
            <a:r>
              <a:rPr lang="ru-RU" sz="1400" dirty="0"/>
              <a:t>;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5) автономна </a:t>
            </a:r>
            <a:r>
              <a:rPr lang="ru-RU" sz="1400" dirty="0" err="1"/>
              <a:t>філія</a:t>
            </a:r>
            <a:r>
              <a:rPr lang="ru-RU" sz="1400" dirty="0"/>
              <a:t> (</a:t>
            </a:r>
            <a:r>
              <a:rPr lang="ru-RU" sz="1400" dirty="0" err="1"/>
              <a:t>дочірня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). </a:t>
            </a:r>
            <a:r>
              <a:rPr lang="ru-RU" sz="1400" dirty="0" err="1"/>
              <a:t>Іноземна</a:t>
            </a:r>
            <a:r>
              <a:rPr lang="ru-RU" sz="1400" dirty="0"/>
              <a:t> </a:t>
            </a:r>
            <a:r>
              <a:rPr lang="ru-RU" sz="1400" dirty="0" err="1"/>
              <a:t>філія</a:t>
            </a:r>
            <a:r>
              <a:rPr lang="ru-RU" sz="1400" dirty="0"/>
              <a:t> переходить на </a:t>
            </a:r>
            <a:r>
              <a:rPr lang="ru-RU" sz="1400" dirty="0" err="1"/>
              <a:t>автономний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, </a:t>
            </a:r>
            <a:r>
              <a:rPr lang="ru-RU" sz="1400" dirty="0" err="1"/>
              <a:t>спираючись</a:t>
            </a:r>
            <a:r>
              <a:rPr lang="ru-RU" sz="1400" dirty="0"/>
              <a:t> на </a:t>
            </a:r>
            <a:r>
              <a:rPr lang="ru-RU" sz="1400" dirty="0" err="1"/>
              <a:t>національний</a:t>
            </a:r>
            <a:r>
              <a:rPr lang="ru-RU" sz="1400" dirty="0"/>
              <a:t> </a:t>
            </a:r>
            <a:r>
              <a:rPr lang="ru-RU" sz="1400" dirty="0" err="1"/>
              <a:t>капітал</a:t>
            </a:r>
            <a:r>
              <a:rPr lang="ru-RU" sz="1400" dirty="0"/>
              <a:t>, </a:t>
            </a:r>
            <a:r>
              <a:rPr lang="ru-RU" sz="1400" dirty="0" err="1"/>
              <a:t>національні</a:t>
            </a:r>
            <a:r>
              <a:rPr lang="ru-RU" sz="1400" dirty="0"/>
              <a:t> кадри, </a:t>
            </a:r>
            <a:r>
              <a:rPr lang="ru-RU" sz="1400" dirty="0" err="1"/>
              <a:t>власні</a:t>
            </a:r>
            <a:r>
              <a:rPr lang="ru-RU" sz="1400" dirty="0"/>
              <a:t> НДДКР.</a:t>
            </a:r>
            <a:endParaRPr lang="en-US" sz="1400" dirty="0"/>
          </a:p>
          <a:p>
            <a:pPr indent="457200" algn="just">
              <a:spcAft>
                <a:spcPts val="0"/>
              </a:spcAft>
            </a:pPr>
            <a:r>
              <a:rPr lang="ru-RU" sz="1400" dirty="0"/>
              <a:t>6) участь у </a:t>
            </a:r>
            <a:r>
              <a:rPr lang="ru-RU" sz="1400" dirty="0" err="1"/>
              <a:t>формі</a:t>
            </a:r>
            <a:r>
              <a:rPr lang="ru-RU" sz="1400" dirty="0"/>
              <a:t> </a:t>
            </a:r>
            <a:r>
              <a:rPr lang="ru-RU" sz="1400" dirty="0" err="1"/>
              <a:t>транснаціональної</a:t>
            </a:r>
            <a:r>
              <a:rPr lang="ru-RU" sz="1400" dirty="0"/>
              <a:t> </a:t>
            </a:r>
            <a:r>
              <a:rPr lang="ru-RU" sz="1400" dirty="0" err="1"/>
              <a:t>корпорації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розглядає</a:t>
            </a:r>
            <a:r>
              <a:rPr lang="ru-RU" sz="1400" dirty="0"/>
              <a:t> </a:t>
            </a:r>
            <a:r>
              <a:rPr lang="ru-RU" sz="1400" dirty="0" err="1"/>
              <a:t>міжнародний</a:t>
            </a:r>
            <a:r>
              <a:rPr lang="ru-RU" sz="1400" dirty="0"/>
              <a:t> </a:t>
            </a:r>
            <a:r>
              <a:rPr lang="ru-RU" sz="1400" dirty="0" err="1"/>
              <a:t>ринок</a:t>
            </a:r>
            <a:r>
              <a:rPr lang="ru-RU" sz="1400" dirty="0"/>
              <a:t> як </a:t>
            </a:r>
            <a:r>
              <a:rPr lang="ru-RU" sz="1400" dirty="0" err="1"/>
              <a:t>гомогенний</a:t>
            </a:r>
            <a:r>
              <a:rPr lang="ru-RU" sz="1400" dirty="0"/>
              <a:t>, </a:t>
            </a:r>
            <a:r>
              <a:rPr lang="ru-RU" sz="1400" dirty="0" err="1"/>
              <a:t>вибірково</a:t>
            </a:r>
            <a:r>
              <a:rPr lang="ru-RU" sz="1400" dirty="0"/>
              <a:t> </a:t>
            </a:r>
            <a:r>
              <a:rPr lang="ru-RU" sz="1400" dirty="0" err="1"/>
              <a:t>адаптуючись</a:t>
            </a:r>
            <a:r>
              <a:rPr lang="ru-RU" sz="1400" dirty="0"/>
              <a:t> до умов </a:t>
            </a:r>
            <a:r>
              <a:rPr lang="ru-RU" sz="1400" dirty="0" err="1"/>
              <a:t>місцевих</a:t>
            </a:r>
            <a:r>
              <a:rPr lang="ru-RU" sz="1400" dirty="0"/>
              <a:t> </a:t>
            </a:r>
            <a:r>
              <a:rPr lang="ru-RU" sz="1400" dirty="0" err="1"/>
              <a:t>ринків</a:t>
            </a:r>
            <a:r>
              <a:rPr lang="ru-RU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839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113" y="937866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три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2395388"/>
            <a:ext cx="9979269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/>
              <a:t>Мобільні</a:t>
            </a:r>
            <a:r>
              <a:rPr lang="ru-RU" dirty="0"/>
              <a:t> </a:t>
            </a:r>
            <a:r>
              <a:rPr lang="ru-RU" dirty="0" err="1"/>
              <a:t>покупці</a:t>
            </a:r>
            <a:r>
              <a:rPr lang="ru-RU" dirty="0"/>
              <a:t> </a:t>
            </a:r>
            <a:r>
              <a:rPr lang="ru-RU" dirty="0" err="1"/>
              <a:t>направляються</a:t>
            </a:r>
            <a:r>
              <a:rPr lang="ru-RU" dirty="0"/>
              <a:t> в </a:t>
            </a:r>
            <a:r>
              <a:rPr lang="ru-RU" dirty="0" err="1"/>
              <a:t>країну</a:t>
            </a:r>
            <a:r>
              <a:rPr lang="ru-RU" dirty="0"/>
              <a:t>, де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характерно для таких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як туризм, </a:t>
            </a:r>
            <a:r>
              <a:rPr lang="ru-RU" dirty="0" err="1"/>
              <a:t>освіта</a:t>
            </a:r>
            <a:r>
              <a:rPr lang="ru-RU" dirty="0"/>
              <a:t>,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, транспорт, </a:t>
            </a:r>
            <a:r>
              <a:rPr lang="ru-RU" dirty="0" err="1"/>
              <a:t>збереження</a:t>
            </a:r>
            <a:r>
              <a:rPr lang="ru-RU" dirty="0"/>
              <a:t> та </a:t>
            </a:r>
            <a:r>
              <a:rPr lang="ru-RU" dirty="0" err="1"/>
              <a:t>складування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  <a:endParaRPr lang="en-US" dirty="0"/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персонал і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приклад</a:t>
            </a:r>
            <a:r>
              <a:rPr lang="en-US" dirty="0"/>
              <a:t> </a:t>
            </a:r>
            <a:r>
              <a:rPr lang="en-US" dirty="0" err="1"/>
              <a:t>можна</a:t>
            </a:r>
            <a:r>
              <a:rPr lang="en-US" dirty="0"/>
              <a:t> </a:t>
            </a:r>
            <a:r>
              <a:rPr lang="en-US" dirty="0" err="1"/>
              <a:t>навести</a:t>
            </a:r>
            <a:r>
              <a:rPr lang="en-US" dirty="0"/>
              <a:t> </a:t>
            </a:r>
            <a:r>
              <a:rPr lang="en-US" dirty="0" err="1"/>
              <a:t>консультування</a:t>
            </a:r>
            <a:r>
              <a:rPr lang="en-US" dirty="0"/>
              <a:t> з </a:t>
            </a:r>
            <a:r>
              <a:rPr lang="en-US" dirty="0" err="1"/>
              <a:t>питань</a:t>
            </a:r>
            <a:r>
              <a:rPr lang="en-US" dirty="0"/>
              <a:t> </a:t>
            </a:r>
            <a:r>
              <a:rPr lang="en-US" dirty="0" err="1"/>
              <a:t>підприємництва</a:t>
            </a:r>
            <a:r>
              <a:rPr lang="en-US" dirty="0"/>
              <a:t>, </a:t>
            </a:r>
            <a:r>
              <a:rPr lang="en-US" dirty="0" err="1"/>
              <a:t>інжиніринг</a:t>
            </a:r>
            <a:r>
              <a:rPr lang="en-US" dirty="0"/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через </a:t>
            </a:r>
            <a:r>
              <a:rPr lang="ru-RU" dirty="0" err="1"/>
              <a:t>посередництво</a:t>
            </a:r>
            <a:r>
              <a:rPr lang="ru-RU" dirty="0"/>
              <a:t> </a:t>
            </a:r>
            <a:r>
              <a:rPr lang="ru-RU" dirty="0" err="1"/>
              <a:t>сервісних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за кордоном і </a:t>
            </a:r>
            <a:r>
              <a:rPr lang="ru-RU" dirty="0" err="1"/>
              <a:t>обслуговуються</a:t>
            </a:r>
            <a:r>
              <a:rPr lang="ru-RU" dirty="0"/>
              <a:t> персоналом, </a:t>
            </a:r>
            <a:r>
              <a:rPr lang="ru-RU" dirty="0" err="1"/>
              <a:t>направленим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базування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</a:t>
            </a:r>
            <a:r>
              <a:rPr lang="ru-RU" dirty="0" err="1"/>
              <a:t>притаманна</a:t>
            </a:r>
            <a:r>
              <a:rPr lang="ru-RU" dirty="0"/>
              <a:t> </a:t>
            </a:r>
            <a:r>
              <a:rPr lang="ru-RU" dirty="0" err="1"/>
              <a:t>бухгалтерсько-аудиторській</a:t>
            </a:r>
            <a:r>
              <a:rPr lang="ru-RU" dirty="0"/>
              <a:t> та </a:t>
            </a:r>
            <a:r>
              <a:rPr lang="ru-RU" dirty="0" err="1"/>
              <a:t>банківській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маркетингу.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5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113" y="937866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Конкуренція залежно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сфери</a:t>
            </a:r>
            <a:r>
              <a:rPr lang="ru-RU" dirty="0"/>
              <a:t> і характеру </a:t>
            </a:r>
            <a:r>
              <a:rPr lang="ru-RU" dirty="0" err="1"/>
              <a:t>конкурентної</a:t>
            </a:r>
            <a:r>
              <a:rPr lang="ru-RU" dirty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447" y="2140411"/>
            <a:ext cx="113684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Внутрішньогалузева</a:t>
            </a:r>
            <a:r>
              <a:rPr lang="ru-RU" b="1" i="1" dirty="0"/>
              <a:t> </a:t>
            </a:r>
            <a:r>
              <a:rPr lang="ru-RU" b="1" i="1" dirty="0" err="1"/>
              <a:t>конкуренція</a:t>
            </a:r>
            <a:r>
              <a:rPr lang="ru-RU" b="1" i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 err="1" smtClean="0"/>
              <a:t>Міжгалузева</a:t>
            </a:r>
            <a:r>
              <a:rPr lang="ru-RU" b="1" i="1" dirty="0" smtClean="0"/>
              <a:t> </a:t>
            </a:r>
            <a:r>
              <a:rPr lang="ru-RU" b="1" i="1" dirty="0" err="1"/>
              <a:t>конкуренція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за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шляхом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 у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на </a:t>
            </a:r>
            <a:r>
              <a:rPr lang="ru-RU" dirty="0" err="1"/>
              <a:t>аналогічний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 err="1" smtClean="0"/>
              <a:t>Досконала</a:t>
            </a:r>
            <a:r>
              <a:rPr lang="ru-RU" b="1" i="1" dirty="0" smtClean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чиста </a:t>
            </a:r>
            <a:r>
              <a:rPr lang="ru-RU" b="1" i="1" dirty="0" err="1"/>
              <a:t>конкуренція</a:t>
            </a:r>
            <a:r>
              <a:rPr lang="ru-RU" b="1" i="1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там і </a:t>
            </a:r>
            <a:r>
              <a:rPr lang="ru-RU" dirty="0" err="1"/>
              <a:t>тоді</a:t>
            </a:r>
            <a:r>
              <a:rPr lang="ru-RU" dirty="0"/>
              <a:t>, коли на ринку є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продавців</a:t>
            </a:r>
            <a:r>
              <a:rPr lang="ru-RU" dirty="0"/>
              <a:t>. Вони </a:t>
            </a:r>
            <a:r>
              <a:rPr lang="ru-RU" dirty="0" err="1"/>
              <a:t>продають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ідентична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цемент </a:t>
            </a:r>
            <a:r>
              <a:rPr lang="ru-RU" dirty="0" err="1"/>
              <a:t>певної</a:t>
            </a:r>
            <a:r>
              <a:rPr lang="ru-RU" dirty="0"/>
              <a:t> марки, </a:t>
            </a:r>
            <a:r>
              <a:rPr lang="ru-RU" dirty="0" err="1"/>
              <a:t>пшеницю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сорту </a:t>
            </a:r>
            <a:r>
              <a:rPr lang="ru-RU" dirty="0" err="1"/>
              <a:t>тощо</a:t>
            </a:r>
            <a:r>
              <a:rPr lang="ru-RU" dirty="0"/>
              <a:t>). І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, </a:t>
            </a:r>
            <a:r>
              <a:rPr lang="ru-RU" dirty="0" err="1"/>
              <a:t>вищої</a:t>
            </a:r>
            <a:r>
              <a:rPr lang="ru-RU" dirty="0"/>
              <a:t> за </a:t>
            </a:r>
            <a:r>
              <a:rPr lang="ru-RU" dirty="0" err="1"/>
              <a:t>ринкову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покупці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продавців</a:t>
            </a:r>
            <a:r>
              <a:rPr lang="ru-RU" dirty="0"/>
              <a:t> за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 err="1" smtClean="0"/>
              <a:t>Недосконалою</a:t>
            </a:r>
            <a:r>
              <a:rPr lang="ru-RU" b="1" i="1" dirty="0" smtClean="0"/>
              <a:t> </a:t>
            </a:r>
            <a:r>
              <a:rPr lang="ru-RU" b="1" i="1" dirty="0" err="1"/>
              <a:t>конкуренція</a:t>
            </a:r>
            <a:r>
              <a:rPr lang="ru-RU" b="1" i="1" dirty="0"/>
              <a:t> </a:t>
            </a:r>
            <a:r>
              <a:rPr lang="ru-RU" dirty="0"/>
              <a:t>є </a:t>
            </a:r>
            <a:r>
              <a:rPr lang="ru-RU" dirty="0" err="1"/>
              <a:t>тоді</a:t>
            </a:r>
            <a:r>
              <a:rPr lang="ru-RU" dirty="0"/>
              <a:t>, коли на ринку є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продавців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товару, але </a:t>
            </a:r>
            <a:r>
              <a:rPr lang="ru-RU" dirty="0" err="1"/>
              <a:t>серед</a:t>
            </a:r>
            <a:r>
              <a:rPr lang="ru-RU" dirty="0"/>
              <a:t> них є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нижчі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, і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знижувати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з метою перемоги </a:t>
            </a:r>
            <a:r>
              <a:rPr lang="ru-RU" dirty="0" err="1"/>
              <a:t>конкурентів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монополії</a:t>
            </a:r>
            <a:r>
              <a:rPr lang="ru-RU" dirty="0"/>
              <a:t>. Тому в </a:t>
            </a:r>
            <a:r>
              <a:rPr lang="ru-RU" dirty="0" err="1"/>
              <a:t>неї</a:t>
            </a:r>
            <a:r>
              <a:rPr lang="ru-RU" dirty="0"/>
              <a:t> повинна </a:t>
            </a:r>
            <a:r>
              <a:rPr lang="ru-RU" dirty="0" err="1"/>
              <a:t>втручатися</a:t>
            </a:r>
            <a:r>
              <a:rPr lang="ru-RU" dirty="0"/>
              <a:t> держава й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монополізму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3239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1281</TotalTime>
  <Words>1503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Берлин</vt:lpstr>
      <vt:lpstr>Міжнародна конкуренція та конкурентоспроможність</vt:lpstr>
      <vt:lpstr>План:</vt:lpstr>
      <vt:lpstr>Конкуренція</vt:lpstr>
      <vt:lpstr>Погляди на конкуренцію</vt:lpstr>
      <vt:lpstr>Факторами формування конкурентних переваг на міжнародному ринку за М.Портером виступають такі: </vt:lpstr>
      <vt:lpstr>Ключова компетенція підприємства</vt:lpstr>
      <vt:lpstr>Способами участі фірм в міжнародній конкуренції:</vt:lpstr>
      <vt:lpstr>Вчені виділяють такі три форми міжнародної конкуренції в сфері послуг: </vt:lpstr>
      <vt:lpstr>Конкуренція залежно від сфери і характеру конкурентної боротьби: </vt:lpstr>
      <vt:lpstr>Класифікація форм недосконалої конкуренції:  </vt:lpstr>
      <vt:lpstr>Поведінка держав у глобальному середовищі:</vt:lpstr>
      <vt:lpstr>Презентация PowerPoint</vt:lpstr>
      <vt:lpstr>Концептуально існує дві парадигми поведінки національних держав у глобальному середовищі, що спираються на дві доктрини — класичного космополітизму й автаркії: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конкуренція та конкурентоспроможність</dc:title>
  <dc:creator>Света</dc:creator>
  <cp:lastModifiedBy>Света</cp:lastModifiedBy>
  <cp:revision>9</cp:revision>
  <dcterms:created xsi:type="dcterms:W3CDTF">2023-10-17T21:18:30Z</dcterms:created>
  <dcterms:modified xsi:type="dcterms:W3CDTF">2023-10-18T18:39:36Z</dcterms:modified>
</cp:coreProperties>
</file>