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39B8FB9C-98F7-4968-9A62-046CBE7B03CC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03.09.2020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11842EC-83A1-4BFC-BF78-6F161222870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D2D1D150-F806-4F4F-87C0-C3E4F041B73F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03.09.2020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1429CD0-4B01-4BD2-AD06-10E04EAEE06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Osmanska_imperiia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Islam" TargetMode="External"/><Relationship Id="rId5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Antanta" TargetMode="External"/><Relationship Id="rId4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Persha_svitov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0%D0%B8%D0%BD%D0%BA%D0%BE%D0%B2%D0%B0_%D0%B5%D0%BA%D0%BE%D0%BD%D0%BE%D0%BC%D1%96%D0%BA%D0%B0" TargetMode="External"/><Relationship Id="rId13" Type="http://schemas.openxmlformats.org/officeDocument/2006/relationships/hyperlink" Target="https://uk.wikipedia.org/w/index.php?title=%D0%9F%D0%B0%D1%80%D1%82%D1%96%D1%8F_%D0%A7%D0%B5%D1%81%D0%BD%D0%BE%D1%82%D0%B8&amp;action=edit&amp;redlink=1" TargetMode="External"/><Relationship Id="rId3" Type="http://schemas.openxmlformats.org/officeDocument/2006/relationships/hyperlink" Target="https://uk.wikipedia.org/wiki/%D0%A2%D1%83%D1%80%D0%B5%D1%86%D1%8C%D0%BA%D0%B0_%D0%BC%D0%BE%D0%B2%D0%B0" TargetMode="External"/><Relationship Id="rId7" Type="http://schemas.openxmlformats.org/officeDocument/2006/relationships/hyperlink" Target="https://uk.wikipedia.org/wiki/%D0%9A%D0%BE%D0%BD%D1%81%D0%B5%D1%80%D0%B2%D0%B0%D1%82%D0%B8%D0%B7%D0%BC" TargetMode="External"/><Relationship Id="rId12" Type="http://schemas.openxmlformats.org/officeDocument/2006/relationships/hyperlink" Target="https://uk.wikipedia.org/wiki/%D0%86%D1%81%D0%BB%D0%B0%D0%BC%D1%96%D0%B7%D0%BC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uk.wikipedia.org/wiki/%D0%A2%D1%83%D1%80%D0%B5%D1%87%D1%87%D0%B8%D0%BD%D0%B0" TargetMode="External"/><Relationship Id="rId11" Type="http://schemas.openxmlformats.org/officeDocument/2006/relationships/hyperlink" Target="https://uk.wikipedia.org/wiki/2001" TargetMode="External"/><Relationship Id="rId5" Type="http://schemas.openxmlformats.org/officeDocument/2006/relationships/hyperlink" Target="https://uk.wikipedia.org/wiki/%D0%9F%D0%BE%D0%BB%D1%96%D1%82%D0%B8%D1%87%D0%BD%D0%B0_%D0%BF%D0%B0%D1%80%D1%82%D1%96%D1%8F" TargetMode="External"/><Relationship Id="rId15" Type="http://schemas.openxmlformats.org/officeDocument/2006/relationships/hyperlink" Target="https://uk.wikipedia.org/wiki/2007" TargetMode="External"/><Relationship Id="rId10" Type="http://schemas.openxmlformats.org/officeDocument/2006/relationships/hyperlink" Target="https://uk.wikipedia.org/wiki/14_%D1%81%D0%B5%D1%80%D0%BF%D0%BD%D1%8F" TargetMode="External"/><Relationship Id="rId4" Type="http://schemas.openxmlformats.org/officeDocument/2006/relationships/image" Target="../media/image31.png"/><Relationship Id="rId9" Type="http://schemas.openxmlformats.org/officeDocument/2006/relationships/hyperlink" Target="https://uk.wikipedia.org/wiki/%D0%84%D0%B2%D1%80%D0%BE%D0%BF%D0%B5%D0%B9%D1%81%D1%8C%D0%BA%D0%B8%D0%B9_%D1%81%D0%BE%D1%8E%D0%B7" TargetMode="External"/><Relationship Id="rId14" Type="http://schemas.openxmlformats.org/officeDocument/2006/relationships/hyperlink" Target="https://uk.wikipedia.org/wiki/22_%D0%BB%D0%B8%D0%BF%D0%BD%D1%8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uk.wikipedia.org/wiki/%D0%90%D0%B1%D1%80%D0%B5%D0%B2%D1%96%D0%B0%D1%82%D1%83%D1%80%D0%B0" TargetMode="External"/><Relationship Id="rId4" Type="http://schemas.openxmlformats.org/officeDocument/2006/relationships/hyperlink" Target="https://uk.wikipedia.org/wiki/%D0%A2%D1%83%D1%80%D0%B5%D1%87%D1%87%D0%B8%D0%BD%D0%B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1%80%D0%BE%D0%BF%D0%BE%D1%80%D1%86%D1%96%D0%B9%D0%BD%D0%B0_%D0%B2%D0%B8%D0%B1%D0%BE%D1%80%D1%87%D0%B0_%D1%81%D0%B8%D1%81%D1%82%D0%B5%D0%BC%D0%B0" TargetMode="External"/><Relationship Id="rId7" Type="http://schemas.openxmlformats.org/officeDocument/2006/relationships/hyperlink" Target="https://uk.wikipedia.org/wiki/%D0%A0%D0%BE%D1%81%D1%96%D1%8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uk.wikipedia.org/wiki/%D0%9B%D0%B0%D1%82%D0%B2%D1%96%D1%8F" TargetMode="External"/><Relationship Id="rId5" Type="http://schemas.openxmlformats.org/officeDocument/2006/relationships/hyperlink" Target="https://uk.wikipedia.org/wiki/1996" TargetMode="External"/><Relationship Id="rId4" Type="http://schemas.openxmlformats.org/officeDocument/2006/relationships/hyperlink" Target="https://uk.wikipedia.org/wiki/%D0%9F%D1%80%D0%B5%D0%B7%D0%B8%D0%B4%D0%B5%D0%BD%D1%82_%D0%95%D1%81%D1%82%D0%BE%D0%BD%D1%96%D1%9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uk.wikipedia.org/wiki/%D0%95%D0%B9%D0%BA%D1%96_%D0%9D%D0%B5%D1%81%D1%82%D0%BE%D1%80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E%D1%86%D0%B8%D0%B0%D0%BB-%D0%B4%D0%B5%D0%BC%D0%BE%D0%BA%D1%80%D0%B0%D1%82%D0%B8%D1%87%D0%B5%D1%81%D0%BA%D0%B0%D1%8F_%D0%BF%D0%B0%D1%80%D1%82%D0%B8%D1%8F_%D0%AD%D1%81%D1%82%D0%BE%D0%BD%D0%B8%D0%B8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ru.wikipedia.org/wiki/%D0%9E%D1%82%D0%B5%D1%87%D0%B5%D1%81%D1%82%D0%B2%D0%BE_(%D0%BF%D0%B0%D1%80%D1%82%D0%B8%D1%8F)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u.wikipedia.org/wiki/%D0%9A%D0%BE%D0%BD%D1%81%D0%B5%D1%80%D0%B2%D0%B0%D1%82%D0%B8%D0%B2%D0%BD%D0%B0%D1%8F_%D0%BD%D0%B0%D1%80%D0%BE%D0%B4%D0%BD%D0%B0%D1%8F_%D0%BF%D0%B0%D1%80%D1%82%D0%B8%D1%8F_%D0%AD%D1%81%D1%82%D0%BE%D0%BD%D0%B8%D0%B8" TargetMode="External"/><Relationship Id="rId5" Type="http://schemas.openxmlformats.org/officeDocument/2006/relationships/hyperlink" Target="https://ru.wikipedia.org/wiki/%D0%A6%D0%B5%D0%BD%D1%82%D1%80%D0%B8%D1%81%D1%82%D1%81%D0%BA%D0%B0%D1%8F_%D0%BF%D0%B0%D1%80%D1%82%D0%B8%D1%8F_(%D0%AD%D1%81%D1%82%D0%BE%D0%BD%D0%B8%D1%8F)" TargetMode="External"/><Relationship Id="rId4" Type="http://schemas.openxmlformats.org/officeDocument/2006/relationships/hyperlink" Target="https://ru.wikipedia.org/wiki/%D0%9F%D0%B0%D1%80%D1%82%D0%B8%D1%8F_%D1%80%D0%B5%D1%84%D0%BE%D1%80%D0%BC_(%D0%AD%D1%81%D1%82%D0%BE%D0%BD%D0%B8%D1%8F)" TargetMode="External"/><Relationship Id="rId9" Type="http://schemas.openxmlformats.org/officeDocument/2006/relationships/hyperlink" Target="https://ru.wikipedia.org/wiki/%D0%A0%D0%B0%D0%B9%D0%BC%D0%BE%D0%BD%D0%B4_%D0%9A%D0%B0%D0%BB%D1%8C%D1%8E%D0%BB%D0%B0%D0%B9%D0%B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1%81%D1%82%D0%BE%D0%BD%D1%81%D0%BA%D0%B8%D0%B9_%D1%8F%D0%B7%D1%8B%D0%BA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2"/>
          <p:cNvSpPr txBox="1"/>
          <p:nvPr/>
        </p:nvSpPr>
        <p:spPr>
          <a:xfrm>
            <a:off x="1350360" y="955964"/>
            <a:ext cx="9767880" cy="4452798"/>
          </a:xfrm>
          <a:prstGeom prst="rect">
            <a:avLst/>
          </a:prstGeom>
          <a:solidFill>
            <a:srgbClr val="FFFFFF">
              <a:alpha val="68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endParaRPr lang="ru-RU" sz="6600" b="0" u="sng" strike="noStrike" spc="-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 Light"/>
            </a:endParaRPr>
          </a:p>
          <a:p>
            <a:pPr algn="ctr">
              <a:lnSpc>
                <a:spcPct val="90000"/>
              </a:lnSpc>
            </a:pPr>
            <a:endParaRPr lang="ru-RU" sz="6600" u="sng" spc="-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</a:endParaRPr>
          </a:p>
          <a:p>
            <a:pPr algn="ctr">
              <a:lnSpc>
                <a:spcPct val="90000"/>
              </a:lnSpc>
            </a:pPr>
            <a:r>
              <a:rPr lang="ru-RU" sz="4000" b="0" u="sng" strike="noStrike" spc="-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 Light"/>
              </a:rPr>
              <a:t>ПРОБЛЕМИ ВПРОВАДЖЕННЯ Й РЕАЛІЗАЦІЇ МІЖНАРОДНИХ І ЄВРОПЕЙСЬКИХ ПРАВОВИХ СТАНДАРТІВ ДІЯЛЬНОСТІ ГО</a:t>
            </a:r>
          </a:p>
          <a:p>
            <a:pPr algn="ctr">
              <a:lnSpc>
                <a:spcPct val="90000"/>
              </a:lnSpc>
            </a:pPr>
            <a:r>
              <a:rPr lang="ru-RU" sz="4000" u="sng" spc="-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на </a:t>
            </a:r>
            <a:r>
              <a:rPr lang="ru-RU" sz="4000" u="sng" spc="-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прикладі</a:t>
            </a:r>
            <a:r>
              <a:rPr lang="ru-RU" sz="4000" u="sng" spc="-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 </a:t>
            </a:r>
            <a:r>
              <a:rPr lang="ru-RU" sz="4000" u="sng" spc="-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досвіду</a:t>
            </a:r>
            <a:r>
              <a:rPr lang="ru-RU" sz="4000" b="0" u="sng" strike="noStrike" spc="-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 Light"/>
              </a:rPr>
              <a:t> </a:t>
            </a:r>
            <a:r>
              <a:rPr lang="ru-RU" sz="4000" b="0" u="sng" strike="noStrike" spc="-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 Light"/>
              </a:rPr>
              <a:t>Естонії</a:t>
            </a:r>
            <a:r>
              <a:rPr lang="ru-RU" sz="4000" b="0" u="sng" strike="noStrike" spc="-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 Light"/>
              </a:rPr>
              <a:t> та </a:t>
            </a:r>
            <a:r>
              <a:rPr lang="ru-RU" sz="4000" b="0" u="sng" strike="noStrike" spc="-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 Light"/>
              </a:rPr>
              <a:t>Туреччини</a:t>
            </a:r>
            <a:endParaRPr lang="ru-RU" sz="4000" b="0" strike="noStrike" spc="-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 rot="16200000">
            <a:off x="-2094120" y="3992760"/>
            <a:ext cx="4895280" cy="4572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Найбільші політичні партії Естонії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3599640" y="188640"/>
            <a:ext cx="2670120" cy="114624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Вітчизна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 (ест. Isamaa)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33" name="Рисунок 6"/>
          <p:cNvPicPr/>
          <p:nvPr/>
        </p:nvPicPr>
        <p:blipFill>
          <a:blip r:embed="rId3"/>
          <a:stretch/>
        </p:blipFill>
        <p:spPr>
          <a:xfrm>
            <a:off x="6531480" y="188640"/>
            <a:ext cx="2810160" cy="1146240"/>
          </a:xfrm>
          <a:prstGeom prst="rect">
            <a:avLst/>
          </a:prstGeom>
          <a:ln>
            <a:noFill/>
          </a:ln>
        </p:spPr>
      </p:pic>
      <p:sp>
        <p:nvSpPr>
          <p:cNvPr id="134" name="CustomShape 3"/>
          <p:cNvSpPr/>
          <p:nvPr/>
        </p:nvSpPr>
        <p:spPr>
          <a:xfrm>
            <a:off x="2206080" y="1523880"/>
            <a:ext cx="833076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0" i="1" strike="noStrike" spc="-1">
                <a:solidFill>
                  <a:srgbClr val="000000"/>
                </a:solidFill>
                <a:latin typeface="Calibri"/>
              </a:rPr>
              <a:t>- консервативна політична партія в Естонії, створена в 2006 шляхом об'єднання правих опозиційних партій Ісамаалійт і Res Publica.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828000" y="2420640"/>
            <a:ext cx="5036040" cy="3660840"/>
          </a:xfrm>
          <a:prstGeom prst="rect">
            <a:avLst/>
          </a:prstGeom>
          <a:solidFill>
            <a:schemeClr val="bg1">
              <a:alpha val="81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000000"/>
                </a:solidFill>
                <a:uFillTx/>
                <a:latin typeface="Calibri"/>
              </a:rPr>
              <a:t>Інформація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Лідер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                          Хелір-Валдор Сеедер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Дата заснування  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2006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Штаб-квартира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   Таллінн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Ідеологія                   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християнська демократія, націоналізм, консерватизм,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Інтернаціонал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       Міжнародний демократичний союз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Кількість членів    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8,499 чол.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6" name="CustomShape 5"/>
          <p:cNvSpPr/>
          <p:nvPr/>
        </p:nvSpPr>
        <p:spPr>
          <a:xfrm>
            <a:off x="6110640" y="2420640"/>
            <a:ext cx="5761800" cy="4248000"/>
          </a:xfrm>
          <a:prstGeom prst="rect">
            <a:avLst/>
          </a:prstGeom>
          <a:solidFill>
            <a:schemeClr val="bg1">
              <a:alpha val="9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Зареєстрована в якості партії </a:t>
            </a:r>
            <a:r>
              <a:rPr lang="ru-RU" sz="2000" b="0" strike="noStrike" spc="-1">
                <a:solidFill>
                  <a:srgbClr val="FF0000"/>
                </a:solidFill>
                <a:latin typeface="Calibri"/>
              </a:rPr>
              <a:t>8 грудня 2001 року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. На початку 1989 року і існувала у вигляді товариства молодих консерваторів протягом 1990-х. Партія була колективним членом </a:t>
            </a:r>
            <a:r>
              <a:rPr lang="ru-RU" sz="2000" b="0" strike="noStrike" spc="-1">
                <a:solidFill>
                  <a:srgbClr val="385623"/>
                </a:solidFill>
                <a:latin typeface="Calibri"/>
              </a:rPr>
              <a:t>Європейської Народної Партії.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Останнім лідером партії до об'єднання з </a:t>
            </a:r>
            <a:r>
              <a:rPr lang="ru-RU" sz="2000" b="0" strike="noStrike" spc="-1">
                <a:solidFill>
                  <a:srgbClr val="7030A0"/>
                </a:solidFill>
                <a:latin typeface="Calibri"/>
              </a:rPr>
              <a:t>Ісамаалійт був Тааві Вескімягі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, колишній міністр фінансів. Колишній голова Юхан Партс був також прем'єр-міністром (з 10 квітня 2003 по 23 березня 2005). </a:t>
            </a:r>
            <a:r>
              <a:rPr lang="ru-RU" sz="2000" b="0" strike="noStrike" spc="-1">
                <a:solidFill>
                  <a:srgbClr val="C00000"/>
                </a:solidFill>
                <a:latin typeface="Calibri"/>
              </a:rPr>
              <a:t>Res Publica мала найбільшу фракцію в Рійгікогу (естонський парламент) скликання 2003 року - 28 місць з 101</a:t>
            </a:r>
            <a:r>
              <a:rPr lang="ru-RU" sz="1800" b="0" strike="noStrike" spc="-1">
                <a:solidFill>
                  <a:srgbClr val="C00000"/>
                </a:solidFill>
                <a:latin typeface="Calibri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3338280" y="246600"/>
            <a:ext cx="2902320" cy="1526400"/>
          </a:xfrm>
          <a:prstGeom prst="roundRect">
            <a:avLst>
              <a:gd name="adj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181717"/>
                </a:solidFill>
                <a:uFillTx/>
                <a:latin typeface="Calibri"/>
              </a:rPr>
              <a:t>Центристська партія Естонії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81717"/>
                </a:solidFill>
                <a:latin typeface="Calibri"/>
              </a:rPr>
              <a:t>(ест. Eesti Keskerakon</a:t>
            </a:r>
            <a:r>
              <a:rPr lang="ru-RU" sz="2000" b="0" strike="noStrike" spc="-1">
                <a:solidFill>
                  <a:srgbClr val="181717"/>
                </a:solidFill>
                <a:latin typeface="Calibri"/>
              </a:rPr>
              <a:t>d)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 rot="16200000">
            <a:off x="-2094120" y="3992760"/>
            <a:ext cx="4895280" cy="4572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Найбільші політичні партії Естонії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39" name="Рисунок 5"/>
          <p:cNvPicPr/>
          <p:nvPr/>
        </p:nvPicPr>
        <p:blipFill>
          <a:blip r:embed="rId3"/>
          <a:stretch/>
        </p:blipFill>
        <p:spPr>
          <a:xfrm>
            <a:off x="6548760" y="246600"/>
            <a:ext cx="2628720" cy="1526400"/>
          </a:xfrm>
          <a:prstGeom prst="rect">
            <a:avLst/>
          </a:prstGeom>
          <a:ln>
            <a:noFill/>
          </a:ln>
        </p:spPr>
      </p:pic>
      <p:sp>
        <p:nvSpPr>
          <p:cNvPr id="140" name="CustomShape 3"/>
          <p:cNvSpPr/>
          <p:nvPr/>
        </p:nvSpPr>
        <p:spPr>
          <a:xfrm>
            <a:off x="1132200" y="2191680"/>
            <a:ext cx="4920120" cy="4136040"/>
          </a:xfrm>
          <a:prstGeom prst="rect">
            <a:avLst/>
          </a:prstGeom>
          <a:solidFill>
            <a:schemeClr val="lt1">
              <a:alpha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000000"/>
                </a:solidFill>
                <a:uFillTx/>
                <a:latin typeface="Calibri"/>
              </a:rPr>
              <a:t>Інформація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Лідер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                           Ратас Юрі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Дата заснування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   12 жовтня 1991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Штаб-квартира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    Таллінн 10130,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Тоом-Рюйтлі 3/5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Ідеологія      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соціал-лібералізм, центризм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Інтернаціонал 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Європейський союз Альянс лібералів і демократів за Європу (партія)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Кількість членів   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більш 14000 чол.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6386400" y="2351160"/>
            <a:ext cx="5456880" cy="3976560"/>
          </a:xfrm>
          <a:prstGeom prst="rect">
            <a:avLst/>
          </a:prstGeom>
          <a:solidFill>
            <a:schemeClr val="lt1">
              <a:alpha val="6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Після приєднання до партії 20 серпня 2005 року Естонської партії пенсіонерів партія є </a:t>
            </a:r>
            <a:r>
              <a:rPr lang="ru-RU" sz="2000" b="0" i="1" strike="noStrike" spc="-1">
                <a:solidFill>
                  <a:srgbClr val="FF0000"/>
                </a:solidFill>
                <a:latin typeface="Calibri"/>
              </a:rPr>
              <a:t>першою за величиною в Естонії,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кількість членів становить більше 14000 чоловік.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Партія заявляє собі за мету </a:t>
            </a:r>
            <a:r>
              <a:rPr lang="ru-RU" sz="2000" b="0" strike="noStrike" spc="-1">
                <a:solidFill>
                  <a:srgbClr val="7030A0"/>
                </a:solidFill>
                <a:latin typeface="Calibri"/>
              </a:rPr>
              <a:t>формування в Естонії сильного середнього класу,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а себе позначає як «ліберальна партія середнього класу». Центристи підтримують малі підприємства.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38080" y="365040"/>
            <a:ext cx="10515240" cy="752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Calibri Light"/>
              </a:rPr>
              <a:t>Політичні партії Туреччини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1523880" y="1335240"/>
            <a:ext cx="9375840" cy="594720"/>
          </a:xfrm>
          <a:prstGeom prst="round1Rect">
            <a:avLst>
              <a:gd name="adj" fmla="val 16667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i="1" strike="noStrike" spc="-1">
                <a:solidFill>
                  <a:srgbClr val="000000"/>
                </a:solidFill>
                <a:latin typeface="Calibri"/>
              </a:rPr>
              <a:t>Етапи розвитку партійної системи Туреччини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3772080" y="2118960"/>
            <a:ext cx="4295880" cy="84132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1 етап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FFFF"/>
                </a:solidFill>
                <a:latin typeface="Calibri"/>
              </a:rPr>
              <a:t>(1923 -1960)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507960" y="3149640"/>
            <a:ext cx="11117520" cy="3323520"/>
          </a:xfrm>
          <a:prstGeom prst="rect">
            <a:avLst/>
          </a:prstGeom>
          <a:solidFill>
            <a:schemeClr val="bg1">
              <a:alpha val="84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800" b="0" strike="noStrike" spc="-1" dirty="0" err="1" smtClean="0">
                <a:solidFill>
                  <a:srgbClr val="000000"/>
                </a:solidFill>
                <a:latin typeface="Calibri"/>
              </a:rPr>
              <a:t>Історичним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попередником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сучасної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Туреччини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була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0" u="sng" strike="noStrike" spc="-1" dirty="0" err="1">
                <a:solidFill>
                  <a:srgbClr val="0563C1"/>
                </a:solidFill>
                <a:uFillTx/>
                <a:latin typeface="Calibri"/>
                <a:hlinkClick r:id="rId3"/>
              </a:rPr>
              <a:t>Османська</a:t>
            </a:r>
            <a:r>
              <a:rPr lang="ru-RU" sz="1800" b="0" u="sng" strike="noStrike" spc="-1" dirty="0">
                <a:solidFill>
                  <a:srgbClr val="0563C1"/>
                </a:solidFill>
                <a:uFillTx/>
                <a:latin typeface="Calibri"/>
                <a:hlinkClick r:id="rId3"/>
              </a:rPr>
              <a:t> </a:t>
            </a:r>
            <a:r>
              <a:rPr lang="ru-RU" sz="1800" b="0" u="sng" strike="noStrike" spc="-1" dirty="0" err="1">
                <a:solidFill>
                  <a:srgbClr val="0563C1"/>
                </a:solidFill>
                <a:uFillTx/>
                <a:latin typeface="Calibri"/>
                <a:hlinkClick r:id="rId3"/>
              </a:rPr>
              <a:t>імперія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, яка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припинила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існування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після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0" u="sng" strike="noStrike" spc="-1" dirty="0" err="1">
                <a:solidFill>
                  <a:srgbClr val="0563C1"/>
                </a:solidFill>
                <a:uFillTx/>
                <a:latin typeface="Calibri"/>
                <a:hlinkClick r:id="rId4"/>
              </a:rPr>
              <a:t>Першої</a:t>
            </a:r>
            <a:r>
              <a:rPr lang="ru-RU" sz="1800" b="0" u="sng" strike="noStrike" spc="-1" dirty="0">
                <a:solidFill>
                  <a:srgbClr val="0563C1"/>
                </a:solidFill>
                <a:uFillTx/>
                <a:latin typeface="Calibri"/>
                <a:hlinkClick r:id="rId4"/>
              </a:rPr>
              <a:t> </a:t>
            </a:r>
            <a:r>
              <a:rPr lang="ru-RU" sz="1800" b="0" u="sng" strike="noStrike" spc="-1" dirty="0" err="1">
                <a:solidFill>
                  <a:srgbClr val="0563C1"/>
                </a:solidFill>
                <a:uFillTx/>
                <a:latin typeface="Calibri"/>
                <a:hlinkClick r:id="rId4"/>
              </a:rPr>
              <a:t>світової</a:t>
            </a:r>
            <a:r>
              <a:rPr lang="ru-RU" sz="1800" b="0" u="sng" strike="noStrike" spc="-1" dirty="0">
                <a:solidFill>
                  <a:srgbClr val="0563C1"/>
                </a:solidFill>
                <a:uFillTx/>
                <a:latin typeface="Calibri"/>
                <a:hlinkClick r:id="rId4"/>
              </a:rPr>
              <a:t> </a:t>
            </a:r>
            <a:r>
              <a:rPr lang="ru-RU" sz="1800" b="0" u="sng" strike="noStrike" spc="-1" dirty="0" err="1">
                <a:solidFill>
                  <a:srgbClr val="0563C1"/>
                </a:solidFill>
                <a:uFillTx/>
                <a:latin typeface="Calibri"/>
                <a:hlinkClick r:id="rId4"/>
              </a:rPr>
              <a:t>війни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. 29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жовтня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1923,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унаслідок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перемоги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національно-визвольного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руху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на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чолі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з ген. Мустафою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Кемалем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у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війні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за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незалежність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проти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держави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0" u="sng" strike="noStrike" spc="-1" dirty="0" err="1">
                <a:solidFill>
                  <a:srgbClr val="0563C1"/>
                </a:solidFill>
                <a:uFillTx/>
                <a:latin typeface="Calibri"/>
                <a:hlinkClick r:id="rId5"/>
              </a:rPr>
              <a:t>Антанти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була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проголошена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1-ша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Турец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Республіка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. Першим президентом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країни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став </a:t>
            </a:r>
            <a:r>
              <a:rPr lang="ru-RU" sz="1800" b="0" strike="noStrike" spc="-1" dirty="0">
                <a:solidFill>
                  <a:srgbClr val="7030A0"/>
                </a:solidFill>
                <a:latin typeface="Calibri"/>
              </a:rPr>
              <a:t>Мустафа </a:t>
            </a:r>
            <a:r>
              <a:rPr lang="ru-RU" sz="1800" b="0" strike="noStrike" spc="-1" dirty="0" err="1">
                <a:solidFill>
                  <a:srgbClr val="7030A0"/>
                </a:solidFill>
                <a:latin typeface="Calibri"/>
              </a:rPr>
              <a:t>Кемаль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Вища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влада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в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державі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належала однопалатному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законодавчому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органу — </a:t>
            </a:r>
            <a:r>
              <a:rPr lang="ru-RU" sz="1800" b="0" u="sng" strike="noStrike" spc="-1" dirty="0">
                <a:solidFill>
                  <a:srgbClr val="548235"/>
                </a:solidFill>
                <a:uFillTx/>
                <a:latin typeface="Calibri"/>
              </a:rPr>
              <a:t>Великим </a:t>
            </a:r>
            <a:r>
              <a:rPr lang="ru-RU" sz="1800" b="0" u="sng" strike="noStrike" spc="-1" dirty="0" err="1">
                <a:solidFill>
                  <a:srgbClr val="548235"/>
                </a:solidFill>
                <a:uFillTx/>
                <a:latin typeface="Calibri"/>
              </a:rPr>
              <a:t>національним</a:t>
            </a:r>
            <a:r>
              <a:rPr lang="ru-RU" sz="1800" b="0" u="sng" strike="noStrike" spc="-1" dirty="0">
                <a:solidFill>
                  <a:srgbClr val="548235"/>
                </a:solidFill>
                <a:uFillTx/>
                <a:latin typeface="Calibri"/>
              </a:rPr>
              <a:t> </a:t>
            </a:r>
            <a:r>
              <a:rPr lang="ru-RU" sz="1800" b="0" u="sng" strike="noStrike" spc="-1" dirty="0" err="1">
                <a:solidFill>
                  <a:srgbClr val="548235"/>
                </a:solidFill>
                <a:uFillTx/>
                <a:latin typeface="Calibri"/>
              </a:rPr>
              <a:t>зборам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які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обирали президента.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Халіфат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було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скасовано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, </a:t>
            </a:r>
            <a:r>
              <a:rPr lang="ru-RU" sz="1800" b="0" u="sng" strike="noStrike" spc="-1" dirty="0" err="1">
                <a:solidFill>
                  <a:srgbClr val="0563C1"/>
                </a:solidFill>
                <a:uFillTx/>
                <a:latin typeface="Calibri"/>
                <a:hlinkClick r:id="rId6"/>
              </a:rPr>
              <a:t>іслам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втратив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статус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держ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релігії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Конституція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гарантувала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обмежені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права та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свободи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громадя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До 1938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Ататюрк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остаточно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реформував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суспільний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лад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Туреччини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перетворивши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її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>
                <a:solidFill>
                  <a:srgbClr val="FF0000"/>
                </a:solidFill>
                <a:latin typeface="Calibri"/>
              </a:rPr>
              <a:t>на </a:t>
            </a:r>
            <a:r>
              <a:rPr lang="ru-RU" sz="1800" b="0" strike="noStrike" spc="-1" dirty="0" err="1">
                <a:solidFill>
                  <a:srgbClr val="FF0000"/>
                </a:solidFill>
                <a:latin typeface="Calibri"/>
              </a:rPr>
              <a:t>світську</a:t>
            </a:r>
            <a:r>
              <a:rPr lang="ru-RU" sz="1800" b="0" strike="noStrike" spc="-1" dirty="0">
                <a:solidFill>
                  <a:srgbClr val="FF0000"/>
                </a:solidFill>
                <a:latin typeface="Calibri"/>
              </a:rPr>
              <a:t> державу з </a:t>
            </a:r>
            <a:r>
              <a:rPr lang="ru-RU" sz="1800" b="0" strike="noStrike" spc="-1" dirty="0" err="1">
                <a:solidFill>
                  <a:srgbClr val="FF0000"/>
                </a:solidFill>
                <a:latin typeface="Calibri"/>
              </a:rPr>
              <a:t>домінуванням</a:t>
            </a:r>
            <a:r>
              <a:rPr lang="ru-RU" sz="1800" b="0" strike="noStrike" spc="-1" dirty="0">
                <a:solidFill>
                  <a:srgbClr val="FF0000"/>
                </a:solidFill>
                <a:latin typeface="Calibri"/>
              </a:rPr>
              <a:t> державного сектору в </a:t>
            </a:r>
            <a:r>
              <a:rPr lang="ru-RU" sz="1800" b="0" strike="noStrike" spc="-1" dirty="0" err="1">
                <a:solidFill>
                  <a:srgbClr val="FF0000"/>
                </a:solidFill>
                <a:latin typeface="Calibri"/>
              </a:rPr>
              <a:t>економіці</a:t>
            </a:r>
            <a:r>
              <a:rPr lang="ru-RU" sz="1800" b="0" strike="noStrike" spc="-1" dirty="0">
                <a:solidFill>
                  <a:srgbClr val="FF0000"/>
                </a:solidFill>
                <a:latin typeface="Calibri"/>
              </a:rPr>
              <a:t>.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018680" y="478800"/>
            <a:ext cx="4295880" cy="84132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2 етап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FFFF"/>
                </a:solidFill>
                <a:latin typeface="Calibri"/>
              </a:rPr>
              <a:t>(</a:t>
            </a: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1961—1980</a:t>
            </a:r>
            <a:r>
              <a:rPr lang="ru-RU" sz="1800" b="1" i="1" strike="noStrike" spc="-1">
                <a:solidFill>
                  <a:srgbClr val="FFFFFF"/>
                </a:solidFill>
                <a:latin typeface="Calibri"/>
              </a:rPr>
              <a:t>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512640" y="1727280"/>
            <a:ext cx="11307960" cy="3816720"/>
          </a:xfrm>
          <a:prstGeom prst="rect">
            <a:avLst/>
          </a:prstGeom>
          <a:solidFill>
            <a:schemeClr val="lt1">
              <a:alpha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З кінця 1961 і до 1980 на полтичній сцені домінували </a:t>
            </a:r>
            <a:r>
              <a:rPr lang="ru-RU" sz="2000" b="0" strike="noStrike" spc="-1">
                <a:solidFill>
                  <a:srgbClr val="FF0000"/>
                </a:solidFill>
                <a:latin typeface="Calibri"/>
              </a:rPr>
              <a:t>Народно-республіканська партія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та </a:t>
            </a:r>
            <a:r>
              <a:rPr lang="ru-RU" sz="2000" b="0" strike="noStrike" spc="-1">
                <a:solidFill>
                  <a:srgbClr val="FF0000"/>
                </a:solidFill>
                <a:latin typeface="Calibri"/>
              </a:rPr>
              <a:t>Партія справедливості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, які формували більшість коаліційних урядів. Суспільно-політичне життя у 1960—70-ті рр. характеризувалося активізацією лівих сил, що виявилось у виступах робітничого класу, створенні перших легальних робітничих партій. 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Реакцією на його зміцнення стала активізація правих сил на чолі з </a:t>
            </a:r>
            <a:r>
              <a:rPr lang="ru-RU" sz="2000" b="0" strike="noStrike" spc="-1">
                <a:solidFill>
                  <a:srgbClr val="FF0000"/>
                </a:solidFill>
                <a:latin typeface="Calibri"/>
              </a:rPr>
              <a:t>Партією націоналістичного руху ("сірих вовків"),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які робили ставку на тероррізації, викликані великим зовнішнім боргом, нерозв’язаним аграрним питанням, зростанням цін на нафту і безробіттям, разом із поширенням тероризму спричинили у березні 1971 черговий держ. переворот, здійснений військовими.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Збройні сили Туреччини стали гарантом світськості та європейськості режиму, отримавши право втручатися в політику уряду.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2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338000" y="478800"/>
            <a:ext cx="4295880" cy="84132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2 етап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FFFF"/>
                </a:solidFill>
                <a:latin typeface="Calibri"/>
              </a:rPr>
              <a:t>(</a:t>
            </a: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з 1982</a:t>
            </a:r>
            <a:r>
              <a:rPr lang="ru-RU" sz="1800" b="1" i="1" strike="noStrike" spc="-1">
                <a:solidFill>
                  <a:srgbClr val="FFFFFF"/>
                </a:solidFill>
                <a:latin typeface="Calibri"/>
              </a:rPr>
              <a:t>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448200" y="2118960"/>
            <a:ext cx="11262600" cy="3845880"/>
          </a:xfrm>
          <a:prstGeom prst="rect">
            <a:avLst/>
          </a:prstGeom>
          <a:solidFill>
            <a:schemeClr val="lt1">
              <a:alpha val="74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З 1983 і до кінця 1980-х рр. при владі перебувала </a:t>
            </a:r>
            <a:r>
              <a:rPr lang="ru-RU" sz="2000" b="0" strike="noStrike" spc="-1">
                <a:solidFill>
                  <a:srgbClr val="FF0000"/>
                </a:solidFill>
                <a:latin typeface="Calibri"/>
              </a:rPr>
              <a:t>Партія Вітчизни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на чолі з економістом </a:t>
            </a:r>
            <a:r>
              <a:rPr lang="ru-RU" sz="2000" b="0" strike="noStrike" spc="-1">
                <a:solidFill>
                  <a:srgbClr val="C00000"/>
                </a:solidFill>
                <a:latin typeface="Calibri"/>
              </a:rPr>
              <a:t>Тургутом Озалом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, який став </a:t>
            </a:r>
            <a:r>
              <a:rPr lang="ru-RU" sz="2000" b="0" i="1" strike="noStrike" spc="-1">
                <a:solidFill>
                  <a:srgbClr val="7030A0"/>
                </a:solidFill>
                <a:latin typeface="Calibri"/>
              </a:rPr>
              <a:t>"батьком турецьких економічних реформ"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. В їх основі лежала ідея лібералізації економіки і зміцнення ринкових відносин за рахунок відмови від жорсткого держ. регулювання.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Calibri"/>
              </a:rPr>
              <a:t>12 вересня 2010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 Турції відбувся черговий </a:t>
            </a:r>
            <a:r>
              <a:rPr lang="ru-RU" sz="2000" b="0" i="1" strike="noStrike" spc="-1">
                <a:solidFill>
                  <a:srgbClr val="C00000"/>
                </a:solidFill>
                <a:latin typeface="Calibri"/>
              </a:rPr>
              <a:t>конституційний референдум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, ініційований ПСР з метою демократизації сусп-ва і виконання вимог ЄС. Референдум законодавчо закріпив низку демократ. цінностей (розширив права профспілок, запровадив інститут омбудсменів). Водночас армію вперше в історії республіки було поставлено під цивільний контроль, а уряд позбавлено будь-якого контролю з боку Конституційного суду.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2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50000" y="3091680"/>
            <a:ext cx="2873520" cy="2205720"/>
          </a:xfrm>
          <a:prstGeom prst="rect">
            <a:avLst/>
          </a:prstGeom>
          <a:solidFill>
            <a:srgbClr val="F8D1B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760000"/>
                </a:solidFill>
                <a:latin typeface="Calibri"/>
              </a:rPr>
              <a:t>В даний час в парламенті Туреччини представлені всього </a:t>
            </a:r>
            <a:r>
              <a:rPr lang="ru-RU" sz="2400" b="0" u="sng" strike="noStrike" spc="-1">
                <a:solidFill>
                  <a:srgbClr val="760000"/>
                </a:solidFill>
                <a:uFillTx/>
                <a:latin typeface="Calibri"/>
              </a:rPr>
              <a:t>6 політичних партій: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1030680" y="348480"/>
            <a:ext cx="10667520" cy="13784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У Туреччині, населення якої становить </a:t>
            </a:r>
            <a:r>
              <a:rPr lang="ru-RU" sz="1800" b="0" strike="noStrike" spc="-1">
                <a:solidFill>
                  <a:srgbClr val="C00000"/>
                </a:solidFill>
                <a:latin typeface="Calibri"/>
              </a:rPr>
              <a:t>82,3 мільйона осіб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, зареєстровано близько </a:t>
            </a:r>
            <a:r>
              <a:rPr lang="ru-RU" sz="1800" b="0" strike="noStrike" spc="-1">
                <a:solidFill>
                  <a:srgbClr val="FF5050"/>
                </a:solidFill>
                <a:latin typeface="Calibri"/>
              </a:rPr>
              <a:t>90 політичних партій.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Лише </a:t>
            </a:r>
            <a:r>
              <a:rPr lang="ru-RU" sz="1800" b="0" strike="noStrike" spc="-1">
                <a:solidFill>
                  <a:srgbClr val="C00000"/>
                </a:solidFill>
                <a:latin typeface="Calibri"/>
              </a:rPr>
              <a:t>32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з них мають право на участь у парламентських і муніципальних виборах в країні.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152" name="Table 3"/>
          <p:cNvGraphicFramePr/>
          <p:nvPr/>
        </p:nvGraphicFramePr>
        <p:xfrm>
          <a:off x="5283360" y="1877400"/>
          <a:ext cx="6415200" cy="4633920"/>
        </p:xfrm>
        <a:graphic>
          <a:graphicData uri="http://schemas.openxmlformats.org/drawingml/2006/table">
            <a:tbl>
              <a:tblPr/>
              <a:tblGrid>
                <a:gridCol w="641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7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партія Справедливості і розвитку - «AK Parti» (ПСР),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E5D6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Народно-республіканська партія (CHP)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E5D6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Демократическая партия народов (HDP)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E5D6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Партія націоналістичного руху (MHP)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E5D6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«İYİ Parti»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E5D6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2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«Сеадет» (SP)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E5D6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53" name="CustomShape 4"/>
          <p:cNvSpPr/>
          <p:nvPr/>
        </p:nvSpPr>
        <p:spPr>
          <a:xfrm>
            <a:off x="4499280" y="2191680"/>
            <a:ext cx="580320" cy="21744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154" name="CustomShape 5"/>
          <p:cNvSpPr/>
          <p:nvPr/>
        </p:nvSpPr>
        <p:spPr>
          <a:xfrm>
            <a:off x="4514040" y="3715560"/>
            <a:ext cx="580320" cy="21744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155" name="CustomShape 6"/>
          <p:cNvSpPr/>
          <p:nvPr/>
        </p:nvSpPr>
        <p:spPr>
          <a:xfrm>
            <a:off x="4514040" y="4477680"/>
            <a:ext cx="580320" cy="21744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156" name="CustomShape 7"/>
          <p:cNvSpPr/>
          <p:nvPr/>
        </p:nvSpPr>
        <p:spPr>
          <a:xfrm>
            <a:off x="4514040" y="5268600"/>
            <a:ext cx="580320" cy="21744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157" name="CustomShape 8"/>
          <p:cNvSpPr/>
          <p:nvPr/>
        </p:nvSpPr>
        <p:spPr>
          <a:xfrm>
            <a:off x="4499280" y="5950800"/>
            <a:ext cx="580320" cy="21744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158" name="CustomShape 9"/>
          <p:cNvSpPr/>
          <p:nvPr/>
        </p:nvSpPr>
        <p:spPr>
          <a:xfrm>
            <a:off x="4514040" y="3026160"/>
            <a:ext cx="580320" cy="21744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149640" y="116280"/>
            <a:ext cx="3570120" cy="1814040"/>
          </a:xfrm>
          <a:prstGeom prst="roundRect">
            <a:avLst>
              <a:gd name="adj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«</a:t>
            </a:r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Па́ртія справедли́вості і ро́звитку» (ПСР)</a:t>
            </a: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 (</a:t>
            </a:r>
            <a:r>
              <a:rPr lang="ru-RU" sz="1800" b="0" u="sng" strike="noStrike" spc="-1">
                <a:solidFill>
                  <a:srgbClr val="0563C1"/>
                </a:solidFill>
                <a:uFillTx/>
                <a:latin typeface="Calibri"/>
                <a:hlinkClick r:id="rId3"/>
              </a:rPr>
              <a:t>тур.</a:t>
            </a: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 </a:t>
            </a:r>
            <a:r>
              <a:rPr lang="ru-RU" sz="1800" b="0" i="1" strike="noStrike" spc="-1">
                <a:solidFill>
                  <a:srgbClr val="FFFFFF"/>
                </a:solidFill>
                <a:latin typeface="Calibri"/>
              </a:rPr>
              <a:t>Adalet ve Kalkınma Partisi</a:t>
            </a: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, часто скорочується до </a:t>
            </a:r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AKP</a:t>
            </a: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 або </a:t>
            </a:r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AK Parti</a:t>
            </a: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) 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60" name="Рисунок 4"/>
          <p:cNvPicPr/>
          <p:nvPr/>
        </p:nvPicPr>
        <p:blipFill>
          <a:blip r:embed="rId4"/>
          <a:stretch/>
        </p:blipFill>
        <p:spPr>
          <a:xfrm>
            <a:off x="7064280" y="116280"/>
            <a:ext cx="1530360" cy="181404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333720" y="2177280"/>
            <a:ext cx="116838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владна </a:t>
            </a:r>
            <a:r>
              <a:rPr lang="ru-RU" sz="1800" b="0" u="sng" strike="noStrike" spc="-1">
                <a:solidFill>
                  <a:srgbClr val="0563C1"/>
                </a:solidFill>
                <a:uFillTx/>
                <a:latin typeface="Calibri"/>
                <a:hlinkClick r:id="rId5"/>
              </a:rPr>
              <a:t>політична партія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 у </a:t>
            </a:r>
            <a:r>
              <a:rPr lang="ru-RU" sz="1800" b="0" u="sng" strike="noStrike" spc="-1">
                <a:solidFill>
                  <a:srgbClr val="0563C1"/>
                </a:solidFill>
                <a:uFillTx/>
                <a:latin typeface="Calibri"/>
                <a:hlinkClick r:id="rId6"/>
              </a:rPr>
              <a:t>Туреччині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. Партія справедливості і розвитку позиціонує себе як помірно </a:t>
            </a:r>
            <a:r>
              <a:rPr lang="ru-RU" sz="1800" b="0" u="sng" strike="noStrike" spc="-1">
                <a:solidFill>
                  <a:srgbClr val="0563C1"/>
                </a:solidFill>
                <a:uFillTx/>
                <a:latin typeface="Calibri"/>
                <a:hlinkClick r:id="rId7"/>
              </a:rPr>
              <a:t>консервативну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 партію, орієнтовану на західні цінності, такі як </a:t>
            </a:r>
            <a:r>
              <a:rPr lang="ru-RU" sz="1800" b="0" u="sng" strike="noStrike" spc="-1">
                <a:solidFill>
                  <a:srgbClr val="0563C1"/>
                </a:solidFill>
                <a:uFillTx/>
                <a:latin typeface="Calibri"/>
                <a:hlinkClick r:id="rId8"/>
              </a:rPr>
              <a:t>ринкова економіка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, і вступ до </a:t>
            </a:r>
            <a:r>
              <a:rPr lang="ru-RU" sz="1800" b="0" u="sng" strike="noStrike" spc="-1">
                <a:solidFill>
                  <a:srgbClr val="0563C1"/>
                </a:solidFill>
                <a:uFillTx/>
                <a:latin typeface="Calibri"/>
                <a:hlinkClick r:id="rId9"/>
              </a:rPr>
              <a:t>Європейського союзу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333720" y="3167640"/>
            <a:ext cx="4702320" cy="2684880"/>
          </a:xfrm>
          <a:prstGeom prst="rect">
            <a:avLst/>
          </a:prstGeom>
          <a:solidFill>
            <a:schemeClr val="lt1">
              <a:alpha val="79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Голова партії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: Реджеп Таїп Ердоган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Штаб-квартира: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Balgat, Анкара, Туреччина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Дата заснування: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14 серпня 2001 рік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Ідеологія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: Консерватизм, економічний лібералізм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Інтернет-сторінка: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http://www.akparti.org.tr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5416200" y="3167640"/>
            <a:ext cx="6356880" cy="3628080"/>
          </a:xfrm>
          <a:prstGeom prst="rect">
            <a:avLst/>
          </a:prstGeom>
          <a:solidFill>
            <a:schemeClr val="lt1">
              <a:alpha val="81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Партію справедливості і розвитку було засновано </a:t>
            </a:r>
            <a:r>
              <a:rPr lang="ru-RU" sz="1800" b="0" u="sng" strike="noStrike" spc="-1">
                <a:solidFill>
                  <a:srgbClr val="0563C1"/>
                </a:solidFill>
                <a:uFillTx/>
                <a:latin typeface="Calibri"/>
                <a:hlinkClick r:id="rId10"/>
              </a:rPr>
              <a:t>14 серпня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0" u="sng" strike="noStrike" spc="-1">
                <a:solidFill>
                  <a:srgbClr val="0563C1"/>
                </a:solidFill>
                <a:uFillTx/>
                <a:latin typeface="Calibri"/>
                <a:hlinkClick r:id="rId11"/>
              </a:rPr>
              <a:t>2001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 року колишніми членами помірного консервативного крила забороненої у Туреччині </a:t>
            </a:r>
            <a:r>
              <a:rPr lang="ru-RU" sz="1800" b="0" u="sng" strike="noStrike" spc="-1">
                <a:solidFill>
                  <a:srgbClr val="0563C1"/>
                </a:solidFill>
                <a:uFillTx/>
                <a:latin typeface="Calibri"/>
                <a:hlinkClick r:id="rId12"/>
              </a:rPr>
              <a:t>ісламістської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0" u="sng" strike="noStrike" spc="-1">
                <a:solidFill>
                  <a:srgbClr val="0563C1"/>
                </a:solidFill>
                <a:uFillTx/>
                <a:latin typeface="Calibri"/>
                <a:hlinkClick r:id="rId13"/>
              </a:rPr>
              <a:t>Партії чесноти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. Партія була орієнтована на політичні та економічні реформи, однією з цілей стало вступ Туреччини до </a:t>
            </a:r>
            <a:r>
              <a:rPr lang="ru-RU" sz="1800" b="0" u="sng" strike="noStrike" spc="-1">
                <a:solidFill>
                  <a:srgbClr val="0563C1"/>
                </a:solidFill>
                <a:uFillTx/>
                <a:latin typeface="Calibri"/>
                <a:hlinkClick r:id="rId9"/>
              </a:rPr>
              <a:t>Європейського союзу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. 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На парламентських виборах, що відбулися </a:t>
            </a:r>
            <a:r>
              <a:rPr lang="ru-RU" sz="1800" b="0" u="sng" strike="noStrike" spc="-1">
                <a:solidFill>
                  <a:srgbClr val="0563C1"/>
                </a:solidFill>
                <a:uFillTx/>
                <a:latin typeface="Calibri"/>
                <a:hlinkClick r:id="rId14"/>
              </a:rPr>
              <a:t>22 липня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0" u="sng" strike="noStrike" spc="-1">
                <a:solidFill>
                  <a:srgbClr val="0563C1"/>
                </a:solidFill>
                <a:uFillTx/>
                <a:latin typeface="Calibri"/>
                <a:hlinkClick r:id="rId15"/>
              </a:rPr>
              <a:t>2007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 року, ПСР набрала 46,6 % голосів і отримала 341 місце в парламенті.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ПСР часто звинувачують в </a:t>
            </a:r>
            <a:r>
              <a:rPr lang="ru-RU" sz="1800" b="0" u="sng" strike="noStrike" spc="-1">
                <a:solidFill>
                  <a:srgbClr val="0563C1"/>
                </a:solidFill>
                <a:uFillTx/>
                <a:latin typeface="Calibri"/>
                <a:hlinkClick r:id="rId12"/>
              </a:rPr>
              <a:t>ісламізмі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2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2743200" y="509400"/>
            <a:ext cx="3787920" cy="1204200"/>
          </a:xfrm>
          <a:prstGeom prst="roundRect">
            <a:avLst>
              <a:gd name="adj" fmla="val 16667"/>
            </a:avLst>
          </a:prstGeom>
          <a:solidFill>
            <a:srgbClr val="FF0000">
              <a:alpha val="78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Народно-республіканська партія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 (тур. </a:t>
            </a:r>
            <a:r>
              <a:rPr lang="ru-RU" sz="1800" b="0" i="1" strike="noStrike" spc="-1">
                <a:solidFill>
                  <a:srgbClr val="FFFFFF"/>
                </a:solidFill>
                <a:latin typeface="Calibri"/>
              </a:rPr>
              <a:t>Cumhuriyet Halk Partisi</a:t>
            </a: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) 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65" name="Рисунок 4"/>
          <p:cNvPicPr/>
          <p:nvPr/>
        </p:nvPicPr>
        <p:blipFill>
          <a:blip r:embed="rId3"/>
          <a:stretch/>
        </p:blipFill>
        <p:spPr>
          <a:xfrm>
            <a:off x="6985080" y="261360"/>
            <a:ext cx="1781280" cy="1700640"/>
          </a:xfrm>
          <a:prstGeom prst="rect">
            <a:avLst/>
          </a:prstGeom>
          <a:ln>
            <a:noFill/>
          </a:ln>
        </p:spPr>
      </p:pic>
      <p:sp>
        <p:nvSpPr>
          <p:cNvPr id="166" name="CustomShape 2"/>
          <p:cNvSpPr/>
          <p:nvPr/>
        </p:nvSpPr>
        <p:spPr>
          <a:xfrm>
            <a:off x="1320840" y="2148120"/>
            <a:ext cx="991296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найстаріша політична партія </a:t>
            </a:r>
            <a:r>
              <a:rPr lang="ru-RU" sz="2000" b="0" u="sng" strike="noStrike" spc="-1">
                <a:solidFill>
                  <a:srgbClr val="0563C1"/>
                </a:solidFill>
                <a:uFillTx/>
                <a:latin typeface="Calibri"/>
                <a:hlinkClick r:id="rId4"/>
              </a:rPr>
              <a:t>Турецької Республіки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, займає лівоцентристські позиції. Використовується </a:t>
            </a:r>
            <a:r>
              <a:rPr lang="ru-RU" sz="2000" b="0" u="sng" strike="noStrike" spc="-1">
                <a:solidFill>
                  <a:srgbClr val="0563C1"/>
                </a:solidFill>
                <a:uFillTx/>
                <a:latin typeface="Calibri"/>
                <a:hlinkClick r:id="rId5"/>
              </a:rPr>
              <a:t>абревіатура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 РНП (CHP).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167040" y="3051720"/>
            <a:ext cx="5152320" cy="3047760"/>
          </a:xfrm>
          <a:prstGeom prst="rect">
            <a:avLst/>
          </a:prstGeom>
          <a:solidFill>
            <a:schemeClr val="lt1">
              <a:alpha val="89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000000"/>
                </a:solidFill>
                <a:uFillTx/>
                <a:latin typeface="Calibri"/>
              </a:rPr>
              <a:t>Інформація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Голова партии: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Кемаль Кілічдароглу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Штаб-квартира: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Анкара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Союзники і блоки: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Партія європейськіх соціалістів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Ідеологія: Кемалізм, соціал-демократія (после 1965), секуляризм, антікомунізм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Інтернет-сторінка: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http://www.chp.org.tr/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5863680" y="3042000"/>
            <a:ext cx="6211800" cy="3648600"/>
          </a:xfrm>
          <a:prstGeom prst="rect">
            <a:avLst/>
          </a:prstGeom>
          <a:solidFill>
            <a:schemeClr val="lt1">
              <a:alpha val="97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Мета діяльності партії: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i="1" strike="noStrike" spc="-1">
                <a:solidFill>
                  <a:srgbClr val="000000"/>
                </a:solidFill>
                <a:latin typeface="Calibri"/>
              </a:rPr>
              <a:t>Розвивати та зміцнювати відносини між організацією та центральною виконавчою радою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i="1" strike="noStrike" spc="-1">
                <a:solidFill>
                  <a:srgbClr val="000000"/>
                </a:solidFill>
                <a:latin typeface="Calibri"/>
              </a:rPr>
              <a:t>Організація, нагляд та вдосконалення діяльності провінційних та районних організацій та допоміжних підрозділів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i="1" strike="noStrike" spc="-1">
                <a:solidFill>
                  <a:srgbClr val="000000"/>
                </a:solidFill>
                <a:latin typeface="Calibri"/>
              </a:rPr>
              <a:t>Інспекція з повноваженнями, що надаються Центральним виконавчим комітетом з певних питань підготовка та внесення пропозицій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i="1" strike="noStrike" spc="-1">
                <a:solidFill>
                  <a:srgbClr val="000000"/>
                </a:solidFill>
                <a:latin typeface="Calibri"/>
              </a:rPr>
              <a:t>Прийняття принципів, програм та поглядів партії  нейтралізувати пропаганду, забезпечити перемогу партії на будь-яких виборах у цій галузі, рекомендувати всі необхідні заходи та сприяти їх виконанню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Висновок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У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висновку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слід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зазначити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що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…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1. </a:t>
            </a:r>
            <a:r>
              <a:rPr lang="ru-RU" sz="2800" spc="-1" dirty="0" err="1" smtClean="0">
                <a:solidFill>
                  <a:srgbClr val="000000"/>
                </a:solidFill>
                <a:latin typeface="Calibri"/>
              </a:rPr>
              <a:t>Б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ільшість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демократичних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конституцій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визнала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принцип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політичного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плюралізму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надавши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громадянам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право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вільно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об’єднуватися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щоб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створити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умови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для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становлення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багатопартійної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системи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2.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Аналіз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політичних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партій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і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процесу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їхньої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трансформації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дає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можливість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комплексної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оцінки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політичного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розвитку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держави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в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перспективі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оскільки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об’єднує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в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собі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аналіз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діяльності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основних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акторів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що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беруть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участь в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політичній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боротьбі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, і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аналіз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прийнятих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рішень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спрямованих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на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зміну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умов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політичної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боротьби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парламентської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діяльності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інших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прийнятих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вищим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політичним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керівництвом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країни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рішень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Перелік використаних джерел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8000" lnSpcReduction="20000"/>
          </a:bodyPr>
          <a:lstStyle/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Примуш М. В. Політичні партії : історія та теорія / М. В. Примуш. — К. : Професіонал, 2008. — 416 с. </a:t>
            </a: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Романюк А. Партії та електоральна політика / Анатолій Романюк, Юрій Шведа. ― Львів : ЦПД – «Астролябія», 2005. ― 365 с. </a:t>
            </a: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Исаев Б. А. Практическая партология : Генезис партий и партийнополіитических систем : [ученик] / Б. А. Исаев. ― СПб. : ИД «Петрополис», 2010. ― 514 с. </a:t>
            </a: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Нікогосян О. Тенденції розвитку політичних партій в посткомуністичних країнах [Електронний ресурс] / О. Нікогосян. ― Віче. ― 2008. ― № 2. </a:t>
            </a: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Обушний М. І. Партологія : [навч. посібник] / М. І. Обушний, М. В. Примуш, Ю. Р. Шведа ; [за ред. М. І. Обушного]. — К. : Арістей, 2006. — 432 c</a:t>
            </a: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Вавринчук М. П. Політологічні аспекти державного управління: [Навчальний посібник] / М. П. Вавринчук. ― Хмельницький : Видво Хмельн. унту упр. та права, 2010. ― 225 с.</a:t>
            </a: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Політичні партії як суб’єкт формування політико-управлінської еліти в умовах політичної модернізації : [навч. посібник] / [Ю. С. Ганжуров, В. В. Лісничий, О. В. Радченко] </a:t>
            </a: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. Георгіца А. З. Конституційне право зарубіжних країн : [Підручник] / Георгіца А. З. ― Тернопіль : Астон, 2003. ― 432 с.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83808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План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838080" y="1243080"/>
            <a:ext cx="10515240" cy="4850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Вступ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Політичні партії Естонії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Етапи розвитку партійної системи Естонії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Рійґікоґу, як вищий орган представницької влад Естоніїї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Найбільші політичні партії Естонії (Партія Реформ Естонії, Вітчизна, Центристська партія Естонії)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3. Політичні партії Туреччини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Етапи розвитку партійної системи Туреччини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Найбільші політичні партії Туреччини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4. Висновок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5. Перелік використаних джерел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04000" y="145440"/>
            <a:ext cx="10515240" cy="936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 dirty="0" err="1">
                <a:solidFill>
                  <a:srgbClr val="000000"/>
                </a:solidFill>
                <a:latin typeface="Calibri Light"/>
              </a:rPr>
              <a:t>Вступ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Рисунок 86"/>
          <p:cNvPicPr/>
          <p:nvPr/>
        </p:nvPicPr>
        <p:blipFill>
          <a:blip r:embed="rId2"/>
          <a:stretch/>
        </p:blipFill>
        <p:spPr>
          <a:xfrm>
            <a:off x="140760" y="956160"/>
            <a:ext cx="2304000" cy="2301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8" name="Рисунок 87"/>
          <p:cNvPicPr/>
          <p:nvPr/>
        </p:nvPicPr>
        <p:blipFill>
          <a:blip r:embed="rId3"/>
          <a:stretch/>
        </p:blipFill>
        <p:spPr>
          <a:xfrm>
            <a:off x="0" y="4824027"/>
            <a:ext cx="3589524" cy="2033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9" name="Рисунок 88"/>
          <p:cNvPicPr/>
          <p:nvPr/>
        </p:nvPicPr>
        <p:blipFill>
          <a:blip r:embed="rId4"/>
          <a:stretch/>
        </p:blipFill>
        <p:spPr>
          <a:xfrm>
            <a:off x="1620000" y="2664000"/>
            <a:ext cx="2232000" cy="22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0" name="CustomShape 2"/>
          <p:cNvSpPr/>
          <p:nvPr/>
        </p:nvSpPr>
        <p:spPr>
          <a:xfrm>
            <a:off x="4320000" y="864000"/>
            <a:ext cx="3672000" cy="1368000"/>
          </a:xfrm>
          <a:prstGeom prst="ellipse">
            <a:avLst/>
          </a:prstGeom>
          <a:solidFill>
            <a:srgbClr val="FFDBB6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ru-RU" sz="2400" b="1" strike="noStrike" spc="-1" dirty="0" err="1">
                <a:latin typeface="Arial"/>
              </a:rPr>
              <a:t>Політична</a:t>
            </a:r>
            <a:r>
              <a:rPr lang="ru-RU" sz="2400" b="1" strike="noStrike" spc="-1" dirty="0">
                <a:latin typeface="Arial"/>
              </a:rPr>
              <a:t> </a:t>
            </a:r>
            <a:r>
              <a:rPr lang="ru-RU" sz="2400" b="1" strike="noStrike" spc="-1" dirty="0" err="1">
                <a:latin typeface="Arial"/>
              </a:rPr>
              <a:t>партія</a:t>
            </a:r>
            <a:endParaRPr lang="ru-RU" sz="2400" b="1" strike="noStrike" spc="-1" dirty="0">
              <a:latin typeface="Arial"/>
            </a:endParaRPr>
          </a:p>
        </p:txBody>
      </p:sp>
      <p:sp>
        <p:nvSpPr>
          <p:cNvPr id="91" name="Line 3"/>
          <p:cNvSpPr/>
          <p:nvPr/>
        </p:nvSpPr>
        <p:spPr>
          <a:xfrm>
            <a:off x="6264000" y="2304000"/>
            <a:ext cx="0" cy="72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TextShape 4"/>
          <p:cNvSpPr txBox="1"/>
          <p:nvPr/>
        </p:nvSpPr>
        <p:spPr>
          <a:xfrm>
            <a:off x="4060800" y="3096000"/>
            <a:ext cx="4363200" cy="237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2000" b="0" strike="noStrike" spc="-1" dirty="0">
                <a:latin typeface="Times New Roman"/>
                <a:ea typeface="Microsoft YaHei"/>
              </a:rPr>
              <a:t> -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це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зареєстроване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добровільне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об’єднання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громадян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 -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прихильників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певної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загальнонаціональної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програми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суспільного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розвитку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,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що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має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своєю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 метою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сприяння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формуванню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 і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вираженню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політичної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волі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громадян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,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бере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 участь у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виборах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 та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інших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 </a:t>
            </a:r>
            <a:r>
              <a:rPr lang="ru-RU" sz="2000" b="0" i="1" strike="noStrike" spc="-1" dirty="0" err="1">
                <a:latin typeface="Times New Roman"/>
                <a:ea typeface="Microsoft YaHei"/>
              </a:rPr>
              <a:t>політичних</a:t>
            </a:r>
            <a:r>
              <a:rPr lang="ru-RU" sz="2000" b="0" i="1" strike="noStrike" spc="-1" dirty="0">
                <a:latin typeface="Times New Roman"/>
                <a:ea typeface="Microsoft YaHei"/>
              </a:rPr>
              <a:t> заходах.</a:t>
            </a:r>
            <a:endParaRPr lang="ru-RU" sz="2000" b="0" strike="noStrike" spc="-1" dirty="0">
              <a:latin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8798" y="4015985"/>
            <a:ext cx="2251515" cy="2677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4896" y="612231"/>
            <a:ext cx="2459321" cy="24593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2867" y="1836579"/>
            <a:ext cx="2428042" cy="2869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838080" y="332509"/>
            <a:ext cx="10515240" cy="85729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strike="noStrike" spc="-1" dirty="0" err="1">
                <a:solidFill>
                  <a:srgbClr val="000000"/>
                </a:solidFill>
                <a:latin typeface="Calibri Light"/>
              </a:rPr>
              <a:t>Політичні</a:t>
            </a:r>
            <a:r>
              <a:rPr lang="ru-RU" sz="3600" b="1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600" b="1" strike="noStrike" spc="-1" dirty="0" err="1">
                <a:solidFill>
                  <a:srgbClr val="000000"/>
                </a:solidFill>
                <a:latin typeface="Calibri Light"/>
              </a:rPr>
              <a:t>партії</a:t>
            </a:r>
            <a:r>
              <a:rPr lang="ru-RU" sz="3600" b="1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600" b="1" strike="noStrike" spc="-1" dirty="0" err="1">
                <a:solidFill>
                  <a:srgbClr val="000000"/>
                </a:solidFill>
                <a:latin typeface="Calibri Light"/>
              </a:rPr>
              <a:t>Естонії</a:t>
            </a:r>
            <a:r>
              <a:rPr sz="1600" dirty="0"/>
              <a:t/>
            </a:r>
            <a:br>
              <a:rPr sz="1600" dirty="0"/>
            </a:br>
            <a:endParaRPr lang="ru-RU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591480" y="1161000"/>
            <a:ext cx="10918080" cy="5511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0D0D0D"/>
                </a:solidFill>
                <a:latin typeface="Calibri"/>
              </a:rPr>
              <a:t>Етапи розвитку партійної системи Естонії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3772080" y="2118960"/>
            <a:ext cx="4295880" cy="98676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1 етап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FFFF"/>
                </a:solidFill>
                <a:latin typeface="Calibri"/>
              </a:rPr>
              <a:t>(1918 -1940)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6" name="CustomShape 4"/>
          <p:cNvSpPr/>
          <p:nvPr/>
        </p:nvSpPr>
        <p:spPr>
          <a:xfrm>
            <a:off x="591480" y="3512520"/>
            <a:ext cx="10918080" cy="3004200"/>
          </a:xfrm>
          <a:prstGeom prst="rect">
            <a:avLst/>
          </a:prstGeom>
          <a:solidFill>
            <a:schemeClr val="bg1">
              <a:alpha val="76000"/>
            </a:schemeClr>
          </a:solidFill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404040"/>
                </a:solidFill>
                <a:latin typeface="Calibri"/>
              </a:rPr>
              <a:t>Естонська декларація незалежності </a:t>
            </a:r>
            <a:r>
              <a:rPr lang="ru-RU" sz="2000" b="0" strike="noStrike" spc="-1">
                <a:solidFill>
                  <a:srgbClr val="404040"/>
                </a:solidFill>
                <a:latin typeface="Calibri"/>
              </a:rPr>
              <a:t>була видана </a:t>
            </a:r>
            <a:r>
              <a:rPr lang="ru-RU" sz="2000" b="1" strike="noStrike" spc="-1">
                <a:solidFill>
                  <a:srgbClr val="404040"/>
                </a:solidFill>
                <a:latin typeface="Calibri"/>
              </a:rPr>
              <a:t>1918</a:t>
            </a:r>
            <a:r>
              <a:rPr lang="ru-RU" sz="2000" b="0" strike="noStrike" spc="-1">
                <a:solidFill>
                  <a:srgbClr val="404040"/>
                </a:solidFill>
                <a:latin typeface="Calibri"/>
              </a:rPr>
              <a:t> року. Парламентська республіка була сформована Виборчими зборами Естонії, а перша </a:t>
            </a:r>
            <a:r>
              <a:rPr lang="ru-RU" sz="2000" b="1" strike="noStrike" spc="-1">
                <a:solidFill>
                  <a:srgbClr val="404040"/>
                </a:solidFill>
                <a:latin typeface="Calibri"/>
              </a:rPr>
              <a:t>Конституція Естонії </a:t>
            </a:r>
            <a:r>
              <a:rPr lang="ru-RU" sz="2000" b="0" strike="noStrike" spc="-1">
                <a:solidFill>
                  <a:srgbClr val="404040"/>
                </a:solidFill>
                <a:latin typeface="Calibri"/>
              </a:rPr>
              <a:t>була прийнята </a:t>
            </a:r>
            <a:r>
              <a:rPr lang="ru-RU" sz="2000" b="1" strike="noStrike" spc="-1">
                <a:solidFill>
                  <a:srgbClr val="404040"/>
                </a:solidFill>
                <a:latin typeface="Calibri"/>
              </a:rPr>
              <a:t>15 червня 1920 року</a:t>
            </a:r>
            <a:r>
              <a:rPr lang="ru-RU" sz="2000" b="0" strike="noStrike" spc="-1">
                <a:solidFill>
                  <a:srgbClr val="404040"/>
                </a:solidFill>
                <a:latin typeface="Calibri"/>
              </a:rPr>
              <a:t>. Парламент Рійгікогу (Державні збори) обрав Державного старійшину, який діяв і як Глава уряду, і як Глава держави.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404040"/>
                </a:solidFill>
                <a:latin typeface="Calibri"/>
              </a:rPr>
              <a:t>За часів Періоду мовчання політичні партії були заборонені, й парламент не збирався між 1934 та 1938 роками, оскільки країна управлялась декретом Костянтина Пятса, якого було обрано першим Президентом Естонії 1938 року.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412520" y="159480"/>
            <a:ext cx="3570120" cy="76896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FFFF"/>
                </a:solidFill>
                <a:latin typeface="Calibri"/>
              </a:rPr>
              <a:t>2 етап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FFFF"/>
                </a:solidFill>
                <a:latin typeface="Calibri"/>
              </a:rPr>
              <a:t>(1940-1992)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78800" y="1175760"/>
            <a:ext cx="11088720" cy="2859120"/>
          </a:xfrm>
          <a:prstGeom prst="rect">
            <a:avLst/>
          </a:prstGeom>
          <a:solidFill>
            <a:schemeClr val="bg1">
              <a:alpha val="79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404040"/>
                </a:solidFill>
                <a:latin typeface="Calibri"/>
              </a:rPr>
              <a:t>Парламент </a:t>
            </a:r>
            <a:r>
              <a:rPr lang="ru-RU" sz="1800" b="1" strike="noStrike" spc="-1">
                <a:solidFill>
                  <a:srgbClr val="404040"/>
                </a:solidFill>
                <a:latin typeface="Calibri"/>
              </a:rPr>
              <a:t>обирає голову</a:t>
            </a:r>
            <a:r>
              <a:rPr lang="ru-RU" sz="1800" b="0" strike="noStrike" spc="-1">
                <a:solidFill>
                  <a:srgbClr val="404040"/>
                </a:solidFill>
                <a:latin typeface="Calibri"/>
              </a:rPr>
              <a:t>, який може головувати упродовж </a:t>
            </a:r>
            <a:r>
              <a:rPr lang="ru-RU" sz="1800" b="1" strike="noStrike" spc="-1">
                <a:solidFill>
                  <a:srgbClr val="404040"/>
                </a:solidFill>
                <a:latin typeface="Calibri"/>
              </a:rPr>
              <a:t>двох термінів по п'ять років</a:t>
            </a:r>
            <a:r>
              <a:rPr lang="ru-RU" sz="1800" b="0" strike="noStrike" spc="-1">
                <a:solidFill>
                  <a:srgbClr val="404040"/>
                </a:solidFill>
                <a:latin typeface="Calibri"/>
              </a:rPr>
              <a:t>. Як правило, голова пропонує лідеру партії,  Естонія використовує систему голосування, що базується на </a:t>
            </a:r>
            <a:r>
              <a:rPr lang="ru-RU" sz="1800" b="0" u="sng" strike="noStrike" spc="-1">
                <a:solidFill>
                  <a:srgbClr val="1B8AF9"/>
                </a:solidFill>
                <a:uFillTx/>
                <a:latin typeface="Calibri"/>
                <a:hlinkClick r:id="rId3"/>
              </a:rPr>
              <a:t>пропорційній виборчій системі</a:t>
            </a:r>
            <a:r>
              <a:rPr lang="ru-RU" sz="1800" b="0" strike="noStrike" spc="-1">
                <a:solidFill>
                  <a:srgbClr val="404040"/>
                </a:solidFill>
                <a:latin typeface="Calibri"/>
              </a:rPr>
              <a:t>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404040"/>
                </a:solidFill>
                <a:latin typeface="Calibri"/>
              </a:rPr>
              <a:t>Парламент також призначає голову Державного банку Естонії, Головнокомандувача збройних сил Естонії, начальника Головного контрольно-фінансового управління Естонії, канцлера Естонії та голову Вищого суду Естонії, всіх після схвалення </a:t>
            </a:r>
            <a:r>
              <a:rPr lang="ru-RU" sz="1800" b="0" u="sng" strike="noStrike" spc="-1">
                <a:solidFill>
                  <a:srgbClr val="1B8AF9"/>
                </a:solidFill>
                <a:uFillTx/>
                <a:latin typeface="Calibri"/>
                <a:hlinkClick r:id="rId4"/>
              </a:rPr>
              <a:t>Президента</a:t>
            </a:r>
            <a:r>
              <a:rPr lang="ru-RU" sz="1800" b="0" strike="noStrike" spc="-1">
                <a:solidFill>
                  <a:srgbClr val="404040"/>
                </a:solidFill>
                <a:latin typeface="Calibri"/>
              </a:rPr>
              <a:t>. що набрала найбільшу кількість голосів, сформувати новий уряд, який потім має отримати підтримку Рійгікогу. Парламент також призначає голову Державного банку Естонії, Головнокомандувача збройних сил Естонії, начальника Головного контрольно-фінансового управління Естонії, канцлера Естонії та голову Вищого суду Естонії, всіх після схвалення Президента.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4412520" y="4158360"/>
            <a:ext cx="3570120" cy="76896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FFFF"/>
                </a:solidFill>
                <a:latin typeface="Calibri"/>
              </a:rPr>
              <a:t>3 етап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(1992-теперішнй час)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00" name="CustomShape 4"/>
          <p:cNvSpPr/>
          <p:nvPr/>
        </p:nvSpPr>
        <p:spPr>
          <a:xfrm>
            <a:off x="478800" y="5167080"/>
            <a:ext cx="11190240" cy="1581840"/>
          </a:xfrm>
          <a:prstGeom prst="rect">
            <a:avLst/>
          </a:prstGeom>
          <a:solidFill>
            <a:schemeClr val="lt1">
              <a:alpha val="64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1800" b="0" u="sng" strike="noStrike" spc="-1">
                <a:solidFill>
                  <a:srgbClr val="0563C1"/>
                </a:solidFill>
                <a:uFillTx/>
                <a:latin typeface="Calibri"/>
                <a:hlinkClick r:id="rId5"/>
              </a:rPr>
              <a:t>1996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 року Естонія ратифікувала угоду про кордон з </a:t>
            </a:r>
            <a:r>
              <a:rPr lang="ru-RU" sz="1800" b="0" u="sng" strike="noStrike" spc="-1">
                <a:solidFill>
                  <a:srgbClr val="0563C1"/>
                </a:solidFill>
                <a:uFillTx/>
                <a:latin typeface="Calibri"/>
                <a:hlinkClick r:id="rId6"/>
              </a:rPr>
              <a:t>Латвією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 й завершила роботу над технічною угодою про кордон з </a:t>
            </a:r>
            <a:r>
              <a:rPr lang="ru-RU" sz="1800" b="0" u="sng" strike="noStrike" spc="-1">
                <a:solidFill>
                  <a:srgbClr val="0563C1"/>
                </a:solidFill>
                <a:uFillTx/>
                <a:latin typeface="Calibri"/>
                <a:hlinkClick r:id="rId7"/>
              </a:rPr>
              <a:t>Росією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Президент Мері був переобраний на вільних і чесних виборах у серпні й вересні 1996 року.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726720" y="162000"/>
            <a:ext cx="5068800" cy="911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Рійґікоґу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239400" y="4281480"/>
            <a:ext cx="7329240" cy="2249280"/>
          </a:xfrm>
          <a:prstGeom prst="roundRect">
            <a:avLst>
              <a:gd name="adj" fmla="val 16667"/>
            </a:avLst>
          </a:prstGeom>
          <a:solidFill>
            <a:schemeClr val="lt1">
              <a:alpha val="93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є </a:t>
            </a:r>
            <a:r>
              <a:rPr lang="ru-RU" sz="2000" b="0" strike="noStrike" spc="-1">
                <a:solidFill>
                  <a:srgbClr val="7030A0"/>
                </a:solidFill>
                <a:latin typeface="Calibri"/>
              </a:rPr>
              <a:t>вищим представницьким і законодавчим органом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влади в Естонській Республіці, який :</a:t>
            </a:r>
            <a:endParaRPr lang="ru-RU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2000" b="0" i="1" strike="noStrike" spc="-1">
                <a:solidFill>
                  <a:srgbClr val="000000"/>
                </a:solidFill>
                <a:latin typeface="Calibri"/>
              </a:rPr>
              <a:t>обирає главу держави;</a:t>
            </a:r>
            <a:endParaRPr lang="ru-RU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2000" b="0" i="1" strike="noStrike" spc="-1">
                <a:solidFill>
                  <a:srgbClr val="000000"/>
                </a:solidFill>
                <a:latin typeface="Calibri"/>
              </a:rPr>
              <a:t>здійснює контроль за діяльністю виконавчої влади в особі Уряду Республіки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03" name="Рисунок 4"/>
          <p:cNvPicPr/>
          <p:nvPr/>
        </p:nvPicPr>
        <p:blipFill>
          <a:blip r:embed="rId3"/>
          <a:stretch/>
        </p:blipFill>
        <p:spPr>
          <a:xfrm>
            <a:off x="130680" y="1489680"/>
            <a:ext cx="3773520" cy="247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" name="Рисунок 5"/>
          <p:cNvPicPr/>
          <p:nvPr/>
        </p:nvPicPr>
        <p:blipFill>
          <a:blip r:embed="rId4"/>
          <a:stretch/>
        </p:blipFill>
        <p:spPr>
          <a:xfrm>
            <a:off x="4968000" y="1478520"/>
            <a:ext cx="2658960" cy="2481480"/>
          </a:xfrm>
          <a:prstGeom prst="rect">
            <a:avLst/>
          </a:prstGeom>
          <a:ln>
            <a:noFill/>
          </a:ln>
        </p:spPr>
      </p:pic>
      <p:pic>
        <p:nvPicPr>
          <p:cNvPr id="105" name="Рисунок 6"/>
          <p:cNvPicPr/>
          <p:nvPr/>
        </p:nvPicPr>
        <p:blipFill>
          <a:blip r:embed="rId5"/>
          <a:stretch/>
        </p:blipFill>
        <p:spPr>
          <a:xfrm>
            <a:off x="8665200" y="1320840"/>
            <a:ext cx="2719800" cy="341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6" name="CustomShape 3"/>
          <p:cNvSpPr/>
          <p:nvPr/>
        </p:nvSpPr>
        <p:spPr>
          <a:xfrm>
            <a:off x="8490960" y="5022000"/>
            <a:ext cx="3091320" cy="1320480"/>
          </a:xfrm>
          <a:prstGeom prst="round1Rect">
            <a:avLst>
              <a:gd name="adj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Чинний президент Рійґікоґу — 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u="sng" strike="noStrike" spc="-1">
                <a:solidFill>
                  <a:srgbClr val="0563C1"/>
                </a:solidFill>
                <a:uFillTx/>
                <a:latin typeface="Calibri"/>
                <a:hlinkClick r:id="rId6"/>
              </a:rPr>
              <a:t>Ейкі Нестор</a:t>
            </a: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 (з 2014).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3498120" y="246600"/>
            <a:ext cx="6444000" cy="89964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i="1" strike="noStrike" spc="-1">
                <a:solidFill>
                  <a:srgbClr val="000000"/>
                </a:solidFill>
                <a:latin typeface="Calibri"/>
              </a:rPr>
              <a:t>Склад і порядок формування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08" name="Рисунок 4"/>
          <p:cNvPicPr/>
          <p:nvPr/>
        </p:nvPicPr>
        <p:blipFill>
          <a:blip r:embed="rId3"/>
          <a:stretch/>
        </p:blipFill>
        <p:spPr>
          <a:xfrm>
            <a:off x="681840" y="1542240"/>
            <a:ext cx="3535920" cy="1810440"/>
          </a:xfrm>
          <a:prstGeom prst="rect">
            <a:avLst/>
          </a:prstGeom>
          <a:ln>
            <a:noFill/>
          </a:ln>
        </p:spPr>
      </p:pic>
      <p:graphicFrame>
        <p:nvGraphicFramePr>
          <p:cNvPr id="109" name="Table 2"/>
          <p:cNvGraphicFramePr/>
          <p:nvPr/>
        </p:nvGraphicFramePr>
        <p:xfrm>
          <a:off x="658080" y="3579840"/>
          <a:ext cx="4107960" cy="2695680"/>
        </p:xfrm>
        <a:graphic>
          <a:graphicData uri="http://schemas.openxmlformats.org/drawingml/2006/table">
            <a:tbl>
              <a:tblPr/>
              <a:tblGrid>
                <a:gridCol w="4107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95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    </a:t>
                      </a:r>
                      <a:r>
                        <a:rPr lang="ru-RU" sz="1800" b="0" strike="noStrike" spc="-1" dirty="0">
                          <a:solidFill>
                            <a:srgbClr val="0563C1"/>
                          </a:solidFill>
                          <a:latin typeface="Calibri"/>
                          <a:hlinkClick r:id="rId4"/>
                        </a:rPr>
                        <a:t>Партия реформ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(34)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   </a:t>
                      </a:r>
                      <a:r>
                        <a:rPr lang="ru-RU" sz="1800" b="0" u="sng" strike="noStrike" spc="-1" dirty="0">
                          <a:solidFill>
                            <a:srgbClr val="0563C1"/>
                          </a:solidFill>
                          <a:uFillTx/>
                          <a:latin typeface="Calibri"/>
                          <a:hlinkClick r:id="rId5"/>
                        </a:rPr>
                        <a:t>Центристская партия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(25)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   </a:t>
                      </a:r>
                      <a:r>
                        <a:rPr lang="ru-RU" sz="1800" b="0" strike="noStrike" spc="-1" dirty="0">
                          <a:solidFill>
                            <a:srgbClr val="0563C1"/>
                          </a:solidFill>
                          <a:latin typeface="Calibri"/>
                          <a:hlinkClick r:id="rId6"/>
                        </a:rPr>
                        <a:t>Консервативная народная партия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(19)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   </a:t>
                      </a:r>
                      <a:r>
                        <a:rPr lang="ru-RU" sz="1800" b="0" strike="noStrike" spc="-1" dirty="0">
                          <a:solidFill>
                            <a:srgbClr val="0563C1"/>
                          </a:solidFill>
                          <a:latin typeface="Calibri"/>
                          <a:hlinkClick r:id="rId7"/>
                        </a:rPr>
                        <a:t>Отечество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(12)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   </a:t>
                      </a:r>
                      <a:r>
                        <a:rPr lang="ru-RU" sz="1800" b="0" strike="noStrike" spc="-1" dirty="0">
                          <a:solidFill>
                            <a:srgbClr val="0563C1"/>
                          </a:solidFill>
                          <a:latin typeface="Calibri"/>
                          <a:hlinkClick r:id="rId8"/>
                        </a:rPr>
                        <a:t>Социал-демократическая партия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(10)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   </a:t>
                      </a:r>
                      <a:r>
                        <a:rPr lang="ru-RU" sz="1800" b="0" strike="noStrike" spc="-1" dirty="0">
                          <a:solidFill>
                            <a:srgbClr val="0563C1"/>
                          </a:solidFill>
                          <a:latin typeface="Calibri"/>
                          <a:hlinkClick r:id="rId9"/>
                        </a:rPr>
                        <a:t>Независимые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(1)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A2A9B1"/>
                      </a:solidFill>
                    </a:lnL>
                    <a:lnR w="9360">
                      <a:solidFill>
                        <a:srgbClr val="A2A9B1"/>
                      </a:solidFill>
                    </a:lnR>
                    <a:lnT w="9360">
                      <a:solidFill>
                        <a:srgbClr val="A2A9B1"/>
                      </a:solidFill>
                    </a:lnT>
                    <a:lnB w="9360">
                      <a:solidFill>
                        <a:srgbClr val="A2A9B1"/>
                      </a:solidFill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0" name="CustomShape 3"/>
          <p:cNvSpPr/>
          <p:nvPr/>
        </p:nvSpPr>
        <p:spPr>
          <a:xfrm flipH="1">
            <a:off x="672600" y="3985560"/>
            <a:ext cx="144720" cy="17388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111" name="CustomShape 4"/>
          <p:cNvSpPr/>
          <p:nvPr/>
        </p:nvSpPr>
        <p:spPr>
          <a:xfrm flipH="1">
            <a:off x="671324" y="4250853"/>
            <a:ext cx="144720" cy="17388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112" name="CustomShape 5"/>
          <p:cNvSpPr/>
          <p:nvPr/>
        </p:nvSpPr>
        <p:spPr>
          <a:xfrm flipH="1">
            <a:off x="681120" y="4507533"/>
            <a:ext cx="144720" cy="17388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113" name="CustomShape 6"/>
          <p:cNvSpPr/>
          <p:nvPr/>
        </p:nvSpPr>
        <p:spPr>
          <a:xfrm flipH="1">
            <a:off x="681120" y="4784762"/>
            <a:ext cx="144720" cy="173880"/>
          </a:xfrm>
          <a:prstGeom prst="rect">
            <a:avLst/>
          </a:prstGeom>
          <a:ln>
            <a:noFill/>
          </a:ln>
          <a:effectLst>
            <a:outerShdw blurRad="5715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114" name="CustomShape 7"/>
          <p:cNvSpPr/>
          <p:nvPr/>
        </p:nvSpPr>
        <p:spPr>
          <a:xfrm flipH="1">
            <a:off x="681120" y="5109120"/>
            <a:ext cx="144720" cy="17388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15" name="CustomShape 8"/>
          <p:cNvSpPr/>
          <p:nvPr/>
        </p:nvSpPr>
        <p:spPr>
          <a:xfrm flipH="1">
            <a:off x="658080" y="5346538"/>
            <a:ext cx="144720" cy="1738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116" name="CustomShape 9"/>
          <p:cNvSpPr/>
          <p:nvPr/>
        </p:nvSpPr>
        <p:spPr>
          <a:xfrm>
            <a:off x="5181480" y="2061000"/>
            <a:ext cx="6894000" cy="4092840"/>
          </a:xfrm>
          <a:prstGeom prst="rect">
            <a:avLst/>
          </a:prstGeom>
          <a:solidFill>
            <a:schemeClr val="lt1">
              <a:alpha val="76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spc="-1" dirty="0"/>
              <a:t>До складу </a:t>
            </a:r>
            <a:r>
              <a:rPr lang="ru-RU" sz="2000" spc="-1" dirty="0" err="1"/>
              <a:t>Рійгікогу</a:t>
            </a:r>
            <a:r>
              <a:rPr lang="ru-RU" sz="2000" spc="-1" dirty="0"/>
              <a:t> входить </a:t>
            </a:r>
            <a:r>
              <a:rPr lang="ru-RU" sz="2000" spc="-1" dirty="0">
                <a:solidFill>
                  <a:srgbClr val="FF0000"/>
                </a:solidFill>
              </a:rPr>
              <a:t>101 депутат</a:t>
            </a:r>
            <a:r>
              <a:rPr lang="ru-RU" sz="2000" spc="-1" dirty="0"/>
              <a:t>, </a:t>
            </a:r>
            <a:r>
              <a:rPr lang="ru-RU" sz="2000" spc="-1" dirty="0" err="1"/>
              <a:t>які</a:t>
            </a:r>
            <a:r>
              <a:rPr lang="ru-RU" sz="2000" spc="-1" dirty="0"/>
              <a:t> </a:t>
            </a:r>
            <a:r>
              <a:rPr lang="ru-RU" sz="2000" spc="-1" dirty="0" err="1"/>
              <a:t>обираються</a:t>
            </a:r>
            <a:r>
              <a:rPr lang="ru-RU" sz="2000" spc="-1" dirty="0"/>
              <a:t> на 4-річний </a:t>
            </a:r>
            <a:r>
              <a:rPr lang="ru-RU" sz="2000" spc="-1" dirty="0" err="1"/>
              <a:t>термін</a:t>
            </a:r>
            <a:r>
              <a:rPr lang="ru-RU" sz="2000" spc="-1" dirty="0"/>
              <a:t> </a:t>
            </a:r>
            <a:r>
              <a:rPr lang="ru-RU" sz="2000" spc="-1" dirty="0" err="1"/>
              <a:t>громадянами</a:t>
            </a:r>
            <a:r>
              <a:rPr lang="ru-RU" sz="2000" spc="-1" dirty="0"/>
              <a:t> </a:t>
            </a:r>
            <a:r>
              <a:rPr lang="ru-RU" sz="2000" spc="-1" dirty="0" err="1"/>
              <a:t>Естонії</a:t>
            </a:r>
            <a:r>
              <a:rPr lang="ru-RU" sz="2000" spc="-1" dirty="0"/>
              <a:t>, </a:t>
            </a:r>
            <a:r>
              <a:rPr lang="ru-RU" sz="2000" spc="-1" dirty="0" err="1"/>
              <a:t>які</a:t>
            </a:r>
            <a:r>
              <a:rPr lang="ru-RU" sz="2000" spc="-1" dirty="0"/>
              <a:t> </a:t>
            </a:r>
            <a:r>
              <a:rPr lang="ru-RU" sz="2000" spc="-1" dirty="0" err="1"/>
              <a:t>досягли</a:t>
            </a:r>
            <a:r>
              <a:rPr lang="ru-RU" sz="2000" spc="-1" dirty="0"/>
              <a:t> 18 </a:t>
            </a:r>
            <a:r>
              <a:rPr lang="ru-RU" sz="2000" spc="-1" dirty="0" err="1"/>
              <a:t>років</a:t>
            </a:r>
            <a:r>
              <a:rPr lang="ru-RU" sz="2000" spc="-1" dirty="0"/>
              <a:t>;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ru-RU" sz="2000" spc="-1" dirty="0"/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spc="-1" dirty="0" err="1"/>
              <a:t>Вибори</a:t>
            </a:r>
            <a:r>
              <a:rPr lang="ru-RU" sz="2000" spc="-1" dirty="0"/>
              <a:t> </a:t>
            </a:r>
            <a:r>
              <a:rPr lang="ru-RU" sz="2000" spc="-1" dirty="0" err="1"/>
              <a:t>проходять</a:t>
            </a:r>
            <a:r>
              <a:rPr lang="ru-RU" sz="2000" spc="-1" dirty="0"/>
              <a:t> за </a:t>
            </a:r>
            <a:r>
              <a:rPr lang="ru-RU" sz="2000" spc="-1" dirty="0" err="1">
                <a:solidFill>
                  <a:srgbClr val="FF0000"/>
                </a:solidFill>
              </a:rPr>
              <a:t>пропорційною</a:t>
            </a:r>
            <a:r>
              <a:rPr lang="ru-RU" sz="2000" spc="-1" dirty="0">
                <a:solidFill>
                  <a:srgbClr val="FF0000"/>
                </a:solidFill>
              </a:rPr>
              <a:t> системою</a:t>
            </a:r>
            <a:r>
              <a:rPr lang="ru-RU" sz="2000" spc="-1" dirty="0"/>
              <a:t>;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ru-RU" sz="2000" spc="-1" dirty="0"/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spc="-1" dirty="0"/>
              <a:t>Член </a:t>
            </a:r>
            <a:r>
              <a:rPr lang="ru-RU" sz="2000" spc="-1" dirty="0" err="1"/>
              <a:t>Рійгікогу</a:t>
            </a:r>
            <a:r>
              <a:rPr lang="ru-RU" sz="2000" spc="-1" dirty="0"/>
              <a:t> не </a:t>
            </a:r>
            <a:r>
              <a:rPr lang="ru-RU" sz="2000" spc="-1" dirty="0" err="1"/>
              <a:t>має</a:t>
            </a:r>
            <a:r>
              <a:rPr lang="ru-RU" sz="2000" spc="-1" dirty="0"/>
              <a:t> права </a:t>
            </a:r>
            <a:r>
              <a:rPr lang="ru-RU" sz="2000" spc="-1" dirty="0" err="1"/>
              <a:t>одночасно</a:t>
            </a:r>
            <a:r>
              <a:rPr lang="ru-RU" sz="2000" spc="-1" dirty="0"/>
              <a:t> </a:t>
            </a:r>
            <a:r>
              <a:rPr lang="ru-RU" sz="2000" spc="-1" dirty="0" err="1"/>
              <a:t>займати</a:t>
            </a:r>
            <a:r>
              <a:rPr lang="ru-RU" sz="2000" spc="-1" dirty="0"/>
              <a:t> будь-яку </a:t>
            </a:r>
            <a:r>
              <a:rPr lang="ru-RU" sz="2000" spc="-1" dirty="0" err="1"/>
              <a:t>іншу</a:t>
            </a:r>
            <a:r>
              <a:rPr lang="ru-RU" sz="2000" spc="-1" dirty="0"/>
              <a:t> </a:t>
            </a:r>
            <a:r>
              <a:rPr lang="ru-RU" sz="2000" spc="-1" dirty="0" err="1"/>
              <a:t>державну</a:t>
            </a:r>
            <a:r>
              <a:rPr lang="ru-RU" sz="2000" spc="-1" dirty="0"/>
              <a:t> посаду (в </a:t>
            </a:r>
            <a:r>
              <a:rPr lang="ru-RU" sz="2000" spc="-1" dirty="0" err="1"/>
              <a:t>іншому</a:t>
            </a:r>
            <a:r>
              <a:rPr lang="ru-RU" sz="2000" spc="-1" dirty="0"/>
              <a:t> </a:t>
            </a:r>
            <a:r>
              <a:rPr lang="ru-RU" sz="2000" spc="-1" dirty="0" err="1"/>
              <a:t>випадку</a:t>
            </a:r>
            <a:r>
              <a:rPr lang="ru-RU" sz="2000" spc="-1" dirty="0"/>
              <a:t> </a:t>
            </a:r>
            <a:r>
              <a:rPr lang="ru-RU" sz="2000" spc="-1" dirty="0" err="1"/>
              <a:t>повноваження</a:t>
            </a:r>
            <a:r>
              <a:rPr lang="ru-RU" sz="2000" spc="-1" dirty="0"/>
              <a:t> депутата автоматично </a:t>
            </a:r>
            <a:r>
              <a:rPr lang="ru-RU" sz="2000" spc="-1" dirty="0" err="1"/>
              <a:t>припиняються</a:t>
            </a:r>
            <a:r>
              <a:rPr lang="ru-RU" sz="2000" spc="-1" dirty="0"/>
              <a:t>).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70880" y="429480"/>
            <a:ext cx="8631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pc="-1" dirty="0" err="1"/>
              <a:t>Нинішній</a:t>
            </a:r>
            <a:r>
              <a:rPr lang="ru-RU" spc="-1" dirty="0"/>
              <a:t> склад парламенту </a:t>
            </a:r>
            <a:r>
              <a:rPr lang="ru-RU" spc="-1" dirty="0" err="1"/>
              <a:t>обрано</a:t>
            </a:r>
            <a:r>
              <a:rPr lang="ru-RU" spc="-1" dirty="0"/>
              <a:t> </a:t>
            </a:r>
            <a:r>
              <a:rPr lang="ru-RU" spc="-1" dirty="0">
                <a:solidFill>
                  <a:srgbClr val="FF0000"/>
                </a:solidFill>
              </a:rPr>
              <a:t>3 </a:t>
            </a:r>
            <a:r>
              <a:rPr lang="ru-RU" spc="-1" dirty="0" err="1">
                <a:solidFill>
                  <a:srgbClr val="FF0000"/>
                </a:solidFill>
              </a:rPr>
              <a:t>березня</a:t>
            </a:r>
            <a:r>
              <a:rPr lang="ru-RU" spc="-1" dirty="0">
                <a:solidFill>
                  <a:srgbClr val="FF0000"/>
                </a:solidFill>
              </a:rPr>
              <a:t> 2019 року</a:t>
            </a:r>
            <a:r>
              <a:rPr lang="ru-RU" spc="-1" dirty="0"/>
              <a:t>.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470880" y="902520"/>
            <a:ext cx="4197600" cy="540000"/>
          </a:xfrm>
          <a:prstGeom prst="ellipse">
            <a:avLst/>
          </a:prstGeom>
          <a:solidFill>
            <a:schemeClr val="lt1">
              <a:alpha val="6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После выборов 2019 года: 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19" name="Рисунок 5"/>
          <p:cNvPicPr/>
          <p:nvPr/>
        </p:nvPicPr>
        <p:blipFill>
          <a:blip r:embed="rId3"/>
          <a:stretch/>
        </p:blipFill>
        <p:spPr>
          <a:xfrm>
            <a:off x="914400" y="1636200"/>
            <a:ext cx="2368800" cy="3413880"/>
          </a:xfrm>
          <a:prstGeom prst="rect">
            <a:avLst/>
          </a:prstGeom>
          <a:ln>
            <a:noFill/>
          </a:ln>
        </p:spPr>
      </p:pic>
      <p:sp>
        <p:nvSpPr>
          <p:cNvPr id="120" name="CustomShape 3"/>
          <p:cNvSpPr/>
          <p:nvPr/>
        </p:nvSpPr>
        <p:spPr>
          <a:xfrm>
            <a:off x="914400" y="5306400"/>
            <a:ext cx="2368800" cy="12189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000000"/>
                </a:solidFill>
                <a:uFillTx/>
                <a:latin typeface="Calibri"/>
              </a:rPr>
              <a:t>Хенн Пиллуаас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–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спікер Рійгікогу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21" name="Рисунок 7"/>
          <p:cNvPicPr/>
          <p:nvPr/>
        </p:nvPicPr>
        <p:blipFill>
          <a:blip r:embed="rId4"/>
          <a:stretch/>
        </p:blipFill>
        <p:spPr>
          <a:xfrm>
            <a:off x="4330080" y="1636200"/>
            <a:ext cx="2446560" cy="3413880"/>
          </a:xfrm>
          <a:prstGeom prst="rect">
            <a:avLst/>
          </a:prstGeom>
          <a:ln>
            <a:noFill/>
          </a:ln>
        </p:spPr>
      </p:pic>
      <p:sp>
        <p:nvSpPr>
          <p:cNvPr id="122" name="CustomShape 4"/>
          <p:cNvSpPr/>
          <p:nvPr/>
        </p:nvSpPr>
        <p:spPr>
          <a:xfrm>
            <a:off x="4330080" y="5306400"/>
            <a:ext cx="2446560" cy="12189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000000"/>
                </a:solidFill>
                <a:uFillTx/>
                <a:latin typeface="Calibri"/>
              </a:rPr>
              <a:t>Хелір-Валдор Сеедер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- перший віце-спікер Рійгікогу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23" name="Рисунок 9"/>
          <p:cNvPicPr/>
          <p:nvPr/>
        </p:nvPicPr>
        <p:blipFill>
          <a:blip r:embed="rId5"/>
          <a:stretch/>
        </p:blipFill>
        <p:spPr>
          <a:xfrm>
            <a:off x="7875000" y="1636200"/>
            <a:ext cx="2454480" cy="3413880"/>
          </a:xfrm>
          <a:prstGeom prst="rect">
            <a:avLst/>
          </a:prstGeom>
          <a:ln>
            <a:noFill/>
          </a:ln>
        </p:spPr>
      </p:pic>
      <p:sp>
        <p:nvSpPr>
          <p:cNvPr id="124" name="CustomShape 5"/>
          <p:cNvSpPr/>
          <p:nvPr/>
        </p:nvSpPr>
        <p:spPr>
          <a:xfrm>
            <a:off x="7875000" y="5306400"/>
            <a:ext cx="2473920" cy="12189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u="sng" strike="noStrike" spc="-1" dirty="0" err="1">
                <a:solidFill>
                  <a:srgbClr val="000000"/>
                </a:solidFill>
                <a:latin typeface="Calibri"/>
              </a:rPr>
              <a:t>Сійм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u="sng" strike="noStrike" spc="-1" dirty="0" err="1">
                <a:solidFill>
                  <a:srgbClr val="000000"/>
                </a:solidFill>
                <a:uFillTx/>
                <a:latin typeface="Calibri"/>
              </a:rPr>
              <a:t>Каллас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другий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віце-спікер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 rot="16200000">
            <a:off x="-2094120" y="3992760"/>
            <a:ext cx="4895280" cy="4572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Найбільші політичні партії Естонії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3020400" y="124560"/>
            <a:ext cx="2992320" cy="164844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222A35"/>
                </a:solidFill>
                <a:latin typeface="Calibri"/>
              </a:rPr>
              <a:t>Партия реформ Эстонии</a:t>
            </a:r>
            <a:r>
              <a:rPr lang="ru-RU" sz="2400" b="0" strike="noStrike" spc="-1">
                <a:solidFill>
                  <a:srgbClr val="222A35"/>
                </a:solidFill>
                <a:latin typeface="Calibri"/>
              </a:rPr>
              <a:t> 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222A35"/>
                </a:solidFill>
                <a:latin typeface="Calibri"/>
              </a:rPr>
              <a:t>(</a:t>
            </a:r>
            <a:r>
              <a:rPr lang="ru-RU" sz="2400" b="0" u="sng" strike="noStrike" spc="-1">
                <a:solidFill>
                  <a:srgbClr val="033261"/>
                </a:solidFill>
                <a:uFillTx/>
                <a:latin typeface="Calibri"/>
                <a:hlinkClick r:id="rId3"/>
              </a:rPr>
              <a:t>эст.</a:t>
            </a:r>
            <a:r>
              <a:rPr lang="ru-RU" sz="2400" b="0" strike="noStrike" spc="-1">
                <a:solidFill>
                  <a:srgbClr val="222A35"/>
                </a:solidFill>
                <a:latin typeface="Calibri"/>
              </a:rPr>
              <a:t> </a:t>
            </a:r>
            <a:r>
              <a:rPr lang="ru-RU" sz="2400" b="0" i="1" strike="noStrike" spc="-1">
                <a:solidFill>
                  <a:srgbClr val="222A35"/>
                </a:solidFill>
                <a:latin typeface="Calibri"/>
              </a:rPr>
              <a:t>Eesti Reformierakond</a:t>
            </a:r>
            <a:r>
              <a:rPr lang="ru-RU" sz="1800" b="0" strike="noStrike" spc="-1">
                <a:solidFill>
                  <a:srgbClr val="222A35"/>
                </a:solidFill>
                <a:latin typeface="Calibri"/>
              </a:rPr>
              <a:t>)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27" name="Рисунок 6"/>
          <p:cNvPicPr/>
          <p:nvPr/>
        </p:nvPicPr>
        <p:blipFill>
          <a:blip r:embed="rId4"/>
          <a:stretch/>
        </p:blipFill>
        <p:spPr>
          <a:xfrm>
            <a:off x="6376680" y="124560"/>
            <a:ext cx="2917800" cy="1648440"/>
          </a:xfrm>
          <a:prstGeom prst="rect">
            <a:avLst/>
          </a:prstGeom>
          <a:ln>
            <a:noFill/>
          </a:ln>
        </p:spPr>
      </p:pic>
      <p:sp>
        <p:nvSpPr>
          <p:cNvPr id="128" name="CustomShape 3"/>
          <p:cNvSpPr/>
          <p:nvPr/>
        </p:nvSpPr>
        <p:spPr>
          <a:xfrm>
            <a:off x="3875760" y="1773360"/>
            <a:ext cx="50011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i="1" strike="noStrike" spc="-1">
                <a:solidFill>
                  <a:srgbClr val="000000"/>
                </a:solidFill>
                <a:latin typeface="Calibri"/>
              </a:rPr>
              <a:t>право-ліберальна партія в Естонії.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698760" y="2466000"/>
            <a:ext cx="4642560" cy="3246480"/>
          </a:xfrm>
          <a:prstGeom prst="rect">
            <a:avLst/>
          </a:prstGeom>
          <a:solidFill>
            <a:schemeClr val="lt1">
              <a:alpha val="44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000000"/>
                </a:solidFill>
                <a:uFillTx/>
                <a:latin typeface="Calibri"/>
              </a:rPr>
              <a:t>Інформація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Лідер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             Кая Каллас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Засновник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    Сійм Каллас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Дата заснування  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1994 р.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Штаб-квартира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    Таллінн 10119, Тинісмяги 9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Ідеологія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  Консервативний лібералізм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Кількість членів  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12 972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</a:rPr>
              <a:t>Девіз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Впевнено вперед!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5780880" y="2466000"/>
            <a:ext cx="6192720" cy="3678840"/>
          </a:xfrm>
          <a:prstGeom prst="rect">
            <a:avLst/>
          </a:prstGeom>
          <a:solidFill>
            <a:schemeClr val="bg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222A35"/>
                </a:solidFill>
                <a:latin typeface="Calibri"/>
              </a:rPr>
              <a:t>Партія реформ складається з </a:t>
            </a:r>
            <a:r>
              <a:rPr lang="ru-RU" sz="2000" b="0" strike="noStrike" spc="-1">
                <a:solidFill>
                  <a:srgbClr val="00B050"/>
                </a:solidFill>
                <a:latin typeface="Calibri"/>
              </a:rPr>
              <a:t>земельних організацій </a:t>
            </a:r>
            <a:r>
              <a:rPr lang="ru-RU" sz="2000" b="0" strike="noStrike" spc="-1">
                <a:solidFill>
                  <a:srgbClr val="222A35"/>
                </a:solidFill>
                <a:latin typeface="Calibri"/>
              </a:rPr>
              <a:t>(maakondlik organisatsioon), земельні організації з </a:t>
            </a:r>
            <a:r>
              <a:rPr lang="ru-RU" sz="2000" b="0" strike="noStrike" spc="-1">
                <a:solidFill>
                  <a:srgbClr val="7030A0"/>
                </a:solidFill>
                <a:latin typeface="Calibri"/>
              </a:rPr>
              <a:t>районних організацій </a:t>
            </a:r>
            <a:r>
              <a:rPr lang="ru-RU" sz="2000" b="0" strike="noStrike" spc="-1">
                <a:solidFill>
                  <a:srgbClr val="222A35"/>
                </a:solidFill>
                <a:latin typeface="Calibri"/>
              </a:rPr>
              <a:t>(piirkondlik organisatsioon).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222A35"/>
                </a:solidFill>
                <a:uFillTx/>
                <a:latin typeface="Calibri"/>
              </a:rPr>
              <a:t>Вищий орган </a:t>
            </a:r>
            <a:r>
              <a:rPr lang="ru-RU" sz="2000" b="0" strike="noStrike" spc="-1">
                <a:solidFill>
                  <a:srgbClr val="222A35"/>
                </a:solidFill>
                <a:latin typeface="Calibri"/>
              </a:rPr>
              <a:t>- </a:t>
            </a:r>
            <a:r>
              <a:rPr lang="ru-RU" sz="2000" b="0" strike="noStrike" spc="-1">
                <a:solidFill>
                  <a:srgbClr val="FF0000"/>
                </a:solidFill>
                <a:latin typeface="Calibri"/>
              </a:rPr>
              <a:t>генеральні збори (</a:t>
            </a:r>
            <a:r>
              <a:rPr lang="ru-RU" sz="2000" b="0" strike="noStrike" spc="-1">
                <a:solidFill>
                  <a:srgbClr val="222A35"/>
                </a:solidFill>
                <a:latin typeface="Calibri"/>
              </a:rPr>
              <a:t>üldkogu), між партійними генеральними зборами - </a:t>
            </a:r>
            <a:r>
              <a:rPr lang="ru-RU" sz="2000" b="0" strike="noStrike" spc="-1">
                <a:solidFill>
                  <a:srgbClr val="FF0000"/>
                </a:solidFill>
                <a:latin typeface="Calibri"/>
              </a:rPr>
              <a:t>партійне правління </a:t>
            </a:r>
            <a:r>
              <a:rPr lang="ru-RU" sz="2000" b="0" strike="noStrike" spc="-1">
                <a:solidFill>
                  <a:srgbClr val="222A35"/>
                </a:solidFill>
                <a:latin typeface="Calibri"/>
              </a:rPr>
              <a:t>(juhatus), органи земельних організацій - </a:t>
            </a:r>
            <a:r>
              <a:rPr lang="ru-RU" sz="2000" b="0" strike="noStrike" spc="-1">
                <a:solidFill>
                  <a:srgbClr val="FF0000"/>
                </a:solidFill>
                <a:latin typeface="Calibri"/>
              </a:rPr>
              <a:t>земельні правління </a:t>
            </a:r>
            <a:r>
              <a:rPr lang="ru-RU" sz="2000" b="0" strike="noStrike" spc="-1">
                <a:solidFill>
                  <a:srgbClr val="222A35"/>
                </a:solidFill>
                <a:latin typeface="Calibri"/>
              </a:rPr>
              <a:t>(maakondlik juhatus), органи районних організацій - </a:t>
            </a:r>
            <a:r>
              <a:rPr lang="ru-RU" sz="2000" b="0" strike="noStrike" spc="-1">
                <a:solidFill>
                  <a:srgbClr val="FF0000"/>
                </a:solidFill>
                <a:latin typeface="Calibri"/>
              </a:rPr>
              <a:t>районні правління </a:t>
            </a:r>
            <a:r>
              <a:rPr lang="ru-RU" sz="2000" b="0" strike="noStrike" spc="-1">
                <a:solidFill>
                  <a:srgbClr val="222A35"/>
                </a:solidFill>
                <a:latin typeface="Calibri"/>
              </a:rPr>
              <a:t>(piirkondlik juhatus).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1424</Words>
  <Application>Microsoft Office PowerPoint</Application>
  <PresentationFormat>Произвольный</PresentationFormat>
  <Paragraphs>173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Політичні партії Естонії та Туреччини</dc:title>
  <dc:creator>Алина</dc:creator>
  <cp:lastModifiedBy>User</cp:lastModifiedBy>
  <cp:revision>46</cp:revision>
  <dcterms:created xsi:type="dcterms:W3CDTF">2019-11-10T15:06:18Z</dcterms:created>
  <dcterms:modified xsi:type="dcterms:W3CDTF">2020-09-03T11:27:53Z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