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5" r:id="rId4"/>
    <p:sldId id="259" r:id="rId5"/>
    <p:sldId id="274" r:id="rId6"/>
    <p:sldId id="260" r:id="rId7"/>
    <p:sldId id="273" r:id="rId8"/>
    <p:sldId id="261" r:id="rId9"/>
    <p:sldId id="276" r:id="rId10"/>
    <p:sldId id="266" r:id="rId11"/>
    <p:sldId id="270" r:id="rId12"/>
    <p:sldId id="262" r:id="rId13"/>
    <p:sldId id="271" r:id="rId14"/>
    <p:sldId id="263" r:id="rId15"/>
    <p:sldId id="272" r:id="rId16"/>
    <p:sldId id="264" r:id="rId17"/>
    <p:sldId id="277" r:id="rId18"/>
    <p:sldId id="26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2A0801B-1DCC-4906-A1B0-72060F9C6EA7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3472655-988C-4EB2-A290-5256D2184C4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0801B-1DCC-4906-A1B0-72060F9C6EA7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72655-988C-4EB2-A290-5256D2184C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0801B-1DCC-4906-A1B0-72060F9C6EA7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72655-988C-4EB2-A290-5256D2184C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2A0801B-1DCC-4906-A1B0-72060F9C6EA7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3472655-988C-4EB2-A290-5256D2184C4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2A0801B-1DCC-4906-A1B0-72060F9C6EA7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3472655-988C-4EB2-A290-5256D2184C4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0801B-1DCC-4906-A1B0-72060F9C6EA7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72655-988C-4EB2-A290-5256D2184C4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0801B-1DCC-4906-A1B0-72060F9C6EA7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72655-988C-4EB2-A290-5256D2184C4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2A0801B-1DCC-4906-A1B0-72060F9C6EA7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3472655-988C-4EB2-A290-5256D2184C4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0801B-1DCC-4906-A1B0-72060F9C6EA7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72655-988C-4EB2-A290-5256D2184C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2A0801B-1DCC-4906-A1B0-72060F9C6EA7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3472655-988C-4EB2-A290-5256D2184C4A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2A0801B-1DCC-4906-A1B0-72060F9C6EA7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3472655-988C-4EB2-A290-5256D2184C4A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2A0801B-1DCC-4906-A1B0-72060F9C6EA7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3472655-988C-4EB2-A290-5256D2184C4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14290"/>
            <a:ext cx="8358246" cy="1714512"/>
          </a:xfrm>
        </p:spPr>
        <p:txBody>
          <a:bodyPr>
            <a:normAutofit fontScale="90000"/>
          </a:bodyPr>
          <a:lstStyle/>
          <a:p>
            <a:pPr algn="l"/>
            <a:r>
              <a:rPr lang="uk-UA" sz="2400" b="1" i="1" dirty="0"/>
              <a:t>Тема 8. Витрати, прибуток, рентабельність і цінова політика підприємства туристичної </a:t>
            </a:r>
            <a:r>
              <a:rPr lang="uk-UA" sz="2400" b="1" i="1" dirty="0" smtClean="0"/>
              <a:t>галузі</a:t>
            </a:r>
            <a:br>
              <a:rPr lang="uk-UA" sz="2400" b="1" i="1" dirty="0" smtClean="0"/>
            </a:br>
            <a:r>
              <a:rPr lang="uk-UA" sz="2400" b="1" i="1" dirty="0" smtClean="0"/>
              <a:t/>
            </a:r>
            <a:br>
              <a:rPr lang="uk-UA" sz="2400" b="1" i="1" dirty="0" smtClean="0"/>
            </a:br>
            <a:r>
              <a:rPr lang="uk-UA" sz="2400" i="1" dirty="0" smtClean="0"/>
              <a:t>питання: 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068" y="1785926"/>
            <a:ext cx="8143932" cy="4786322"/>
          </a:xfrm>
        </p:spPr>
        <p:txBody>
          <a:bodyPr>
            <a:noAutofit/>
          </a:bodyPr>
          <a:lstStyle/>
          <a:p>
            <a:pPr algn="l">
              <a:buFont typeface="Wingdings" pitchFamily="2" charset="2"/>
              <a:buChar char="ü"/>
            </a:pPr>
            <a:r>
              <a:rPr lang="uk-UA" sz="1900" dirty="0">
                <a:solidFill>
                  <a:schemeClr val="tx1"/>
                </a:solidFill>
              </a:rPr>
              <a:t>Поняття витрат. </a:t>
            </a:r>
            <a:r>
              <a:rPr lang="uk-UA" sz="1900" dirty="0" smtClean="0">
                <a:solidFill>
                  <a:schemeClr val="tx1"/>
                </a:solidFill>
              </a:rPr>
              <a:t>Структура </a:t>
            </a:r>
            <a:r>
              <a:rPr lang="uk-UA" sz="1900" dirty="0">
                <a:solidFill>
                  <a:schemeClr val="tx1"/>
                </a:solidFill>
              </a:rPr>
              <a:t>собівартості. </a:t>
            </a:r>
            <a:endParaRPr lang="uk-UA" sz="1900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ü"/>
            </a:pPr>
            <a:r>
              <a:rPr lang="uk-UA" sz="1900" dirty="0" smtClean="0">
                <a:solidFill>
                  <a:schemeClr val="tx1"/>
                </a:solidFill>
              </a:rPr>
              <a:t>Види </a:t>
            </a:r>
            <a:r>
              <a:rPr lang="uk-UA" sz="1900" dirty="0">
                <a:solidFill>
                  <a:schemeClr val="tx1"/>
                </a:solidFill>
              </a:rPr>
              <a:t>калькуляцій. </a:t>
            </a:r>
            <a:r>
              <a:rPr lang="uk-UA" sz="1900" dirty="0" smtClean="0">
                <a:solidFill>
                  <a:schemeClr val="tx1"/>
                </a:solidFill>
              </a:rPr>
              <a:t>Розрахунок </a:t>
            </a:r>
            <a:r>
              <a:rPr lang="uk-UA" sz="1900" dirty="0">
                <a:solidFill>
                  <a:schemeClr val="tx1"/>
                </a:solidFill>
              </a:rPr>
              <a:t>калькуляцій. </a:t>
            </a:r>
            <a:endParaRPr lang="uk-UA" sz="1900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ü"/>
            </a:pPr>
            <a:r>
              <a:rPr lang="uk-UA" sz="1900" dirty="0" smtClean="0">
                <a:solidFill>
                  <a:schemeClr val="tx1"/>
                </a:solidFill>
              </a:rPr>
              <a:t>Сутність </a:t>
            </a:r>
            <a:r>
              <a:rPr lang="uk-UA" sz="1900" dirty="0">
                <a:solidFill>
                  <a:schemeClr val="tx1"/>
                </a:solidFill>
              </a:rPr>
              <a:t>поняття «прибуток». </a:t>
            </a:r>
            <a:r>
              <a:rPr lang="uk-UA" sz="1900" dirty="0" smtClean="0">
                <a:solidFill>
                  <a:schemeClr val="tx1"/>
                </a:solidFill>
              </a:rPr>
              <a:t>Види </a:t>
            </a:r>
            <a:r>
              <a:rPr lang="uk-UA" sz="1900" dirty="0">
                <a:solidFill>
                  <a:schemeClr val="tx1"/>
                </a:solidFill>
              </a:rPr>
              <a:t>прибутку та методика їх розрахунку. </a:t>
            </a:r>
            <a:endParaRPr lang="uk-UA" sz="1900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ü"/>
            </a:pPr>
            <a:r>
              <a:rPr lang="uk-UA" sz="1900" dirty="0" smtClean="0">
                <a:solidFill>
                  <a:schemeClr val="tx1"/>
                </a:solidFill>
              </a:rPr>
              <a:t>Поняття </a:t>
            </a:r>
            <a:r>
              <a:rPr lang="uk-UA" sz="1900" dirty="0">
                <a:solidFill>
                  <a:schemeClr val="tx1"/>
                </a:solidFill>
              </a:rPr>
              <a:t>рентабельності. Види рентабельності. </a:t>
            </a:r>
            <a:endParaRPr lang="uk-UA" sz="1900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ü"/>
            </a:pPr>
            <a:r>
              <a:rPr lang="uk-UA" sz="1900" dirty="0" smtClean="0">
                <a:solidFill>
                  <a:schemeClr val="tx1"/>
                </a:solidFill>
              </a:rPr>
              <a:t>Роль </a:t>
            </a:r>
            <a:r>
              <a:rPr lang="uk-UA" sz="1900" dirty="0">
                <a:solidFill>
                  <a:schemeClr val="tx1"/>
                </a:solidFill>
              </a:rPr>
              <a:t>цін в управлінні підприємством туристичної галузі. Цінова політика підприємства. </a:t>
            </a:r>
            <a:r>
              <a:rPr lang="uk-UA" sz="1900" dirty="0" smtClean="0">
                <a:solidFill>
                  <a:schemeClr val="tx1"/>
                </a:solidFill>
              </a:rPr>
              <a:t>Фактори</a:t>
            </a:r>
            <a:r>
              <a:rPr lang="uk-UA" sz="1900" dirty="0">
                <a:solidFill>
                  <a:schemeClr val="tx1"/>
                </a:solidFill>
              </a:rPr>
              <a:t>, що впливають на формування структури і рівня ціни. </a:t>
            </a:r>
            <a:endParaRPr lang="uk-UA" sz="1900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ü"/>
            </a:pPr>
            <a:r>
              <a:rPr lang="uk-UA" sz="1900" dirty="0" smtClean="0">
                <a:solidFill>
                  <a:schemeClr val="tx1"/>
                </a:solidFill>
              </a:rPr>
              <a:t>Ціноутворення</a:t>
            </a:r>
            <a:r>
              <a:rPr lang="uk-UA" sz="1900" dirty="0">
                <a:solidFill>
                  <a:schemeClr val="tx1"/>
                </a:solidFill>
              </a:rPr>
              <a:t>. Методи ціноутворення: визначення, класифікація. </a:t>
            </a:r>
            <a:endParaRPr lang="uk-UA" sz="1900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ü"/>
            </a:pPr>
            <a:r>
              <a:rPr lang="uk-UA" sz="1900" dirty="0" smtClean="0">
                <a:solidFill>
                  <a:schemeClr val="tx1"/>
                </a:solidFill>
              </a:rPr>
              <a:t>Оцінка </a:t>
            </a:r>
            <a:r>
              <a:rPr lang="uk-UA" sz="1900" dirty="0">
                <a:solidFill>
                  <a:schemeClr val="tx1"/>
                </a:solidFill>
              </a:rPr>
              <a:t>ефективності господарської діяльності. Основні напрямки підвищення ефективності виробництва.</a:t>
            </a:r>
            <a:endParaRPr lang="ru-RU" sz="1900" dirty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ü"/>
            </a:pPr>
            <a:endParaRPr lang="ru-RU" sz="1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73DBBDF-7CE1-4DC8-9B5B-1A61E688E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596" y="714356"/>
            <a:ext cx="7093653" cy="1357323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 fontScale="90000"/>
          </a:bodyPr>
          <a:lstStyle/>
          <a:p>
            <a:r>
              <a:rPr lang="uk-UA" sz="3200" dirty="0" smtClean="0">
                <a:solidFill>
                  <a:schemeClr val="tx1"/>
                </a:solidFill>
              </a:rPr>
              <a:t>Роль цін в управлінні підприємством туристичної </a:t>
            </a:r>
            <a:r>
              <a:rPr lang="uk-UA" sz="3200" dirty="0" smtClean="0">
                <a:solidFill>
                  <a:schemeClr val="tx1"/>
                </a:solidFill>
              </a:rPr>
              <a:t>галузі </a:t>
            </a:r>
            <a:r>
              <a:rPr lang="uk-UA" sz="3200" dirty="0" smtClean="0">
                <a:solidFill>
                  <a:schemeClr val="tx1"/>
                </a:solidFill>
              </a:rPr>
              <a:t/>
            </a:r>
            <a:br>
              <a:rPr lang="uk-UA" sz="3200" dirty="0" smtClean="0">
                <a:solidFill>
                  <a:schemeClr val="tx1"/>
                </a:solidFill>
              </a:rPr>
            </a:br>
            <a:endPara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4AC8F54-2790-40C5-9934-2E9C9D19A9F9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285720" y="2143116"/>
            <a:ext cx="8050895" cy="4518453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ідеєю </a:t>
            </a:r>
            <a:r>
              <a:rPr lang="uk-UA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К. Маркса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(1818-1883), </a:t>
            </a:r>
            <a:r>
              <a:rPr lang="uk-UA" sz="2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ціна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це грошовий вираз вартості товару (робіт, послуг), оскільки вартість будь-якого товару становить основу ціни.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Ціна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перебуває у прямій залежності від вартості товару, зі зменшенням вартості ціна товару знижується та, з її збільшенням 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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підвищується.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Одночасно </a:t>
            </a:r>
            <a:r>
              <a:rPr lang="uk-UA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ціна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тільки показує, як ефективно використовується праця, а й також у підсумку визначає величину сукупних витрат виробництва (собівартості) продукції та розмір прибутку, який одержує виробник (продавець) за рахунок виробництва й реалізації товару.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51E58DD1-38DF-47BC-B9E9-2D44E490315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522" t="3308" r="3305" b="9360"/>
          <a:stretch/>
        </p:blipFill>
        <p:spPr>
          <a:xfrm>
            <a:off x="7034085" y="-143822"/>
            <a:ext cx="2001794" cy="163109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5882281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E587791-DFBD-4E71-B0C9-F1D944C459E1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379971" y="928670"/>
            <a:ext cx="8637373" cy="5768693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uk-UA" sz="21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 задача цінової політики </a:t>
            </a:r>
            <a:r>
              <a:rPr lang="uk-UA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знайти оптимальну ціну товару 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uk-UA" sz="21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цілі ціноутворення </a:t>
            </a:r>
            <a:r>
              <a:rPr lang="uk-UA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 виживання                    </a:t>
            </a:r>
            <a:endParaRPr lang="uk-U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ü"/>
            </a:pPr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максимізація поточної прибутку                     </a:t>
            </a:r>
            <a:endParaRPr lang="uk-U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ü"/>
            </a:pPr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завоювання лідерства по показниках частки ринку                     </a:t>
            </a:r>
            <a:endParaRPr lang="uk-U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ü"/>
            </a:pPr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завоювання лідерства по показниках якості товару</a:t>
            </a:r>
            <a:endParaRPr lang="uk-U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uk-UA" sz="2100" b="1" i="1" u="sng" kern="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ФАКТОРИ</a:t>
            </a:r>
            <a:r>
              <a:rPr lang="uk-UA" sz="2100" b="1" i="1" kern="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ЩО ВИЗНАЧАЮТЬ </a:t>
            </a:r>
            <a:r>
              <a:rPr lang="uk-UA" sz="2100" b="1" i="1" u="sng" kern="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ЦІНОВУ ПОЛІТИКУ</a:t>
            </a:r>
            <a:r>
              <a:rPr lang="uk-UA" sz="2100" b="1" kern="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1800" b="1" kern="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ПОПИТ 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1800" b="1" kern="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ПРОПОЗИЦІЯ 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1800" b="1" kern="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ФІСКАЛЬНА ПОЛІТИКА ДЕРЖАВИ  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1800" b="1" kern="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КОНКУРЕНТИ 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1800" b="1" kern="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ІНФЛЯЦІЯ  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endParaRPr lang="uk-UA" sz="2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endParaRPr lang="uk-UA" sz="2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2CAA178E-94C1-443F-ACF0-B5EB77E1441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655" t="7541" r="6134" b="5328"/>
          <a:stretch/>
        </p:blipFill>
        <p:spPr>
          <a:xfrm>
            <a:off x="6264875" y="3860565"/>
            <a:ext cx="2344695" cy="236724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7467600" cy="500066"/>
          </a:xfrm>
        </p:spPr>
        <p:txBody>
          <a:bodyPr>
            <a:normAutofit/>
          </a:bodyPr>
          <a:lstStyle/>
          <a:p>
            <a:r>
              <a:rPr lang="uk-UA" sz="2000" dirty="0" smtClean="0">
                <a:solidFill>
                  <a:schemeClr val="tx1"/>
                </a:solidFill>
              </a:rPr>
              <a:t>Цінова політика </a:t>
            </a:r>
            <a:r>
              <a:rPr lang="uk-UA" sz="2000" dirty="0" smtClean="0">
                <a:solidFill>
                  <a:schemeClr val="tx1"/>
                </a:solidFill>
              </a:rPr>
              <a:t>підприємства</a:t>
            </a:r>
            <a:endParaRPr lang="ru-RU" sz="1900" dirty="0"/>
          </a:p>
        </p:txBody>
      </p:sp>
    </p:spTree>
    <p:extLst>
      <p:ext uri="{BB962C8B-B14F-4D97-AF65-F5344CB8AC3E}">
        <p14:creationId xmlns:p14="http://schemas.microsoft.com/office/powerpoint/2010/main" xmlns="" val="41099919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xmlns="" id="{85619523-C42B-40BE-98DA-8017756DBF7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28596" y="857232"/>
            <a:ext cx="7467600" cy="4873752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uk-UA" sz="28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Ціна</a:t>
            </a:r>
            <a:r>
              <a:rPr lang="uk-UA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 складається з таких компонентів, як: 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uk-UA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нормативні суспільно-необхідні витрати, тобто, собівартість </a:t>
            </a: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норми прибутку</a:t>
            </a: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додатковий прибуток, що визначається співвідношенням попиту і пропозиції,  яке залежить від новизни товару </a:t>
            </a: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якості товару</a:t>
            </a: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інших чинників </a:t>
            </a:r>
            <a:endParaRPr lang="uk-UA" sz="24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B2A1FAC-9350-4304-B4B8-60E0933AD789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157549" y="1433384"/>
            <a:ext cx="8557855" cy="4357815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numCol="2"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 Зовнішні ( впливають на рівень попиту ):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 попиту 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конкуренція на ринку 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економічні фактори: інфляція, процентні 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ставки, рівні доходів   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державні чинники: законодавчі заходи, 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які обмежують ціни на продукцію     </a:t>
            </a:r>
            <a:endParaRPr lang="uk-UA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uk-UA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uk-UA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                                            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endParaRPr lang="uk-UA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uk-UA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Внутрішні ( надають вплив на прибуток ):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маркетингові цілі компанії               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стратегія комплексу маркетингу              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Витрати, що визначають 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мінімальну ціну (постійні,  які не залежать від обсягу виробництва, і змінні, що залежать від нього )             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стадії життєвого циклу товару;               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політика постачальників і посередників              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endParaRPr lang="uk-UA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 fontScale="90000"/>
          </a:bodyPr>
          <a:lstStyle/>
          <a:p>
            <a:r>
              <a:rPr lang="uk-UA" sz="3200" dirty="0" smtClean="0">
                <a:solidFill>
                  <a:schemeClr val="tx1"/>
                </a:solidFill>
              </a:rPr>
              <a:t>Фактори, що впливають на формування структури і рівня </a:t>
            </a:r>
            <a:r>
              <a:rPr lang="uk-UA" sz="3200" dirty="0" smtClean="0">
                <a:solidFill>
                  <a:schemeClr val="tx1"/>
                </a:solidFill>
              </a:rPr>
              <a:t>ціни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343543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/>
          </a:bodyPr>
          <a:lstStyle/>
          <a:p>
            <a:r>
              <a:rPr lang="uk-UA" sz="2200" dirty="0" smtClean="0">
                <a:solidFill>
                  <a:schemeClr val="tx1"/>
                </a:solidFill>
              </a:rPr>
              <a:t>Ціноутворення. Методи ціноутворення: визначення, класифікація. </a:t>
            </a:r>
            <a:br>
              <a:rPr lang="uk-UA" sz="2200" dirty="0" smtClean="0">
                <a:solidFill>
                  <a:schemeClr val="tx1"/>
                </a:solidFill>
              </a:rPr>
            </a:b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43890" cy="4873752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 політику в галузі ціноутворення впливають конкуренти та їх можлива реакція на зміну цін на 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ринку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ивчення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цін 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конкурентів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 важливий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елемент діяльності 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 сфері ціноутворення </a:t>
            </a:r>
            <a:endParaRPr lang="ru-RU" dirty="0"/>
          </a:p>
        </p:txBody>
      </p:sp>
      <p:pic>
        <p:nvPicPr>
          <p:cNvPr id="4" name="Рисунок 3" descr="depositphotos_27256641-stock-photo-3d-small-concept-of-creat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4714884"/>
            <a:ext cx="1857373" cy="1857373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23679A9-C06C-43DA-B1DC-FD0008EE61CA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428596" y="428604"/>
            <a:ext cx="8215370" cy="6194618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ціноутворення:</a:t>
            </a: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метод, що базується на витратах виробництва </a:t>
            </a:r>
            <a:endParaRPr lang="uk-UA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</a:t>
            </a:r>
          </a:p>
          <a:p>
            <a:pPr marL="0" indent="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 доходу на капітал: ґрунтується на додаванні до витрат на одиницю продукції відсотка на вкладений капітал          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(перевага 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в можливості враховувати 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плату за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фінансові ресурси, залучені для виробництва 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й реалізації товару)   </a:t>
            </a:r>
            <a:endParaRPr lang="uk-UA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</a:t>
            </a:r>
          </a:p>
          <a:p>
            <a:pPr marL="0" indent="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 цін з орієнтацією на попит  </a:t>
            </a:r>
            <a:endParaRPr lang="uk-UA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</a:t>
            </a:r>
          </a:p>
          <a:p>
            <a:pPr marL="0" indent="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 встановлення ціни на основі поточних цін: використовується на ринках чистої й олігополістичної конкуренції </a:t>
            </a:r>
            <a:endParaRPr lang="uk-UA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кінцевої ціни </a:t>
            </a:r>
          </a:p>
          <a:p>
            <a:pPr>
              <a:spcBef>
                <a:spcPts val="0"/>
              </a:spcBef>
            </a:pP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11511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2800" dirty="0" smtClean="0">
                <a:solidFill>
                  <a:schemeClr val="tx1"/>
                </a:solidFill>
              </a:rPr>
              <a:t>Оцінка ефективності господарської діяльності. Основні напрямки підвищення ефективності виробництва.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ефективності</a:t>
            </a:r>
            <a:r>
              <a:rPr lang="ru-RU" dirty="0" smtClean="0"/>
              <a:t> </a:t>
            </a:r>
            <a:r>
              <a:rPr lang="ru-RU" dirty="0" err="1" smtClean="0"/>
              <a:t>джерел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чистого грошового потоку в </a:t>
            </a:r>
            <a:r>
              <a:rPr lang="ru-RU" dirty="0" err="1" smtClean="0"/>
              <a:t>туристичному</a:t>
            </a:r>
            <a:r>
              <a:rPr lang="ru-RU" dirty="0" smtClean="0"/>
              <a:t> </a:t>
            </a:r>
            <a:r>
              <a:rPr lang="ru-RU" dirty="0" err="1" smtClean="0"/>
              <a:t>бізнесі</a:t>
            </a:r>
            <a:r>
              <a:rPr lang="ru-RU" dirty="0" smtClean="0"/>
              <a:t> </a:t>
            </a:r>
            <a:r>
              <a:rPr lang="ru-RU" dirty="0" err="1" smtClean="0"/>
              <a:t>характеризується</a:t>
            </a:r>
            <a:r>
              <a:rPr lang="ru-RU" dirty="0" smtClean="0"/>
              <a:t> </a:t>
            </a:r>
            <a:r>
              <a:rPr lang="ru-RU" dirty="0" err="1" smtClean="0"/>
              <a:t>збільшенням</a:t>
            </a:r>
            <a:r>
              <a:rPr lang="ru-RU" dirty="0" smtClean="0"/>
              <a:t> </a:t>
            </a:r>
            <a:r>
              <a:rPr lang="ru-RU" dirty="0" err="1" smtClean="0"/>
              <a:t>частки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ньому</a:t>
            </a:r>
            <a:r>
              <a:rPr lang="ru-RU" dirty="0" smtClean="0"/>
              <a:t> чистого </a:t>
            </a:r>
            <a:r>
              <a:rPr lang="ru-RU" dirty="0" err="1" smtClean="0"/>
              <a:t>прибутку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основної</a:t>
            </a:r>
            <a:r>
              <a:rPr lang="ru-RU" dirty="0" smtClean="0"/>
              <a:t> </a:t>
            </a:r>
            <a:r>
              <a:rPr lang="ru-RU" dirty="0" err="1" smtClean="0"/>
              <a:t>операційної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, </a:t>
            </a:r>
            <a:r>
              <a:rPr lang="ru-RU" dirty="0" err="1" smtClean="0"/>
              <a:t>одержуваної</a:t>
            </a:r>
            <a:r>
              <a:rPr lang="ru-RU" dirty="0" smtClean="0"/>
              <a:t> за </a:t>
            </a:r>
            <a:r>
              <a:rPr lang="ru-RU" dirty="0" err="1" smtClean="0"/>
              <a:t>рахунок</a:t>
            </a:r>
            <a:r>
              <a:rPr lang="ru-RU" dirty="0" smtClean="0"/>
              <a:t> </a:t>
            </a:r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обсягів</a:t>
            </a:r>
            <a:r>
              <a:rPr lang="ru-RU" dirty="0" smtClean="0"/>
              <a:t> </a:t>
            </a:r>
            <a:r>
              <a:rPr lang="ru-RU" dirty="0" err="1" smtClean="0"/>
              <a:t>реалізації</a:t>
            </a:r>
            <a:r>
              <a:rPr lang="ru-RU" dirty="0" smtClean="0"/>
              <a:t> </a:t>
            </a:r>
            <a:r>
              <a:rPr lang="ru-RU" dirty="0" err="1" smtClean="0"/>
              <a:t>турпродукту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скорочення</a:t>
            </a:r>
            <a:r>
              <a:rPr lang="ru-RU" dirty="0" smtClean="0"/>
              <a:t> </a:t>
            </a:r>
            <a:r>
              <a:rPr lang="ru-RU" dirty="0" err="1" smtClean="0"/>
              <a:t>операційних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прибуток</a:t>
            </a:r>
            <a:r>
              <a:rPr lang="ru-RU" dirty="0" smtClean="0"/>
              <a:t> </a:t>
            </a:r>
            <a:r>
              <a:rPr lang="ru-RU" dirty="0" err="1" smtClean="0"/>
              <a:t>збільшується</a:t>
            </a:r>
            <a:r>
              <a:rPr lang="ru-RU" dirty="0" smtClean="0"/>
              <a:t> за </a:t>
            </a:r>
            <a:r>
              <a:rPr lang="ru-RU" dirty="0" err="1" smtClean="0"/>
              <a:t>рахунок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цін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позареалізаційних</a:t>
            </a:r>
            <a:r>
              <a:rPr lang="ru-RU" dirty="0" smtClean="0"/>
              <a:t> </a:t>
            </a:r>
            <a:r>
              <a:rPr lang="ru-RU" dirty="0" err="1" smtClean="0"/>
              <a:t>операцій</a:t>
            </a:r>
            <a:r>
              <a:rPr lang="ru-RU" dirty="0" smtClean="0"/>
              <a:t>, то </a:t>
            </a:r>
            <a:r>
              <a:rPr lang="ru-RU" dirty="0" err="1" smtClean="0"/>
              <a:t>таке</a:t>
            </a:r>
            <a:r>
              <a:rPr lang="ru-RU" dirty="0" smtClean="0"/>
              <a:t> </a:t>
            </a:r>
            <a:r>
              <a:rPr lang="ru-RU" dirty="0" err="1" smtClean="0"/>
              <a:t>підвищення</a:t>
            </a:r>
            <a:r>
              <a:rPr lang="ru-RU" dirty="0" smtClean="0"/>
              <a:t> чистого грошового потоку </a:t>
            </a:r>
            <a:r>
              <a:rPr lang="ru-RU" dirty="0" err="1" smtClean="0"/>
              <a:t>вважається</a:t>
            </a:r>
            <a:r>
              <a:rPr lang="ru-RU" dirty="0" smtClean="0"/>
              <a:t> </a:t>
            </a:r>
            <a:r>
              <a:rPr lang="ru-RU" dirty="0" err="1" smtClean="0"/>
              <a:t>неефективним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571480"/>
            <a:ext cx="7467600" cy="4873752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>
              <a:buNone/>
            </a:pPr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ефективності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передбачає</a:t>
            </a:r>
            <a:r>
              <a:rPr lang="ru-RU" dirty="0" smtClean="0"/>
              <a:t> </a:t>
            </a:r>
            <a:r>
              <a:rPr lang="ru-RU" dirty="0" err="1" smtClean="0"/>
              <a:t>здійснення</a:t>
            </a:r>
            <a:r>
              <a:rPr lang="ru-RU" dirty="0" smtClean="0"/>
              <a:t> комплексу </a:t>
            </a:r>
            <a:r>
              <a:rPr lang="ru-RU" dirty="0" err="1" smtClean="0"/>
              <a:t>заходів</a:t>
            </a:r>
            <a:r>
              <a:rPr lang="ru-RU" dirty="0" smtClean="0"/>
              <a:t>: </a:t>
            </a:r>
          </a:p>
          <a:p>
            <a:r>
              <a:rPr lang="ru-RU" dirty="0" err="1" smtClean="0"/>
              <a:t>прискорення</a:t>
            </a:r>
            <a:r>
              <a:rPr lang="ru-RU" dirty="0" smtClean="0"/>
              <a:t> </a:t>
            </a:r>
            <a:r>
              <a:rPr lang="ru-RU" dirty="0" err="1" smtClean="0"/>
              <a:t>науково-технічного</a:t>
            </a:r>
            <a:r>
              <a:rPr lang="ru-RU" dirty="0" smtClean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організаційного</a:t>
            </a:r>
            <a:r>
              <a:rPr lang="ru-RU" dirty="0" smtClean="0"/>
              <a:t> </a:t>
            </a:r>
            <a:r>
              <a:rPr lang="ru-RU" dirty="0" err="1" smtClean="0"/>
              <a:t>прогресу</a:t>
            </a:r>
            <a:endParaRPr lang="ru-RU" dirty="0" smtClean="0"/>
          </a:p>
          <a:p>
            <a:r>
              <a:rPr lang="ru-RU" dirty="0" err="1" smtClean="0"/>
              <a:t>вдосконалення</a:t>
            </a:r>
            <a:r>
              <a:rPr lang="ru-RU" dirty="0" smtClean="0"/>
              <a:t> </a:t>
            </a:r>
            <a:r>
              <a:rPr lang="ru-RU" dirty="0" err="1" smtClean="0"/>
              <a:t>структури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endParaRPr lang="ru-RU" dirty="0" smtClean="0"/>
          </a:p>
          <a:p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 та </a:t>
            </a:r>
            <a:r>
              <a:rPr lang="ru-RU" dirty="0" err="1" smtClean="0"/>
              <a:t>конкурентоспроможності</a:t>
            </a:r>
            <a:r>
              <a:rPr lang="ru-RU" dirty="0" smtClean="0"/>
              <a:t> </a:t>
            </a:r>
            <a:r>
              <a:rPr lang="ru-RU" dirty="0" err="1" smtClean="0"/>
              <a:t>туристичного</a:t>
            </a:r>
            <a:r>
              <a:rPr lang="ru-RU" dirty="0" smtClean="0"/>
              <a:t> продукту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err="1" smtClean="0"/>
              <a:t>різносторонній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та </a:t>
            </a:r>
            <a:r>
              <a:rPr lang="ru-RU" dirty="0" err="1" smtClean="0"/>
              <a:t>вдосконалення</a:t>
            </a:r>
            <a:r>
              <a:rPr lang="ru-RU" dirty="0" smtClean="0"/>
              <a:t> </a:t>
            </a:r>
            <a:r>
              <a:rPr lang="ru-RU" dirty="0" err="1" smtClean="0"/>
              <a:t>зовнішньоекономічної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693d120ee9e6df9303195a2d2503bc0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29132"/>
            <a:ext cx="2833998" cy="2125499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Контрольні питання: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uk-UA" dirty="0" smtClean="0"/>
              <a:t>Поняття витрат. Структура собівартості. 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Види калькуляцій. Розрахунок калькуляцій. 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Сутність поняття «прибуток». Види прибутку та методика їх розрахунку. 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Поняття рентабельності. Види рентабельності. 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Роль цін в управлінні підприємством туристичної галузі. Цінова політика підприємства. Фактори, що впливають на формування структури і рівня ціни. 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Ціноутворення. Методи ціноутворення: визначення, класифікація. 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Оцінка ефективності господарської діяльності. Основні напрямки підвищення ефективності виробництва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428604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uk-UA" sz="3200" dirty="0" smtClean="0">
                <a:solidFill>
                  <a:schemeClr val="tx1"/>
                </a:solidFill>
              </a:rPr>
              <a:t>Поняття витрат. </a:t>
            </a:r>
            <a:br>
              <a:rPr lang="uk-UA" sz="3200" dirty="0" smtClean="0">
                <a:solidFill>
                  <a:schemeClr val="tx1"/>
                </a:solidFill>
              </a:rPr>
            </a:br>
            <a:r>
              <a:rPr lang="uk-UA" sz="3200" dirty="0" smtClean="0">
                <a:solidFill>
                  <a:schemeClr val="tx1"/>
                </a:solidFill>
              </a:rPr>
              <a:t>Структура </a:t>
            </a:r>
            <a:r>
              <a:rPr lang="uk-UA" sz="3200" dirty="0" smtClean="0">
                <a:solidFill>
                  <a:schemeClr val="tx1"/>
                </a:solidFill>
              </a:rPr>
              <a:t>собівартості. </a:t>
            </a:r>
            <a:br>
              <a:rPr lang="uk-UA" sz="3200" dirty="0" smtClean="0">
                <a:solidFill>
                  <a:schemeClr val="tx1"/>
                </a:solidFill>
              </a:rPr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 - економічний показник суми витрат підприємств, фірм у процесі господарської діяльності</a:t>
            </a:r>
          </a:p>
          <a:p>
            <a:r>
              <a:rPr lang="ru-RU" dirty="0" err="1" smtClean="0"/>
              <a:t>Сукупність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r>
              <a:rPr lang="ru-RU" dirty="0" smtClean="0"/>
              <a:t> на </a:t>
            </a:r>
            <a:r>
              <a:rPr lang="ru-RU" dirty="0" err="1" smtClean="0"/>
              <a:t>формування</a:t>
            </a:r>
            <a:r>
              <a:rPr lang="ru-RU" dirty="0" smtClean="0"/>
              <a:t> та </a:t>
            </a:r>
            <a:r>
              <a:rPr lang="ru-RU" dirty="0" err="1" smtClean="0"/>
              <a:t>реалізацію</a:t>
            </a:r>
            <a:r>
              <a:rPr lang="ru-RU" dirty="0" smtClean="0"/>
              <a:t> </a:t>
            </a:r>
            <a:r>
              <a:rPr lang="ru-RU" dirty="0" err="1" smtClean="0"/>
              <a:t>турпродукту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виражається</a:t>
            </a:r>
            <a:r>
              <a:rPr lang="ru-RU" dirty="0" smtClean="0"/>
              <a:t> в </a:t>
            </a:r>
            <a:r>
              <a:rPr lang="ru-RU" dirty="0" err="1" smtClean="0"/>
              <a:t>грошовій</a:t>
            </a:r>
            <a:r>
              <a:rPr lang="ru-RU" dirty="0" smtClean="0"/>
              <a:t> </a:t>
            </a:r>
            <a:r>
              <a:rPr lang="ru-RU" dirty="0" err="1" smtClean="0"/>
              <a:t>формі</a:t>
            </a:r>
            <a:r>
              <a:rPr lang="ru-RU" dirty="0" smtClean="0"/>
              <a:t>, </a:t>
            </a:r>
            <a:r>
              <a:rPr lang="ru-RU" dirty="0" err="1" smtClean="0"/>
              <a:t>являє</a:t>
            </a:r>
            <a:r>
              <a:rPr lang="ru-RU" dirty="0" smtClean="0"/>
              <a:t> собою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собівартість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err="1" smtClean="0"/>
              <a:t>С</a:t>
            </a:r>
            <a:r>
              <a:rPr lang="ru-RU" dirty="0" err="1" smtClean="0"/>
              <a:t>обівартість</a:t>
            </a:r>
            <a:r>
              <a:rPr lang="ru-RU" dirty="0" smtClean="0"/>
              <a:t> </a:t>
            </a:r>
            <a:r>
              <a:rPr lang="ru-RU" dirty="0" err="1" smtClean="0"/>
              <a:t>охоплює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поточні</a:t>
            </a:r>
            <a:r>
              <a:rPr lang="ru-RU" dirty="0" smtClean="0"/>
              <a:t> </a:t>
            </a:r>
            <a:r>
              <a:rPr lang="ru-RU" dirty="0" err="1" smtClean="0"/>
              <a:t>витрати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Собівартість</a:t>
            </a:r>
            <a:r>
              <a:rPr lang="ru-RU" dirty="0" smtClean="0"/>
              <a:t> </a:t>
            </a:r>
            <a:r>
              <a:rPr lang="ru-RU" dirty="0" err="1" smtClean="0"/>
              <a:t>реалізованого</a:t>
            </a:r>
            <a:r>
              <a:rPr lang="ru-RU" dirty="0" smtClean="0"/>
              <a:t> </a:t>
            </a:r>
            <a:r>
              <a:rPr lang="ru-RU" dirty="0" err="1" smtClean="0"/>
              <a:t>турпродукту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виробничої</a:t>
            </a:r>
            <a:r>
              <a:rPr lang="ru-RU" dirty="0" smtClean="0"/>
              <a:t> </a:t>
            </a:r>
            <a:r>
              <a:rPr lang="ru-RU" dirty="0" err="1" smtClean="0"/>
              <a:t>собівартості</a:t>
            </a:r>
            <a:r>
              <a:rPr lang="ru-RU" dirty="0" smtClean="0"/>
              <a:t>, </a:t>
            </a:r>
            <a:r>
              <a:rPr lang="ru-RU" dirty="0" err="1" smtClean="0"/>
              <a:t>нерозподілених</a:t>
            </a:r>
            <a:r>
              <a:rPr lang="ru-RU" dirty="0" smtClean="0"/>
              <a:t> </a:t>
            </a:r>
            <a:r>
              <a:rPr lang="ru-RU" dirty="0" err="1" smtClean="0"/>
              <a:t>постійних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наднормативних</a:t>
            </a:r>
            <a:r>
              <a:rPr lang="ru-RU" dirty="0" smtClean="0"/>
              <a:t> </a:t>
            </a:r>
            <a:r>
              <a:rPr lang="ru-RU" dirty="0" err="1" smtClean="0"/>
              <a:t>виробничих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285728"/>
            <a:ext cx="8501122" cy="6188224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Структуру </a:t>
            </a:r>
            <a:r>
              <a:rPr lang="ru-RU" dirty="0" err="1" smtClean="0"/>
              <a:t>виробничої</a:t>
            </a:r>
            <a:r>
              <a:rPr lang="ru-RU" dirty="0" smtClean="0"/>
              <a:t> </a:t>
            </a:r>
            <a:r>
              <a:rPr lang="ru-RU" dirty="0" err="1" smtClean="0"/>
              <a:t>собівартості</a:t>
            </a:r>
            <a:r>
              <a:rPr lang="ru-RU" dirty="0" smtClean="0"/>
              <a:t> </a:t>
            </a:r>
            <a:r>
              <a:rPr lang="ru-RU" dirty="0" err="1" smtClean="0"/>
              <a:t>турпродукту</a:t>
            </a:r>
            <a:r>
              <a:rPr lang="ru-RU" dirty="0" smtClean="0"/>
              <a:t> </a:t>
            </a:r>
            <a:r>
              <a:rPr lang="ru-RU" dirty="0" err="1" smtClean="0"/>
              <a:t>складають</a:t>
            </a:r>
            <a:r>
              <a:rPr lang="ru-RU" dirty="0" smtClean="0"/>
              <a:t>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 </a:t>
            </a:r>
            <a:r>
              <a:rPr lang="ru-RU" dirty="0" err="1" smtClean="0"/>
              <a:t>прямі</a:t>
            </a:r>
            <a:r>
              <a:rPr lang="ru-RU" dirty="0" smtClean="0"/>
              <a:t> </a:t>
            </a:r>
            <a:r>
              <a:rPr lang="ru-RU" dirty="0" err="1" smtClean="0"/>
              <a:t>витрати</a:t>
            </a:r>
            <a:r>
              <a:rPr lang="ru-RU" dirty="0" smtClean="0"/>
              <a:t> на </a:t>
            </a:r>
            <a:r>
              <a:rPr lang="ru-RU" dirty="0" err="1" smtClean="0"/>
              <a:t>закупівлю</a:t>
            </a:r>
            <a:r>
              <a:rPr lang="ru-RU" dirty="0" smtClean="0"/>
              <a:t> </a:t>
            </a:r>
            <a:r>
              <a:rPr lang="ru-RU" dirty="0" err="1" smtClean="0"/>
              <a:t>туристичних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підприємств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витрати</a:t>
            </a:r>
            <a:r>
              <a:rPr lang="ru-RU" dirty="0" smtClean="0"/>
              <a:t> на </a:t>
            </a:r>
            <a:r>
              <a:rPr lang="ru-RU" dirty="0" err="1" smtClean="0"/>
              <a:t>створення</a:t>
            </a:r>
            <a:r>
              <a:rPr lang="ru-RU" dirty="0" smtClean="0"/>
              <a:t> та </a:t>
            </a: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безпосередньо</a:t>
            </a:r>
            <a:r>
              <a:rPr lang="ru-RU" dirty="0" smtClean="0"/>
              <a:t> </a:t>
            </a:r>
            <a:r>
              <a:rPr lang="ru-RU" dirty="0" err="1" smtClean="0"/>
              <a:t>віднесені</a:t>
            </a:r>
            <a:r>
              <a:rPr lang="ru-RU" dirty="0" smtClean="0"/>
              <a:t> на </a:t>
            </a:r>
            <a:r>
              <a:rPr lang="ru-RU" dirty="0" err="1" smtClean="0"/>
              <a:t>конкретний</a:t>
            </a:r>
            <a:r>
              <a:rPr lang="ru-RU" dirty="0" smtClean="0"/>
              <a:t> </a:t>
            </a:r>
            <a:r>
              <a:rPr lang="ru-RU" dirty="0" err="1" smtClean="0"/>
              <a:t>об'єкт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 </a:t>
            </a:r>
            <a:r>
              <a:rPr lang="ru-RU" dirty="0" err="1" smtClean="0"/>
              <a:t>прямі</a:t>
            </a:r>
            <a:r>
              <a:rPr lang="ru-RU" dirty="0" smtClean="0"/>
              <a:t> </a:t>
            </a:r>
            <a:r>
              <a:rPr lang="ru-RU" dirty="0" err="1" smtClean="0"/>
              <a:t>витрати</a:t>
            </a:r>
            <a:r>
              <a:rPr lang="ru-RU" dirty="0" smtClean="0"/>
              <a:t> на оплату </a:t>
            </a:r>
            <a:r>
              <a:rPr lang="ru-RU" dirty="0" err="1" smtClean="0"/>
              <a:t>праці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включають</a:t>
            </a:r>
            <a:r>
              <a:rPr lang="ru-RU" dirty="0" smtClean="0"/>
              <a:t> </a:t>
            </a:r>
            <a:r>
              <a:rPr lang="ru-RU" dirty="0" err="1" smtClean="0"/>
              <a:t>заробітну</a:t>
            </a:r>
            <a:r>
              <a:rPr lang="ru-RU" dirty="0" smtClean="0"/>
              <a:t> плату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виплати</a:t>
            </a:r>
            <a:r>
              <a:rPr lang="ru-RU" dirty="0" smtClean="0"/>
              <a:t> </a:t>
            </a:r>
            <a:r>
              <a:rPr lang="ru-RU" dirty="0" err="1" smtClean="0"/>
              <a:t>працівникам</a:t>
            </a:r>
            <a:r>
              <a:rPr lang="ru-RU" dirty="0" smtClean="0"/>
              <a:t>, </a:t>
            </a:r>
            <a:r>
              <a:rPr lang="ru-RU" dirty="0" err="1" smtClean="0"/>
              <a:t>зайнятим</a:t>
            </a:r>
            <a:r>
              <a:rPr lang="ru-RU" dirty="0" smtClean="0"/>
              <a:t> </a:t>
            </a:r>
            <a:r>
              <a:rPr lang="ru-RU" dirty="0" err="1" smtClean="0"/>
              <a:t>формуванням</a:t>
            </a:r>
            <a:r>
              <a:rPr lang="ru-RU" dirty="0" smtClean="0"/>
              <a:t> </a:t>
            </a:r>
            <a:r>
              <a:rPr lang="ru-RU" dirty="0" err="1" smtClean="0"/>
              <a:t>турпродукту</a:t>
            </a:r>
            <a:r>
              <a:rPr lang="ru-RU" dirty="0" smtClean="0"/>
              <a:t> та </a:t>
            </a:r>
            <a:r>
              <a:rPr lang="ru-RU" dirty="0" err="1" smtClean="0"/>
              <a:t>наданням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віднесені</a:t>
            </a:r>
            <a:r>
              <a:rPr lang="ru-RU" dirty="0" smtClean="0"/>
              <a:t> </a:t>
            </a:r>
            <a:r>
              <a:rPr lang="ru-RU" dirty="0" err="1" smtClean="0"/>
              <a:t>безпосередньо</a:t>
            </a:r>
            <a:r>
              <a:rPr lang="ru-RU" dirty="0" smtClean="0"/>
              <a:t> на </a:t>
            </a:r>
            <a:r>
              <a:rPr lang="ru-RU" dirty="0" err="1" smtClean="0"/>
              <a:t>конкретний</a:t>
            </a:r>
            <a:r>
              <a:rPr lang="ru-RU" dirty="0" smtClean="0"/>
              <a:t> </a:t>
            </a:r>
            <a:r>
              <a:rPr lang="ru-RU" dirty="0" err="1" smtClean="0"/>
              <a:t>об'єкт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прямі</a:t>
            </a:r>
            <a:r>
              <a:rPr lang="ru-RU" dirty="0" smtClean="0"/>
              <a:t> </a:t>
            </a:r>
            <a:r>
              <a:rPr lang="ru-RU" dirty="0" err="1" smtClean="0"/>
              <a:t>витрати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віднесені</a:t>
            </a:r>
            <a:r>
              <a:rPr lang="ru-RU" dirty="0" smtClean="0"/>
              <a:t> </a:t>
            </a:r>
            <a:r>
              <a:rPr lang="ru-RU" dirty="0" err="1" smtClean="0"/>
              <a:t>безпосередньо</a:t>
            </a:r>
            <a:r>
              <a:rPr lang="ru-RU" dirty="0" smtClean="0"/>
              <a:t> на </a:t>
            </a:r>
            <a:r>
              <a:rPr lang="ru-RU" dirty="0" err="1" smtClean="0"/>
              <a:t>конкретний</a:t>
            </a:r>
            <a:r>
              <a:rPr lang="ru-RU" dirty="0" smtClean="0"/>
              <a:t> </a:t>
            </a:r>
            <a:r>
              <a:rPr lang="ru-RU" dirty="0" err="1" smtClean="0"/>
              <a:t>об'єкт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, </a:t>
            </a:r>
            <a:r>
              <a:rPr lang="ru-RU" dirty="0" err="1" smtClean="0"/>
              <a:t>відрахування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соціальні</a:t>
            </a:r>
            <a:r>
              <a:rPr lang="ru-RU" dirty="0" smtClean="0"/>
              <a:t> заходи, плата за </a:t>
            </a:r>
            <a:r>
              <a:rPr lang="ru-RU" dirty="0" err="1" smtClean="0"/>
              <a:t>оренду</a:t>
            </a:r>
            <a:r>
              <a:rPr lang="ru-RU" dirty="0" smtClean="0"/>
              <a:t> </a:t>
            </a:r>
            <a:r>
              <a:rPr lang="ru-RU" dirty="0" err="1" smtClean="0"/>
              <a:t>земельних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майнових</a:t>
            </a:r>
            <a:r>
              <a:rPr lang="ru-RU" dirty="0" smtClean="0"/>
              <a:t> </a:t>
            </a:r>
            <a:r>
              <a:rPr lang="ru-RU" dirty="0" err="1" smtClean="0"/>
              <a:t>паїв</a:t>
            </a:r>
            <a:r>
              <a:rPr lang="ru-RU" dirty="0" smtClean="0"/>
              <a:t>, </a:t>
            </a:r>
            <a:r>
              <a:rPr lang="ru-RU" dirty="0" err="1" smtClean="0"/>
              <a:t>амортизація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 </a:t>
            </a:r>
            <a:r>
              <a:rPr lang="ru-RU" dirty="0" err="1" smtClean="0"/>
              <a:t>загальновиробничі</a:t>
            </a:r>
            <a:r>
              <a:rPr lang="ru-RU" dirty="0" smtClean="0"/>
              <a:t> </a:t>
            </a:r>
            <a:r>
              <a:rPr lang="ru-RU" dirty="0" err="1" smtClean="0"/>
              <a:t>витрати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включають</a:t>
            </a:r>
            <a:r>
              <a:rPr lang="ru-RU" dirty="0" smtClean="0"/>
              <a:t> оплату </a:t>
            </a:r>
            <a:r>
              <a:rPr lang="ru-RU" dirty="0" err="1" smtClean="0"/>
              <a:t>праці</a:t>
            </a:r>
            <a:r>
              <a:rPr lang="ru-RU" dirty="0" smtClean="0"/>
              <a:t> </a:t>
            </a:r>
            <a:r>
              <a:rPr lang="ru-RU" dirty="0" err="1" smtClean="0"/>
              <a:t>управлінського</a:t>
            </a:r>
            <a:r>
              <a:rPr lang="ru-RU" dirty="0" smtClean="0"/>
              <a:t> персоналу </a:t>
            </a:r>
            <a:r>
              <a:rPr lang="ru-RU" dirty="0" err="1" smtClean="0"/>
              <a:t>структурних</a:t>
            </a:r>
            <a:r>
              <a:rPr lang="ru-RU" dirty="0" smtClean="0"/>
              <a:t> </a:t>
            </a:r>
            <a:r>
              <a:rPr lang="ru-RU" dirty="0" err="1" smtClean="0"/>
              <a:t>підрозділів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відрахування</a:t>
            </a:r>
            <a:r>
              <a:rPr lang="ru-RU" dirty="0" smtClean="0"/>
              <a:t> на </a:t>
            </a:r>
            <a:r>
              <a:rPr lang="ru-RU" dirty="0" err="1" smtClean="0"/>
              <a:t>соціальні</a:t>
            </a:r>
            <a:r>
              <a:rPr lang="ru-RU" dirty="0" smtClean="0"/>
              <a:t> заходи, </a:t>
            </a:r>
            <a:r>
              <a:rPr lang="ru-RU" dirty="0" err="1" smtClean="0"/>
              <a:t>витрати</a:t>
            </a:r>
            <a:r>
              <a:rPr lang="ru-RU" dirty="0" smtClean="0"/>
              <a:t> на </a:t>
            </a:r>
            <a:r>
              <a:rPr lang="ru-RU" dirty="0" err="1" smtClean="0"/>
              <a:t>відрядження</a:t>
            </a:r>
            <a:r>
              <a:rPr lang="ru-RU" dirty="0" smtClean="0"/>
              <a:t> </a:t>
            </a:r>
            <a:r>
              <a:rPr lang="ru-RU" dirty="0" err="1" smtClean="0"/>
              <a:t>охорону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, </a:t>
            </a:r>
            <a:r>
              <a:rPr lang="ru-RU" dirty="0" err="1" smtClean="0"/>
              <a:t>техніку</a:t>
            </a:r>
            <a:r>
              <a:rPr lang="ru-RU" dirty="0" smtClean="0"/>
              <a:t> </a:t>
            </a:r>
            <a:r>
              <a:rPr lang="ru-RU" dirty="0" err="1" smtClean="0"/>
              <a:t>безпеки</a:t>
            </a:r>
            <a:r>
              <a:rPr lang="ru-RU" dirty="0" smtClean="0"/>
              <a:t>, </a:t>
            </a:r>
            <a:r>
              <a:rPr lang="ru-RU" dirty="0" err="1" smtClean="0"/>
              <a:t>охорону</a:t>
            </a:r>
            <a:r>
              <a:rPr lang="ru-RU" dirty="0" smtClean="0"/>
              <a:t> </a:t>
            </a:r>
            <a:r>
              <a:rPr lang="ru-RU" dirty="0" err="1" smtClean="0"/>
              <a:t>навколишнього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endParaRPr lang="ru-RU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200" dirty="0" smtClean="0">
                <a:solidFill>
                  <a:schemeClr val="tx1"/>
                </a:solidFill>
              </a:rPr>
              <a:t>Види калькуляцій. Розрахунок калькуляцій. </a:t>
            </a:r>
            <a:br>
              <a:rPr lang="uk-UA" sz="3200" dirty="0" smtClean="0">
                <a:solidFill>
                  <a:schemeClr val="tx1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357298"/>
            <a:ext cx="7467600" cy="4873752"/>
          </a:xfrm>
        </p:spPr>
        <p:txBody>
          <a:bodyPr/>
          <a:lstStyle/>
          <a:p>
            <a:r>
              <a:rPr lang="ru-RU" dirty="0" err="1" smtClean="0"/>
              <a:t>Розрахунок</a:t>
            </a:r>
            <a:r>
              <a:rPr lang="ru-RU" dirty="0" smtClean="0"/>
              <a:t> </a:t>
            </a:r>
            <a:r>
              <a:rPr lang="ru-RU" dirty="0" err="1" smtClean="0"/>
              <a:t>собівартості</a:t>
            </a:r>
            <a:r>
              <a:rPr lang="ru-RU" dirty="0" smtClean="0"/>
              <a:t> </a:t>
            </a:r>
            <a:r>
              <a:rPr lang="ru-RU" dirty="0" err="1" smtClean="0"/>
              <a:t>здійснюється</a:t>
            </a:r>
            <a:r>
              <a:rPr lang="ru-RU" dirty="0" smtClean="0"/>
              <a:t> </a:t>
            </a:r>
            <a:r>
              <a:rPr lang="ru-RU" dirty="0" err="1" smtClean="0"/>
              <a:t>спочатку</a:t>
            </a:r>
            <a:r>
              <a:rPr lang="ru-RU" dirty="0" smtClean="0"/>
              <a:t> за основною </a:t>
            </a:r>
            <a:r>
              <a:rPr lang="ru-RU" dirty="0" err="1" smtClean="0"/>
              <a:t>діяльністю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 до пакета </a:t>
            </a:r>
            <a:r>
              <a:rPr lang="ru-RU" dirty="0" err="1" smtClean="0"/>
              <a:t>послуг</a:t>
            </a:r>
            <a:r>
              <a:rPr lang="ru-RU" dirty="0" smtClean="0"/>
              <a:t> на </a:t>
            </a:r>
            <a:r>
              <a:rPr lang="ru-RU" dirty="0" err="1" smtClean="0"/>
              <a:t>групу</a:t>
            </a:r>
            <a:r>
              <a:rPr lang="ru-RU" dirty="0" smtClean="0"/>
              <a:t> </a:t>
            </a:r>
            <a:r>
              <a:rPr lang="ru-RU" dirty="0" err="1" smtClean="0"/>
              <a:t>туристів</a:t>
            </a:r>
            <a:r>
              <a:rPr lang="ru-RU" dirty="0" smtClean="0"/>
              <a:t> у </a:t>
            </a:r>
            <a:r>
              <a:rPr lang="ru-RU" dirty="0" err="1" smtClean="0"/>
              <a:t>цілому</a:t>
            </a:r>
            <a:r>
              <a:rPr lang="ru-RU" dirty="0" smtClean="0"/>
              <a:t>, а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визначається</a:t>
            </a:r>
            <a:r>
              <a:rPr lang="ru-RU" dirty="0" smtClean="0"/>
              <a:t> </a:t>
            </a:r>
            <a:r>
              <a:rPr lang="ru-RU" dirty="0" err="1" smtClean="0"/>
              <a:t>собівартість</a:t>
            </a:r>
            <a:r>
              <a:rPr lang="ru-RU" dirty="0" smtClean="0"/>
              <a:t> у </a:t>
            </a:r>
            <a:r>
              <a:rPr lang="ru-RU" dirty="0" err="1" smtClean="0"/>
              <a:t>розрахунку</a:t>
            </a:r>
            <a:r>
              <a:rPr lang="ru-RU" dirty="0" smtClean="0"/>
              <a:t> на одного туриста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встановлюється</a:t>
            </a:r>
            <a:r>
              <a:rPr lang="ru-RU" dirty="0" smtClean="0"/>
              <a:t> </a:t>
            </a:r>
            <a:r>
              <a:rPr lang="ru-RU" dirty="0" err="1" smtClean="0"/>
              <a:t>ціна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, </a:t>
            </a:r>
            <a:r>
              <a:rPr lang="ru-RU" dirty="0" err="1" smtClean="0"/>
              <a:t>передбачених</a:t>
            </a:r>
            <a:r>
              <a:rPr lang="ru-RU" dirty="0" smtClean="0"/>
              <a:t> </a:t>
            </a:r>
            <a:r>
              <a:rPr lang="ru-RU" dirty="0" err="1" smtClean="0"/>
              <a:t>туристичною</a:t>
            </a:r>
            <a:r>
              <a:rPr lang="ru-RU" dirty="0" smtClean="0"/>
              <a:t> </a:t>
            </a:r>
            <a:r>
              <a:rPr lang="ru-RU" dirty="0" err="1" smtClean="0"/>
              <a:t>путівкою</a:t>
            </a:r>
            <a:r>
              <a:rPr lang="ru-RU" dirty="0" smtClean="0"/>
              <a:t> (ваучером).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428604"/>
            <a:ext cx="8572560" cy="60453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Для </a:t>
            </a:r>
            <a:r>
              <a:rPr lang="ru-RU" dirty="0" err="1" smtClean="0"/>
              <a:t>розрахунків</a:t>
            </a:r>
            <a:r>
              <a:rPr lang="ru-RU" dirty="0" smtClean="0"/>
              <a:t> </a:t>
            </a:r>
            <a:r>
              <a:rPr lang="ru-RU" dirty="0" err="1" smtClean="0"/>
              <a:t>ціни</a:t>
            </a:r>
            <a:r>
              <a:rPr lang="ru-RU" dirty="0" smtClean="0"/>
              <a:t> (</a:t>
            </a:r>
            <a:r>
              <a:rPr lang="ru-RU" i="1" dirty="0" smtClean="0"/>
              <a:t>Ц</a:t>
            </a:r>
            <a:r>
              <a:rPr lang="ru-RU" dirty="0" smtClean="0"/>
              <a:t>) пакета </a:t>
            </a:r>
            <a:r>
              <a:rPr lang="ru-RU" dirty="0" err="1" smtClean="0"/>
              <a:t>послуг</a:t>
            </a:r>
            <a:r>
              <a:rPr lang="ru-RU" dirty="0" smtClean="0"/>
              <a:t> одного туриста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</a:t>
            </a:r>
            <a:r>
              <a:rPr lang="ru-RU" dirty="0" smtClean="0"/>
              <a:t>формулу: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2000" i="1" dirty="0" smtClean="0"/>
              <a:t>С + П - </a:t>
            </a:r>
            <a:r>
              <a:rPr lang="ru-RU" sz="2000" i="1" dirty="0" err="1" smtClean="0"/>
              <a:t>З</a:t>
            </a:r>
            <a:r>
              <a:rPr lang="ru-RU" sz="2000" i="1" baseline="-25000" dirty="0" err="1" smtClean="0"/>
              <a:t>н</a:t>
            </a:r>
            <a:r>
              <a:rPr lang="ru-RU" sz="2000" i="1" baseline="-25000" dirty="0" smtClean="0"/>
              <a:t>      </a:t>
            </a:r>
            <a:r>
              <a:rPr lang="ru-RU" sz="2000" i="1" dirty="0" smtClean="0"/>
              <a:t> </a:t>
            </a:r>
            <a:r>
              <a:rPr lang="ru-RU" sz="2000" i="1" dirty="0" err="1" smtClean="0"/>
              <a:t>РК</a:t>
            </a:r>
            <a:r>
              <a:rPr lang="ru-RU" sz="2000" i="1" baseline="-25000" dirty="0" err="1" smtClean="0"/>
              <a:t>зб</a:t>
            </a:r>
            <a:r>
              <a:rPr lang="ru-RU" sz="2000" i="1" baseline="-25000" dirty="0" smtClean="0"/>
              <a:t>         </a:t>
            </a:r>
            <a:r>
              <a:rPr lang="ru-RU" sz="2000" i="1" dirty="0" smtClean="0"/>
              <a:t>100 + НДС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i="1" dirty="0" smtClean="0"/>
              <a:t>          Ц = {----------------  </a:t>
            </a:r>
            <a:r>
              <a:rPr lang="ru-RU" sz="2000" i="1" dirty="0" err="1" smtClean="0"/>
              <a:t>х</a:t>
            </a:r>
            <a:r>
              <a:rPr lang="ru-RU" sz="2000" i="1" dirty="0" smtClean="0"/>
              <a:t> ------}   </a:t>
            </a:r>
            <a:r>
              <a:rPr lang="ru-RU" sz="2000" i="1" dirty="0" err="1" smtClean="0"/>
              <a:t>х</a:t>
            </a:r>
            <a:r>
              <a:rPr lang="ru-RU" sz="2000" i="1" dirty="0" smtClean="0"/>
              <a:t> --------------</a:t>
            </a:r>
            <a:r>
              <a:rPr lang="ru-RU" sz="2000" dirty="0" smtClean="0"/>
              <a:t>     </a:t>
            </a:r>
            <a:r>
              <a:rPr lang="ru-RU" sz="2000" dirty="0" smtClean="0"/>
              <a:t>          </a:t>
            </a:r>
            <a:r>
              <a:rPr lang="ru-RU" sz="2000" dirty="0" smtClean="0"/>
              <a:t>     </a:t>
            </a:r>
            <a:r>
              <a:rPr lang="ru-RU" sz="2000" dirty="0" smtClean="0"/>
              <a:t>         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i="1" dirty="0" err="1" smtClean="0"/>
              <a:t>Ч</a:t>
            </a:r>
            <a:r>
              <a:rPr lang="ru-RU" sz="2000" i="1" baseline="-25000" dirty="0" err="1" smtClean="0"/>
              <a:t>тур</a:t>
            </a:r>
            <a:r>
              <a:rPr lang="ru-RU" sz="2000" i="1" baseline="-25000" dirty="0" smtClean="0"/>
              <a:t>            </a:t>
            </a:r>
            <a:r>
              <a:rPr lang="ru-RU" sz="2000" i="1" dirty="0" smtClean="0"/>
              <a:t> 100               100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де</a:t>
            </a:r>
            <a:r>
              <a:rPr lang="ru-RU" i="1" dirty="0" smtClean="0"/>
              <a:t> С </a:t>
            </a:r>
            <a:r>
              <a:rPr lang="ru-RU" dirty="0" smtClean="0"/>
              <a:t>- </a:t>
            </a:r>
            <a:r>
              <a:rPr lang="ru-RU" dirty="0" err="1" smtClean="0"/>
              <a:t>собівартість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, </a:t>
            </a:r>
            <a:r>
              <a:rPr lang="ru-RU" dirty="0" err="1" smtClean="0"/>
              <a:t>включених</a:t>
            </a:r>
            <a:r>
              <a:rPr lang="ru-RU" dirty="0" smtClean="0"/>
              <a:t> до турпакета;</a:t>
            </a:r>
            <a:br>
              <a:rPr lang="ru-RU" dirty="0" smtClean="0"/>
            </a:br>
            <a:r>
              <a:rPr lang="ru-RU" i="1" dirty="0" smtClean="0"/>
              <a:t>П </a:t>
            </a:r>
            <a:r>
              <a:rPr lang="ru-RU" dirty="0" smtClean="0"/>
              <a:t>- </a:t>
            </a:r>
            <a:r>
              <a:rPr lang="ru-RU" dirty="0" err="1" smtClean="0"/>
              <a:t>планова</a:t>
            </a:r>
            <a:r>
              <a:rPr lang="ru-RU" dirty="0" smtClean="0"/>
              <a:t> сума </a:t>
            </a:r>
            <a:r>
              <a:rPr lang="ru-RU" dirty="0" err="1" smtClean="0"/>
              <a:t>прибутку</a:t>
            </a:r>
            <a:r>
              <a:rPr lang="ru-RU" dirty="0" smtClean="0"/>
              <a:t> </a:t>
            </a:r>
            <a:r>
              <a:rPr lang="ru-RU" dirty="0" err="1" smtClean="0"/>
              <a:t>підприємства-туроператора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i="1" dirty="0" err="1" smtClean="0"/>
              <a:t>З</a:t>
            </a:r>
            <a:r>
              <a:rPr lang="ru-RU" i="1" baseline="-25000" dirty="0" err="1" smtClean="0"/>
              <a:t>н</a:t>
            </a:r>
            <a:r>
              <a:rPr lang="ru-RU" dirty="0" smtClean="0"/>
              <a:t> - </a:t>
            </a:r>
            <a:r>
              <a:rPr lang="ru-RU" dirty="0" err="1" smtClean="0"/>
              <a:t>сума</a:t>
            </a:r>
            <a:r>
              <a:rPr lang="ru-RU" dirty="0" smtClean="0"/>
              <a:t> </a:t>
            </a:r>
            <a:r>
              <a:rPr lang="ru-RU" dirty="0" err="1" smtClean="0"/>
              <a:t>знижок</a:t>
            </a:r>
            <a:r>
              <a:rPr lang="ru-RU" dirty="0" smtClean="0"/>
              <a:t>, </a:t>
            </a:r>
            <a:r>
              <a:rPr lang="ru-RU" dirty="0" err="1" smtClean="0"/>
              <a:t>наданих</a:t>
            </a:r>
            <a:r>
              <a:rPr lang="ru-RU" dirty="0" smtClean="0"/>
              <a:t> туристам туроператором;</a:t>
            </a:r>
            <a:br>
              <a:rPr lang="ru-RU" dirty="0" smtClean="0"/>
            </a:br>
            <a:r>
              <a:rPr lang="ru-RU" i="1" dirty="0" err="1" smtClean="0"/>
              <a:t>РК</a:t>
            </a:r>
            <a:r>
              <a:rPr lang="ru-RU" i="1" baseline="-25000" dirty="0" err="1" smtClean="0"/>
              <a:t>зб</a:t>
            </a:r>
            <a:r>
              <a:rPr lang="ru-RU" i="1" baseline="-25000" dirty="0" smtClean="0"/>
              <a:t> </a:t>
            </a:r>
            <a:r>
              <a:rPr lang="ru-RU" dirty="0" smtClean="0"/>
              <a:t>-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комісійного</a:t>
            </a:r>
            <a:r>
              <a:rPr lang="ru-RU" dirty="0" smtClean="0"/>
              <a:t> </a:t>
            </a:r>
            <a:r>
              <a:rPr lang="ru-RU" dirty="0" err="1" smtClean="0"/>
              <a:t>збору</a:t>
            </a:r>
            <a:r>
              <a:rPr lang="ru-RU" dirty="0" smtClean="0"/>
              <a:t>, % до </a:t>
            </a:r>
            <a:r>
              <a:rPr lang="ru-RU" dirty="0" err="1" smtClean="0"/>
              <a:t>оптової</a:t>
            </a:r>
            <a:r>
              <a:rPr lang="ru-RU" dirty="0" smtClean="0"/>
              <a:t> </a:t>
            </a:r>
            <a:r>
              <a:rPr lang="ru-RU" dirty="0" err="1" smtClean="0"/>
              <a:t>ціни</a:t>
            </a:r>
            <a:r>
              <a:rPr lang="ru-RU" dirty="0" smtClean="0"/>
              <a:t> турпакета;</a:t>
            </a:r>
            <a:br>
              <a:rPr lang="ru-RU" dirty="0" smtClean="0"/>
            </a:br>
            <a:r>
              <a:rPr lang="ru-RU" i="1" dirty="0" err="1" smtClean="0"/>
              <a:t>Ч</a:t>
            </a:r>
            <a:r>
              <a:rPr lang="ru-RU" i="1" baseline="-25000" dirty="0" err="1" smtClean="0"/>
              <a:t>тур</a:t>
            </a:r>
            <a:r>
              <a:rPr lang="ru-RU" baseline="-25000" dirty="0" smtClean="0"/>
              <a:t> </a:t>
            </a:r>
            <a:r>
              <a:rPr lang="ru-RU" dirty="0" smtClean="0"/>
              <a:t>-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туристів</a:t>
            </a:r>
            <a:r>
              <a:rPr lang="ru-RU" dirty="0" smtClean="0"/>
              <a:t> у </a:t>
            </a:r>
            <a:r>
              <a:rPr lang="ru-RU" dirty="0" err="1" smtClean="0"/>
              <a:t>групі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200" dirty="0" smtClean="0">
                <a:solidFill>
                  <a:schemeClr val="tx1"/>
                </a:solidFill>
              </a:rPr>
              <a:t>Сутність поняття «прибуток». Види прибутку та методика їх розрахунку. </a:t>
            </a:r>
            <a:br>
              <a:rPr lang="uk-UA" sz="3200" dirty="0" smtClean="0">
                <a:solidFill>
                  <a:schemeClr val="tx1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err="1" smtClean="0"/>
              <a:t>Прибуток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метою </a:t>
            </a:r>
            <a:r>
              <a:rPr lang="ru-RU" dirty="0" err="1" smtClean="0"/>
              <a:t>і</a:t>
            </a:r>
            <a:r>
              <a:rPr lang="ru-RU" dirty="0" smtClean="0"/>
              <a:t> результатом </a:t>
            </a:r>
            <a:r>
              <a:rPr lang="ru-RU" dirty="0" err="1" smtClean="0"/>
              <a:t>економічної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підприємницьких</a:t>
            </a:r>
            <a:r>
              <a:rPr lang="ru-RU" dirty="0" smtClean="0"/>
              <a:t> структур як </a:t>
            </a:r>
            <a:r>
              <a:rPr lang="ru-RU" dirty="0" err="1" smtClean="0"/>
              <a:t>фізичних</a:t>
            </a:r>
            <a:r>
              <a:rPr lang="ru-RU" dirty="0" smtClean="0"/>
              <a:t>, так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юридичних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виступають</a:t>
            </a:r>
            <a:r>
              <a:rPr lang="ru-RU" dirty="0" smtClean="0"/>
              <a:t> </a:t>
            </a:r>
            <a:r>
              <a:rPr lang="ru-RU" dirty="0" err="1" smtClean="0"/>
              <a:t>суб'єктами</a:t>
            </a:r>
            <a:r>
              <a:rPr lang="ru-RU" dirty="0" smtClean="0"/>
              <a:t> </a:t>
            </a:r>
            <a:r>
              <a:rPr lang="ru-RU" dirty="0" err="1" smtClean="0"/>
              <a:t>ринкових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Прибуток</a:t>
            </a:r>
            <a:r>
              <a:rPr lang="ru-RU" dirty="0" smtClean="0"/>
              <a:t> 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 </a:t>
            </a:r>
            <a:r>
              <a:rPr lang="ru-RU" dirty="0" err="1" smtClean="0"/>
              <a:t>розширеного</a:t>
            </a:r>
            <a:r>
              <a:rPr lang="ru-RU" dirty="0" smtClean="0"/>
              <a:t> </a:t>
            </a:r>
            <a:r>
              <a:rPr lang="ru-RU" dirty="0" err="1" smtClean="0"/>
              <a:t>відтворення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тому </a:t>
            </a:r>
            <a:r>
              <a:rPr lang="ru-RU" dirty="0" err="1" smtClean="0"/>
              <a:t>виступає</a:t>
            </a:r>
            <a:r>
              <a:rPr lang="ru-RU" dirty="0" smtClean="0"/>
              <a:t> </a:t>
            </a:r>
            <a:r>
              <a:rPr lang="ru-RU" dirty="0" err="1" smtClean="0"/>
              <a:t>критерієм</a:t>
            </a:r>
            <a:r>
              <a:rPr lang="ru-RU" dirty="0" smtClean="0"/>
              <a:t> </a:t>
            </a:r>
            <a:r>
              <a:rPr lang="ru-RU" dirty="0" err="1" smtClean="0"/>
              <a:t>ефективності</a:t>
            </a:r>
            <a:r>
              <a:rPr lang="ru-RU" dirty="0" smtClean="0"/>
              <a:t> </a:t>
            </a:r>
            <a:r>
              <a:rPr lang="ru-RU" dirty="0" err="1" smtClean="0"/>
              <a:t>підприємницької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smtClean="0"/>
              <a:t>Для </a:t>
            </a:r>
            <a:r>
              <a:rPr lang="ru-RU" dirty="0" err="1" smtClean="0"/>
              <a:t>оцінки</a:t>
            </a:r>
            <a:r>
              <a:rPr lang="ru-RU" dirty="0" smtClean="0"/>
              <a:t> </a:t>
            </a:r>
            <a:r>
              <a:rPr lang="ru-RU" dirty="0" err="1" smtClean="0"/>
              <a:t>прибутку</a:t>
            </a:r>
            <a:r>
              <a:rPr lang="ru-RU" dirty="0" smtClean="0"/>
              <a:t> як </a:t>
            </a:r>
            <a:r>
              <a:rPr lang="ru-RU" dirty="0" err="1" smtClean="0"/>
              <a:t>фінансового</a:t>
            </a:r>
            <a:r>
              <a:rPr lang="ru-RU" dirty="0" smtClean="0"/>
              <a:t> результату </a:t>
            </a:r>
            <a:r>
              <a:rPr lang="ru-RU" dirty="0" err="1" smtClean="0"/>
              <a:t>діяльності</a:t>
            </a:r>
            <a:r>
              <a:rPr lang="ru-RU" dirty="0" smtClean="0"/>
              <a:t> доход </a:t>
            </a:r>
            <a:r>
              <a:rPr lang="ru-RU" dirty="0" err="1" smtClean="0"/>
              <a:t>зіставляється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витратами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smtClean="0"/>
              <a:t>Результатом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різниця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позитивним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негативним</a:t>
            </a:r>
            <a:r>
              <a:rPr lang="ru-RU" dirty="0" smtClean="0"/>
              <a:t> </a:t>
            </a:r>
            <a:r>
              <a:rPr lang="ru-RU" dirty="0" err="1" smtClean="0"/>
              <a:t>значенням</a:t>
            </a:r>
            <a:r>
              <a:rPr lang="ru-RU" dirty="0" smtClean="0"/>
              <a:t>:</a:t>
            </a:r>
          </a:p>
          <a:p>
            <a:pPr>
              <a:buFont typeface="Wingdings" pitchFamily="2" charset="2"/>
              <a:buChar char="ü"/>
            </a:pPr>
            <a:r>
              <a:rPr lang="ru-RU" i="1" dirty="0" err="1" smtClean="0"/>
              <a:t>позитивне</a:t>
            </a:r>
            <a:r>
              <a:rPr lang="ru-RU" i="1" dirty="0" smtClean="0"/>
              <a:t> - </a:t>
            </a:r>
            <a:r>
              <a:rPr lang="ru-RU" i="1" dirty="0" err="1" smtClean="0"/>
              <a:t>прибуток</a:t>
            </a:r>
            <a:r>
              <a:rPr lang="ru-RU" i="1" dirty="0" smtClean="0"/>
              <a:t>, </a:t>
            </a:r>
          </a:p>
          <a:p>
            <a:pPr>
              <a:buFont typeface="Wingdings" pitchFamily="2" charset="2"/>
              <a:buChar char="ü"/>
            </a:pPr>
            <a:r>
              <a:rPr lang="ru-RU" i="1" dirty="0" err="1" smtClean="0"/>
              <a:t>негативне</a:t>
            </a:r>
            <a:r>
              <a:rPr lang="ru-RU" i="1" dirty="0" smtClean="0"/>
              <a:t> - </a:t>
            </a:r>
            <a:r>
              <a:rPr lang="ru-RU" i="1" dirty="0" err="1" smtClean="0"/>
              <a:t>збиток</a:t>
            </a:r>
            <a:r>
              <a:rPr lang="ru-RU" i="1" dirty="0" smtClean="0"/>
              <a:t>.</a:t>
            </a:r>
            <a:endParaRPr lang="ru-RU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571480"/>
            <a:ext cx="7467600" cy="4873752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dirty="0" err="1" smtClean="0"/>
              <a:t>П</a:t>
            </a:r>
            <a:r>
              <a:rPr lang="ru-RU" dirty="0" err="1" smtClean="0"/>
              <a:t>рибуток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частиною</a:t>
            </a:r>
            <a:r>
              <a:rPr lang="ru-RU" dirty="0" smtClean="0"/>
              <a:t> доходу,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залишається</a:t>
            </a:r>
            <a:r>
              <a:rPr lang="ru-RU" dirty="0" smtClean="0"/>
              <a:t> </a:t>
            </a:r>
            <a:r>
              <a:rPr lang="ru-RU" dirty="0" err="1" smtClean="0"/>
              <a:t>підприємству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відшкодування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сплати</a:t>
            </a:r>
            <a:r>
              <a:rPr lang="ru-RU" dirty="0" smtClean="0"/>
              <a:t> </a:t>
            </a:r>
            <a:r>
              <a:rPr lang="ru-RU" dirty="0" err="1" smtClean="0"/>
              <a:t>податків</a:t>
            </a:r>
            <a:r>
              <a:rPr lang="ru-RU" dirty="0" smtClean="0"/>
              <a:t> та </a:t>
            </a:r>
            <a:r>
              <a:rPr lang="ru-RU" dirty="0" err="1" smtClean="0"/>
              <a:t>обов'язкових</a:t>
            </a:r>
            <a:r>
              <a:rPr lang="ru-RU" dirty="0" smtClean="0"/>
              <a:t> </a:t>
            </a:r>
            <a:r>
              <a:rPr lang="ru-RU" dirty="0" err="1" smtClean="0"/>
              <a:t>зборів</a:t>
            </a:r>
            <a:r>
              <a:rPr lang="ru-RU" dirty="0" smtClean="0"/>
              <a:t>: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i="1" dirty="0" smtClean="0"/>
              <a:t>П = </a:t>
            </a:r>
            <a:r>
              <a:rPr lang="ru-RU" i="1" dirty="0" err="1" smtClean="0"/>
              <a:t>Д</a:t>
            </a:r>
            <a:r>
              <a:rPr lang="ru-RU" i="1" baseline="-25000" dirty="0" err="1" smtClean="0"/>
              <a:t>ч</a:t>
            </a:r>
            <a:r>
              <a:rPr lang="ru-RU" i="1" baseline="-25000" dirty="0" smtClean="0"/>
              <a:t> </a:t>
            </a:r>
            <a:r>
              <a:rPr lang="ru-RU" i="1" dirty="0" smtClean="0"/>
              <a:t>- В </a:t>
            </a:r>
            <a:r>
              <a:rPr lang="ru-RU" i="1" dirty="0" smtClean="0"/>
              <a:t>– П</a:t>
            </a:r>
            <a:r>
              <a:rPr lang="ru-RU" i="1" baseline="-25000" dirty="0" smtClean="0"/>
              <a:t>од,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i="1" dirty="0" smtClean="0"/>
              <a:t>         </a:t>
            </a:r>
            <a:endParaRPr lang="ru-RU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де </a:t>
            </a:r>
            <a:r>
              <a:rPr lang="ru-RU" i="1" dirty="0" smtClean="0"/>
              <a:t>П </a:t>
            </a:r>
            <a:r>
              <a:rPr lang="ru-RU" dirty="0" smtClean="0"/>
              <a:t>- </a:t>
            </a:r>
            <a:r>
              <a:rPr lang="ru-RU" dirty="0" err="1" smtClean="0"/>
              <a:t>чистий</a:t>
            </a:r>
            <a:r>
              <a:rPr lang="ru-RU" dirty="0" smtClean="0"/>
              <a:t> </a:t>
            </a:r>
            <a:r>
              <a:rPr lang="ru-RU" dirty="0" err="1" smtClean="0"/>
              <a:t>прибуток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err="1" smtClean="0"/>
              <a:t>Д</a:t>
            </a:r>
            <a:r>
              <a:rPr lang="ru-RU" i="1" baseline="-25000" dirty="0" err="1" smtClean="0"/>
              <a:t>ч</a:t>
            </a:r>
            <a:r>
              <a:rPr lang="ru-RU" i="1" dirty="0" smtClean="0"/>
              <a:t> </a:t>
            </a:r>
            <a:r>
              <a:rPr lang="ru-RU" dirty="0" smtClean="0"/>
              <a:t>- </a:t>
            </a:r>
            <a:r>
              <a:rPr lang="ru-RU" dirty="0" err="1" smtClean="0"/>
              <a:t>чистий</a:t>
            </a:r>
            <a:r>
              <a:rPr lang="ru-RU" dirty="0" smtClean="0"/>
              <a:t> </a:t>
            </a:r>
            <a:r>
              <a:rPr lang="ru-RU" dirty="0" smtClean="0"/>
              <a:t>доход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В</a:t>
            </a:r>
            <a:r>
              <a:rPr lang="ru-RU" dirty="0" smtClean="0"/>
              <a:t> - </a:t>
            </a:r>
            <a:r>
              <a:rPr lang="ru-RU" dirty="0" err="1" smtClean="0"/>
              <a:t>витрати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П</a:t>
            </a:r>
            <a:r>
              <a:rPr lang="ru-RU" i="1" baseline="-25000" dirty="0" smtClean="0"/>
              <a:t>од</a:t>
            </a:r>
            <a:r>
              <a:rPr lang="ru-RU" dirty="0" smtClean="0"/>
              <a:t> - </a:t>
            </a:r>
            <a:r>
              <a:rPr lang="ru-RU" dirty="0" err="1" smtClean="0"/>
              <a:t>податки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обов'язкові</a:t>
            </a:r>
            <a:r>
              <a:rPr lang="ru-RU" dirty="0" smtClean="0"/>
              <a:t> </a:t>
            </a:r>
            <a:r>
              <a:rPr lang="ru-RU" dirty="0" err="1" smtClean="0"/>
              <a:t>збори</a:t>
            </a:r>
            <a:endParaRPr lang="ru-RU" dirty="0" smtClean="0"/>
          </a:p>
          <a:p>
            <a:pPr marL="0" indent="0">
              <a:spcBef>
                <a:spcPts val="0"/>
              </a:spcBef>
            </a:pPr>
            <a:endParaRPr lang="ru-RU" dirty="0"/>
          </a:p>
        </p:txBody>
      </p:sp>
      <p:pic>
        <p:nvPicPr>
          <p:cNvPr id="4" name="Рисунок 3" descr="завантаження.jf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8" y="4429132"/>
            <a:ext cx="2257425" cy="2028825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200" dirty="0" smtClean="0">
                <a:solidFill>
                  <a:schemeClr val="tx1"/>
                </a:solidFill>
              </a:rPr>
              <a:t>Поняття рентабельності. Види рентабельності. </a:t>
            </a:r>
            <a:br>
              <a:rPr lang="uk-UA" sz="3200" dirty="0" smtClean="0">
                <a:solidFill>
                  <a:schemeClr val="tx1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Прибуток</a:t>
            </a:r>
            <a:r>
              <a:rPr lang="ru-RU" dirty="0" smtClean="0"/>
              <a:t> як </a:t>
            </a:r>
            <a:r>
              <a:rPr lang="ru-RU" dirty="0" err="1" smtClean="0"/>
              <a:t>абсолютний</a:t>
            </a:r>
            <a:r>
              <a:rPr lang="ru-RU" dirty="0" smtClean="0"/>
              <a:t> </a:t>
            </a:r>
            <a:r>
              <a:rPr lang="ru-RU" dirty="0" err="1" smtClean="0"/>
              <a:t>синтетичний</a:t>
            </a:r>
            <a:r>
              <a:rPr lang="ru-RU" dirty="0" smtClean="0"/>
              <a:t> </a:t>
            </a:r>
            <a:r>
              <a:rPr lang="ru-RU" dirty="0" err="1" smtClean="0"/>
              <a:t>показник</a:t>
            </a:r>
            <a:r>
              <a:rPr lang="ru-RU" dirty="0" smtClean="0"/>
              <a:t> </a:t>
            </a:r>
            <a:r>
              <a:rPr lang="ru-RU" dirty="0" err="1" smtClean="0"/>
              <a:t>визначається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розподілу</a:t>
            </a:r>
            <a:r>
              <a:rPr lang="ru-RU" dirty="0" smtClean="0"/>
              <a:t> доходу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урахуванням</a:t>
            </a:r>
            <a:r>
              <a:rPr lang="ru-RU" dirty="0" smtClean="0"/>
              <a:t> </a:t>
            </a:r>
            <a:r>
              <a:rPr lang="ru-RU" dirty="0" err="1" smtClean="0"/>
              <a:t>діючої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оподаткування</a:t>
            </a:r>
            <a:r>
              <a:rPr lang="ru-RU" dirty="0" smtClean="0"/>
              <a:t> </a:t>
            </a:r>
            <a:r>
              <a:rPr lang="ru-RU" dirty="0" err="1" smtClean="0"/>
              <a:t>доходу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прибутку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Сума </a:t>
            </a:r>
            <a:r>
              <a:rPr lang="ru-RU" dirty="0" err="1" smtClean="0"/>
              <a:t>прибутку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перевищення</a:t>
            </a:r>
            <a:r>
              <a:rPr lang="ru-RU" dirty="0" smtClean="0"/>
              <a:t> </a:t>
            </a:r>
            <a:r>
              <a:rPr lang="ru-RU" dirty="0" err="1" smtClean="0"/>
              <a:t>доходів</a:t>
            </a:r>
            <a:r>
              <a:rPr lang="ru-RU" dirty="0" smtClean="0"/>
              <a:t> над </a:t>
            </a:r>
            <a:r>
              <a:rPr lang="ru-RU" dirty="0" err="1" smtClean="0"/>
              <a:t>витратами</a:t>
            </a:r>
            <a:r>
              <a:rPr lang="ru-RU" dirty="0" smtClean="0"/>
              <a:t>, </a:t>
            </a:r>
            <a:r>
              <a:rPr lang="ru-RU" dirty="0" err="1" smtClean="0"/>
              <a:t>податковими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обов'язковими</a:t>
            </a:r>
            <a:r>
              <a:rPr lang="ru-RU" dirty="0" smtClean="0"/>
              <a:t> платежами, а </a:t>
            </a:r>
            <a:r>
              <a:rPr lang="ru-RU" dirty="0" err="1" smtClean="0"/>
              <a:t>рентабельність</a:t>
            </a:r>
            <a:r>
              <a:rPr lang="ru-RU" dirty="0" smtClean="0"/>
              <a:t> </a:t>
            </a:r>
            <a:r>
              <a:rPr lang="ru-RU" dirty="0" err="1" smtClean="0"/>
              <a:t>визначається</a:t>
            </a:r>
            <a:r>
              <a:rPr lang="ru-RU" dirty="0" smtClean="0"/>
              <a:t> як </a:t>
            </a:r>
            <a:r>
              <a:rPr lang="ru-RU" dirty="0" err="1" smtClean="0"/>
              <a:t>відсоткове</a:t>
            </a:r>
            <a:r>
              <a:rPr lang="ru-RU" dirty="0" smtClean="0"/>
              <a:t> </a:t>
            </a:r>
            <a:r>
              <a:rPr lang="ru-RU" dirty="0" err="1" smtClean="0"/>
              <a:t>відношення</a:t>
            </a:r>
            <a:r>
              <a:rPr lang="ru-RU" dirty="0" smtClean="0"/>
              <a:t> </a:t>
            </a:r>
            <a:r>
              <a:rPr lang="ru-RU" dirty="0" err="1" smtClean="0"/>
              <a:t>суми</a:t>
            </a:r>
            <a:r>
              <a:rPr lang="ru-RU" dirty="0" smtClean="0"/>
              <a:t> </a:t>
            </a:r>
            <a:r>
              <a:rPr lang="ru-RU" dirty="0" err="1" smtClean="0"/>
              <a:t>отриманого</a:t>
            </a:r>
            <a:r>
              <a:rPr lang="ru-RU" dirty="0" smtClean="0"/>
              <a:t> </a:t>
            </a:r>
            <a:r>
              <a:rPr lang="ru-RU" dirty="0" err="1" smtClean="0"/>
              <a:t>прибутку</a:t>
            </a:r>
            <a:r>
              <a:rPr lang="ru-RU" dirty="0" smtClean="0"/>
              <a:t> до </a:t>
            </a:r>
            <a:r>
              <a:rPr lang="ru-RU" dirty="0" err="1" smtClean="0"/>
              <a:t>якого-небудь</a:t>
            </a:r>
            <a:r>
              <a:rPr lang="ru-RU" dirty="0" smtClean="0"/>
              <a:t> </a:t>
            </a:r>
            <a:r>
              <a:rPr lang="ru-RU" dirty="0" err="1" smtClean="0"/>
              <a:t>іншого</a:t>
            </a:r>
            <a:r>
              <a:rPr lang="ru-RU" dirty="0" smtClean="0"/>
              <a:t> </a:t>
            </a:r>
            <a:r>
              <a:rPr lang="ru-RU" dirty="0" err="1" smtClean="0"/>
              <a:t>показника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8043890" cy="6045348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Система </a:t>
            </a:r>
            <a:r>
              <a:rPr lang="ru-RU" dirty="0" err="1" smtClean="0"/>
              <a:t>рентабельності</a:t>
            </a:r>
            <a:r>
              <a:rPr lang="ru-RU" dirty="0" smtClean="0"/>
              <a:t> </a:t>
            </a:r>
            <a:r>
              <a:rPr lang="ru-RU" dirty="0" err="1" smtClean="0"/>
              <a:t>охопює</a:t>
            </a:r>
            <a:r>
              <a:rPr lang="ru-RU" dirty="0" smtClean="0"/>
              <a:t>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показників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 </a:t>
            </a:r>
            <a:r>
              <a:rPr lang="ru-RU" dirty="0" err="1" smtClean="0"/>
              <a:t>рентабельність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</a:t>
            </a:r>
            <a:r>
              <a:rPr lang="ru-RU" dirty="0" err="1" smtClean="0"/>
              <a:t>рентабельність</a:t>
            </a:r>
            <a:r>
              <a:rPr lang="ru-RU" dirty="0" smtClean="0"/>
              <a:t> </a:t>
            </a:r>
            <a:r>
              <a:rPr lang="ru-RU" dirty="0" err="1" smtClean="0"/>
              <a:t>використовуваних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endParaRPr lang="ru-RU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Рентабельність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характерзує</a:t>
            </a:r>
            <a:r>
              <a:rPr lang="ru-RU" dirty="0" smtClean="0"/>
              <a:t>, </a:t>
            </a:r>
            <a:r>
              <a:rPr lang="ru-RU" dirty="0" err="1" smtClean="0"/>
              <a:t>скільки</a:t>
            </a:r>
            <a:r>
              <a:rPr lang="ru-RU" dirty="0" smtClean="0"/>
              <a:t> </a:t>
            </a:r>
            <a:r>
              <a:rPr lang="ru-RU" dirty="0" err="1" smtClean="0"/>
              <a:t>прибутку</a:t>
            </a:r>
            <a:r>
              <a:rPr lang="ru-RU" dirty="0" smtClean="0"/>
              <a:t> </a:t>
            </a:r>
            <a:r>
              <a:rPr lang="ru-RU" dirty="0" err="1" smtClean="0"/>
              <a:t>припадає</a:t>
            </a:r>
            <a:r>
              <a:rPr lang="ru-RU" dirty="0" smtClean="0"/>
              <a:t> на </a:t>
            </a:r>
            <a:r>
              <a:rPr lang="ru-RU" dirty="0" err="1" smtClean="0"/>
              <a:t>одиницю</a:t>
            </a:r>
            <a:r>
              <a:rPr lang="ru-RU" dirty="0" smtClean="0"/>
              <a:t> </a:t>
            </a:r>
            <a:r>
              <a:rPr lang="ru-RU" dirty="0" err="1" smtClean="0"/>
              <a:t>виручки</a:t>
            </a:r>
            <a:r>
              <a:rPr lang="ru-RU" dirty="0" smtClean="0"/>
              <a:t> (доходу)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реалізації</a:t>
            </a:r>
            <a:r>
              <a:rPr lang="ru-RU" dirty="0" smtClean="0"/>
              <a:t> </a:t>
            </a:r>
            <a:r>
              <a:rPr lang="ru-RU" dirty="0" err="1" smtClean="0"/>
              <a:t>турпослуг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на </a:t>
            </a:r>
            <a:r>
              <a:rPr lang="ru-RU" dirty="0" err="1" smtClean="0"/>
              <a:t>одиницю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dirty="0" err="1" smtClean="0"/>
              <a:t>Рентабельність</a:t>
            </a:r>
            <a:r>
              <a:rPr lang="ru-RU" dirty="0" smtClean="0"/>
              <a:t> </a:t>
            </a:r>
            <a:r>
              <a:rPr lang="ru-RU" dirty="0" err="1" smtClean="0"/>
              <a:t>виручки</a:t>
            </a:r>
            <a:r>
              <a:rPr lang="ru-RU" dirty="0" smtClean="0"/>
              <a:t> </a:t>
            </a:r>
            <a:r>
              <a:rPr lang="ru-RU" dirty="0" err="1" smtClean="0"/>
              <a:t>являє</a:t>
            </a:r>
            <a:r>
              <a:rPr lang="ru-RU" dirty="0" smtClean="0"/>
              <a:t> собою </a:t>
            </a:r>
            <a:r>
              <a:rPr lang="ru-RU" dirty="0" err="1" smtClean="0"/>
              <a:t>частку</a:t>
            </a:r>
            <a:r>
              <a:rPr lang="ru-RU" dirty="0" smtClean="0"/>
              <a:t> </a:t>
            </a:r>
            <a:r>
              <a:rPr lang="ru-RU" dirty="0" err="1" smtClean="0"/>
              <a:t>прибутку</a:t>
            </a:r>
            <a:r>
              <a:rPr lang="ru-RU" dirty="0" smtClean="0"/>
              <a:t> в </a:t>
            </a:r>
            <a:r>
              <a:rPr lang="ru-RU" dirty="0" err="1" smtClean="0"/>
              <a:t>середній</a:t>
            </a:r>
            <a:r>
              <a:rPr lang="ru-RU" dirty="0" smtClean="0"/>
              <a:t> </a:t>
            </a:r>
            <a:r>
              <a:rPr lang="ru-RU" dirty="0" err="1" smtClean="0"/>
              <a:t>ціні</a:t>
            </a:r>
            <a:r>
              <a:rPr lang="ru-RU" dirty="0" smtClean="0"/>
              <a:t> </a:t>
            </a:r>
            <a:r>
              <a:rPr lang="ru-RU" dirty="0" err="1" smtClean="0"/>
              <a:t>турпродукту</a:t>
            </a:r>
            <a:r>
              <a:rPr lang="ru-RU" dirty="0" smtClean="0"/>
              <a:t> (</a:t>
            </a:r>
            <a:r>
              <a:rPr lang="ru-RU" dirty="0" err="1" smtClean="0"/>
              <a:t>послуги</a:t>
            </a:r>
            <a:r>
              <a:rPr lang="ru-RU" dirty="0" smtClean="0"/>
              <a:t>).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Розрахунок</a:t>
            </a:r>
            <a:r>
              <a:rPr lang="ru-RU" dirty="0" smtClean="0"/>
              <a:t> </a:t>
            </a:r>
            <a:r>
              <a:rPr lang="ru-RU" dirty="0" err="1" smtClean="0"/>
              <a:t>показників</a:t>
            </a:r>
            <a:r>
              <a:rPr lang="ru-RU" dirty="0" smtClean="0"/>
              <a:t> </a:t>
            </a:r>
            <a:r>
              <a:rPr lang="ru-RU" dirty="0" err="1" smtClean="0"/>
              <a:t>рентабельності</a:t>
            </a:r>
            <a:r>
              <a:rPr lang="ru-RU" dirty="0" smtClean="0"/>
              <a:t> </a:t>
            </a:r>
            <a:r>
              <a:rPr lang="ru-RU" dirty="0" err="1" smtClean="0"/>
              <a:t>туристичних</a:t>
            </a:r>
            <a:r>
              <a:rPr lang="ru-RU" dirty="0" smtClean="0"/>
              <a:t> </a:t>
            </a:r>
            <a:r>
              <a:rPr lang="ru-RU" dirty="0" err="1" smtClean="0"/>
              <a:t>підприємств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виду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81</TotalTime>
  <Words>652</Words>
  <Application>Microsoft Office PowerPoint</Application>
  <PresentationFormat>Экран (4:3)</PresentationFormat>
  <Paragraphs>118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Эркер</vt:lpstr>
      <vt:lpstr>Тема 8. Витрати, прибуток, рентабельність і цінова політика підприємства туристичної галузі  питання:  </vt:lpstr>
      <vt:lpstr>Поняття витрат.  Структура собівартості.  </vt:lpstr>
      <vt:lpstr>Слайд 3</vt:lpstr>
      <vt:lpstr>Види калькуляцій. Розрахунок калькуляцій.  </vt:lpstr>
      <vt:lpstr>Слайд 5</vt:lpstr>
      <vt:lpstr>Сутність поняття «прибуток». Види прибутку та методика їх розрахунку.  </vt:lpstr>
      <vt:lpstr>Слайд 7</vt:lpstr>
      <vt:lpstr>Поняття рентабельності. Види рентабельності.  </vt:lpstr>
      <vt:lpstr>Слайд 9</vt:lpstr>
      <vt:lpstr>Роль цін в управлінні підприємством туристичної галузі  </vt:lpstr>
      <vt:lpstr>Цінова політика підприємства</vt:lpstr>
      <vt:lpstr>Слайд 12</vt:lpstr>
      <vt:lpstr>Фактори, що впливають на формування структури і рівня ціни</vt:lpstr>
      <vt:lpstr>Ціноутворення. Методи ціноутворення: визначення, класифікація.  </vt:lpstr>
      <vt:lpstr>Слайд 15</vt:lpstr>
      <vt:lpstr>Оцінка ефективності господарської діяльності. Основні напрямки підвищення ефективності виробництва.</vt:lpstr>
      <vt:lpstr>Слайд 17</vt:lpstr>
      <vt:lpstr>Контрольні питання: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8. Витрати, прибуток, рентабельність і цінова політика підприємства туристичної галузі </dc:title>
  <dc:creator>ASUS</dc:creator>
  <cp:lastModifiedBy>ASUS</cp:lastModifiedBy>
  <cp:revision>17</cp:revision>
  <dcterms:created xsi:type="dcterms:W3CDTF">2020-05-17T09:40:19Z</dcterms:created>
  <dcterms:modified xsi:type="dcterms:W3CDTF">2020-05-17T11:01:23Z</dcterms:modified>
</cp:coreProperties>
</file>