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72"/>
  </p:notesMasterIdLst>
  <p:handoutMasterIdLst>
    <p:handoutMasterId r:id="rId73"/>
  </p:handoutMasterIdLst>
  <p:sldIdLst>
    <p:sldId id="275" r:id="rId2"/>
    <p:sldId id="344" r:id="rId3"/>
    <p:sldId id="276" r:id="rId4"/>
    <p:sldId id="277" r:id="rId5"/>
    <p:sldId id="296" r:id="rId6"/>
    <p:sldId id="279" r:id="rId7"/>
    <p:sldId id="278" r:id="rId8"/>
    <p:sldId id="280" r:id="rId9"/>
    <p:sldId id="281" r:id="rId10"/>
    <p:sldId id="282" r:id="rId11"/>
    <p:sldId id="283" r:id="rId12"/>
    <p:sldId id="285" r:id="rId13"/>
    <p:sldId id="286" r:id="rId14"/>
    <p:sldId id="284" r:id="rId15"/>
    <p:sldId id="287" r:id="rId16"/>
    <p:sldId id="288" r:id="rId17"/>
    <p:sldId id="289" r:id="rId18"/>
    <p:sldId id="258" r:id="rId19"/>
    <p:sldId id="260" r:id="rId20"/>
    <p:sldId id="262" r:id="rId21"/>
    <p:sldId id="261" r:id="rId22"/>
    <p:sldId id="263" r:id="rId23"/>
    <p:sldId id="297" r:id="rId24"/>
    <p:sldId id="267" r:id="rId25"/>
    <p:sldId id="268" r:id="rId26"/>
    <p:sldId id="269" r:id="rId27"/>
    <p:sldId id="270" r:id="rId28"/>
    <p:sldId id="271" r:id="rId29"/>
    <p:sldId id="272" r:id="rId30"/>
    <p:sldId id="302" r:id="rId31"/>
    <p:sldId id="303" r:id="rId32"/>
    <p:sldId id="304" r:id="rId33"/>
    <p:sldId id="309" r:id="rId34"/>
    <p:sldId id="273" r:id="rId35"/>
    <p:sldId id="274" r:id="rId36"/>
    <p:sldId id="307" r:id="rId37"/>
    <p:sldId id="310" r:id="rId38"/>
    <p:sldId id="311" r:id="rId39"/>
    <p:sldId id="312" r:id="rId40"/>
    <p:sldId id="313" r:id="rId41"/>
    <p:sldId id="314" r:id="rId42"/>
    <p:sldId id="315" r:id="rId43"/>
    <p:sldId id="316" r:id="rId44"/>
    <p:sldId id="317" r:id="rId45"/>
    <p:sldId id="318" r:id="rId46"/>
    <p:sldId id="319" r:id="rId47"/>
    <p:sldId id="320" r:id="rId48"/>
    <p:sldId id="321" r:id="rId49"/>
    <p:sldId id="322" r:id="rId50"/>
    <p:sldId id="323" r:id="rId51"/>
    <p:sldId id="324" r:id="rId52"/>
    <p:sldId id="325" r:id="rId53"/>
    <p:sldId id="326" r:id="rId54"/>
    <p:sldId id="327" r:id="rId55"/>
    <p:sldId id="328" r:id="rId56"/>
    <p:sldId id="329" r:id="rId57"/>
    <p:sldId id="330" r:id="rId58"/>
    <p:sldId id="331" r:id="rId59"/>
    <p:sldId id="332" r:id="rId60"/>
    <p:sldId id="333" r:id="rId61"/>
    <p:sldId id="334" r:id="rId62"/>
    <p:sldId id="335" r:id="rId63"/>
    <p:sldId id="336" r:id="rId64"/>
    <p:sldId id="337" r:id="rId65"/>
    <p:sldId id="338" r:id="rId66"/>
    <p:sldId id="339" r:id="rId67"/>
    <p:sldId id="340" r:id="rId68"/>
    <p:sldId id="341" r:id="rId69"/>
    <p:sldId id="342" r:id="rId70"/>
    <p:sldId id="343" r:id="rId7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656A960-390D-49A1-A5CC-5A169E6CEDCE}" type="datetimeFigureOut">
              <a:rPr lang="ru-RU" smtClean="0"/>
              <a:pPr/>
              <a:t>10.12.2025</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CA709C-B59C-4FF8-B19E-EF4D44B8B666}" type="slidenum">
              <a:rPr lang="ru-RU" smtClean="0"/>
              <a:pPr/>
              <a:t>‹#›</a:t>
            </a:fld>
            <a:endParaRPr lang="ru-R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B3FFBC-C6B9-49F1-A295-094622C9137D}" type="datetimeFigureOut">
              <a:rPr lang="ru-RU" smtClean="0"/>
              <a:pPr/>
              <a:t>10.12.2025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32A7B3-EF2A-4E14-A5C1-0EB324AF6522}" type="slidenum">
              <a:rPr lang="ru-RU" smtClean="0"/>
              <a:pPr/>
              <a:t>‹#›</a:t>
            </a:fld>
            <a:endParaRPr lang="ru-RU"/>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32A7B3-EF2A-4E14-A5C1-0EB324AF6522}"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06D0BA5-6771-F788-E704-E48D08A73105}"/>
              </a:ext>
            </a:extLst>
          </p:cNvPr>
          <p:cNvSpPr>
            <a:spLocks noGrp="1" noChangeArrowheads="1"/>
          </p:cNvSpPr>
          <p:nvPr>
            <p:ph type="sldNum" sz="quarter" idx="5"/>
          </p:nvPr>
        </p:nvSpPr>
        <p:spPr>
          <a:ln/>
        </p:spPr>
        <p:txBody>
          <a:bodyPr/>
          <a:lstStyle/>
          <a:p>
            <a:fld id="{A41E4416-8E9D-450F-9578-68A372CB53DF}" type="slidenum">
              <a:rPr lang="ru-RU" altLang="ru-RU"/>
              <a:pPr/>
              <a:t>50</a:t>
            </a:fld>
            <a:endParaRPr lang="ru-RU" altLang="ru-RU"/>
          </a:p>
        </p:txBody>
      </p:sp>
      <p:sp>
        <p:nvSpPr>
          <p:cNvPr id="454658" name="Rectangle 2">
            <a:extLst>
              <a:ext uri="{FF2B5EF4-FFF2-40B4-BE49-F238E27FC236}">
                <a16:creationId xmlns:a16="http://schemas.microsoft.com/office/drawing/2014/main" id="{3DAFCD94-4FE9-DE81-D9ED-BBFCE97DB17A}"/>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454659" name="Rectangle 3">
            <a:extLst>
              <a:ext uri="{FF2B5EF4-FFF2-40B4-BE49-F238E27FC236}">
                <a16:creationId xmlns:a16="http://schemas.microsoft.com/office/drawing/2014/main" id="{1310648F-7D36-63D4-4BF6-4F845BC770BB}"/>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AD7AD86-283B-E416-CB04-56193EE76C5C}"/>
              </a:ext>
            </a:extLst>
          </p:cNvPr>
          <p:cNvSpPr>
            <a:spLocks noGrp="1" noChangeArrowheads="1"/>
          </p:cNvSpPr>
          <p:nvPr>
            <p:ph type="sldNum" sz="quarter" idx="5"/>
          </p:nvPr>
        </p:nvSpPr>
        <p:spPr>
          <a:ln/>
        </p:spPr>
        <p:txBody>
          <a:bodyPr/>
          <a:lstStyle/>
          <a:p>
            <a:fld id="{965B5D24-EBE9-4053-BFB0-74563E47088E}" type="slidenum">
              <a:rPr lang="ru-RU" altLang="ru-RU"/>
              <a:pPr/>
              <a:t>63</a:t>
            </a:fld>
            <a:endParaRPr lang="ru-RU" altLang="ru-RU"/>
          </a:p>
        </p:txBody>
      </p:sp>
      <p:sp>
        <p:nvSpPr>
          <p:cNvPr id="137218" name="Rectangle 2">
            <a:extLst>
              <a:ext uri="{FF2B5EF4-FFF2-40B4-BE49-F238E27FC236}">
                <a16:creationId xmlns:a16="http://schemas.microsoft.com/office/drawing/2014/main" id="{157E0F0F-FE5F-65A9-7CD0-AD083852B3A4}"/>
              </a:ext>
            </a:extLst>
          </p:cNvPr>
          <p:cNvSpPr>
            <a:spLocks noGrp="1" noChangeArrowheads="1"/>
          </p:cNvSpPr>
          <p:nvPr>
            <p:ph type="body" idx="1"/>
          </p:nvPr>
        </p:nvSpPr>
        <p:spPr>
          <a:xfrm>
            <a:off x="914400" y="4356100"/>
            <a:ext cx="5029200" cy="4135438"/>
          </a:xfrm>
          <a:ln/>
        </p:spPr>
        <p:txBody>
          <a:bodyPr lIns="92075" tIns="46038" rIns="92075" bIns="46038"/>
          <a:lstStyle/>
          <a:p>
            <a:pPr defTabSz="762000" eaLnBrk="0" hangingPunct="0"/>
            <a:endParaRPr lang="en-US" altLang="ru-RU"/>
          </a:p>
        </p:txBody>
      </p:sp>
      <p:sp>
        <p:nvSpPr>
          <p:cNvPr id="137219" name="Rectangle 3">
            <a:extLst>
              <a:ext uri="{FF2B5EF4-FFF2-40B4-BE49-F238E27FC236}">
                <a16:creationId xmlns:a16="http://schemas.microsoft.com/office/drawing/2014/main" id="{5D7EB95D-9606-2395-49F2-15F864529F5C}"/>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423D667-FADF-8809-8751-5F76974D25F4}"/>
              </a:ext>
            </a:extLst>
          </p:cNvPr>
          <p:cNvSpPr>
            <a:spLocks noGrp="1" noChangeArrowheads="1"/>
          </p:cNvSpPr>
          <p:nvPr>
            <p:ph type="sldNum" sz="quarter" idx="5"/>
          </p:nvPr>
        </p:nvSpPr>
        <p:spPr>
          <a:ln/>
        </p:spPr>
        <p:txBody>
          <a:bodyPr/>
          <a:lstStyle/>
          <a:p>
            <a:fld id="{25FEC039-DE84-481A-84C8-9C28A35387A5}" type="slidenum">
              <a:rPr lang="ru-RU" altLang="ru-RU"/>
              <a:pPr/>
              <a:t>64</a:t>
            </a:fld>
            <a:endParaRPr lang="ru-RU" altLang="ru-RU"/>
          </a:p>
        </p:txBody>
      </p:sp>
      <p:sp>
        <p:nvSpPr>
          <p:cNvPr id="139266" name="Rectangle 2">
            <a:extLst>
              <a:ext uri="{FF2B5EF4-FFF2-40B4-BE49-F238E27FC236}">
                <a16:creationId xmlns:a16="http://schemas.microsoft.com/office/drawing/2014/main" id="{7368EC57-36FF-74F4-429D-8E5B3F9E5D0F}"/>
              </a:ext>
            </a:extLst>
          </p:cNvPr>
          <p:cNvSpPr>
            <a:spLocks noGrp="1" noRot="1" noChangeAspect="1" noChangeArrowheads="1" noTextEdit="1"/>
          </p:cNvSpPr>
          <p:nvPr>
            <p:ph type="sldImg"/>
          </p:nvPr>
        </p:nvSpPr>
        <p:spPr>
          <a:xfrm>
            <a:off x="1292225" y="793750"/>
            <a:ext cx="4273550" cy="3205163"/>
          </a:xfrm>
          <a:ln/>
        </p:spPr>
      </p:sp>
      <p:sp>
        <p:nvSpPr>
          <p:cNvPr id="139267" name="Rectangle 3">
            <a:extLst>
              <a:ext uri="{FF2B5EF4-FFF2-40B4-BE49-F238E27FC236}">
                <a16:creationId xmlns:a16="http://schemas.microsoft.com/office/drawing/2014/main" id="{65E33E02-6805-7BD8-460C-0BD76B6DED20}"/>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5E7796-6D33-A098-B639-BD40FE4656CB}"/>
              </a:ext>
            </a:extLst>
          </p:cNvPr>
          <p:cNvSpPr>
            <a:spLocks noGrp="1" noChangeArrowheads="1"/>
          </p:cNvSpPr>
          <p:nvPr>
            <p:ph type="sldNum" sz="quarter" idx="5"/>
          </p:nvPr>
        </p:nvSpPr>
        <p:spPr>
          <a:ln/>
        </p:spPr>
        <p:txBody>
          <a:bodyPr/>
          <a:lstStyle/>
          <a:p>
            <a:fld id="{FBD92C7B-B8FD-4148-80A1-2582DA3DDC7D}" type="slidenum">
              <a:rPr lang="ru-RU" altLang="ru-RU"/>
              <a:pPr/>
              <a:t>65</a:t>
            </a:fld>
            <a:endParaRPr lang="ru-RU" altLang="ru-RU"/>
          </a:p>
        </p:txBody>
      </p:sp>
      <p:sp>
        <p:nvSpPr>
          <p:cNvPr id="142338" name="Rectangle 2">
            <a:extLst>
              <a:ext uri="{FF2B5EF4-FFF2-40B4-BE49-F238E27FC236}">
                <a16:creationId xmlns:a16="http://schemas.microsoft.com/office/drawing/2014/main" id="{537C7B6D-BA29-723F-9FE4-CFAD86FC3F2E}"/>
              </a:ext>
            </a:extLst>
          </p:cNvPr>
          <p:cNvSpPr>
            <a:spLocks noGrp="1" noRot="1" noChangeAspect="1" noChangeArrowheads="1" noTextEdit="1"/>
          </p:cNvSpPr>
          <p:nvPr>
            <p:ph type="sldImg"/>
          </p:nvPr>
        </p:nvSpPr>
        <p:spPr>
          <a:xfrm>
            <a:off x="1292225" y="793750"/>
            <a:ext cx="4273550" cy="3205163"/>
          </a:xfrm>
          <a:ln/>
        </p:spPr>
      </p:sp>
      <p:sp>
        <p:nvSpPr>
          <p:cNvPr id="142339" name="Rectangle 3">
            <a:extLst>
              <a:ext uri="{FF2B5EF4-FFF2-40B4-BE49-F238E27FC236}">
                <a16:creationId xmlns:a16="http://schemas.microsoft.com/office/drawing/2014/main" id="{0B9E4D1C-3EC9-5518-E698-ED44F02AAA71}"/>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1CDE1ED-E38C-58C8-BBD5-96D551A2CE17}"/>
              </a:ext>
            </a:extLst>
          </p:cNvPr>
          <p:cNvSpPr>
            <a:spLocks noGrp="1" noChangeArrowheads="1"/>
          </p:cNvSpPr>
          <p:nvPr>
            <p:ph type="sldNum" sz="quarter" idx="5"/>
          </p:nvPr>
        </p:nvSpPr>
        <p:spPr>
          <a:ln/>
        </p:spPr>
        <p:txBody>
          <a:bodyPr/>
          <a:lstStyle/>
          <a:p>
            <a:fld id="{73702B50-E7B0-4DC6-9B16-5E90F2A5CFBB}" type="slidenum">
              <a:rPr lang="ru-RU" altLang="ru-RU"/>
              <a:pPr/>
              <a:t>66</a:t>
            </a:fld>
            <a:endParaRPr lang="ru-RU" altLang="ru-RU"/>
          </a:p>
        </p:txBody>
      </p:sp>
      <p:sp>
        <p:nvSpPr>
          <p:cNvPr id="145410" name="Rectangle 2">
            <a:extLst>
              <a:ext uri="{FF2B5EF4-FFF2-40B4-BE49-F238E27FC236}">
                <a16:creationId xmlns:a16="http://schemas.microsoft.com/office/drawing/2014/main" id="{53B9A780-1187-9863-67A4-3AD88D87CE09}"/>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
        <p:nvSpPr>
          <p:cNvPr id="145411" name="Rectangle 3">
            <a:extLst>
              <a:ext uri="{FF2B5EF4-FFF2-40B4-BE49-F238E27FC236}">
                <a16:creationId xmlns:a16="http://schemas.microsoft.com/office/drawing/2014/main" id="{29B8FA19-8B96-84F1-674C-D5DE7E39E5B6}"/>
              </a:ext>
            </a:extLst>
          </p:cNvPr>
          <p:cNvSpPr>
            <a:spLocks noGrp="1" noChangeArrowheads="1"/>
          </p:cNvSpPr>
          <p:nvPr>
            <p:ph type="body" idx="1"/>
          </p:nvPr>
        </p:nvSpPr>
        <p:spPr>
          <a:xfrm>
            <a:off x="914400" y="4356100"/>
            <a:ext cx="5029200" cy="4135438"/>
          </a:xfrm>
          <a:ln/>
        </p:spPr>
        <p:txBody>
          <a:bodyPr lIns="93663" tIns="46038" rIns="93663" bIns="46038"/>
          <a:lstStyle/>
          <a:p>
            <a:pPr defTabSz="781050"/>
            <a:endParaRPr lang="en-US" alt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34B826D-4813-D8D0-53F9-60F97F1712C2}"/>
              </a:ext>
            </a:extLst>
          </p:cNvPr>
          <p:cNvSpPr>
            <a:spLocks noGrp="1" noChangeArrowheads="1"/>
          </p:cNvSpPr>
          <p:nvPr>
            <p:ph type="sldNum" sz="quarter" idx="5"/>
          </p:nvPr>
        </p:nvSpPr>
        <p:spPr>
          <a:ln/>
        </p:spPr>
        <p:txBody>
          <a:bodyPr/>
          <a:lstStyle/>
          <a:p>
            <a:fld id="{C5FAB562-01D7-41DE-B062-7A3BF04BAFEB}" type="slidenum">
              <a:rPr lang="ru-RU" altLang="ru-RU"/>
              <a:pPr/>
              <a:t>67</a:t>
            </a:fld>
            <a:endParaRPr lang="ru-RU" altLang="ru-RU"/>
          </a:p>
        </p:txBody>
      </p:sp>
      <p:sp>
        <p:nvSpPr>
          <p:cNvPr id="147458" name="Rectangle 2">
            <a:extLst>
              <a:ext uri="{FF2B5EF4-FFF2-40B4-BE49-F238E27FC236}">
                <a16:creationId xmlns:a16="http://schemas.microsoft.com/office/drawing/2014/main" id="{DBB22740-6AAC-B5F0-9652-155E97A2950E}"/>
              </a:ext>
            </a:extLst>
          </p:cNvPr>
          <p:cNvSpPr>
            <a:spLocks noGrp="1" noRot="1" noChangeAspect="1" noChangeArrowheads="1" noTextEdit="1"/>
          </p:cNvSpPr>
          <p:nvPr>
            <p:ph type="sldImg"/>
          </p:nvPr>
        </p:nvSpPr>
        <p:spPr>
          <a:xfrm>
            <a:off x="1292225" y="793750"/>
            <a:ext cx="4273550" cy="3205163"/>
          </a:xfrm>
          <a:ln/>
        </p:spPr>
      </p:sp>
      <p:sp>
        <p:nvSpPr>
          <p:cNvPr id="147459" name="Rectangle 3">
            <a:extLst>
              <a:ext uri="{FF2B5EF4-FFF2-40B4-BE49-F238E27FC236}">
                <a16:creationId xmlns:a16="http://schemas.microsoft.com/office/drawing/2014/main" id="{68ACF269-2C67-C689-E927-3D0C30FFF72C}"/>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63893716-A7A1-370A-2D87-031DA76420D1}"/>
              </a:ext>
            </a:extLst>
          </p:cNvPr>
          <p:cNvSpPr>
            <a:spLocks noGrp="1" noChangeArrowheads="1"/>
          </p:cNvSpPr>
          <p:nvPr>
            <p:ph type="sldNum" sz="quarter" idx="5"/>
          </p:nvPr>
        </p:nvSpPr>
        <p:spPr>
          <a:ln/>
        </p:spPr>
        <p:txBody>
          <a:bodyPr/>
          <a:lstStyle/>
          <a:p>
            <a:fld id="{41A7A10F-E81C-42FD-8EF0-D2605053F61F}" type="slidenum">
              <a:rPr lang="ru-RU" altLang="ru-RU"/>
              <a:pPr/>
              <a:t>68</a:t>
            </a:fld>
            <a:endParaRPr lang="ru-RU" altLang="ru-RU"/>
          </a:p>
        </p:txBody>
      </p:sp>
      <p:sp>
        <p:nvSpPr>
          <p:cNvPr id="149506" name="Rectangle 2">
            <a:extLst>
              <a:ext uri="{FF2B5EF4-FFF2-40B4-BE49-F238E27FC236}">
                <a16:creationId xmlns:a16="http://schemas.microsoft.com/office/drawing/2014/main" id="{59D2AFD4-6C75-2103-A889-8CBFCA35EC46}"/>
              </a:ext>
            </a:extLst>
          </p:cNvPr>
          <p:cNvSpPr>
            <a:spLocks noGrp="1" noRot="1" noChangeAspect="1" noChangeArrowheads="1" noTextEdit="1"/>
          </p:cNvSpPr>
          <p:nvPr>
            <p:ph type="sldImg"/>
          </p:nvPr>
        </p:nvSpPr>
        <p:spPr>
          <a:xfrm>
            <a:off x="1292225" y="793750"/>
            <a:ext cx="4273550" cy="3205163"/>
          </a:xfrm>
          <a:ln/>
        </p:spPr>
      </p:sp>
      <p:sp>
        <p:nvSpPr>
          <p:cNvPr id="149507" name="Rectangle 3">
            <a:extLst>
              <a:ext uri="{FF2B5EF4-FFF2-40B4-BE49-F238E27FC236}">
                <a16:creationId xmlns:a16="http://schemas.microsoft.com/office/drawing/2014/main" id="{A3C52B31-7B52-93FD-6106-F242B69D4303}"/>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539D33-8C2A-2EF2-CFBE-90FCAB70F075}"/>
              </a:ext>
            </a:extLst>
          </p:cNvPr>
          <p:cNvSpPr>
            <a:spLocks noGrp="1" noChangeArrowheads="1"/>
          </p:cNvSpPr>
          <p:nvPr>
            <p:ph type="sldNum" sz="quarter" idx="5"/>
          </p:nvPr>
        </p:nvSpPr>
        <p:spPr>
          <a:ln/>
        </p:spPr>
        <p:txBody>
          <a:bodyPr/>
          <a:lstStyle/>
          <a:p>
            <a:fld id="{F37DCE85-EE3C-458B-B98A-EB44EBDD0354}" type="slidenum">
              <a:rPr lang="ru-RU" altLang="ru-RU"/>
              <a:pPr/>
              <a:t>69</a:t>
            </a:fld>
            <a:endParaRPr lang="ru-RU" altLang="ru-RU"/>
          </a:p>
        </p:txBody>
      </p:sp>
      <p:sp>
        <p:nvSpPr>
          <p:cNvPr id="151554" name="Rectangle 2">
            <a:extLst>
              <a:ext uri="{FF2B5EF4-FFF2-40B4-BE49-F238E27FC236}">
                <a16:creationId xmlns:a16="http://schemas.microsoft.com/office/drawing/2014/main" id="{2D3368BB-7353-0029-9D7C-03AD15E377AD}"/>
              </a:ext>
            </a:extLst>
          </p:cNvPr>
          <p:cNvSpPr>
            <a:spLocks noGrp="1" noRot="1" noChangeAspect="1" noChangeArrowheads="1" noTextEdit="1"/>
          </p:cNvSpPr>
          <p:nvPr>
            <p:ph type="sldImg"/>
          </p:nvPr>
        </p:nvSpPr>
        <p:spPr>
          <a:xfrm>
            <a:off x="1292225" y="793750"/>
            <a:ext cx="4273550" cy="3205163"/>
          </a:xfrm>
          <a:ln/>
        </p:spPr>
      </p:sp>
      <p:sp>
        <p:nvSpPr>
          <p:cNvPr id="151555" name="Rectangle 3">
            <a:extLst>
              <a:ext uri="{FF2B5EF4-FFF2-40B4-BE49-F238E27FC236}">
                <a16:creationId xmlns:a16="http://schemas.microsoft.com/office/drawing/2014/main" id="{685B4C83-297A-4B37-1F70-5217710F1057}"/>
              </a:ext>
            </a:extLst>
          </p:cNvPr>
          <p:cNvSpPr>
            <a:spLocks noGrp="1" noChangeArrowheads="1"/>
          </p:cNvSpPr>
          <p:nvPr>
            <p:ph type="body" idx="1"/>
          </p:nvPr>
        </p:nvSpPr>
        <p:spPr>
          <a:xfrm>
            <a:off x="914400" y="4356100"/>
            <a:ext cx="5029200" cy="4135438"/>
          </a:xfrm>
        </p:spPr>
        <p:txBody>
          <a:bodyPr/>
          <a:lstStyle/>
          <a:p>
            <a:pPr defTabSz="762000"/>
            <a:endParaRPr lang="en-US" alt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7C6A23E-0CA5-5FBC-8F99-1CFBEDAF9591}"/>
              </a:ext>
            </a:extLst>
          </p:cNvPr>
          <p:cNvSpPr>
            <a:spLocks noGrp="1" noChangeArrowheads="1"/>
          </p:cNvSpPr>
          <p:nvPr>
            <p:ph type="sldNum" sz="quarter" idx="5"/>
          </p:nvPr>
        </p:nvSpPr>
        <p:spPr>
          <a:ln/>
        </p:spPr>
        <p:txBody>
          <a:bodyPr/>
          <a:lstStyle/>
          <a:p>
            <a:fld id="{E8BD12F0-AC4E-437C-B1ED-F41C2361D4CC}" type="slidenum">
              <a:rPr lang="ru-RU" altLang="ru-RU"/>
              <a:pPr/>
              <a:t>70</a:t>
            </a:fld>
            <a:endParaRPr lang="ru-RU" altLang="ru-RU"/>
          </a:p>
        </p:txBody>
      </p:sp>
      <p:sp>
        <p:nvSpPr>
          <p:cNvPr id="156674" name="Rectangle 2">
            <a:extLst>
              <a:ext uri="{FF2B5EF4-FFF2-40B4-BE49-F238E27FC236}">
                <a16:creationId xmlns:a16="http://schemas.microsoft.com/office/drawing/2014/main" id="{D71FE9D3-4D04-839D-E9A3-8064376D1C6F}"/>
              </a:ext>
            </a:extLst>
          </p:cNvPr>
          <p:cNvSpPr>
            <a:spLocks noGrp="1" noRot="1" noChangeAspect="1" noChangeArrowheads="1" noTextEdit="1"/>
          </p:cNvSpPr>
          <p:nvPr>
            <p:ph type="sldImg"/>
          </p:nvPr>
        </p:nvSpPr>
        <p:spPr>
          <a:ln/>
        </p:spPr>
      </p:sp>
      <p:sp>
        <p:nvSpPr>
          <p:cNvPr id="156675" name="Rectangle 3">
            <a:extLst>
              <a:ext uri="{FF2B5EF4-FFF2-40B4-BE49-F238E27FC236}">
                <a16:creationId xmlns:a16="http://schemas.microsoft.com/office/drawing/2014/main" id="{0156BE41-2631-98ED-DD59-96B81658296F}"/>
              </a:ext>
            </a:extLst>
          </p:cNvPr>
          <p:cNvSpPr>
            <a:spLocks noGrp="1" noChangeArrowheads="1"/>
          </p:cNvSpPr>
          <p:nvPr>
            <p:ph type="body" idx="1"/>
          </p:nvPr>
        </p:nvSpPr>
        <p:spPr>
          <a:xfrm>
            <a:off x="914400" y="4343400"/>
            <a:ext cx="5029200" cy="4114800"/>
          </a:xfrm>
        </p:spPr>
        <p:txBody>
          <a:bodyPr/>
          <a:lstStyle/>
          <a:p>
            <a:pPr defTabSz="762000"/>
            <a:endParaRPr lang="en-US" alt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8C32A7B3-EF2A-4E14-A5C1-0EB324AF6522}" type="slidenum">
              <a:rPr lang="ru-RU" smtClean="0"/>
              <a:pPr/>
              <a:t>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C32A7B3-EF2A-4E14-A5C1-0EB324AF6522}" type="slidenum">
              <a:rPr lang="ru-RU" smtClean="0"/>
              <a:pPr/>
              <a:t>15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F01796E-BD9D-AD94-7C47-50389137F8B2}"/>
              </a:ext>
            </a:extLst>
          </p:cNvPr>
          <p:cNvSpPr>
            <a:spLocks noGrp="1" noChangeArrowheads="1"/>
          </p:cNvSpPr>
          <p:nvPr>
            <p:ph type="sldNum" sz="quarter" idx="5"/>
          </p:nvPr>
        </p:nvSpPr>
        <p:spPr>
          <a:ln/>
        </p:spPr>
        <p:txBody>
          <a:bodyPr/>
          <a:lstStyle/>
          <a:p>
            <a:fld id="{BD3FF2A1-1633-4E0B-A0CC-CCFF7799F6B9}" type="slidenum">
              <a:rPr lang="ru-RU" altLang="ru-RU"/>
              <a:pPr/>
              <a:t>37</a:t>
            </a:fld>
            <a:endParaRPr lang="ru-RU" altLang="ru-RU"/>
          </a:p>
        </p:txBody>
      </p:sp>
      <p:sp>
        <p:nvSpPr>
          <p:cNvPr id="262146" name="Rectangle 2">
            <a:extLst>
              <a:ext uri="{FF2B5EF4-FFF2-40B4-BE49-F238E27FC236}">
                <a16:creationId xmlns:a16="http://schemas.microsoft.com/office/drawing/2014/main" id="{00D9EF2D-48F6-B02A-2B48-4A3E053A59D1}"/>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262147" name="Rectangle 3">
            <a:extLst>
              <a:ext uri="{FF2B5EF4-FFF2-40B4-BE49-F238E27FC236}">
                <a16:creationId xmlns:a16="http://schemas.microsoft.com/office/drawing/2014/main" id="{B35FFD21-FE49-71C1-A392-E022D6DFE17B}"/>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B578D8B-B48C-ECD3-4041-84A9EB7CE136}"/>
              </a:ext>
            </a:extLst>
          </p:cNvPr>
          <p:cNvSpPr>
            <a:spLocks noGrp="1" noChangeArrowheads="1"/>
          </p:cNvSpPr>
          <p:nvPr>
            <p:ph type="sldNum" sz="quarter" idx="5"/>
          </p:nvPr>
        </p:nvSpPr>
        <p:spPr>
          <a:ln/>
        </p:spPr>
        <p:txBody>
          <a:bodyPr/>
          <a:lstStyle/>
          <a:p>
            <a:fld id="{48F7DE31-6D4C-4DB3-81E5-6F1BCCDA7875}" type="slidenum">
              <a:rPr lang="ru-RU" altLang="ru-RU"/>
              <a:pPr/>
              <a:t>38</a:t>
            </a:fld>
            <a:endParaRPr lang="ru-RU" altLang="ru-RU"/>
          </a:p>
        </p:txBody>
      </p:sp>
      <p:sp>
        <p:nvSpPr>
          <p:cNvPr id="333826" name="Rectangle 2">
            <a:extLst>
              <a:ext uri="{FF2B5EF4-FFF2-40B4-BE49-F238E27FC236}">
                <a16:creationId xmlns:a16="http://schemas.microsoft.com/office/drawing/2014/main" id="{E1FAAE21-B053-9E38-940A-B81327EA4F50}"/>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333827" name="Rectangle 3">
            <a:extLst>
              <a:ext uri="{FF2B5EF4-FFF2-40B4-BE49-F238E27FC236}">
                <a16:creationId xmlns:a16="http://schemas.microsoft.com/office/drawing/2014/main" id="{31E8A3F1-ED6D-E72A-1BCA-F37B93E098D3}"/>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7CAA235-A1EB-A84D-1E4D-3EDC797548E3}"/>
              </a:ext>
            </a:extLst>
          </p:cNvPr>
          <p:cNvSpPr>
            <a:spLocks noGrp="1" noChangeArrowheads="1"/>
          </p:cNvSpPr>
          <p:nvPr>
            <p:ph type="sldNum" sz="quarter" idx="5"/>
          </p:nvPr>
        </p:nvSpPr>
        <p:spPr>
          <a:ln/>
        </p:spPr>
        <p:txBody>
          <a:bodyPr/>
          <a:lstStyle/>
          <a:p>
            <a:fld id="{A2603FF3-67DF-4E2D-867F-185C66D79D85}" type="slidenum">
              <a:rPr lang="ru-RU" altLang="ru-RU"/>
              <a:pPr/>
              <a:t>39</a:t>
            </a:fld>
            <a:endParaRPr lang="ru-RU" altLang="ru-RU"/>
          </a:p>
        </p:txBody>
      </p:sp>
      <p:sp>
        <p:nvSpPr>
          <p:cNvPr id="337922" name="Rectangle 2">
            <a:extLst>
              <a:ext uri="{FF2B5EF4-FFF2-40B4-BE49-F238E27FC236}">
                <a16:creationId xmlns:a16="http://schemas.microsoft.com/office/drawing/2014/main" id="{87D2E590-A209-6D8F-37B7-31EFCD3E14F7}"/>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337923" name="Rectangle 3">
            <a:extLst>
              <a:ext uri="{FF2B5EF4-FFF2-40B4-BE49-F238E27FC236}">
                <a16:creationId xmlns:a16="http://schemas.microsoft.com/office/drawing/2014/main" id="{16F8F35F-50A3-1A11-E366-81C4F82E9296}"/>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C20B8EE-95EB-73E9-C839-512F2AD0B618}"/>
              </a:ext>
            </a:extLst>
          </p:cNvPr>
          <p:cNvSpPr>
            <a:spLocks noGrp="1" noChangeArrowheads="1"/>
          </p:cNvSpPr>
          <p:nvPr>
            <p:ph type="sldNum" sz="quarter" idx="5"/>
          </p:nvPr>
        </p:nvSpPr>
        <p:spPr>
          <a:ln/>
        </p:spPr>
        <p:txBody>
          <a:bodyPr/>
          <a:lstStyle/>
          <a:p>
            <a:fld id="{E1994AF7-C302-48D0-A87F-5BB27E30FABC}" type="slidenum">
              <a:rPr lang="ru-RU" altLang="ru-RU"/>
              <a:pPr/>
              <a:t>42</a:t>
            </a:fld>
            <a:endParaRPr lang="ru-RU" altLang="ru-RU"/>
          </a:p>
        </p:txBody>
      </p:sp>
      <p:sp>
        <p:nvSpPr>
          <p:cNvPr id="448514" name="Rectangle 2">
            <a:extLst>
              <a:ext uri="{FF2B5EF4-FFF2-40B4-BE49-F238E27FC236}">
                <a16:creationId xmlns:a16="http://schemas.microsoft.com/office/drawing/2014/main" id="{F7B3F9BE-9CF4-A4E2-B97F-7FA6DC5D82B9}"/>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eaLnBrk="0" hangingPunct="0"/>
            <a:r>
              <a:rPr lang="en-GB" altLang="ru-RU"/>
              <a:t>Reductionism, Integrationism</a:t>
            </a:r>
          </a:p>
        </p:txBody>
      </p:sp>
      <p:sp>
        <p:nvSpPr>
          <p:cNvPr id="448515" name="Rectangle 3">
            <a:extLst>
              <a:ext uri="{FF2B5EF4-FFF2-40B4-BE49-F238E27FC236}">
                <a16:creationId xmlns:a16="http://schemas.microsoft.com/office/drawing/2014/main" id="{A14381A5-A56D-A630-B963-82653B0B6E48}"/>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FCA07698-BBBE-20F2-CCFA-9B40EDBA72EF}"/>
              </a:ext>
            </a:extLst>
          </p:cNvPr>
          <p:cNvSpPr>
            <a:spLocks noGrp="1" noChangeArrowheads="1"/>
          </p:cNvSpPr>
          <p:nvPr>
            <p:ph type="sldNum" sz="quarter" idx="5"/>
          </p:nvPr>
        </p:nvSpPr>
        <p:spPr>
          <a:ln/>
        </p:spPr>
        <p:txBody>
          <a:bodyPr/>
          <a:lstStyle/>
          <a:p>
            <a:fld id="{6FEDA23C-467A-4839-8B9C-1FFE6FABE4D3}" type="slidenum">
              <a:rPr lang="ru-RU" altLang="ru-RU"/>
              <a:pPr/>
              <a:t>43</a:t>
            </a:fld>
            <a:endParaRPr lang="ru-RU" altLang="ru-RU"/>
          </a:p>
        </p:txBody>
      </p:sp>
      <p:sp>
        <p:nvSpPr>
          <p:cNvPr id="450562" name="Rectangle 2">
            <a:extLst>
              <a:ext uri="{FF2B5EF4-FFF2-40B4-BE49-F238E27FC236}">
                <a16:creationId xmlns:a16="http://schemas.microsoft.com/office/drawing/2014/main" id="{0BECAFFD-2DCF-6E32-7BA0-DCA09060AD12}"/>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eaLnBrk="0" hangingPunct="0"/>
            <a:r>
              <a:rPr lang="en-GB" altLang="ru-RU"/>
              <a:t>Models BRIDGING the gap</a:t>
            </a:r>
          </a:p>
          <a:p>
            <a:pPr defTabSz="762000" eaLnBrk="0" hangingPunct="0"/>
            <a:r>
              <a:rPr lang="en-GB" altLang="ru-RU"/>
              <a:t>Wet and Dry!</a:t>
            </a:r>
          </a:p>
        </p:txBody>
      </p:sp>
      <p:sp>
        <p:nvSpPr>
          <p:cNvPr id="450563" name="Rectangle 3">
            <a:extLst>
              <a:ext uri="{FF2B5EF4-FFF2-40B4-BE49-F238E27FC236}">
                <a16:creationId xmlns:a16="http://schemas.microsoft.com/office/drawing/2014/main" id="{A3DC9906-B0D3-D988-2259-555C42E1FA89}"/>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D3C9563-8343-BCF5-3D50-F56A36F014BB}"/>
              </a:ext>
            </a:extLst>
          </p:cNvPr>
          <p:cNvSpPr>
            <a:spLocks noGrp="1" noChangeArrowheads="1"/>
          </p:cNvSpPr>
          <p:nvPr>
            <p:ph type="sldNum" sz="quarter" idx="5"/>
          </p:nvPr>
        </p:nvSpPr>
        <p:spPr>
          <a:ln/>
        </p:spPr>
        <p:txBody>
          <a:bodyPr/>
          <a:lstStyle/>
          <a:p>
            <a:fld id="{69E269E7-837A-44CF-8B45-39BCE2EA60D4}" type="slidenum">
              <a:rPr lang="ru-RU" altLang="ru-RU"/>
              <a:pPr/>
              <a:t>44</a:t>
            </a:fld>
            <a:endParaRPr lang="ru-RU" altLang="ru-RU"/>
          </a:p>
        </p:txBody>
      </p:sp>
      <p:sp>
        <p:nvSpPr>
          <p:cNvPr id="442370" name="Rectangle 2">
            <a:extLst>
              <a:ext uri="{FF2B5EF4-FFF2-40B4-BE49-F238E27FC236}">
                <a16:creationId xmlns:a16="http://schemas.microsoft.com/office/drawing/2014/main" id="{C47C1CD8-0F9E-978C-0737-44C38BE835EC}"/>
              </a:ext>
            </a:extLst>
          </p:cNvPr>
          <p:cNvSpPr>
            <a:spLocks noGrp="1" noChangeArrowheads="1"/>
          </p:cNvSpPr>
          <p:nvPr>
            <p:ph type="body" idx="1"/>
          </p:nvPr>
        </p:nvSpPr>
        <p:spPr>
          <a:xfrm>
            <a:off x="914400" y="4356100"/>
            <a:ext cx="5029200" cy="4135438"/>
          </a:xfrm>
          <a:noFill/>
          <a:ln/>
        </p:spPr>
        <p:txBody>
          <a:bodyPr lIns="92075" tIns="46038" rIns="92075" bIns="46038"/>
          <a:lstStyle/>
          <a:p>
            <a:pPr defTabSz="762000"/>
            <a:r>
              <a:rPr lang="en-GB" altLang="ru-RU">
                <a:solidFill>
                  <a:srgbClr val="000000"/>
                </a:solidFill>
                <a:effectLst>
                  <a:outerShdw blurRad="38100" dist="38100" dir="2700000" algn="tl">
                    <a:srgbClr val="C0C0C0"/>
                  </a:outerShdw>
                </a:effectLst>
              </a:rPr>
              <a:t>Aebersold now SystemsX, Basel</a:t>
            </a:r>
          </a:p>
          <a:p>
            <a:pPr defTabSz="762000"/>
            <a:endParaRPr lang="en-GB" altLang="ru-RU">
              <a:solidFill>
                <a:srgbClr val="000000"/>
              </a:solidFill>
              <a:effectLst>
                <a:outerShdw blurRad="38100" dist="38100" dir="2700000" algn="tl">
                  <a:srgbClr val="C0C0C0"/>
                </a:outerShdw>
              </a:effectLst>
            </a:endParaRPr>
          </a:p>
          <a:p>
            <a:pPr defTabSz="762000"/>
            <a:r>
              <a:rPr lang="en-GB" altLang="ru-RU">
                <a:solidFill>
                  <a:srgbClr val="000000"/>
                </a:solidFill>
                <a:effectLst>
                  <a:outerShdw blurRad="38100" dist="38100" dir="2700000" algn="tl">
                    <a:srgbClr val="C0C0C0"/>
                  </a:outerShdw>
                </a:effectLst>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a:solidFill>
                  <a:srgbClr val="000000"/>
                </a:solidFill>
                <a:effectLst>
                  <a:outerShdw blurRad="38100" dist="38100" dir="2700000" algn="tl">
                    <a:srgbClr val="C0C0C0"/>
                  </a:outerShdw>
                </a:effectLst>
                <a:ea typeface="MS PGothic" panose="020B0600070205080204" pitchFamily="34" charset="-128"/>
              </a:rPr>
              <a:t>.</a:t>
            </a:r>
            <a:r>
              <a:rPr lang="en-GB" altLang="ja-JP" b="1">
                <a:solidFill>
                  <a:srgbClr val="000000"/>
                </a:solidFill>
                <a:effectLst>
                  <a:outerShdw blurRad="38100" dist="38100" dir="2700000" algn="tl">
                    <a:srgbClr val="C0C0C0"/>
                  </a:outerShdw>
                </a:effectLst>
                <a:ea typeface="MS PGothic" panose="020B0600070205080204" pitchFamily="34" charset="-128"/>
              </a:rPr>
              <a:t> </a:t>
            </a:r>
            <a:endParaRPr lang="en-US" altLang="ru-RU">
              <a:solidFill>
                <a:srgbClr val="000000"/>
              </a:solidFill>
              <a:effectLst>
                <a:outerShdw blurRad="38100" dist="38100" dir="2700000" algn="tl">
                  <a:srgbClr val="C0C0C0"/>
                </a:outerShdw>
              </a:effectLst>
            </a:endParaRPr>
          </a:p>
          <a:p>
            <a:pPr defTabSz="762000"/>
            <a:r>
              <a:rPr lang="en-US" altLang="ja-JP" i="1">
                <a:solidFill>
                  <a:srgbClr val="000000"/>
                </a:solidFill>
                <a:effectLst>
                  <a:outerShdw blurRad="38100" dist="38100" dir="2700000" algn="tl">
                    <a:srgbClr val="C0C0C0"/>
                  </a:outerShdw>
                </a:effectLst>
                <a:ea typeface="MS PGothic" panose="020B0600070205080204" pitchFamily="34" charset="-128"/>
              </a:rPr>
              <a:t>NIH, Systems Biology Workshop</a:t>
            </a:r>
          </a:p>
        </p:txBody>
      </p:sp>
      <p:sp>
        <p:nvSpPr>
          <p:cNvPr id="442371" name="Rectangle 3">
            <a:extLst>
              <a:ext uri="{FF2B5EF4-FFF2-40B4-BE49-F238E27FC236}">
                <a16:creationId xmlns:a16="http://schemas.microsoft.com/office/drawing/2014/main" id="{D1D29686-C9F4-71EC-745B-BD1FDC6DE1B6}"/>
              </a:ext>
            </a:extLst>
          </p:cNvPr>
          <p:cNvSpPr>
            <a:spLocks noGrp="1" noRot="1" noChangeAspect="1" noChangeArrowheads="1" noTextEdit="1"/>
          </p:cNvSpPr>
          <p:nvPr>
            <p:ph type="sldImg"/>
          </p:nvPr>
        </p:nvSpPr>
        <p:spPr>
          <a:xfrm>
            <a:off x="1292225" y="793750"/>
            <a:ext cx="4273550" cy="3205163"/>
          </a:xfrm>
          <a:ln w="12700" cap="flat">
            <a:solidFill>
              <a:schemeClr val="tx1"/>
            </a:solidFill>
          </a:ln>
          <a:extLst>
            <a:ext uri="{909E8E84-426E-40DD-AFC4-6F175D3DCCD1}">
              <a14:hiddenFill xmlns:a14="http://schemas.microsoft.com/office/drawing/2010/main">
                <a:no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8442D8F-85EE-4480-9257-3C561E950390}" type="datetime1">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4A546A9-0855-4C28-922B-A3667B93DB27}" type="datetime1">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FEC2331C-7F3C-43F4-A6D4-744F15D86EE2}" type="datetime1">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2A97F52-B7E3-49E2-8D36-295372F28CED}" type="datetime1">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1216D63-2CE7-438F-BEF5-8B6EFDD2CBDB}" type="datetime1">
              <a:rPr lang="ru-RU" smtClean="0"/>
              <a:pPr/>
              <a:t>10.12.2025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C913D7-8057-420A-9E9A-49CB6C5C08E7}" type="datetime1">
              <a:rPr lang="ru-RU" smtClean="0"/>
              <a:pPr/>
              <a:t>10.12.2025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8DEDC12-20BC-4BF5-81B0-0CE63C605E2D}" type="datetime1">
              <a:rPr lang="ru-RU" smtClean="0"/>
              <a:pPr/>
              <a:t>10.12.2025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CFA0ADD-E382-43D1-8307-E6B3574B2F98}" type="datetime1">
              <a:rPr lang="ru-RU" smtClean="0"/>
              <a:pPr/>
              <a:t>10.12.2025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9C3BBA8-5767-486C-9BE2-0D0201E1CB27}" type="datetime1">
              <a:rPr lang="ru-RU" smtClean="0"/>
              <a:pPr/>
              <a:t>10.12.2025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C3184F7-32AC-4E2C-8C36-744CF0D59EE4}" type="datetime1">
              <a:rPr lang="ru-RU" smtClean="0"/>
              <a:pPr/>
              <a:t>10.12.2025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30F3558-FD4F-4001-BD6E-7972875F5EBE}" type="datetime1">
              <a:rPr lang="ru-RU" smtClean="0"/>
              <a:pPr/>
              <a:t>10.12.2025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F0455211-C8EB-4E3F-96C5-51D5B94C1E0F}"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FE05C-FA44-4496-A48D-F2BEDF8D932B}" type="datetime1">
              <a:rPr lang="ru-RU" smtClean="0"/>
              <a:pPr/>
              <a:t>10.12.2025</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455211-C8EB-4E3F-96C5-51D5B94C1E0F}"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5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USR\Movies\MEF\newvent.avi" TargetMode="External"/><Relationship Id="rId6" Type="http://schemas.openxmlformats.org/officeDocument/2006/relationships/image" Target="../media/image40.gif"/><Relationship Id="rId5" Type="http://schemas.openxmlformats.org/officeDocument/2006/relationships/image" Target="../media/image39.png"/><Relationship Id="rId4" Type="http://schemas.openxmlformats.org/officeDocument/2006/relationships/image" Target="../media/image38.jpeg"/></Relationships>
</file>

<file path=ppt/slides/_rels/slide6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wmf"/></Relationships>
</file>

<file path=ppt/slides/_rels/slide6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video" Target="file:///C:\USR\Movies\Gernot\wedge%20deformation%2001.mpg" TargetMode="External"/><Relationship Id="rId5" Type="http://schemas.openxmlformats.org/officeDocument/2006/relationships/image" Target="../media/image52.png"/><Relationship Id="rId4" Type="http://schemas.openxmlformats.org/officeDocument/2006/relationships/image" Target="../media/image5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8" Type="http://schemas.openxmlformats.org/officeDocument/2006/relationships/hyperlink" Target="file:///C:\USR\Movies\Gentaro\attachment1.avi" TargetMode="External"/><Relationship Id="rId3" Type="http://schemas.openxmlformats.org/officeDocument/2006/relationships/notesSlide" Target="../notesSlides/notesSlide18.xml"/><Relationship Id="rId7"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video" Target="file:///C:\USR\Movies\Gentaro\isoT-isoM.mpg" TargetMode="External"/><Relationship Id="rId6" Type="http://schemas.openxmlformats.org/officeDocument/2006/relationships/image" Target="../media/image54.png"/><Relationship Id="rId5" Type="http://schemas.openxmlformats.org/officeDocument/2006/relationships/hyperlink" Target="file:///C:\USR\Movies\Gentaro\aux-iso.mpg" TargetMode="External"/><Relationship Id="rId10" Type="http://schemas.openxmlformats.org/officeDocument/2006/relationships/image" Target="../media/image57.png"/><Relationship Id="rId4" Type="http://schemas.openxmlformats.org/officeDocument/2006/relationships/image" Target="../media/image53.png"/><Relationship Id="rId9"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hyperlink" Target="http://www.tcd.uni-konstanz.de/research/plants.php" TargetMode="External"/><Relationship Id="rId13" Type="http://schemas.openxmlformats.org/officeDocument/2006/relationships/hyperlink" Target="http://accelrys.com/services/training/life-science/StructureBasedDesignDescription.html" TargetMode="External"/><Relationship Id="rId18" Type="http://schemas.openxmlformats.org/officeDocument/2006/relationships/hyperlink" Target="http://www.nmr.chem.uu.nl/haddock/" TargetMode="External"/><Relationship Id="rId3" Type="http://schemas.openxmlformats.org/officeDocument/2006/relationships/hyperlink" Target="http://www.biosolveit.de/FlexX/" TargetMode="External"/><Relationship Id="rId7" Type="http://schemas.openxmlformats.org/officeDocument/2006/relationships/hyperlink" Target="http://www.ccdc.cam.ac.uk/products/life_sciences/gold/" TargetMode="External"/><Relationship Id="rId12" Type="http://schemas.openxmlformats.org/officeDocument/2006/relationships/hyperlink" Target="http://www.molsoft.com/icm_pro.html" TargetMode="External"/><Relationship Id="rId17" Type="http://schemas.openxmlformats.org/officeDocument/2006/relationships/hyperlink" Target="http://vis.lbl.gov/~scrivelli/Public/silvia_page/DockingShop.html" TargetMode="External"/><Relationship Id="rId2" Type="http://schemas.openxmlformats.org/officeDocument/2006/relationships/hyperlink" Target="http://autodock.scripps.edu/" TargetMode="External"/><Relationship Id="rId16" Type="http://schemas.openxmlformats.org/officeDocument/2006/relationships/hyperlink" Target="http://www.schrodinger.com/productpage/14/5/" TargetMode="External"/><Relationship Id="rId1" Type="http://schemas.openxmlformats.org/officeDocument/2006/relationships/slideLayout" Target="../slideLayouts/slideLayout1.xml"/><Relationship Id="rId6" Type="http://schemas.openxmlformats.org/officeDocument/2006/relationships/hyperlink" Target="http://www.eyesopen.com/products/applications/fred.html" TargetMode="External"/><Relationship Id="rId11" Type="http://schemas.openxmlformats.org/officeDocument/2006/relationships/hyperlink" Target="http://www.molegro.com/" TargetMode="External"/><Relationship Id="rId5" Type="http://schemas.openxmlformats.org/officeDocument/2006/relationships/hyperlink" Target="http://www.biopharmics.com/" TargetMode="External"/><Relationship Id="rId15" Type="http://schemas.openxmlformats.org/officeDocument/2006/relationships/hyperlink" Target="http://www.simbiosys.ca/ehits/index.html" TargetMode="External"/><Relationship Id="rId10" Type="http://schemas.openxmlformats.org/officeDocument/2006/relationships/hyperlink" Target="http://www.moltech.ru/" TargetMode="External"/><Relationship Id="rId4" Type="http://schemas.openxmlformats.org/officeDocument/2006/relationships/hyperlink" Target="http://dock.compbio.ucsf.edu/" TargetMode="External"/><Relationship Id="rId9" Type="http://schemas.openxmlformats.org/officeDocument/2006/relationships/hyperlink" Target="http://www.chemnavigator.com/cnc/products/3dpl.asp" TargetMode="External"/><Relationship Id="rId14" Type="http://schemas.openxmlformats.org/officeDocument/2006/relationships/hyperlink" Target="http://www.ibmc.msk.r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77861"/>
            <a:ext cx="7772400" cy="648072"/>
          </a:xfrm>
        </p:spPr>
        <p:txBody>
          <a:bodyPr>
            <a:noAutofit/>
          </a:bodyPr>
          <a:lstStyle/>
          <a:p>
            <a:r>
              <a:rPr lang="uk-UA" sz="4000" dirty="0" smtClean="0"/>
              <a:t/>
            </a:r>
            <a:br>
              <a:rPr lang="uk-UA" sz="4000" dirty="0" smtClean="0"/>
            </a:br>
            <a:r>
              <a:rPr lang="uk-UA" sz="1600" b="1" dirty="0" smtClean="0"/>
              <a:t>ЛЕКЦІЯ 1</a:t>
            </a:r>
            <a:r>
              <a:rPr lang="uk-UA" sz="4000" dirty="0"/>
              <a:t/>
            </a:r>
            <a:br>
              <a:rPr lang="uk-UA" sz="4000" dirty="0"/>
            </a:br>
            <a:r>
              <a:rPr lang="uk-UA" sz="4000" dirty="0" smtClean="0"/>
              <a:t>Введення </a:t>
            </a:r>
            <a:r>
              <a:rPr lang="uk-UA" sz="4000" dirty="0" smtClean="0"/>
              <a:t>у системну біологію</a:t>
            </a:r>
            <a:endParaRPr lang="ru-RU" sz="4000" b="1" dirty="0"/>
          </a:p>
        </p:txBody>
      </p:sp>
      <p:pic>
        <p:nvPicPr>
          <p:cNvPr id="1026" name="Picture 2" descr="http://kib.nsu.ru/wp-content/uploads/2009/12/5.jpg"/>
          <p:cNvPicPr>
            <a:picLocks noChangeAspect="1" noChangeArrowheads="1"/>
          </p:cNvPicPr>
          <p:nvPr/>
        </p:nvPicPr>
        <p:blipFill>
          <a:blip r:embed="rId3" cstate="print"/>
          <a:srcRect/>
          <a:stretch>
            <a:fillRect/>
          </a:stretch>
        </p:blipFill>
        <p:spPr bwMode="auto">
          <a:xfrm>
            <a:off x="785786" y="2071678"/>
            <a:ext cx="7844147" cy="3071834"/>
          </a:xfrm>
          <a:prstGeom prst="rect">
            <a:avLst/>
          </a:prstGeom>
          <a:noFill/>
        </p:spPr>
      </p:pic>
      <p:sp>
        <p:nvSpPr>
          <p:cNvPr id="6" name="Номер слайда 5"/>
          <p:cNvSpPr>
            <a:spLocks noGrp="1"/>
          </p:cNvSpPr>
          <p:nvPr>
            <p:ph type="sldNum" sz="quarter" idx="12"/>
          </p:nvPr>
        </p:nvSpPr>
        <p:spPr/>
        <p:txBody>
          <a:bodyPr/>
          <a:lstStyle/>
          <a:p>
            <a:fld id="{F0455211-C8EB-4E3F-96C5-51D5B94C1E0F}" type="slidenum">
              <a:rPr lang="ru-RU" sz="1600" smtClean="0"/>
              <a:pPr/>
              <a:t>1</a:t>
            </a:fld>
            <a:endParaRPr lang="ru-RU" sz="1600" dirty="0"/>
          </a:p>
        </p:txBody>
      </p:sp>
      <p:sp>
        <p:nvSpPr>
          <p:cNvPr id="7" name="Прямоугольник 6"/>
          <p:cNvSpPr/>
          <p:nvPr/>
        </p:nvSpPr>
        <p:spPr>
          <a:xfrm>
            <a:off x="785786" y="1000108"/>
            <a:ext cx="7715304" cy="523220"/>
          </a:xfrm>
          <a:prstGeom prst="rect">
            <a:avLst/>
          </a:prstGeom>
        </p:spPr>
        <p:txBody>
          <a:bodyPr wrap="square">
            <a:spAutoFit/>
          </a:bodyPr>
          <a:lstStyle/>
          <a:p>
            <a:pPr algn="ctr" eaLnBrk="0" hangingPunct="0">
              <a:spcBef>
                <a:spcPct val="20000"/>
              </a:spcBef>
            </a:pPr>
            <a:r>
              <a:rPr lang="uk-UA" sz="2800" dirty="0" smtClean="0"/>
              <a:t>Математична біологія та її застосування</a:t>
            </a:r>
            <a:endParaRPr lang="ru-RU" altLang="ru-RU" sz="2800" b="1" dirty="0">
              <a:solidFill>
                <a:schemeClr val="tx2"/>
              </a:solidFill>
              <a:latin typeface="Comic Sans MS" panose="030F0702030302020204" pitchFamily="66"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1"/>
          <p:cNvSpPr>
            <a:spLocks noChangeArrowheads="1"/>
          </p:cNvSpPr>
          <p:nvPr/>
        </p:nvSpPr>
        <p:spPr bwMode="auto">
          <a:xfrm>
            <a:off x="833086" y="260648"/>
            <a:ext cx="7320145"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3200" dirty="0" err="1" smtClean="0"/>
              <a:t>Біоінформатика</a:t>
            </a:r>
            <a:r>
              <a:rPr lang="uk-UA" sz="3200" dirty="0" smtClean="0"/>
              <a:t> Комп'ютерна </a:t>
            </a:r>
            <a:r>
              <a:rPr lang="uk-UA" sz="3200" dirty="0" err="1" smtClean="0"/>
              <a:t>геноміка</a:t>
            </a:r>
            <a:endParaRPr kumimoji="0" lang="ru-RU" sz="3200" b="0" i="0" u="none" strike="noStrike" cap="none" normalizeH="0" baseline="0" dirty="0" smtClean="0">
              <a:ln>
                <a:noFill/>
              </a:ln>
              <a:solidFill>
                <a:schemeClr val="tx1"/>
              </a:solidFill>
              <a:effectLst/>
              <a:latin typeface="+mj-lt"/>
              <a:cs typeface="Arial"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10</a:t>
            </a:fld>
            <a:endParaRPr lang="ru-RU"/>
          </a:p>
        </p:txBody>
      </p:sp>
      <p:sp>
        <p:nvSpPr>
          <p:cNvPr id="4" name="Прямоугольник 3"/>
          <p:cNvSpPr/>
          <p:nvPr/>
        </p:nvSpPr>
        <p:spPr>
          <a:xfrm>
            <a:off x="539552" y="908720"/>
            <a:ext cx="8136904" cy="5201424"/>
          </a:xfrm>
          <a:prstGeom prst="rect">
            <a:avLst/>
          </a:prstGeom>
        </p:spPr>
        <p:txBody>
          <a:bodyPr wrap="square">
            <a:spAutoFit/>
          </a:bodyPr>
          <a:lstStyle/>
          <a:p>
            <a:r>
              <a:rPr lang="uk-UA" sz="2400" dirty="0" smtClean="0"/>
              <a:t>Сьогодні визначено повні чи майже повні послідовності геномів багатьох організмів, але це не самоціль, а перший крок для дослідження того, як функціонує та чи інша клітина</a:t>
            </a:r>
            <a:endParaRPr lang="en-US" sz="2400" dirty="0" smtClean="0"/>
          </a:p>
          <a:p>
            <a:endParaRPr lang="ru-RU" sz="1000" dirty="0" smtClean="0"/>
          </a:p>
          <a:p>
            <a:r>
              <a:rPr lang="uk-UA" sz="2400" dirty="0" smtClean="0"/>
              <a:t>Вивчення геномів дозволяє знайти нові метаболічні шляхи або ферменти, які будуть застосовані у біотехнологічному виробництві (наприклад, вітамінів та інших біологічно активних речовин</a:t>
            </a:r>
            <a:r>
              <a:rPr lang="ru-RU" sz="2400" dirty="0" smtClean="0"/>
              <a:t>)</a:t>
            </a:r>
          </a:p>
          <a:p>
            <a:endParaRPr lang="ru-RU" sz="1000" dirty="0" smtClean="0"/>
          </a:p>
          <a:p>
            <a:r>
              <a:rPr lang="uk-UA" sz="2400" dirty="0" smtClean="0"/>
              <a:t>Комп'ютерний аналіз дозволяє з певним ступенем точності охарактеризувати кілька тисяч генів силами невеликої групи приблизно за тиждень, тоді як Експериментальне визначення функції лише одного гена потребує інтенсивної роботи однієї лабораторії як мінімум протягом кількох місяців.</a:t>
            </a:r>
            <a:endParaRPr lang="ru-RU"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11</a:t>
            </a:fld>
            <a:endParaRPr lang="ru-RU"/>
          </a:p>
        </p:txBody>
      </p:sp>
      <p:sp>
        <p:nvSpPr>
          <p:cNvPr id="3" name="Прямоугольник 2"/>
          <p:cNvSpPr/>
          <p:nvPr/>
        </p:nvSpPr>
        <p:spPr>
          <a:xfrm>
            <a:off x="467544" y="1844824"/>
            <a:ext cx="8136904" cy="3770263"/>
          </a:xfrm>
          <a:prstGeom prst="rect">
            <a:avLst/>
          </a:prstGeom>
        </p:spPr>
        <p:txBody>
          <a:bodyPr wrap="square">
            <a:spAutoFit/>
          </a:bodyPr>
          <a:lstStyle/>
          <a:p>
            <a:r>
              <a:rPr lang="uk-UA" sz="2400" dirty="0" smtClean="0"/>
              <a:t>Існує безліч методів та інструментів для комп'ютерного аналізу біологічних даних, представлених у вигляді програм в Інтернеті та мають зручний інтерфейс користувача</a:t>
            </a:r>
            <a:r>
              <a:rPr lang="ru-RU" sz="2400" dirty="0" smtClean="0"/>
              <a:t>.</a:t>
            </a:r>
          </a:p>
          <a:p>
            <a:endParaRPr lang="ru-RU" sz="1200" dirty="0" smtClean="0"/>
          </a:p>
          <a:p>
            <a:r>
              <a:rPr lang="uk-UA" sz="2400" dirty="0" smtClean="0"/>
              <a:t>На неправильне запитання комп'ютер завжди дає неправильну відповідь. Потрібно враховувати межі застосування тих чи інших методів</a:t>
            </a:r>
            <a:r>
              <a:rPr lang="ru-RU" sz="2400" dirty="0" smtClean="0"/>
              <a:t>. </a:t>
            </a:r>
          </a:p>
          <a:p>
            <a:endParaRPr lang="ru-RU" sz="1100" dirty="0" smtClean="0"/>
          </a:p>
          <a:p>
            <a:r>
              <a:rPr lang="ru-RU" sz="2400" dirty="0" smtClean="0"/>
              <a:t> </a:t>
            </a:r>
            <a:r>
              <a:rPr lang="uk-UA" sz="2400" dirty="0" smtClean="0"/>
              <a:t>комп'ютерний аналіз біологічних даних є експериментом (тільки зробленим над пробірці) і до нього пред'являються самі вимоги – чіткість постановки, </a:t>
            </a:r>
            <a:r>
              <a:rPr lang="uk-UA" sz="2400" dirty="0" err="1" smtClean="0"/>
              <a:t>контроли</a:t>
            </a:r>
            <a:endParaRPr lang="ru-RU" dirty="0"/>
          </a:p>
        </p:txBody>
      </p:sp>
      <p:sp>
        <p:nvSpPr>
          <p:cNvPr id="5" name="Rectangle 1"/>
          <p:cNvSpPr>
            <a:spLocks noChangeArrowheads="1"/>
          </p:cNvSpPr>
          <p:nvPr/>
        </p:nvSpPr>
        <p:spPr bwMode="auto">
          <a:xfrm>
            <a:off x="467544" y="589330"/>
            <a:ext cx="792088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r>
              <a:rPr lang="uk-UA" sz="2800" dirty="0" err="1" smtClean="0"/>
              <a:t>Біоінформатика</a:t>
            </a:r>
            <a:r>
              <a:rPr lang="uk-UA" sz="2800" dirty="0" smtClean="0"/>
              <a:t> Застосування відомих методів аналізу для здобуття нових біологічних знань</a:t>
            </a:r>
            <a:endParaRPr kumimoji="0" lang="ru-RU" sz="2000" b="0" u="none" strike="noStrike" cap="none" normalizeH="0" baseline="0" dirty="0" smtClean="0">
              <a:ln>
                <a:noFill/>
              </a:ln>
              <a:solidFill>
                <a:schemeClr val="tx1"/>
              </a:solidFill>
              <a:effectLst/>
              <a:latin typeface="+mj-lt"/>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12</a:t>
            </a:fld>
            <a:endParaRPr lang="ru-RU"/>
          </a:p>
        </p:txBody>
      </p:sp>
      <p:sp>
        <p:nvSpPr>
          <p:cNvPr id="3" name="Rectangle 1"/>
          <p:cNvSpPr>
            <a:spLocks noChangeArrowheads="1"/>
          </p:cNvSpPr>
          <p:nvPr/>
        </p:nvSpPr>
        <p:spPr bwMode="auto">
          <a:xfrm>
            <a:off x="611560" y="240905"/>
            <a:ext cx="792088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lang="ru-RU" sz="2400" b="1" dirty="0" smtClean="0"/>
          </a:p>
          <a:p>
            <a:endParaRPr lang="ru-RU" sz="2800" b="1" dirty="0" smtClean="0"/>
          </a:p>
          <a:p>
            <a:r>
              <a:rPr lang="uk-UA" sz="2800" dirty="0" err="1" smtClean="0"/>
              <a:t>Біоінформатика</a:t>
            </a:r>
            <a:endParaRPr lang="en-US" sz="2800" dirty="0" smtClean="0"/>
          </a:p>
          <a:p>
            <a:endParaRPr lang="en-US" sz="2800" dirty="0" smtClean="0"/>
          </a:p>
          <a:p>
            <a:r>
              <a:rPr lang="uk-UA" sz="2800" dirty="0" smtClean="0"/>
              <a:t>Розробка нових методів аналізу біологічних даних</a:t>
            </a:r>
            <a:endParaRPr lang="en-US" sz="2800" dirty="0" smtClean="0"/>
          </a:p>
          <a:p>
            <a:endParaRPr lang="en-US" sz="2800" dirty="0" smtClean="0"/>
          </a:p>
          <a:p>
            <a:r>
              <a:rPr lang="uk-UA" sz="2800" dirty="0" smtClean="0"/>
              <a:t>Розробка нових баз даних</a:t>
            </a:r>
            <a:endParaRPr lang="ru-RU" sz="2800" dirty="0"/>
          </a:p>
        </p:txBody>
      </p:sp>
      <p:sp>
        <p:nvSpPr>
          <p:cNvPr id="6" name="Rectangle 1"/>
          <p:cNvSpPr>
            <a:spLocks noChangeArrowheads="1"/>
          </p:cNvSpPr>
          <p:nvPr/>
        </p:nvSpPr>
        <p:spPr bwMode="auto">
          <a:xfrm>
            <a:off x="611560" y="1481882"/>
            <a:ext cx="7920880" cy="5232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fontAlgn="base">
              <a:spcBef>
                <a:spcPct val="0"/>
              </a:spcBef>
              <a:spcAft>
                <a:spcPct val="0"/>
              </a:spcAft>
            </a:pPr>
            <a:endParaRPr lang="ru-RU"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611560" y="261491"/>
            <a:ext cx="792088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3200" dirty="0" smtClean="0"/>
              <a:t>Математична біологія</a:t>
            </a:r>
            <a:endParaRPr kumimoji="0" lang="ru-RU" sz="3200" b="0" i="0" u="none" strike="noStrike" cap="none" normalizeH="0" baseline="0" dirty="0" smtClean="0">
              <a:ln>
                <a:noFill/>
              </a:ln>
              <a:solidFill>
                <a:srgbClr val="FF0000"/>
              </a:solidFill>
              <a:effectLst/>
              <a:latin typeface="Arial" pitchFamily="34" charset="0"/>
              <a:cs typeface="Arial" pitchFamily="34" charset="0"/>
            </a:endParaRPr>
          </a:p>
        </p:txBody>
      </p:sp>
      <p:sp>
        <p:nvSpPr>
          <p:cNvPr id="4" name="Прямоугольник 3"/>
          <p:cNvSpPr/>
          <p:nvPr/>
        </p:nvSpPr>
        <p:spPr>
          <a:xfrm>
            <a:off x="467544" y="1052736"/>
            <a:ext cx="8136904" cy="4462760"/>
          </a:xfrm>
          <a:prstGeom prst="rect">
            <a:avLst/>
          </a:prstGeom>
        </p:spPr>
        <p:txBody>
          <a:bodyPr wrap="square">
            <a:spAutoFit/>
          </a:bodyPr>
          <a:lstStyle/>
          <a:p>
            <a:r>
              <a:rPr lang="uk-UA" sz="2400" dirty="0" smtClean="0"/>
              <a:t>Математична біологія відноситься до прикладної математики та використовує її методи</a:t>
            </a:r>
            <a:r>
              <a:rPr lang="ru-RU" sz="2400" dirty="0" smtClean="0"/>
              <a:t>.</a:t>
            </a:r>
          </a:p>
          <a:p>
            <a:endParaRPr lang="ru-RU" sz="2400" dirty="0" smtClean="0"/>
          </a:p>
          <a:p>
            <a:r>
              <a:rPr lang="uk-UA" sz="2400" dirty="0" smtClean="0"/>
              <a:t>У математичній біології досліджуються біологічні завдання та проблеми методами сучасної математики, а результати мають біологічну інтерпретацію</a:t>
            </a:r>
            <a:endParaRPr lang="en-US" sz="2400" dirty="0" smtClean="0"/>
          </a:p>
          <a:p>
            <a:endParaRPr lang="ru-RU" sz="2400" dirty="0" smtClean="0"/>
          </a:p>
          <a:p>
            <a:r>
              <a:rPr lang="uk-UA" sz="2400" dirty="0" smtClean="0"/>
              <a:t>Приклад – закон </a:t>
            </a:r>
            <a:r>
              <a:rPr lang="uk-UA" sz="2400" dirty="0" err="1" smtClean="0"/>
              <a:t>Харді-Вайнберга</a:t>
            </a:r>
            <a:r>
              <a:rPr lang="uk-UA" sz="2400" dirty="0" smtClean="0"/>
              <a:t> (для ідеальної популяції</a:t>
            </a:r>
            <a:r>
              <a:rPr lang="ru-RU" sz="2400" dirty="0" smtClean="0"/>
              <a:t>),   </a:t>
            </a:r>
          </a:p>
          <a:p>
            <a:r>
              <a:rPr lang="ru-RU" sz="2400" b="1" dirty="0" smtClean="0">
                <a:solidFill>
                  <a:srgbClr val="0070C0"/>
                </a:solidFill>
              </a:rPr>
              <a:t>                                      </a:t>
            </a:r>
            <a:r>
              <a:rPr lang="ru-RU" sz="3200" b="1" dirty="0" smtClean="0">
                <a:solidFill>
                  <a:srgbClr val="0070C0"/>
                </a:solidFill>
              </a:rPr>
              <a:t>p</a:t>
            </a:r>
            <a:r>
              <a:rPr lang="ru-RU" sz="3200" b="1" baseline="30000" dirty="0" smtClean="0">
                <a:solidFill>
                  <a:srgbClr val="0070C0"/>
                </a:solidFill>
              </a:rPr>
              <a:t>2</a:t>
            </a:r>
            <a:r>
              <a:rPr lang="ru-RU" sz="3200" b="1" dirty="0" smtClean="0">
                <a:solidFill>
                  <a:srgbClr val="0070C0"/>
                </a:solidFill>
              </a:rPr>
              <a:t>+2pq+q</a:t>
            </a:r>
            <a:r>
              <a:rPr lang="ru-RU" sz="3200" b="1" baseline="30000" dirty="0" smtClean="0">
                <a:solidFill>
                  <a:srgbClr val="0070C0"/>
                </a:solidFill>
              </a:rPr>
              <a:t>2</a:t>
            </a:r>
            <a:r>
              <a:rPr lang="ru-RU" sz="3200" b="1" dirty="0" smtClean="0">
                <a:solidFill>
                  <a:srgbClr val="0070C0"/>
                </a:solidFill>
              </a:rPr>
              <a:t>=1</a:t>
            </a:r>
          </a:p>
          <a:p>
            <a:endParaRPr lang="ru-RU" sz="3200" b="1" dirty="0" smtClean="0">
              <a:solidFill>
                <a:srgbClr val="0070C0"/>
              </a:solidFill>
            </a:endParaRPr>
          </a:p>
          <a:p>
            <a:r>
              <a:rPr lang="uk-UA" sz="2800" dirty="0" smtClean="0"/>
              <a:t>де p і q - частоти алелей гена</a:t>
            </a:r>
            <a:endParaRPr lang="ru-RU"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14</a:t>
            </a:fld>
            <a:endParaRPr lang="ru-RU"/>
          </a:p>
        </p:txBody>
      </p:sp>
      <p:sp>
        <p:nvSpPr>
          <p:cNvPr id="3" name="Прямоугольник 2"/>
          <p:cNvSpPr/>
          <p:nvPr/>
        </p:nvSpPr>
        <p:spPr>
          <a:xfrm>
            <a:off x="611560" y="476672"/>
            <a:ext cx="3957302" cy="584775"/>
          </a:xfrm>
          <a:prstGeom prst="rect">
            <a:avLst/>
          </a:prstGeom>
        </p:spPr>
        <p:txBody>
          <a:bodyPr wrap="none">
            <a:spAutoFit/>
          </a:bodyPr>
          <a:lstStyle/>
          <a:p>
            <a:r>
              <a:rPr lang="uk-UA" sz="3200" dirty="0" smtClean="0"/>
              <a:t>Комп'ютерна біологія</a:t>
            </a:r>
            <a:endParaRPr lang="ru-RU" sz="3200" dirty="0">
              <a:solidFill>
                <a:srgbClr val="FF0000"/>
              </a:solidFill>
            </a:endParaRPr>
          </a:p>
        </p:txBody>
      </p:sp>
      <p:sp>
        <p:nvSpPr>
          <p:cNvPr id="4" name="Прямоугольник 3"/>
          <p:cNvSpPr/>
          <p:nvPr/>
        </p:nvSpPr>
        <p:spPr>
          <a:xfrm>
            <a:off x="395536" y="1124744"/>
            <a:ext cx="7992888" cy="4524315"/>
          </a:xfrm>
          <a:prstGeom prst="rect">
            <a:avLst/>
          </a:prstGeom>
        </p:spPr>
        <p:txBody>
          <a:bodyPr wrap="square">
            <a:spAutoFit/>
          </a:bodyPr>
          <a:lstStyle/>
          <a:p>
            <a:r>
              <a:rPr lang="uk-UA" sz="2400" dirty="0" smtClean="0"/>
              <a:t>Частково перекривається з </a:t>
            </a:r>
            <a:r>
              <a:rPr lang="uk-UA" sz="2400" dirty="0" err="1" smtClean="0"/>
              <a:t>біоінформатикою</a:t>
            </a:r>
            <a:endParaRPr lang="en-US" sz="2400" dirty="0" smtClean="0"/>
          </a:p>
          <a:p>
            <a:endParaRPr lang="ru-RU" sz="2400" dirty="0" smtClean="0"/>
          </a:p>
          <a:p>
            <a:r>
              <a:rPr lang="uk-UA" sz="2400" dirty="0" smtClean="0"/>
              <a:t>Область науки про комп'ютерний аналіз генетичних текстів, амінокислотних послідовностей, просторової структури та динаміки білків</a:t>
            </a:r>
            <a:r>
              <a:rPr lang="ru-RU" sz="2400" dirty="0" smtClean="0"/>
              <a:t>,</a:t>
            </a:r>
          </a:p>
          <a:p>
            <a:endParaRPr lang="ru-RU" sz="2400" dirty="0" smtClean="0"/>
          </a:p>
          <a:p>
            <a:r>
              <a:rPr lang="uk-UA" sz="2400" dirty="0" smtClean="0"/>
              <a:t>Цей аналіз лежить в основі визначення макромолекул-мішеней та пошуку низькомолекулярних комплексів з метою створення нових ліків</a:t>
            </a:r>
            <a:r>
              <a:rPr lang="ru-RU" sz="2400" dirty="0" smtClean="0"/>
              <a:t>, </a:t>
            </a:r>
          </a:p>
          <a:p>
            <a:endParaRPr lang="ru-RU" sz="2400" dirty="0" smtClean="0"/>
          </a:p>
          <a:p>
            <a:r>
              <a:rPr lang="uk-UA" sz="2400" dirty="0" smtClean="0"/>
              <a:t>Комп'ютерна біологія перетворилася на напрямок біомедицини, що швидко розвивається.</a:t>
            </a:r>
            <a:endParaRPr lang="ru-RU"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15</a:t>
            </a:fld>
            <a:endParaRPr lang="ru-RU"/>
          </a:p>
        </p:txBody>
      </p:sp>
      <p:sp>
        <p:nvSpPr>
          <p:cNvPr id="3" name="Прямоугольник 2"/>
          <p:cNvSpPr/>
          <p:nvPr/>
        </p:nvSpPr>
        <p:spPr>
          <a:xfrm>
            <a:off x="683568" y="260648"/>
            <a:ext cx="3957302" cy="584775"/>
          </a:xfrm>
          <a:prstGeom prst="rect">
            <a:avLst/>
          </a:prstGeom>
        </p:spPr>
        <p:txBody>
          <a:bodyPr wrap="none">
            <a:spAutoFit/>
          </a:bodyPr>
          <a:lstStyle/>
          <a:p>
            <a:r>
              <a:rPr lang="uk-UA" sz="3200" dirty="0" smtClean="0"/>
              <a:t>Комп'ютерна біологія</a:t>
            </a:r>
            <a:endParaRPr lang="ru-RU" sz="3200" dirty="0">
              <a:solidFill>
                <a:srgbClr val="FF0000"/>
              </a:solidFill>
            </a:endParaRPr>
          </a:p>
        </p:txBody>
      </p:sp>
      <p:sp>
        <p:nvSpPr>
          <p:cNvPr id="29697" name="Rectangle 1"/>
          <p:cNvSpPr>
            <a:spLocks noChangeArrowheads="1"/>
          </p:cNvSpPr>
          <p:nvPr/>
        </p:nvSpPr>
        <p:spPr bwMode="auto">
          <a:xfrm>
            <a:off x="323528" y="1246342"/>
            <a:ext cx="8280920"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uk-UA" sz="2400" dirty="0" smtClean="0"/>
              <a:t>Процес створення нової лікарської сполуки можна розділити на наступні етапи </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algn="just"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(1) </a:t>
            </a:r>
            <a:r>
              <a:rPr lang="uk-UA" sz="2400" dirty="0" smtClean="0"/>
              <a:t>пошук мішені (наприклад, білка) дії нових ліків</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(2)</a:t>
            </a:r>
            <a:r>
              <a:rPr kumimoji="0" lang="ru-RU" sz="2400" b="0" i="0" u="none" strike="noStrike" cap="none" normalizeH="0" dirty="0" smtClean="0">
                <a:ln>
                  <a:noFill/>
                </a:ln>
                <a:solidFill>
                  <a:schemeClr val="tx1"/>
                </a:solidFill>
                <a:effectLst/>
                <a:ea typeface="Calibri" pitchFamily="34" charset="0"/>
                <a:cs typeface="Times New Roman" pitchFamily="18" charset="0"/>
              </a:rPr>
              <a:t> </a:t>
            </a:r>
            <a:r>
              <a:rPr lang="uk-UA" sz="2400" dirty="0" smtClean="0"/>
              <a:t>пошук низькомолекулярної сполуки, що має потрібну фармакологічну дію</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algn="just"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(3) </a:t>
            </a:r>
            <a:r>
              <a:rPr lang="uk-UA" sz="2400" dirty="0" smtClean="0"/>
              <a:t>вивчення цієї сполуки в експерименті</a:t>
            </a:r>
            <a:r>
              <a:rPr kumimoji="0" lang="ru-RU" sz="2400" b="0" i="0" u="none" strike="noStrike" cap="none" normalizeH="0" baseline="0" dirty="0" smtClean="0">
                <a:ln>
                  <a:noFill/>
                </a:ln>
                <a:solidFill>
                  <a:schemeClr val="tx1"/>
                </a:solidFill>
                <a:effectLst/>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ea typeface="Calibri" pitchFamily="34" charset="0"/>
              <a:cs typeface="Times New Roman" pitchFamily="18" charset="0"/>
            </a:endParaRPr>
          </a:p>
          <a:p>
            <a:pPr lvl="0" algn="just" eaLnBrk="0" fontAlgn="base" hangingPunct="0">
              <a:spcBef>
                <a:spcPct val="0"/>
              </a:spcBef>
              <a:spcAft>
                <a:spcPct val="0"/>
              </a:spcAft>
            </a:pPr>
            <a:r>
              <a:rPr kumimoji="0" lang="ru-RU" sz="2400" b="0" i="0" u="none" strike="noStrike" cap="none" normalizeH="0" baseline="0" dirty="0" smtClean="0">
                <a:ln>
                  <a:noFill/>
                </a:ln>
                <a:solidFill>
                  <a:schemeClr val="tx1"/>
                </a:solidFill>
                <a:effectLst/>
                <a:ea typeface="Calibri" pitchFamily="34" charset="0"/>
                <a:cs typeface="Times New Roman" pitchFamily="18" charset="0"/>
              </a:rPr>
              <a:t>(4) </a:t>
            </a:r>
            <a:r>
              <a:rPr lang="uk-UA" sz="2400" dirty="0" smtClean="0"/>
              <a:t>проведення випробувань у клініці</a:t>
            </a:r>
            <a:r>
              <a:rPr kumimoji="0" lang="ru-RU"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lang="ru-RU" sz="1200" dirty="0" smtClean="0">
              <a:latin typeface="Times New Roman" pitchFamily="18" charset="0"/>
              <a:cs typeface="Times New Roman" pitchFamily="18" charset="0"/>
            </a:endParaRPr>
          </a:p>
          <a:p>
            <a:pPr lvl="0" algn="just" eaLnBrk="0" fontAlgn="base" hangingPunct="0">
              <a:spcBef>
                <a:spcPct val="0"/>
              </a:spcBef>
              <a:spcAft>
                <a:spcPct val="0"/>
              </a:spcAft>
            </a:pPr>
            <a:r>
              <a:rPr lang="uk-UA" sz="2400" dirty="0" smtClean="0"/>
              <a:t>Вже перший етап пошуку відповідного кандидата на ліки – перебір сотень мільйонів варіантів із відповідної бази даних низькомолекулярних сполук</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16</a:t>
            </a:fld>
            <a:endParaRPr lang="ru-RU"/>
          </a:p>
        </p:txBody>
      </p:sp>
      <p:sp>
        <p:nvSpPr>
          <p:cNvPr id="3" name="Прямоугольник 2"/>
          <p:cNvSpPr/>
          <p:nvPr/>
        </p:nvSpPr>
        <p:spPr>
          <a:xfrm>
            <a:off x="539552" y="294936"/>
            <a:ext cx="7920880" cy="1200329"/>
          </a:xfrm>
          <a:prstGeom prst="rect">
            <a:avLst/>
          </a:prstGeom>
        </p:spPr>
        <p:txBody>
          <a:bodyPr wrap="square">
            <a:spAutoFit/>
          </a:bodyPr>
          <a:lstStyle/>
          <a:p>
            <a:r>
              <a:rPr lang="uk-UA" sz="2400" dirty="0" smtClean="0"/>
              <a:t>Оцінки обчислювальних потреб для повного розрахунку енергії зв'язування всіх низькомолекулярних сполук, що входять до різних баз даних</a:t>
            </a:r>
            <a:endParaRPr lang="ru-RU" sz="2400" dirty="0"/>
          </a:p>
        </p:txBody>
      </p:sp>
      <p:graphicFrame>
        <p:nvGraphicFramePr>
          <p:cNvPr id="4" name="Таблица 3"/>
          <p:cNvGraphicFramePr>
            <a:graphicFrameLocks noGrp="1"/>
          </p:cNvGraphicFramePr>
          <p:nvPr/>
        </p:nvGraphicFramePr>
        <p:xfrm>
          <a:off x="611560" y="1628799"/>
          <a:ext cx="7848871" cy="4680525"/>
        </p:xfrm>
        <a:graphic>
          <a:graphicData uri="http://schemas.openxmlformats.org/drawingml/2006/table">
            <a:tbl>
              <a:tblPr/>
              <a:tblGrid>
                <a:gridCol w="3384376">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1656183">
                  <a:extLst>
                    <a:ext uri="{9D8B030D-6E8A-4147-A177-3AD203B41FA5}">
                      <a16:colId xmlns:a16="http://schemas.microsoft.com/office/drawing/2014/main" val="20003"/>
                    </a:ext>
                  </a:extLst>
                </a:gridCol>
              </a:tblGrid>
              <a:tr h="614540">
                <a:tc>
                  <a:txBody>
                    <a:bodyPr/>
                    <a:lstStyle/>
                    <a:p>
                      <a:pPr algn="l">
                        <a:spcAft>
                          <a:spcPts val="0"/>
                        </a:spcAft>
                      </a:pPr>
                      <a:r>
                        <a:rPr lang="uk-UA" sz="2000" dirty="0" smtClean="0"/>
                        <a:t>Рівень складності моделювання</a:t>
                      </a:r>
                      <a:endParaRPr lang="ru-RU" sz="2000"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Метод</a:t>
                      </a:r>
                      <a:endParaRPr lang="ru-RU" sz="2000"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Розмір бази</a:t>
                      </a:r>
                      <a:endParaRPr lang="ru-RU" sz="2000" b="1"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Час розрахунку</a:t>
                      </a:r>
                      <a:endParaRPr lang="ru-RU" sz="2000" dirty="0">
                        <a:solidFill>
                          <a:srgbClr val="000000"/>
                        </a:solidFill>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7270">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SPECTTOPE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140000</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 </a:t>
                      </a:r>
                      <a:r>
                        <a:rPr lang="uk-UA" sz="2000" dirty="0" smtClean="0"/>
                        <a:t>годин</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68957">
                <a:tc>
                  <a:txBody>
                    <a:bodyPr/>
                    <a:lstStyle/>
                    <a:p>
                      <a:pPr algn="just">
                        <a:spcAft>
                          <a:spcPts val="0"/>
                        </a:spcAft>
                      </a:pPr>
                      <a:r>
                        <a:rPr lang="uk-UA" sz="2000" dirty="0" smtClean="0"/>
                        <a:t>Жорсткі ліганд/мішень</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LUDI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30000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1-4 </a:t>
                      </a:r>
                      <a:r>
                        <a:rPr lang="uk-UA" sz="2000" dirty="0" smtClean="0"/>
                        <a:t>годин</a:t>
                      </a:r>
                      <a:r>
                        <a:rPr lang="ru-RU" sz="2000" dirty="0" smtClean="0">
                          <a:solidFill>
                            <a:srgbClr val="000000"/>
                          </a:solidFill>
                          <a:latin typeface="+mn-lt"/>
                          <a:ea typeface="Calibri"/>
                          <a:cs typeface="Times New Roman"/>
                        </a:rPr>
                        <a:t> </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39012">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err="1">
                          <a:solidFill>
                            <a:srgbClr val="000000"/>
                          </a:solidFill>
                          <a:latin typeface="+mn-lt"/>
                          <a:ea typeface="Calibri"/>
                          <a:cs typeface="Times New Roman"/>
                        </a:rPr>
                        <a:t>Hammerhead</a:t>
                      </a:r>
                      <a:r>
                        <a:rPr lang="ru-RU" sz="2000" dirty="0">
                          <a:solidFill>
                            <a:srgbClr val="000000"/>
                          </a:solidFill>
                          <a:latin typeface="+mn-lt"/>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80000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3-4 </a:t>
                      </a:r>
                      <a:r>
                        <a:rPr lang="uk-UA" sz="2000" dirty="0" smtClean="0"/>
                        <a:t>днів</a:t>
                      </a:r>
                      <a:r>
                        <a:rPr lang="ru-RU" sz="2000" dirty="0" smtClean="0">
                          <a:solidFill>
                            <a:srgbClr val="000000"/>
                          </a:solidFill>
                          <a:latin typeface="+mn-lt"/>
                          <a:ea typeface="Calibri"/>
                          <a:cs typeface="Times New Roman"/>
                        </a:rPr>
                        <a:t> </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14540">
                <a:tc>
                  <a:txBody>
                    <a:bodyPr/>
                    <a:lstStyle/>
                    <a:p>
                      <a:pPr algn="just">
                        <a:spcAft>
                          <a:spcPts val="0"/>
                        </a:spcAft>
                      </a:pPr>
                      <a:r>
                        <a:rPr lang="uk-UA" sz="2000" dirty="0" smtClean="0"/>
                        <a:t>Частково деформований ліганд</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DOCK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17000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3-4 </a:t>
                      </a:r>
                      <a:r>
                        <a:rPr lang="uk-UA" sz="2000" dirty="0" smtClean="0"/>
                        <a:t>днів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33673">
                <a:tc>
                  <a:txBody>
                    <a:bodyPr/>
                    <a:lstStyle/>
                    <a:p>
                      <a:pPr algn="just">
                        <a:spcAft>
                          <a:spcPts val="0"/>
                        </a:spcAft>
                      </a:pPr>
                      <a:r>
                        <a:rPr lang="uk-UA" sz="2000" dirty="0" smtClean="0"/>
                        <a:t>Жорстка мета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DOCK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53000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14 </a:t>
                      </a:r>
                      <a:r>
                        <a:rPr lang="uk-UA" sz="2000" dirty="0" smtClean="0"/>
                        <a:t>днів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78393">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ICM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50000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21 день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556123">
                <a:tc>
                  <a:txBody>
                    <a:bodyPr/>
                    <a:lstStyle/>
                    <a:p>
                      <a:pPr algn="just">
                        <a:spcAft>
                          <a:spcPts val="0"/>
                        </a:spcAft>
                      </a:pPr>
                      <a:r>
                        <a:rPr lang="uk-UA" sz="2000" dirty="0" smtClean="0"/>
                        <a:t>Молекулярна механіка</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AMBER, CHARMM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декілька днів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14540">
                <a:tc>
                  <a:txBody>
                    <a:bodyPr/>
                    <a:lstStyle/>
                    <a:p>
                      <a:pPr algn="just">
                        <a:spcAft>
                          <a:spcPts val="0"/>
                        </a:spcAft>
                      </a:pPr>
                      <a:r>
                        <a:rPr lang="uk-UA" sz="2000" dirty="0" smtClean="0"/>
                        <a:t>Квантомеханічний активний сайт</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err="1">
                          <a:solidFill>
                            <a:srgbClr val="000000"/>
                          </a:solidFill>
                          <a:latin typeface="+mn-lt"/>
                          <a:ea typeface="Calibri"/>
                          <a:cs typeface="Times New Roman"/>
                        </a:rPr>
                        <a:t>Gaussian</a:t>
                      </a:r>
                      <a:r>
                        <a:rPr lang="ru-RU" sz="2000" dirty="0">
                          <a:solidFill>
                            <a:srgbClr val="000000"/>
                          </a:solidFill>
                          <a:latin typeface="+mn-lt"/>
                          <a:ea typeface="Calibri"/>
                          <a:cs typeface="Times New Roman"/>
                        </a:rPr>
                        <a:t>, </a:t>
                      </a:r>
                      <a:r>
                        <a:rPr lang="ru-RU" sz="2000" dirty="0" err="1">
                          <a:solidFill>
                            <a:srgbClr val="000000"/>
                          </a:solidFill>
                          <a:latin typeface="+mn-lt"/>
                          <a:ea typeface="Calibri"/>
                          <a:cs typeface="Times New Roman"/>
                        </a:rPr>
                        <a:t>Q-Chem</a:t>
                      </a:r>
                      <a:r>
                        <a:rPr lang="ru-RU" sz="2000" dirty="0">
                          <a:solidFill>
                            <a:srgbClr val="000000"/>
                          </a:solidFill>
                          <a:latin typeface="+mn-lt"/>
                          <a:ea typeface="Calibri"/>
                          <a:cs typeface="Times New Roman"/>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ru-RU" sz="2000" dirty="0">
                          <a:solidFill>
                            <a:srgbClr val="000000"/>
                          </a:solidFill>
                          <a:latin typeface="+mn-lt"/>
                          <a:ea typeface="Calibri"/>
                          <a:cs typeface="Times New Roman"/>
                        </a:rPr>
                        <a:t>1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uk-UA" sz="2000" dirty="0" smtClean="0"/>
                        <a:t>кілька тижнів</a:t>
                      </a:r>
                      <a:endParaRPr lang="ru-RU" sz="2000" dirty="0">
                        <a:solidFill>
                          <a:srgbClr val="000000"/>
                        </a:solidFill>
                        <a:latin typeface="+mn-lt"/>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0455211-C8EB-4E3F-96C5-51D5B94C1E0F}" type="slidenum">
              <a:rPr lang="ru-RU" smtClean="0"/>
              <a:pPr/>
              <a:t>17</a:t>
            </a:fld>
            <a:endParaRPr lang="ru-RU"/>
          </a:p>
        </p:txBody>
      </p:sp>
      <p:graphicFrame>
        <p:nvGraphicFramePr>
          <p:cNvPr id="3" name="Таблица 2"/>
          <p:cNvGraphicFramePr>
            <a:graphicFrameLocks noGrp="1"/>
          </p:cNvGraphicFramePr>
          <p:nvPr/>
        </p:nvGraphicFramePr>
        <p:xfrm>
          <a:off x="755576" y="764700"/>
          <a:ext cx="7488831" cy="5400600"/>
        </p:xfrm>
        <a:graphic>
          <a:graphicData uri="http://schemas.openxmlformats.org/drawingml/2006/table">
            <a:tbl>
              <a:tblPr/>
              <a:tblGrid>
                <a:gridCol w="2496275">
                  <a:extLst>
                    <a:ext uri="{9D8B030D-6E8A-4147-A177-3AD203B41FA5}">
                      <a16:colId xmlns:a16="http://schemas.microsoft.com/office/drawing/2014/main" val="20000"/>
                    </a:ext>
                  </a:extLst>
                </a:gridCol>
                <a:gridCol w="2496278">
                  <a:extLst>
                    <a:ext uri="{9D8B030D-6E8A-4147-A177-3AD203B41FA5}">
                      <a16:colId xmlns:a16="http://schemas.microsoft.com/office/drawing/2014/main" val="20001"/>
                    </a:ext>
                  </a:extLst>
                </a:gridCol>
                <a:gridCol w="2496278">
                  <a:extLst>
                    <a:ext uri="{9D8B030D-6E8A-4147-A177-3AD203B41FA5}">
                      <a16:colId xmlns:a16="http://schemas.microsoft.com/office/drawing/2014/main" val="20002"/>
                    </a:ext>
                  </a:extLst>
                </a:gridCol>
              </a:tblGrid>
              <a:tr h="450050">
                <a:tc gridSpan="3">
                  <a:txBody>
                    <a:bodyPr/>
                    <a:lstStyle/>
                    <a:p>
                      <a:pPr algn="just">
                        <a:lnSpc>
                          <a:spcPts val="1800"/>
                        </a:lnSpc>
                        <a:spcAft>
                          <a:spcPts val="0"/>
                        </a:spcAft>
                      </a:pPr>
                      <a:r>
                        <a:rPr lang="uk-UA" sz="3200" dirty="0" smtClean="0"/>
                        <a:t>Продуктивність </a:t>
                      </a:r>
                      <a:r>
                        <a:rPr lang="uk-UA" sz="3200" dirty="0" err="1" smtClean="0"/>
                        <a:t>суперкомп'ютерів</a:t>
                      </a:r>
                      <a:endParaRPr lang="ru-RU" sz="3200" dirty="0">
                        <a:latin typeface="+mn-lt"/>
                        <a:ea typeface="Calibri"/>
                        <a:cs typeface="Times New Roman"/>
                      </a:endParaRPr>
                    </a:p>
                  </a:txBody>
                  <a:tcPr marL="58899" marR="58899" marT="58899" marB="58899">
                    <a:lnL>
                      <a:noFill/>
                    </a:lnL>
                    <a:lnR>
                      <a:noFill/>
                    </a:lnR>
                    <a:lnT w="12700" cap="flat" cmpd="sng" algn="ctr">
                      <a:solidFill>
                        <a:srgbClr val="AAAAAA"/>
                      </a:solidFill>
                      <a:prstDash val="solid"/>
                      <a:round/>
                      <a:headEnd type="none" w="med" len="med"/>
                      <a:tailEnd type="none" w="med" len="med"/>
                    </a:lnT>
                    <a:lnB>
                      <a:noFill/>
                    </a:lnB>
                    <a:solidFill>
                      <a:srgbClr val="CCCCFF"/>
                    </a:solidFill>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450050">
                <a:tc>
                  <a:txBody>
                    <a:bodyPr/>
                    <a:lstStyle/>
                    <a:p>
                      <a:pPr algn="just">
                        <a:lnSpc>
                          <a:spcPts val="1800"/>
                        </a:lnSpc>
                        <a:spcAft>
                          <a:spcPts val="0"/>
                        </a:spcAft>
                      </a:pPr>
                      <a:r>
                        <a:rPr lang="uk-UA" sz="2400" dirty="0" smtClean="0"/>
                        <a:t>Назва</a:t>
                      </a:r>
                      <a:endParaRPr lang="ru-RU" sz="2400" dirty="0">
                        <a:latin typeface="+mn-lt"/>
                        <a:ea typeface="Calibri"/>
                        <a:cs typeface="Times New Roman"/>
                      </a:endParaRPr>
                    </a:p>
                  </a:txBody>
                  <a:tcPr marL="58899" marR="58899" marT="58899" marB="58899">
                    <a:lnL>
                      <a:noFill/>
                    </a:lnL>
                    <a:lnR>
                      <a:noFill/>
                    </a:lnR>
                    <a:lnT>
                      <a:noFill/>
                    </a:lnT>
                    <a:lnB>
                      <a:noFill/>
                    </a:lnB>
                    <a:solidFill>
                      <a:srgbClr val="EEDDFF"/>
                    </a:solidFill>
                  </a:tcPr>
                </a:tc>
                <a:tc>
                  <a:txBody>
                    <a:bodyPr/>
                    <a:lstStyle/>
                    <a:p>
                      <a:pPr algn="ctr">
                        <a:lnSpc>
                          <a:spcPts val="1800"/>
                        </a:lnSpc>
                        <a:spcAft>
                          <a:spcPts val="0"/>
                        </a:spcAft>
                      </a:pPr>
                      <a:r>
                        <a:rPr lang="uk-UA" sz="2400" dirty="0" smtClean="0"/>
                        <a:t>рік</a:t>
                      </a:r>
                      <a:endParaRPr lang="ru-RU" sz="2400" dirty="0">
                        <a:latin typeface="+mn-lt"/>
                        <a:ea typeface="Calibri"/>
                        <a:cs typeface="Times New Roman"/>
                      </a:endParaRPr>
                    </a:p>
                  </a:txBody>
                  <a:tcPr marL="58899" marR="58899" marT="58899" marB="58899">
                    <a:lnL>
                      <a:noFill/>
                    </a:lnL>
                    <a:lnR>
                      <a:noFill/>
                    </a:lnR>
                    <a:lnT>
                      <a:noFill/>
                    </a:lnT>
                    <a:lnB>
                      <a:noFill/>
                    </a:lnB>
                    <a:solidFill>
                      <a:srgbClr val="EEDDFF"/>
                    </a:solidFill>
                  </a:tcPr>
                </a:tc>
                <a:tc>
                  <a:txBody>
                    <a:bodyPr/>
                    <a:lstStyle/>
                    <a:p>
                      <a:pPr algn="ctr">
                        <a:lnSpc>
                          <a:spcPts val="1800"/>
                        </a:lnSpc>
                        <a:spcAft>
                          <a:spcPts val="0"/>
                        </a:spcAft>
                      </a:pPr>
                      <a:r>
                        <a:rPr lang="uk-UA" sz="2400" dirty="0" err="1" smtClean="0"/>
                        <a:t>флопси</a:t>
                      </a:r>
                      <a:endParaRPr lang="ru-RU" sz="2400" dirty="0">
                        <a:latin typeface="+mn-lt"/>
                        <a:ea typeface="Calibri"/>
                        <a:cs typeface="Times New Roman"/>
                      </a:endParaRPr>
                    </a:p>
                  </a:txBody>
                  <a:tcPr marL="58899" marR="58899" marT="58899" marB="58899">
                    <a:lnL>
                      <a:noFill/>
                    </a:lnL>
                    <a:lnR>
                      <a:noFill/>
                    </a:lnR>
                    <a:lnT>
                      <a:noFill/>
                    </a:lnT>
                    <a:lnB>
                      <a:noFill/>
                    </a:lnB>
                    <a:solidFill>
                      <a:srgbClr val="EEDDFF"/>
                    </a:solidFill>
                  </a:tcPr>
                </a:tc>
                <a:extLst>
                  <a:ext uri="{0D108BD9-81ED-4DB2-BD59-A6C34878D82A}">
                    <a16:rowId xmlns:a16="http://schemas.microsoft.com/office/drawing/2014/main" val="10001"/>
                  </a:ext>
                </a:extLst>
              </a:tr>
              <a:tr h="450050">
                <a:tc>
                  <a:txBody>
                    <a:bodyPr/>
                    <a:lstStyle/>
                    <a:p>
                      <a:pPr algn="just">
                        <a:lnSpc>
                          <a:spcPts val="1800"/>
                        </a:lnSpc>
                        <a:spcAft>
                          <a:spcPts val="0"/>
                        </a:spcAft>
                      </a:pPr>
                      <a:r>
                        <a:rPr lang="ru-RU" sz="2400" b="1" dirty="0" err="1">
                          <a:solidFill>
                            <a:srgbClr val="252525"/>
                          </a:solidFill>
                          <a:latin typeface="+mn-lt"/>
                          <a:ea typeface="Calibri"/>
                          <a:cs typeface="Times New Roman"/>
                        </a:rPr>
                        <a:t>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1941</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0</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2"/>
                  </a:ext>
                </a:extLst>
              </a:tr>
              <a:tr h="450050">
                <a:tc>
                  <a:txBody>
                    <a:bodyPr/>
                    <a:lstStyle/>
                    <a:p>
                      <a:pPr algn="just">
                        <a:lnSpc>
                          <a:spcPts val="1800"/>
                        </a:lnSpc>
                        <a:spcAft>
                          <a:spcPts val="0"/>
                        </a:spcAft>
                      </a:pPr>
                      <a:r>
                        <a:rPr lang="uk-UA" sz="2400" dirty="0" err="1" smtClean="0"/>
                        <a:t>кілофлопс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1949</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3</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3"/>
                  </a:ext>
                </a:extLst>
              </a:tr>
              <a:tr h="450050">
                <a:tc>
                  <a:txBody>
                    <a:bodyPr/>
                    <a:lstStyle/>
                    <a:p>
                      <a:pPr algn="just">
                        <a:lnSpc>
                          <a:spcPts val="1800"/>
                        </a:lnSpc>
                        <a:spcAft>
                          <a:spcPts val="0"/>
                        </a:spcAft>
                      </a:pPr>
                      <a:r>
                        <a:rPr lang="uk-UA" sz="2400" dirty="0" err="1" smtClean="0"/>
                        <a:t>мегафлопс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1964</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6</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4"/>
                  </a:ext>
                </a:extLst>
              </a:tr>
              <a:tr h="450050">
                <a:tc>
                  <a:txBody>
                    <a:bodyPr/>
                    <a:lstStyle/>
                    <a:p>
                      <a:pPr algn="just">
                        <a:lnSpc>
                          <a:spcPts val="1800"/>
                        </a:lnSpc>
                        <a:spcAft>
                          <a:spcPts val="0"/>
                        </a:spcAft>
                      </a:pPr>
                      <a:r>
                        <a:rPr lang="uk-UA" sz="2400" dirty="0" err="1" smtClean="0"/>
                        <a:t>гігафлопс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1987</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9</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5"/>
                  </a:ext>
                </a:extLst>
              </a:tr>
              <a:tr h="450050">
                <a:tc>
                  <a:txBody>
                    <a:bodyPr/>
                    <a:lstStyle/>
                    <a:p>
                      <a:pPr algn="just">
                        <a:lnSpc>
                          <a:spcPts val="1800"/>
                        </a:lnSpc>
                        <a:spcAft>
                          <a:spcPts val="0"/>
                        </a:spcAft>
                      </a:pPr>
                      <a:r>
                        <a:rPr lang="uk-UA" sz="2400" dirty="0" err="1" smtClean="0"/>
                        <a:t>терафлопс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1997</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12</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6"/>
                  </a:ext>
                </a:extLst>
              </a:tr>
              <a:tr h="450050">
                <a:tc>
                  <a:txBody>
                    <a:bodyPr/>
                    <a:lstStyle/>
                    <a:p>
                      <a:pPr algn="just">
                        <a:lnSpc>
                          <a:spcPts val="1800"/>
                        </a:lnSpc>
                        <a:spcAft>
                          <a:spcPts val="0"/>
                        </a:spcAft>
                      </a:pPr>
                      <a:r>
                        <a:rPr lang="uk-UA" sz="2400" dirty="0" err="1" smtClean="0"/>
                        <a:t>петафлопс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2008</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b="1" dirty="0">
                          <a:solidFill>
                            <a:srgbClr val="252525"/>
                          </a:solidFill>
                          <a:latin typeface="+mn-lt"/>
                          <a:ea typeface="Calibri"/>
                          <a:cs typeface="Times New Roman"/>
                        </a:rPr>
                        <a:t>10</a:t>
                      </a:r>
                      <a:r>
                        <a:rPr lang="ru-RU" sz="2400" b="1" baseline="30000" dirty="0">
                          <a:solidFill>
                            <a:srgbClr val="252525"/>
                          </a:solidFill>
                          <a:latin typeface="+mn-lt"/>
                          <a:ea typeface="Calibri"/>
                          <a:cs typeface="Times New Roman"/>
                        </a:rPr>
                        <a:t>15</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7"/>
                  </a:ext>
                </a:extLst>
              </a:tr>
              <a:tr h="450050">
                <a:tc>
                  <a:txBody>
                    <a:bodyPr/>
                    <a:lstStyle/>
                    <a:p>
                      <a:pPr algn="just">
                        <a:lnSpc>
                          <a:spcPts val="1800"/>
                        </a:lnSpc>
                        <a:spcAft>
                          <a:spcPts val="0"/>
                        </a:spcAft>
                      </a:pPr>
                      <a:r>
                        <a:rPr lang="uk-UA" sz="2400" dirty="0" err="1" smtClean="0"/>
                        <a:t>ексафлопс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2019 </a:t>
                      </a:r>
                      <a:r>
                        <a:rPr lang="uk-UA" sz="2400" dirty="0" smtClean="0"/>
                        <a:t>або пізніше</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18</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8"/>
                  </a:ext>
                </a:extLst>
              </a:tr>
              <a:tr h="450050">
                <a:tc>
                  <a:txBody>
                    <a:bodyPr/>
                    <a:lstStyle/>
                    <a:p>
                      <a:pPr algn="just">
                        <a:lnSpc>
                          <a:spcPts val="1800"/>
                        </a:lnSpc>
                        <a:spcAft>
                          <a:spcPts val="0"/>
                        </a:spcAft>
                      </a:pPr>
                      <a:r>
                        <a:rPr lang="uk-UA" sz="2400" dirty="0" err="1" smtClean="0"/>
                        <a:t>зеттафлопс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uk-UA" sz="2400" dirty="0" smtClean="0"/>
                        <a:t>не раніше</a:t>
                      </a:r>
                      <a:r>
                        <a:rPr lang="ru-RU" sz="2400" dirty="0" smtClean="0">
                          <a:solidFill>
                            <a:srgbClr val="252525"/>
                          </a:solidFill>
                          <a:latin typeface="+mn-lt"/>
                          <a:ea typeface="Calibri"/>
                          <a:cs typeface="Times New Roman"/>
                        </a:rPr>
                        <a:t>2030</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21</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09"/>
                  </a:ext>
                </a:extLst>
              </a:tr>
              <a:tr h="450050">
                <a:tc>
                  <a:txBody>
                    <a:bodyPr/>
                    <a:lstStyle/>
                    <a:p>
                      <a:pPr algn="just">
                        <a:lnSpc>
                          <a:spcPts val="1800"/>
                        </a:lnSpc>
                        <a:spcAft>
                          <a:spcPts val="0"/>
                        </a:spcAft>
                      </a:pPr>
                      <a:r>
                        <a:rPr lang="uk-UA" sz="2400" dirty="0" err="1" smtClean="0"/>
                        <a:t>йоттафлопс</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a:solidFill>
                            <a:srgbClr val="252525"/>
                          </a:solidFill>
                          <a:latin typeface="+mn-lt"/>
                          <a:ea typeface="Calibri"/>
                          <a:cs typeface="Times New Roman"/>
                        </a:rPr>
                        <a:t>-</a:t>
                      </a:r>
                      <a:endParaRPr lang="ru-RU" sz="2400">
                        <a:latin typeface="+mn-lt"/>
                        <a:ea typeface="Calibri"/>
                        <a:cs typeface="Times New Roman"/>
                      </a:endParaRPr>
                    </a:p>
                  </a:txBody>
                  <a:tcPr marL="58899" marR="58899" marT="58899" marB="58899">
                    <a:lnL>
                      <a:noFill/>
                    </a:lnL>
                    <a:lnR>
                      <a:noFill/>
                    </a:lnR>
                    <a:lnT>
                      <a:noFill/>
                    </a:lnT>
                    <a:lnB>
                      <a:noFill/>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24</a:t>
                      </a:r>
                      <a:endParaRPr lang="ru-RU" sz="2400" dirty="0">
                        <a:latin typeface="+mn-lt"/>
                        <a:ea typeface="Calibri"/>
                        <a:cs typeface="Times New Roman"/>
                      </a:endParaRPr>
                    </a:p>
                  </a:txBody>
                  <a:tcPr marL="58899" marR="58899" marT="58899" marB="58899">
                    <a:lnL>
                      <a:noFill/>
                    </a:lnL>
                    <a:lnR>
                      <a:noFill/>
                    </a:lnR>
                    <a:lnT>
                      <a:noFill/>
                    </a:lnT>
                    <a:lnB>
                      <a:noFill/>
                    </a:lnB>
                    <a:solidFill>
                      <a:srgbClr val="F9F9F9"/>
                    </a:solidFill>
                  </a:tcPr>
                </a:tc>
                <a:extLst>
                  <a:ext uri="{0D108BD9-81ED-4DB2-BD59-A6C34878D82A}">
                    <a16:rowId xmlns:a16="http://schemas.microsoft.com/office/drawing/2014/main" val="10010"/>
                  </a:ext>
                </a:extLst>
              </a:tr>
              <a:tr h="450050">
                <a:tc>
                  <a:txBody>
                    <a:bodyPr/>
                    <a:lstStyle/>
                    <a:p>
                      <a:pPr algn="just">
                        <a:lnSpc>
                          <a:spcPts val="1800"/>
                        </a:lnSpc>
                        <a:spcAft>
                          <a:spcPts val="0"/>
                        </a:spcAft>
                      </a:pPr>
                      <a:r>
                        <a:rPr lang="uk-UA" sz="2400" dirty="0" err="1" smtClean="0"/>
                        <a:t>ксерафлопс</a:t>
                      </a:r>
                      <a:endParaRPr lang="ru-RU" sz="2400" dirty="0">
                        <a:latin typeface="+mn-lt"/>
                        <a:ea typeface="Calibri"/>
                        <a:cs typeface="Times New Roman"/>
                      </a:endParaRPr>
                    </a:p>
                  </a:txBody>
                  <a:tcPr marL="58899" marR="58899" marT="58899" marB="58899">
                    <a:lnL>
                      <a:noFill/>
                    </a:lnL>
                    <a:lnR>
                      <a:noFill/>
                    </a:lnR>
                    <a:lnT>
                      <a:noFill/>
                    </a:lnT>
                    <a:lnB w="12700" cap="flat" cmpd="sng" algn="ctr">
                      <a:solidFill>
                        <a:srgbClr val="AAAAAA"/>
                      </a:solidFill>
                      <a:prstDash val="solid"/>
                      <a:round/>
                      <a:headEnd type="none" w="med" len="med"/>
                      <a:tailEnd type="none" w="med" len="med"/>
                    </a:lnB>
                    <a:solidFill>
                      <a:srgbClr val="F9F9F9"/>
                    </a:solidFill>
                  </a:tcPr>
                </a:tc>
                <a:tc>
                  <a:txBody>
                    <a:bodyPr/>
                    <a:lstStyle/>
                    <a:p>
                      <a:pPr algn="ctr">
                        <a:lnSpc>
                          <a:spcPts val="1800"/>
                        </a:lnSpc>
                        <a:spcAft>
                          <a:spcPts val="0"/>
                        </a:spcAft>
                      </a:pPr>
                      <a:r>
                        <a:rPr lang="ru-RU" sz="2400">
                          <a:solidFill>
                            <a:srgbClr val="252525"/>
                          </a:solidFill>
                          <a:latin typeface="+mn-lt"/>
                          <a:ea typeface="Calibri"/>
                          <a:cs typeface="Times New Roman"/>
                        </a:rPr>
                        <a:t>-</a:t>
                      </a:r>
                      <a:endParaRPr lang="ru-RU" sz="2400">
                        <a:latin typeface="+mn-lt"/>
                        <a:ea typeface="Calibri"/>
                        <a:cs typeface="Times New Roman"/>
                      </a:endParaRPr>
                    </a:p>
                  </a:txBody>
                  <a:tcPr marL="58899" marR="58899" marT="58899" marB="58899">
                    <a:lnL>
                      <a:noFill/>
                    </a:lnL>
                    <a:lnR>
                      <a:noFill/>
                    </a:lnR>
                    <a:lnT>
                      <a:noFill/>
                    </a:lnT>
                    <a:lnB w="12700" cap="flat" cmpd="sng" algn="ctr">
                      <a:solidFill>
                        <a:srgbClr val="AAAAAA"/>
                      </a:solidFill>
                      <a:prstDash val="solid"/>
                      <a:round/>
                      <a:headEnd type="none" w="med" len="med"/>
                      <a:tailEnd type="none" w="med" len="med"/>
                    </a:lnB>
                    <a:solidFill>
                      <a:srgbClr val="F9F9F9"/>
                    </a:solidFill>
                  </a:tcPr>
                </a:tc>
                <a:tc>
                  <a:txBody>
                    <a:bodyPr/>
                    <a:lstStyle/>
                    <a:p>
                      <a:pPr algn="ctr">
                        <a:lnSpc>
                          <a:spcPts val="1800"/>
                        </a:lnSpc>
                        <a:spcAft>
                          <a:spcPts val="0"/>
                        </a:spcAft>
                      </a:pPr>
                      <a:r>
                        <a:rPr lang="ru-RU" sz="2400" dirty="0">
                          <a:solidFill>
                            <a:srgbClr val="252525"/>
                          </a:solidFill>
                          <a:latin typeface="+mn-lt"/>
                          <a:ea typeface="Calibri"/>
                          <a:cs typeface="Times New Roman"/>
                        </a:rPr>
                        <a:t>10</a:t>
                      </a:r>
                      <a:r>
                        <a:rPr lang="ru-RU" sz="2400" baseline="30000" dirty="0">
                          <a:solidFill>
                            <a:srgbClr val="252525"/>
                          </a:solidFill>
                          <a:latin typeface="+mn-lt"/>
                          <a:ea typeface="Calibri"/>
                          <a:cs typeface="Times New Roman"/>
                        </a:rPr>
                        <a:t>27</a:t>
                      </a:r>
                      <a:endParaRPr lang="ru-RU" sz="2400" dirty="0">
                        <a:latin typeface="+mn-lt"/>
                        <a:ea typeface="Calibri"/>
                        <a:cs typeface="Times New Roman"/>
                      </a:endParaRPr>
                    </a:p>
                  </a:txBody>
                  <a:tcPr marL="58899" marR="58899" marT="58899" marB="58899">
                    <a:lnL>
                      <a:noFill/>
                    </a:lnL>
                    <a:lnR>
                      <a:noFill/>
                    </a:lnR>
                    <a:lnT>
                      <a:noFill/>
                    </a:lnT>
                    <a:lnB w="12700" cap="flat" cmpd="sng" algn="ctr">
                      <a:solidFill>
                        <a:srgbClr val="AAAAAA"/>
                      </a:solidFill>
                      <a:prstDash val="solid"/>
                      <a:round/>
                      <a:headEnd type="none" w="med" len="med"/>
                      <a:tailEnd type="none" w="med" len="med"/>
                    </a:lnB>
                    <a:solidFill>
                      <a:srgbClr val="F9F9F9"/>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habrastorage.org/files/9bb/f55/445/9bbf5544555349f08215e831a84f13c1.jpg"/>
          <p:cNvPicPr>
            <a:picLocks noChangeAspect="1" noChangeArrowheads="1"/>
          </p:cNvPicPr>
          <p:nvPr/>
        </p:nvPicPr>
        <p:blipFill>
          <a:blip r:embed="rId2" cstate="print"/>
          <a:srcRect/>
          <a:stretch>
            <a:fillRect/>
          </a:stretch>
        </p:blipFill>
        <p:spPr bwMode="auto">
          <a:xfrm>
            <a:off x="2915816" y="1340768"/>
            <a:ext cx="5688632" cy="4536504"/>
          </a:xfrm>
          <a:prstGeom prst="rect">
            <a:avLst/>
          </a:prstGeom>
          <a:noFill/>
        </p:spPr>
      </p:pic>
      <p:sp>
        <p:nvSpPr>
          <p:cNvPr id="5" name="Прямоугольник 4"/>
          <p:cNvSpPr/>
          <p:nvPr/>
        </p:nvSpPr>
        <p:spPr>
          <a:xfrm>
            <a:off x="611560" y="332656"/>
            <a:ext cx="7723333" cy="954107"/>
          </a:xfrm>
          <a:prstGeom prst="rect">
            <a:avLst/>
          </a:prstGeom>
        </p:spPr>
        <p:txBody>
          <a:bodyPr wrap="none">
            <a:spAutoFit/>
          </a:bodyPr>
          <a:lstStyle/>
          <a:p>
            <a:pPr fontAlgn="base"/>
            <a:r>
              <a:rPr lang="en-US" dirty="0"/>
              <a:t> </a:t>
            </a:r>
            <a:r>
              <a:rPr lang="uk-UA" sz="2800" dirty="0" smtClean="0"/>
              <a:t> Найпотужніший сьогодні </a:t>
            </a:r>
            <a:r>
              <a:rPr lang="uk-UA" sz="2800" dirty="0" err="1" smtClean="0"/>
              <a:t>суперкомп'ютер</a:t>
            </a:r>
            <a:r>
              <a:rPr lang="uk-UA" sz="2800" dirty="0" smtClean="0"/>
              <a:t> у світі </a:t>
            </a:r>
            <a:endParaRPr lang="en-US" sz="2800" dirty="0" smtClean="0"/>
          </a:p>
          <a:p>
            <a:pPr fontAlgn="base"/>
            <a:r>
              <a:rPr lang="uk-UA" sz="2800" dirty="0" smtClean="0"/>
              <a:t>Tianhe-2 (Чумацький шлях 2</a:t>
            </a:r>
            <a:r>
              <a:rPr lang="ru-RU" sz="2800" dirty="0" smtClean="0"/>
              <a:t>)</a:t>
            </a:r>
            <a:endParaRPr lang="en-US" sz="2800" dirty="0"/>
          </a:p>
        </p:txBody>
      </p:sp>
      <p:sp>
        <p:nvSpPr>
          <p:cNvPr id="6" name="TextBox 5"/>
          <p:cNvSpPr txBox="1"/>
          <p:nvPr/>
        </p:nvSpPr>
        <p:spPr>
          <a:xfrm>
            <a:off x="539552" y="1484784"/>
            <a:ext cx="2160240" cy="4247317"/>
          </a:xfrm>
          <a:prstGeom prst="rect">
            <a:avLst/>
          </a:prstGeom>
          <a:noFill/>
        </p:spPr>
        <p:txBody>
          <a:bodyPr wrap="square" rtlCol="0">
            <a:spAutoFit/>
          </a:bodyPr>
          <a:lstStyle/>
          <a:p>
            <a:r>
              <a:rPr lang="uk-UA" dirty="0" smtClean="0"/>
              <a:t>2013 року. 200-300 мільйонів доларів. 1300 вчених та інженерів працювали над створенням Tianhe-2, «Чумацький шлях-2». Стійки: 125 </a:t>
            </a:r>
            <a:r>
              <a:rPr lang="uk-UA" dirty="0" err="1" smtClean="0"/>
              <a:t>Cores</a:t>
            </a:r>
            <a:r>
              <a:rPr lang="uk-UA" dirty="0" smtClean="0"/>
              <a:t>: 3120000 Продуктивність: 33862.7 </a:t>
            </a:r>
            <a:r>
              <a:rPr lang="uk-UA" dirty="0" err="1" smtClean="0"/>
              <a:t>TFlop</a:t>
            </a:r>
            <a:r>
              <a:rPr lang="uk-UA" dirty="0" smtClean="0"/>
              <a:t>/s Потужність: 17808.00 </a:t>
            </a:r>
            <a:r>
              <a:rPr lang="uk-UA" dirty="0" err="1" smtClean="0"/>
              <a:t>kW</a:t>
            </a:r>
            <a:r>
              <a:rPr lang="uk-UA" dirty="0" smtClean="0"/>
              <a:t> Пам'ять: 1024000 GB</a:t>
            </a:r>
            <a:endParaRPr lang="ru-RU" dirty="0"/>
          </a:p>
        </p:txBody>
      </p:sp>
      <p:sp>
        <p:nvSpPr>
          <p:cNvPr id="7" name="Номер слайда 6"/>
          <p:cNvSpPr>
            <a:spLocks noGrp="1"/>
          </p:cNvSpPr>
          <p:nvPr>
            <p:ph type="sldNum" sz="quarter" idx="12"/>
          </p:nvPr>
        </p:nvSpPr>
        <p:spPr/>
        <p:txBody>
          <a:bodyPr/>
          <a:lstStyle/>
          <a:p>
            <a:fld id="{F0455211-C8EB-4E3F-96C5-51D5B94C1E0F}" type="slidenum">
              <a:rPr lang="ru-RU" smtClean="0"/>
              <a:pPr/>
              <a:t>18</a:t>
            </a:fld>
            <a:endParaRPr lang="ru-RU"/>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476251"/>
            <a:ext cx="8353425" cy="5586145"/>
          </a:xfrm>
          <a:prstGeom prst="rect">
            <a:avLst/>
          </a:prstGeom>
          <a:noFill/>
        </p:spPr>
        <p:txBody>
          <a:bodyPr wrap="square">
            <a:spAutoFit/>
          </a:bodyPr>
          <a:lstStyle/>
          <a:p>
            <a:r>
              <a:rPr lang="uk-UA" sz="2800" dirty="0" smtClean="0"/>
              <a:t>Системна біологія (</a:t>
            </a:r>
            <a:r>
              <a:rPr lang="uk-UA" sz="2800" dirty="0" err="1" smtClean="0"/>
              <a:t>systems</a:t>
            </a:r>
            <a:r>
              <a:rPr lang="uk-UA" sz="2800" dirty="0" smtClean="0"/>
              <a:t> </a:t>
            </a:r>
            <a:r>
              <a:rPr lang="uk-UA" sz="2800" dirty="0" err="1" smtClean="0"/>
              <a:t>biology</a:t>
            </a:r>
            <a:r>
              <a:rPr lang="uk-UA" sz="2800" dirty="0" smtClean="0"/>
              <a:t>)</a:t>
            </a:r>
            <a:endParaRPr lang="en-US" sz="2800" dirty="0" smtClean="0"/>
          </a:p>
          <a:p>
            <a:endParaRPr lang="ru-RU" altLang="ru-RU" sz="900" b="1" dirty="0">
              <a:effectLst>
                <a:outerShdw blurRad="38100" dist="38100" dir="2700000" algn="tl">
                  <a:srgbClr val="C0C0C0"/>
                </a:outerShdw>
              </a:effectLst>
              <a:latin typeface="Calibri" pitchFamily="34" charset="0"/>
            </a:endParaRPr>
          </a:p>
          <a:p>
            <a:r>
              <a:rPr lang="uk-UA" sz="2400" dirty="0" smtClean="0"/>
              <a:t>Системна біологія — міждисциплінарна область науки, що активно розвивається, яка аналізує складні біологічні системи з урахуванням їх </a:t>
            </a:r>
            <a:r>
              <a:rPr lang="uk-UA" sz="2400" dirty="0" err="1" smtClean="0"/>
              <a:t>багатокомпонентності</a:t>
            </a:r>
            <a:r>
              <a:rPr lang="uk-UA" sz="2400" dirty="0" smtClean="0"/>
              <a:t>, наявності прямих і зворотних зв'язків, а також різнорідності та великої кількості експериментальних даних. Предметом досліджень у цій галузі може бути система регуляції генів, метаболізм, а також клітинна динаміка та взаємодії у клітинній популяції.</a:t>
            </a:r>
            <a:endParaRPr lang="en-US" sz="2400" dirty="0" smtClean="0"/>
          </a:p>
          <a:p>
            <a:endParaRPr lang="ru-RU" altLang="ru-RU" sz="1200" b="1" i="1" dirty="0">
              <a:effectLst>
                <a:outerShdw blurRad="38100" dist="38100" dir="2700000" algn="tl">
                  <a:srgbClr val="C0C0C0"/>
                </a:outerShdw>
              </a:effectLst>
              <a:latin typeface="Calibri" pitchFamily="34" charset="0"/>
            </a:endParaRPr>
          </a:p>
          <a:p>
            <a:r>
              <a:rPr lang="uk-UA" sz="2400" dirty="0" smtClean="0"/>
              <a:t>(Біохімік може визначити ферменти та продукти циклу Кребса, але розрахувати динаміку зміни їх концентрації може лише системний біолог.)</a:t>
            </a:r>
            <a:endParaRPr lang="en-US" sz="2400" dirty="0" smtClean="0"/>
          </a:p>
          <a:p>
            <a:endParaRPr lang="ru-RU" altLang="ru-RU" sz="1200" b="1" dirty="0">
              <a:effectLst>
                <a:outerShdw blurRad="38100" dist="38100" dir="2700000" algn="tl">
                  <a:srgbClr val="C0C0C0"/>
                </a:outerShdw>
              </a:effectLst>
              <a:latin typeface="Calibri" pitchFamily="34" charset="0"/>
            </a:endParaRPr>
          </a:p>
          <a:p>
            <a:r>
              <a:rPr lang="uk-UA" sz="2800" dirty="0" smtClean="0"/>
              <a:t>Найважливішим принципом для системної біології є «холізм», який має замінити «</a:t>
            </a:r>
            <a:r>
              <a:rPr lang="uk-UA" sz="2800" dirty="0" err="1" smtClean="0"/>
              <a:t>редукціонізм</a:t>
            </a:r>
            <a:r>
              <a:rPr lang="uk-UA" sz="2800" dirty="0" smtClean="0"/>
              <a:t>».</a:t>
            </a:r>
            <a:endParaRPr lang="ru-RU" altLang="ru-RU" sz="1400" b="1"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19</a:t>
            </a:fld>
            <a:endParaRPr lang="ru-RU"/>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smtClean="0"/>
              <a:t>ПЛАН ЛЕКЦІЇ</a:t>
            </a:r>
            <a:endParaRPr lang="ru-RU" dirty="0"/>
          </a:p>
        </p:txBody>
      </p:sp>
      <p:sp>
        <p:nvSpPr>
          <p:cNvPr id="3" name="Объект 2"/>
          <p:cNvSpPr>
            <a:spLocks noGrp="1"/>
          </p:cNvSpPr>
          <p:nvPr>
            <p:ph idx="1"/>
          </p:nvPr>
        </p:nvSpPr>
        <p:spPr/>
        <p:txBody>
          <a:bodyPr/>
          <a:lstStyle/>
          <a:p>
            <a:pPr lvl="0"/>
            <a:r>
              <a:rPr lang="uk-UA" dirty="0"/>
              <a:t>Математична біологія та її застосування.</a:t>
            </a:r>
            <a:endParaRPr lang="ru-RU" dirty="0"/>
          </a:p>
          <a:p>
            <a:pPr lvl="0"/>
            <a:r>
              <a:rPr lang="uk-UA" dirty="0"/>
              <a:t>Розвиток системної біології </a:t>
            </a:r>
            <a:r>
              <a:rPr lang="ru-RU" b="1" dirty="0"/>
              <a:t>:</a:t>
            </a:r>
            <a:endParaRPr lang="ru-RU" dirty="0"/>
          </a:p>
          <a:p>
            <a:pPr lvl="0"/>
            <a:r>
              <a:rPr lang="ru-RU" dirty="0" err="1"/>
              <a:t>Основні</a:t>
            </a:r>
            <a:r>
              <a:rPr lang="ru-RU" dirty="0"/>
              <a:t> </a:t>
            </a:r>
            <a:r>
              <a:rPr lang="ru-RU" dirty="0" err="1"/>
              <a:t>положення</a:t>
            </a:r>
            <a:r>
              <a:rPr lang="ru-RU" dirty="0"/>
              <a:t> </a:t>
            </a:r>
            <a:r>
              <a:rPr lang="ru-RU" dirty="0" err="1"/>
              <a:t>загальної</a:t>
            </a:r>
            <a:r>
              <a:rPr lang="ru-RU" dirty="0"/>
              <a:t> </a:t>
            </a:r>
            <a:r>
              <a:rPr lang="ru-RU" dirty="0" err="1"/>
              <a:t>теорії</a:t>
            </a:r>
            <a:r>
              <a:rPr lang="ru-RU" dirty="0"/>
              <a:t> систем Л. фон </a:t>
            </a:r>
            <a:r>
              <a:rPr lang="ru-RU" dirty="0" err="1"/>
              <a:t>Берталанфі</a:t>
            </a:r>
            <a:r>
              <a:rPr lang="uk-UA" dirty="0"/>
              <a:t>.</a:t>
            </a:r>
            <a:endParaRPr lang="ru-RU" dirty="0"/>
          </a:p>
          <a:p>
            <a:pPr lvl="0"/>
            <a:r>
              <a:rPr lang="uk-UA" dirty="0"/>
              <a:t>П</a:t>
            </a:r>
            <a:r>
              <a:rPr lang="ru-RU" dirty="0" err="1"/>
              <a:t>редмет</a:t>
            </a:r>
            <a:r>
              <a:rPr lang="ru-RU" dirty="0"/>
              <a:t>, </a:t>
            </a:r>
            <a:r>
              <a:rPr lang="uk-UA" dirty="0"/>
              <a:t>і</a:t>
            </a:r>
            <a:r>
              <a:rPr lang="ru-RU" dirty="0" err="1"/>
              <a:t>нструмент</a:t>
            </a:r>
            <a:r>
              <a:rPr lang="uk-UA" dirty="0"/>
              <a:t>и</a:t>
            </a:r>
            <a:r>
              <a:rPr lang="ru-RU" dirty="0"/>
              <a:t>, </a:t>
            </a:r>
            <a:r>
              <a:rPr lang="uk-UA" dirty="0"/>
              <a:t>е</a:t>
            </a:r>
            <a:r>
              <a:rPr lang="ru-RU" dirty="0" err="1"/>
              <a:t>кспериментальн</a:t>
            </a:r>
            <a:r>
              <a:rPr lang="uk-UA" dirty="0"/>
              <a:t>і</a:t>
            </a:r>
            <a:r>
              <a:rPr lang="ru-RU" dirty="0"/>
              <a:t> метод</a:t>
            </a:r>
            <a:r>
              <a:rPr lang="uk-UA" dirty="0"/>
              <a:t>и.</a:t>
            </a:r>
            <a:endParaRPr lang="ru-RU"/>
          </a:p>
          <a:p>
            <a:endParaRPr lang="ru-RU"/>
          </a:p>
        </p:txBody>
      </p:sp>
      <p:sp>
        <p:nvSpPr>
          <p:cNvPr id="4" name="Номер слайда 3"/>
          <p:cNvSpPr>
            <a:spLocks noGrp="1"/>
          </p:cNvSpPr>
          <p:nvPr>
            <p:ph type="sldNum" sz="quarter" idx="12"/>
          </p:nvPr>
        </p:nvSpPr>
        <p:spPr/>
        <p:txBody>
          <a:bodyPr/>
          <a:lstStyle/>
          <a:p>
            <a:fld id="{F0455211-C8EB-4E3F-96C5-51D5B94C1E0F}" type="slidenum">
              <a:rPr lang="ru-RU" smtClean="0"/>
              <a:pPr/>
              <a:t>2</a:t>
            </a:fld>
            <a:endParaRPr lang="ru-RU"/>
          </a:p>
        </p:txBody>
      </p:sp>
    </p:spTree>
    <p:extLst>
      <p:ext uri="{BB962C8B-B14F-4D97-AF65-F5344CB8AC3E}">
        <p14:creationId xmlns:p14="http://schemas.microsoft.com/office/powerpoint/2010/main" val="2624113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ile:Duck of Vaucanson.jpg"/>
          <p:cNvPicPr>
            <a:picLocks noChangeAspect="1" noChangeArrowheads="1"/>
          </p:cNvPicPr>
          <p:nvPr/>
        </p:nvPicPr>
        <p:blipFill>
          <a:blip r:embed="rId2" cstate="print"/>
          <a:srcRect/>
          <a:stretch>
            <a:fillRect/>
          </a:stretch>
        </p:blipFill>
        <p:spPr bwMode="auto">
          <a:xfrm>
            <a:off x="2835275" y="1628775"/>
            <a:ext cx="5975350" cy="5156200"/>
          </a:xfrm>
          <a:prstGeom prst="rect">
            <a:avLst/>
          </a:prstGeom>
          <a:noFill/>
          <a:ln w="9525">
            <a:noFill/>
            <a:miter lim="800000"/>
            <a:headEnd/>
            <a:tailEnd/>
          </a:ln>
        </p:spPr>
      </p:pic>
      <p:sp>
        <p:nvSpPr>
          <p:cNvPr id="28675" name="Rectangle 3"/>
          <p:cNvSpPr>
            <a:spLocks noChangeArrowheads="1"/>
          </p:cNvSpPr>
          <p:nvPr/>
        </p:nvSpPr>
        <p:spPr bwMode="auto">
          <a:xfrm>
            <a:off x="5435600" y="1557338"/>
            <a:ext cx="3673475" cy="1476375"/>
          </a:xfrm>
          <a:prstGeom prst="rect">
            <a:avLst/>
          </a:prstGeom>
          <a:noFill/>
          <a:ln w="9525">
            <a:noFill/>
            <a:miter lim="800000"/>
            <a:headEnd/>
            <a:tailEnd/>
          </a:ln>
        </p:spPr>
        <p:txBody>
          <a:bodyPr>
            <a:spAutoFit/>
          </a:bodyPr>
          <a:lstStyle/>
          <a:p>
            <a:r>
              <a:rPr lang="ru-RU" altLang="ru-RU" i="1">
                <a:latin typeface="Calibri" pitchFamily="34" charset="0"/>
              </a:rPr>
              <a:t>Декарт утверждал, что животные могут быть «объяснены» как совокупность работы отдельных автоматов </a:t>
            </a:r>
            <a:r>
              <a:rPr lang="en-GB" altLang="ru-RU" i="1">
                <a:latin typeface="Calibri" pitchFamily="34" charset="0"/>
              </a:rPr>
              <a:t>— De homine, 1662.</a:t>
            </a:r>
          </a:p>
        </p:txBody>
      </p:sp>
      <p:sp>
        <p:nvSpPr>
          <p:cNvPr id="5" name="TextBox 4"/>
          <p:cNvSpPr txBox="1"/>
          <p:nvPr/>
        </p:nvSpPr>
        <p:spPr>
          <a:xfrm>
            <a:off x="107950" y="115888"/>
            <a:ext cx="8785225" cy="4247317"/>
          </a:xfrm>
          <a:prstGeom prst="rect">
            <a:avLst/>
          </a:prstGeom>
          <a:noFill/>
        </p:spPr>
        <p:txBody>
          <a:bodyPr>
            <a:spAutoFit/>
          </a:bodyPr>
          <a:lstStyle/>
          <a:p>
            <a:r>
              <a:rPr lang="uk-UA" dirty="0" smtClean="0"/>
              <a:t>Системна біологія (</a:t>
            </a:r>
            <a:r>
              <a:rPr lang="uk-UA" dirty="0" err="1" smtClean="0"/>
              <a:t>systems</a:t>
            </a:r>
            <a:r>
              <a:rPr lang="uk-UA" dirty="0" smtClean="0"/>
              <a:t> </a:t>
            </a:r>
            <a:r>
              <a:rPr lang="uk-UA" dirty="0" err="1" smtClean="0"/>
              <a:t>biology</a:t>
            </a:r>
            <a:r>
              <a:rPr lang="uk-UA" dirty="0" smtClean="0"/>
              <a:t>)</a:t>
            </a:r>
            <a:endParaRPr lang="en-US" dirty="0" smtClean="0"/>
          </a:p>
          <a:p>
            <a:r>
              <a:rPr lang="uk-UA" sz="2800" dirty="0" err="1" smtClean="0"/>
              <a:t>Редукціоністський</a:t>
            </a:r>
            <a:r>
              <a:rPr lang="uk-UA" sz="2800" dirty="0" smtClean="0"/>
              <a:t> підхід припускає, що властивості складної багатокомпонентної системи можна отримати </a:t>
            </a:r>
            <a:endParaRPr lang="en-US" sz="2800" dirty="0" smtClean="0"/>
          </a:p>
          <a:p>
            <a:r>
              <a:rPr lang="uk-UA" sz="2800" dirty="0" smtClean="0"/>
              <a:t>лише при розгляді її Окремих</a:t>
            </a:r>
            <a:r>
              <a:rPr lang="en-US" sz="2800" dirty="0" smtClean="0"/>
              <a:t> </a:t>
            </a:r>
            <a:r>
              <a:rPr lang="uk-UA" sz="2800" dirty="0" err="1" smtClean="0"/>
              <a:t>комнонентів</a:t>
            </a:r>
            <a:r>
              <a:rPr lang="uk-UA" sz="2800" dirty="0" smtClean="0"/>
              <a:t>. </a:t>
            </a:r>
            <a:endParaRPr lang="en-US" sz="2800" dirty="0" smtClean="0"/>
          </a:p>
          <a:p>
            <a:r>
              <a:rPr lang="uk-UA" sz="2800" dirty="0" smtClean="0"/>
              <a:t>Наприклад, фізіологічні </a:t>
            </a:r>
            <a:endParaRPr lang="en-US" sz="2800" dirty="0" smtClean="0"/>
          </a:p>
          <a:p>
            <a:r>
              <a:rPr lang="uk-UA" sz="2800" dirty="0" smtClean="0"/>
              <a:t>функції організму </a:t>
            </a:r>
            <a:endParaRPr lang="en-US" sz="2800" dirty="0" smtClean="0"/>
          </a:p>
          <a:p>
            <a:r>
              <a:rPr lang="uk-UA" sz="2800" dirty="0" smtClean="0"/>
              <a:t>стануть зрозумілі </a:t>
            </a:r>
            <a:endParaRPr lang="en-US" sz="2800" dirty="0" smtClean="0"/>
          </a:p>
          <a:p>
            <a:r>
              <a:rPr lang="uk-UA" sz="2800" dirty="0" smtClean="0"/>
              <a:t>тільки при детальному </a:t>
            </a:r>
            <a:endParaRPr lang="en-US" sz="2800" dirty="0" smtClean="0"/>
          </a:p>
          <a:p>
            <a:r>
              <a:rPr lang="uk-UA" sz="2800" dirty="0" smtClean="0"/>
              <a:t>знання його окремих </a:t>
            </a:r>
            <a:endParaRPr lang="en-US" sz="2800" dirty="0" smtClean="0"/>
          </a:p>
          <a:p>
            <a:r>
              <a:rPr lang="uk-UA" sz="2800" dirty="0" smtClean="0"/>
              <a:t>клітин.</a:t>
            </a:r>
            <a:endParaRPr lang="ru-RU" altLang="ru-RU" sz="2000" b="1" dirty="0">
              <a:latin typeface="Calibri" pitchFamily="34" charset="0"/>
            </a:endParaRPr>
          </a:p>
        </p:txBody>
      </p:sp>
      <p:sp>
        <p:nvSpPr>
          <p:cNvPr id="6" name="Номер слайда 5"/>
          <p:cNvSpPr>
            <a:spLocks noGrp="1"/>
          </p:cNvSpPr>
          <p:nvPr>
            <p:ph type="sldNum" sz="quarter" idx="12"/>
          </p:nvPr>
        </p:nvSpPr>
        <p:spPr/>
        <p:txBody>
          <a:bodyPr/>
          <a:lstStyle/>
          <a:p>
            <a:fld id="{F0455211-C8EB-4E3F-96C5-51D5B94C1E0F}" type="slidenum">
              <a:rPr lang="ru-RU" smtClean="0"/>
              <a:pPr/>
              <a:t>20</a:t>
            </a:fld>
            <a:endParaRPr lang="ru-RU"/>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8313" y="620713"/>
            <a:ext cx="7920037" cy="3077766"/>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200" dirty="0" err="1" smtClean="0"/>
              <a:t>Холістичний</a:t>
            </a:r>
            <a:r>
              <a:rPr lang="uk-UA" sz="3200" dirty="0" smtClean="0"/>
              <a:t> підхід</a:t>
            </a:r>
            <a:endParaRPr lang="en-US" sz="3200" dirty="0" smtClean="0"/>
          </a:p>
          <a:p>
            <a:pPr>
              <a:defRPr/>
            </a:pPr>
            <a:endParaRPr lang="ru-RU" altLang="ru-RU" b="1" u="sng" dirty="0" smtClean="0">
              <a:solidFill>
                <a:srgbClr val="FF0000"/>
              </a:solidFill>
              <a:effectLst>
                <a:outerShdw blurRad="38100" dist="38100" dir="2700000" algn="tl">
                  <a:srgbClr val="C0C0C0"/>
                </a:outerShdw>
              </a:effectLst>
              <a:latin typeface="Arial" pitchFamily="34" charset="0"/>
            </a:endParaRPr>
          </a:p>
          <a:p>
            <a:pPr>
              <a:defRPr/>
            </a:pPr>
            <a:r>
              <a:rPr lang="uk-UA" sz="2400" dirty="0" smtClean="0"/>
              <a:t>припускає, що властивості складної багатокомпонентної системи неможливо уявити як суму властивостей її окремих компонентів</a:t>
            </a:r>
            <a:r>
              <a:rPr lang="ru-RU" altLang="ru-RU" sz="2400" dirty="0" smtClean="0">
                <a:latin typeface="Arial" pitchFamily="34" charset="0"/>
              </a:rPr>
              <a:t>. </a:t>
            </a:r>
            <a:endParaRPr lang="en-US" altLang="ru-RU" sz="2400" dirty="0" smtClean="0">
              <a:latin typeface="Arial" pitchFamily="34" charset="0"/>
            </a:endParaRPr>
          </a:p>
          <a:p>
            <a:pPr>
              <a:defRPr/>
            </a:pPr>
            <a:endParaRPr lang="ru-RU" altLang="ru-RU" sz="2400" dirty="0" smtClean="0">
              <a:latin typeface="Arial" pitchFamily="34" charset="0"/>
            </a:endParaRPr>
          </a:p>
          <a:p>
            <a:pPr>
              <a:defRPr/>
            </a:pPr>
            <a:r>
              <a:rPr lang="uk-UA" sz="2400" dirty="0" smtClean="0"/>
              <a:t>Наприклад, фізіологічні функції організму «не виявлені» під час розгляду окремих клітин</a:t>
            </a:r>
            <a:r>
              <a:rPr lang="ru-RU" altLang="ru-RU" sz="2400" dirty="0" smtClean="0">
                <a:effectLst>
                  <a:outerShdw blurRad="38100" dist="38100" dir="2700000" algn="tl">
                    <a:srgbClr val="C0C0C0"/>
                  </a:outerShdw>
                </a:effectLst>
                <a:latin typeface="Arial" pitchFamily="34" charset="0"/>
              </a:rPr>
              <a:t>.</a:t>
            </a:r>
          </a:p>
        </p:txBody>
      </p:sp>
      <p:sp>
        <p:nvSpPr>
          <p:cNvPr id="5" name="Номер слайда 4"/>
          <p:cNvSpPr>
            <a:spLocks noGrp="1"/>
          </p:cNvSpPr>
          <p:nvPr>
            <p:ph type="sldNum" sz="quarter" idx="12"/>
          </p:nvPr>
        </p:nvSpPr>
        <p:spPr/>
        <p:txBody>
          <a:bodyPr/>
          <a:lstStyle/>
          <a:p>
            <a:r>
              <a:rPr lang="ru-RU" dirty="0" smtClean="0"/>
              <a:t>20</a:t>
            </a:r>
          </a:p>
          <a:p>
            <a:endParaRPr lang="ru-RU"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260350"/>
            <a:ext cx="8353425" cy="5447645"/>
          </a:xfrm>
          <a:prstGeom prst="rect">
            <a:avLst/>
          </a:prstGeom>
          <a:noFill/>
        </p:spPr>
        <p:txBody>
          <a:bodyPr>
            <a:spAutoFit/>
          </a:bodyPr>
          <a:lstStyle/>
          <a:p>
            <a:r>
              <a:rPr lang="uk-UA" sz="3200" dirty="0" smtClean="0"/>
              <a:t>Системна біологія (</a:t>
            </a:r>
            <a:r>
              <a:rPr lang="uk-UA" sz="3200" dirty="0" err="1" smtClean="0"/>
              <a:t>systems</a:t>
            </a:r>
            <a:r>
              <a:rPr lang="uk-UA" sz="3200" dirty="0" smtClean="0"/>
              <a:t> </a:t>
            </a:r>
            <a:r>
              <a:rPr lang="uk-UA" sz="3200" dirty="0" err="1" smtClean="0"/>
              <a:t>biology</a:t>
            </a:r>
            <a:r>
              <a:rPr lang="uk-UA" sz="3200" dirty="0" smtClean="0"/>
              <a:t>)</a:t>
            </a:r>
            <a:endParaRPr lang="en-US" sz="3200" dirty="0" smtClean="0"/>
          </a:p>
          <a:p>
            <a:endParaRPr lang="ru-RU" altLang="ru-RU" sz="2800" b="1" dirty="0">
              <a:effectLst>
                <a:outerShdw blurRad="38100" dist="38100" dir="2700000" algn="tl">
                  <a:srgbClr val="C0C0C0"/>
                </a:outerShdw>
              </a:effectLst>
              <a:latin typeface="Calibri" pitchFamily="34" charset="0"/>
            </a:endParaRPr>
          </a:p>
          <a:p>
            <a:r>
              <a:rPr lang="uk-UA" sz="2400" dirty="0" smtClean="0"/>
              <a:t>Основне завдання системної біології, яка не перетинається з </a:t>
            </a:r>
            <a:r>
              <a:rPr lang="uk-UA" sz="2400" dirty="0" err="1" smtClean="0"/>
              <a:t>біоінформатикою</a:t>
            </a:r>
            <a:r>
              <a:rPr lang="uk-UA" sz="2400" dirty="0" smtClean="0"/>
              <a:t> це – моделювання властивостей динамічних біосистем з дискретним (що має рамки) та безперервним часом (більшість </a:t>
            </a:r>
            <a:r>
              <a:rPr lang="uk-UA" sz="2400" dirty="0" err="1" smtClean="0"/>
              <a:t>біо-систем</a:t>
            </a:r>
            <a:r>
              <a:rPr lang="uk-UA" sz="2400" dirty="0" smtClean="0"/>
              <a:t>).</a:t>
            </a:r>
            <a:endParaRPr lang="en-US" sz="2400" dirty="0" smtClean="0"/>
          </a:p>
          <a:p>
            <a:endParaRPr lang="ru-RU" altLang="ru-RU" sz="2400" b="1" dirty="0">
              <a:effectLst>
                <a:outerShdw blurRad="38100" dist="38100" dir="2700000" algn="tl">
                  <a:srgbClr val="C0C0C0"/>
                </a:outerShdw>
              </a:effectLst>
              <a:latin typeface="Calibri" pitchFamily="34" charset="0"/>
            </a:endParaRPr>
          </a:p>
          <a:p>
            <a:r>
              <a:rPr lang="uk-UA" sz="2400" dirty="0" smtClean="0"/>
              <a:t>У цілому нині біологічні системи </a:t>
            </a:r>
            <a:r>
              <a:rPr lang="uk-UA" sz="2400" dirty="0" err="1" smtClean="0"/>
              <a:t>нерівноважні</a:t>
            </a:r>
            <a:r>
              <a:rPr lang="uk-UA" sz="2400" dirty="0" smtClean="0"/>
              <a:t> (відкриті, вони постійно обмінюються із середовищем енергією і речовиною) і нелінійні (зміни їхнього стану в повному обсязі визначається попереднім).</a:t>
            </a:r>
            <a:endParaRPr lang="en-US" sz="2400" dirty="0" smtClean="0"/>
          </a:p>
          <a:p>
            <a:endParaRPr lang="en-US" altLang="ru-RU" sz="2400" dirty="0" smtClean="0">
              <a:effectLst>
                <a:outerShdw blurRad="38100" dist="38100" dir="2700000" algn="tl">
                  <a:srgbClr val="C0C0C0"/>
                </a:outerShdw>
              </a:effectLst>
              <a:latin typeface="Calibri" pitchFamily="34" charset="0"/>
            </a:endParaRPr>
          </a:p>
          <a:p>
            <a:r>
              <a:rPr lang="uk-UA" sz="2400" dirty="0" smtClean="0"/>
              <a:t>Тому для них використовуються спеціальні методи аналізу та опису (нелінійна динаміка).</a:t>
            </a:r>
            <a:endParaRPr lang="ru-RU" altLang="ru-RU" sz="2000"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22</a:t>
            </a:fld>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620688"/>
            <a:ext cx="8353425" cy="3785652"/>
          </a:xfrm>
          <a:prstGeom prst="rect">
            <a:avLst/>
          </a:prstGeom>
          <a:noFill/>
        </p:spPr>
        <p:txBody>
          <a:bodyPr>
            <a:spAutoFit/>
          </a:bodyPr>
          <a:lstStyle/>
          <a:p>
            <a:r>
              <a:rPr lang="uk-UA" sz="3200" dirty="0" smtClean="0"/>
              <a:t>Системна біологія (</a:t>
            </a:r>
            <a:r>
              <a:rPr lang="uk-UA" sz="3200" dirty="0" err="1" smtClean="0"/>
              <a:t>systems</a:t>
            </a:r>
            <a:r>
              <a:rPr lang="uk-UA" sz="3200" dirty="0" smtClean="0"/>
              <a:t> </a:t>
            </a:r>
            <a:r>
              <a:rPr lang="uk-UA" sz="3200" dirty="0" err="1" smtClean="0"/>
              <a:t>biology</a:t>
            </a:r>
            <a:r>
              <a:rPr lang="uk-UA" sz="3200" dirty="0" smtClean="0"/>
              <a:t>)</a:t>
            </a:r>
            <a:endParaRPr lang="en-US" sz="3200" dirty="0" smtClean="0"/>
          </a:p>
          <a:p>
            <a:endParaRPr lang="ru-RU" altLang="ru-RU" sz="1200" b="1" dirty="0">
              <a:effectLst>
                <a:outerShdw blurRad="38100" dist="38100" dir="2700000" algn="tl">
                  <a:srgbClr val="C0C0C0"/>
                </a:outerShdw>
              </a:effectLst>
              <a:latin typeface="Calibri" pitchFamily="34" charset="0"/>
            </a:endParaRPr>
          </a:p>
          <a:p>
            <a:r>
              <a:rPr lang="uk-UA" sz="2800" dirty="0" smtClean="0"/>
              <a:t>Передумовами виникнення системної біології є </a:t>
            </a:r>
            <a:r>
              <a:rPr lang="ru-RU" sz="2800" dirty="0" smtClean="0"/>
              <a:t>:</a:t>
            </a:r>
          </a:p>
          <a:p>
            <a:endParaRPr lang="ru-RU" sz="2800" dirty="0" smtClean="0"/>
          </a:p>
          <a:p>
            <a:r>
              <a:rPr lang="ru-RU" sz="2800" dirty="0" smtClean="0"/>
              <a:t>- </a:t>
            </a:r>
            <a:r>
              <a:rPr lang="uk-UA" sz="2800" dirty="0" smtClean="0"/>
              <a:t>Кількісне моделювання ферментативної кінетики - напрямок, що формувався між 1900 і 1970 роками</a:t>
            </a:r>
            <a:r>
              <a:rPr lang="ru-RU" sz="2800" dirty="0" smtClean="0"/>
              <a:t>,</a:t>
            </a:r>
          </a:p>
          <a:p>
            <a:r>
              <a:rPr lang="ru-RU" sz="2800" dirty="0" smtClean="0"/>
              <a:t>- </a:t>
            </a:r>
            <a:r>
              <a:rPr lang="uk-UA" sz="2800" dirty="0" smtClean="0"/>
              <a:t>Математичне моделювання зростання популяцій</a:t>
            </a:r>
            <a:r>
              <a:rPr lang="ru-RU" sz="2800" dirty="0" smtClean="0"/>
              <a:t>,</a:t>
            </a:r>
          </a:p>
          <a:p>
            <a:r>
              <a:rPr lang="ru-RU" sz="2800" dirty="0" smtClean="0"/>
              <a:t>- </a:t>
            </a:r>
            <a:r>
              <a:rPr lang="uk-UA" sz="2800" dirty="0" smtClean="0"/>
              <a:t>Моделювання у нейрофізіології</a:t>
            </a:r>
            <a:r>
              <a:rPr lang="ru-RU" sz="2800" dirty="0" smtClean="0"/>
              <a:t>,</a:t>
            </a:r>
          </a:p>
          <a:p>
            <a:r>
              <a:rPr lang="ru-RU" sz="2800" dirty="0" smtClean="0"/>
              <a:t>- </a:t>
            </a:r>
            <a:r>
              <a:rPr lang="uk-UA" sz="2800" dirty="0" smtClean="0"/>
              <a:t>Теорія динамічних систем та кібернетика</a:t>
            </a:r>
            <a:r>
              <a:rPr lang="ru-RU" sz="2800" dirty="0" smtClean="0"/>
              <a:t>.</a:t>
            </a:r>
            <a:endParaRPr lang="ru-RU" sz="2800" dirty="0"/>
          </a:p>
        </p:txBody>
      </p:sp>
      <p:sp>
        <p:nvSpPr>
          <p:cNvPr id="3" name="Номер слайда 2"/>
          <p:cNvSpPr>
            <a:spLocks noGrp="1"/>
          </p:cNvSpPr>
          <p:nvPr>
            <p:ph type="sldNum" sz="quarter" idx="12"/>
          </p:nvPr>
        </p:nvSpPr>
        <p:spPr/>
        <p:txBody>
          <a:bodyPr/>
          <a:lstStyle/>
          <a:p>
            <a:fld id="{F0455211-C8EB-4E3F-96C5-51D5B94C1E0F}" type="slidenum">
              <a:rPr lang="ru-RU" smtClean="0"/>
              <a:pPr/>
              <a:t>23</a:t>
            </a:fld>
            <a:endParaRPr lang="ru-RU"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upload.wikimedia.org/wikipedia/commons/5/5a/A_A_Bogdanov.jpg"/>
          <p:cNvPicPr>
            <a:picLocks noChangeAspect="1" noChangeArrowheads="1"/>
          </p:cNvPicPr>
          <p:nvPr/>
        </p:nvPicPr>
        <p:blipFill>
          <a:blip r:embed="rId2" cstate="print"/>
          <a:srcRect/>
          <a:stretch>
            <a:fillRect/>
          </a:stretch>
        </p:blipFill>
        <p:spPr bwMode="auto">
          <a:xfrm>
            <a:off x="6877050" y="404813"/>
            <a:ext cx="2016125" cy="2913062"/>
          </a:xfrm>
          <a:prstGeom prst="rect">
            <a:avLst/>
          </a:prstGeom>
          <a:noFill/>
          <a:ln w="9525">
            <a:noFill/>
            <a:miter lim="800000"/>
            <a:headEnd/>
            <a:tailEnd/>
          </a:ln>
        </p:spPr>
      </p:pic>
      <p:sp>
        <p:nvSpPr>
          <p:cNvPr id="5" name="Rectangle 4"/>
          <p:cNvSpPr/>
          <p:nvPr/>
        </p:nvSpPr>
        <p:spPr>
          <a:xfrm>
            <a:off x="323850" y="44450"/>
            <a:ext cx="6769100" cy="6694140"/>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600" dirty="0" smtClean="0"/>
              <a:t>Розвиток системної біології </a:t>
            </a:r>
            <a:r>
              <a:rPr lang="ru-RU" altLang="ru-RU" sz="3600" b="1" dirty="0" smtClean="0">
                <a:effectLst>
                  <a:outerShdw blurRad="38100" dist="38100" dir="2700000" algn="tl">
                    <a:srgbClr val="C0C0C0"/>
                  </a:outerShdw>
                </a:effectLst>
              </a:rPr>
              <a:t>:</a:t>
            </a:r>
            <a:endParaRPr lang="ru-RU" altLang="ru-RU" sz="2800" b="1" dirty="0" smtClean="0">
              <a:effectLst>
                <a:outerShdw blurRad="38100" dist="38100" dir="2700000" algn="tl">
                  <a:srgbClr val="C0C0C0"/>
                </a:outerShdw>
              </a:effectLst>
            </a:endParaRPr>
          </a:p>
          <a:p>
            <a:pPr>
              <a:defRPr/>
            </a:pPr>
            <a:endParaRPr lang="ru-RU" altLang="ru-RU" sz="900" b="1" u="sng" dirty="0" smtClean="0">
              <a:solidFill>
                <a:srgbClr val="0000FF"/>
              </a:solidFill>
              <a:effectLst>
                <a:outerShdw blurRad="38100" dist="38100" dir="2700000" algn="tl">
                  <a:srgbClr val="C0C0C0"/>
                </a:outerShdw>
              </a:effectLst>
            </a:endParaRPr>
          </a:p>
          <a:p>
            <a:pPr>
              <a:defRPr/>
            </a:pPr>
            <a:r>
              <a:rPr lang="uk-UA" sz="2000" dirty="0" smtClean="0"/>
              <a:t>Організаційна і теорія і теорія систем Богданова - як не дивно білоруський вчений і революціонер з Гродно - Олександр Малиновський (псевдонім </a:t>
            </a:r>
            <a:r>
              <a:rPr lang="uk-UA" sz="2000" dirty="0" err="1" smtClean="0"/>
              <a:t>Богданов</a:t>
            </a:r>
            <a:r>
              <a:rPr lang="uk-UA" sz="2000" dirty="0" smtClean="0"/>
              <a:t> - один із творців та лідерів РСДРП, спільно з Леніним). Видатний філософ, який написав кілька великих праць про Тектологію, введеної ним науки, що розкриває єдиний принцип устрою, організації та управління біологічних та небіологічних систем. Саме він увів поняття </a:t>
            </a:r>
            <a:endParaRPr lang="en-US" sz="2000" dirty="0" smtClean="0"/>
          </a:p>
          <a:p>
            <a:pPr>
              <a:defRPr/>
            </a:pPr>
            <a:r>
              <a:rPr lang="uk-UA" sz="2800" dirty="0" smtClean="0"/>
              <a:t>відкритості біологічної системи, її саморегуляції, самоорганізації, «</a:t>
            </a:r>
            <a:r>
              <a:rPr lang="uk-UA" sz="2800" dirty="0" err="1" smtClean="0"/>
              <a:t>самоускладнення</a:t>
            </a:r>
            <a:r>
              <a:rPr lang="uk-UA" sz="2800" dirty="0" smtClean="0"/>
              <a:t>», можливості зменшення ентропії, завдяки яким багато таких систем мають </a:t>
            </a:r>
            <a:r>
              <a:rPr lang="uk-UA" sz="2800" dirty="0" err="1" smtClean="0"/>
              <a:t>холістичними</a:t>
            </a:r>
            <a:r>
              <a:rPr lang="uk-UA" sz="2800" dirty="0" smtClean="0"/>
              <a:t> властивостями. Малиновський/</a:t>
            </a:r>
            <a:r>
              <a:rPr lang="uk-UA" sz="2800" dirty="0" err="1" smtClean="0"/>
              <a:t>Богданов</a:t>
            </a:r>
            <a:r>
              <a:rPr lang="uk-UA" sz="2800" dirty="0" smtClean="0"/>
              <a:t> - визнаний творець основ системної біології, </a:t>
            </a:r>
            <a:r>
              <a:rPr lang="uk-UA" sz="2800" dirty="0" err="1" smtClean="0"/>
              <a:t>біоінформатики</a:t>
            </a:r>
            <a:r>
              <a:rPr lang="uk-UA" sz="2800" dirty="0" smtClean="0"/>
              <a:t> та кібернетики.</a:t>
            </a:r>
            <a:endParaRPr lang="ru-RU" altLang="ru-RU" sz="1600" u="sng" dirty="0" smtClean="0">
              <a:solidFill>
                <a:srgbClr val="0000FF"/>
              </a:solidFill>
              <a:effectLst>
                <a:outerShdw blurRad="38100" dist="38100" dir="2700000" algn="tl">
                  <a:srgbClr val="C0C0C0"/>
                </a:outerShdw>
              </a:effectLst>
            </a:endParaRPr>
          </a:p>
        </p:txBody>
      </p:sp>
      <p:pic>
        <p:nvPicPr>
          <p:cNvPr id="34820" name="Picture 6" descr="http://t3.gstatic.com/images?q=tbn:ANd9GcTQ3rvR-XDmHoE1WZinpbyTBflJ0mpUZAtWxfZQ60EDTb9aDeug8IAOGGdy"/>
          <p:cNvPicPr>
            <a:picLocks noChangeAspect="1" noChangeArrowheads="1"/>
          </p:cNvPicPr>
          <p:nvPr/>
        </p:nvPicPr>
        <p:blipFill>
          <a:blip r:embed="rId3" cstate="print"/>
          <a:srcRect/>
          <a:stretch>
            <a:fillRect/>
          </a:stretch>
        </p:blipFill>
        <p:spPr bwMode="auto">
          <a:xfrm>
            <a:off x="6948488" y="3357563"/>
            <a:ext cx="1955800" cy="2995612"/>
          </a:xfrm>
          <a:prstGeom prst="rect">
            <a:avLst/>
          </a:prstGeom>
          <a:noFill/>
          <a:ln w="9525">
            <a:noFill/>
            <a:miter lim="800000"/>
            <a:headEnd/>
            <a:tailEnd/>
          </a:ln>
        </p:spPr>
      </p:pic>
      <p:sp>
        <p:nvSpPr>
          <p:cNvPr id="6" name="Номер слайда 5"/>
          <p:cNvSpPr>
            <a:spLocks noGrp="1"/>
          </p:cNvSpPr>
          <p:nvPr>
            <p:ph type="sldNum" sz="quarter" idx="12"/>
          </p:nvPr>
        </p:nvSpPr>
        <p:spPr/>
        <p:txBody>
          <a:bodyPr/>
          <a:lstStyle/>
          <a:p>
            <a:fld id="{F0455211-C8EB-4E3F-96C5-51D5B94C1E0F}" type="slidenum">
              <a:rPr lang="ru-RU" smtClean="0"/>
              <a:pPr/>
              <a:t>24</a:t>
            </a:fld>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68313" y="476250"/>
            <a:ext cx="5687863" cy="2431435"/>
          </a:xfrm>
          <a:prstGeom prst="rect">
            <a:avLst/>
          </a:prstGeom>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200" dirty="0" smtClean="0"/>
              <a:t>Карл Людвіг фон </a:t>
            </a:r>
            <a:r>
              <a:rPr lang="uk-UA" sz="3200" dirty="0" err="1" smtClean="0"/>
              <a:t>Берталанфі</a:t>
            </a:r>
            <a:endParaRPr lang="ru-RU" altLang="ru-RU" b="1" u="sng" dirty="0" smtClean="0">
              <a:solidFill>
                <a:srgbClr val="0000FF"/>
              </a:solidFill>
              <a:effectLst>
                <a:outerShdw blurRad="38100" dist="38100" dir="2700000" algn="tl">
                  <a:srgbClr val="C0C0C0"/>
                </a:outerShdw>
              </a:effectLst>
            </a:endParaRPr>
          </a:p>
          <a:p>
            <a:pPr>
              <a:defRPr/>
            </a:pPr>
            <a:r>
              <a:rPr lang="uk-UA" sz="2400" dirty="0" smtClean="0"/>
              <a:t>основний популяризатор теорії систем США. Головним чином, запозичував та розвивав ідеї в математиці систем. Широко відомий як "батько" загальної теорії систем.</a:t>
            </a:r>
            <a:endParaRPr lang="ru-RU" altLang="ru-RU" sz="16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25</a:t>
            </a:fld>
            <a:endParaRPr lang="ru-RU"/>
          </a:p>
        </p:txBody>
      </p:sp>
      <p:sp>
        <p:nvSpPr>
          <p:cNvPr id="9218" name="AutoShape 2" descr="Картинки по запросу людвига фон берталанф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0" name="AutoShape 4" descr="Картинки по запросу людвига фон берталанф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9222" name="AutoShape 6" descr="data:image/jpeg;base64,/9j/4AAQSkZJRgABAQAAAQABAAD/2wCEAAkGBxITEhQUExQUFRUVGBUUGBYXFxQVGBUXFxQXFxQUFxQYHCggGBolHBQUITEhJSkrLi4uFx8zODMsNygtLisBCgoKBQUFDgUFDisZExkrKysrKysrKysrKysrKysrKysrKysrKysrKysrKysrKysrKysrKysrKysrKysrKysrK//AABEIAQEAxAMBIgACEQEDEQH/xAAcAAAABwEBAAAAAAAAAAAAAAAAAQIDBAUGBwj/xAA+EAACAQIEBAMFBQcDBAMAAAABAgADEQQSITEFBkFRYXGRBxMigaEyUrHB8BQjM0KC0eFicrIVU3OiJDRD/8QAFAEBAAAAAAAAAAAAAAAAAAAAAP/EABQRAQAAAAAAAAAAAAAAAAAAAAD/2gAMAwEAAhEDEQA/AJ6JYnU3Nr+NtorLFZReKyQGisPURdoDAQYnaKIgywFIYGMNVkfF42lSBLuq211Iv6fMQHYV5lOJ88YdB+6BqsdfugedxKqtz1WOqIii9u9uwv6wN8yG143lnP6/NOINgamSxO2n4aQ6HN1f3Y/ma9tRe/yEDomGcKbm9vCGz3JNrD8piH5qroozJTY2vYkqSDbTzljw/mV3TN7sbXIDi9u9jA0WaEJQU+bKBIBzKeoNtPPXSWXD+LUa1sjDMdcvWw02gTbQjFGJgFeC8MiIEBNQ3jYjxiCsAjCh2gAgOLCigsECdlggG8URAbgAjhEAWAkrE1qiopZyFUC5JNgPnHws5t7SuNlqgoIwKLq4HV+xPhAPmHnkur06C5dSPeX1I6FQNjMVWqMxLMxJO5J1jBc3vFObwFK28eoHe/a9vGR1h31veBIxOIB+EC3SMo7LsYl20hUwbwJhqtkFzvtHsFjDbKddRv285XtVO20SjEGBJxlZnYszXPp120kzh/FWpG66G2/zlaQdu8LLA3/LPNvvLrXIBJ+FrWB8D4zYAgzh1vladD5J48HVaNUn3gF1J/mHb5QNeRGyY4wibQE20iSI7bSJKwECGYTCGsBxYIMsECaI4RCy6xbQEZYpVhRawKHnPihoYVips7WVT2ufiPyF5xp2ve+5JPrvNT7QeJmpiXQNdEsoAOmYfaPnf8JmKI26wGwp7QssuafDGe1h/mMYrhjLuDAryIEQkgCWIwRbp0i6XDmBFxAgDC66mKFA6S6ThrObDXb6SfgOEMzWI1Ph36wMqlC7WlxguDOxUZftafW00/L/ACm1SqwI0UtfTqLWnRuHcuohQ5dlA8iNSfUwOQjlp/iNj8I109RKnE8ONM2tbQH12nomlwpMrDKLNvpMHz7yuP4iDsDbYAbQOULTBbXQdb/X8pa0cE4KVCxVlykLqTYfEt+wtIWMo5WtL3BVfeUWRWZqh0ta4VP5iLkC+lvK8Da8Oxq1qYdTcEeh6g+MkmY/k+o61Ci/wyCxBIJB26bXmygAbQmEWoibQEECJ2i4krAcQQQLBAnxV4GEF4AIjOOrinSd72yqW9BHCJT85m2Br/7QPkWAMDi9WqS1+pJPzO5l7wjCggXGso6VMlh5zWcMS1jA1/L3ClIBImhx3LVOquwv8pV8v1dvGbbCbQMlQ5MUdIeO5RUagdJu6dMRZpAwMLwzlMZs3h6d5pqHAKYscouOsuaFECLYdoFdhsCqsTYf3k1Ut0jiReloDS9pC4vgVqIQdR1k4mJYwOC81cAyVDl+XT5Sp4DVWk5StopI6XNx0BuLb7zpPPdEZr6Aa/Sc9qorNp02O8DQcDo1UxlUPs6BhqDpf4NttL+k0xmP5WWocTUqE5tPiPU3ta3pNpa8BpTAY5liSICSdICIowGApQIILQQJzCFljloWWAjLKXnVgMFW8gP/AGEvQJnfaGSMDU8SgPlmEDkWGNmE1+BIyCY2juLzSYCr06QNry9VBIBm+4c2k5dwmsQROicEr3UAwNHRMeEi0RpJSQDY2iQ8TUaJQwJCsDAxjQEcUaQGjCqGwvDI1jlNb7wOW+0licoF9j69pz2hh3AO/wCM6x7ScOQUa2g321mKfA1AwZFLA2v1t6bwFcsYoCqFIIzrba2o1F/rNllmY/ZSKtNlSxuNu3Wa4UiRcA28oEe0LLHbQAQGbQrR0rCywEqR2gi8vhBAmmKAgCwysBFtZn/aFQLYJ7dCrHyB1mlyyk5pxlEYd6dVwjVEOUEXO3YeMDiaEXlzhG1EqaVK7Wlthk1tA1GA1yzc8AQgAEiYrheCbLcazXcGJU67d4GxpHaSQNJXYapeWdLaBGd4tWjWJaxgV4EtDFExpDpfaM1uKUkGrD1GpgPveKpXBlZT4wGNh+vGTKWIvAm1cMtQWdQQe8xdfhxo13VR8JOngD28JsqVWCthVYhjAzX/AEwMU0A1ubdpH5o5ifCqBh6PvPvMb5VHy1J+kv8AHOlEjMQoJtc6SJiqS1Fa1iCCLjXeBQrUFREqgZRUVXt2uNRAVjn7N7unSTqqgQiIDZWFaOGJMABYUWFggTLQCKCwwsBBmC9pOGYVKNQA2IKnzBuPznQflIfF+GriKRpt11B7MNjA4q9ABiQNY5hftSTjcOadVkO6kg+fWR/e5TeB0Pliogp/F6S6w+OpZrDYTkv/AFVx/MR+u0i1+LVCdWbXYk5RA7qnEqQ1DjTxicHzjhmbJ7xb7bzgf7dVbrp1tfr3jlCrZh+tYHo+s4cXBlRxjirYdb5HbyF/U9IzyHive0EJN7C3ppL3juFz0nUDUqbedoHP8bzjXqL8Kqi/eZvytM6vHMNmvUqu7DU2Vio7nSWuE5Vr5v37qqG4ITVvDcR7ifItGpSRUcU3W4zEEhge8AJznQVsqVh2yvSqL6v09JqOF8b94AbWvoGBDL6yLynynh8LSKsBWdyCzMummwAP61kirytRFTPRHumOpsfhP9O14GmwdW47yzRtJUcNw2RQP0Zah9IFbzPwNMZSCMSMpzi3cAj85X8AwZpUshNwPwmgZ7CQcUuVG8vxgUGJqZmJ/Vo0RHGEJhAbtCZIsiBhASsOACCBMtDtChsYAigIkGBzA537QMBlript7xb/ANS6H6WmXTCNU0Xcdp0nnnDhsKWO6EMPnoR9ZguCYsI1zAr8Lwl8+oub7GaijwLD11UPTdWG5UgDxtcG0t8JgFr/ABoQpHhufWSFo1UJuuvcQEYXg1CnS9ylOwJubkFmJFrlhM/zBy+lFQbWJv1mzwtI7hTc7iUfN1Q6Bt9fQwLj2aAij/Ufym6fbWYj2cge6P8AuP5Ta1WgUXF+HuD7xNe4jeFe9r6TQ0zfSMVsDTJvaBE8jHMOh3Mfo4ICPNSIgHlisxtEZYYgLt8Jv3vIvE3vSPmI7iMSKaMzaKNT2tMfzzzUKISnRIZj8ba6Beg84E8w7THYLnpDYVUynuNRNFguMUav2KinwuL+kCW0Q0UWiTAUt4UAMEChx3P+ET7Od/If3lPW9pify0T8yJzVjEFoHRK3tMe3w0V+ZldivaLimBsETyF/xmILQ0PeBcYnmTE1japVZh93QD0EcpVZRqTeWGBqXgbbljibIbd9J03BgMuonF+GVLMDfrOp8tY66C5gaN1VV2nMuf8AEjOANT4TbcY4stNGJ6CchxnEDVqvUa9r2HrA6T7NT+6PifrNti9BOcezriVMAqzC+4G03GO4zS6sug7wFl3UFhqBrb+0PA8USqoZDcH9WmdwXNFStXFKlh6hQ/8A6MMq2+9r0kTjvAK2FJr4QkqbtUp776kr9dIG9SqI8WmI4FzMtQfFo3UTS0sVcaQJhaJY6RFN7iG50gUnOWItga/itvUgTjjIzHrOk+0rG5cMqDeo4HyUFvxAnMXfSAxiqdrjrIQrMpupKkdQZIxDnr07yLXHX1gaHhPOlelYP+8Xx39ZqsDzvhntmzIfHb1E5dcw0W8DtdPi1FhcVEt5iCcYB84IEF2O0bN4oxMAE9IkmETaKJgFcx7CvYxkm0MGBf4asdJreB8WyC0w+ErXAk+liiu0C+5n4yanwg28pS00FgJBOIJa7dI/SxIvAdXCvf4L/KaLlvgtZqi+9JtuNev5xfLjUyylmUC+5IE6PRWhlDh0IHXMIErh9HIAOstUYHeZWtzVhkbL8THb4VLX8rRdPmCo5y08PV/3OBTUedzf6QIHNPKmZjVwxC1Nyuwf+xjHK/Faj3VwVZSVI7ES1xNLHVARno0x/pDM31sBGOGYX3bsWIJa1z3PeBocK5tHq7WWRqLjaN8UxQSkzE2CgknsALwOXe0rjCtiEpA/w1ud/tN/gD1mZaobRHEcYatV6h3ck/Lp+UbpvpATUa8JaRI2iTYnfST6uLQKAN7a+cCoZbG3aJL+kOvUvEIYD0EaFWCBFsP8RBEcfSNs0BDQQGACALR1SPnEk7QmPWBIoizW7y/4VTUkKZnHqai3h6jeWmDxRFmEC443wcWBXaUn7EV7+s0i8RD07HeV1RrnTrAXwyjQ0zi/cEn+812BxnC1BuqA26k2/GYpcIWNgZtOX+S6bgM5/CBacP5wwIISmLHa+XT1miwmKWpquo/XWQaXKWGFiFH0lphcEEFhoBAnBxaVuPpdZMqEKL9pk+N83U6QIuCYFxTxIHWUPtF4mVwoVT/EOUnwtcygo80Z2FhdmICr5naO+1Fin7LhyfiVDUfwZyNPlltAwLNeOIYk0iPGGVN4CXiW2hsx6xDX8YDTJECOk2jBBgKHlBCUGHAKtGW1inJ9YkwCvDhWgF4BgdIREO14LQCvtHKVex8I2UMSywLOnjLbHSSMPjh1lINI6gHeBqsPi1E2HLnHQPhJ0nK1do5RxzqdDA77R4iGGhEPEcUVRcm1pxXD80VVFtY1V43Xqm2Y2MDeczc5GxSkbk6X7TnuKpO5zM1z1j6U7eLH5kmdH5K9npqFa2KFl3Wlrc9i/YeEA/ZJyccwxlYfCP4QI3P/AHDfoOn+Jj+fuI/tGPrvf4c2Rf8Aanwj6gn5zufNONGFwVZxplpkIOmY/Co9bTzl74MTmG/WBJbEIUC21H1/RkR1B0B85OpYPTMLH57dpDr08pIFj9YDGWNVXAHj2jzC0QyiBGy63PWJc9JKNu0ZFi0BdOnpBJPvANBBArTCI7R6ot42w6QG7wzAIXWAkGKcxLDeKMAmO0SRAYTCATGBYAscpBLgNcLre1idjbfxtA3HBuTFxmEWthntVW61Kbn4cw+624vode8yeKpFHZHADKcpFwdR5RXDeO4ihTqU6TlFq2DW0OnY9O0gKdb9YEpSBLDh9FqjrTpqWY9BK/CoSdfGTeEYurRrJUpHKykEeXUHuDA7JyXyQtK1SqM1TpsQnl4+M6LSp2EzPJPNFLGU7fYqqPjT6Zl7iaxRA5v7beIZcNSpA61HJI8EH9yJxVAL6zpPtsxF8TTT7lP/AJG5/ATmu0B9KxG1rXiGq3PaJsIRUQFO8aEUx0iR0gJZREUrR1iLGNKLCAptTvBGwYIDzCMlRHGaJWncHeBHiSdPGKqAiNsNIAy31gymC9oRqbQHqYFjGwLwX7RXuyPHygINgYVrdoHWFAKoJb8H4WlchVcLU+6+gYjoG7yvRbiDBUWdrICSAW07DUmBYYjhlWizK6MGHQje50t3vOvcn+zul7hGxAzVGAY6kZB0SYHl/mplNJcSvvadJwyk6svS1+o628J6A4fXV0V0N1YAgjqDqDAiYDluhRH7lAjDZhv8+8s8Ji/5XFmH1HcR5YzxTKKbMeguDA4T7UsX7zHVNdFAX0mOltzZis+LrsPvkemh/CUoaA4BG6hHSLWra+nh5eMazQCFS/yhho1UH0ilMAVamoEOq3QRKEExqq8CRTcWhxqk+kKAs1IdOpvGXOsEAVKneNO0Da6wMO0BDrtEqdxA7xAbrAeEUsQGjqqNRARmhA3hlPpEXtAkIwvB70oTbS4t8r6xrNHK1rQJGHqgnXrO1eyLin/xnpu3w06gRCf9QuF9Zw6iQflNzwesafCaj3yl8SmQjT7C3JHzX6QPQFJ5E43rTI6TP8gcyjGUASf3qfDUHiNm8iLGW3MmIy0Kh7Kx+hgebOJ1s1Wo3d3PqxMj54iobk7QqbaiA4zRLPBiLBraRDP5QCLEwi+kSTEPUuQO0BxDpe0Y1JkiriLDaR6TbwHVa0ONMRBAcvrDeIU+MdDQGiCITjSOVNY3mtAYIibR5oyYCgbRd+satDV4Emgl/qfSNGEGhawDBj6i4MYI9IpSYEjC0izoii7MQoHckzX844laK0MEhBGHX4z0NV9X9Pzmc5d4iuHrisy5mQMUH+sghSfWQMXXd3ZmNyzFie5JuTA1Ps+5j/ZMYjMbU6nwOOmpGVvkfxM6j7WOMGhSUD7NZKif1WFvxM8/5+86PzRxZsVwXDNU0qU3C+LLqofyIH0gYDWOUtTIrOY/Tq9IDjEEm8bIhM4uYlSYBkWBMapC94dc3sIai0A2IiQIh2gUwDtBDUiHAI7yRThwQDbeR3hQQCMQ8EEACNGCCAsf2ix1gggKG0NIIIAMOp9qCCA0+82nMv8A9Wj/AOCh/wA3gggY0xS7j5wQQCfeS8Bv8jBBAj/zQxtBBAYrbiGsOCARgggg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9223" name="Picture 7" descr="D:\E\MYDOC\Преподавание\Системная биология\Лекции и практ\Лекции\Л 1 Сис биол\Берталанфи.jpg"/>
          <p:cNvPicPr>
            <a:picLocks noChangeAspect="1" noChangeArrowheads="1"/>
          </p:cNvPicPr>
          <p:nvPr/>
        </p:nvPicPr>
        <p:blipFill>
          <a:blip r:embed="rId2" cstate="print"/>
          <a:srcRect/>
          <a:stretch>
            <a:fillRect/>
          </a:stretch>
        </p:blipFill>
        <p:spPr bwMode="auto">
          <a:xfrm>
            <a:off x="6228184" y="764703"/>
            <a:ext cx="2252712" cy="2953811"/>
          </a:xfrm>
          <a:prstGeom prst="rect">
            <a:avLst/>
          </a:prstGeom>
          <a:noFill/>
        </p:spPr>
      </p:pic>
      <p:sp>
        <p:nvSpPr>
          <p:cNvPr id="8" name="Прямоугольник 7"/>
          <p:cNvSpPr/>
          <p:nvPr/>
        </p:nvSpPr>
        <p:spPr>
          <a:xfrm>
            <a:off x="539552" y="3861048"/>
            <a:ext cx="7884368" cy="1200329"/>
          </a:xfrm>
          <a:prstGeom prst="rect">
            <a:avLst/>
          </a:prstGeom>
        </p:spPr>
        <p:txBody>
          <a:bodyPr wrap="square">
            <a:spAutoFit/>
          </a:bodyPr>
          <a:lstStyle/>
          <a:p>
            <a:r>
              <a:rPr lang="uk-UA" sz="2400" dirty="0" smtClean="0"/>
              <a:t>Теоретично обґрунтував, що термодинамічні класичні закони (збереження енергії та маси та зростання ентропії) «не працюють» при розгляді біологічних систем</a:t>
            </a:r>
            <a:endParaRPr lang="ru-RU" sz="24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http://www.life-with-siamese-cats.com/images/kitten-development-01.jpg"/>
          <p:cNvPicPr>
            <a:picLocks noChangeAspect="1" noChangeArrowheads="1"/>
          </p:cNvPicPr>
          <p:nvPr/>
        </p:nvPicPr>
        <p:blipFill>
          <a:blip r:embed="rId2" cstate="print"/>
          <a:srcRect/>
          <a:stretch>
            <a:fillRect/>
          </a:stretch>
        </p:blipFill>
        <p:spPr bwMode="auto">
          <a:xfrm>
            <a:off x="107950" y="1916113"/>
            <a:ext cx="4410075" cy="2952750"/>
          </a:xfrm>
          <a:prstGeom prst="rect">
            <a:avLst/>
          </a:prstGeom>
          <a:noFill/>
          <a:ln w="9525">
            <a:noFill/>
            <a:miter lim="800000"/>
            <a:headEnd/>
            <a:tailEnd/>
          </a:ln>
        </p:spPr>
      </p:pic>
      <p:sp>
        <p:nvSpPr>
          <p:cNvPr id="7" name="Rectangle 6"/>
          <p:cNvSpPr/>
          <p:nvPr/>
        </p:nvSpPr>
        <p:spPr>
          <a:xfrm>
            <a:off x="179388" y="188913"/>
            <a:ext cx="8785225" cy="1631216"/>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000" dirty="0" smtClean="0"/>
              <a:t>Відкриті системи по </a:t>
            </a:r>
            <a:r>
              <a:rPr lang="uk-UA" sz="2000" dirty="0" err="1" smtClean="0"/>
              <a:t>Берталанфі</a:t>
            </a:r>
            <a:r>
              <a:rPr lang="uk-UA" sz="2000" dirty="0" smtClean="0"/>
              <a:t> можуть приймати більше енергії, ніж віддавати. Вони вдосконалять себе самі, за закладеним у яких принципом організації, саморегуляції та самоврядування. У разі біології – на основі генетичного коду та його реалізації (</a:t>
            </a:r>
            <a:r>
              <a:rPr lang="uk-UA" sz="2000" dirty="0" err="1" smtClean="0"/>
              <a:t>фенома</a:t>
            </a:r>
            <a:r>
              <a:rPr lang="uk-UA" sz="2000" dirty="0" smtClean="0"/>
              <a:t>) у межах, що задаються даними умовами існування.</a:t>
            </a:r>
            <a:endParaRPr lang="ru-RU" altLang="ru-RU" sz="1400" b="1" dirty="0" smtClean="0">
              <a:effectLst>
                <a:outerShdw blurRad="38100" dist="38100" dir="2700000" algn="tl">
                  <a:srgbClr val="C0C0C0"/>
                </a:outerShdw>
              </a:effectLst>
            </a:endParaRPr>
          </a:p>
        </p:txBody>
      </p:sp>
      <p:pic>
        <p:nvPicPr>
          <p:cNvPr id="36868" name="Picture 2" descr="http://withfriendship.com/images/g/33769/1.jpg"/>
          <p:cNvPicPr>
            <a:picLocks noChangeAspect="1" noChangeArrowheads="1"/>
          </p:cNvPicPr>
          <p:nvPr/>
        </p:nvPicPr>
        <p:blipFill>
          <a:blip r:embed="rId3" cstate="print"/>
          <a:srcRect/>
          <a:stretch>
            <a:fillRect/>
          </a:stretch>
        </p:blipFill>
        <p:spPr bwMode="auto">
          <a:xfrm>
            <a:off x="5195889" y="1773239"/>
            <a:ext cx="3624584" cy="4536082"/>
          </a:xfrm>
          <a:prstGeom prst="rect">
            <a:avLst/>
          </a:prstGeom>
          <a:noFill/>
          <a:ln w="9525">
            <a:noFill/>
            <a:miter lim="800000"/>
            <a:headEnd/>
            <a:tailEnd/>
          </a:ln>
        </p:spPr>
      </p:pic>
      <p:pic>
        <p:nvPicPr>
          <p:cNvPr id="36869" name="Picture 6" descr="http://mycatbreeds.com/wp-content/uploads/cc/cat_breeds46.jpg"/>
          <p:cNvPicPr>
            <a:picLocks noChangeAspect="1" noChangeArrowheads="1"/>
          </p:cNvPicPr>
          <p:nvPr/>
        </p:nvPicPr>
        <p:blipFill>
          <a:blip r:embed="rId4" cstate="print"/>
          <a:srcRect/>
          <a:stretch>
            <a:fillRect/>
          </a:stretch>
        </p:blipFill>
        <p:spPr bwMode="auto">
          <a:xfrm>
            <a:off x="3492500" y="1773238"/>
            <a:ext cx="2087563" cy="2384425"/>
          </a:xfrm>
          <a:prstGeom prst="rect">
            <a:avLst/>
          </a:prstGeom>
          <a:noFill/>
          <a:ln w="9525">
            <a:noFill/>
            <a:miter lim="800000"/>
            <a:headEnd/>
            <a:tailEnd/>
          </a:ln>
        </p:spPr>
      </p:pic>
      <p:pic>
        <p:nvPicPr>
          <p:cNvPr id="36870" name="Picture 8" descr="http://t1.gstatic.com/images?q=tbn:ANd9GcTrZyJJaOHGjl87z8R_RwdwlkX5W5YFv7JPxDo0SgIJmxXpDXzg"/>
          <p:cNvPicPr>
            <a:picLocks noChangeAspect="1" noChangeArrowheads="1"/>
          </p:cNvPicPr>
          <p:nvPr/>
        </p:nvPicPr>
        <p:blipFill>
          <a:blip r:embed="rId5" cstate="print"/>
          <a:srcRect/>
          <a:stretch>
            <a:fillRect/>
          </a:stretch>
        </p:blipFill>
        <p:spPr bwMode="auto">
          <a:xfrm>
            <a:off x="3132138" y="4149725"/>
            <a:ext cx="1524000" cy="2228850"/>
          </a:xfrm>
          <a:prstGeom prst="rect">
            <a:avLst/>
          </a:prstGeom>
          <a:noFill/>
          <a:ln w="9525">
            <a:noFill/>
            <a:miter lim="800000"/>
            <a:headEnd/>
            <a:tailEnd/>
          </a:ln>
        </p:spPr>
      </p:pic>
      <p:cxnSp>
        <p:nvCxnSpPr>
          <p:cNvPr id="11" name="Straight Arrow Connector 10"/>
          <p:cNvCxnSpPr/>
          <p:nvPr/>
        </p:nvCxnSpPr>
        <p:spPr>
          <a:xfrm flipV="1">
            <a:off x="3132138" y="3716338"/>
            <a:ext cx="2808287" cy="144462"/>
          </a:xfrm>
          <a:prstGeom prst="straightConnector1">
            <a:avLst/>
          </a:prstGeom>
          <a:ln w="920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8" name="Номер слайда 7"/>
          <p:cNvSpPr>
            <a:spLocks noGrp="1"/>
          </p:cNvSpPr>
          <p:nvPr>
            <p:ph type="sldNum" sz="quarter" idx="12"/>
          </p:nvPr>
        </p:nvSpPr>
        <p:spPr/>
        <p:txBody>
          <a:bodyPr/>
          <a:lstStyle/>
          <a:p>
            <a:fld id="{F0455211-C8EB-4E3F-96C5-51D5B94C1E0F}" type="slidenum">
              <a:rPr lang="ru-RU" smtClean="0"/>
              <a:pPr/>
              <a:t>26</a:t>
            </a:fld>
            <a:endParaRPr lang="ru-RU"/>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388" y="188913"/>
            <a:ext cx="8785225" cy="6186309"/>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3200" dirty="0" smtClean="0"/>
              <a:t>Етапи розвитку системної біології </a:t>
            </a:r>
            <a:r>
              <a:rPr lang="ru-RU" altLang="ru-RU" sz="3200" b="1" dirty="0" smtClean="0">
                <a:solidFill>
                  <a:srgbClr val="FF0000"/>
                </a:solidFill>
              </a:rPr>
              <a:t>:</a:t>
            </a:r>
            <a:endParaRPr lang="ru-RU" altLang="ru-RU" sz="2400" b="1" dirty="0" smtClean="0">
              <a:solidFill>
                <a:srgbClr val="FF0000"/>
              </a:solidFill>
            </a:endParaRPr>
          </a:p>
          <a:p>
            <a:pPr>
              <a:defRPr/>
            </a:pPr>
            <a:endParaRPr lang="ru-RU" altLang="ru-RU" sz="1200" b="1" dirty="0" smtClean="0"/>
          </a:p>
          <a:p>
            <a:pPr>
              <a:defRPr/>
            </a:pPr>
            <a:r>
              <a:rPr lang="uk-UA" sz="2400" dirty="0" smtClean="0"/>
              <a:t>Модель біологічного зростання </a:t>
            </a:r>
            <a:r>
              <a:rPr lang="uk-UA" sz="2400" dirty="0" err="1" smtClean="0"/>
              <a:t>Берталанфі</a:t>
            </a:r>
            <a:endParaRPr lang="en-US" sz="2400" dirty="0" smtClean="0"/>
          </a:p>
          <a:p>
            <a:pPr>
              <a:defRPr/>
            </a:pPr>
            <a:endParaRPr lang="ru-RU" altLang="ru-RU" sz="1200" b="1" dirty="0" smtClean="0">
              <a:effectLst>
                <a:outerShdw blurRad="38100" dist="38100" dir="2700000" algn="tl">
                  <a:srgbClr val="C0C0C0"/>
                </a:outerShdw>
              </a:effectLst>
            </a:endParaRPr>
          </a:p>
          <a:p>
            <a:pPr>
              <a:defRPr/>
            </a:pPr>
            <a:r>
              <a:rPr lang="uk-UA" sz="2000" dirty="0" smtClean="0"/>
              <a:t>Найпростіше диференціальне рівняння (рівняння для опису динамічних процесів - підставляються відомі параметри та їх співвідношення, тобто коефіцієнти, що дозволяє знайти невідомі параметри, що цікавлять нас, а також побудувати графік і по ньому встановити невідомі параметри</a:t>
            </a:r>
            <a:r>
              <a:rPr lang="ru-RU" altLang="ru-RU" b="1" i="1" dirty="0" smtClean="0">
                <a:effectLst>
                  <a:outerShdw blurRad="38100" dist="38100" dir="2700000" algn="tl">
                    <a:srgbClr val="C0C0C0"/>
                  </a:outerShdw>
                </a:effectLst>
              </a:rPr>
              <a:t>)</a:t>
            </a:r>
            <a:r>
              <a:rPr lang="ru-RU" altLang="ru-RU" b="1" dirty="0" smtClean="0">
                <a:effectLst>
                  <a:outerShdw blurRad="38100" dist="38100" dir="2700000" algn="tl">
                    <a:srgbClr val="C0C0C0"/>
                  </a:outerShdw>
                </a:effectLst>
              </a:rPr>
              <a:t>. </a:t>
            </a:r>
          </a:p>
          <a:p>
            <a:pPr>
              <a:defRPr/>
            </a:pPr>
            <a:r>
              <a:rPr lang="uk-UA" sz="2000" dirty="0" smtClean="0"/>
              <a:t>Зрівняння зміни довжини (будь-яких розмірів) з часом </a:t>
            </a:r>
            <a:r>
              <a:rPr lang="ru-RU" altLang="ru-RU" sz="2000" b="1" dirty="0" smtClean="0">
                <a:effectLst>
                  <a:outerShdw blurRad="38100" dist="38100" dir="2700000" algn="tl">
                    <a:srgbClr val="C0C0C0"/>
                  </a:outerShdw>
                </a:effectLst>
              </a:rPr>
              <a:t>:</a:t>
            </a:r>
          </a:p>
          <a:p>
            <a:pPr>
              <a:defRPr/>
            </a:pPr>
            <a:endParaRPr lang="ru-RU"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r>
              <a:rPr lang="en-GB" altLang="ru-RU" sz="2000" dirty="0" smtClean="0">
                <a:effectLst>
                  <a:outerShdw blurRad="38100" dist="38100" dir="2700000" algn="tl">
                    <a:srgbClr val="C0C0C0"/>
                  </a:outerShdw>
                </a:effectLst>
              </a:rPr>
              <a:t>L</a:t>
            </a:r>
            <a:r>
              <a:rPr lang="ru-RU" altLang="ru-RU" sz="2000" dirty="0" smtClean="0">
                <a:effectLst>
                  <a:outerShdw blurRad="38100" dist="38100" dir="2700000" algn="tl">
                    <a:srgbClr val="C0C0C0"/>
                  </a:outerShdw>
                </a:effectLst>
              </a:rPr>
              <a:t> – </a:t>
            </a:r>
            <a:r>
              <a:rPr lang="uk-UA" sz="2000" dirty="0" smtClean="0"/>
              <a:t>довжина</a:t>
            </a:r>
            <a:r>
              <a:rPr lang="ru-RU" altLang="ru-RU" sz="2000" dirty="0" smtClean="0">
                <a:effectLst>
                  <a:outerShdw blurRad="38100" dist="38100" dir="2700000" algn="tl">
                    <a:srgbClr val="C0C0C0"/>
                  </a:outerShdw>
                </a:effectLst>
              </a:rPr>
              <a:t>, </a:t>
            </a:r>
            <a:r>
              <a:rPr lang="en-GB" altLang="ru-RU" sz="2000" dirty="0" smtClean="0">
                <a:effectLst>
                  <a:outerShdw blurRad="38100" dist="38100" dir="2700000" algn="tl">
                    <a:srgbClr val="C0C0C0"/>
                  </a:outerShdw>
                </a:effectLst>
              </a:rPr>
              <a:t>t</a:t>
            </a:r>
            <a:r>
              <a:rPr lang="ru-RU" altLang="ru-RU" sz="2000" dirty="0" smtClean="0">
                <a:effectLst>
                  <a:outerShdw blurRad="38100" dist="38100" dir="2700000" algn="tl">
                    <a:srgbClr val="C0C0C0"/>
                  </a:outerShdw>
                </a:effectLst>
              </a:rPr>
              <a:t> – </a:t>
            </a:r>
            <a:r>
              <a:rPr lang="uk-UA" sz="2000" dirty="0" smtClean="0"/>
              <a:t>час</a:t>
            </a:r>
            <a:endParaRPr lang="en-GB" altLang="ru-RU" sz="2000" dirty="0" smtClean="0">
              <a:effectLst>
                <a:outerShdw blurRad="38100" dist="38100" dir="2700000" algn="tl">
                  <a:srgbClr val="C0C0C0"/>
                </a:outerShdw>
              </a:effectLst>
            </a:endParaRPr>
          </a:p>
          <a:p>
            <a:pPr>
              <a:defRPr/>
            </a:pPr>
            <a:r>
              <a:rPr lang="en-GB" altLang="ru-RU" sz="2000" dirty="0" err="1" smtClean="0">
                <a:effectLst>
                  <a:outerShdw blurRad="38100" dist="38100" dir="2700000" algn="tl">
                    <a:srgbClr val="C0C0C0"/>
                  </a:outerShdw>
                </a:effectLst>
              </a:rPr>
              <a:t>r</a:t>
            </a:r>
            <a:r>
              <a:rPr lang="en-GB" altLang="ru-RU" sz="2000" baseline="-25000" dirty="0" err="1" smtClean="0">
                <a:effectLst>
                  <a:outerShdw blurRad="38100" dist="38100" dir="2700000" algn="tl">
                    <a:srgbClr val="C0C0C0"/>
                  </a:outerShdw>
                </a:effectLst>
              </a:rPr>
              <a:t>B</a:t>
            </a:r>
            <a:r>
              <a:rPr lang="en-GB" altLang="ru-RU" sz="2000" dirty="0" smtClean="0">
                <a:effectLst>
                  <a:outerShdw blurRad="38100" dist="38100" dir="2700000" algn="tl">
                    <a:srgbClr val="C0C0C0"/>
                  </a:outerShdw>
                </a:effectLst>
              </a:rPr>
              <a:t> </a:t>
            </a:r>
            <a:r>
              <a:rPr lang="ru-RU" altLang="ru-RU" sz="2000" dirty="0" smtClean="0">
                <a:effectLst>
                  <a:outerShdw blurRad="38100" dist="38100" dir="2700000" algn="tl">
                    <a:srgbClr val="C0C0C0"/>
                  </a:outerShdw>
                </a:effectLst>
              </a:rPr>
              <a:t>– </a:t>
            </a:r>
            <a:r>
              <a:rPr lang="uk-UA" sz="2000" dirty="0" smtClean="0"/>
              <a:t>швидкість зростання по </a:t>
            </a:r>
            <a:r>
              <a:rPr lang="uk-UA" sz="2000" dirty="0" err="1" smtClean="0"/>
              <a:t>Бертфаланфі</a:t>
            </a:r>
            <a:endParaRPr lang="en-US" sz="2000" dirty="0" smtClean="0"/>
          </a:p>
          <a:p>
            <a:pPr>
              <a:defRPr/>
            </a:pPr>
            <a:r>
              <a:rPr lang="en-GB" altLang="ru-RU" sz="2000" dirty="0" smtClean="0">
                <a:effectLst>
                  <a:outerShdw blurRad="38100" dist="38100" dir="2700000" algn="tl">
                    <a:srgbClr val="C0C0C0"/>
                  </a:outerShdw>
                </a:effectLst>
              </a:rPr>
              <a:t>L</a:t>
            </a:r>
            <a:r>
              <a:rPr lang="en-GB" altLang="ru-RU" sz="2000" baseline="-25000" dirty="0" smtClean="0">
                <a:effectLst>
                  <a:outerShdw blurRad="38100" dist="38100" dir="2700000" algn="tl">
                    <a:srgbClr val="C0C0C0"/>
                  </a:outerShdw>
                </a:effectLst>
              </a:rPr>
              <a:t>oo</a:t>
            </a:r>
            <a:r>
              <a:rPr lang="en-GB" altLang="ru-RU" sz="2000" dirty="0" smtClean="0">
                <a:effectLst>
                  <a:outerShdw blurRad="38100" dist="38100" dir="2700000" algn="tl">
                    <a:srgbClr val="C0C0C0"/>
                  </a:outerShdw>
                </a:effectLst>
              </a:rPr>
              <a:t> – </a:t>
            </a:r>
            <a:r>
              <a:rPr lang="uk-UA" sz="2000" dirty="0" smtClean="0"/>
              <a:t>гранична довжина організму</a:t>
            </a:r>
            <a:r>
              <a:rPr lang="ru-RU" altLang="ru-RU" sz="2000" dirty="0" smtClean="0">
                <a:effectLst>
                  <a:outerShdw blurRad="38100" dist="38100" dir="2700000" algn="tl">
                    <a:srgbClr val="C0C0C0"/>
                  </a:outerShdw>
                </a:effectLst>
              </a:rPr>
              <a:t>. </a:t>
            </a:r>
          </a:p>
          <a:p>
            <a:pPr>
              <a:defRPr/>
            </a:pPr>
            <a:endParaRPr lang="ru-RU" altLang="ru-RU" sz="1200" dirty="0" smtClean="0">
              <a:effectLst>
                <a:outerShdw blurRad="38100" dist="38100" dir="2700000" algn="tl">
                  <a:srgbClr val="C0C0C0"/>
                </a:outerShdw>
              </a:effectLst>
            </a:endParaRPr>
          </a:p>
          <a:p>
            <a:pPr>
              <a:defRPr/>
            </a:pPr>
            <a:r>
              <a:rPr lang="uk-UA" sz="2000" dirty="0" smtClean="0"/>
              <a:t>Додаткові коефіцієнти (не зазначені вище) – доступності їжі, рівня метаболізму, фази онтогенезу тощо. Вони допомагають більш точно розрахувати зміну зростання часу. Модель використовується і зараз</a:t>
            </a:r>
            <a:r>
              <a:rPr lang="ru-RU" altLang="ru-RU" sz="2000" dirty="0" smtClean="0">
                <a:effectLst>
                  <a:outerShdw blurRad="38100" dist="38100" dir="2700000" algn="tl">
                    <a:srgbClr val="C0C0C0"/>
                  </a:outerShdw>
                </a:effectLst>
              </a:rPr>
              <a:t>.</a:t>
            </a:r>
            <a:endParaRPr lang="en-GB" altLang="ru-RU" sz="2000" dirty="0" smtClean="0">
              <a:effectLst>
                <a:outerShdw blurRad="38100" dist="38100" dir="2700000" algn="tl">
                  <a:srgbClr val="C0C0C0"/>
                </a:outerShdw>
              </a:effectLst>
            </a:endParaRPr>
          </a:p>
          <a:p>
            <a:pPr>
              <a:defRPr/>
            </a:pPr>
            <a:endParaRPr lang="en-GB" altLang="ru-RU" sz="2400" dirty="0" smtClean="0">
              <a:effectLst>
                <a:outerShdw blurRad="38100" dist="38100" dir="2700000" algn="tl">
                  <a:srgbClr val="C0C0C0"/>
                </a:outerShdw>
              </a:effectLst>
            </a:endParaRPr>
          </a:p>
        </p:txBody>
      </p:sp>
      <p:pic>
        <p:nvPicPr>
          <p:cNvPr id="37891" name="Picture 2" descr="L'(t) = r_B \left( L_\infty - L(t) \right)"/>
          <p:cNvPicPr>
            <a:picLocks noChangeAspect="1" noChangeArrowheads="1"/>
          </p:cNvPicPr>
          <p:nvPr/>
        </p:nvPicPr>
        <p:blipFill>
          <a:blip r:embed="rId2" cstate="print"/>
          <a:srcRect/>
          <a:stretch>
            <a:fillRect/>
          </a:stretch>
        </p:blipFill>
        <p:spPr bwMode="auto">
          <a:xfrm>
            <a:off x="2411760" y="3356992"/>
            <a:ext cx="4722813" cy="541337"/>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F0455211-C8EB-4E3F-96C5-51D5B94C1E0F}" type="slidenum">
              <a:rPr lang="ru-RU" smtClean="0"/>
              <a:pPr/>
              <a:t>27</a:t>
            </a:fld>
            <a:endParaRPr lang="ru-RU"/>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765175"/>
            <a:ext cx="8569325" cy="4462760"/>
          </a:xfrm>
          <a:prstGeom prst="rect">
            <a:avLst/>
          </a:prstGeom>
        </p:spPr>
        <p:txBody>
          <a:bodyPr>
            <a:spAutoFit/>
          </a:bodyPr>
          <a:lstStyle/>
          <a:p>
            <a:r>
              <a:rPr lang="uk-UA" sz="2000" dirty="0" smtClean="0"/>
              <a:t>Однією з перших моделей, у якій вирішувалося завдання фізіології, була модель поширення нервового імпульсу (потенціалу дії), створена А. </a:t>
            </a:r>
            <a:r>
              <a:rPr lang="uk-UA" sz="2000" dirty="0" err="1" smtClean="0"/>
              <a:t>Ходжкіним</a:t>
            </a:r>
            <a:r>
              <a:rPr lang="uk-UA" sz="2000" dirty="0" smtClean="0"/>
              <a:t> і Еге. </a:t>
            </a:r>
            <a:r>
              <a:rPr lang="uk-UA" sz="2000" dirty="0" err="1" smtClean="0"/>
              <a:t>Хакслі</a:t>
            </a:r>
            <a:r>
              <a:rPr lang="uk-UA" sz="2000" dirty="0" smtClean="0"/>
              <a:t> для аксона кальмара (1952 р.)</a:t>
            </a:r>
            <a:endParaRPr lang="en-US" sz="2000" dirty="0" smtClean="0"/>
          </a:p>
          <a:p>
            <a:endParaRPr lang="ru-RU" altLang="ru-RU" sz="1600" b="1" dirty="0">
              <a:effectLst>
                <a:outerShdw blurRad="38100" dist="38100" dir="2700000" algn="tl">
                  <a:srgbClr val="C0C0C0"/>
                </a:outerShdw>
              </a:effectLst>
              <a:latin typeface="Calibri" pitchFamily="34" charset="0"/>
            </a:endParaRPr>
          </a:p>
          <a:p>
            <a:r>
              <a:rPr lang="uk-UA" sz="2000" dirty="0" smtClean="0"/>
              <a:t>У 1960 р. Денис </a:t>
            </a:r>
            <a:r>
              <a:rPr lang="uk-UA" sz="2000" dirty="0" err="1" smtClean="0"/>
              <a:t>Нобл</a:t>
            </a:r>
            <a:r>
              <a:rPr lang="uk-UA" sz="2000" dirty="0" smtClean="0"/>
              <a:t> створив першу модель </a:t>
            </a:r>
            <a:r>
              <a:rPr lang="uk-UA" sz="2000" dirty="0" err="1" smtClean="0"/>
              <a:t>клітин-пейсмейкерів</a:t>
            </a:r>
            <a:r>
              <a:rPr lang="uk-UA" sz="2000" dirty="0" smtClean="0"/>
              <a:t> у серці – математичну модель серцевого ритму.</a:t>
            </a:r>
            <a:r>
              <a:rPr lang="ru-RU" altLang="ru-RU" sz="2000" dirty="0" smtClean="0">
                <a:effectLst>
                  <a:outerShdw blurRad="38100" dist="38100" dir="2700000" algn="tl">
                    <a:srgbClr val="C0C0C0"/>
                  </a:outerShdw>
                </a:effectLst>
                <a:latin typeface="Calibri" pitchFamily="34" charset="0"/>
              </a:rPr>
              <a:t>.</a:t>
            </a:r>
            <a:r>
              <a:rPr lang="ru-RU" altLang="ru-RU" sz="2000" b="1" dirty="0" smtClean="0">
                <a:effectLst>
                  <a:outerShdw blurRad="38100" dist="38100" dir="2700000" algn="tl">
                    <a:srgbClr val="C0C0C0"/>
                  </a:outerShdw>
                </a:effectLst>
                <a:latin typeface="Calibri" pitchFamily="34" charset="0"/>
              </a:rPr>
              <a:t> </a:t>
            </a:r>
            <a:endParaRPr lang="en-GB" altLang="ru-RU" sz="2000" b="1" dirty="0">
              <a:effectLst>
                <a:outerShdw blurRad="38100" dist="38100" dir="2700000" algn="tl">
                  <a:srgbClr val="C0C0C0"/>
                </a:outerShdw>
              </a:effectLst>
              <a:latin typeface="Calibri" pitchFamily="34" charset="0"/>
            </a:endParaRPr>
          </a:p>
          <a:p>
            <a:endParaRPr lang="en-GB" altLang="ru-RU" sz="1400" b="1" dirty="0">
              <a:effectLst>
                <a:outerShdw blurRad="38100" dist="38100" dir="2700000" algn="tl">
                  <a:srgbClr val="C0C0C0"/>
                </a:outerShdw>
              </a:effectLst>
              <a:latin typeface="Calibri" pitchFamily="34" charset="0"/>
            </a:endParaRPr>
          </a:p>
          <a:p>
            <a:r>
              <a:rPr lang="uk-UA" sz="2000" dirty="0" smtClean="0"/>
              <a:t>Офіційне визнання сучасної Системної біології як окремої науки відносять до міжнародного симпозіуму, що проходив у </a:t>
            </a:r>
            <a:r>
              <a:rPr lang="uk-UA" sz="2000" dirty="0" err="1" smtClean="0"/>
              <a:t>Клівленді</a:t>
            </a:r>
            <a:r>
              <a:rPr lang="uk-UA" sz="2000" dirty="0" smtClean="0"/>
              <a:t> в 1966 р., під назвою </a:t>
            </a:r>
            <a:r>
              <a:rPr lang="uk-UA" sz="2000" dirty="0" err="1" smtClean="0"/>
              <a:t>Systems</a:t>
            </a:r>
            <a:r>
              <a:rPr lang="uk-UA" sz="2000" dirty="0" smtClean="0"/>
              <a:t> </a:t>
            </a:r>
            <a:r>
              <a:rPr lang="uk-UA" sz="2000" dirty="0" err="1" smtClean="0"/>
              <a:t>Theory</a:t>
            </a:r>
            <a:r>
              <a:rPr lang="uk-UA" sz="2000" dirty="0" smtClean="0"/>
              <a:t> </a:t>
            </a:r>
            <a:r>
              <a:rPr lang="uk-UA" sz="2000" dirty="0" err="1" smtClean="0"/>
              <a:t>and</a:t>
            </a:r>
            <a:r>
              <a:rPr lang="uk-UA" sz="2000" dirty="0" smtClean="0"/>
              <a:t> </a:t>
            </a:r>
            <a:r>
              <a:rPr lang="uk-UA" sz="2000" dirty="0" err="1" smtClean="0"/>
              <a:t>Biology</a:t>
            </a:r>
            <a:r>
              <a:rPr lang="uk-UA" sz="2000" dirty="0" smtClean="0"/>
              <a:t> - Системна теорія та біологія</a:t>
            </a:r>
            <a:r>
              <a:rPr lang="ru-RU" altLang="ru-RU" sz="2000" dirty="0" smtClean="0">
                <a:effectLst>
                  <a:outerShdw blurRad="38100" dist="38100" dir="2700000" algn="tl">
                    <a:srgbClr val="C0C0C0"/>
                  </a:outerShdw>
                </a:effectLst>
                <a:latin typeface="Calibri" pitchFamily="34" charset="0"/>
              </a:rPr>
              <a:t>.</a:t>
            </a:r>
            <a:r>
              <a:rPr lang="ru-RU" altLang="ru-RU" sz="2000" b="1" dirty="0" smtClean="0">
                <a:effectLst>
                  <a:outerShdw blurRad="38100" dist="38100" dir="2700000" algn="tl">
                    <a:srgbClr val="C0C0C0"/>
                  </a:outerShdw>
                </a:effectLst>
                <a:latin typeface="Calibri" pitchFamily="34" charset="0"/>
              </a:rPr>
              <a:t> </a:t>
            </a:r>
            <a:endParaRPr lang="ru-RU" altLang="ru-RU" sz="2000" b="1" dirty="0">
              <a:effectLst>
                <a:outerShdw blurRad="38100" dist="38100" dir="2700000" algn="tl">
                  <a:srgbClr val="C0C0C0"/>
                </a:outerShdw>
              </a:effectLst>
              <a:latin typeface="Calibri" pitchFamily="34" charset="0"/>
            </a:endParaRPr>
          </a:p>
          <a:p>
            <a:endParaRPr lang="ru-RU" altLang="ru-RU" sz="1400" b="1" dirty="0">
              <a:effectLst>
                <a:outerShdw blurRad="38100" dist="38100" dir="2700000" algn="tl">
                  <a:srgbClr val="C0C0C0"/>
                </a:outerShdw>
              </a:effectLst>
              <a:latin typeface="Calibri" pitchFamily="34" charset="0"/>
            </a:endParaRPr>
          </a:p>
          <a:p>
            <a:r>
              <a:rPr lang="uk-UA" sz="2000" dirty="0" smtClean="0"/>
              <a:t>У 1960-70 роках розвивалися перші метаболічні моделі – моделі мереж ферментів та його активності. З'явилися теорії Метаболічного контролю, зворотного негативного та позитивного зв'язку для регуляції, з'явилися перші доступні розрахункові моделі для структур білка</a:t>
            </a:r>
            <a:r>
              <a:rPr lang="ru-RU" altLang="ru-RU" sz="2000" dirty="0" smtClean="0">
                <a:effectLst>
                  <a:outerShdw blurRad="38100" dist="38100" dir="2700000" algn="tl">
                    <a:srgbClr val="C0C0C0"/>
                  </a:outerShdw>
                </a:effectLst>
                <a:latin typeface="Calibri" pitchFamily="34" charset="0"/>
              </a:rPr>
              <a:t>.</a:t>
            </a:r>
            <a:endParaRPr lang="ru-RU" altLang="ru-RU" sz="2000"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28</a:t>
            </a:fld>
            <a:endParaRPr lang="ru-RU"/>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825" y="333375"/>
            <a:ext cx="8569325" cy="4401205"/>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000" dirty="0" smtClean="0"/>
              <a:t>1980-ті роки: під час бурхливого розвитку молекулярної біології про моделювання забули, тим більше, що у біологів розвинувся </a:t>
            </a:r>
            <a:r>
              <a:rPr lang="uk-UA" sz="2000" dirty="0" err="1" smtClean="0"/>
              <a:t>скептициз</a:t>
            </a:r>
            <a:r>
              <a:rPr lang="uk-UA" sz="2000" dirty="0" smtClean="0"/>
              <a:t> до всемогутності математики та фізики.</a:t>
            </a:r>
            <a:r>
              <a:rPr lang="ru-RU" altLang="ru-RU" sz="2000" dirty="0" smtClean="0">
                <a:effectLst>
                  <a:outerShdw blurRad="38100" dist="38100" dir="2700000" algn="tl">
                    <a:srgbClr val="C0C0C0"/>
                  </a:outerShdw>
                </a:effectLst>
              </a:rPr>
              <a:t>. </a:t>
            </a:r>
            <a:endParaRPr lang="en-GB" altLang="ru-RU" sz="2000" dirty="0" smtClean="0">
              <a:effectLst>
                <a:outerShdw blurRad="38100" dist="38100" dir="2700000" algn="tl">
                  <a:srgbClr val="C0C0C0"/>
                </a:outerShdw>
              </a:effectLst>
            </a:endParaRPr>
          </a:p>
          <a:p>
            <a:pPr>
              <a:defRPr/>
            </a:pPr>
            <a:endParaRPr lang="ru-RU" altLang="ru-RU" sz="2000" dirty="0" smtClean="0">
              <a:effectLst>
                <a:outerShdw blurRad="38100" dist="38100" dir="2700000" algn="tl">
                  <a:srgbClr val="C0C0C0"/>
                </a:outerShdw>
              </a:effectLst>
            </a:endParaRPr>
          </a:p>
          <a:p>
            <a:pPr>
              <a:defRPr/>
            </a:pPr>
            <a:r>
              <a:rPr lang="uk-UA" sz="2000" dirty="0" smtClean="0"/>
              <a:t>З початку 90-х, так званої ери </a:t>
            </a:r>
            <a:r>
              <a:rPr lang="uk-UA" sz="2000" dirty="0" err="1" smtClean="0"/>
              <a:t>геноміки</a:t>
            </a:r>
            <a:r>
              <a:rPr lang="uk-UA" sz="2000" dirty="0" smtClean="0"/>
              <a:t>, коли з'явилися перші величезні масиви </a:t>
            </a:r>
            <a:r>
              <a:rPr lang="uk-UA" sz="2000" dirty="0" err="1" smtClean="0"/>
              <a:t>нуклеотидних</a:t>
            </a:r>
            <a:r>
              <a:rPr lang="uk-UA" sz="2000" dirty="0" smtClean="0"/>
              <a:t> та амінокислотних послідовностей, потреби в їх аналізі призвели до нового бурхливого витку розвитку системної біології.</a:t>
            </a:r>
            <a:r>
              <a:rPr lang="ru-RU" altLang="ru-RU" sz="2000" dirty="0" smtClean="0">
                <a:effectLst>
                  <a:outerShdw blurRad="38100" dist="38100" dir="2700000" algn="tl">
                    <a:srgbClr val="C0C0C0"/>
                  </a:outerShdw>
                </a:effectLst>
              </a:rPr>
              <a:t>.</a:t>
            </a:r>
          </a:p>
          <a:p>
            <a:pPr>
              <a:defRPr/>
            </a:pPr>
            <a:endParaRPr lang="ru-RU" altLang="ru-RU" sz="2000" dirty="0" smtClean="0">
              <a:effectLst>
                <a:outerShdw blurRad="38100" dist="38100" dir="2700000" algn="tl">
                  <a:srgbClr val="C0C0C0"/>
                </a:outerShdw>
              </a:effectLst>
            </a:endParaRPr>
          </a:p>
          <a:p>
            <a:pPr>
              <a:defRPr/>
            </a:pPr>
            <a:r>
              <a:rPr lang="uk-UA" sz="2000" dirty="0" smtClean="0"/>
              <a:t>Прорив у швидкодії та доступності комп'ютерних технологій (1990-2000 рр.) вилився у залученні все більшої кількості програмістів, математиків та фізиків-теоретиків у біологію</a:t>
            </a:r>
            <a:r>
              <a:rPr lang="ru-RU" altLang="ru-RU" sz="2000" b="1" dirty="0" smtClean="0">
                <a:effectLst>
                  <a:outerShdw blurRad="38100" dist="38100" dir="2700000" algn="tl">
                    <a:srgbClr val="C0C0C0"/>
                  </a:outerShdw>
                </a:effectLst>
              </a:rPr>
              <a:t>. </a:t>
            </a:r>
            <a:endParaRPr lang="en-GB" altLang="ru-RU" sz="2000" b="1" dirty="0" smtClean="0">
              <a:effectLst>
                <a:outerShdw blurRad="38100" dist="38100" dir="2700000" algn="tl">
                  <a:srgbClr val="C0C0C0"/>
                </a:outerShdw>
              </a:effectLst>
            </a:endParaRPr>
          </a:p>
          <a:p>
            <a:pPr>
              <a:defRPr/>
            </a:pPr>
            <a:endParaRPr lang="ru-RU" altLang="ru-RU" sz="2000" b="1" dirty="0" smtClean="0">
              <a:effectLst>
                <a:outerShdw blurRad="38100" dist="38100" dir="2700000" algn="tl">
                  <a:srgbClr val="C0C0C0"/>
                </a:outerShdw>
              </a:effectLst>
            </a:endParaRPr>
          </a:p>
          <a:p>
            <a:pPr>
              <a:defRPr/>
            </a:pPr>
            <a:r>
              <a:rPr lang="uk-UA" sz="2000" dirty="0" smtClean="0"/>
              <a:t>Після 2000 з'явилися </a:t>
            </a:r>
            <a:r>
              <a:rPr lang="uk-UA" sz="2000" dirty="0" err="1" smtClean="0"/>
              <a:t>-омікси</a:t>
            </a:r>
            <a:r>
              <a:rPr lang="uk-UA" sz="2000" dirty="0" smtClean="0"/>
              <a:t> - сімейство наук, які створили необхідність обробки величезних масивів біологічних даних</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p>
        </p:txBody>
      </p:sp>
      <p:sp>
        <p:nvSpPr>
          <p:cNvPr id="3" name="Номер слайда 2"/>
          <p:cNvSpPr>
            <a:spLocks noGrp="1"/>
          </p:cNvSpPr>
          <p:nvPr>
            <p:ph type="sldNum" sz="quarter" idx="12"/>
          </p:nvPr>
        </p:nvSpPr>
        <p:spPr/>
        <p:txBody>
          <a:bodyPr/>
          <a:lstStyle/>
          <a:p>
            <a:fld id="{F0455211-C8EB-4E3F-96C5-51D5B94C1E0F}" type="slidenum">
              <a:rPr lang="ru-RU" smtClean="0"/>
              <a:pPr/>
              <a:t>29</a:t>
            </a:fld>
            <a:endParaRPr lang="ru-RU"/>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620688"/>
            <a:ext cx="8568952" cy="4401205"/>
          </a:xfrm>
          <a:prstGeom prst="rect">
            <a:avLst/>
          </a:prstGeom>
        </p:spPr>
        <p:txBody>
          <a:bodyPr wrap="square">
            <a:spAutoFit/>
          </a:bodyPr>
          <a:lstStyle/>
          <a:p>
            <a:r>
              <a:rPr lang="uk-UA" sz="2800" dirty="0" smtClean="0"/>
              <a:t>ВСТУП </a:t>
            </a:r>
            <a:endParaRPr lang="en-US" sz="2800" dirty="0" smtClean="0"/>
          </a:p>
          <a:p>
            <a:r>
              <a:rPr lang="uk-UA" sz="2800" dirty="0" smtClean="0"/>
              <a:t>Поняття «системна біологія», різні його трактування та зміст, місце серед інших додатків до біології математики, інформаційних технологій та комп'ютерної техніки. </a:t>
            </a:r>
            <a:r>
              <a:rPr lang="uk-UA" sz="2800" dirty="0" err="1" smtClean="0"/>
              <a:t>Біоінформатика</a:t>
            </a:r>
            <a:r>
              <a:rPr lang="uk-UA" sz="2800" dirty="0" smtClean="0"/>
              <a:t>, комп'ютерна </a:t>
            </a:r>
            <a:r>
              <a:rPr lang="uk-UA" sz="2800" dirty="0" err="1" smtClean="0"/>
              <a:t>геноміка</a:t>
            </a:r>
            <a:r>
              <a:rPr lang="uk-UA" sz="2800" dirty="0" smtClean="0"/>
              <a:t>, комп'ютерна біологія, математична біологія. Системна біологія. Історія. Моделювання систем – основний підхід системної біології. Аналіз складних систем із великими масивами даних. Основа системної біології – математика</a:t>
            </a:r>
            <a:r>
              <a:rPr lang="ru-RU" dirty="0" smtClean="0"/>
              <a:t>.</a:t>
            </a:r>
            <a:endParaRPr lang="ru-RU" dirty="0"/>
          </a:p>
        </p:txBody>
      </p:sp>
      <p:sp>
        <p:nvSpPr>
          <p:cNvPr id="3" name="Номер слайда 2"/>
          <p:cNvSpPr>
            <a:spLocks noGrp="1"/>
          </p:cNvSpPr>
          <p:nvPr>
            <p:ph type="sldNum" sz="quarter" idx="12"/>
          </p:nvPr>
        </p:nvSpPr>
        <p:spPr/>
        <p:txBody>
          <a:bodyPr/>
          <a:lstStyle/>
          <a:p>
            <a:fld id="{F0455211-C8EB-4E3F-96C5-51D5B94C1E0F}" type="slidenum">
              <a:rPr lang="ru-RU" sz="1600" smtClean="0"/>
              <a:pPr/>
              <a:t>3</a:t>
            </a:fld>
            <a:endParaRPr lang="ru-RU" sz="16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188913"/>
            <a:ext cx="8353425" cy="5078313"/>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800" dirty="0" smtClean="0"/>
              <a:t>Сумежні дисципліни (та їх об'єкти), з яких, головним чином, беруться та аналізуються дані в </a:t>
            </a:r>
            <a:r>
              <a:rPr lang="uk-UA" sz="2800" dirty="0" err="1" smtClean="0"/>
              <a:t>біоінформатиці</a:t>
            </a:r>
            <a:r>
              <a:rPr lang="uk-UA" sz="2800" dirty="0" smtClean="0"/>
              <a:t> та системній біології </a:t>
            </a:r>
            <a:r>
              <a:rPr lang="ru-RU" altLang="ru-RU" sz="2800" b="1" dirty="0" smtClean="0">
                <a:effectLst>
                  <a:outerShdw blurRad="38100" dist="38100" dir="2700000" algn="tl">
                    <a:srgbClr val="C0C0C0"/>
                  </a:outerShdw>
                </a:effectLst>
              </a:rPr>
              <a:t>:</a:t>
            </a: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Феноміка</a:t>
            </a:r>
            <a:r>
              <a:rPr lang="uk-UA" sz="2000" dirty="0" smtClean="0"/>
              <a:t>: варіації у фенотипі та її зміна протягом життєвого циклу</a:t>
            </a:r>
            <a:r>
              <a:rPr lang="ru-RU" altLang="ru-RU" sz="2000" dirty="0" smtClean="0">
                <a:effectLst>
                  <a:outerShdw blurRad="38100" dist="38100" dir="2700000" algn="tl">
                    <a:srgbClr val="C0C0C0"/>
                  </a:outerShdw>
                </a:effectLst>
              </a:rPr>
              <a:t>.</a:t>
            </a: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Геноміка</a:t>
            </a:r>
            <a:r>
              <a:rPr lang="uk-UA" sz="2000" dirty="0" smtClean="0"/>
              <a:t>: ДНК послідовності організмів чи клітин. Анотація, картування та аналіз генів, </a:t>
            </a:r>
            <a:r>
              <a:rPr lang="uk-UA" sz="2000" dirty="0" err="1" smtClean="0"/>
              <a:t>екзонів</a:t>
            </a:r>
            <a:r>
              <a:rPr lang="uk-UA" sz="2000" dirty="0" smtClean="0"/>
              <a:t> (</a:t>
            </a:r>
            <a:r>
              <a:rPr lang="uk-UA" sz="2000" dirty="0" err="1" smtClean="0"/>
              <a:t>кодир</a:t>
            </a:r>
            <a:r>
              <a:rPr lang="uk-UA" sz="2000" dirty="0" smtClean="0"/>
              <a:t>.) та </a:t>
            </a:r>
            <a:r>
              <a:rPr lang="uk-UA" sz="2000" dirty="0" err="1" smtClean="0"/>
              <a:t>інтронів</a:t>
            </a:r>
            <a:r>
              <a:rPr lang="uk-UA" sz="2000" dirty="0" smtClean="0"/>
              <a:t> (</a:t>
            </a:r>
            <a:r>
              <a:rPr lang="uk-UA" sz="2000" dirty="0" err="1" smtClean="0"/>
              <a:t>некодир</a:t>
            </a:r>
            <a:r>
              <a:rPr lang="uk-UA" sz="2000" dirty="0" smtClean="0"/>
              <a:t>.), інших ділянок</a:t>
            </a:r>
            <a:r>
              <a:rPr lang="ru-RU" altLang="ru-RU" sz="2000" b="1" dirty="0" smtClean="0">
                <a:effectLst>
                  <a:outerShdw blurRad="38100" dist="38100" dir="2700000" algn="tl">
                    <a:srgbClr val="C0C0C0"/>
                  </a:outerShdw>
                </a:effectLst>
              </a:rPr>
              <a:t>.</a:t>
            </a: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Епігеноміка</a:t>
            </a:r>
            <a:r>
              <a:rPr lang="uk-UA" sz="2000" dirty="0" smtClean="0"/>
              <a:t> / </a:t>
            </a:r>
            <a:r>
              <a:rPr lang="uk-UA" sz="2000" dirty="0" err="1" smtClean="0"/>
              <a:t>Епігенетика</a:t>
            </a:r>
            <a:r>
              <a:rPr lang="uk-UA" sz="2000" dirty="0" smtClean="0"/>
              <a:t>: </a:t>
            </a:r>
            <a:r>
              <a:rPr lang="uk-UA" sz="2000" dirty="0" err="1" smtClean="0"/>
              <a:t>транскриптомна</a:t>
            </a:r>
            <a:r>
              <a:rPr lang="uk-UA" sz="2000" dirty="0" smtClean="0"/>
              <a:t> регуляція, що не кодуються геномом, наприклад, ДНК </a:t>
            </a:r>
            <a:r>
              <a:rPr lang="uk-UA" sz="2000" dirty="0" err="1" smtClean="0"/>
              <a:t>метилювання</a:t>
            </a:r>
            <a:r>
              <a:rPr lang="uk-UA" sz="2000" dirty="0" smtClean="0"/>
              <a:t> або </a:t>
            </a:r>
            <a:r>
              <a:rPr lang="uk-UA" sz="2000" dirty="0" err="1" smtClean="0"/>
              <a:t>ацетилювання</a:t>
            </a:r>
            <a:r>
              <a:rPr lang="uk-UA" sz="2000" dirty="0" smtClean="0"/>
              <a:t> </a:t>
            </a:r>
            <a:r>
              <a:rPr lang="uk-UA" sz="2000" dirty="0" err="1" smtClean="0"/>
              <a:t>гістонів</a:t>
            </a:r>
            <a:r>
              <a:rPr lang="ru-RU" altLang="ru-RU" sz="2000" dirty="0" smtClean="0">
                <a:effectLst>
                  <a:outerShdw blurRad="38100" dist="38100" dir="2700000" algn="tl">
                    <a:srgbClr val="C0C0C0"/>
                  </a:outerShdw>
                </a:effectLst>
              </a:rPr>
              <a:t>.</a:t>
            </a: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Транскриптоміка</a:t>
            </a:r>
            <a:r>
              <a:rPr lang="uk-UA" sz="2000" dirty="0" smtClean="0"/>
              <a:t>: вимірювання зміни експресії окремих генів за допомогою DNA </a:t>
            </a:r>
            <a:r>
              <a:rPr lang="uk-UA" sz="2000" dirty="0" err="1" smtClean="0"/>
              <a:t>microarrays</a:t>
            </a:r>
            <a:r>
              <a:rPr lang="uk-UA" sz="2000" dirty="0" smtClean="0"/>
              <a:t> (</a:t>
            </a:r>
            <a:r>
              <a:rPr lang="uk-UA" sz="2000" dirty="0" err="1" smtClean="0"/>
              <a:t>ДНК-чіпів</a:t>
            </a:r>
            <a:r>
              <a:rPr lang="uk-UA" sz="2000" dirty="0" smtClean="0"/>
              <a:t>)</a:t>
            </a:r>
            <a:r>
              <a:rPr lang="ru-RU" altLang="ru-RU" sz="2000" b="1" dirty="0" smtClean="0">
                <a:effectLst>
                  <a:outerShdw blurRad="38100" dist="38100" dir="2700000" algn="tl">
                    <a:srgbClr val="C0C0C0"/>
                  </a:outerShdw>
                </a:effectLst>
              </a:rPr>
              <a:t>.</a:t>
            </a: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effectLst>
                  <a:outerShdw blurRad="38100" dist="38100" dir="2700000" algn="tl">
                    <a:srgbClr val="C0C0C0"/>
                  </a:outerShdw>
                </a:effectLst>
              </a:rPr>
              <a:t>- </a:t>
            </a:r>
            <a:r>
              <a:rPr lang="uk-UA" sz="2000" dirty="0" err="1" smtClean="0"/>
              <a:t>Інтерфероміка</a:t>
            </a:r>
            <a:r>
              <a:rPr lang="uk-UA" sz="2000" dirty="0" smtClean="0"/>
              <a:t>: знання про механізми та різноманіття систем «коригування» </a:t>
            </a:r>
            <a:r>
              <a:rPr lang="uk-UA" sz="2000" dirty="0" err="1" smtClean="0"/>
              <a:t>транскриптів</a:t>
            </a:r>
            <a:r>
              <a:rPr lang="uk-UA" sz="2000" dirty="0" smtClean="0"/>
              <a:t>, наприклад, </a:t>
            </a:r>
            <a:r>
              <a:rPr lang="uk-UA" sz="2000" dirty="0" err="1" smtClean="0"/>
              <a:t>РНК-інтерференція</a:t>
            </a:r>
            <a:r>
              <a:rPr lang="ru-RU" altLang="ru-RU" sz="2000" dirty="0" smtClean="0">
                <a:effectLst>
                  <a:outerShdw blurRad="38100" dist="38100" dir="2700000" algn="tl">
                    <a:srgbClr val="C0C0C0"/>
                  </a:outerShdw>
                </a:effectLst>
              </a:rPr>
              <a:t>.</a:t>
            </a:r>
            <a:endParaRPr lang="ru-RU" altLang="ru-RU" sz="1600"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30</a:t>
            </a:fld>
            <a:endParaRPr lang="ru-RU"/>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188913"/>
            <a:ext cx="8353425" cy="5386090"/>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800" dirty="0" smtClean="0"/>
              <a:t>Сумежні дисципліни (та їх об'єкти), з яких, головним чином, беруться та аналізуються дані в </a:t>
            </a:r>
            <a:r>
              <a:rPr lang="uk-UA" sz="2800" dirty="0" err="1" smtClean="0"/>
              <a:t>біоінформатиці</a:t>
            </a:r>
            <a:r>
              <a:rPr lang="uk-UA" sz="2800" dirty="0" smtClean="0"/>
              <a:t> та системній біології </a:t>
            </a:r>
            <a:r>
              <a:rPr lang="ru-RU" altLang="ru-RU" sz="2800" b="1" dirty="0" smtClean="0">
                <a:effectLst>
                  <a:outerShdw blurRad="38100" dist="38100" dir="2700000" algn="tl">
                    <a:srgbClr val="C0C0C0"/>
                  </a:outerShdw>
                </a:effectLst>
              </a:rPr>
              <a:t>:</a:t>
            </a:r>
          </a:p>
          <a:p>
            <a:pPr>
              <a:defRPr/>
            </a:pPr>
            <a:endParaRPr lang="ru-RU" altLang="ru-RU" sz="20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Протеоміка</a:t>
            </a:r>
            <a:r>
              <a:rPr lang="uk-UA" sz="2000" dirty="0" smtClean="0"/>
              <a:t> (</a:t>
            </a:r>
            <a:r>
              <a:rPr lang="uk-UA" sz="2000" dirty="0" err="1" smtClean="0"/>
              <a:t>транслятоміка</a:t>
            </a:r>
            <a:r>
              <a:rPr lang="uk-UA" sz="2000" dirty="0" smtClean="0"/>
              <a:t> – більш рідкісна назва): вимірювання білків та пептидів за допомогою двовимірного гель-електрофорезу у комбінації з мас-спектрометрією, HPLC та інших детекторів. Поділяється на </a:t>
            </a:r>
            <a:r>
              <a:rPr lang="uk-UA" sz="2000" dirty="0" err="1" smtClean="0"/>
              <a:t>фосфопротеомікс</a:t>
            </a:r>
            <a:r>
              <a:rPr lang="uk-UA" sz="2000" dirty="0" smtClean="0"/>
              <a:t>, </a:t>
            </a:r>
            <a:r>
              <a:rPr lang="uk-UA" sz="2000" dirty="0" err="1" smtClean="0"/>
              <a:t>глікопротеомікс</a:t>
            </a:r>
            <a:r>
              <a:rPr lang="uk-UA" sz="2000" dirty="0" smtClean="0"/>
              <a:t>, мембранний та </a:t>
            </a:r>
            <a:r>
              <a:rPr lang="uk-UA" sz="2000" dirty="0" err="1" smtClean="0"/>
              <a:t>ендомембранний</a:t>
            </a:r>
            <a:r>
              <a:rPr lang="uk-UA" sz="2000" dirty="0" smtClean="0"/>
              <a:t> </a:t>
            </a:r>
            <a:r>
              <a:rPr lang="uk-UA" sz="2000" dirty="0" err="1" smtClean="0"/>
              <a:t>протемікс</a:t>
            </a:r>
            <a:r>
              <a:rPr lang="uk-UA" sz="2000" dirty="0" smtClean="0"/>
              <a:t> та ін.</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p>
          <a:p>
            <a:pPr>
              <a:defRPr/>
            </a:pPr>
            <a:endParaRPr lang="ru-RU" altLang="ru-RU" sz="20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Метаболоміка</a:t>
            </a:r>
            <a:r>
              <a:rPr lang="uk-UA" sz="2000" dirty="0" smtClean="0"/>
              <a:t>: вимірювання співвідношення, різноманітності та розподілу, а також зв'язки з функціями організму невеликих молекул (т.зв. метаболітів), що не належать до біополімерів</a:t>
            </a:r>
            <a:r>
              <a:rPr lang="ru-RU" altLang="ru-RU" sz="2000" dirty="0" smtClean="0">
                <a:effectLst>
                  <a:outerShdw blurRad="38100" dist="38100" dir="2700000" algn="tl">
                    <a:srgbClr val="C0C0C0"/>
                  </a:outerShdw>
                </a:effectLst>
              </a:rPr>
              <a:t>. </a:t>
            </a:r>
          </a:p>
          <a:p>
            <a:pPr>
              <a:defRPr/>
            </a:pPr>
            <a:endParaRPr lang="en-GB" altLang="ru-RU" sz="20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Глікоміка</a:t>
            </a:r>
            <a:r>
              <a:rPr lang="uk-UA" sz="2000" dirty="0" smtClean="0"/>
              <a:t>: вимірювання співвідношення, різноманітності та розподілу, а також зв'язки з функціями організму вуглеводів</a:t>
            </a:r>
            <a:r>
              <a:rPr lang="en-GB" altLang="ru-RU" sz="2000" dirty="0" smtClean="0">
                <a:effectLst>
                  <a:outerShdw blurRad="38100" dist="38100" dir="2700000" algn="tl">
                    <a:srgbClr val="C0C0C0"/>
                  </a:outerShdw>
                </a:effectLst>
              </a:rPr>
              <a:t>.</a:t>
            </a:r>
            <a:endParaRPr lang="ru-RU" altLang="ru-RU" sz="2000"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31</a:t>
            </a:fld>
            <a:endParaRPr lang="ru-RU"/>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188913"/>
            <a:ext cx="8353425" cy="5693866"/>
          </a:xfrm>
          <a:prstGeom prst="rect">
            <a:avLst/>
          </a:prstGeom>
          <a:noFill/>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800" dirty="0" smtClean="0"/>
              <a:t>Сумежні дисципліни (та їх об'єкти), з яких, головним чином, беруться та аналізуються дані в </a:t>
            </a:r>
            <a:r>
              <a:rPr lang="uk-UA" sz="2800" dirty="0" err="1" smtClean="0"/>
              <a:t>біоінформатиці</a:t>
            </a:r>
            <a:r>
              <a:rPr lang="uk-UA" sz="2800" dirty="0" smtClean="0"/>
              <a:t> та системній біології </a:t>
            </a:r>
            <a:r>
              <a:rPr lang="ru-RU" altLang="ru-RU" sz="2800" b="1" dirty="0" smtClean="0">
                <a:effectLst>
                  <a:outerShdw blurRad="38100" dist="38100" dir="2700000" algn="tl">
                    <a:srgbClr val="C0C0C0"/>
                  </a:outerShdw>
                </a:effectLst>
              </a:rPr>
              <a:t>:</a:t>
            </a: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Ліпідоміка</a:t>
            </a:r>
            <a:r>
              <a:rPr lang="uk-UA" sz="2000" dirty="0" smtClean="0"/>
              <a:t>: вимірювання співвідношення, різноманітності та розподілу, а також зв'язки з функціями організму ліпідів</a:t>
            </a:r>
            <a:r>
              <a:rPr lang="ru-RU" altLang="ru-RU" sz="2000" dirty="0" smtClean="0">
                <a:effectLst>
                  <a:outerShdw blurRad="38100" dist="38100" dir="2700000" algn="tl">
                    <a:srgbClr val="C0C0C0"/>
                  </a:outerShdw>
                </a:effectLst>
              </a:rPr>
              <a:t>. </a:t>
            </a: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Інтерактоміка</a:t>
            </a:r>
            <a:r>
              <a:rPr lang="uk-UA" sz="2000" dirty="0" smtClean="0"/>
              <a:t>: вимірювання та аналіз взаємодій між молекулами, хімічних реакцій. Наприклад, білок-білкові взаємодії</a:t>
            </a:r>
            <a:r>
              <a:rPr lang="ru-RU" altLang="ru-RU" sz="2000" dirty="0" smtClean="0">
                <a:effectLst>
                  <a:outerShdw blurRad="38100" dist="38100" dir="2700000" algn="tl">
                    <a:srgbClr val="C0C0C0"/>
                  </a:outerShdw>
                </a:effectLst>
              </a:rPr>
              <a:t>. </a:t>
            </a: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Нейроелектродинаміка</a:t>
            </a:r>
            <a:r>
              <a:rPr lang="uk-UA" sz="2000" dirty="0" smtClean="0"/>
              <a:t>: аналіз організація та функція нейронів як динамічної системи, здатної обробляти інформацію за допомогою електричних сигналів</a:t>
            </a:r>
            <a:r>
              <a:rPr lang="ru-RU" altLang="ru-RU" sz="2000" dirty="0" smtClean="0">
                <a:effectLst>
                  <a:outerShdw blurRad="38100" dist="38100" dir="2700000" algn="tl">
                    <a:srgbClr val="C0C0C0"/>
                  </a:outerShdw>
                </a:effectLst>
              </a:rPr>
              <a:t>.</a:t>
            </a:r>
          </a:p>
          <a:p>
            <a:pPr>
              <a:defRPr/>
            </a:pPr>
            <a:endParaRPr lang="ru-RU" altLang="ru-RU" sz="1200"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Іономіка</a:t>
            </a:r>
            <a:r>
              <a:rPr lang="uk-UA" sz="2000" dirty="0" smtClean="0"/>
              <a:t> та </a:t>
            </a:r>
            <a:r>
              <a:rPr lang="uk-UA" sz="2000" dirty="0" err="1" smtClean="0"/>
              <a:t>флаксоміка</a:t>
            </a:r>
            <a:r>
              <a:rPr lang="uk-UA" sz="2000" dirty="0" smtClean="0"/>
              <a:t>: області, що вивчають активності та розподіл іонів та їх потоків, відповідно</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p>
          <a:p>
            <a:pPr>
              <a:defRPr/>
            </a:pPr>
            <a:endParaRPr lang="ru-RU" altLang="ru-RU" sz="1200" b="1" dirty="0" smtClean="0">
              <a:effectLst>
                <a:outerShdw blurRad="38100" dist="38100" dir="2700000" algn="tl">
                  <a:srgbClr val="C0C0C0"/>
                </a:outerShdw>
              </a:effectLst>
            </a:endParaRPr>
          </a:p>
          <a:p>
            <a:pPr>
              <a:defRPr/>
            </a:pPr>
            <a:r>
              <a:rPr lang="ru-RU" altLang="ru-RU" sz="2000" b="1" dirty="0" smtClean="0">
                <a:solidFill>
                  <a:srgbClr val="0000FF"/>
                </a:solidFill>
                <a:effectLst>
                  <a:outerShdw blurRad="38100" dist="38100" dir="2700000" algn="tl">
                    <a:srgbClr val="C0C0C0"/>
                  </a:outerShdw>
                </a:effectLst>
              </a:rPr>
              <a:t>- </a:t>
            </a:r>
            <a:r>
              <a:rPr lang="uk-UA" sz="2000" dirty="0" err="1" smtClean="0"/>
              <a:t>Біоміка</a:t>
            </a:r>
            <a:r>
              <a:rPr lang="uk-UA" sz="2000" dirty="0" smtClean="0"/>
              <a:t>: системний аналіз </a:t>
            </a:r>
            <a:r>
              <a:rPr lang="uk-UA" sz="2000" dirty="0" err="1" smtClean="0"/>
              <a:t>біома</a:t>
            </a:r>
            <a:r>
              <a:rPr lang="uk-UA" sz="2000" dirty="0" smtClean="0"/>
              <a:t> (прояву життя – явищ властивих тільки живим системам</a:t>
            </a:r>
            <a:r>
              <a:rPr lang="ru-RU" altLang="ru-RU" sz="2000" dirty="0" smtClean="0">
                <a:effectLst>
                  <a:outerShdw blurRad="38100" dist="38100" dir="2700000" algn="tl">
                    <a:srgbClr val="C0C0C0"/>
                  </a:outerShdw>
                </a:effectLst>
              </a:rPr>
              <a:t>).</a:t>
            </a:r>
            <a:r>
              <a:rPr lang="ru-RU" altLang="ru-RU" sz="2000" b="1" dirty="0" smtClean="0">
                <a:effectLst>
                  <a:outerShdw blurRad="38100" dist="38100" dir="2700000" algn="tl">
                    <a:srgbClr val="C0C0C0"/>
                  </a:outerShdw>
                </a:effectLst>
              </a:rPr>
              <a:t> </a:t>
            </a:r>
            <a:endParaRPr lang="ru-RU" altLang="ru-RU" sz="16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32</a:t>
            </a:fld>
            <a:endParaRPr lang="ru-RU"/>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260350"/>
            <a:ext cx="8353425" cy="584775"/>
          </a:xfrm>
          <a:prstGeom prst="rect">
            <a:avLst/>
          </a:prstGeom>
          <a:noFill/>
        </p:spPr>
        <p:txBody>
          <a:bodyPr>
            <a:spAutoFit/>
          </a:bodyPr>
          <a:lstStyle/>
          <a:p>
            <a:r>
              <a:rPr lang="uk-UA" sz="3200" dirty="0" smtClean="0"/>
              <a:t>Інструменти системної біології</a:t>
            </a:r>
            <a:endParaRPr lang="ru-RU" altLang="ru-RU" sz="2800" b="1"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33</a:t>
            </a:fld>
            <a:endParaRPr lang="ru-RU" dirty="0"/>
          </a:p>
        </p:txBody>
      </p:sp>
      <p:sp>
        <p:nvSpPr>
          <p:cNvPr id="71681" name="Rectangle 1"/>
          <p:cNvSpPr>
            <a:spLocks noChangeArrowheads="1"/>
          </p:cNvSpPr>
          <p:nvPr/>
        </p:nvSpPr>
        <p:spPr bwMode="auto">
          <a:xfrm>
            <a:off x="323528" y="1134036"/>
            <a:ext cx="828092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lang="uk-UA" sz="2400" dirty="0" smtClean="0"/>
              <a:t>Дослідження в галузі системної біології найчастіше полягають у розробці моделі складної біологічної системи, тобто моделі, сконструйованої на основі кількісних даних про елементарні процеси, що становлять систему.</a:t>
            </a:r>
            <a:endParaRPr lang="en-US" sz="2400" dirty="0" smtClean="0"/>
          </a:p>
          <a:p>
            <a:pPr lvl="0" algn="just" fontAlgn="base">
              <a:spcBef>
                <a:spcPct val="0"/>
              </a:spcBef>
              <a:spcAft>
                <a:spcPct val="0"/>
              </a:spcAft>
            </a:pPr>
            <a:endParaRPr lang="ru-RU" sz="2400" dirty="0" smtClean="0">
              <a:cs typeface="Times New Roman" pitchFamily="18" charset="0"/>
            </a:endParaRPr>
          </a:p>
          <a:p>
            <a:pPr algn="just" fontAlgn="base">
              <a:spcBef>
                <a:spcPct val="0"/>
              </a:spcBef>
              <a:spcAft>
                <a:spcPct val="0"/>
              </a:spcAft>
            </a:pPr>
            <a:r>
              <a:rPr lang="uk-UA" sz="2400" dirty="0" smtClean="0"/>
              <a:t>Для аналізу отриманих систем можуть застосовуватися математичні методи нелінійної динаміки, теорії випадкових процесів або використовуватися теорія управління</a:t>
            </a:r>
            <a:r>
              <a:rPr lang="ru-RU" sz="2400" dirty="0" smtClean="0"/>
              <a:t>.</a:t>
            </a:r>
          </a:p>
          <a:p>
            <a:pPr lvl="0" algn="just" fontAlgn="base">
              <a:spcBef>
                <a:spcPct val="0"/>
              </a:spcBef>
              <a:spcAft>
                <a:spcPct val="0"/>
              </a:spcAft>
            </a:pPr>
            <a:endParaRPr lang="ru-RU" sz="2400" dirty="0" smtClean="0"/>
          </a:p>
          <a:p>
            <a:pPr lvl="0" algn="just" fontAlgn="base">
              <a:spcBef>
                <a:spcPct val="0"/>
              </a:spcBef>
              <a:spcAft>
                <a:spcPct val="0"/>
              </a:spcAft>
            </a:pPr>
            <a:r>
              <a:rPr lang="uk-UA" sz="2400" dirty="0" smtClean="0"/>
              <a:t>Через складність об'єкта вивчення, велику кількість параметрів, змінних та рівнянь, що описують біологічну систему, сучасна системна біологія немислима без використання комп'ютерних технологій.</a:t>
            </a:r>
            <a:endParaRPr kumimoji="0" lang="ru-RU" sz="2400" b="0" i="0" u="none" strike="noStrike" cap="none" normalizeH="0" baseline="0" dirty="0" smtClean="0">
              <a:ln>
                <a:noFill/>
              </a:ln>
              <a:solidFill>
                <a:schemeClr val="tx1"/>
              </a:solidFill>
              <a:effectLst/>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750" y="836613"/>
            <a:ext cx="7272338" cy="2677656"/>
          </a:xfrm>
          <a:prstGeom prst="rect">
            <a:avLst/>
          </a:prstGeom>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r>
              <a:rPr lang="uk-UA" sz="2400" dirty="0" err="1" smtClean="0"/>
              <a:t>National</a:t>
            </a:r>
            <a:r>
              <a:rPr lang="uk-UA" sz="2400" dirty="0" smtClean="0"/>
              <a:t> </a:t>
            </a:r>
            <a:r>
              <a:rPr lang="uk-UA" sz="2400" dirty="0" err="1" smtClean="0"/>
              <a:t>Science</a:t>
            </a:r>
            <a:r>
              <a:rPr lang="uk-UA" sz="2400" dirty="0" smtClean="0"/>
              <a:t> </a:t>
            </a:r>
            <a:r>
              <a:rPr lang="uk-UA" sz="2400" dirty="0" err="1" smtClean="0"/>
              <a:t>Foundation</a:t>
            </a:r>
            <a:r>
              <a:rPr lang="uk-UA" sz="2400" dirty="0" smtClean="0"/>
              <a:t> (NSF) – свого роду фонд фундаментальних досліджень США</a:t>
            </a:r>
            <a:endParaRPr lang="en-US" sz="2400" dirty="0" smtClean="0"/>
          </a:p>
          <a:p>
            <a:pPr>
              <a:defRPr/>
            </a:pPr>
            <a:endParaRPr lang="en-GB" altLang="ru-RU" sz="2400" b="1" dirty="0" smtClean="0">
              <a:effectLst>
                <a:outerShdw blurRad="38100" dist="38100" dir="2700000" algn="tl">
                  <a:srgbClr val="C0C0C0"/>
                </a:outerShdw>
              </a:effectLst>
            </a:endParaRPr>
          </a:p>
          <a:p>
            <a:pPr>
              <a:defRPr/>
            </a:pPr>
            <a:r>
              <a:rPr lang="uk-UA" sz="2400" dirty="0" smtClean="0"/>
              <a:t>Серед завдань біології 21 століття поставив і серйозний виклик для системної біології - побудова моделі функціонування цілої клітини. Це завдання вже певною мірою вирішено</a:t>
            </a:r>
            <a:endParaRPr lang="ru-RU" altLang="ru-RU" sz="2400" b="1" dirty="0" smtClean="0">
              <a:effectLst>
                <a:outerShdw blurRad="38100" dist="38100" dir="2700000" algn="tl">
                  <a:srgbClr val="C0C0C0"/>
                </a:outerShdw>
              </a:effectLst>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34</a:t>
            </a:fld>
            <a:endParaRPr lang="ru-RU"/>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0" y="2138363"/>
            <a:ext cx="9144000" cy="0"/>
          </a:xfrm>
          <a:prstGeom prst="rect">
            <a:avLst/>
          </a:prstGeom>
          <a:noFill/>
          <a:ln w="9525">
            <a:noFill/>
            <a:miter lim="800000"/>
            <a:headEnd/>
            <a:tailEnd/>
          </a:ln>
          <a:effectLst/>
        </p:spPr>
        <p:txBody>
          <a:bodyPr wrap="none" anchor="ctr">
            <a:spAutoFit/>
          </a:bodyPr>
          <a:lstStyle/>
          <a:p>
            <a:endParaRPr lang="ru-RU"/>
          </a:p>
        </p:txBody>
      </p:sp>
      <p:pic>
        <p:nvPicPr>
          <p:cNvPr id="41987" name="Picture 3"/>
          <p:cNvPicPr>
            <a:picLocks noChangeAspect="1" noChangeArrowheads="1"/>
          </p:cNvPicPr>
          <p:nvPr/>
        </p:nvPicPr>
        <p:blipFill>
          <a:blip r:embed="rId2" cstate="print"/>
          <a:srcRect/>
          <a:stretch>
            <a:fillRect/>
          </a:stretch>
        </p:blipFill>
        <p:spPr bwMode="auto">
          <a:xfrm>
            <a:off x="539750" y="549275"/>
            <a:ext cx="5759450" cy="3900488"/>
          </a:xfrm>
          <a:prstGeom prst="rect">
            <a:avLst/>
          </a:prstGeom>
          <a:noFill/>
          <a:ln w="9525">
            <a:noFill/>
            <a:miter lim="800000"/>
            <a:headEnd/>
            <a:tailEnd/>
          </a:ln>
        </p:spPr>
      </p:pic>
      <p:sp>
        <p:nvSpPr>
          <p:cNvPr id="41988" name="Rectangle 5"/>
          <p:cNvSpPr>
            <a:spLocks noChangeArrowheads="1"/>
          </p:cNvSpPr>
          <p:nvPr/>
        </p:nvSpPr>
        <p:spPr bwMode="auto">
          <a:xfrm>
            <a:off x="6516688" y="766763"/>
            <a:ext cx="2232025" cy="3514725"/>
          </a:xfrm>
          <a:prstGeom prst="rect">
            <a:avLst/>
          </a:prstGeom>
          <a:noFill/>
          <a:ln w="9525">
            <a:noFill/>
            <a:miter lim="800000"/>
            <a:headEnd/>
            <a:tailEnd/>
          </a:ln>
          <a:effectLst/>
        </p:spPr>
        <p:txBody>
          <a:bodyPr anchor="ctr">
            <a:spAutoFit/>
          </a:bodyPr>
          <a:lstStyle/>
          <a:p>
            <a:r>
              <a:rPr lang="ru-RU" altLang="ru-RU" sz="1600" dirty="0" err="1"/>
              <a:t>Karr</a:t>
            </a:r>
            <a:r>
              <a:rPr lang="ru-RU" altLang="ru-RU" sz="1600" dirty="0"/>
              <a:t> J.R., </a:t>
            </a:r>
            <a:r>
              <a:rPr lang="ru-RU" altLang="ru-RU" sz="1600" dirty="0" err="1"/>
              <a:t>Sanghvi</a:t>
            </a:r>
            <a:r>
              <a:rPr lang="ru-RU" altLang="ru-RU" sz="1600" dirty="0"/>
              <a:t> J.C., </a:t>
            </a:r>
            <a:r>
              <a:rPr lang="ru-RU" altLang="ru-RU" sz="1600" dirty="0" err="1"/>
              <a:t>Macklin</a:t>
            </a:r>
            <a:r>
              <a:rPr lang="ru-RU" altLang="ru-RU" sz="1600" dirty="0"/>
              <a:t> D.N., </a:t>
            </a:r>
            <a:r>
              <a:rPr lang="ru-RU" altLang="ru-RU" sz="1600" dirty="0" err="1"/>
              <a:t>Gutschow</a:t>
            </a:r>
            <a:r>
              <a:rPr lang="ru-RU" altLang="ru-RU" sz="1600" dirty="0"/>
              <a:t> M.V., </a:t>
            </a:r>
            <a:r>
              <a:rPr lang="ru-RU" altLang="ru-RU" sz="1600" dirty="0" err="1"/>
              <a:t>Jacobs</a:t>
            </a:r>
            <a:r>
              <a:rPr lang="ru-RU" altLang="ru-RU" sz="1600" dirty="0"/>
              <a:t> J.M., </a:t>
            </a:r>
            <a:r>
              <a:rPr lang="ru-RU" altLang="ru-RU" sz="1600" dirty="0" err="1"/>
              <a:t>Bolival</a:t>
            </a:r>
            <a:r>
              <a:rPr lang="ru-RU" altLang="ru-RU" sz="1600" dirty="0"/>
              <a:t> B., </a:t>
            </a:r>
            <a:r>
              <a:rPr lang="ru-RU" altLang="ru-RU" sz="1600" dirty="0" err="1"/>
              <a:t>Assad-Garcia</a:t>
            </a:r>
            <a:r>
              <a:rPr lang="ru-RU" altLang="ru-RU" sz="1600" dirty="0"/>
              <a:t> N., </a:t>
            </a:r>
            <a:r>
              <a:rPr lang="ru-RU" altLang="ru-RU" sz="1600" dirty="0" err="1"/>
              <a:t>Glass</a:t>
            </a:r>
            <a:r>
              <a:rPr lang="ru-RU" altLang="ru-RU" sz="1600" dirty="0"/>
              <a:t> J.I., </a:t>
            </a:r>
            <a:r>
              <a:rPr lang="ru-RU" altLang="ru-RU" sz="1600" dirty="0" err="1"/>
              <a:t>Covert</a:t>
            </a:r>
            <a:r>
              <a:rPr lang="ru-RU" altLang="ru-RU" sz="1600" dirty="0"/>
              <a:t> M.W.  </a:t>
            </a:r>
            <a:r>
              <a:rPr lang="ru-RU" altLang="ru-RU" sz="1600" b="1" dirty="0"/>
              <a:t>(2012).</a:t>
            </a:r>
            <a:r>
              <a:rPr lang="ru-RU" altLang="ru-RU" sz="1600" dirty="0"/>
              <a:t> </a:t>
            </a:r>
          </a:p>
          <a:p>
            <a:endParaRPr lang="ru-RU" altLang="ru-RU" sz="1600" dirty="0"/>
          </a:p>
          <a:p>
            <a:r>
              <a:rPr lang="en-US" altLang="ru-RU" sz="1600" dirty="0"/>
              <a:t>A Whole-Cell Computational Model Predicts Phenotype from Genotype. </a:t>
            </a:r>
            <a:endParaRPr lang="ru-RU" altLang="ru-RU" sz="1600" dirty="0"/>
          </a:p>
          <a:p>
            <a:endParaRPr lang="ru-RU" altLang="ru-RU" sz="1600" dirty="0"/>
          </a:p>
          <a:p>
            <a:r>
              <a:rPr lang="en-US" altLang="ru-RU" sz="1600" dirty="0"/>
              <a:t>Cell 150, 389–401;</a:t>
            </a:r>
            <a:endParaRPr lang="ru-RU" altLang="ru-RU" sz="1600" dirty="0"/>
          </a:p>
        </p:txBody>
      </p:sp>
      <p:sp>
        <p:nvSpPr>
          <p:cNvPr id="41989" name="Rectangle 6"/>
          <p:cNvSpPr>
            <a:spLocks noChangeArrowheads="1"/>
          </p:cNvSpPr>
          <p:nvPr/>
        </p:nvSpPr>
        <p:spPr bwMode="auto">
          <a:xfrm>
            <a:off x="684213" y="4581525"/>
            <a:ext cx="7632700" cy="1477328"/>
          </a:xfrm>
          <a:prstGeom prst="rect">
            <a:avLst/>
          </a:prstGeom>
          <a:noFill/>
          <a:ln w="9525">
            <a:noFill/>
            <a:miter lim="800000"/>
            <a:headEnd/>
            <a:tailEnd/>
          </a:ln>
          <a:effectLst/>
        </p:spPr>
        <p:txBody>
          <a:bodyPr>
            <a:spAutoFit/>
          </a:bodyPr>
          <a:lstStyle/>
          <a:p>
            <a:r>
              <a:rPr lang="uk-UA" dirty="0" smtClean="0"/>
              <a:t>Модель клітини </a:t>
            </a:r>
            <a:r>
              <a:rPr lang="uk-UA" dirty="0" err="1" smtClean="0"/>
              <a:t>Mycoplasma</a:t>
            </a:r>
            <a:r>
              <a:rPr lang="uk-UA" dirty="0" smtClean="0"/>
              <a:t> </a:t>
            </a:r>
            <a:r>
              <a:rPr lang="uk-UA" dirty="0" err="1" smtClean="0"/>
              <a:t>genitalium</a:t>
            </a:r>
            <a:r>
              <a:rPr lang="uk-UA" dirty="0" smtClean="0"/>
              <a:t> як цілого, що складається з 28 </a:t>
            </a:r>
            <a:r>
              <a:rPr lang="uk-UA" dirty="0" err="1" smtClean="0"/>
              <a:t>субмоделей</a:t>
            </a:r>
            <a:r>
              <a:rPr lang="uk-UA" dirty="0" smtClean="0"/>
              <a:t> різних клітинних процесів. </a:t>
            </a:r>
            <a:r>
              <a:rPr lang="uk-UA" dirty="0" err="1" smtClean="0"/>
              <a:t>Субмоделі</a:t>
            </a:r>
            <a:r>
              <a:rPr lang="uk-UA" dirty="0" smtClean="0"/>
              <a:t> згруповані за категоріями: ДНК, РНК, білки та метаболізм. </a:t>
            </a:r>
            <a:r>
              <a:rPr lang="uk-UA" dirty="0" err="1" smtClean="0"/>
              <a:t>Субмоделі</a:t>
            </a:r>
            <a:r>
              <a:rPr lang="uk-UA" dirty="0" smtClean="0"/>
              <a:t> пов'язані один з одним через загальні метаболіти, РНК, білки та </a:t>
            </a:r>
            <a:r>
              <a:rPr lang="uk-UA" dirty="0" err="1" smtClean="0"/>
              <a:t>хромосомальну</a:t>
            </a:r>
            <a:r>
              <a:rPr lang="uk-UA" dirty="0" smtClean="0"/>
              <a:t> ДНК, що показано стрілками відповідних кольорів.</a:t>
            </a:r>
            <a:endParaRPr lang="ru-RU" altLang="ru-RU" dirty="0"/>
          </a:p>
        </p:txBody>
      </p:sp>
      <p:sp>
        <p:nvSpPr>
          <p:cNvPr id="6" name="Номер слайда 5"/>
          <p:cNvSpPr>
            <a:spLocks noGrp="1"/>
          </p:cNvSpPr>
          <p:nvPr>
            <p:ph type="sldNum" sz="quarter" idx="12"/>
          </p:nvPr>
        </p:nvSpPr>
        <p:spPr/>
        <p:txBody>
          <a:bodyPr/>
          <a:lstStyle/>
          <a:p>
            <a:fld id="{F0455211-C8EB-4E3F-96C5-51D5B94C1E0F}" type="slidenum">
              <a:rPr lang="ru-RU" smtClean="0"/>
              <a:pPr/>
              <a:t>35</a:t>
            </a:fld>
            <a:endParaRPr lang="ru-RU"/>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288" y="260350"/>
            <a:ext cx="8353425" cy="584775"/>
          </a:xfrm>
          <a:prstGeom prst="rect">
            <a:avLst/>
          </a:prstGeom>
          <a:noFill/>
        </p:spPr>
        <p:txBody>
          <a:bodyPr>
            <a:spAutoFit/>
          </a:bodyPr>
          <a:lstStyle/>
          <a:p>
            <a:r>
              <a:rPr lang="uk-UA" sz="3200" dirty="0" smtClean="0"/>
              <a:t>Системна біологія (</a:t>
            </a:r>
            <a:r>
              <a:rPr lang="uk-UA" sz="3200" dirty="0" err="1" smtClean="0"/>
              <a:t>systems</a:t>
            </a:r>
            <a:r>
              <a:rPr lang="uk-UA" sz="3200" dirty="0" smtClean="0"/>
              <a:t> </a:t>
            </a:r>
            <a:r>
              <a:rPr lang="uk-UA" sz="3200" dirty="0" err="1" smtClean="0"/>
              <a:t>biology</a:t>
            </a:r>
            <a:r>
              <a:rPr lang="uk-UA" sz="3200" dirty="0" smtClean="0"/>
              <a:t>)</a:t>
            </a:r>
            <a:endParaRPr lang="ru-RU" altLang="ru-RU" sz="2800" b="1" dirty="0">
              <a:effectLst>
                <a:outerShdw blurRad="38100" dist="38100" dir="2700000" algn="tl">
                  <a:srgbClr val="C0C0C0"/>
                </a:outerShdw>
              </a:effectLst>
              <a:latin typeface="Calibri"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36</a:t>
            </a:fld>
            <a:endParaRPr lang="ru-RU"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4DE07A5A-4846-73BF-912A-754F0BD8AE8C}"/>
              </a:ext>
            </a:extLst>
          </p:cNvPr>
          <p:cNvSpPr>
            <a:spLocks noChangeArrowheads="1"/>
          </p:cNvSpPr>
          <p:nvPr/>
        </p:nvSpPr>
        <p:spPr bwMode="auto">
          <a:xfrm>
            <a:off x="802510" y="795338"/>
            <a:ext cx="4130618"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біологія </a:t>
            </a:r>
            <a:endParaRPr lang="en-US" sz="3200" dirty="0" smtClean="0"/>
          </a:p>
          <a:p>
            <a:pPr algn="ctr"/>
            <a:r>
              <a:rPr lang="uk-UA" sz="3200" dirty="0" smtClean="0"/>
              <a:t>або </a:t>
            </a:r>
            <a:r>
              <a:rPr lang="uk-UA" sz="3200" dirty="0" err="1" smtClean="0"/>
              <a:t>Біоматематика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261123" name="Rectangle 3">
            <a:extLst>
              <a:ext uri="{FF2B5EF4-FFF2-40B4-BE49-F238E27FC236}">
                <a16:creationId xmlns:a16="http://schemas.microsoft.com/office/drawing/2014/main" id="{CB6E9FA7-0F84-ED75-9BD8-1A064B5C935D}"/>
              </a:ext>
            </a:extLst>
          </p:cNvPr>
          <p:cNvSpPr>
            <a:spLocks noChangeArrowheads="1"/>
          </p:cNvSpPr>
          <p:nvPr/>
        </p:nvSpPr>
        <p:spPr bwMode="auto">
          <a:xfrm>
            <a:off x="134938" y="166688"/>
            <a:ext cx="8907462" cy="646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3600" dirty="0" smtClean="0"/>
              <a:t>ПРЕДМЕТ?</a:t>
            </a:r>
            <a:endParaRPr lang="en-GB" altLang="ru-RU" sz="36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261124" name="Rectangle 4">
            <a:extLst>
              <a:ext uri="{FF2B5EF4-FFF2-40B4-BE49-F238E27FC236}">
                <a16:creationId xmlns:a16="http://schemas.microsoft.com/office/drawing/2014/main" id="{3648EA92-572B-B12A-99CC-4D71A0CDC58A}"/>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261125" name="Rectangle 5">
            <a:extLst>
              <a:ext uri="{FF2B5EF4-FFF2-40B4-BE49-F238E27FC236}">
                <a16:creationId xmlns:a16="http://schemas.microsoft.com/office/drawing/2014/main" id="{2992A176-3675-17B6-01C8-159F9D8C0357}"/>
              </a:ext>
            </a:extLst>
          </p:cNvPr>
          <p:cNvSpPr>
            <a:spLocks noChangeArrowheads="1"/>
          </p:cNvSpPr>
          <p:nvPr/>
        </p:nvSpPr>
        <p:spPr bwMode="auto">
          <a:xfrm>
            <a:off x="4533405" y="2276475"/>
            <a:ext cx="4068165"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Комп'ютерна біологія </a:t>
            </a:r>
            <a:endParaRPr lang="en-US" sz="3200" dirty="0" smtClean="0"/>
          </a:p>
          <a:p>
            <a:pPr algn="ctr"/>
            <a:r>
              <a:rPr lang="uk-UA" sz="3200" dirty="0" smtClean="0"/>
              <a:t>або </a:t>
            </a:r>
            <a:r>
              <a:rPr lang="uk-UA" sz="3200" dirty="0" err="1" smtClean="0"/>
              <a:t>Біоінформатика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261126" name="Rectangle 6">
            <a:extLst>
              <a:ext uri="{FF2B5EF4-FFF2-40B4-BE49-F238E27FC236}">
                <a16:creationId xmlns:a16="http://schemas.microsoft.com/office/drawing/2014/main" id="{BE191E73-B815-1728-5E0F-FB3F84BD014B}"/>
              </a:ext>
            </a:extLst>
          </p:cNvPr>
          <p:cNvSpPr>
            <a:spLocks noChangeArrowheads="1"/>
          </p:cNvSpPr>
          <p:nvPr/>
        </p:nvSpPr>
        <p:spPr bwMode="auto">
          <a:xfrm>
            <a:off x="578835" y="3716338"/>
            <a:ext cx="4090607"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Інтегративна біологія </a:t>
            </a:r>
            <a:endParaRPr lang="en-US" sz="3200" dirty="0" smtClean="0"/>
          </a:p>
          <a:p>
            <a:pPr algn="ctr"/>
            <a:r>
              <a:rPr lang="uk-UA" sz="3200" dirty="0" smtClean="0"/>
              <a:t>або Системна біологія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261127" name="Rectangle 7">
            <a:extLst>
              <a:ext uri="{FF2B5EF4-FFF2-40B4-BE49-F238E27FC236}">
                <a16:creationId xmlns:a16="http://schemas.microsoft.com/office/drawing/2014/main" id="{6C4A3405-010A-5482-EC43-E067BE2CAAE4}"/>
              </a:ext>
            </a:extLst>
          </p:cNvPr>
          <p:cNvSpPr>
            <a:spLocks noChangeArrowheads="1"/>
          </p:cNvSpPr>
          <p:nvPr/>
        </p:nvSpPr>
        <p:spPr bwMode="auto">
          <a:xfrm>
            <a:off x="4399384" y="5229225"/>
            <a:ext cx="4371133"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Комп'ютерна медицина </a:t>
            </a:r>
            <a:endParaRPr lang="en-US" sz="3200" dirty="0" smtClean="0"/>
          </a:p>
          <a:p>
            <a:pPr algn="ctr"/>
            <a:r>
              <a:rPr lang="uk-UA" sz="3200" dirty="0" smtClean="0"/>
              <a:t>або Медична фізика</a:t>
            </a:r>
            <a:endParaRPr lang="en-GB" altLang="ru-RU" sz="3200" dirty="0">
              <a:effectLst>
                <a:outerShdw blurRad="38100" dist="38100" dir="2700000" algn="tl">
                  <a:srgbClr val="000000"/>
                </a:outerShdw>
              </a:effectLst>
              <a:latin typeface="Comic Sans MS" panose="030F0702030302020204" pitchFamily="66"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61122"/>
                                        </p:tgtEl>
                                        <p:attrNameLst>
                                          <p:attrName>style.visibility</p:attrName>
                                        </p:attrNameLst>
                                      </p:cBhvr>
                                      <p:to>
                                        <p:strVal val="visible"/>
                                      </p:to>
                                    </p:set>
                                    <p:animEffect transition="in" filter="wipe(up)">
                                      <p:cBhvr>
                                        <p:cTn id="7" dur="500"/>
                                        <p:tgtEl>
                                          <p:spTgt spid="261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1125"/>
                                        </p:tgtEl>
                                        <p:attrNameLst>
                                          <p:attrName>style.visibility</p:attrName>
                                        </p:attrNameLst>
                                      </p:cBhvr>
                                      <p:to>
                                        <p:strVal val="visible"/>
                                      </p:to>
                                    </p:set>
                                    <p:animEffect transition="in" filter="wipe(up)">
                                      <p:cBhvr>
                                        <p:cTn id="12" dur="500"/>
                                        <p:tgtEl>
                                          <p:spTgt spid="2611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1126"/>
                                        </p:tgtEl>
                                        <p:attrNameLst>
                                          <p:attrName>style.visibility</p:attrName>
                                        </p:attrNameLst>
                                      </p:cBhvr>
                                      <p:to>
                                        <p:strVal val="visible"/>
                                      </p:to>
                                    </p:set>
                                    <p:animEffect transition="in" filter="wipe(left)">
                                      <p:cBhvr>
                                        <p:cTn id="17" dur="500"/>
                                        <p:tgtEl>
                                          <p:spTgt spid="26112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61127"/>
                                        </p:tgtEl>
                                        <p:attrNameLst>
                                          <p:attrName>style.visibility</p:attrName>
                                        </p:attrNameLst>
                                      </p:cBhvr>
                                      <p:to>
                                        <p:strVal val="visible"/>
                                      </p:to>
                                    </p:set>
                                    <p:animEffect transition="in" filter="wipe(right)">
                                      <p:cBhvr>
                                        <p:cTn id="22" dur="500"/>
                                        <p:tgtEl>
                                          <p:spTgt spid="26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2" grpId="0" animBg="1"/>
      <p:bldP spid="261125" grpId="0" animBg="1"/>
      <p:bldP spid="261126" grpId="0" animBg="1"/>
      <p:bldP spid="2611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2">
            <a:extLst>
              <a:ext uri="{FF2B5EF4-FFF2-40B4-BE49-F238E27FC236}">
                <a16:creationId xmlns:a16="http://schemas.microsoft.com/office/drawing/2014/main" id="{A17C2EA2-7D06-A89A-CAA5-1CFFC52B37A6}"/>
              </a:ext>
            </a:extLst>
          </p:cNvPr>
          <p:cNvSpPr>
            <a:spLocks noChangeArrowheads="1"/>
          </p:cNvSpPr>
          <p:nvPr/>
        </p:nvSpPr>
        <p:spPr bwMode="auto">
          <a:xfrm>
            <a:off x="1444625" y="1547813"/>
            <a:ext cx="22796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200">
                <a:effectLst>
                  <a:outerShdw blurRad="38100" dist="38100" dir="2700000" algn="tl">
                    <a:srgbClr val="000000"/>
                  </a:outerShdw>
                </a:effectLst>
                <a:latin typeface="Arial Narrow" panose="020B0606020202030204" pitchFamily="34" charset="0"/>
              </a:rPr>
              <a:t>Definition: …?</a:t>
            </a:r>
          </a:p>
        </p:txBody>
      </p:sp>
      <p:sp>
        <p:nvSpPr>
          <p:cNvPr id="332803" name="Rectangle 3">
            <a:extLst>
              <a:ext uri="{FF2B5EF4-FFF2-40B4-BE49-F238E27FC236}">
                <a16:creationId xmlns:a16="http://schemas.microsoft.com/office/drawing/2014/main" id="{DEB7DD18-3560-833A-3BB7-5FB7A11C8CDF}"/>
              </a:ext>
            </a:extLst>
          </p:cNvPr>
          <p:cNvSpPr>
            <a:spLocks noChangeArrowheads="1"/>
          </p:cNvSpPr>
          <p:nvPr/>
        </p:nvSpPr>
        <p:spPr bwMode="auto">
          <a:xfrm>
            <a:off x="134938" y="166688"/>
            <a:ext cx="8907462" cy="130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ru-RU" altLang="ru-RU" sz="3600" b="1">
                <a:solidFill>
                  <a:schemeClr val="tx2"/>
                </a:solidFill>
                <a:effectLst>
                  <a:outerShdw blurRad="38100" dist="38100" dir="2700000" algn="tl">
                    <a:srgbClr val="000000"/>
                  </a:outerShdw>
                </a:effectLst>
                <a:latin typeface="Comic Sans MS" panose="030F0702030302020204" pitchFamily="66" charset="0"/>
              </a:rPr>
              <a:t>Определения</a:t>
            </a:r>
          </a:p>
          <a:p>
            <a:pPr algn="ctr" eaLnBrk="0" hangingPunct="0">
              <a:spcBef>
                <a:spcPct val="20000"/>
              </a:spcBef>
            </a:pPr>
            <a:r>
              <a:rPr lang="en-GB" altLang="ru-RU" sz="3600" b="1">
                <a:solidFill>
                  <a:schemeClr val="tx2"/>
                </a:solidFill>
                <a:effectLst>
                  <a:outerShdw blurRad="38100" dist="38100" dir="2700000" algn="tl">
                    <a:srgbClr val="000000"/>
                  </a:outerShdw>
                </a:effectLst>
                <a:latin typeface="Comic Sans MS" panose="030F0702030302020204" pitchFamily="66" charset="0"/>
              </a:rPr>
              <a:t>What is Systems Biology?</a:t>
            </a:r>
          </a:p>
        </p:txBody>
      </p:sp>
      <p:sp>
        <p:nvSpPr>
          <p:cNvPr id="332804" name="Text Box 4">
            <a:extLst>
              <a:ext uri="{FF2B5EF4-FFF2-40B4-BE49-F238E27FC236}">
                <a16:creationId xmlns:a16="http://schemas.microsoft.com/office/drawing/2014/main" id="{F9743BF5-9C1D-9370-F975-3D388620D9E6}"/>
              </a:ext>
            </a:extLst>
          </p:cNvPr>
          <p:cNvSpPr txBox="1">
            <a:spLocks noChangeArrowheads="1"/>
          </p:cNvSpPr>
          <p:nvPr/>
        </p:nvSpPr>
        <p:spPr bwMode="auto">
          <a:xfrm rot="-1213103">
            <a:off x="422275" y="2012950"/>
            <a:ext cx="5757863" cy="2436813"/>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2200">
                <a:solidFill>
                  <a:srgbClr val="000000"/>
                </a:solidFill>
                <a:effectLst>
                  <a:outerShdw blurRad="38100" dist="38100" dir="2700000" algn="tl">
                    <a:srgbClr val="FFFFFF"/>
                  </a:outerShdw>
                </a:effectLst>
                <a:latin typeface="Arial Narrow" panose="020B0606020202030204" pitchFamily="34" charset="0"/>
              </a:rPr>
              <a:t>Integrative Biology is the study of biological systems approached by incorporating many diverse perspectives and disciplines, e.g.  natural, physical and sciences, that complement one another to unravel the complexity of biology.</a:t>
            </a:r>
          </a:p>
          <a:p>
            <a:pPr algn="ctr"/>
            <a:endParaRPr lang="pt-BR" altLang="ru-RU" sz="2200">
              <a:solidFill>
                <a:srgbClr val="000000"/>
              </a:solidFill>
              <a:effectLst>
                <a:outerShdw blurRad="38100" dist="38100" dir="2700000" algn="tl">
                  <a:srgbClr val="FFFFFF"/>
                </a:outerShdw>
              </a:effectLst>
              <a:latin typeface="Arial Narrow" panose="020B0606020202030204" pitchFamily="34" charset="0"/>
            </a:endParaRPr>
          </a:p>
          <a:p>
            <a:pPr algn="ctr"/>
            <a:r>
              <a:rPr lang="pt-BR" altLang="ru-RU" sz="2200" i="1">
                <a:solidFill>
                  <a:srgbClr val="000000"/>
                </a:solidFill>
                <a:effectLst>
                  <a:outerShdw blurRad="38100" dist="38100" dir="2700000" algn="tl">
                    <a:srgbClr val="FFFFFF"/>
                  </a:outerShdw>
                </a:effectLst>
                <a:latin typeface="Arial Narrow" panose="020B0606020202030204" pitchFamily="34" charset="0"/>
              </a:rPr>
              <a:t>Keita Ito, Vice Director AO Research Davos</a:t>
            </a:r>
            <a:endParaRPr lang="en-GB" altLang="ru-RU" sz="2200" b="1">
              <a:solidFill>
                <a:srgbClr val="000000"/>
              </a:solidFill>
              <a:effectLst>
                <a:outerShdw blurRad="38100" dist="38100" dir="2700000" algn="tl">
                  <a:srgbClr val="FFFFFF"/>
                </a:outerShdw>
              </a:effectLst>
              <a:latin typeface="Arial Narrow" panose="020B0606020202030204" pitchFamily="34" charset="0"/>
            </a:endParaRPr>
          </a:p>
        </p:txBody>
      </p:sp>
      <p:sp>
        <p:nvSpPr>
          <p:cNvPr id="332805" name="Text Box 5">
            <a:extLst>
              <a:ext uri="{FF2B5EF4-FFF2-40B4-BE49-F238E27FC236}">
                <a16:creationId xmlns:a16="http://schemas.microsoft.com/office/drawing/2014/main" id="{C47C53D8-2734-2887-BC60-920C9AC373F0}"/>
              </a:ext>
            </a:extLst>
          </p:cNvPr>
          <p:cNvSpPr txBox="1">
            <a:spLocks noChangeArrowheads="1"/>
          </p:cNvSpPr>
          <p:nvPr/>
        </p:nvSpPr>
        <p:spPr bwMode="auto">
          <a:xfrm rot="867005">
            <a:off x="2339975" y="2708275"/>
            <a:ext cx="6145213" cy="3441700"/>
          </a:xfrm>
          <a:prstGeom prst="rect">
            <a:avLst/>
          </a:prstGeom>
          <a:solidFill>
            <a:srgbClr val="FFCC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an academic field that seeks to integrate high-throughput biological studies to understand how biological systems function. By studying the relationships and interactions between various parts of a biological system (e.g. metabolic pathways, organelles, cells, physiological systems, organisms etc.) it is hoped that eventually an understandable model of the whole system can be developed.</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                              Wikipedia</a:t>
            </a:r>
            <a:r>
              <a:rPr lang="en-GB" altLang="ru-RU" sz="2200" b="1" i="1">
                <a:solidFill>
                  <a:srgbClr val="000000"/>
                </a:solidFill>
                <a:effectLst>
                  <a:outerShdw blurRad="38100" dist="38100" dir="2700000" algn="tl">
                    <a:srgbClr val="FFFFFF"/>
                  </a:outerShdw>
                </a:effectLst>
                <a:latin typeface="Arial Narrow" panose="020B0606020202030204" pitchFamily="34" charset="0"/>
              </a:rPr>
              <a:t> </a:t>
            </a:r>
          </a:p>
        </p:txBody>
      </p:sp>
      <p:sp>
        <p:nvSpPr>
          <p:cNvPr id="332806" name="Text Box 6">
            <a:extLst>
              <a:ext uri="{FF2B5EF4-FFF2-40B4-BE49-F238E27FC236}">
                <a16:creationId xmlns:a16="http://schemas.microsoft.com/office/drawing/2014/main" id="{721F3D84-846D-FC33-1912-95DDFBC942ED}"/>
              </a:ext>
            </a:extLst>
          </p:cNvPr>
          <p:cNvSpPr txBox="1">
            <a:spLocks noChangeArrowheads="1"/>
          </p:cNvSpPr>
          <p:nvPr/>
        </p:nvSpPr>
        <p:spPr bwMode="auto">
          <a:xfrm rot="419566">
            <a:off x="3886200" y="3897313"/>
            <a:ext cx="4975225" cy="1766887"/>
          </a:xfrm>
          <a:prstGeom prst="rect">
            <a:avLst/>
          </a:prstGeom>
          <a:solidFill>
            <a:srgbClr val="FFFF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Integrative biology has the same meaning as systemic biology. By the way, it is a new wording, more fashionable, for physiology...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Jean-Pierre Boissel, Lyon France</a:t>
            </a:r>
            <a:r>
              <a:rPr lang="en-GB" altLang="ru-RU" sz="2200" b="1">
                <a:solidFill>
                  <a:srgbClr val="000000"/>
                </a:solidFill>
                <a:effectLst>
                  <a:outerShdw blurRad="38100" dist="38100" dir="2700000" algn="tl">
                    <a:srgbClr val="FFFFFF"/>
                  </a:outerShdw>
                </a:effectLst>
                <a:latin typeface="Arial Narrow" panose="020B0606020202030204" pitchFamily="34" charset="0"/>
              </a:rPr>
              <a:t> </a:t>
            </a:r>
          </a:p>
        </p:txBody>
      </p:sp>
      <p:sp>
        <p:nvSpPr>
          <p:cNvPr id="332807" name="Text Box 7">
            <a:extLst>
              <a:ext uri="{FF2B5EF4-FFF2-40B4-BE49-F238E27FC236}">
                <a16:creationId xmlns:a16="http://schemas.microsoft.com/office/drawing/2014/main" id="{0886E14F-31EF-B2F3-4D42-93A198776838}"/>
              </a:ext>
            </a:extLst>
          </p:cNvPr>
          <p:cNvSpPr txBox="1">
            <a:spLocks noChangeArrowheads="1"/>
          </p:cNvSpPr>
          <p:nvPr/>
        </p:nvSpPr>
        <p:spPr bwMode="auto">
          <a:xfrm rot="190390">
            <a:off x="1335088" y="1403350"/>
            <a:ext cx="7462837" cy="1431925"/>
          </a:xfrm>
          <a:prstGeom prst="rect">
            <a:avLst/>
          </a:prstGeom>
          <a:solidFill>
            <a:srgbClr val="FFFF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quickly emerging as the popular term describing many exciting scientific activities of postgenomic biology.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Allen W. Cowley, Jr. Editor-in-Chief, Physiological Genomics </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2808" name="Text Box 8">
            <a:extLst>
              <a:ext uri="{FF2B5EF4-FFF2-40B4-BE49-F238E27FC236}">
                <a16:creationId xmlns:a16="http://schemas.microsoft.com/office/drawing/2014/main" id="{8D64C8B3-736E-24D7-D68D-58BB08735F72}"/>
              </a:ext>
            </a:extLst>
          </p:cNvPr>
          <p:cNvSpPr txBox="1">
            <a:spLocks noChangeArrowheads="1"/>
          </p:cNvSpPr>
          <p:nvPr/>
        </p:nvSpPr>
        <p:spPr bwMode="auto">
          <a:xfrm rot="-480870">
            <a:off x="390525" y="3446463"/>
            <a:ext cx="5300663" cy="2771775"/>
          </a:xfrm>
          <a:prstGeom prst="rect">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ja-JP" sz="2200">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Systems biology concerns the study of the connectivity between the components of living matter and how the connectivity between these components can lead to emergent properties i.e. the properties of a system that are not derivable by summing the properties of its component parts.</a:t>
            </a:r>
            <a:r>
              <a:rPr lang="en-GB" altLang="ja-JP" sz="2200" b="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 </a:t>
            </a: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endPar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EMBL</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2809" name="Text Box 9">
            <a:extLst>
              <a:ext uri="{FF2B5EF4-FFF2-40B4-BE49-F238E27FC236}">
                <a16:creationId xmlns:a16="http://schemas.microsoft.com/office/drawing/2014/main" id="{9CD4658C-2D08-D45B-6171-456F5E129F37}"/>
              </a:ext>
            </a:extLst>
          </p:cNvPr>
          <p:cNvSpPr txBox="1">
            <a:spLocks noChangeArrowheads="1"/>
          </p:cNvSpPr>
          <p:nvPr/>
        </p:nvSpPr>
        <p:spPr bwMode="auto">
          <a:xfrm>
            <a:off x="1216025" y="1820863"/>
            <a:ext cx="6780213" cy="34417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endParaRPr lang="en-GB"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GB" altLang="ru-RU" sz="2200" b="1">
                <a:solidFill>
                  <a:srgbClr val="000000"/>
                </a:solidFill>
                <a:effectLst>
                  <a:outerShdw blurRad="38100" dist="38100" dir="2700000" algn="tl">
                    <a:srgbClr val="C0C0C0"/>
                  </a:outerShdw>
                </a:effectLst>
                <a:latin typeface="Arial Narrow" panose="020B0606020202030204" pitchFamily="34" charset="0"/>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sz="2200" b="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a:t>
            </a:r>
          </a:p>
          <a:p>
            <a:pPr algn="ctr"/>
            <a:endParaRPr lang="en-US"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NIH Systems Biology Workshop 2002</a:t>
            </a:r>
          </a:p>
          <a:p>
            <a:pPr algn="ctr"/>
            <a:endParaRPr lang="en-GB" altLang="ru-RU" sz="2200" i="1">
              <a:solidFill>
                <a:srgbClr val="000000"/>
              </a:solidFill>
              <a:effectLst>
                <a:outerShdw blurRad="38100" dist="38100" dir="2700000" algn="tl">
                  <a:srgbClr val="C0C0C0"/>
                </a:outerShdw>
              </a:effectLst>
              <a:latin typeface="Arial Narrow" panose="020B0606020202030204" pitchFamily="34" charset="0"/>
            </a:endParaRPr>
          </a:p>
        </p:txBody>
      </p:sp>
      <p:sp>
        <p:nvSpPr>
          <p:cNvPr id="332811" name="Rectangle 11">
            <a:extLst>
              <a:ext uri="{FF2B5EF4-FFF2-40B4-BE49-F238E27FC236}">
                <a16:creationId xmlns:a16="http://schemas.microsoft.com/office/drawing/2014/main" id="{9B39E7A7-7B73-323B-6242-8E0446BF5044}"/>
              </a:ext>
            </a:extLst>
          </p:cNvPr>
          <p:cNvSpPr>
            <a:spLocks noChangeArrowheads="1"/>
          </p:cNvSpPr>
          <p:nvPr/>
        </p:nvSpPr>
        <p:spPr bwMode="auto">
          <a:xfrm>
            <a:off x="0" y="836613"/>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2812" name="Rectangle 12">
            <a:extLst>
              <a:ext uri="{FF2B5EF4-FFF2-40B4-BE49-F238E27FC236}">
                <a16:creationId xmlns:a16="http://schemas.microsoft.com/office/drawing/2014/main" id="{B1DF5D08-831F-3A40-2BA7-52AAEFE3B512}"/>
              </a:ext>
            </a:extLst>
          </p:cNvPr>
          <p:cNvSpPr>
            <a:spLocks noChangeArrowheads="1"/>
          </p:cNvSpPr>
          <p:nvPr/>
        </p:nvSpPr>
        <p:spPr bwMode="auto">
          <a:xfrm>
            <a:off x="2286000" y="225425"/>
            <a:ext cx="4572000" cy="4893647"/>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2400" dirty="0" smtClean="0"/>
              <a:t>Системна біологія включає застосування експериментальних, теоретичних і комп'ютерних методів вивчення біологічних організмів на всіх рівнях від молекулярного, через клітинний, тканинний, до органного, </a:t>
            </a:r>
            <a:r>
              <a:rPr lang="uk-UA" sz="2400" dirty="0" err="1" smtClean="0"/>
              <a:t>організмового</a:t>
            </a:r>
            <a:r>
              <a:rPr lang="uk-UA" sz="2400" dirty="0" smtClean="0"/>
              <a:t> і популяційного. Мета – розуміння біологічних процесів як інтеграційних систем замість ізольованих елементів. NIH </a:t>
            </a:r>
            <a:r>
              <a:rPr lang="uk-UA" sz="2400" dirty="0" err="1" smtClean="0"/>
              <a:t>Systems</a:t>
            </a:r>
            <a:r>
              <a:rPr lang="uk-UA" sz="2400" dirty="0" smtClean="0"/>
              <a:t> </a:t>
            </a:r>
            <a:r>
              <a:rPr lang="uk-UA" sz="2400" dirty="0" err="1" smtClean="0"/>
              <a:t>Biology</a:t>
            </a:r>
            <a:r>
              <a:rPr lang="uk-UA" sz="2400" dirty="0" smtClean="0"/>
              <a:t> </a:t>
            </a:r>
            <a:r>
              <a:rPr lang="uk-UA" sz="2400" dirty="0" err="1" smtClean="0"/>
              <a:t>Workshop</a:t>
            </a:r>
            <a:r>
              <a:rPr lang="uk-UA" sz="2400" dirty="0" smtClean="0"/>
              <a:t> 2002</a:t>
            </a:r>
            <a:endParaRPr lang="en-GB" altLang="ru-RU" sz="2800" i="1" dirty="0">
              <a:solidFill>
                <a:srgbClr val="000000"/>
              </a:solidFill>
              <a:latin typeface="Arial Narrow" panose="020B0606020202030204" pitchFamily="34" charset="0"/>
            </a:endParaRP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32804"/>
                                        </p:tgtEl>
                                        <p:attrNameLst>
                                          <p:attrName>style.visibility</p:attrName>
                                        </p:attrNameLst>
                                      </p:cBhvr>
                                      <p:to>
                                        <p:strVal val="visible"/>
                                      </p:to>
                                    </p:set>
                                    <p:anim calcmode="lin" valueType="num">
                                      <p:cBhvr>
                                        <p:cTn id="7" dur="500" fill="hold"/>
                                        <p:tgtEl>
                                          <p:spTgt spid="332804"/>
                                        </p:tgtEl>
                                        <p:attrNameLst>
                                          <p:attrName>ppt_w</p:attrName>
                                        </p:attrNameLst>
                                      </p:cBhvr>
                                      <p:tavLst>
                                        <p:tav tm="0">
                                          <p:val>
                                            <p:fltVal val="0"/>
                                          </p:val>
                                        </p:tav>
                                        <p:tav tm="100000">
                                          <p:val>
                                            <p:strVal val="#ppt_w"/>
                                          </p:val>
                                        </p:tav>
                                      </p:tavLst>
                                    </p:anim>
                                    <p:anim calcmode="lin" valueType="num">
                                      <p:cBhvr>
                                        <p:cTn id="8" dur="500" fill="hold"/>
                                        <p:tgtEl>
                                          <p:spTgt spid="332804"/>
                                        </p:tgtEl>
                                        <p:attrNameLst>
                                          <p:attrName>ppt_h</p:attrName>
                                        </p:attrNameLst>
                                      </p:cBhvr>
                                      <p:tavLst>
                                        <p:tav tm="0">
                                          <p:val>
                                            <p:fltVal val="0"/>
                                          </p:val>
                                        </p:tav>
                                        <p:tav tm="100000">
                                          <p:val>
                                            <p:strVal val="#ppt_h"/>
                                          </p:val>
                                        </p:tav>
                                      </p:tavLst>
                                    </p:anim>
                                    <p:anim calcmode="lin" valueType="num">
                                      <p:cBhvr>
                                        <p:cTn id="9" dur="500" fill="hold"/>
                                        <p:tgtEl>
                                          <p:spTgt spid="332804"/>
                                        </p:tgtEl>
                                        <p:attrNameLst>
                                          <p:attrName>style.rotation</p:attrName>
                                        </p:attrNameLst>
                                      </p:cBhvr>
                                      <p:tavLst>
                                        <p:tav tm="0">
                                          <p:val>
                                            <p:fltVal val="360"/>
                                          </p:val>
                                        </p:tav>
                                        <p:tav tm="100000">
                                          <p:val>
                                            <p:fltVal val="0"/>
                                          </p:val>
                                        </p:tav>
                                      </p:tavLst>
                                    </p:anim>
                                    <p:animEffect transition="in" filter="fade">
                                      <p:cBhvr>
                                        <p:cTn id="10" dur="500"/>
                                        <p:tgtEl>
                                          <p:spTgt spid="332804"/>
                                        </p:tgtEl>
                                      </p:cBhvr>
                                    </p:animEffect>
                                  </p:childTnLst>
                                </p:cTn>
                              </p:par>
                            </p:childTnLst>
                          </p:cTn>
                        </p:par>
                        <p:par>
                          <p:cTn id="11" fill="hold" nodeType="afterGroup">
                            <p:stCondLst>
                              <p:cond delay="500"/>
                            </p:stCondLst>
                            <p:childTnLst>
                              <p:par>
                                <p:cTn id="12" presetID="49" presetClass="entr" presetSubtype="0" decel="100000" fill="hold" grpId="0" nodeType="afterEffect">
                                  <p:stCondLst>
                                    <p:cond delay="0"/>
                                  </p:stCondLst>
                                  <p:childTnLst>
                                    <p:set>
                                      <p:cBhvr>
                                        <p:cTn id="13" dur="1" fill="hold">
                                          <p:stCondLst>
                                            <p:cond delay="0"/>
                                          </p:stCondLst>
                                        </p:cTn>
                                        <p:tgtEl>
                                          <p:spTgt spid="332805"/>
                                        </p:tgtEl>
                                        <p:attrNameLst>
                                          <p:attrName>style.visibility</p:attrName>
                                        </p:attrNameLst>
                                      </p:cBhvr>
                                      <p:to>
                                        <p:strVal val="visible"/>
                                      </p:to>
                                    </p:set>
                                    <p:anim calcmode="lin" valueType="num">
                                      <p:cBhvr>
                                        <p:cTn id="14" dur="500" fill="hold"/>
                                        <p:tgtEl>
                                          <p:spTgt spid="332805"/>
                                        </p:tgtEl>
                                        <p:attrNameLst>
                                          <p:attrName>ppt_w</p:attrName>
                                        </p:attrNameLst>
                                      </p:cBhvr>
                                      <p:tavLst>
                                        <p:tav tm="0">
                                          <p:val>
                                            <p:fltVal val="0"/>
                                          </p:val>
                                        </p:tav>
                                        <p:tav tm="100000">
                                          <p:val>
                                            <p:strVal val="#ppt_w"/>
                                          </p:val>
                                        </p:tav>
                                      </p:tavLst>
                                    </p:anim>
                                    <p:anim calcmode="lin" valueType="num">
                                      <p:cBhvr>
                                        <p:cTn id="15" dur="500" fill="hold"/>
                                        <p:tgtEl>
                                          <p:spTgt spid="332805"/>
                                        </p:tgtEl>
                                        <p:attrNameLst>
                                          <p:attrName>ppt_h</p:attrName>
                                        </p:attrNameLst>
                                      </p:cBhvr>
                                      <p:tavLst>
                                        <p:tav tm="0">
                                          <p:val>
                                            <p:fltVal val="0"/>
                                          </p:val>
                                        </p:tav>
                                        <p:tav tm="100000">
                                          <p:val>
                                            <p:strVal val="#ppt_h"/>
                                          </p:val>
                                        </p:tav>
                                      </p:tavLst>
                                    </p:anim>
                                    <p:anim calcmode="lin" valueType="num">
                                      <p:cBhvr>
                                        <p:cTn id="16" dur="500" fill="hold"/>
                                        <p:tgtEl>
                                          <p:spTgt spid="332805"/>
                                        </p:tgtEl>
                                        <p:attrNameLst>
                                          <p:attrName>style.rotation</p:attrName>
                                        </p:attrNameLst>
                                      </p:cBhvr>
                                      <p:tavLst>
                                        <p:tav tm="0">
                                          <p:val>
                                            <p:fltVal val="360"/>
                                          </p:val>
                                        </p:tav>
                                        <p:tav tm="100000">
                                          <p:val>
                                            <p:fltVal val="0"/>
                                          </p:val>
                                        </p:tav>
                                      </p:tavLst>
                                    </p:anim>
                                    <p:animEffect transition="in" filter="fade">
                                      <p:cBhvr>
                                        <p:cTn id="17" dur="500"/>
                                        <p:tgtEl>
                                          <p:spTgt spid="332805"/>
                                        </p:tgtEl>
                                      </p:cBhvr>
                                    </p:animEffect>
                                  </p:childTnLst>
                                </p:cTn>
                              </p:par>
                            </p:childTnLst>
                          </p:cTn>
                        </p:par>
                        <p:par>
                          <p:cTn id="18" fill="hold" nodeType="afterGroup">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332807"/>
                                        </p:tgtEl>
                                        <p:attrNameLst>
                                          <p:attrName>style.visibility</p:attrName>
                                        </p:attrNameLst>
                                      </p:cBhvr>
                                      <p:to>
                                        <p:strVal val="visible"/>
                                      </p:to>
                                    </p:set>
                                    <p:anim calcmode="lin" valueType="num">
                                      <p:cBhvr>
                                        <p:cTn id="21" dur="500" fill="hold"/>
                                        <p:tgtEl>
                                          <p:spTgt spid="332807"/>
                                        </p:tgtEl>
                                        <p:attrNameLst>
                                          <p:attrName>ppt_w</p:attrName>
                                        </p:attrNameLst>
                                      </p:cBhvr>
                                      <p:tavLst>
                                        <p:tav tm="0">
                                          <p:val>
                                            <p:fltVal val="0"/>
                                          </p:val>
                                        </p:tav>
                                        <p:tav tm="100000">
                                          <p:val>
                                            <p:strVal val="#ppt_w"/>
                                          </p:val>
                                        </p:tav>
                                      </p:tavLst>
                                    </p:anim>
                                    <p:anim calcmode="lin" valueType="num">
                                      <p:cBhvr>
                                        <p:cTn id="22" dur="500" fill="hold"/>
                                        <p:tgtEl>
                                          <p:spTgt spid="332807"/>
                                        </p:tgtEl>
                                        <p:attrNameLst>
                                          <p:attrName>ppt_h</p:attrName>
                                        </p:attrNameLst>
                                      </p:cBhvr>
                                      <p:tavLst>
                                        <p:tav tm="0">
                                          <p:val>
                                            <p:fltVal val="0"/>
                                          </p:val>
                                        </p:tav>
                                        <p:tav tm="100000">
                                          <p:val>
                                            <p:strVal val="#ppt_h"/>
                                          </p:val>
                                        </p:tav>
                                      </p:tavLst>
                                    </p:anim>
                                    <p:anim calcmode="lin" valueType="num">
                                      <p:cBhvr>
                                        <p:cTn id="23" dur="500" fill="hold"/>
                                        <p:tgtEl>
                                          <p:spTgt spid="332807"/>
                                        </p:tgtEl>
                                        <p:attrNameLst>
                                          <p:attrName>style.rotation</p:attrName>
                                        </p:attrNameLst>
                                      </p:cBhvr>
                                      <p:tavLst>
                                        <p:tav tm="0">
                                          <p:val>
                                            <p:fltVal val="360"/>
                                          </p:val>
                                        </p:tav>
                                        <p:tav tm="100000">
                                          <p:val>
                                            <p:fltVal val="0"/>
                                          </p:val>
                                        </p:tav>
                                      </p:tavLst>
                                    </p:anim>
                                    <p:animEffect transition="in" filter="fade">
                                      <p:cBhvr>
                                        <p:cTn id="24" dur="500"/>
                                        <p:tgtEl>
                                          <p:spTgt spid="332807"/>
                                        </p:tgtEl>
                                      </p:cBhvr>
                                    </p:animEffect>
                                  </p:childTnLst>
                                </p:cTn>
                              </p:par>
                            </p:childTnLst>
                          </p:cTn>
                        </p:par>
                        <p:par>
                          <p:cTn id="25" fill="hold" nodeType="afterGroup">
                            <p:stCondLst>
                              <p:cond delay="1500"/>
                            </p:stCondLst>
                            <p:childTnLst>
                              <p:par>
                                <p:cTn id="26" presetID="49" presetClass="entr" presetSubtype="0" decel="100000" fill="hold" grpId="0" nodeType="afterEffect">
                                  <p:stCondLst>
                                    <p:cond delay="0"/>
                                  </p:stCondLst>
                                  <p:childTnLst>
                                    <p:set>
                                      <p:cBhvr>
                                        <p:cTn id="27" dur="1" fill="hold">
                                          <p:stCondLst>
                                            <p:cond delay="0"/>
                                          </p:stCondLst>
                                        </p:cTn>
                                        <p:tgtEl>
                                          <p:spTgt spid="332806"/>
                                        </p:tgtEl>
                                        <p:attrNameLst>
                                          <p:attrName>style.visibility</p:attrName>
                                        </p:attrNameLst>
                                      </p:cBhvr>
                                      <p:to>
                                        <p:strVal val="visible"/>
                                      </p:to>
                                    </p:set>
                                    <p:anim calcmode="lin" valueType="num">
                                      <p:cBhvr>
                                        <p:cTn id="28" dur="500" fill="hold"/>
                                        <p:tgtEl>
                                          <p:spTgt spid="332806"/>
                                        </p:tgtEl>
                                        <p:attrNameLst>
                                          <p:attrName>ppt_w</p:attrName>
                                        </p:attrNameLst>
                                      </p:cBhvr>
                                      <p:tavLst>
                                        <p:tav tm="0">
                                          <p:val>
                                            <p:fltVal val="0"/>
                                          </p:val>
                                        </p:tav>
                                        <p:tav tm="100000">
                                          <p:val>
                                            <p:strVal val="#ppt_w"/>
                                          </p:val>
                                        </p:tav>
                                      </p:tavLst>
                                    </p:anim>
                                    <p:anim calcmode="lin" valueType="num">
                                      <p:cBhvr>
                                        <p:cTn id="29" dur="500" fill="hold"/>
                                        <p:tgtEl>
                                          <p:spTgt spid="332806"/>
                                        </p:tgtEl>
                                        <p:attrNameLst>
                                          <p:attrName>ppt_h</p:attrName>
                                        </p:attrNameLst>
                                      </p:cBhvr>
                                      <p:tavLst>
                                        <p:tav tm="0">
                                          <p:val>
                                            <p:fltVal val="0"/>
                                          </p:val>
                                        </p:tav>
                                        <p:tav tm="100000">
                                          <p:val>
                                            <p:strVal val="#ppt_h"/>
                                          </p:val>
                                        </p:tav>
                                      </p:tavLst>
                                    </p:anim>
                                    <p:anim calcmode="lin" valueType="num">
                                      <p:cBhvr>
                                        <p:cTn id="30" dur="500" fill="hold"/>
                                        <p:tgtEl>
                                          <p:spTgt spid="332806"/>
                                        </p:tgtEl>
                                        <p:attrNameLst>
                                          <p:attrName>style.rotation</p:attrName>
                                        </p:attrNameLst>
                                      </p:cBhvr>
                                      <p:tavLst>
                                        <p:tav tm="0">
                                          <p:val>
                                            <p:fltVal val="360"/>
                                          </p:val>
                                        </p:tav>
                                        <p:tav tm="100000">
                                          <p:val>
                                            <p:fltVal val="0"/>
                                          </p:val>
                                        </p:tav>
                                      </p:tavLst>
                                    </p:anim>
                                    <p:animEffect transition="in" filter="fade">
                                      <p:cBhvr>
                                        <p:cTn id="31" dur="500"/>
                                        <p:tgtEl>
                                          <p:spTgt spid="3328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332808"/>
                                        </p:tgtEl>
                                        <p:attrNameLst>
                                          <p:attrName>style.visibility</p:attrName>
                                        </p:attrNameLst>
                                      </p:cBhvr>
                                      <p:to>
                                        <p:strVal val="visible"/>
                                      </p:to>
                                    </p:set>
                                    <p:anim calcmode="lin" valueType="num">
                                      <p:cBhvr>
                                        <p:cTn id="36" dur="500" fill="hold"/>
                                        <p:tgtEl>
                                          <p:spTgt spid="332808"/>
                                        </p:tgtEl>
                                        <p:attrNameLst>
                                          <p:attrName>ppt_w</p:attrName>
                                        </p:attrNameLst>
                                      </p:cBhvr>
                                      <p:tavLst>
                                        <p:tav tm="0">
                                          <p:val>
                                            <p:fltVal val="0"/>
                                          </p:val>
                                        </p:tav>
                                        <p:tav tm="100000">
                                          <p:val>
                                            <p:strVal val="#ppt_w"/>
                                          </p:val>
                                        </p:tav>
                                      </p:tavLst>
                                    </p:anim>
                                    <p:anim calcmode="lin" valueType="num">
                                      <p:cBhvr>
                                        <p:cTn id="37" dur="500" fill="hold"/>
                                        <p:tgtEl>
                                          <p:spTgt spid="332808"/>
                                        </p:tgtEl>
                                        <p:attrNameLst>
                                          <p:attrName>ppt_h</p:attrName>
                                        </p:attrNameLst>
                                      </p:cBhvr>
                                      <p:tavLst>
                                        <p:tav tm="0">
                                          <p:val>
                                            <p:fltVal val="0"/>
                                          </p:val>
                                        </p:tav>
                                        <p:tav tm="100000">
                                          <p:val>
                                            <p:strVal val="#ppt_h"/>
                                          </p:val>
                                        </p:tav>
                                      </p:tavLst>
                                    </p:anim>
                                    <p:anim calcmode="lin" valueType="num">
                                      <p:cBhvr>
                                        <p:cTn id="38" dur="500" fill="hold"/>
                                        <p:tgtEl>
                                          <p:spTgt spid="332808"/>
                                        </p:tgtEl>
                                        <p:attrNameLst>
                                          <p:attrName>style.rotation</p:attrName>
                                        </p:attrNameLst>
                                      </p:cBhvr>
                                      <p:tavLst>
                                        <p:tav tm="0">
                                          <p:val>
                                            <p:fltVal val="360"/>
                                          </p:val>
                                        </p:tav>
                                        <p:tav tm="100000">
                                          <p:val>
                                            <p:fltVal val="0"/>
                                          </p:val>
                                        </p:tav>
                                      </p:tavLst>
                                    </p:anim>
                                    <p:animEffect transition="in" filter="fade">
                                      <p:cBhvr>
                                        <p:cTn id="39" dur="500"/>
                                        <p:tgtEl>
                                          <p:spTgt spid="332808"/>
                                        </p:tgtEl>
                                      </p:cBhvr>
                                    </p:animEffect>
                                  </p:childTnLst>
                                </p:cTn>
                              </p:par>
                            </p:childTnLst>
                          </p:cTn>
                        </p:par>
                        <p:par>
                          <p:cTn id="40" fill="hold" nodeType="afterGroup">
                            <p:stCondLst>
                              <p:cond delay="500"/>
                            </p:stCondLst>
                            <p:childTnLst>
                              <p:par>
                                <p:cTn id="41" presetID="49" presetClass="entr" presetSubtype="0" decel="100000" fill="hold" grpId="0" nodeType="afterEffect">
                                  <p:stCondLst>
                                    <p:cond delay="0"/>
                                  </p:stCondLst>
                                  <p:childTnLst>
                                    <p:set>
                                      <p:cBhvr>
                                        <p:cTn id="42" dur="1" fill="hold">
                                          <p:stCondLst>
                                            <p:cond delay="0"/>
                                          </p:stCondLst>
                                        </p:cTn>
                                        <p:tgtEl>
                                          <p:spTgt spid="332809"/>
                                        </p:tgtEl>
                                        <p:attrNameLst>
                                          <p:attrName>style.visibility</p:attrName>
                                        </p:attrNameLst>
                                      </p:cBhvr>
                                      <p:to>
                                        <p:strVal val="visible"/>
                                      </p:to>
                                    </p:set>
                                    <p:anim calcmode="lin" valueType="num">
                                      <p:cBhvr>
                                        <p:cTn id="43" dur="500" fill="hold"/>
                                        <p:tgtEl>
                                          <p:spTgt spid="332809"/>
                                        </p:tgtEl>
                                        <p:attrNameLst>
                                          <p:attrName>ppt_w</p:attrName>
                                        </p:attrNameLst>
                                      </p:cBhvr>
                                      <p:tavLst>
                                        <p:tav tm="0">
                                          <p:val>
                                            <p:fltVal val="0"/>
                                          </p:val>
                                        </p:tav>
                                        <p:tav tm="100000">
                                          <p:val>
                                            <p:strVal val="#ppt_w"/>
                                          </p:val>
                                        </p:tav>
                                      </p:tavLst>
                                    </p:anim>
                                    <p:anim calcmode="lin" valueType="num">
                                      <p:cBhvr>
                                        <p:cTn id="44" dur="500" fill="hold"/>
                                        <p:tgtEl>
                                          <p:spTgt spid="332809"/>
                                        </p:tgtEl>
                                        <p:attrNameLst>
                                          <p:attrName>ppt_h</p:attrName>
                                        </p:attrNameLst>
                                      </p:cBhvr>
                                      <p:tavLst>
                                        <p:tav tm="0">
                                          <p:val>
                                            <p:fltVal val="0"/>
                                          </p:val>
                                        </p:tav>
                                        <p:tav tm="100000">
                                          <p:val>
                                            <p:strVal val="#ppt_h"/>
                                          </p:val>
                                        </p:tav>
                                      </p:tavLst>
                                    </p:anim>
                                    <p:anim calcmode="lin" valueType="num">
                                      <p:cBhvr>
                                        <p:cTn id="45" dur="500" fill="hold"/>
                                        <p:tgtEl>
                                          <p:spTgt spid="332809"/>
                                        </p:tgtEl>
                                        <p:attrNameLst>
                                          <p:attrName>style.rotation</p:attrName>
                                        </p:attrNameLst>
                                      </p:cBhvr>
                                      <p:tavLst>
                                        <p:tav tm="0">
                                          <p:val>
                                            <p:fltVal val="360"/>
                                          </p:val>
                                        </p:tav>
                                        <p:tav tm="100000">
                                          <p:val>
                                            <p:fltVal val="0"/>
                                          </p:val>
                                        </p:tav>
                                      </p:tavLst>
                                    </p:anim>
                                    <p:animEffect transition="in" filter="fade">
                                      <p:cBhvr>
                                        <p:cTn id="46" dur="500"/>
                                        <p:tgtEl>
                                          <p:spTgt spid="332809"/>
                                        </p:tgtEl>
                                      </p:cBhvr>
                                    </p:animEffect>
                                  </p:childTnLst>
                                </p:cTn>
                              </p:par>
                              <p:par>
                                <p:cTn id="47" presetID="9" presetClass="emph" presetSubtype="0" grpId="1" nodeType="withEffect">
                                  <p:stCondLst>
                                    <p:cond delay="0"/>
                                  </p:stCondLst>
                                  <p:childTnLst>
                                    <p:set>
                                      <p:cBhvr rctx="PPT">
                                        <p:cTn id="48" dur="indefinite"/>
                                        <p:tgtEl>
                                          <p:spTgt spid="332809"/>
                                        </p:tgtEl>
                                        <p:attrNameLst>
                                          <p:attrName>style.opacity</p:attrName>
                                        </p:attrNameLst>
                                      </p:cBhvr>
                                      <p:to>
                                        <p:strVal val="0.75"/>
                                      </p:to>
                                    </p:set>
                                    <p:animEffect filter="image" prLst="opacity: 0.75">
                                      <p:cBhvr rctx="IE">
                                        <p:cTn id="49" dur="indefinite"/>
                                        <p:tgtEl>
                                          <p:spTgt spid="332809"/>
                                        </p:tgtEl>
                                      </p:cBhvr>
                                    </p:animEffect>
                                  </p:childTnLst>
                                </p:cTn>
                              </p:par>
                              <p:par>
                                <p:cTn id="50" presetID="9" presetClass="emph" presetSubtype="0" grpId="1" nodeType="withEffect">
                                  <p:stCondLst>
                                    <p:cond delay="0"/>
                                  </p:stCondLst>
                                  <p:childTnLst>
                                    <p:set>
                                      <p:cBhvr rctx="PPT">
                                        <p:cTn id="51" dur="indefinite"/>
                                        <p:tgtEl>
                                          <p:spTgt spid="332804"/>
                                        </p:tgtEl>
                                        <p:attrNameLst>
                                          <p:attrName>style.opacity</p:attrName>
                                        </p:attrNameLst>
                                      </p:cBhvr>
                                      <p:to>
                                        <p:strVal val="0.75"/>
                                      </p:to>
                                    </p:set>
                                    <p:animEffect filter="image" prLst="opacity: 0.75">
                                      <p:cBhvr rctx="IE">
                                        <p:cTn id="52" dur="indefinite"/>
                                        <p:tgtEl>
                                          <p:spTgt spid="332804"/>
                                        </p:tgtEl>
                                      </p:cBhvr>
                                    </p:animEffect>
                                  </p:childTnLst>
                                </p:cTn>
                              </p:par>
                              <p:par>
                                <p:cTn id="53" presetID="9" presetClass="emph" presetSubtype="0" grpId="1" nodeType="withEffect">
                                  <p:stCondLst>
                                    <p:cond delay="0"/>
                                  </p:stCondLst>
                                  <p:childTnLst>
                                    <p:set>
                                      <p:cBhvr rctx="PPT">
                                        <p:cTn id="54" dur="indefinite"/>
                                        <p:tgtEl>
                                          <p:spTgt spid="332806"/>
                                        </p:tgtEl>
                                        <p:attrNameLst>
                                          <p:attrName>style.opacity</p:attrName>
                                        </p:attrNameLst>
                                      </p:cBhvr>
                                      <p:to>
                                        <p:strVal val="0.75"/>
                                      </p:to>
                                    </p:set>
                                    <p:animEffect filter="image" prLst="opacity: 0.75">
                                      <p:cBhvr rctx="IE">
                                        <p:cTn id="55" dur="indefinite"/>
                                        <p:tgtEl>
                                          <p:spTgt spid="332806"/>
                                        </p:tgtEl>
                                      </p:cBhvr>
                                    </p:animEffect>
                                  </p:childTnLst>
                                </p:cTn>
                              </p:par>
                              <p:par>
                                <p:cTn id="56" presetID="9" presetClass="emph" presetSubtype="0" grpId="1" nodeType="withEffect">
                                  <p:stCondLst>
                                    <p:cond delay="0"/>
                                  </p:stCondLst>
                                  <p:childTnLst>
                                    <p:set>
                                      <p:cBhvr rctx="PPT">
                                        <p:cTn id="57" dur="indefinite"/>
                                        <p:tgtEl>
                                          <p:spTgt spid="332805"/>
                                        </p:tgtEl>
                                        <p:attrNameLst>
                                          <p:attrName>style.opacity</p:attrName>
                                        </p:attrNameLst>
                                      </p:cBhvr>
                                      <p:to>
                                        <p:strVal val="0.75"/>
                                      </p:to>
                                    </p:set>
                                    <p:animEffect filter="image" prLst="opacity: 0.75">
                                      <p:cBhvr rctx="IE">
                                        <p:cTn id="58" dur="indefinite"/>
                                        <p:tgtEl>
                                          <p:spTgt spid="332805"/>
                                        </p:tgtEl>
                                      </p:cBhvr>
                                    </p:animEffect>
                                  </p:childTnLst>
                                </p:cTn>
                              </p:par>
                              <p:par>
                                <p:cTn id="59" presetID="9" presetClass="emph" presetSubtype="0" grpId="1" nodeType="withEffect">
                                  <p:stCondLst>
                                    <p:cond delay="0"/>
                                  </p:stCondLst>
                                  <p:childTnLst>
                                    <p:set>
                                      <p:cBhvr rctx="PPT">
                                        <p:cTn id="60" dur="indefinite"/>
                                        <p:tgtEl>
                                          <p:spTgt spid="332807"/>
                                        </p:tgtEl>
                                        <p:attrNameLst>
                                          <p:attrName>style.opacity</p:attrName>
                                        </p:attrNameLst>
                                      </p:cBhvr>
                                      <p:to>
                                        <p:strVal val="0.75"/>
                                      </p:to>
                                    </p:set>
                                    <p:animEffect filter="image" prLst="opacity: 0.75">
                                      <p:cBhvr rctx="IE">
                                        <p:cTn id="61" dur="indefinite"/>
                                        <p:tgtEl>
                                          <p:spTgt spid="332807"/>
                                        </p:tgtEl>
                                      </p:cBhvr>
                                    </p:animEffect>
                                  </p:childTnLst>
                                </p:cTn>
                              </p:par>
                              <p:par>
                                <p:cTn id="62" presetID="9" presetClass="emph" presetSubtype="0" grpId="1" nodeType="withEffect">
                                  <p:stCondLst>
                                    <p:cond delay="0"/>
                                  </p:stCondLst>
                                  <p:childTnLst>
                                    <p:set>
                                      <p:cBhvr rctx="PPT">
                                        <p:cTn id="63" dur="indefinite"/>
                                        <p:tgtEl>
                                          <p:spTgt spid="332808"/>
                                        </p:tgtEl>
                                        <p:attrNameLst>
                                          <p:attrName>style.opacity</p:attrName>
                                        </p:attrNameLst>
                                      </p:cBhvr>
                                      <p:to>
                                        <p:strVal val="0.75"/>
                                      </p:to>
                                    </p:set>
                                    <p:animEffect filter="image" prLst="opacity: 0.75">
                                      <p:cBhvr rctx="IE">
                                        <p:cTn id="64" dur="indefinite"/>
                                        <p:tgtEl>
                                          <p:spTgt spid="332808"/>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332812"/>
                                        </p:tgtEl>
                                        <p:attrNameLst>
                                          <p:attrName>style.visibility</p:attrName>
                                        </p:attrNameLst>
                                      </p:cBhvr>
                                      <p:to>
                                        <p:strVal val="visible"/>
                                      </p:to>
                                    </p:set>
                                    <p:animEffect transition="in" filter="box(in)">
                                      <p:cBhvr>
                                        <p:cTn id="69" dur="500"/>
                                        <p:tgtEl>
                                          <p:spTgt spid="332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804" grpId="0" animBg="1"/>
      <p:bldP spid="332804" grpId="1" animBg="1"/>
      <p:bldP spid="332805" grpId="0" animBg="1"/>
      <p:bldP spid="332805" grpId="1" animBg="1"/>
      <p:bldP spid="332806" grpId="0" animBg="1"/>
      <p:bldP spid="332806" grpId="1" animBg="1"/>
      <p:bldP spid="332807" grpId="0" animBg="1"/>
      <p:bldP spid="332807" grpId="1" animBg="1"/>
      <p:bldP spid="332808" grpId="0" animBg="1"/>
      <p:bldP spid="332808" grpId="1" animBg="1"/>
      <p:bldP spid="332809" grpId="0" animBg="1"/>
      <p:bldP spid="332809" grpId="1" animBg="1"/>
      <p:bldP spid="3328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4B5A092E-CBA7-72C8-F619-EF7FA7057032}"/>
              </a:ext>
            </a:extLst>
          </p:cNvPr>
          <p:cNvSpPr>
            <a:spLocks noChangeArrowheads="1"/>
          </p:cNvSpPr>
          <p:nvPr/>
        </p:nvSpPr>
        <p:spPr bwMode="auto">
          <a:xfrm>
            <a:off x="1444625" y="1547813"/>
            <a:ext cx="22796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200">
                <a:effectLst>
                  <a:outerShdw blurRad="38100" dist="38100" dir="2700000" algn="tl">
                    <a:srgbClr val="000000"/>
                  </a:outerShdw>
                </a:effectLst>
                <a:latin typeface="Arial Narrow" panose="020B0606020202030204" pitchFamily="34" charset="0"/>
              </a:rPr>
              <a:t>Definition: …?</a:t>
            </a:r>
          </a:p>
        </p:txBody>
      </p:sp>
      <p:sp>
        <p:nvSpPr>
          <p:cNvPr id="336899" name="Rectangle 3">
            <a:extLst>
              <a:ext uri="{FF2B5EF4-FFF2-40B4-BE49-F238E27FC236}">
                <a16:creationId xmlns:a16="http://schemas.microsoft.com/office/drawing/2014/main" id="{CBE8ADC3-8415-2C23-26B9-8F1467060D2F}"/>
              </a:ext>
            </a:extLst>
          </p:cNvPr>
          <p:cNvSpPr>
            <a:spLocks noChangeArrowheads="1"/>
          </p:cNvSpPr>
          <p:nvPr/>
        </p:nvSpPr>
        <p:spPr bwMode="auto">
          <a:xfrm>
            <a:off x="134938" y="166688"/>
            <a:ext cx="8907462" cy="1300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ru-RU" altLang="ru-RU" sz="3600" b="1">
                <a:solidFill>
                  <a:schemeClr val="tx2"/>
                </a:solidFill>
                <a:effectLst>
                  <a:outerShdw blurRad="38100" dist="38100" dir="2700000" algn="tl">
                    <a:srgbClr val="000000"/>
                  </a:outerShdw>
                </a:effectLst>
                <a:latin typeface="Comic Sans MS" panose="030F0702030302020204" pitchFamily="66" charset="0"/>
              </a:rPr>
              <a:t>Определения</a:t>
            </a:r>
          </a:p>
          <a:p>
            <a:pPr algn="ctr" eaLnBrk="0" hangingPunct="0">
              <a:spcBef>
                <a:spcPct val="20000"/>
              </a:spcBef>
            </a:pPr>
            <a:r>
              <a:rPr lang="en-GB" altLang="ru-RU" sz="3600" b="1">
                <a:solidFill>
                  <a:schemeClr val="tx2"/>
                </a:solidFill>
                <a:effectLst>
                  <a:outerShdw blurRad="38100" dist="38100" dir="2700000" algn="tl">
                    <a:srgbClr val="000000"/>
                  </a:outerShdw>
                </a:effectLst>
                <a:latin typeface="Comic Sans MS" panose="030F0702030302020204" pitchFamily="66" charset="0"/>
              </a:rPr>
              <a:t>What is Systems Biology?</a:t>
            </a:r>
          </a:p>
        </p:txBody>
      </p:sp>
      <p:sp>
        <p:nvSpPr>
          <p:cNvPr id="336900" name="Text Box 4">
            <a:extLst>
              <a:ext uri="{FF2B5EF4-FFF2-40B4-BE49-F238E27FC236}">
                <a16:creationId xmlns:a16="http://schemas.microsoft.com/office/drawing/2014/main" id="{39689A0A-6658-FF9D-0580-D834FA124F59}"/>
              </a:ext>
            </a:extLst>
          </p:cNvPr>
          <p:cNvSpPr txBox="1">
            <a:spLocks noChangeArrowheads="1"/>
          </p:cNvSpPr>
          <p:nvPr/>
        </p:nvSpPr>
        <p:spPr bwMode="auto">
          <a:xfrm rot="-1213103">
            <a:off x="422275" y="2012950"/>
            <a:ext cx="5757863" cy="2436813"/>
          </a:xfrm>
          <a:prstGeom prst="rect">
            <a:avLst/>
          </a:prstGeom>
          <a:solidFill>
            <a:srgbClr val="FFFF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2200">
                <a:solidFill>
                  <a:srgbClr val="000000"/>
                </a:solidFill>
                <a:effectLst>
                  <a:outerShdw blurRad="38100" dist="38100" dir="2700000" algn="tl">
                    <a:srgbClr val="FFFFFF"/>
                  </a:outerShdw>
                </a:effectLst>
                <a:latin typeface="Arial Narrow" panose="020B0606020202030204" pitchFamily="34" charset="0"/>
              </a:rPr>
              <a:t>Integrative Biology is the study of biological systems approached by incorporating many diverse perspectives and disciplines, e.g.  natural, physical and sciences, that complement one another to unravel the complexity of biology.</a:t>
            </a:r>
          </a:p>
          <a:p>
            <a:pPr algn="ctr"/>
            <a:endParaRPr lang="pt-BR" altLang="ru-RU" sz="2200">
              <a:solidFill>
                <a:srgbClr val="000000"/>
              </a:solidFill>
              <a:effectLst>
                <a:outerShdw blurRad="38100" dist="38100" dir="2700000" algn="tl">
                  <a:srgbClr val="FFFFFF"/>
                </a:outerShdw>
              </a:effectLst>
              <a:latin typeface="Arial Narrow" panose="020B0606020202030204" pitchFamily="34" charset="0"/>
            </a:endParaRPr>
          </a:p>
          <a:p>
            <a:pPr algn="ctr"/>
            <a:r>
              <a:rPr lang="pt-BR" altLang="ru-RU" sz="2200" i="1">
                <a:solidFill>
                  <a:srgbClr val="000000"/>
                </a:solidFill>
                <a:effectLst>
                  <a:outerShdw blurRad="38100" dist="38100" dir="2700000" algn="tl">
                    <a:srgbClr val="FFFFFF"/>
                  </a:outerShdw>
                </a:effectLst>
                <a:latin typeface="Arial Narrow" panose="020B0606020202030204" pitchFamily="34" charset="0"/>
              </a:rPr>
              <a:t>Keita Ito, Vice Director AO Research Davos</a:t>
            </a:r>
            <a:endParaRPr lang="en-GB" altLang="ru-RU" sz="2200" b="1">
              <a:solidFill>
                <a:srgbClr val="000000"/>
              </a:solidFill>
              <a:effectLst>
                <a:outerShdw blurRad="38100" dist="38100" dir="2700000" algn="tl">
                  <a:srgbClr val="FFFFFF"/>
                </a:outerShdw>
              </a:effectLst>
              <a:latin typeface="Arial Narrow" panose="020B0606020202030204" pitchFamily="34" charset="0"/>
            </a:endParaRPr>
          </a:p>
        </p:txBody>
      </p:sp>
      <p:sp>
        <p:nvSpPr>
          <p:cNvPr id="336901" name="Text Box 5">
            <a:extLst>
              <a:ext uri="{FF2B5EF4-FFF2-40B4-BE49-F238E27FC236}">
                <a16:creationId xmlns:a16="http://schemas.microsoft.com/office/drawing/2014/main" id="{354BD6D4-E389-A0A1-7DCD-1EDC48AD0048}"/>
              </a:ext>
            </a:extLst>
          </p:cNvPr>
          <p:cNvSpPr txBox="1">
            <a:spLocks noChangeArrowheads="1"/>
          </p:cNvSpPr>
          <p:nvPr/>
        </p:nvSpPr>
        <p:spPr bwMode="auto">
          <a:xfrm rot="867005">
            <a:off x="2312988" y="2673350"/>
            <a:ext cx="6145212" cy="3441700"/>
          </a:xfrm>
          <a:prstGeom prst="rect">
            <a:avLst/>
          </a:prstGeom>
          <a:solidFill>
            <a:srgbClr val="FFCC66"/>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an academic field that seeks to integrate high-throughput biological studies to understand how biological systems function. By studying the relationships and interactions between various parts of a biological system (e.g. metabolic pathways, organelles, cells, physiological systems, organisms etc.) it is hoped that eventually an understandable model of the whole system can be developed.</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                              Wikipedia</a:t>
            </a:r>
            <a:r>
              <a:rPr lang="en-GB" altLang="ru-RU" sz="2200" b="1" i="1">
                <a:solidFill>
                  <a:srgbClr val="000000"/>
                </a:solidFill>
                <a:effectLst>
                  <a:outerShdw blurRad="38100" dist="38100" dir="2700000" algn="tl">
                    <a:srgbClr val="FFFFFF"/>
                  </a:outerShdw>
                </a:effectLst>
                <a:latin typeface="Arial Narrow" panose="020B0606020202030204" pitchFamily="34" charset="0"/>
              </a:rPr>
              <a:t> </a:t>
            </a:r>
          </a:p>
        </p:txBody>
      </p:sp>
      <p:sp>
        <p:nvSpPr>
          <p:cNvPr id="336902" name="Text Box 6">
            <a:extLst>
              <a:ext uri="{FF2B5EF4-FFF2-40B4-BE49-F238E27FC236}">
                <a16:creationId xmlns:a16="http://schemas.microsoft.com/office/drawing/2014/main" id="{6A23003D-0F28-40F4-06CE-0C58B0587187}"/>
              </a:ext>
            </a:extLst>
          </p:cNvPr>
          <p:cNvSpPr txBox="1">
            <a:spLocks noChangeArrowheads="1"/>
          </p:cNvSpPr>
          <p:nvPr/>
        </p:nvSpPr>
        <p:spPr bwMode="auto">
          <a:xfrm rot="419566">
            <a:off x="3886200" y="3897313"/>
            <a:ext cx="4975225" cy="1766887"/>
          </a:xfrm>
          <a:prstGeom prst="rect">
            <a:avLst/>
          </a:prstGeom>
          <a:solidFill>
            <a:srgbClr val="FFFF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Integrative biology has the same meaning as systemic biology. By the way, it is a new wording, more fashionable, for physiology...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ru-RU" sz="2200" i="1">
                <a:solidFill>
                  <a:srgbClr val="000000"/>
                </a:solidFill>
                <a:effectLst>
                  <a:outerShdw blurRad="38100" dist="38100" dir="2700000" algn="tl">
                    <a:srgbClr val="FFFFFF"/>
                  </a:outerShdw>
                </a:effectLst>
                <a:latin typeface="Arial Narrow" panose="020B0606020202030204" pitchFamily="34" charset="0"/>
              </a:rPr>
              <a:t>Jean-Pierre Boissel, Lyon France</a:t>
            </a:r>
            <a:r>
              <a:rPr lang="en-GB" altLang="ru-RU" sz="2200" b="1">
                <a:solidFill>
                  <a:srgbClr val="000000"/>
                </a:solidFill>
                <a:effectLst>
                  <a:outerShdw blurRad="38100" dist="38100" dir="2700000" algn="tl">
                    <a:srgbClr val="FFFFFF"/>
                  </a:outerShdw>
                </a:effectLst>
                <a:latin typeface="Arial Narrow" panose="020B0606020202030204" pitchFamily="34" charset="0"/>
              </a:rPr>
              <a:t> </a:t>
            </a:r>
          </a:p>
        </p:txBody>
      </p:sp>
      <p:sp>
        <p:nvSpPr>
          <p:cNvPr id="336903" name="Text Box 7">
            <a:extLst>
              <a:ext uri="{FF2B5EF4-FFF2-40B4-BE49-F238E27FC236}">
                <a16:creationId xmlns:a16="http://schemas.microsoft.com/office/drawing/2014/main" id="{9343153A-2946-148E-3089-284A01B551FD}"/>
              </a:ext>
            </a:extLst>
          </p:cNvPr>
          <p:cNvSpPr txBox="1">
            <a:spLocks noChangeArrowheads="1"/>
          </p:cNvSpPr>
          <p:nvPr/>
        </p:nvSpPr>
        <p:spPr bwMode="auto">
          <a:xfrm rot="190390">
            <a:off x="1335088" y="1403350"/>
            <a:ext cx="7462837" cy="1431925"/>
          </a:xfrm>
          <a:prstGeom prst="rect">
            <a:avLst/>
          </a:prstGeom>
          <a:solidFill>
            <a:srgbClr val="FFFFCC"/>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2200">
                <a:solidFill>
                  <a:srgbClr val="000000"/>
                </a:solidFill>
                <a:effectLst>
                  <a:outerShdw blurRad="38100" dist="38100" dir="2700000" algn="tl">
                    <a:srgbClr val="FFFFFF"/>
                  </a:outerShdw>
                </a:effectLst>
                <a:latin typeface="Arial Narrow" panose="020B0606020202030204" pitchFamily="34" charset="0"/>
              </a:rPr>
              <a:t>“Systems biology” is quickly emerging as the popular term describing many exciting scientific activities of postgenomic biology.</a:t>
            </a:r>
          </a:p>
          <a:p>
            <a:pPr algn="ct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Allen W. Cowley, Jr. Editor-in-Chief, Physiological Genomics </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6904" name="Text Box 8">
            <a:extLst>
              <a:ext uri="{FF2B5EF4-FFF2-40B4-BE49-F238E27FC236}">
                <a16:creationId xmlns:a16="http://schemas.microsoft.com/office/drawing/2014/main" id="{705F6AD9-8C0D-54DA-5EA2-FF66100A9977}"/>
              </a:ext>
            </a:extLst>
          </p:cNvPr>
          <p:cNvSpPr txBox="1">
            <a:spLocks noChangeArrowheads="1"/>
          </p:cNvSpPr>
          <p:nvPr/>
        </p:nvSpPr>
        <p:spPr bwMode="auto">
          <a:xfrm rot="-480870">
            <a:off x="390525" y="3446463"/>
            <a:ext cx="5300663" cy="2771775"/>
          </a:xfrm>
          <a:prstGeom prst="rect">
            <a:avLst/>
          </a:prstGeom>
          <a:solidFill>
            <a:srgbClr val="FFFF99"/>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ja-JP" sz="2200">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Systems biology concerns the study of the connectivity between the components of living matter and how the connectivity between these components can lead to emergent properties i.e. the properties of a system that are not derivable by summing the properties of its component parts.</a:t>
            </a:r>
            <a:r>
              <a:rPr lang="en-GB" altLang="ja-JP" sz="2200" b="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 </a:t>
            </a:r>
            <a:endParaRPr lang="en-US" altLang="ru-RU" sz="2200" i="1">
              <a:solidFill>
                <a:srgbClr val="000000"/>
              </a:solidFill>
              <a:effectLst>
                <a:outerShdw blurRad="38100" dist="38100" dir="2700000" algn="tl">
                  <a:srgbClr val="FFFFFF"/>
                </a:outerShdw>
              </a:effectLst>
              <a:latin typeface="Arial Narrow" panose="020B0606020202030204" pitchFamily="34" charset="0"/>
            </a:endParaRPr>
          </a:p>
          <a:p>
            <a:pPr algn="ctr"/>
            <a:endPar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endParaRPr>
          </a:p>
          <a:p>
            <a:pPr algn="ctr"/>
            <a:r>
              <a:rPr lang="en-US" altLang="ja-JP" sz="2200" i="1">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rPr>
              <a:t>EMBL</a:t>
            </a:r>
            <a:endParaRPr lang="en-GB" altLang="ru-RU" sz="2200" i="1">
              <a:solidFill>
                <a:srgbClr val="000000"/>
              </a:solidFill>
              <a:effectLst>
                <a:outerShdw blurRad="38100" dist="38100" dir="2700000" algn="tl">
                  <a:srgbClr val="FFFFFF"/>
                </a:outerShdw>
              </a:effectLst>
              <a:latin typeface="Arial Narrow" panose="020B0606020202030204" pitchFamily="34" charset="0"/>
            </a:endParaRPr>
          </a:p>
        </p:txBody>
      </p:sp>
      <p:sp>
        <p:nvSpPr>
          <p:cNvPr id="336905" name="Text Box 9">
            <a:extLst>
              <a:ext uri="{FF2B5EF4-FFF2-40B4-BE49-F238E27FC236}">
                <a16:creationId xmlns:a16="http://schemas.microsoft.com/office/drawing/2014/main" id="{932DCD72-6996-EB84-5D7A-E7E40032A67D}"/>
              </a:ext>
            </a:extLst>
          </p:cNvPr>
          <p:cNvSpPr txBox="1">
            <a:spLocks noChangeArrowheads="1"/>
          </p:cNvSpPr>
          <p:nvPr/>
        </p:nvSpPr>
        <p:spPr bwMode="auto">
          <a:xfrm>
            <a:off x="1216025" y="1820863"/>
            <a:ext cx="6780213" cy="34417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endParaRPr lang="en-GB"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GB" altLang="ru-RU" sz="2200" b="1">
                <a:solidFill>
                  <a:srgbClr val="000000"/>
                </a:solidFill>
                <a:effectLst>
                  <a:outerShdw blurRad="38100" dist="38100" dir="2700000" algn="tl">
                    <a:srgbClr val="C0C0C0"/>
                  </a:outerShdw>
                </a:effectLst>
                <a:latin typeface="Arial Narrow" panose="020B0606020202030204" pitchFamily="34" charset="0"/>
              </a:rPr>
              <a:t>Systems biology involves the application of experimental, theoretical, and computational techniques to the study of biological organisms at all levels, from the molecular, through the cellular, to the organ, organism, and populations.  Its aim is to understand biological processes as integrated systems instead of as isolated parts</a:t>
            </a:r>
            <a:r>
              <a:rPr lang="en-GB" altLang="ja-JP" sz="2200" b="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a:t>
            </a:r>
          </a:p>
          <a:p>
            <a:pPr algn="ctr"/>
            <a:endParaRPr lang="en-US" altLang="ru-RU" sz="2200" b="1">
              <a:solidFill>
                <a:srgbClr val="000000"/>
              </a:solidFill>
              <a:effectLst>
                <a:outerShdw blurRad="38100" dist="38100" dir="2700000" algn="tl">
                  <a:srgbClr val="C0C0C0"/>
                </a:outerShdw>
              </a:effectLst>
              <a:latin typeface="Arial Narrow" panose="020B0606020202030204" pitchFamily="34" charset="0"/>
            </a:endParaRPr>
          </a:p>
          <a:p>
            <a:pPr algn="ctr"/>
            <a:r>
              <a:rPr lang="en-US" altLang="ja-JP" sz="2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NIH Systems Biology Workshop 2002</a:t>
            </a:r>
          </a:p>
          <a:p>
            <a:pPr algn="ctr"/>
            <a:endParaRPr lang="en-GB" altLang="ru-RU" sz="2200" i="1">
              <a:solidFill>
                <a:srgbClr val="000000"/>
              </a:solidFill>
              <a:effectLst>
                <a:outerShdw blurRad="38100" dist="38100" dir="2700000" algn="tl">
                  <a:srgbClr val="C0C0C0"/>
                </a:outerShdw>
              </a:effectLst>
              <a:latin typeface="Arial Narrow" panose="020B0606020202030204" pitchFamily="34" charset="0"/>
            </a:endParaRPr>
          </a:p>
        </p:txBody>
      </p:sp>
      <p:sp>
        <p:nvSpPr>
          <p:cNvPr id="336906" name="Text Box 10">
            <a:extLst>
              <a:ext uri="{FF2B5EF4-FFF2-40B4-BE49-F238E27FC236}">
                <a16:creationId xmlns:a16="http://schemas.microsoft.com/office/drawing/2014/main" id="{BF7758A3-084B-54EC-0B29-225EFA804597}"/>
              </a:ext>
            </a:extLst>
          </p:cNvPr>
          <p:cNvSpPr txBox="1">
            <a:spLocks noChangeArrowheads="1"/>
          </p:cNvSpPr>
          <p:nvPr/>
        </p:nvSpPr>
        <p:spPr bwMode="auto">
          <a:xfrm>
            <a:off x="900113" y="1412875"/>
            <a:ext cx="7359650" cy="4848225"/>
          </a:xfrm>
          <a:prstGeom prst="rect">
            <a:avLst/>
          </a:prstGeom>
          <a:solidFill>
            <a:schemeClr val="tx1"/>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lnSpc>
                <a:spcPct val="125000"/>
              </a:lnSpc>
            </a:pPr>
            <a:endParaRPr lang="en-GB" altLang="ja-JP" sz="3200">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endParaRPr>
          </a:p>
          <a:p>
            <a:pPr algn="ctr">
              <a:lnSpc>
                <a:spcPct val="125000"/>
              </a:lnSpc>
            </a:pPr>
            <a:r>
              <a:rPr lang="en-GB" altLang="ja-JP" sz="3200">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Perhaps surprisingly, a concise definition of </a:t>
            </a:r>
            <a:r>
              <a:rPr lang="en-GB" altLang="ja-JP" sz="3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Systems Biology</a:t>
            </a:r>
            <a:r>
              <a:rPr lang="en-GB" altLang="ja-JP" sz="3200">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that most of us can agree upon has yet to emerge.</a:t>
            </a:r>
            <a:r>
              <a:rPr lang="en-GB" altLang="ja-JP" sz="3200" b="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 </a:t>
            </a:r>
            <a:endParaRPr lang="en-US" altLang="ru-RU" sz="3200" i="1">
              <a:solidFill>
                <a:srgbClr val="000000"/>
              </a:solidFill>
              <a:effectLst>
                <a:outerShdw blurRad="38100" dist="38100" dir="2700000" algn="tl">
                  <a:srgbClr val="C0C0C0"/>
                </a:outerShdw>
              </a:effectLst>
              <a:latin typeface="Arial Narrow" panose="020B0606020202030204" pitchFamily="34" charset="0"/>
            </a:endParaRPr>
          </a:p>
          <a:p>
            <a:pPr algn="ctr">
              <a:lnSpc>
                <a:spcPct val="125000"/>
              </a:lnSpc>
            </a:pPr>
            <a:endParaRPr lang="en-US" altLang="ja-JP" sz="32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endParaRPr>
          </a:p>
          <a:p>
            <a:pPr algn="ctr">
              <a:lnSpc>
                <a:spcPct val="125000"/>
              </a:lnSpc>
            </a:pPr>
            <a:r>
              <a:rPr lang="en-US" altLang="ja-JP" sz="28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Ruedi Aebersold</a:t>
            </a:r>
          </a:p>
          <a:p>
            <a:pPr algn="ctr">
              <a:lnSpc>
                <a:spcPct val="125000"/>
              </a:lnSpc>
            </a:pPr>
            <a:r>
              <a:rPr lang="en-US" altLang="ja-JP" sz="2800" i="1">
                <a:solidFill>
                  <a:srgbClr val="000000"/>
                </a:solidFill>
                <a:effectLst>
                  <a:outerShdw blurRad="38100" dist="38100" dir="2700000" algn="tl">
                    <a:srgbClr val="C0C0C0"/>
                  </a:outerShdw>
                </a:effectLst>
                <a:latin typeface="Arial Narrow" panose="020B0606020202030204" pitchFamily="34" charset="0"/>
                <a:ea typeface="MS PGothic" panose="020B0600070205080204" pitchFamily="34" charset="-128"/>
              </a:rPr>
              <a:t>Institute for Systems Biology, Seattle</a:t>
            </a:r>
          </a:p>
          <a:p>
            <a:pPr algn="ctr">
              <a:lnSpc>
                <a:spcPct val="125000"/>
              </a:lnSpc>
            </a:pPr>
            <a:endParaRPr lang="en-GB" altLang="ru-RU" sz="3200" i="1">
              <a:solidFill>
                <a:srgbClr val="000000"/>
              </a:solidFill>
              <a:effectLst>
                <a:outerShdw blurRad="38100" dist="38100" dir="2700000" algn="tl">
                  <a:srgbClr val="C0C0C0"/>
                </a:outerShdw>
              </a:effectLst>
              <a:latin typeface="Arial Narrow" panose="020B0606020202030204" pitchFamily="34" charset="0"/>
            </a:endParaRPr>
          </a:p>
        </p:txBody>
      </p:sp>
      <p:sp>
        <p:nvSpPr>
          <p:cNvPr id="336907" name="Rectangle 11">
            <a:extLst>
              <a:ext uri="{FF2B5EF4-FFF2-40B4-BE49-F238E27FC236}">
                <a16:creationId xmlns:a16="http://schemas.microsoft.com/office/drawing/2014/main" id="{19E4030F-B010-29CB-3AE0-179E0E7CBFD2}"/>
              </a:ext>
            </a:extLst>
          </p:cNvPr>
          <p:cNvSpPr>
            <a:spLocks noChangeArrowheads="1"/>
          </p:cNvSpPr>
          <p:nvPr/>
        </p:nvSpPr>
        <p:spPr bwMode="auto">
          <a:xfrm>
            <a:off x="0" y="836613"/>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336908" name="Rectangle 12">
            <a:extLst>
              <a:ext uri="{FF2B5EF4-FFF2-40B4-BE49-F238E27FC236}">
                <a16:creationId xmlns:a16="http://schemas.microsoft.com/office/drawing/2014/main" id="{473D1712-731A-434E-DD48-D517413C91E4}"/>
              </a:ext>
            </a:extLst>
          </p:cNvPr>
          <p:cNvSpPr>
            <a:spLocks noChangeArrowheads="1"/>
          </p:cNvSpPr>
          <p:nvPr/>
        </p:nvSpPr>
        <p:spPr bwMode="auto">
          <a:xfrm>
            <a:off x="2286000" y="1998663"/>
            <a:ext cx="4572000" cy="4031873"/>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uk-UA" sz="3200" dirty="0" smtClean="0"/>
              <a:t>Можливо дивно, але точне визначення системної біології, з яким би погодилася більшість, ще не дозріло. </a:t>
            </a:r>
            <a:r>
              <a:rPr lang="uk-UA" sz="3200" dirty="0" err="1" smtClean="0"/>
              <a:t>Ruedi</a:t>
            </a:r>
            <a:r>
              <a:rPr lang="uk-UA" sz="3200" dirty="0" smtClean="0"/>
              <a:t> </a:t>
            </a:r>
            <a:r>
              <a:rPr lang="uk-UA" sz="3200" dirty="0" err="1" smtClean="0"/>
              <a:t>Aebersold</a:t>
            </a:r>
            <a:r>
              <a:rPr lang="uk-UA" sz="3200" dirty="0" smtClean="0"/>
              <a:t> </a:t>
            </a:r>
            <a:r>
              <a:rPr lang="uk-UA" sz="3200" dirty="0" err="1" smtClean="0"/>
              <a:t>Institute</a:t>
            </a:r>
            <a:r>
              <a:rPr lang="uk-UA" sz="3200" dirty="0" smtClean="0"/>
              <a:t> </a:t>
            </a:r>
            <a:r>
              <a:rPr lang="uk-UA" sz="3200" dirty="0" err="1" smtClean="0"/>
              <a:t>for</a:t>
            </a:r>
            <a:r>
              <a:rPr lang="uk-UA" sz="3200" dirty="0" smtClean="0"/>
              <a:t> </a:t>
            </a:r>
            <a:r>
              <a:rPr lang="uk-UA" sz="3200" dirty="0" err="1" smtClean="0"/>
              <a:t>Systems</a:t>
            </a:r>
            <a:r>
              <a:rPr lang="uk-UA" sz="3200" dirty="0" smtClean="0"/>
              <a:t> </a:t>
            </a:r>
            <a:r>
              <a:rPr lang="uk-UA" sz="3200" dirty="0" err="1" smtClean="0"/>
              <a:t>Biology</a:t>
            </a:r>
            <a:r>
              <a:rPr lang="uk-UA" sz="3200" dirty="0" smtClean="0"/>
              <a:t>, </a:t>
            </a:r>
            <a:r>
              <a:rPr lang="uk-UA" sz="3200" dirty="0" err="1" smtClean="0"/>
              <a:t>Seattle</a:t>
            </a:r>
            <a:endParaRPr lang="en-GB" altLang="ru-RU" sz="4400" i="1" dirty="0">
              <a:solidFill>
                <a:srgbClr val="000000"/>
              </a:solidFill>
              <a:effectLst>
                <a:outerShdw blurRad="38100" dist="38100" dir="2700000" algn="tl">
                  <a:srgbClr val="FFFFFF"/>
                </a:outerShdw>
              </a:effectLst>
              <a:latin typeface="Arial Narrow" panose="020B0606020202030204" pitchFamily="34" charset="0"/>
              <a:ea typeface="MS PGothic" panose="020B0600070205080204" pitchFamily="34" charset="-128"/>
            </a:endParaRPr>
          </a:p>
        </p:txBody>
      </p:sp>
    </p:spTree>
  </p:cSld>
  <p:clrMapOvr>
    <a:masterClrMapping/>
  </p:clrMapOvr>
  <p:transition spd="slow">
    <p:pull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336906"/>
                                        </p:tgtEl>
                                        <p:attrNameLst>
                                          <p:attrName>style.visibility</p:attrName>
                                        </p:attrNameLst>
                                      </p:cBhvr>
                                      <p:to>
                                        <p:strVal val="visible"/>
                                      </p:to>
                                    </p:set>
                                    <p:animEffect transition="in" filter="box(in)">
                                      <p:cBhvr>
                                        <p:cTn id="7" dur="500"/>
                                        <p:tgtEl>
                                          <p:spTgt spid="3369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36908"/>
                                        </p:tgtEl>
                                        <p:attrNameLst>
                                          <p:attrName>style.visibility</p:attrName>
                                        </p:attrNameLst>
                                      </p:cBhvr>
                                      <p:to>
                                        <p:strVal val="visible"/>
                                      </p:to>
                                    </p:set>
                                    <p:animEffect transition="in" filter="box(in)">
                                      <p:cBhvr>
                                        <p:cTn id="12" dur="500"/>
                                        <p:tgtEl>
                                          <p:spTgt spid="336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90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ChangeArrowheads="1"/>
          </p:cNvSpPr>
          <p:nvPr/>
        </p:nvSpPr>
        <p:spPr bwMode="auto">
          <a:xfrm>
            <a:off x="539552" y="1174686"/>
            <a:ext cx="813690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uk-UA" sz="2400" dirty="0" smtClean="0"/>
              <a:t>Системна біологія - міждисциплінарна область біології, що розвивається, яка аналізує складні біологічні системи різного рівня виходячи з їх </a:t>
            </a:r>
            <a:r>
              <a:rPr lang="uk-UA" sz="2400" dirty="0" err="1" smtClean="0"/>
              <a:t>багатокомпонентності</a:t>
            </a:r>
            <a:r>
              <a:rPr lang="uk-UA" sz="2400" dirty="0" smtClean="0"/>
              <a:t>, наявності прямих і зворотних зв'язків, різнорідності експериментальних даних, що характеризують системи</a:t>
            </a:r>
            <a:r>
              <a:rPr kumimoji="0" lang="ru-RU"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sz="1200" b="0" i="0" u="none" strike="noStrike" cap="none" normalizeH="0" baseline="0" dirty="0" smtClean="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uk-UA" sz="2400" dirty="0" smtClean="0"/>
              <a:t>Предмет досліджень - біологічні системи від субклітинного та клітинного рівнів – наприклад, система регуляції генів, метаболізм, клітинна динаміка, взаємодії у клітинній популяції – до рівня популяцій організмів та цілих екосистем</a:t>
            </a:r>
            <a:r>
              <a:rPr kumimoji="0" lang="ru-RU" sz="24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lvl="0" eaLnBrk="0" fontAlgn="base" hangingPunct="0">
              <a:spcBef>
                <a:spcPct val="0"/>
              </a:spcBef>
              <a:spcAft>
                <a:spcPct val="0"/>
              </a:spcAft>
            </a:pPr>
            <a:r>
              <a:rPr lang="uk-UA" sz="2400" dirty="0" smtClean="0"/>
              <a:t>Методологічна основа системної біології – математика</a:t>
            </a:r>
            <a:endParaRPr kumimoji="0" lang="ru-RU"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Номер слайда 2"/>
          <p:cNvSpPr>
            <a:spLocks noGrp="1"/>
          </p:cNvSpPr>
          <p:nvPr>
            <p:ph type="sldNum" sz="quarter" idx="12"/>
          </p:nvPr>
        </p:nvSpPr>
        <p:spPr/>
        <p:txBody>
          <a:bodyPr/>
          <a:lstStyle/>
          <a:p>
            <a:fld id="{F0455211-C8EB-4E3F-96C5-51D5B94C1E0F}" type="slidenum">
              <a:rPr lang="ru-RU" smtClean="0"/>
              <a:pPr/>
              <a:t>4</a:t>
            </a:fld>
            <a:endParaRPr lang="ru-RU"/>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3938" name="Picture 2">
            <a:extLst>
              <a:ext uri="{FF2B5EF4-FFF2-40B4-BE49-F238E27FC236}">
                <a16:creationId xmlns:a16="http://schemas.microsoft.com/office/drawing/2014/main" id="{1C3729E0-3CE4-FA4F-6D21-D2B1087307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825" y="212725"/>
            <a:ext cx="8637588" cy="652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24962" name="Picture 2">
            <a:extLst>
              <a:ext uri="{FF2B5EF4-FFF2-40B4-BE49-F238E27FC236}">
                <a16:creationId xmlns:a16="http://schemas.microsoft.com/office/drawing/2014/main" id="{C4513ECA-EE41-D569-E575-6336C236F764}"/>
              </a:ext>
            </a:extLst>
          </p:cNvPr>
          <p:cNvPicPr>
            <a:picLocks noChangeAspect="1" noChangeArrowheads="1"/>
          </p:cNvPicPr>
          <p:nvPr/>
        </p:nvPicPr>
        <p:blipFill>
          <a:blip r:embed="rId2" cstate="print">
            <a:lum bright="-6000" contrast="24000"/>
            <a:extLst>
              <a:ext uri="{28A0092B-C50C-407E-A947-70E740481C1C}">
                <a14:useLocalDpi xmlns:a14="http://schemas.microsoft.com/office/drawing/2010/main" val="0"/>
              </a:ext>
            </a:extLst>
          </a:blip>
          <a:srcRect/>
          <a:stretch>
            <a:fillRect/>
          </a:stretch>
        </p:blipFill>
        <p:spPr bwMode="auto">
          <a:xfrm>
            <a:off x="107950" y="133350"/>
            <a:ext cx="8964613" cy="666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7C472B01-39DE-BAB0-C3B0-24C27E322F8E}"/>
              </a:ext>
            </a:extLst>
          </p:cNvPr>
          <p:cNvSpPr>
            <a:spLocks noChangeArrowheads="1"/>
          </p:cNvSpPr>
          <p:nvPr/>
        </p:nvSpPr>
        <p:spPr bwMode="auto">
          <a:xfrm>
            <a:off x="134938" y="166688"/>
            <a:ext cx="8907462"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4000" dirty="0" smtClean="0"/>
              <a:t>Система та Способи її аналізу…</a:t>
            </a:r>
            <a:endParaRPr lang="en-GB" altLang="ru-RU" sz="40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47491" name="Rectangle 3">
            <a:extLst>
              <a:ext uri="{FF2B5EF4-FFF2-40B4-BE49-F238E27FC236}">
                <a16:creationId xmlns:a16="http://schemas.microsoft.com/office/drawing/2014/main" id="{088E271D-55E7-B673-F49F-C177AE2B44CC}"/>
              </a:ext>
            </a:extLst>
          </p:cNvPr>
          <p:cNvSpPr>
            <a:spLocks noChangeArrowheads="1"/>
          </p:cNvSpPr>
          <p:nvPr/>
        </p:nvSpPr>
        <p:spPr bwMode="auto">
          <a:xfrm>
            <a:off x="250825" y="981075"/>
            <a:ext cx="8442325" cy="519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r>
              <a:rPr lang="uk-UA" sz="2800" dirty="0" smtClean="0"/>
              <a:t>Етимологія </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a:t>
            </a:r>
            <a:endParaRPr lang="en-GB" altLang="ru-RU"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7492" name="Rectangle 4">
            <a:extLst>
              <a:ext uri="{FF2B5EF4-FFF2-40B4-BE49-F238E27FC236}">
                <a16:creationId xmlns:a16="http://schemas.microsoft.com/office/drawing/2014/main" id="{E7F74AAA-EF3F-174E-A1DF-B0B1515DA8C5}"/>
              </a:ext>
            </a:extLst>
          </p:cNvPr>
          <p:cNvSpPr>
            <a:spLocks noChangeArrowheads="1"/>
          </p:cNvSpPr>
          <p:nvPr/>
        </p:nvSpPr>
        <p:spPr bwMode="auto">
          <a:xfrm>
            <a:off x="179388" y="1557338"/>
            <a:ext cx="8669337"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r>
              <a:rPr lang="uk-UA" sz="2800" dirty="0" smtClean="0"/>
              <a:t>Визначення: (</a:t>
            </a:r>
            <a:r>
              <a:rPr lang="uk-UA" sz="2800" dirty="0" err="1" smtClean="0"/>
              <a:t>Ludwig</a:t>
            </a:r>
            <a:r>
              <a:rPr lang="uk-UA" sz="2800" dirty="0" smtClean="0"/>
              <a:t> </a:t>
            </a:r>
            <a:r>
              <a:rPr lang="uk-UA" sz="2800" dirty="0" err="1" smtClean="0"/>
              <a:t>von</a:t>
            </a:r>
            <a:r>
              <a:rPr lang="uk-UA" sz="2800" dirty="0" smtClean="0"/>
              <a:t> </a:t>
            </a:r>
            <a:r>
              <a:rPr lang="uk-UA" sz="2800" dirty="0" err="1" smtClean="0"/>
              <a:t>Bertalanffy</a:t>
            </a:r>
            <a:r>
              <a:rPr lang="uk-UA" sz="2800" dirty="0" smtClean="0"/>
              <a:t>, 1901-1972): Система – сутність, що підтримує своє існування завдяки взаємодії своїх частин</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a:t>
            </a:r>
            <a:endParaRPr lang="en-GB" altLang="ru-RU" sz="2800" dirty="0">
              <a:latin typeface="Arial" panose="020B0604020202020204" pitchFamily="34" charset="0"/>
              <a:cs typeface="Arial" panose="020B0604020202020204" pitchFamily="34" charset="0"/>
            </a:endParaRPr>
          </a:p>
        </p:txBody>
      </p:sp>
      <p:sp>
        <p:nvSpPr>
          <p:cNvPr id="447493" name="AutoShape 5">
            <a:extLst>
              <a:ext uri="{FF2B5EF4-FFF2-40B4-BE49-F238E27FC236}">
                <a16:creationId xmlns:a16="http://schemas.microsoft.com/office/drawing/2014/main" id="{6B46C44C-9764-8C8D-55D4-C4A0B1E13719}"/>
              </a:ext>
            </a:extLst>
          </p:cNvPr>
          <p:cNvSpPr>
            <a:spLocks noChangeArrowheads="1"/>
          </p:cNvSpPr>
          <p:nvPr/>
        </p:nvSpPr>
        <p:spPr bwMode="auto">
          <a:xfrm>
            <a:off x="420688" y="3709988"/>
            <a:ext cx="1911350" cy="925512"/>
          </a:xfrm>
          <a:prstGeom prst="curvedDownArrow">
            <a:avLst>
              <a:gd name="adj1" fmla="val 31255"/>
              <a:gd name="adj2" fmla="val 72559"/>
              <a:gd name="adj3" fmla="val 33333"/>
            </a:avLst>
          </a:prstGeom>
          <a:solidFill>
            <a:schemeClr val="hlink"/>
          </a:solidFill>
          <a:ln w="317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494" name="Rectangle 6">
            <a:extLst>
              <a:ext uri="{FF2B5EF4-FFF2-40B4-BE49-F238E27FC236}">
                <a16:creationId xmlns:a16="http://schemas.microsoft.com/office/drawing/2014/main" id="{45A7C17D-F831-9535-23A5-11EEBEFF2E4E}"/>
              </a:ext>
            </a:extLst>
          </p:cNvPr>
          <p:cNvSpPr>
            <a:spLocks noChangeArrowheads="1"/>
          </p:cNvSpPr>
          <p:nvPr/>
        </p:nvSpPr>
        <p:spPr bwMode="auto">
          <a:xfrm>
            <a:off x="3714750" y="3336925"/>
            <a:ext cx="1593850" cy="671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8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System</a:t>
            </a:r>
          </a:p>
        </p:txBody>
      </p:sp>
      <p:sp>
        <p:nvSpPr>
          <p:cNvPr id="447495" name="Rectangle 7">
            <a:extLst>
              <a:ext uri="{FF2B5EF4-FFF2-40B4-BE49-F238E27FC236}">
                <a16:creationId xmlns:a16="http://schemas.microsoft.com/office/drawing/2014/main" id="{9584CA75-1E9A-F0A7-2D3E-947073815D39}"/>
              </a:ext>
            </a:extLst>
          </p:cNvPr>
          <p:cNvSpPr>
            <a:spLocks noChangeArrowheads="1"/>
          </p:cNvSpPr>
          <p:nvPr/>
        </p:nvSpPr>
        <p:spPr bwMode="auto">
          <a:xfrm>
            <a:off x="3948113" y="6024563"/>
            <a:ext cx="1174750" cy="67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8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Parts</a:t>
            </a:r>
          </a:p>
        </p:txBody>
      </p:sp>
      <p:sp>
        <p:nvSpPr>
          <p:cNvPr id="447496" name="AutoShape 8">
            <a:extLst>
              <a:ext uri="{FF2B5EF4-FFF2-40B4-BE49-F238E27FC236}">
                <a16:creationId xmlns:a16="http://schemas.microsoft.com/office/drawing/2014/main" id="{B961F8EB-0F45-85B8-9477-C81EE137D2A5}"/>
              </a:ext>
            </a:extLst>
          </p:cNvPr>
          <p:cNvSpPr>
            <a:spLocks noChangeArrowheads="1"/>
          </p:cNvSpPr>
          <p:nvPr/>
        </p:nvSpPr>
        <p:spPr bwMode="auto">
          <a:xfrm rot="5400000">
            <a:off x="704850" y="4700588"/>
            <a:ext cx="2774950" cy="520700"/>
          </a:xfrm>
          <a:prstGeom prst="rightArrow">
            <a:avLst>
              <a:gd name="adj1" fmla="val 61583"/>
              <a:gd name="adj2" fmla="val 79618"/>
            </a:avLst>
          </a:prstGeom>
          <a:solidFill>
            <a:schemeClr val="hlink"/>
          </a:solidFill>
          <a:ln w="317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lnSpc>
                <a:spcPct val="80000"/>
              </a:lnSpc>
            </a:pPr>
            <a:endParaRPr lang="en-GB" altLang="ru-RU" sz="2000" b="1">
              <a:solidFill>
                <a:srgbClr val="000000"/>
              </a:solidFill>
              <a:effectLst>
                <a:outerShdw blurRad="38100" dist="38100" dir="2700000" algn="tl">
                  <a:srgbClr val="FFFFFF"/>
                </a:outerShdw>
              </a:effectLst>
              <a:latin typeface="Arial Narrow" panose="020B0606020202030204" pitchFamily="34" charset="0"/>
            </a:endParaRPr>
          </a:p>
          <a:p>
            <a:pPr algn="ctr">
              <a:lnSpc>
                <a:spcPct val="80000"/>
              </a:lnSpc>
            </a:pPr>
            <a:r>
              <a:rPr lang="en-GB" altLang="ru-RU" sz="2000" b="1">
                <a:solidFill>
                  <a:srgbClr val="000066"/>
                </a:solidFill>
                <a:latin typeface="Arial Narrow" panose="020B0606020202030204" pitchFamily="34" charset="0"/>
              </a:rPr>
              <a:t>R</a:t>
            </a:r>
          </a:p>
          <a:p>
            <a:pPr algn="ctr">
              <a:lnSpc>
                <a:spcPct val="80000"/>
              </a:lnSpc>
            </a:pPr>
            <a:r>
              <a:rPr lang="en-GB" altLang="ru-RU" sz="2000" b="1">
                <a:solidFill>
                  <a:srgbClr val="000066"/>
                </a:solidFill>
                <a:latin typeface="Arial Narrow" panose="020B0606020202030204" pitchFamily="34" charset="0"/>
              </a:rPr>
              <a:t>E</a:t>
            </a:r>
          </a:p>
          <a:p>
            <a:pPr algn="ctr">
              <a:lnSpc>
                <a:spcPct val="80000"/>
              </a:lnSpc>
            </a:pPr>
            <a:r>
              <a:rPr lang="en-GB" altLang="ru-RU" sz="2000" b="1">
                <a:solidFill>
                  <a:srgbClr val="000066"/>
                </a:solidFill>
                <a:latin typeface="Arial Narrow" panose="020B0606020202030204" pitchFamily="34" charset="0"/>
              </a:rPr>
              <a:t>D</a:t>
            </a:r>
          </a:p>
          <a:p>
            <a:pPr algn="ctr">
              <a:lnSpc>
                <a:spcPct val="80000"/>
              </a:lnSpc>
            </a:pPr>
            <a:r>
              <a:rPr lang="en-GB" altLang="ru-RU" sz="2000" b="1">
                <a:solidFill>
                  <a:srgbClr val="000066"/>
                </a:solidFill>
                <a:latin typeface="Arial Narrow" panose="020B0606020202030204" pitchFamily="34" charset="0"/>
              </a:rPr>
              <a:t>U</a:t>
            </a:r>
          </a:p>
          <a:p>
            <a:pPr algn="ctr">
              <a:lnSpc>
                <a:spcPct val="80000"/>
              </a:lnSpc>
            </a:pPr>
            <a:r>
              <a:rPr lang="en-GB" altLang="ru-RU" sz="2000" b="1">
                <a:solidFill>
                  <a:srgbClr val="000066"/>
                </a:solidFill>
                <a:latin typeface="Arial Narrow" panose="020B0606020202030204" pitchFamily="34" charset="0"/>
              </a:rPr>
              <a:t>C</a:t>
            </a:r>
          </a:p>
          <a:p>
            <a:pPr algn="ctr">
              <a:lnSpc>
                <a:spcPct val="80000"/>
              </a:lnSpc>
            </a:pPr>
            <a:r>
              <a:rPr lang="en-GB" altLang="ru-RU" sz="2000" b="1">
                <a:solidFill>
                  <a:srgbClr val="000066"/>
                </a:solidFill>
                <a:latin typeface="Arial Narrow" panose="020B0606020202030204" pitchFamily="34" charset="0"/>
              </a:rPr>
              <a:t>E</a:t>
            </a:r>
          </a:p>
        </p:txBody>
      </p:sp>
      <p:sp>
        <p:nvSpPr>
          <p:cNvPr id="447497" name="AutoShape 9">
            <a:extLst>
              <a:ext uri="{FF2B5EF4-FFF2-40B4-BE49-F238E27FC236}">
                <a16:creationId xmlns:a16="http://schemas.microsoft.com/office/drawing/2014/main" id="{070C4A36-DFCE-BF56-4AB9-19D21FC6A7B1}"/>
              </a:ext>
            </a:extLst>
          </p:cNvPr>
          <p:cNvSpPr>
            <a:spLocks noChangeArrowheads="1"/>
          </p:cNvSpPr>
          <p:nvPr/>
        </p:nvSpPr>
        <p:spPr bwMode="auto">
          <a:xfrm rot="-5400000">
            <a:off x="5658644" y="4653756"/>
            <a:ext cx="2774950" cy="617538"/>
          </a:xfrm>
          <a:prstGeom prst="rightArrow">
            <a:avLst>
              <a:gd name="adj1" fmla="val 49148"/>
              <a:gd name="adj2" fmla="val 65989"/>
            </a:avLst>
          </a:prstGeom>
          <a:solidFill>
            <a:schemeClr val="hlink"/>
          </a:solidFill>
          <a:ln w="317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lnSpc>
                <a:spcPct val="85000"/>
              </a:lnSpc>
            </a:pPr>
            <a:r>
              <a:rPr lang="en-GB" altLang="ru-RU" sz="2000" b="1">
                <a:solidFill>
                  <a:srgbClr val="000066"/>
                </a:solidFill>
                <a:latin typeface="Arial Narrow" panose="020B0606020202030204" pitchFamily="34" charset="0"/>
              </a:rPr>
              <a:t>I</a:t>
            </a:r>
          </a:p>
          <a:p>
            <a:pPr algn="ctr">
              <a:lnSpc>
                <a:spcPct val="85000"/>
              </a:lnSpc>
            </a:pPr>
            <a:r>
              <a:rPr lang="en-GB" altLang="ru-RU" sz="2000" b="1">
                <a:solidFill>
                  <a:srgbClr val="000066"/>
                </a:solidFill>
                <a:latin typeface="Arial Narrow" panose="020B0606020202030204" pitchFamily="34" charset="0"/>
              </a:rPr>
              <a:t>N</a:t>
            </a:r>
          </a:p>
          <a:p>
            <a:pPr algn="ctr">
              <a:lnSpc>
                <a:spcPct val="85000"/>
              </a:lnSpc>
            </a:pPr>
            <a:r>
              <a:rPr lang="en-GB" altLang="ru-RU" sz="2000" b="1">
                <a:solidFill>
                  <a:srgbClr val="000066"/>
                </a:solidFill>
                <a:latin typeface="Arial Narrow" panose="020B0606020202030204" pitchFamily="34" charset="0"/>
              </a:rPr>
              <a:t>T</a:t>
            </a:r>
          </a:p>
          <a:p>
            <a:pPr algn="ctr">
              <a:lnSpc>
                <a:spcPct val="85000"/>
              </a:lnSpc>
            </a:pPr>
            <a:r>
              <a:rPr lang="en-GB" altLang="ru-RU" sz="2000" b="1">
                <a:solidFill>
                  <a:srgbClr val="000066"/>
                </a:solidFill>
                <a:latin typeface="Arial Narrow" panose="020B0606020202030204" pitchFamily="34" charset="0"/>
              </a:rPr>
              <a:t>E</a:t>
            </a:r>
          </a:p>
          <a:p>
            <a:pPr algn="ctr">
              <a:lnSpc>
                <a:spcPct val="85000"/>
              </a:lnSpc>
            </a:pPr>
            <a:r>
              <a:rPr lang="en-GB" altLang="ru-RU" sz="2000" b="1">
                <a:solidFill>
                  <a:srgbClr val="000066"/>
                </a:solidFill>
                <a:latin typeface="Arial Narrow" panose="020B0606020202030204" pitchFamily="34" charset="0"/>
              </a:rPr>
              <a:t>G</a:t>
            </a:r>
          </a:p>
          <a:p>
            <a:pPr algn="ctr">
              <a:lnSpc>
                <a:spcPct val="85000"/>
              </a:lnSpc>
            </a:pPr>
            <a:r>
              <a:rPr lang="en-GB" altLang="ru-RU" sz="2000" b="1">
                <a:solidFill>
                  <a:srgbClr val="000066"/>
                </a:solidFill>
                <a:latin typeface="Arial Narrow" panose="020B0606020202030204" pitchFamily="34" charset="0"/>
              </a:rPr>
              <a:t>R</a:t>
            </a:r>
          </a:p>
          <a:p>
            <a:pPr algn="ctr">
              <a:lnSpc>
                <a:spcPct val="85000"/>
              </a:lnSpc>
            </a:pPr>
            <a:r>
              <a:rPr lang="en-GB" altLang="ru-RU" sz="2000" b="1">
                <a:solidFill>
                  <a:srgbClr val="000066"/>
                </a:solidFill>
                <a:latin typeface="Arial Narrow" panose="020B0606020202030204" pitchFamily="34" charset="0"/>
              </a:rPr>
              <a:t>A</a:t>
            </a:r>
          </a:p>
          <a:p>
            <a:pPr algn="ctr">
              <a:lnSpc>
                <a:spcPct val="85000"/>
              </a:lnSpc>
            </a:pPr>
            <a:r>
              <a:rPr lang="en-GB" altLang="ru-RU" sz="2000" b="1">
                <a:solidFill>
                  <a:srgbClr val="000066"/>
                </a:solidFill>
                <a:latin typeface="Arial Narrow" panose="020B0606020202030204" pitchFamily="34" charset="0"/>
              </a:rPr>
              <a:t>T</a:t>
            </a:r>
          </a:p>
          <a:p>
            <a:pPr algn="ctr">
              <a:lnSpc>
                <a:spcPct val="85000"/>
              </a:lnSpc>
            </a:pPr>
            <a:r>
              <a:rPr lang="en-GB" altLang="ru-RU" sz="2000" b="1">
                <a:solidFill>
                  <a:srgbClr val="000066"/>
                </a:solidFill>
                <a:latin typeface="Arial Narrow" panose="020B0606020202030204" pitchFamily="34" charset="0"/>
              </a:rPr>
              <a:t>E</a:t>
            </a:r>
          </a:p>
        </p:txBody>
      </p:sp>
      <p:sp>
        <p:nvSpPr>
          <p:cNvPr id="447498" name="Rectangle 10">
            <a:extLst>
              <a:ext uri="{FF2B5EF4-FFF2-40B4-BE49-F238E27FC236}">
                <a16:creationId xmlns:a16="http://schemas.microsoft.com/office/drawing/2014/main" id="{A5C9D61F-6DCA-C965-71B4-10BEBEB2F31B}"/>
              </a:ext>
            </a:extLst>
          </p:cNvPr>
          <p:cNvSpPr>
            <a:spLocks noChangeArrowheads="1"/>
          </p:cNvSpPr>
          <p:nvPr/>
        </p:nvSpPr>
        <p:spPr bwMode="auto">
          <a:xfrm>
            <a:off x="2998788" y="485616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499" name="Rectangle 11">
            <a:extLst>
              <a:ext uri="{FF2B5EF4-FFF2-40B4-BE49-F238E27FC236}">
                <a16:creationId xmlns:a16="http://schemas.microsoft.com/office/drawing/2014/main" id="{143A4C4F-7EBC-4F65-74C0-E305282BB743}"/>
              </a:ext>
            </a:extLst>
          </p:cNvPr>
          <p:cNvSpPr>
            <a:spLocks noChangeArrowheads="1"/>
          </p:cNvSpPr>
          <p:nvPr/>
        </p:nvSpPr>
        <p:spPr bwMode="auto">
          <a:xfrm>
            <a:off x="3794125" y="478631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0" name="Rectangle 12">
            <a:extLst>
              <a:ext uri="{FF2B5EF4-FFF2-40B4-BE49-F238E27FC236}">
                <a16:creationId xmlns:a16="http://schemas.microsoft.com/office/drawing/2014/main" id="{BCA09B33-F6E9-9F59-C86E-00CD69926CD8}"/>
              </a:ext>
            </a:extLst>
          </p:cNvPr>
          <p:cNvSpPr>
            <a:spLocks noChangeArrowheads="1"/>
          </p:cNvSpPr>
          <p:nvPr/>
        </p:nvSpPr>
        <p:spPr bwMode="auto">
          <a:xfrm>
            <a:off x="5070475" y="498951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1" name="Rectangle 13">
            <a:extLst>
              <a:ext uri="{FF2B5EF4-FFF2-40B4-BE49-F238E27FC236}">
                <a16:creationId xmlns:a16="http://schemas.microsoft.com/office/drawing/2014/main" id="{33679F39-20A7-1857-1EA0-B6A6766272C4}"/>
              </a:ext>
            </a:extLst>
          </p:cNvPr>
          <p:cNvSpPr>
            <a:spLocks noChangeArrowheads="1"/>
          </p:cNvSpPr>
          <p:nvPr/>
        </p:nvSpPr>
        <p:spPr bwMode="auto">
          <a:xfrm>
            <a:off x="5111750" y="5621338"/>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2" name="Rectangle 14">
            <a:extLst>
              <a:ext uri="{FF2B5EF4-FFF2-40B4-BE49-F238E27FC236}">
                <a16:creationId xmlns:a16="http://schemas.microsoft.com/office/drawing/2014/main" id="{4B0CA55A-E6F8-E0AC-05A8-B78B890939C3}"/>
              </a:ext>
            </a:extLst>
          </p:cNvPr>
          <p:cNvSpPr>
            <a:spLocks noChangeArrowheads="1"/>
          </p:cNvSpPr>
          <p:nvPr/>
        </p:nvSpPr>
        <p:spPr bwMode="auto">
          <a:xfrm>
            <a:off x="4384675" y="5232400"/>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3" name="Rectangle 15">
            <a:extLst>
              <a:ext uri="{FF2B5EF4-FFF2-40B4-BE49-F238E27FC236}">
                <a16:creationId xmlns:a16="http://schemas.microsoft.com/office/drawing/2014/main" id="{CAE5260A-7D88-F4B1-2B75-0174C6681F60}"/>
              </a:ext>
            </a:extLst>
          </p:cNvPr>
          <p:cNvSpPr>
            <a:spLocks noChangeArrowheads="1"/>
          </p:cNvSpPr>
          <p:nvPr/>
        </p:nvSpPr>
        <p:spPr bwMode="auto">
          <a:xfrm>
            <a:off x="4398963" y="4438650"/>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4" name="Rectangle 16">
            <a:extLst>
              <a:ext uri="{FF2B5EF4-FFF2-40B4-BE49-F238E27FC236}">
                <a16:creationId xmlns:a16="http://schemas.microsoft.com/office/drawing/2014/main" id="{FADEF7E4-4EB1-425B-49E1-CA9853218874}"/>
              </a:ext>
            </a:extLst>
          </p:cNvPr>
          <p:cNvSpPr>
            <a:spLocks noChangeArrowheads="1"/>
          </p:cNvSpPr>
          <p:nvPr/>
        </p:nvSpPr>
        <p:spPr bwMode="auto">
          <a:xfrm>
            <a:off x="5554663" y="453231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5" name="Rectangle 17">
            <a:extLst>
              <a:ext uri="{FF2B5EF4-FFF2-40B4-BE49-F238E27FC236}">
                <a16:creationId xmlns:a16="http://schemas.microsoft.com/office/drawing/2014/main" id="{1680B9F5-9DD4-5D8F-187C-8B8930451F7C}"/>
              </a:ext>
            </a:extLst>
          </p:cNvPr>
          <p:cNvSpPr>
            <a:spLocks noChangeArrowheads="1"/>
          </p:cNvSpPr>
          <p:nvPr/>
        </p:nvSpPr>
        <p:spPr bwMode="auto">
          <a:xfrm>
            <a:off x="5045075" y="4103688"/>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6" name="Rectangle 18">
            <a:extLst>
              <a:ext uri="{FF2B5EF4-FFF2-40B4-BE49-F238E27FC236}">
                <a16:creationId xmlns:a16="http://schemas.microsoft.com/office/drawing/2014/main" id="{62FEA4B5-C540-2DA7-E488-BB3BB846EB30}"/>
              </a:ext>
            </a:extLst>
          </p:cNvPr>
          <p:cNvSpPr>
            <a:spLocks noChangeArrowheads="1"/>
          </p:cNvSpPr>
          <p:nvPr/>
        </p:nvSpPr>
        <p:spPr bwMode="auto">
          <a:xfrm>
            <a:off x="3297238" y="4238625"/>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7" name="Rectangle 19">
            <a:extLst>
              <a:ext uri="{FF2B5EF4-FFF2-40B4-BE49-F238E27FC236}">
                <a16:creationId xmlns:a16="http://schemas.microsoft.com/office/drawing/2014/main" id="{ECC77ED0-DBFC-27C0-D91B-2A4092C694CA}"/>
              </a:ext>
            </a:extLst>
          </p:cNvPr>
          <p:cNvSpPr>
            <a:spLocks noChangeArrowheads="1"/>
          </p:cNvSpPr>
          <p:nvPr/>
        </p:nvSpPr>
        <p:spPr bwMode="auto">
          <a:xfrm>
            <a:off x="5916613" y="5097463"/>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7508" name="Rectangle 20">
            <a:extLst>
              <a:ext uri="{FF2B5EF4-FFF2-40B4-BE49-F238E27FC236}">
                <a16:creationId xmlns:a16="http://schemas.microsoft.com/office/drawing/2014/main" id="{87002F9F-F5AF-D12B-C817-AC5C6760A26C}"/>
              </a:ext>
            </a:extLst>
          </p:cNvPr>
          <p:cNvSpPr>
            <a:spLocks noChangeArrowheads="1"/>
          </p:cNvSpPr>
          <p:nvPr/>
        </p:nvSpPr>
        <p:spPr bwMode="auto">
          <a:xfrm>
            <a:off x="3525838" y="5367338"/>
            <a:ext cx="282575" cy="282575"/>
          </a:xfrm>
          <a:prstGeom prst="rect">
            <a:avLst/>
          </a:prstGeom>
          <a:solidFill>
            <a:schemeClr val="hlink"/>
          </a:solidFill>
          <a:ln w="3175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nvGrpSpPr>
          <p:cNvPr id="2" name="Group 21">
            <a:extLst>
              <a:ext uri="{FF2B5EF4-FFF2-40B4-BE49-F238E27FC236}">
                <a16:creationId xmlns:a16="http://schemas.microsoft.com/office/drawing/2014/main" id="{AF6DA526-B55D-7AC6-C0C5-3B34E1124968}"/>
              </a:ext>
            </a:extLst>
          </p:cNvPr>
          <p:cNvGrpSpPr>
            <a:grpSpLocks/>
          </p:cNvGrpSpPr>
          <p:nvPr/>
        </p:nvGrpSpPr>
        <p:grpSpPr bwMode="auto">
          <a:xfrm>
            <a:off x="3451225" y="4230688"/>
            <a:ext cx="2405063" cy="1547812"/>
            <a:chOff x="2867" y="2665"/>
            <a:chExt cx="1515" cy="975"/>
          </a:xfrm>
        </p:grpSpPr>
        <p:sp>
          <p:nvSpPr>
            <p:cNvPr id="447510" name="Line 22">
              <a:extLst>
                <a:ext uri="{FF2B5EF4-FFF2-40B4-BE49-F238E27FC236}">
                  <a16:creationId xmlns:a16="http://schemas.microsoft.com/office/drawing/2014/main" id="{D3FE4A6A-B556-1184-153A-3082EA63D73A}"/>
                </a:ext>
              </a:extLst>
            </p:cNvPr>
            <p:cNvSpPr>
              <a:spLocks noChangeShapeType="1"/>
            </p:cNvSpPr>
            <p:nvPr/>
          </p:nvSpPr>
          <p:spPr bwMode="auto">
            <a:xfrm>
              <a:off x="3681" y="2895"/>
              <a:ext cx="172" cy="292"/>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1" name="Line 23">
              <a:extLst>
                <a:ext uri="{FF2B5EF4-FFF2-40B4-BE49-F238E27FC236}">
                  <a16:creationId xmlns:a16="http://schemas.microsoft.com/office/drawing/2014/main" id="{BD709033-8B6F-18EF-19A9-DFAFD5382D65}"/>
                </a:ext>
              </a:extLst>
            </p:cNvPr>
            <p:cNvSpPr>
              <a:spLocks noChangeShapeType="1"/>
            </p:cNvSpPr>
            <p:nvPr/>
          </p:nvSpPr>
          <p:spPr bwMode="auto">
            <a:xfrm>
              <a:off x="2966" y="2762"/>
              <a:ext cx="449" cy="119"/>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2" name="Line 24">
              <a:extLst>
                <a:ext uri="{FF2B5EF4-FFF2-40B4-BE49-F238E27FC236}">
                  <a16:creationId xmlns:a16="http://schemas.microsoft.com/office/drawing/2014/main" id="{4734F18B-ACAB-B0F6-F81D-1B1353E0F44F}"/>
                </a:ext>
              </a:extLst>
            </p:cNvPr>
            <p:cNvSpPr>
              <a:spLocks noChangeShapeType="1"/>
            </p:cNvSpPr>
            <p:nvPr/>
          </p:nvSpPr>
          <p:spPr bwMode="auto">
            <a:xfrm>
              <a:off x="2867" y="2887"/>
              <a:ext cx="183" cy="214"/>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3" name="Line 25">
              <a:extLst>
                <a:ext uri="{FF2B5EF4-FFF2-40B4-BE49-F238E27FC236}">
                  <a16:creationId xmlns:a16="http://schemas.microsoft.com/office/drawing/2014/main" id="{DE7AD7ED-AEEA-0DCB-29AF-0D983DC6C1A8}"/>
                </a:ext>
              </a:extLst>
            </p:cNvPr>
            <p:cNvSpPr>
              <a:spLocks noChangeShapeType="1"/>
            </p:cNvSpPr>
            <p:nvPr/>
          </p:nvSpPr>
          <p:spPr bwMode="auto">
            <a:xfrm flipH="1">
              <a:off x="3962" y="2784"/>
              <a:ext cx="0" cy="314"/>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4" name="Line 26">
              <a:extLst>
                <a:ext uri="{FF2B5EF4-FFF2-40B4-BE49-F238E27FC236}">
                  <a16:creationId xmlns:a16="http://schemas.microsoft.com/office/drawing/2014/main" id="{D66F10A5-1BFA-FC80-6F05-A15371AB7C4E}"/>
                </a:ext>
              </a:extLst>
            </p:cNvPr>
            <p:cNvSpPr>
              <a:spLocks noChangeShapeType="1"/>
            </p:cNvSpPr>
            <p:nvPr/>
          </p:nvSpPr>
          <p:spPr bwMode="auto">
            <a:xfrm flipH="1" flipV="1">
              <a:off x="3105" y="3472"/>
              <a:ext cx="773" cy="168"/>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5" name="Line 27">
              <a:extLst>
                <a:ext uri="{FF2B5EF4-FFF2-40B4-BE49-F238E27FC236}">
                  <a16:creationId xmlns:a16="http://schemas.microsoft.com/office/drawing/2014/main" id="{D71FDDCC-2372-4CAF-08AA-BEC5854C4DD4}"/>
                </a:ext>
              </a:extLst>
            </p:cNvPr>
            <p:cNvSpPr>
              <a:spLocks noChangeShapeType="1"/>
            </p:cNvSpPr>
            <p:nvPr/>
          </p:nvSpPr>
          <p:spPr bwMode="auto">
            <a:xfrm flipH="1">
              <a:off x="3987" y="3332"/>
              <a:ext cx="395" cy="171"/>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6" name="Line 28">
              <a:extLst>
                <a:ext uri="{FF2B5EF4-FFF2-40B4-BE49-F238E27FC236}">
                  <a16:creationId xmlns:a16="http://schemas.microsoft.com/office/drawing/2014/main" id="{10F8210B-0F95-A94E-5871-D1357B4C8B8B}"/>
                </a:ext>
              </a:extLst>
            </p:cNvPr>
            <p:cNvSpPr>
              <a:spLocks noChangeShapeType="1"/>
            </p:cNvSpPr>
            <p:nvPr/>
          </p:nvSpPr>
          <p:spPr bwMode="auto">
            <a:xfrm flipH="1" flipV="1">
              <a:off x="4072" y="3239"/>
              <a:ext cx="288" cy="67"/>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7" name="Line 29">
              <a:extLst>
                <a:ext uri="{FF2B5EF4-FFF2-40B4-BE49-F238E27FC236}">
                  <a16:creationId xmlns:a16="http://schemas.microsoft.com/office/drawing/2014/main" id="{519D3169-ED03-520C-6B34-DEA2D52C4F1F}"/>
                </a:ext>
              </a:extLst>
            </p:cNvPr>
            <p:cNvSpPr>
              <a:spLocks noChangeShapeType="1"/>
            </p:cNvSpPr>
            <p:nvPr/>
          </p:nvSpPr>
          <p:spPr bwMode="auto">
            <a:xfrm flipH="1">
              <a:off x="4082" y="3050"/>
              <a:ext cx="204" cy="161"/>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8" name="Line 30">
              <a:extLst>
                <a:ext uri="{FF2B5EF4-FFF2-40B4-BE49-F238E27FC236}">
                  <a16:creationId xmlns:a16="http://schemas.microsoft.com/office/drawing/2014/main" id="{514BD9F2-B58B-1314-78AF-3F112B07C2A9}"/>
                </a:ext>
              </a:extLst>
            </p:cNvPr>
            <p:cNvSpPr>
              <a:spLocks noChangeShapeType="1"/>
            </p:cNvSpPr>
            <p:nvPr/>
          </p:nvSpPr>
          <p:spPr bwMode="auto">
            <a:xfrm flipH="1">
              <a:off x="3641" y="3236"/>
              <a:ext cx="204" cy="161"/>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19" name="Line 31">
              <a:extLst>
                <a:ext uri="{FF2B5EF4-FFF2-40B4-BE49-F238E27FC236}">
                  <a16:creationId xmlns:a16="http://schemas.microsoft.com/office/drawing/2014/main" id="{B1603E78-83B0-C1D2-BB55-72F2BA4247B9}"/>
                </a:ext>
              </a:extLst>
            </p:cNvPr>
            <p:cNvSpPr>
              <a:spLocks noChangeShapeType="1"/>
            </p:cNvSpPr>
            <p:nvPr/>
          </p:nvSpPr>
          <p:spPr bwMode="auto">
            <a:xfrm flipH="1">
              <a:off x="3277" y="2913"/>
              <a:ext cx="154" cy="204"/>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0" name="Line 32">
              <a:extLst>
                <a:ext uri="{FF2B5EF4-FFF2-40B4-BE49-F238E27FC236}">
                  <a16:creationId xmlns:a16="http://schemas.microsoft.com/office/drawing/2014/main" id="{1C88FB55-F734-BD5D-8908-C295923DCC9D}"/>
                </a:ext>
              </a:extLst>
            </p:cNvPr>
            <p:cNvSpPr>
              <a:spLocks noChangeShapeType="1"/>
            </p:cNvSpPr>
            <p:nvPr/>
          </p:nvSpPr>
          <p:spPr bwMode="auto">
            <a:xfrm flipH="1">
              <a:off x="2980" y="3116"/>
              <a:ext cx="70" cy="227"/>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1" name="Line 33">
              <a:extLst>
                <a:ext uri="{FF2B5EF4-FFF2-40B4-BE49-F238E27FC236}">
                  <a16:creationId xmlns:a16="http://schemas.microsoft.com/office/drawing/2014/main" id="{91B5D8CD-E42E-0B86-BAB1-65053085D9ED}"/>
                </a:ext>
              </a:extLst>
            </p:cNvPr>
            <p:cNvSpPr>
              <a:spLocks noChangeShapeType="1"/>
            </p:cNvSpPr>
            <p:nvPr/>
          </p:nvSpPr>
          <p:spPr bwMode="auto">
            <a:xfrm flipH="1">
              <a:off x="3541" y="3014"/>
              <a:ext cx="1" cy="247"/>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2" name="Line 34">
              <a:extLst>
                <a:ext uri="{FF2B5EF4-FFF2-40B4-BE49-F238E27FC236}">
                  <a16:creationId xmlns:a16="http://schemas.microsoft.com/office/drawing/2014/main" id="{01F06749-BFA4-F6F6-1434-902B97B6BE88}"/>
                </a:ext>
              </a:extLst>
            </p:cNvPr>
            <p:cNvSpPr>
              <a:spLocks noChangeShapeType="1"/>
            </p:cNvSpPr>
            <p:nvPr/>
          </p:nvSpPr>
          <p:spPr bwMode="auto">
            <a:xfrm>
              <a:off x="4085" y="2665"/>
              <a:ext cx="171" cy="142"/>
            </a:xfrm>
            <a:prstGeom prst="line">
              <a:avLst/>
            </a:prstGeom>
            <a:noFill/>
            <a:ln w="31750">
              <a:solidFill>
                <a:schemeClr va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3" name="Group 35">
            <a:extLst>
              <a:ext uri="{FF2B5EF4-FFF2-40B4-BE49-F238E27FC236}">
                <a16:creationId xmlns:a16="http://schemas.microsoft.com/office/drawing/2014/main" id="{71E51A2E-07F2-A450-EDE8-FC64FE192C95}"/>
              </a:ext>
            </a:extLst>
          </p:cNvPr>
          <p:cNvGrpSpPr>
            <a:grpSpLocks/>
          </p:cNvGrpSpPr>
          <p:nvPr/>
        </p:nvGrpSpPr>
        <p:grpSpPr bwMode="auto">
          <a:xfrm>
            <a:off x="2698750" y="3706813"/>
            <a:ext cx="3567113" cy="2332037"/>
            <a:chOff x="2393" y="2335"/>
            <a:chExt cx="2247" cy="1469"/>
          </a:xfrm>
        </p:grpSpPr>
        <p:sp>
          <p:nvSpPr>
            <p:cNvPr id="447524" name="Line 36">
              <a:extLst>
                <a:ext uri="{FF2B5EF4-FFF2-40B4-BE49-F238E27FC236}">
                  <a16:creationId xmlns:a16="http://schemas.microsoft.com/office/drawing/2014/main" id="{9502F3B8-14FC-31EF-D74C-6449568203D7}"/>
                </a:ext>
              </a:extLst>
            </p:cNvPr>
            <p:cNvSpPr>
              <a:spLocks noChangeShapeType="1"/>
            </p:cNvSpPr>
            <p:nvPr/>
          </p:nvSpPr>
          <p:spPr bwMode="auto">
            <a:xfrm flipH="1" flipV="1">
              <a:off x="4199" y="3456"/>
              <a:ext cx="396" cy="211"/>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5" name="Line 37">
              <a:extLst>
                <a:ext uri="{FF2B5EF4-FFF2-40B4-BE49-F238E27FC236}">
                  <a16:creationId xmlns:a16="http://schemas.microsoft.com/office/drawing/2014/main" id="{B09FA59C-8D35-DC2F-5878-4D76A47C3AB2}"/>
                </a:ext>
              </a:extLst>
            </p:cNvPr>
            <p:cNvSpPr>
              <a:spLocks noChangeShapeType="1"/>
            </p:cNvSpPr>
            <p:nvPr/>
          </p:nvSpPr>
          <p:spPr bwMode="auto">
            <a:xfrm flipH="1">
              <a:off x="2921" y="3601"/>
              <a:ext cx="426" cy="203"/>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6" name="Line 38">
              <a:extLst>
                <a:ext uri="{FF2B5EF4-FFF2-40B4-BE49-F238E27FC236}">
                  <a16:creationId xmlns:a16="http://schemas.microsoft.com/office/drawing/2014/main" id="{27743C6B-5841-682F-7446-570CEC35487A}"/>
                </a:ext>
              </a:extLst>
            </p:cNvPr>
            <p:cNvSpPr>
              <a:spLocks noChangeShapeType="1"/>
            </p:cNvSpPr>
            <p:nvPr/>
          </p:nvSpPr>
          <p:spPr bwMode="auto">
            <a:xfrm flipH="1">
              <a:off x="4491" y="2437"/>
              <a:ext cx="149" cy="722"/>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7" name="Line 39">
              <a:extLst>
                <a:ext uri="{FF2B5EF4-FFF2-40B4-BE49-F238E27FC236}">
                  <a16:creationId xmlns:a16="http://schemas.microsoft.com/office/drawing/2014/main" id="{84F816B3-BC64-ED29-62A9-875BEBCE390D}"/>
                </a:ext>
              </a:extLst>
            </p:cNvPr>
            <p:cNvSpPr>
              <a:spLocks noChangeShapeType="1"/>
            </p:cNvSpPr>
            <p:nvPr/>
          </p:nvSpPr>
          <p:spPr bwMode="auto">
            <a:xfrm flipH="1">
              <a:off x="4211" y="2335"/>
              <a:ext cx="378" cy="359"/>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8" name="Line 40">
              <a:extLst>
                <a:ext uri="{FF2B5EF4-FFF2-40B4-BE49-F238E27FC236}">
                  <a16:creationId xmlns:a16="http://schemas.microsoft.com/office/drawing/2014/main" id="{8589A4C2-0C87-6C31-11A8-E5FB4597394A}"/>
                </a:ext>
              </a:extLst>
            </p:cNvPr>
            <p:cNvSpPr>
              <a:spLocks noChangeShapeType="1"/>
            </p:cNvSpPr>
            <p:nvPr/>
          </p:nvSpPr>
          <p:spPr bwMode="auto">
            <a:xfrm>
              <a:off x="2645" y="2347"/>
              <a:ext cx="186" cy="275"/>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29" name="Line 41">
              <a:extLst>
                <a:ext uri="{FF2B5EF4-FFF2-40B4-BE49-F238E27FC236}">
                  <a16:creationId xmlns:a16="http://schemas.microsoft.com/office/drawing/2014/main" id="{C528A559-EF62-E8B1-293C-85EA533FB6CB}"/>
                </a:ext>
              </a:extLst>
            </p:cNvPr>
            <p:cNvSpPr>
              <a:spLocks noChangeShapeType="1"/>
            </p:cNvSpPr>
            <p:nvPr/>
          </p:nvSpPr>
          <p:spPr bwMode="auto">
            <a:xfrm flipH="1">
              <a:off x="2429" y="3251"/>
              <a:ext cx="495" cy="181"/>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7530" name="Line 42">
              <a:extLst>
                <a:ext uri="{FF2B5EF4-FFF2-40B4-BE49-F238E27FC236}">
                  <a16:creationId xmlns:a16="http://schemas.microsoft.com/office/drawing/2014/main" id="{9C4114D7-C96F-D323-1411-12A42CA4F66D}"/>
                </a:ext>
              </a:extLst>
            </p:cNvPr>
            <p:cNvSpPr>
              <a:spLocks noChangeShapeType="1"/>
            </p:cNvSpPr>
            <p:nvPr/>
          </p:nvSpPr>
          <p:spPr bwMode="auto">
            <a:xfrm>
              <a:off x="2393" y="2797"/>
              <a:ext cx="252" cy="221"/>
            </a:xfrm>
            <a:prstGeom prst="line">
              <a:avLst/>
            </a:prstGeom>
            <a:noFill/>
            <a:ln w="31750">
              <a:solidFill>
                <a:schemeClr val="folHlink"/>
              </a:solidFill>
              <a:prstDash val="sysDot"/>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sp>
        <p:nvSpPr>
          <p:cNvPr id="447531" name="Rectangle 43">
            <a:extLst>
              <a:ext uri="{FF2B5EF4-FFF2-40B4-BE49-F238E27FC236}">
                <a16:creationId xmlns:a16="http://schemas.microsoft.com/office/drawing/2014/main" id="{2C58F775-2960-92ED-5E4C-71C3582EBE04}"/>
              </a:ext>
            </a:extLst>
          </p:cNvPr>
          <p:cNvSpPr>
            <a:spLocks noChangeArrowheads="1"/>
          </p:cNvSpPr>
          <p:nvPr/>
        </p:nvSpPr>
        <p:spPr bwMode="auto">
          <a:xfrm>
            <a:off x="2826112" y="981075"/>
            <a:ext cx="5703164"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2800" i="1" dirty="0" err="1">
                <a:effectLst>
                  <a:outerShdw blurRad="38100" dist="38100" dir="2700000" algn="tl">
                    <a:srgbClr val="000000"/>
                  </a:outerShdw>
                </a:effectLst>
                <a:latin typeface="Arial" panose="020B0604020202020204" pitchFamily="34" charset="0"/>
                <a:cs typeface="Arial" panose="020B0604020202020204" pitchFamily="34" charset="0"/>
              </a:rPr>
              <a:t>synthithemi</a:t>
            </a:r>
            <a:r>
              <a:rPr lang="en-GB" altLang="ru-RU" sz="2800" dirty="0">
                <a:effectLst>
                  <a:outerShdw blurRad="38100" dist="38100" dir="2700000" algn="tl">
                    <a:srgbClr val="000000"/>
                  </a:outerShdw>
                </a:effectLst>
                <a:latin typeface="Arial" panose="020B0604020202020204" pitchFamily="34" charset="0"/>
                <a:cs typeface="Arial" panose="020B0604020202020204" pitchFamily="34" charset="0"/>
              </a:rPr>
              <a:t>, </a:t>
            </a:r>
            <a:r>
              <a:rPr lang="uk-UA" sz="2800" dirty="0" smtClean="0"/>
              <a:t>грець</a:t>
            </a:r>
            <a:r>
              <a:rPr lang="ru-RU"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 </a:t>
            </a:r>
            <a:r>
              <a:rPr lang="en-GB" altLang="ru-RU" sz="2800" i="1" dirty="0" smtClean="0">
                <a:effectLst>
                  <a:outerShdw blurRad="38100" dist="38100" dir="2700000" algn="tl">
                    <a:srgbClr val="000000"/>
                  </a:outerShdw>
                </a:effectLst>
                <a:latin typeface="Arial" panose="020B0604020202020204" pitchFamily="34" charset="0"/>
                <a:cs typeface="Arial" panose="020B0604020202020204" pitchFamily="34" charset="0"/>
              </a:rPr>
              <a:t>‘</a:t>
            </a:r>
            <a:r>
              <a:rPr lang="uk-UA" sz="2800" dirty="0" smtClean="0"/>
              <a:t>Збирати разом</a:t>
            </a:r>
            <a:r>
              <a:rPr lang="en-GB" altLang="ru-RU" sz="2800" i="1" dirty="0" smtClean="0">
                <a:effectLst>
                  <a:outerShdw blurRad="38100" dist="38100" dir="2700000" algn="tl">
                    <a:srgbClr val="000000"/>
                  </a:outerShdw>
                </a:effectLst>
                <a:latin typeface="Arial" panose="020B0604020202020204" pitchFamily="34" charset="0"/>
                <a:cs typeface="Arial" panose="020B0604020202020204" pitchFamily="34" charset="0"/>
              </a:rPr>
              <a:t>’</a:t>
            </a:r>
            <a:r>
              <a:rPr lang="en-GB" altLang="ru-RU" sz="2800" dirty="0" smtClean="0">
                <a:effectLst>
                  <a:outerShdw blurRad="38100" dist="38100" dir="2700000" algn="tl">
                    <a:srgbClr val="000000"/>
                  </a:outerShdw>
                </a:effectLst>
                <a:latin typeface="Arial" panose="020B0604020202020204" pitchFamily="34" charset="0"/>
                <a:cs typeface="Arial" panose="020B0604020202020204" pitchFamily="34" charset="0"/>
              </a:rPr>
              <a:t> </a:t>
            </a:r>
            <a:endParaRPr lang="en-GB" altLang="ru-RU" sz="2800"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447532" name="Rectangle 44">
            <a:extLst>
              <a:ext uri="{FF2B5EF4-FFF2-40B4-BE49-F238E27FC236}">
                <a16:creationId xmlns:a16="http://schemas.microsoft.com/office/drawing/2014/main" id="{D08FF150-DCA2-8DC5-733E-01387D722B7A}"/>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75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74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447493"/>
                                        </p:tgtEl>
                                        <p:attrNameLst>
                                          <p:attrName>style.visibility</p:attrName>
                                        </p:attrNameLst>
                                      </p:cBhvr>
                                      <p:to>
                                        <p:strVal val="visible"/>
                                      </p:to>
                                    </p:set>
                                    <p:animEffect transition="in" filter="wipe(left)">
                                      <p:cBhvr>
                                        <p:cTn id="15" dur="500"/>
                                        <p:tgtEl>
                                          <p:spTgt spid="447493"/>
                                        </p:tgtEl>
                                      </p:cBhvr>
                                    </p:animEffec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47494"/>
                                        </p:tgtEl>
                                        <p:attrNameLst>
                                          <p:attrName>style.visibility</p:attrName>
                                        </p:attrNameLst>
                                      </p:cBhvr>
                                      <p:to>
                                        <p:strVal val="visible"/>
                                      </p:to>
                                    </p:set>
                                  </p:childTnLst>
                                </p:cTn>
                              </p:par>
                            </p:childTnLst>
                          </p:cTn>
                        </p:par>
                        <p:par>
                          <p:cTn id="19" fill="hold" nodeType="afterGroup">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4749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nodeType="clickEffect">
                                  <p:stCondLst>
                                    <p:cond delay="0"/>
                                  </p:stCondLst>
                                  <p:childTnLst>
                                    <p:set>
                                      <p:cBhvr>
                                        <p:cTn id="25" dur="1" fill="hold">
                                          <p:stCondLst>
                                            <p:cond delay="0"/>
                                          </p:stCondLst>
                                        </p:cTn>
                                        <p:tgtEl>
                                          <p:spTgt spid="447498"/>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44749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47500"/>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447501"/>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4750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44750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7504"/>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750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44750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4750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47508"/>
                                        </p:tgtEl>
                                        <p:attrNameLst>
                                          <p:attrName>style.visibility</p:attrName>
                                        </p:attrNameLst>
                                      </p:cBhvr>
                                      <p:to>
                                        <p:strVal val="visible"/>
                                      </p:to>
                                    </p:set>
                                  </p:childTnLst>
                                </p:cTn>
                              </p:par>
                              <p:par>
                                <p:cTn id="46" presetID="10" presetClass="exit" presetSubtype="0" fill="hold" nodeType="withEffect">
                                  <p:stCondLst>
                                    <p:cond delay="0"/>
                                  </p:stCondLst>
                                  <p:childTnLst>
                                    <p:animEffect transition="out" filter="fade">
                                      <p:cBhvr>
                                        <p:cTn id="47" dur="2000"/>
                                        <p:tgtEl>
                                          <p:spTgt spid="447493"/>
                                        </p:tgtEl>
                                      </p:cBhvr>
                                    </p:animEffect>
                                    <p:set>
                                      <p:cBhvr>
                                        <p:cTn id="48" dur="1" fill="hold">
                                          <p:stCondLst>
                                            <p:cond delay="1999"/>
                                          </p:stCondLst>
                                        </p:cTn>
                                        <p:tgtEl>
                                          <p:spTgt spid="447493"/>
                                        </p:tgtEl>
                                        <p:attrNameLst>
                                          <p:attrName>style.visibility</p:attrName>
                                        </p:attrNameLst>
                                      </p:cBhvr>
                                      <p:to>
                                        <p:strVal val="hidden"/>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32" presetClass="emph" presetSubtype="0" repeatCount="2000" fill="hold" nodeType="clickEffect">
                                  <p:stCondLst>
                                    <p:cond delay="0"/>
                                  </p:stCondLst>
                                  <p:childTnLst>
                                    <p:animClr clrSpc="rgb" dir="cw">
                                      <p:cBhvr override="childStyle">
                                        <p:cTn id="52" dur="100" fill="hold"/>
                                        <p:tgtEl>
                                          <p:spTgt spid="447498"/>
                                        </p:tgtEl>
                                        <p:attrNameLst>
                                          <p:attrName>style.color</p:attrName>
                                        </p:attrNameLst>
                                      </p:cBhvr>
                                      <p:to>
                                        <a:schemeClr val="hlink"/>
                                      </p:to>
                                    </p:animClr>
                                    <p:animClr clrSpc="rgb" dir="cw">
                                      <p:cBhvr>
                                        <p:cTn id="53" dur="100" fill="hold"/>
                                        <p:tgtEl>
                                          <p:spTgt spid="447498"/>
                                        </p:tgtEl>
                                        <p:attrNameLst>
                                          <p:attrName>fillcolor</p:attrName>
                                        </p:attrNameLst>
                                      </p:cBhvr>
                                      <p:to>
                                        <a:schemeClr val="hlink"/>
                                      </p:to>
                                    </p:animClr>
                                    <p:set>
                                      <p:cBhvr>
                                        <p:cTn id="54" dur="100" fill="hold"/>
                                        <p:tgtEl>
                                          <p:spTgt spid="447498"/>
                                        </p:tgtEl>
                                        <p:attrNameLst>
                                          <p:attrName>fill.type</p:attrName>
                                        </p:attrNameLst>
                                      </p:cBhvr>
                                      <p:to>
                                        <p:strVal val="solid"/>
                                      </p:to>
                                    </p:set>
                                    <p:set>
                                      <p:cBhvr>
                                        <p:cTn id="55" dur="100" fill="hold"/>
                                        <p:tgtEl>
                                          <p:spTgt spid="447498"/>
                                        </p:tgtEl>
                                        <p:attrNameLst>
                                          <p:attrName>fill.on</p:attrName>
                                        </p:attrNameLst>
                                      </p:cBhvr>
                                      <p:to>
                                        <p:strVal val="true"/>
                                      </p:to>
                                    </p:set>
                                    <p:animRot by="120000">
                                      <p:cBhvr>
                                        <p:cTn id="56" dur="100" fill="hold">
                                          <p:stCondLst>
                                            <p:cond delay="0"/>
                                          </p:stCondLst>
                                        </p:cTn>
                                        <p:tgtEl>
                                          <p:spTgt spid="447498"/>
                                        </p:tgtEl>
                                        <p:attrNameLst>
                                          <p:attrName>r</p:attrName>
                                        </p:attrNameLst>
                                      </p:cBhvr>
                                    </p:animRot>
                                    <p:animRot by="-240000">
                                      <p:cBhvr>
                                        <p:cTn id="57" dur="200" fill="hold">
                                          <p:stCondLst>
                                            <p:cond delay="200"/>
                                          </p:stCondLst>
                                        </p:cTn>
                                        <p:tgtEl>
                                          <p:spTgt spid="447498"/>
                                        </p:tgtEl>
                                        <p:attrNameLst>
                                          <p:attrName>r</p:attrName>
                                        </p:attrNameLst>
                                      </p:cBhvr>
                                    </p:animRot>
                                    <p:animRot by="240000">
                                      <p:cBhvr>
                                        <p:cTn id="58" dur="200" fill="hold">
                                          <p:stCondLst>
                                            <p:cond delay="400"/>
                                          </p:stCondLst>
                                        </p:cTn>
                                        <p:tgtEl>
                                          <p:spTgt spid="447498"/>
                                        </p:tgtEl>
                                        <p:attrNameLst>
                                          <p:attrName>r</p:attrName>
                                        </p:attrNameLst>
                                      </p:cBhvr>
                                    </p:animRot>
                                    <p:animRot by="-240000">
                                      <p:cBhvr>
                                        <p:cTn id="59" dur="200" fill="hold">
                                          <p:stCondLst>
                                            <p:cond delay="600"/>
                                          </p:stCondLst>
                                        </p:cTn>
                                        <p:tgtEl>
                                          <p:spTgt spid="447498"/>
                                        </p:tgtEl>
                                        <p:attrNameLst>
                                          <p:attrName>r</p:attrName>
                                        </p:attrNameLst>
                                      </p:cBhvr>
                                    </p:animRot>
                                    <p:animRot by="120000">
                                      <p:cBhvr>
                                        <p:cTn id="60" dur="200" fill="hold">
                                          <p:stCondLst>
                                            <p:cond delay="800"/>
                                          </p:stCondLst>
                                        </p:cTn>
                                        <p:tgtEl>
                                          <p:spTgt spid="447498"/>
                                        </p:tgtEl>
                                        <p:attrNameLst>
                                          <p:attrName>r</p:attrName>
                                        </p:attrNameLst>
                                      </p:cBhvr>
                                    </p:animRot>
                                  </p:childTnLst>
                                </p:cTn>
                              </p:par>
                              <p:par>
                                <p:cTn id="61" presetID="8" presetClass="emph" presetSubtype="0" fill="hold" nodeType="withEffect">
                                  <p:stCondLst>
                                    <p:cond delay="0"/>
                                  </p:stCondLst>
                                  <p:childTnLst>
                                    <p:animRot by="21600000">
                                      <p:cBhvr>
                                        <p:cTn id="62" dur="2000" fill="hold"/>
                                        <p:tgtEl>
                                          <p:spTgt spid="447499"/>
                                        </p:tgtEl>
                                        <p:attrNameLst>
                                          <p:attrName>r</p:attrName>
                                        </p:attrNameLst>
                                      </p:cBhvr>
                                    </p:animRot>
                                  </p:childTnLst>
                                </p:cTn>
                              </p:par>
                              <p:par>
                                <p:cTn id="63" presetID="8" presetClass="emph" presetSubtype="0" fill="hold" nodeType="withEffect">
                                  <p:stCondLst>
                                    <p:cond delay="0"/>
                                  </p:stCondLst>
                                  <p:childTnLst>
                                    <p:animRot by="21600000">
                                      <p:cBhvr>
                                        <p:cTn id="64" dur="2000" fill="hold"/>
                                        <p:tgtEl>
                                          <p:spTgt spid="447500"/>
                                        </p:tgtEl>
                                        <p:attrNameLst>
                                          <p:attrName>r</p:attrName>
                                        </p:attrNameLst>
                                      </p:cBhvr>
                                    </p:animRot>
                                  </p:childTnLst>
                                </p:cTn>
                              </p:par>
                              <p:par>
                                <p:cTn id="65" presetID="8" presetClass="emph" presetSubtype="0" fill="hold" nodeType="withEffect">
                                  <p:stCondLst>
                                    <p:cond delay="0"/>
                                  </p:stCondLst>
                                  <p:childTnLst>
                                    <p:animRot by="-21600000">
                                      <p:cBhvr>
                                        <p:cTn id="66" dur="2000" fill="hold"/>
                                        <p:tgtEl>
                                          <p:spTgt spid="447501"/>
                                        </p:tgtEl>
                                        <p:attrNameLst>
                                          <p:attrName>r</p:attrName>
                                        </p:attrNameLst>
                                      </p:cBhvr>
                                    </p:animRot>
                                  </p:childTnLst>
                                </p:cTn>
                              </p:par>
                              <p:par>
                                <p:cTn id="67" presetID="8" presetClass="emph" presetSubtype="0" fill="hold" nodeType="withEffect">
                                  <p:stCondLst>
                                    <p:cond delay="0"/>
                                  </p:stCondLst>
                                  <p:childTnLst>
                                    <p:animRot by="21600000">
                                      <p:cBhvr>
                                        <p:cTn id="68" dur="2000" fill="hold"/>
                                        <p:tgtEl>
                                          <p:spTgt spid="447502"/>
                                        </p:tgtEl>
                                        <p:attrNameLst>
                                          <p:attrName>r</p:attrName>
                                        </p:attrNameLst>
                                      </p:cBhvr>
                                    </p:animRot>
                                  </p:childTnLst>
                                </p:cTn>
                              </p:par>
                              <p:par>
                                <p:cTn id="69" presetID="32" presetClass="emph" presetSubtype="0" repeatCount="2000" fill="hold" nodeType="withEffect">
                                  <p:stCondLst>
                                    <p:cond delay="0"/>
                                  </p:stCondLst>
                                  <p:childTnLst>
                                    <p:animClr clrSpc="rgb" dir="cw">
                                      <p:cBhvr override="childStyle">
                                        <p:cTn id="70" dur="100" fill="hold"/>
                                        <p:tgtEl>
                                          <p:spTgt spid="447503"/>
                                        </p:tgtEl>
                                        <p:attrNameLst>
                                          <p:attrName>style.color</p:attrName>
                                        </p:attrNameLst>
                                      </p:cBhvr>
                                      <p:to>
                                        <a:schemeClr val="hlink"/>
                                      </p:to>
                                    </p:animClr>
                                    <p:animClr clrSpc="rgb" dir="cw">
                                      <p:cBhvr>
                                        <p:cTn id="71" dur="100" fill="hold"/>
                                        <p:tgtEl>
                                          <p:spTgt spid="447503"/>
                                        </p:tgtEl>
                                        <p:attrNameLst>
                                          <p:attrName>fillcolor</p:attrName>
                                        </p:attrNameLst>
                                      </p:cBhvr>
                                      <p:to>
                                        <a:schemeClr val="hlink"/>
                                      </p:to>
                                    </p:animClr>
                                    <p:set>
                                      <p:cBhvr>
                                        <p:cTn id="72" dur="100" fill="hold"/>
                                        <p:tgtEl>
                                          <p:spTgt spid="447503"/>
                                        </p:tgtEl>
                                        <p:attrNameLst>
                                          <p:attrName>fill.type</p:attrName>
                                        </p:attrNameLst>
                                      </p:cBhvr>
                                      <p:to>
                                        <p:strVal val="solid"/>
                                      </p:to>
                                    </p:set>
                                    <p:set>
                                      <p:cBhvr>
                                        <p:cTn id="73" dur="100" fill="hold"/>
                                        <p:tgtEl>
                                          <p:spTgt spid="447503"/>
                                        </p:tgtEl>
                                        <p:attrNameLst>
                                          <p:attrName>fill.on</p:attrName>
                                        </p:attrNameLst>
                                      </p:cBhvr>
                                      <p:to>
                                        <p:strVal val="true"/>
                                      </p:to>
                                    </p:set>
                                    <p:animRot by="120000">
                                      <p:cBhvr>
                                        <p:cTn id="74" dur="100" fill="hold">
                                          <p:stCondLst>
                                            <p:cond delay="0"/>
                                          </p:stCondLst>
                                        </p:cTn>
                                        <p:tgtEl>
                                          <p:spTgt spid="447503"/>
                                        </p:tgtEl>
                                        <p:attrNameLst>
                                          <p:attrName>r</p:attrName>
                                        </p:attrNameLst>
                                      </p:cBhvr>
                                    </p:animRot>
                                    <p:animRot by="-240000">
                                      <p:cBhvr>
                                        <p:cTn id="75" dur="200" fill="hold">
                                          <p:stCondLst>
                                            <p:cond delay="200"/>
                                          </p:stCondLst>
                                        </p:cTn>
                                        <p:tgtEl>
                                          <p:spTgt spid="447503"/>
                                        </p:tgtEl>
                                        <p:attrNameLst>
                                          <p:attrName>r</p:attrName>
                                        </p:attrNameLst>
                                      </p:cBhvr>
                                    </p:animRot>
                                    <p:animRot by="240000">
                                      <p:cBhvr>
                                        <p:cTn id="76" dur="200" fill="hold">
                                          <p:stCondLst>
                                            <p:cond delay="400"/>
                                          </p:stCondLst>
                                        </p:cTn>
                                        <p:tgtEl>
                                          <p:spTgt spid="447503"/>
                                        </p:tgtEl>
                                        <p:attrNameLst>
                                          <p:attrName>r</p:attrName>
                                        </p:attrNameLst>
                                      </p:cBhvr>
                                    </p:animRot>
                                    <p:animRot by="-240000">
                                      <p:cBhvr>
                                        <p:cTn id="77" dur="200" fill="hold">
                                          <p:stCondLst>
                                            <p:cond delay="600"/>
                                          </p:stCondLst>
                                        </p:cTn>
                                        <p:tgtEl>
                                          <p:spTgt spid="447503"/>
                                        </p:tgtEl>
                                        <p:attrNameLst>
                                          <p:attrName>r</p:attrName>
                                        </p:attrNameLst>
                                      </p:cBhvr>
                                    </p:animRot>
                                    <p:animRot by="120000">
                                      <p:cBhvr>
                                        <p:cTn id="78" dur="200" fill="hold">
                                          <p:stCondLst>
                                            <p:cond delay="800"/>
                                          </p:stCondLst>
                                        </p:cTn>
                                        <p:tgtEl>
                                          <p:spTgt spid="447503"/>
                                        </p:tgtEl>
                                        <p:attrNameLst>
                                          <p:attrName>r</p:attrName>
                                        </p:attrNameLst>
                                      </p:cBhvr>
                                    </p:animRot>
                                  </p:childTnLst>
                                </p:cTn>
                              </p:par>
                              <p:par>
                                <p:cTn id="79" presetID="8" presetClass="emph" presetSubtype="0" fill="hold" nodeType="withEffect">
                                  <p:stCondLst>
                                    <p:cond delay="0"/>
                                  </p:stCondLst>
                                  <p:childTnLst>
                                    <p:animRot by="-21600000">
                                      <p:cBhvr>
                                        <p:cTn id="80" dur="2000" fill="hold"/>
                                        <p:tgtEl>
                                          <p:spTgt spid="447504"/>
                                        </p:tgtEl>
                                        <p:attrNameLst>
                                          <p:attrName>r</p:attrName>
                                        </p:attrNameLst>
                                      </p:cBhvr>
                                    </p:animRot>
                                  </p:childTnLst>
                                </p:cTn>
                              </p:par>
                              <p:par>
                                <p:cTn id="81" presetID="38" presetClass="path" presetSubtype="0" accel="50000" decel="50000" fill="hold" nodeType="withEffect">
                                  <p:stCondLst>
                                    <p:cond delay="0"/>
                                  </p:stCondLst>
                                  <p:childTnLst>
                                    <p:animMotion origin="layout" path="M -0.00938 0.00208 L -0.00886 -0.02428 L -0.00799 0.00208 L -0.00729 -0.02428 L -0.00643 0.00208 L -0.00591 -0.02428 L -0.00504 0.00208 L -0.00434 -0.02428 L -0.00347 0.00208 L -0.00261 -0.02428 L -0.00209 0.00208 L -0.00122 -0.02428 L -0.00052 0.00208 L 0.00034 -0.02428 L 0.00104 0.00208 L 0.00173 -0.02428 L 0.00278 0.00208 " pathEditMode="relative" rAng="0" ptsTypes="FFFFFFFFFFFFFFFFF">
                                      <p:cBhvr>
                                        <p:cTn id="82" dur="2000" fill="hold"/>
                                        <p:tgtEl>
                                          <p:spTgt spid="447505"/>
                                        </p:tgtEl>
                                        <p:attrNameLst>
                                          <p:attrName>ppt_x</p:attrName>
                                          <p:attrName>ppt_y</p:attrName>
                                        </p:attrNameLst>
                                      </p:cBhvr>
                                      <p:rCtr x="608" y="-1318"/>
                                    </p:animMotion>
                                  </p:childTnLst>
                                </p:cTn>
                              </p:par>
                              <p:par>
                                <p:cTn id="83" presetID="8" presetClass="emph" presetSubtype="0" fill="hold" nodeType="withEffect">
                                  <p:stCondLst>
                                    <p:cond delay="0"/>
                                  </p:stCondLst>
                                  <p:childTnLst>
                                    <p:animRot by="-21600000">
                                      <p:cBhvr>
                                        <p:cTn id="84" dur="2000" fill="hold"/>
                                        <p:tgtEl>
                                          <p:spTgt spid="447506"/>
                                        </p:tgtEl>
                                        <p:attrNameLst>
                                          <p:attrName>r</p:attrName>
                                        </p:attrNameLst>
                                      </p:cBhvr>
                                    </p:animRot>
                                  </p:childTnLst>
                                </p:cTn>
                              </p:par>
                              <p:par>
                                <p:cTn id="85" presetID="38" presetClass="path" presetSubtype="0" accel="50000" decel="50000" fill="hold" nodeType="withEffect">
                                  <p:stCondLst>
                                    <p:cond delay="0"/>
                                  </p:stCondLst>
                                  <p:childTnLst>
                                    <p:animMotion origin="layout" path="M 1.11022E-16 -0.01665 L -0.01944 -0.01434 L -0.00035 -0.01642 L -0.01927 -0.01295 L 1.11022E-16 -0.01388 L -0.0191 -0.01041 L 0.00017 -0.01133 L -0.01892 -0.00787 L 0.00017 -0.00879 L -0.01875 -0.00532 L 0.00035 -0.00625 L -0.01858 -0.00278 L 0.00069 -0.00393 L -0.0184 -0.00024 L 0.00122 0.00092 L -0.01823 0.00231 L 0.00122 0.0037 " pathEditMode="relative" rAng="5097099" ptsTypes="FFFFFFFFFFFFFFFFF">
                                      <p:cBhvr>
                                        <p:cTn id="86" dur="2000" fill="hold"/>
                                        <p:tgtEl>
                                          <p:spTgt spid="447507"/>
                                        </p:tgtEl>
                                        <p:attrNameLst>
                                          <p:attrName>ppt_x</p:attrName>
                                          <p:attrName>ppt_y</p:attrName>
                                        </p:attrNameLst>
                                      </p:cBhvr>
                                      <p:rCtr x="-903" y="1133"/>
                                    </p:animMotion>
                                  </p:childTnLst>
                                </p:cTn>
                              </p:par>
                              <p:par>
                                <p:cTn id="87" presetID="8" presetClass="emph" presetSubtype="0" fill="hold" nodeType="withEffect">
                                  <p:stCondLst>
                                    <p:cond delay="0"/>
                                  </p:stCondLst>
                                  <p:childTnLst>
                                    <p:animRot by="21600000">
                                      <p:cBhvr>
                                        <p:cTn id="88" dur="2000" fill="hold"/>
                                        <p:tgtEl>
                                          <p:spTgt spid="447508"/>
                                        </p:tgtEl>
                                        <p:attrNameLst>
                                          <p:attrName>r</p:attrName>
                                        </p:attrNameLst>
                                      </p:cBhvr>
                                    </p:animRo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nodeType="clickEffect">
                                  <p:stCondLst>
                                    <p:cond delay="0"/>
                                  </p:stCondLst>
                                  <p:childTnLst>
                                    <p:set>
                                      <p:cBhvr>
                                        <p:cTn id="92" dur="1" fill="hold">
                                          <p:stCondLst>
                                            <p:cond delay="0"/>
                                          </p:stCondLst>
                                        </p:cTn>
                                        <p:tgtEl>
                                          <p:spTgt spid="2"/>
                                        </p:tgtEl>
                                        <p:attrNameLst>
                                          <p:attrName>style.visibility</p:attrName>
                                        </p:attrNameLst>
                                      </p:cBhvr>
                                      <p:to>
                                        <p:strVal val="visible"/>
                                      </p:to>
                                    </p:set>
                                  </p:childTnLst>
                                </p:cTn>
                              </p:par>
                              <p:par>
                                <p:cTn id="93" presetID="26" presetClass="emph" presetSubtype="0" fill="hold" nodeType="withEffect">
                                  <p:stCondLst>
                                    <p:cond delay="0"/>
                                  </p:stCondLst>
                                  <p:childTnLst>
                                    <p:animEffect transition="out" filter="fade">
                                      <p:cBhvr>
                                        <p:cTn id="94" dur="500" tmFilter="0, 0; .2, .5; .8, .5; 1, 0"/>
                                        <p:tgtEl>
                                          <p:spTgt spid="2"/>
                                        </p:tgtEl>
                                      </p:cBhvr>
                                    </p:animEffect>
                                    <p:animScale>
                                      <p:cBhvr>
                                        <p:cTn id="95" dur="250" autoRev="1" fill="hold"/>
                                        <p:tgtEl>
                                          <p:spTgt spid="2"/>
                                        </p:tgtEl>
                                      </p:cBhvr>
                                      <p:by x="105000" y="105000"/>
                                    </p:animScale>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3"/>
                                        </p:tgtEl>
                                        <p:attrNameLst>
                                          <p:attrName>style.visibility</p:attrName>
                                        </p:attrNameLst>
                                      </p:cBhvr>
                                      <p:to>
                                        <p:strVal val="visible"/>
                                      </p:to>
                                    </p:set>
                                  </p:childTnLst>
                                </p:cTn>
                              </p:par>
                            </p:childTnLst>
                          </p:cTn>
                        </p:par>
                        <p:par>
                          <p:cTn id="100" fill="hold" nodeType="afterGroup">
                            <p:stCondLst>
                              <p:cond delay="0"/>
                            </p:stCondLst>
                            <p:childTnLst>
                              <p:par>
                                <p:cTn id="101" presetID="26" presetClass="emph" presetSubtype="0" fill="hold" nodeType="afterEffect">
                                  <p:stCondLst>
                                    <p:cond delay="0"/>
                                  </p:stCondLst>
                                  <p:childTnLst>
                                    <p:animEffect transition="out" filter="fade">
                                      <p:cBhvr>
                                        <p:cTn id="102" dur="500" tmFilter="0, 0; .2, .5; .8, .5; 1, 0"/>
                                        <p:tgtEl>
                                          <p:spTgt spid="3"/>
                                        </p:tgtEl>
                                      </p:cBhvr>
                                    </p:animEffect>
                                    <p:animScale>
                                      <p:cBhvr>
                                        <p:cTn id="103" dur="250" autoRev="1" fill="hold"/>
                                        <p:tgtEl>
                                          <p:spTgt spid="3"/>
                                        </p:tgtEl>
                                      </p:cBhvr>
                                      <p:by x="105000" y="105000"/>
                                    </p:animScale>
                                  </p:childTnLst>
                                </p:cTn>
                              </p:par>
                            </p:childTnLst>
                          </p:cTn>
                        </p:par>
                      </p:childTnLst>
                    </p:cTn>
                  </p:par>
                  <p:par>
                    <p:cTn id="104" fill="hold" nodeType="clickPar">
                      <p:stCondLst>
                        <p:cond delay="indefinite"/>
                      </p:stCondLst>
                      <p:childTnLst>
                        <p:par>
                          <p:cTn id="105" fill="hold" nodeType="withGroup">
                            <p:stCondLst>
                              <p:cond delay="0"/>
                            </p:stCondLst>
                            <p:childTnLst>
                              <p:par>
                                <p:cTn id="106" presetID="1" presetClass="emph" presetSubtype="2" fill="hold" nodeType="clickEffect">
                                  <p:stCondLst>
                                    <p:cond delay="0"/>
                                  </p:stCondLst>
                                  <p:childTnLst>
                                    <p:animClr clrSpc="rgb" dir="cw">
                                      <p:cBhvr>
                                        <p:cTn id="107" dur="2000" fill="hold"/>
                                        <p:tgtEl>
                                          <p:spTgt spid="447498"/>
                                        </p:tgtEl>
                                        <p:attrNameLst>
                                          <p:attrName>fillcolor</p:attrName>
                                        </p:attrNameLst>
                                      </p:cBhvr>
                                      <p:to>
                                        <a:schemeClr val="folHlink"/>
                                      </p:to>
                                    </p:animClr>
                                    <p:set>
                                      <p:cBhvr>
                                        <p:cTn id="108" dur="2000" fill="hold"/>
                                        <p:tgtEl>
                                          <p:spTgt spid="447498"/>
                                        </p:tgtEl>
                                        <p:attrNameLst>
                                          <p:attrName>fill.type</p:attrName>
                                        </p:attrNameLst>
                                      </p:cBhvr>
                                      <p:to>
                                        <p:strVal val="solid"/>
                                      </p:to>
                                    </p:set>
                                    <p:set>
                                      <p:cBhvr>
                                        <p:cTn id="109" dur="2000" fill="hold"/>
                                        <p:tgtEl>
                                          <p:spTgt spid="447498"/>
                                        </p:tgtEl>
                                        <p:attrNameLst>
                                          <p:attrName>fill.on</p:attrName>
                                        </p:attrNameLst>
                                      </p:cBhvr>
                                      <p:to>
                                        <p:strVal val="true"/>
                                      </p:to>
                                    </p:set>
                                  </p:childTnLst>
                                </p:cTn>
                              </p:par>
                              <p:par>
                                <p:cTn id="110" presetID="7" presetClass="emph" presetSubtype="2" fill="hold" nodeType="withEffect">
                                  <p:stCondLst>
                                    <p:cond delay="0"/>
                                  </p:stCondLst>
                                  <p:childTnLst>
                                    <p:animClr clrSpc="rgb" dir="cw">
                                      <p:cBhvr>
                                        <p:cTn id="111" dur="2000" fill="hold"/>
                                        <p:tgtEl>
                                          <p:spTgt spid="447498"/>
                                        </p:tgtEl>
                                        <p:attrNameLst>
                                          <p:attrName>stroke.color</p:attrName>
                                        </p:attrNameLst>
                                      </p:cBhvr>
                                      <p:to>
                                        <a:schemeClr val="hlink"/>
                                      </p:to>
                                    </p:animClr>
                                    <p:set>
                                      <p:cBhvr>
                                        <p:cTn id="112" dur="2000" fill="hold"/>
                                        <p:tgtEl>
                                          <p:spTgt spid="447498"/>
                                        </p:tgtEl>
                                        <p:attrNameLst>
                                          <p:attrName>stroke.on</p:attrName>
                                        </p:attrNameLst>
                                      </p:cBhvr>
                                      <p:to>
                                        <p:strVal val="true"/>
                                      </p:to>
                                    </p:se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1" fill="hold" grpId="0" nodeType="clickEffect">
                                  <p:stCondLst>
                                    <p:cond delay="0"/>
                                  </p:stCondLst>
                                  <p:childTnLst>
                                    <p:set>
                                      <p:cBhvr>
                                        <p:cTn id="116" dur="1" fill="hold">
                                          <p:stCondLst>
                                            <p:cond delay="0"/>
                                          </p:stCondLst>
                                        </p:cTn>
                                        <p:tgtEl>
                                          <p:spTgt spid="447496"/>
                                        </p:tgtEl>
                                        <p:attrNameLst>
                                          <p:attrName>style.visibility</p:attrName>
                                        </p:attrNameLst>
                                      </p:cBhvr>
                                      <p:to>
                                        <p:strVal val="visible"/>
                                      </p:to>
                                    </p:set>
                                    <p:animEffect transition="in" filter="wipe(up)">
                                      <p:cBhvr>
                                        <p:cTn id="117" dur="500"/>
                                        <p:tgtEl>
                                          <p:spTgt spid="447496"/>
                                        </p:tgtEl>
                                      </p:cBhvr>
                                    </p:animEffect>
                                  </p:childTnLst>
                                </p:cTn>
                              </p:par>
                            </p:childTnLst>
                          </p:cTn>
                        </p:par>
                        <p:par>
                          <p:cTn id="118" fill="hold" nodeType="afterGroup">
                            <p:stCondLst>
                              <p:cond delay="500"/>
                            </p:stCondLst>
                            <p:childTnLst>
                              <p:par>
                                <p:cTn id="119" presetID="22" presetClass="entr" presetSubtype="4" fill="hold" grpId="0" nodeType="afterEffect">
                                  <p:stCondLst>
                                    <p:cond delay="0"/>
                                  </p:stCondLst>
                                  <p:childTnLst>
                                    <p:set>
                                      <p:cBhvr>
                                        <p:cTn id="120" dur="1" fill="hold">
                                          <p:stCondLst>
                                            <p:cond delay="0"/>
                                          </p:stCondLst>
                                        </p:cTn>
                                        <p:tgtEl>
                                          <p:spTgt spid="447497"/>
                                        </p:tgtEl>
                                        <p:attrNameLst>
                                          <p:attrName>style.visibility</p:attrName>
                                        </p:attrNameLst>
                                      </p:cBhvr>
                                      <p:to>
                                        <p:strVal val="visible"/>
                                      </p:to>
                                    </p:set>
                                    <p:animEffect transition="in" filter="wipe(down)">
                                      <p:cBhvr>
                                        <p:cTn id="121" dur="500"/>
                                        <p:tgtEl>
                                          <p:spTgt spid="44749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26" presetClass="emph" presetSubtype="0" fill="hold" grpId="1" nodeType="clickEffect">
                                  <p:stCondLst>
                                    <p:cond delay="0"/>
                                  </p:stCondLst>
                                  <p:childTnLst>
                                    <p:animEffect transition="out" filter="fade">
                                      <p:cBhvr>
                                        <p:cTn id="125" dur="500" tmFilter="0, 0; .2, .5; .8, .5; 1, 0"/>
                                        <p:tgtEl>
                                          <p:spTgt spid="447497"/>
                                        </p:tgtEl>
                                      </p:cBhvr>
                                    </p:animEffect>
                                    <p:animScale>
                                      <p:cBhvr>
                                        <p:cTn id="126" dur="250" autoRev="1" fill="hold"/>
                                        <p:tgtEl>
                                          <p:spTgt spid="44749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7492" grpId="0"/>
      <p:bldP spid="447494" grpId="0"/>
      <p:bldP spid="447495" grpId="0"/>
      <p:bldP spid="447496" grpId="0" animBg="1"/>
      <p:bldP spid="447497" grpId="0" animBg="1"/>
      <p:bldP spid="447497" grpId="1" animBg="1"/>
      <p:bldP spid="44753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AutoShape 2">
            <a:extLst>
              <a:ext uri="{FF2B5EF4-FFF2-40B4-BE49-F238E27FC236}">
                <a16:creationId xmlns:a16="http://schemas.microsoft.com/office/drawing/2014/main" id="{F0AB2096-FC4E-B523-E699-C2BD63D1EB7E}"/>
              </a:ext>
            </a:extLst>
          </p:cNvPr>
          <p:cNvSpPr>
            <a:spLocks noChangeArrowheads="1"/>
          </p:cNvSpPr>
          <p:nvPr/>
        </p:nvSpPr>
        <p:spPr bwMode="auto">
          <a:xfrm>
            <a:off x="2997200" y="2046288"/>
            <a:ext cx="3517900" cy="554037"/>
          </a:xfrm>
          <a:prstGeom prst="leftRightArrow">
            <a:avLst>
              <a:gd name="adj1" fmla="val 50000"/>
              <a:gd name="adj2" fmla="val 126992"/>
            </a:avLst>
          </a:prstGeom>
          <a:solidFill>
            <a:schemeClr val="hlink"/>
          </a:solidFill>
          <a:ln w="50800"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9539" name="Rectangle 3">
            <a:extLst>
              <a:ext uri="{FF2B5EF4-FFF2-40B4-BE49-F238E27FC236}">
                <a16:creationId xmlns:a16="http://schemas.microsoft.com/office/drawing/2014/main" id="{6A0E1045-CDBE-B1E9-4D9A-C6793881AE07}"/>
              </a:ext>
            </a:extLst>
          </p:cNvPr>
          <p:cNvSpPr>
            <a:spLocks noChangeArrowheads="1"/>
          </p:cNvSpPr>
          <p:nvPr/>
        </p:nvSpPr>
        <p:spPr bwMode="auto">
          <a:xfrm>
            <a:off x="134938" y="166688"/>
            <a:ext cx="8907462" cy="708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4000" dirty="0" smtClean="0"/>
              <a:t>Модель як Метод дослідження</a:t>
            </a:r>
            <a:endParaRPr lang="en-GB" altLang="ru-RU" sz="40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49540" name="Rectangle 4">
            <a:extLst>
              <a:ext uri="{FF2B5EF4-FFF2-40B4-BE49-F238E27FC236}">
                <a16:creationId xmlns:a16="http://schemas.microsoft.com/office/drawing/2014/main" id="{09DE208A-80BE-2D08-C1A0-37DCED54834B}"/>
              </a:ext>
            </a:extLst>
          </p:cNvPr>
          <p:cNvSpPr>
            <a:spLocks noChangeArrowheads="1"/>
          </p:cNvSpPr>
          <p:nvPr/>
        </p:nvSpPr>
        <p:spPr bwMode="auto">
          <a:xfrm>
            <a:off x="611188" y="1773238"/>
            <a:ext cx="8021637" cy="90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a:lnSpc>
                <a:spcPct val="140000"/>
              </a:lnSpc>
            </a:pPr>
            <a:r>
              <a:rPr lang="en-GB" altLang="ru-RU" sz="3800" b="1">
                <a:effectLst>
                  <a:outerShdw blurRad="38100" dist="38100" dir="2700000" algn="tl">
                    <a:srgbClr val="000000"/>
                  </a:outerShdw>
                </a:effectLst>
                <a:latin typeface="Arial Narrow" panose="020B0606020202030204" pitchFamily="34" charset="0"/>
                <a:cs typeface="Times New Roman" panose="02020603050405020304" pitchFamily="18" charset="0"/>
              </a:rPr>
              <a:t>System      				            Insight</a:t>
            </a:r>
          </a:p>
        </p:txBody>
      </p:sp>
      <p:sp>
        <p:nvSpPr>
          <p:cNvPr id="449541" name="Rectangle 5">
            <a:extLst>
              <a:ext uri="{FF2B5EF4-FFF2-40B4-BE49-F238E27FC236}">
                <a16:creationId xmlns:a16="http://schemas.microsoft.com/office/drawing/2014/main" id="{469520FD-5BA1-7AE5-1944-29EED7CE9F52}"/>
              </a:ext>
            </a:extLst>
          </p:cNvPr>
          <p:cNvSpPr>
            <a:spLocks noChangeArrowheads="1"/>
          </p:cNvSpPr>
          <p:nvPr/>
        </p:nvSpPr>
        <p:spPr bwMode="auto">
          <a:xfrm>
            <a:off x="4572000" y="3573463"/>
            <a:ext cx="1547813" cy="67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GB" altLang="ru-RU" sz="3800" b="1">
                <a:effectLst>
                  <a:outerShdw blurRad="38100" dist="38100" dir="2700000" algn="tl">
                    <a:srgbClr val="000000"/>
                  </a:outerShdw>
                </a:effectLst>
                <a:latin typeface="Arial Narrow" panose="020B0606020202030204" pitchFamily="34" charset="0"/>
                <a:cs typeface="Times New Roman" panose="02020603050405020304" pitchFamily="18" charset="0"/>
              </a:rPr>
              <a:t>Models</a:t>
            </a:r>
          </a:p>
        </p:txBody>
      </p:sp>
      <p:sp>
        <p:nvSpPr>
          <p:cNvPr id="449542" name="Rectangle 6">
            <a:extLst>
              <a:ext uri="{FF2B5EF4-FFF2-40B4-BE49-F238E27FC236}">
                <a16:creationId xmlns:a16="http://schemas.microsoft.com/office/drawing/2014/main" id="{BE5451EB-C7D5-4849-9DA0-866A82314837}"/>
              </a:ext>
            </a:extLst>
          </p:cNvPr>
          <p:cNvSpPr>
            <a:spLocks noChangeArrowheads="1"/>
          </p:cNvSpPr>
          <p:nvPr/>
        </p:nvSpPr>
        <p:spPr bwMode="auto">
          <a:xfrm>
            <a:off x="4375150" y="4206875"/>
            <a:ext cx="4684296" cy="26776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buFontTx/>
              <a:buChar char="•"/>
            </a:pP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Relevant </a:t>
            </a:r>
            <a:r>
              <a:rPr lang="en-GB"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r>
              <a:rPr lang="uk-UA" sz="2000" dirty="0" smtClean="0"/>
              <a:t>доречний, відповідний, </a:t>
            </a:r>
            <a:endParaRPr lang="en-US" sz="2000" dirty="0" smtClean="0"/>
          </a:p>
          <a:p>
            <a:pPr lvl="3"/>
            <a:r>
              <a:rPr lang="uk-UA" sz="2000" dirty="0" smtClean="0"/>
              <a:t>суттєвий</a:t>
            </a:r>
            <a:r>
              <a:rPr lang="en-GB"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 </a:t>
            </a:r>
            <a:endPar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endParaRPr>
          </a:p>
          <a:p>
            <a:pPr>
              <a:buFontTx/>
              <a:buChar char="•"/>
            </a:pP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Representative</a:t>
            </a:r>
            <a:r>
              <a:rPr lang="ru-RU" altLang="ru-RU" sz="3200" b="1" dirty="0">
                <a:effectLst>
                  <a:outerShdw blurRad="38100" dist="38100" dir="2700000" algn="tl">
                    <a:srgbClr val="000000"/>
                  </a:outerShdw>
                </a:effectLst>
                <a:latin typeface="Arial" panose="020B0604020202020204" pitchFamily="34" charset="0"/>
                <a:cs typeface="Times New Roman" panose="02020603050405020304" pitchFamily="18" charset="0"/>
              </a:rPr>
              <a:t> </a:t>
            </a:r>
            <a:r>
              <a:rPr lang="ru-RU" altLang="ru-RU" sz="2000" b="1" dirty="0" smtClean="0">
                <a:effectLst>
                  <a:outerShdw blurRad="38100" dist="38100" dir="2700000" algn="tl">
                    <a:srgbClr val="000000"/>
                  </a:outerShdw>
                </a:effectLst>
                <a:latin typeface="Arial" panose="020B0604020202020204" pitchFamily="34" charset="0"/>
                <a:cs typeface="Times New Roman" panose="02020603050405020304" pitchFamily="18" charset="0"/>
              </a:rPr>
              <a:t>(</a:t>
            </a:r>
            <a:r>
              <a:rPr lang="uk-UA" sz="2000" dirty="0" smtClean="0"/>
              <a:t>типовий, </a:t>
            </a:r>
            <a:endParaRPr lang="en-US" sz="2000" dirty="0" smtClean="0"/>
          </a:p>
          <a:p>
            <a:pPr lvl="5"/>
            <a:r>
              <a:rPr lang="uk-UA" sz="2000" dirty="0" smtClean="0"/>
              <a:t>характерний</a:t>
            </a:r>
            <a:r>
              <a:rPr lang="ru-RU" altLang="ru-RU" sz="2000" b="1" dirty="0" smtClean="0">
                <a:effectLst>
                  <a:outerShdw blurRad="38100" dist="38100" dir="2700000" algn="tl">
                    <a:srgbClr val="000000"/>
                  </a:outerShdw>
                </a:effectLst>
                <a:latin typeface="Arial" panose="020B0604020202020204" pitchFamily="34" charset="0"/>
                <a:cs typeface="Times New Roman" panose="02020603050405020304" pitchFamily="18" charset="0"/>
              </a:rPr>
              <a:t>)</a:t>
            </a:r>
            <a:endParaRPr lang="en-GB" altLang="ru-RU" sz="2000" b="1" dirty="0">
              <a:effectLst>
                <a:outerShdw blurRad="38100" dist="38100" dir="2700000" algn="tl">
                  <a:srgbClr val="000000"/>
                </a:outerShdw>
              </a:effectLst>
              <a:latin typeface="Arial" panose="020B0604020202020204" pitchFamily="34" charset="0"/>
              <a:cs typeface="Times New Roman" panose="02020603050405020304" pitchFamily="18" charset="0"/>
            </a:endParaRPr>
          </a:p>
          <a:p>
            <a:pPr>
              <a:buFontTx/>
              <a:buChar char="•"/>
            </a:pPr>
            <a:r>
              <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a:t>
            </a: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Reproducible</a:t>
            </a:r>
            <a:r>
              <a:rPr lang="ru-RU"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r>
              <a:rPr lang="uk-UA" sz="2000" dirty="0" smtClean="0"/>
              <a:t>відтворюваний</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endPar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endParaRPr>
          </a:p>
          <a:p>
            <a:pPr>
              <a:buFontTx/>
              <a:buChar char="•"/>
            </a:pPr>
            <a:r>
              <a:rPr lang="en-GB"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Reasonable</a:t>
            </a:r>
            <a:r>
              <a:rPr lang="ru-RU" altLang="ru-RU" sz="3200" b="1" dirty="0">
                <a:effectLst>
                  <a:outerShdw blurRad="38100" dist="38100" dir="2700000" algn="tl">
                    <a:srgbClr val="000000"/>
                  </a:outerShdw>
                </a:effectLst>
                <a:latin typeface="Arial Narrow" panose="020B0606020202030204" pitchFamily="34" charset="0"/>
                <a:cs typeface="Times New Roman" panose="02020603050405020304" pitchFamily="18" charset="0"/>
              </a:rPr>
              <a:t> </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r>
              <a:rPr lang="uk-UA" sz="2000" dirty="0" smtClean="0"/>
              <a:t>розумний</a:t>
            </a:r>
            <a:r>
              <a:rPr lang="ru-RU" altLang="ru-RU" sz="2000" b="1" dirty="0" smtClean="0">
                <a:effectLst>
                  <a:outerShdw blurRad="38100" dist="38100" dir="2700000" algn="tl">
                    <a:srgbClr val="000000"/>
                  </a:outerShdw>
                </a:effectLst>
                <a:latin typeface="Arial Narrow" panose="020B0606020202030204" pitchFamily="34" charset="0"/>
                <a:cs typeface="Times New Roman" panose="02020603050405020304" pitchFamily="18" charset="0"/>
              </a:rPr>
              <a:t>)</a:t>
            </a:r>
            <a:endParaRPr lang="en-GB" altLang="ru-RU" sz="2000" b="1" dirty="0">
              <a:effectLst>
                <a:outerShdw blurRad="38100" dist="38100" dir="2700000" algn="tl">
                  <a:srgbClr val="000000"/>
                </a:outerShdw>
              </a:effectLst>
              <a:latin typeface="Arial Narrow" panose="020B0606020202030204" pitchFamily="34" charset="0"/>
              <a:cs typeface="Times New Roman" panose="02020603050405020304" pitchFamily="18" charset="0"/>
            </a:endParaRPr>
          </a:p>
        </p:txBody>
      </p:sp>
      <p:grpSp>
        <p:nvGrpSpPr>
          <p:cNvPr id="2" name="Group 7">
            <a:extLst>
              <a:ext uri="{FF2B5EF4-FFF2-40B4-BE49-F238E27FC236}">
                <a16:creationId xmlns:a16="http://schemas.microsoft.com/office/drawing/2014/main" id="{FE8EA713-E966-269A-C38F-12FE222FC1D0}"/>
              </a:ext>
            </a:extLst>
          </p:cNvPr>
          <p:cNvGrpSpPr>
            <a:grpSpLocks/>
          </p:cNvGrpSpPr>
          <p:nvPr/>
        </p:nvGrpSpPr>
        <p:grpSpPr bwMode="auto">
          <a:xfrm>
            <a:off x="3792538" y="1444625"/>
            <a:ext cx="1912937" cy="2203450"/>
            <a:chOff x="2509" y="982"/>
            <a:chExt cx="1205" cy="1388"/>
          </a:xfrm>
        </p:grpSpPr>
        <p:sp>
          <p:nvSpPr>
            <p:cNvPr id="449544" name="AutoShape 8">
              <a:extLst>
                <a:ext uri="{FF2B5EF4-FFF2-40B4-BE49-F238E27FC236}">
                  <a16:creationId xmlns:a16="http://schemas.microsoft.com/office/drawing/2014/main" id="{FD156779-8872-1D78-EACF-5CDD29D3F1A5}"/>
                </a:ext>
              </a:extLst>
            </p:cNvPr>
            <p:cNvSpPr>
              <a:spLocks noChangeArrowheads="1"/>
            </p:cNvSpPr>
            <p:nvPr/>
          </p:nvSpPr>
          <p:spPr bwMode="auto">
            <a:xfrm>
              <a:off x="2510" y="982"/>
              <a:ext cx="1204" cy="1388"/>
            </a:xfrm>
            <a:prstGeom prst="curvedDownArrow">
              <a:avLst>
                <a:gd name="adj1" fmla="val 18620"/>
                <a:gd name="adj2" fmla="val 38620"/>
                <a:gd name="adj3" fmla="val 38427"/>
              </a:avLst>
            </a:prstGeom>
            <a:solidFill>
              <a:schemeClr val="hlink"/>
            </a:solidFill>
            <a:ln w="254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449545" name="Line 9">
              <a:extLst>
                <a:ext uri="{FF2B5EF4-FFF2-40B4-BE49-F238E27FC236}">
                  <a16:creationId xmlns:a16="http://schemas.microsoft.com/office/drawing/2014/main" id="{8DF9D583-71C7-DA34-5BB3-3A208CC74A70}"/>
                </a:ext>
              </a:extLst>
            </p:cNvPr>
            <p:cNvSpPr>
              <a:spLocks noChangeShapeType="1"/>
            </p:cNvSpPr>
            <p:nvPr/>
          </p:nvSpPr>
          <p:spPr bwMode="auto">
            <a:xfrm>
              <a:off x="2548" y="1449"/>
              <a:ext cx="411" cy="0"/>
            </a:xfrm>
            <a:prstGeom prst="line">
              <a:avLst/>
            </a:prstGeom>
            <a:noFill/>
            <a:ln w="508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9546" name="Line 10">
              <a:extLst>
                <a:ext uri="{FF2B5EF4-FFF2-40B4-BE49-F238E27FC236}">
                  <a16:creationId xmlns:a16="http://schemas.microsoft.com/office/drawing/2014/main" id="{0E2E36AF-865A-B97C-E67C-FCC27019A23C}"/>
                </a:ext>
              </a:extLst>
            </p:cNvPr>
            <p:cNvSpPr>
              <a:spLocks noChangeShapeType="1"/>
            </p:cNvSpPr>
            <p:nvPr/>
          </p:nvSpPr>
          <p:spPr bwMode="auto">
            <a:xfrm>
              <a:off x="2531" y="1621"/>
              <a:ext cx="411" cy="0"/>
            </a:xfrm>
            <a:prstGeom prst="line">
              <a:avLst/>
            </a:prstGeom>
            <a:noFill/>
            <a:ln w="508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449547" name="Rectangle 11">
              <a:extLst>
                <a:ext uri="{FF2B5EF4-FFF2-40B4-BE49-F238E27FC236}">
                  <a16:creationId xmlns:a16="http://schemas.microsoft.com/office/drawing/2014/main" id="{71F4B4CB-B99F-EB6F-27F3-ADAA261B3A84}"/>
                </a:ext>
              </a:extLst>
            </p:cNvPr>
            <p:cNvSpPr>
              <a:spLocks noChangeArrowheads="1"/>
            </p:cNvSpPr>
            <p:nvPr/>
          </p:nvSpPr>
          <p:spPr bwMode="auto">
            <a:xfrm>
              <a:off x="2509" y="1464"/>
              <a:ext cx="558" cy="145"/>
            </a:xfrm>
            <a:prstGeom prst="rect">
              <a:avLst/>
            </a:prstGeom>
            <a:solidFill>
              <a:schemeClr val="hlink"/>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449548" name="Rectangle 12">
            <a:extLst>
              <a:ext uri="{FF2B5EF4-FFF2-40B4-BE49-F238E27FC236}">
                <a16:creationId xmlns:a16="http://schemas.microsoft.com/office/drawing/2014/main" id="{369D823C-5890-F1A2-CA54-18FEA15D9DCE}"/>
              </a:ext>
            </a:extLst>
          </p:cNvPr>
          <p:cNvSpPr>
            <a:spLocks noChangeArrowheads="1"/>
          </p:cNvSpPr>
          <p:nvPr/>
        </p:nvSpPr>
        <p:spPr bwMode="auto">
          <a:xfrm>
            <a:off x="179388" y="4314825"/>
            <a:ext cx="4198937" cy="209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eaLnBrk="0" hangingPunct="0">
              <a:spcBef>
                <a:spcPct val="20000"/>
              </a:spcBef>
            </a:pPr>
            <a:r>
              <a:rPr lang="en-GB" altLang="ru-RU" sz="2800">
                <a:latin typeface="Arial" panose="020B0604020202020204" pitchFamily="34" charset="0"/>
                <a:cs typeface="Arial" panose="020B0604020202020204" pitchFamily="34" charset="0"/>
              </a:rPr>
              <a:t>‘…</a:t>
            </a:r>
            <a:r>
              <a:rPr lang="en-GB" altLang="ru-RU" sz="2800" i="1">
                <a:latin typeface="Arial" panose="020B0604020202020204" pitchFamily="34" charset="0"/>
                <a:cs typeface="Arial" panose="020B0604020202020204" pitchFamily="34" charset="0"/>
              </a:rPr>
              <a:t>simplified description of a system, to assist calculations and predictions.</a:t>
            </a:r>
            <a:r>
              <a:rPr lang="en-GB" altLang="ru-RU" sz="2800">
                <a:latin typeface="Arial" panose="020B0604020202020204" pitchFamily="34" charset="0"/>
                <a:cs typeface="Arial" panose="020B0604020202020204" pitchFamily="34" charset="0"/>
              </a:rPr>
              <a:t>’</a:t>
            </a:r>
          </a:p>
          <a:p>
            <a:pPr algn="r" eaLnBrk="0" hangingPunct="0">
              <a:spcBef>
                <a:spcPct val="20000"/>
              </a:spcBef>
            </a:pPr>
            <a:r>
              <a:rPr lang="en-GB" altLang="ru-RU" sz="1600">
                <a:solidFill>
                  <a:schemeClr val="folHlink"/>
                </a:solidFill>
                <a:latin typeface="Arial" panose="020B0604020202020204" pitchFamily="34" charset="0"/>
                <a:cs typeface="Arial" panose="020B0604020202020204" pitchFamily="34" charset="0"/>
              </a:rPr>
              <a:t>Oxford Concise Dictionary</a:t>
            </a:r>
          </a:p>
        </p:txBody>
      </p:sp>
      <p:sp>
        <p:nvSpPr>
          <p:cNvPr id="449549" name="Rectangle 13">
            <a:extLst>
              <a:ext uri="{FF2B5EF4-FFF2-40B4-BE49-F238E27FC236}">
                <a16:creationId xmlns:a16="http://schemas.microsoft.com/office/drawing/2014/main" id="{B0B1342A-4F1E-86E0-E988-AD84C954B885}"/>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9541"/>
                                        </p:tgtEl>
                                        <p:attrNameLst>
                                          <p:attrName>style.visibility</p:attrName>
                                        </p:attrNameLst>
                                      </p:cBhvr>
                                      <p:to>
                                        <p:strVal val="visible"/>
                                      </p:to>
                                    </p:set>
                                    <p:animEffect transition="in" filter="wipe(left)">
                                      <p:cBhvr>
                                        <p:cTn id="11" dur="500"/>
                                        <p:tgtEl>
                                          <p:spTgt spid="44954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9548"/>
                                        </p:tgtEl>
                                        <p:attrNameLst>
                                          <p:attrName>style.visibility</p:attrName>
                                        </p:attrNameLst>
                                      </p:cBhvr>
                                      <p:to>
                                        <p:strVal val="visible"/>
                                      </p:to>
                                    </p:set>
                                    <p:animEffect transition="in" filter="fade">
                                      <p:cBhvr>
                                        <p:cTn id="16" dur="2000"/>
                                        <p:tgtEl>
                                          <p:spTgt spid="44954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grpId="1" nodeType="clickEffect">
                                  <p:stCondLst>
                                    <p:cond delay="0"/>
                                  </p:stCondLst>
                                  <p:childTnLst>
                                    <p:animEffect transition="out" filter="fade">
                                      <p:cBhvr>
                                        <p:cTn id="20" dur="2000"/>
                                        <p:tgtEl>
                                          <p:spTgt spid="449548"/>
                                        </p:tgtEl>
                                      </p:cBhvr>
                                    </p:animEffect>
                                    <p:set>
                                      <p:cBhvr>
                                        <p:cTn id="21" dur="1" fill="hold">
                                          <p:stCondLst>
                                            <p:cond delay="1999"/>
                                          </p:stCondLst>
                                        </p:cTn>
                                        <p:tgtEl>
                                          <p:spTgt spid="449548"/>
                                        </p:tgtEl>
                                        <p:attrNameLst>
                                          <p:attrName>style.visibility</p:attrName>
                                        </p:attrNameLst>
                                      </p:cBhvr>
                                      <p:to>
                                        <p:strVal val="hidden"/>
                                      </p:to>
                                    </p:set>
                                  </p:childTnLst>
                                </p:cTn>
                              </p:par>
                            </p:childTnLst>
                          </p:cTn>
                        </p:par>
                        <p:par>
                          <p:cTn id="22" fill="hold" nodeType="afterGroup">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449542"/>
                                        </p:tgtEl>
                                        <p:attrNameLst>
                                          <p:attrName>style.visibility</p:attrName>
                                        </p:attrNameLst>
                                      </p:cBhvr>
                                      <p:to>
                                        <p:strVal val="visible"/>
                                      </p:to>
                                    </p:set>
                                    <p:animEffect transition="in" filter="wipe(left)">
                                      <p:cBhvr>
                                        <p:cTn id="25" dur="500"/>
                                        <p:tgtEl>
                                          <p:spTgt spid="449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9541" grpId="0"/>
      <p:bldP spid="449542" grpId="0"/>
      <p:bldP spid="449548" grpId="0"/>
      <p:bldP spid="449548"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2">
            <a:extLst>
              <a:ext uri="{FF2B5EF4-FFF2-40B4-BE49-F238E27FC236}">
                <a16:creationId xmlns:a16="http://schemas.microsoft.com/office/drawing/2014/main" id="{0114AE9A-CFAA-B0C7-725A-EE34835E603B}"/>
              </a:ext>
            </a:extLst>
          </p:cNvPr>
          <p:cNvSpPr>
            <a:spLocks noChangeArrowheads="1"/>
          </p:cNvSpPr>
          <p:nvPr/>
        </p:nvSpPr>
        <p:spPr bwMode="auto">
          <a:xfrm>
            <a:off x="512854" y="795338"/>
            <a:ext cx="5286191" cy="156966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Багаторівнева ієрархія: </a:t>
            </a:r>
            <a:endParaRPr lang="en-US" sz="3200" dirty="0" smtClean="0"/>
          </a:p>
          <a:p>
            <a:pPr algn="ctr"/>
            <a:r>
              <a:rPr lang="uk-UA" sz="3200" dirty="0" smtClean="0"/>
              <a:t>молекули, клітини, тканини, </a:t>
            </a:r>
            <a:endParaRPr lang="en-US" sz="3200" dirty="0" smtClean="0"/>
          </a:p>
          <a:p>
            <a:pPr algn="ctr"/>
            <a:r>
              <a:rPr lang="uk-UA" sz="3200" dirty="0" smtClean="0"/>
              <a:t>орган, організм, населення ...</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41347" name="Rectangle 3">
            <a:extLst>
              <a:ext uri="{FF2B5EF4-FFF2-40B4-BE49-F238E27FC236}">
                <a16:creationId xmlns:a16="http://schemas.microsoft.com/office/drawing/2014/main" id="{920AD666-493B-7F79-DAA4-7C9A694E3A76}"/>
              </a:ext>
            </a:extLst>
          </p:cNvPr>
          <p:cNvSpPr>
            <a:spLocks noChangeArrowheads="1"/>
          </p:cNvSpPr>
          <p:nvPr/>
        </p:nvSpPr>
        <p:spPr bwMode="auto">
          <a:xfrm>
            <a:off x="134938" y="166688"/>
            <a:ext cx="8907462"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3200" dirty="0" smtClean="0"/>
              <a:t>СКЛАДНІСТЬ БІОЛОГІЧНИХ СИСТЕМ</a:t>
            </a:r>
            <a:endParaRPr lang="en-GB" altLang="ru-RU" sz="32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41348" name="Rectangle 4">
            <a:extLst>
              <a:ext uri="{FF2B5EF4-FFF2-40B4-BE49-F238E27FC236}">
                <a16:creationId xmlns:a16="http://schemas.microsoft.com/office/drawing/2014/main" id="{64D5173F-F448-DAF4-81F7-52BE1B538359}"/>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41349" name="Rectangle 5">
            <a:extLst>
              <a:ext uri="{FF2B5EF4-FFF2-40B4-BE49-F238E27FC236}">
                <a16:creationId xmlns:a16="http://schemas.microsoft.com/office/drawing/2014/main" id="{DDB56495-D50E-60C4-F9C7-72B6C33734E6}"/>
              </a:ext>
            </a:extLst>
          </p:cNvPr>
          <p:cNvSpPr>
            <a:spLocks noChangeArrowheads="1"/>
          </p:cNvSpPr>
          <p:nvPr/>
        </p:nvSpPr>
        <p:spPr bwMode="auto">
          <a:xfrm>
            <a:off x="3913941" y="2297113"/>
            <a:ext cx="4637167" cy="1077218"/>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err="1" smtClean="0"/>
              <a:t>Різнопорядкові</a:t>
            </a:r>
            <a:r>
              <a:rPr lang="uk-UA" sz="3200" dirty="0" smtClean="0"/>
              <a:t> </a:t>
            </a:r>
            <a:endParaRPr lang="en-US" sz="3200" dirty="0" smtClean="0"/>
          </a:p>
          <a:p>
            <a:pPr algn="ctr"/>
            <a:r>
              <a:rPr lang="uk-UA" sz="3200" dirty="0" smtClean="0"/>
              <a:t>просторово-часові шкали</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41350" name="Rectangle 6">
            <a:extLst>
              <a:ext uri="{FF2B5EF4-FFF2-40B4-BE49-F238E27FC236}">
                <a16:creationId xmlns:a16="http://schemas.microsoft.com/office/drawing/2014/main" id="{844ABCFB-299C-2549-E686-38FCC514459D}"/>
              </a:ext>
            </a:extLst>
          </p:cNvPr>
          <p:cNvSpPr>
            <a:spLocks noChangeArrowheads="1"/>
          </p:cNvSpPr>
          <p:nvPr/>
        </p:nvSpPr>
        <p:spPr bwMode="auto">
          <a:xfrm>
            <a:off x="892793" y="3789363"/>
            <a:ext cx="3719864" cy="156966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Інтеграція процесів </a:t>
            </a:r>
            <a:endParaRPr lang="en-US" sz="3200" dirty="0" smtClean="0"/>
          </a:p>
          <a:p>
            <a:pPr algn="ctr"/>
            <a:r>
              <a:rPr lang="uk-UA" sz="3200" dirty="0" smtClean="0"/>
              <a:t>різноманітною </a:t>
            </a:r>
            <a:endParaRPr lang="en-US" sz="3200" dirty="0" smtClean="0"/>
          </a:p>
          <a:p>
            <a:pPr algn="ctr"/>
            <a:r>
              <a:rPr lang="uk-UA" sz="3200" dirty="0" smtClean="0"/>
              <a:t>фізичної природи</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41351" name="Rectangle 7">
            <a:extLst>
              <a:ext uri="{FF2B5EF4-FFF2-40B4-BE49-F238E27FC236}">
                <a16:creationId xmlns:a16="http://schemas.microsoft.com/office/drawing/2014/main" id="{B4CA6FF2-0962-C1D6-6FDF-D50118963010}"/>
              </a:ext>
            </a:extLst>
          </p:cNvPr>
          <p:cNvSpPr>
            <a:spLocks noChangeArrowheads="1"/>
          </p:cNvSpPr>
          <p:nvPr/>
        </p:nvSpPr>
        <p:spPr bwMode="auto">
          <a:xfrm>
            <a:off x="5284966" y="5229225"/>
            <a:ext cx="2615844" cy="1569660"/>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Відкриті, </a:t>
            </a:r>
            <a:endParaRPr lang="en-US" sz="3200" dirty="0" smtClean="0"/>
          </a:p>
          <a:p>
            <a:pPr algn="ctr"/>
            <a:r>
              <a:rPr lang="uk-UA" sz="3200" dirty="0" err="1" smtClean="0"/>
              <a:t>нерівноважні</a:t>
            </a:r>
            <a:r>
              <a:rPr lang="uk-UA" sz="3200" dirty="0" smtClean="0"/>
              <a:t> </a:t>
            </a:r>
            <a:endParaRPr lang="en-US" sz="3200" dirty="0" smtClean="0"/>
          </a:p>
          <a:p>
            <a:pPr algn="ctr"/>
            <a:r>
              <a:rPr lang="uk-UA" sz="3200" dirty="0" smtClean="0"/>
              <a:t>системи</a:t>
            </a:r>
            <a:endParaRPr lang="en-GB" altLang="ru-RU" sz="3200" dirty="0">
              <a:effectLst>
                <a:outerShdw blurRad="38100" dist="38100" dir="2700000" algn="tl">
                  <a:srgbClr val="000000"/>
                </a:outerShdw>
              </a:effectLst>
              <a:latin typeface="Comic Sans MS" panose="030F0702030302020204" pitchFamily="66"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1346"/>
                                        </p:tgtEl>
                                        <p:attrNameLst>
                                          <p:attrName>style.visibility</p:attrName>
                                        </p:attrNameLst>
                                      </p:cBhvr>
                                      <p:to>
                                        <p:strVal val="visible"/>
                                      </p:to>
                                    </p:set>
                                    <p:animEffect transition="in" filter="wipe(up)">
                                      <p:cBhvr>
                                        <p:cTn id="7" dur="500"/>
                                        <p:tgtEl>
                                          <p:spTgt spid="4413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41349"/>
                                        </p:tgtEl>
                                        <p:attrNameLst>
                                          <p:attrName>style.visibility</p:attrName>
                                        </p:attrNameLst>
                                      </p:cBhvr>
                                      <p:to>
                                        <p:strVal val="visible"/>
                                      </p:to>
                                    </p:set>
                                    <p:animEffect transition="in" filter="wipe(up)">
                                      <p:cBhvr>
                                        <p:cTn id="12" dur="500"/>
                                        <p:tgtEl>
                                          <p:spTgt spid="44134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1350"/>
                                        </p:tgtEl>
                                        <p:attrNameLst>
                                          <p:attrName>style.visibility</p:attrName>
                                        </p:attrNameLst>
                                      </p:cBhvr>
                                      <p:to>
                                        <p:strVal val="visible"/>
                                      </p:to>
                                    </p:set>
                                    <p:animEffect transition="in" filter="wipe(left)">
                                      <p:cBhvr>
                                        <p:cTn id="17" dur="500"/>
                                        <p:tgtEl>
                                          <p:spTgt spid="44135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441351"/>
                                        </p:tgtEl>
                                        <p:attrNameLst>
                                          <p:attrName>style.visibility</p:attrName>
                                        </p:attrNameLst>
                                      </p:cBhvr>
                                      <p:to>
                                        <p:strVal val="visible"/>
                                      </p:to>
                                    </p:set>
                                    <p:animEffect transition="in" filter="wipe(right)">
                                      <p:cBhvr>
                                        <p:cTn id="22" dur="500"/>
                                        <p:tgtEl>
                                          <p:spTgt spid="441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346" grpId="0" animBg="1"/>
      <p:bldP spid="441349" grpId="0" animBg="1"/>
      <p:bldP spid="441350" grpId="0" animBg="1"/>
      <p:bldP spid="4413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2">
            <a:extLst>
              <a:ext uri="{FF2B5EF4-FFF2-40B4-BE49-F238E27FC236}">
                <a16:creationId xmlns:a16="http://schemas.microsoft.com/office/drawing/2014/main" id="{DAB4B9B1-A63A-7D43-711E-04B7E93F30B0}"/>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37251" name="Rectangle 3">
            <a:extLst>
              <a:ext uri="{FF2B5EF4-FFF2-40B4-BE49-F238E27FC236}">
                <a16:creationId xmlns:a16="http://schemas.microsoft.com/office/drawing/2014/main" id="{0A1AEA9D-B479-DB8D-6EBA-F322F0672D27}"/>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37253" name="Picture 5">
            <a:extLst>
              <a:ext uri="{FF2B5EF4-FFF2-40B4-BE49-F238E27FC236}">
                <a16:creationId xmlns:a16="http://schemas.microsoft.com/office/drawing/2014/main" id="{189C2EB2-C057-9A7F-FE21-B1D13D92DAB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900" y="-26988"/>
            <a:ext cx="9163050"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a:extLst>
              <a:ext uri="{FF2B5EF4-FFF2-40B4-BE49-F238E27FC236}">
                <a16:creationId xmlns:a16="http://schemas.microsoft.com/office/drawing/2014/main" id="{7085690E-93F3-446E-47B4-8588F481FC3D}"/>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38275" name="Rectangle 3">
            <a:extLst>
              <a:ext uri="{FF2B5EF4-FFF2-40B4-BE49-F238E27FC236}">
                <a16:creationId xmlns:a16="http://schemas.microsoft.com/office/drawing/2014/main" id="{FB33BB40-F5AB-E982-DC40-61FA50C26BBB}"/>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38276" name="Picture 4">
            <a:extLst>
              <a:ext uri="{FF2B5EF4-FFF2-40B4-BE49-F238E27FC236}">
                <a16:creationId xmlns:a16="http://schemas.microsoft.com/office/drawing/2014/main" id="{4209B315-C2C9-172C-5712-F92489BEFA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23813"/>
            <a:ext cx="9134475" cy="6905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895E0087-E599-4F0A-471E-53CA9F5234F0}"/>
              </a:ext>
            </a:extLst>
          </p:cNvPr>
          <p:cNvSpPr>
            <a:spLocks noGrp="1" noChangeArrowheads="1"/>
          </p:cNvSpPr>
          <p:nvPr>
            <p:ph type="ctrTitle"/>
          </p:nvPr>
        </p:nvSpPr>
        <p:spPr>
          <a:xfrm>
            <a:off x="685800" y="381000"/>
            <a:ext cx="7772400" cy="1143000"/>
          </a:xfrm>
        </p:spPr>
        <p:txBody>
          <a:bodyPr>
            <a:normAutofit fontScale="90000"/>
          </a:bodyPr>
          <a:lstStyle/>
          <a:p>
            <a:r>
              <a:rPr lang="ru-RU" altLang="ru-RU" b="1" dirty="0">
                <a:solidFill>
                  <a:srgbClr val="5D5D9F"/>
                </a:solidFill>
              </a:rPr>
              <a:t>I. </a:t>
            </a:r>
            <a:r>
              <a:rPr lang="uk-UA" dirty="0" smtClean="0"/>
              <a:t>МАТЕМАТИЧНЕ МОДЕЛЮВАННЯ</a:t>
            </a:r>
            <a:endParaRPr lang="ru-RU" altLang="ru-RU" b="1" dirty="0">
              <a:solidFill>
                <a:srgbClr val="5D5D9F"/>
              </a:solidFill>
            </a:endParaRPr>
          </a:p>
        </p:txBody>
      </p:sp>
      <p:sp>
        <p:nvSpPr>
          <p:cNvPr id="320515" name="Rectangle 3">
            <a:extLst>
              <a:ext uri="{FF2B5EF4-FFF2-40B4-BE49-F238E27FC236}">
                <a16:creationId xmlns:a16="http://schemas.microsoft.com/office/drawing/2014/main" id="{9039B846-2872-10B9-147D-F2B90103181A}"/>
              </a:ext>
            </a:extLst>
          </p:cNvPr>
          <p:cNvSpPr>
            <a:spLocks noGrp="1" noChangeArrowheads="1"/>
          </p:cNvSpPr>
          <p:nvPr>
            <p:ph type="subTitle" idx="1"/>
          </p:nvPr>
        </p:nvSpPr>
        <p:spPr>
          <a:xfrm>
            <a:off x="685800" y="2133600"/>
            <a:ext cx="7924800" cy="1752600"/>
          </a:xfrm>
        </p:spPr>
        <p:txBody>
          <a:bodyPr>
            <a:normAutofit fontScale="92500"/>
          </a:bodyPr>
          <a:lstStyle/>
          <a:p>
            <a:r>
              <a:rPr lang="uk-UA" dirty="0" smtClean="0">
                <a:solidFill>
                  <a:schemeClr val="tx1"/>
                </a:solidFill>
              </a:rPr>
              <a:t>Створення моделей. Ієрархія моделей від субмолекулярного до </a:t>
            </a:r>
            <a:r>
              <a:rPr lang="uk-UA" dirty="0" err="1" smtClean="0">
                <a:solidFill>
                  <a:schemeClr val="tx1"/>
                </a:solidFill>
              </a:rPr>
              <a:t>надпопуляційного</a:t>
            </a:r>
            <a:r>
              <a:rPr lang="uk-UA" dirty="0" smtClean="0">
                <a:solidFill>
                  <a:schemeClr val="tx1"/>
                </a:solidFill>
              </a:rPr>
              <a:t> рівня. Якісне та кількісне дослідження моделей.</a:t>
            </a:r>
            <a:endParaRPr lang="ru-RU" altLang="ru-RU" dirty="0">
              <a:solidFill>
                <a:schemeClr val="tx1"/>
              </a:solidFill>
            </a:endParaRPr>
          </a:p>
        </p:txBody>
      </p:sp>
    </p:spTree>
  </p:cSld>
  <p:clrMapOvr>
    <a:masterClrMapping/>
  </p:clrMapOvr>
  <p:transition>
    <p:pull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C903A217-E0B1-4086-4DB6-D98EDE80B0FD}"/>
              </a:ext>
            </a:extLst>
          </p:cNvPr>
          <p:cNvSpPr>
            <a:spLocks noGrp="1" noChangeArrowheads="1"/>
          </p:cNvSpPr>
          <p:nvPr>
            <p:ph type="ctrTitle"/>
          </p:nvPr>
        </p:nvSpPr>
        <p:spPr>
          <a:xfrm>
            <a:off x="685800" y="381000"/>
            <a:ext cx="7772400" cy="1143000"/>
          </a:xfrm>
        </p:spPr>
        <p:txBody>
          <a:bodyPr/>
          <a:lstStyle/>
          <a:p>
            <a:r>
              <a:rPr lang="ru-RU" altLang="ru-RU" b="1" dirty="0">
                <a:solidFill>
                  <a:srgbClr val="5D5D9F"/>
                </a:solidFill>
              </a:rPr>
              <a:t>II. </a:t>
            </a:r>
            <a:r>
              <a:rPr lang="uk-UA" dirty="0" smtClean="0"/>
              <a:t>БІОІНФОРМАТИКА</a:t>
            </a:r>
            <a:endParaRPr lang="ru-RU" altLang="ru-RU" b="1" dirty="0">
              <a:solidFill>
                <a:srgbClr val="5D5D9F"/>
              </a:solidFill>
            </a:endParaRPr>
          </a:p>
        </p:txBody>
      </p:sp>
      <p:sp>
        <p:nvSpPr>
          <p:cNvPr id="321539" name="Rectangle 3">
            <a:extLst>
              <a:ext uri="{FF2B5EF4-FFF2-40B4-BE49-F238E27FC236}">
                <a16:creationId xmlns:a16="http://schemas.microsoft.com/office/drawing/2014/main" id="{AB79A9F4-2633-6B8A-9C11-8103FDEB6208}"/>
              </a:ext>
            </a:extLst>
          </p:cNvPr>
          <p:cNvSpPr>
            <a:spLocks noGrp="1" noChangeArrowheads="1"/>
          </p:cNvSpPr>
          <p:nvPr>
            <p:ph type="subTitle" idx="1"/>
          </p:nvPr>
        </p:nvSpPr>
        <p:spPr>
          <a:xfrm>
            <a:off x="685800" y="2133600"/>
            <a:ext cx="7924800" cy="1752600"/>
          </a:xfrm>
        </p:spPr>
        <p:txBody>
          <a:bodyPr>
            <a:normAutofit fontScale="85000" lnSpcReduction="10000"/>
          </a:bodyPr>
          <a:lstStyle/>
          <a:p>
            <a:r>
              <a:rPr lang="uk-UA" dirty="0" err="1" smtClean="0">
                <a:solidFill>
                  <a:schemeClr val="tx1"/>
                </a:solidFill>
              </a:rPr>
              <a:t>Геноміка</a:t>
            </a:r>
            <a:r>
              <a:rPr lang="uk-UA" dirty="0" smtClean="0">
                <a:solidFill>
                  <a:schemeClr val="tx1"/>
                </a:solidFill>
              </a:rPr>
              <a:t>. </a:t>
            </a:r>
            <a:r>
              <a:rPr lang="uk-UA" dirty="0" err="1" smtClean="0">
                <a:solidFill>
                  <a:schemeClr val="tx1"/>
                </a:solidFill>
              </a:rPr>
              <a:t>Транскриптоміка</a:t>
            </a:r>
            <a:r>
              <a:rPr lang="uk-UA" dirty="0" smtClean="0">
                <a:solidFill>
                  <a:schemeClr val="tx1"/>
                </a:solidFill>
              </a:rPr>
              <a:t>. </a:t>
            </a:r>
            <a:r>
              <a:rPr lang="uk-UA" dirty="0" err="1" smtClean="0">
                <a:solidFill>
                  <a:schemeClr val="tx1"/>
                </a:solidFill>
              </a:rPr>
              <a:t>Протеоміка</a:t>
            </a:r>
            <a:r>
              <a:rPr lang="uk-UA" dirty="0" smtClean="0">
                <a:solidFill>
                  <a:schemeClr val="tx1"/>
                </a:solidFill>
              </a:rPr>
              <a:t>. </a:t>
            </a:r>
            <a:r>
              <a:rPr lang="uk-UA" dirty="0" err="1" smtClean="0">
                <a:solidFill>
                  <a:schemeClr val="tx1"/>
                </a:solidFill>
              </a:rPr>
              <a:t>Метаболоміка</a:t>
            </a:r>
            <a:r>
              <a:rPr lang="uk-UA" dirty="0" smtClean="0">
                <a:solidFill>
                  <a:schemeClr val="tx1"/>
                </a:solidFill>
              </a:rPr>
              <a:t>. Проблеми інтерпретації експериментальних даних. Розробка алгоритмів. Бази даних. Створення програмних розробок.</a:t>
            </a:r>
            <a:endParaRPr lang="ru-RU" altLang="ru-RU" dirty="0">
              <a:solidFill>
                <a:schemeClr val="tx1"/>
              </a:solidFill>
            </a:endParaRPr>
          </a:p>
          <a:p>
            <a:endParaRPr lang="ru-RU" altLang="ru-RU" dirty="0"/>
          </a:p>
        </p:txBody>
      </p:sp>
    </p:spTree>
  </p:cSld>
  <p:clrMapOvr>
    <a:masterClrMapping/>
  </p:clrMapOvr>
  <p:transition>
    <p:pull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a:extLst>
              <a:ext uri="{FF2B5EF4-FFF2-40B4-BE49-F238E27FC236}">
                <a16:creationId xmlns:a16="http://schemas.microsoft.com/office/drawing/2014/main" id="{EA6E7B01-A6F5-3AE3-14E4-83D2719980A0}"/>
              </a:ext>
            </a:extLst>
          </p:cNvPr>
          <p:cNvSpPr>
            <a:spLocks noGrp="1" noChangeArrowheads="1"/>
          </p:cNvSpPr>
          <p:nvPr>
            <p:ph type="ctrTitle"/>
          </p:nvPr>
        </p:nvSpPr>
        <p:spPr>
          <a:xfrm>
            <a:off x="266700" y="990600"/>
            <a:ext cx="8610600" cy="1143000"/>
          </a:xfrm>
        </p:spPr>
        <p:txBody>
          <a:bodyPr>
            <a:normAutofit fontScale="90000"/>
          </a:bodyPr>
          <a:lstStyle/>
          <a:p>
            <a:r>
              <a:rPr lang="ru-RU" altLang="ru-RU" sz="4000" b="1" dirty="0">
                <a:solidFill>
                  <a:srgbClr val="5D5D9F"/>
                </a:solidFill>
              </a:rPr>
              <a:t>III. </a:t>
            </a:r>
            <a:r>
              <a:rPr lang="uk-UA" sz="3600" dirty="0" smtClean="0"/>
              <a:t>ОЧИСЛЮВАЛЬНІ ТА ІНФОРМАЦІЙНІ ТЕХНОЛОГІЇ</a:t>
            </a:r>
            <a:endParaRPr lang="ru-RU" altLang="ru-RU" sz="4000" dirty="0">
              <a:solidFill>
                <a:srgbClr val="302564"/>
              </a:solidFill>
            </a:endParaRPr>
          </a:p>
        </p:txBody>
      </p:sp>
      <p:sp>
        <p:nvSpPr>
          <p:cNvPr id="322563" name="Rectangle 3">
            <a:extLst>
              <a:ext uri="{FF2B5EF4-FFF2-40B4-BE49-F238E27FC236}">
                <a16:creationId xmlns:a16="http://schemas.microsoft.com/office/drawing/2014/main" id="{FB3D4859-C232-79A6-1669-21889C7663AA}"/>
              </a:ext>
            </a:extLst>
          </p:cNvPr>
          <p:cNvSpPr>
            <a:spLocks noGrp="1" noChangeArrowheads="1"/>
          </p:cNvSpPr>
          <p:nvPr>
            <p:ph type="subTitle" idx="1"/>
          </p:nvPr>
        </p:nvSpPr>
        <p:spPr>
          <a:xfrm>
            <a:off x="684213" y="2133600"/>
            <a:ext cx="7924800" cy="1752600"/>
          </a:xfrm>
        </p:spPr>
        <p:txBody>
          <a:bodyPr>
            <a:noAutofit/>
          </a:bodyPr>
          <a:lstStyle/>
          <a:p>
            <a:r>
              <a:rPr lang="uk-UA" sz="2000" dirty="0" smtClean="0">
                <a:solidFill>
                  <a:schemeClr val="tx1"/>
                </a:solidFill>
              </a:rPr>
              <a:t>Методи збору, обробки та передачі даних для отримання інформації нової якості про стан об'єкта, процесу чи явища. Численні методи обробки експериментальних даних. Розпізнавання образів. </a:t>
            </a:r>
            <a:r>
              <a:rPr lang="uk-UA" sz="2000" dirty="0" err="1" smtClean="0">
                <a:solidFill>
                  <a:schemeClr val="tx1"/>
                </a:solidFill>
              </a:rPr>
              <a:t>Кластеризація</a:t>
            </a:r>
            <a:r>
              <a:rPr lang="uk-UA" sz="2000" dirty="0" smtClean="0">
                <a:solidFill>
                  <a:schemeClr val="tx1"/>
                </a:solidFill>
              </a:rPr>
              <a:t>. Організація паралельних обчислень. Організація розподілених обчислень. Обчислювальні технології в галузі молекулярного дизайну, фармакології та біотехнології.</a:t>
            </a:r>
            <a:endParaRPr lang="ru-RU" altLang="ru-RU" sz="2800" dirty="0">
              <a:solidFill>
                <a:schemeClr val="tx1"/>
              </a:solidFill>
            </a:endParaRPr>
          </a:p>
        </p:txBody>
      </p:sp>
    </p:spTree>
  </p:cSld>
  <p:clrMapOvr>
    <a:masterClrMapping/>
  </p:clrMapOvr>
  <p:transition>
    <p:pull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9552" y="188640"/>
            <a:ext cx="8064896" cy="584775"/>
          </a:xfrm>
          <a:prstGeom prst="rect">
            <a:avLst/>
          </a:prstGeom>
          <a:noFill/>
        </p:spPr>
        <p:txBody>
          <a:bodyPr wrap="square" rtlCol="0">
            <a:spAutoFit/>
          </a:bodyPr>
          <a:lstStyle/>
          <a:p>
            <a:r>
              <a:rPr lang="uk-UA" sz="3200" dirty="0" smtClean="0"/>
              <a:t>Дж. </a:t>
            </a:r>
            <a:r>
              <a:rPr lang="uk-UA" sz="3200" dirty="0" err="1" smtClean="0"/>
              <a:t>Мюррей</a:t>
            </a:r>
            <a:r>
              <a:rPr lang="uk-UA" sz="3200" dirty="0" smtClean="0"/>
              <a:t> (</a:t>
            </a:r>
            <a:r>
              <a:rPr lang="uk-UA" sz="3200" dirty="0" err="1" smtClean="0"/>
              <a:t>James</a:t>
            </a:r>
            <a:r>
              <a:rPr lang="uk-UA" sz="3200" dirty="0" smtClean="0"/>
              <a:t> </a:t>
            </a:r>
            <a:r>
              <a:rPr lang="uk-UA" sz="3200" dirty="0" err="1" smtClean="0"/>
              <a:t>Murray</a:t>
            </a:r>
            <a:r>
              <a:rPr lang="uk-UA" sz="3200" dirty="0" smtClean="0"/>
              <a:t>) – математик </a:t>
            </a:r>
            <a:r>
              <a:rPr lang="ru-RU" sz="3200" dirty="0" smtClean="0"/>
              <a:t>:     </a:t>
            </a:r>
            <a:endParaRPr lang="ru-RU" sz="3200" dirty="0"/>
          </a:p>
        </p:txBody>
      </p:sp>
      <p:pic>
        <p:nvPicPr>
          <p:cNvPr id="1026" name="Picture 2" descr="murrayj"/>
          <p:cNvPicPr>
            <a:picLocks noChangeAspect="1" noChangeArrowheads="1"/>
          </p:cNvPicPr>
          <p:nvPr/>
        </p:nvPicPr>
        <p:blipFill>
          <a:blip r:embed="rId2" cstate="print"/>
          <a:srcRect/>
          <a:stretch>
            <a:fillRect/>
          </a:stretch>
        </p:blipFill>
        <p:spPr bwMode="auto">
          <a:xfrm>
            <a:off x="683568" y="908720"/>
            <a:ext cx="2376264" cy="2376264"/>
          </a:xfrm>
          <a:prstGeom prst="rect">
            <a:avLst/>
          </a:prstGeom>
          <a:noFill/>
          <a:ln w="9525">
            <a:noFill/>
            <a:miter lim="800000"/>
            <a:headEnd/>
            <a:tailEnd/>
          </a:ln>
        </p:spPr>
      </p:pic>
      <p:pic>
        <p:nvPicPr>
          <p:cNvPr id="1027" name="Picture 3" descr="1001429206"/>
          <p:cNvPicPr>
            <a:picLocks noChangeAspect="1" noChangeArrowheads="1"/>
          </p:cNvPicPr>
          <p:nvPr/>
        </p:nvPicPr>
        <p:blipFill>
          <a:blip r:embed="rId3" cstate="print"/>
          <a:srcRect/>
          <a:stretch>
            <a:fillRect/>
          </a:stretch>
        </p:blipFill>
        <p:spPr bwMode="auto">
          <a:xfrm>
            <a:off x="659685" y="3371394"/>
            <a:ext cx="2376264" cy="3009934"/>
          </a:xfrm>
          <a:prstGeom prst="rect">
            <a:avLst/>
          </a:prstGeom>
          <a:noFill/>
          <a:ln w="9525">
            <a:noFill/>
            <a:miter lim="800000"/>
            <a:headEnd/>
            <a:tailEnd/>
          </a:ln>
        </p:spPr>
      </p:pic>
      <p:sp>
        <p:nvSpPr>
          <p:cNvPr id="8" name="Прямоугольник 7"/>
          <p:cNvSpPr/>
          <p:nvPr/>
        </p:nvSpPr>
        <p:spPr>
          <a:xfrm>
            <a:off x="3347864" y="980728"/>
            <a:ext cx="5256584" cy="4893647"/>
          </a:xfrm>
          <a:prstGeom prst="rect">
            <a:avLst/>
          </a:prstGeom>
        </p:spPr>
        <p:txBody>
          <a:bodyPr wrap="square">
            <a:spAutoFit/>
          </a:bodyPr>
          <a:lstStyle/>
          <a:p>
            <a:r>
              <a:rPr lang="uk-UA" sz="2400" dirty="0" smtClean="0"/>
              <a:t>Щоб забезпечити подальше процвітання своєї науки, математикам доведеться займатися біологією. Пам'ятаючи про те, наскільки корисною для математики виявилася фізика і як вплинула на неї математика, стає зрозумілим, що, якщо математики не «влізуть» у біологічні науки, вони просто залишаться осторонь наукових відкриттів, які обіцяють стати найважливішими і хвилюючими за всю історію науки»</a:t>
            </a:r>
            <a:endParaRPr lang="ru-RU" sz="2400" dirty="0"/>
          </a:p>
        </p:txBody>
      </p:sp>
      <p:sp>
        <p:nvSpPr>
          <p:cNvPr id="6" name="Номер слайда 5"/>
          <p:cNvSpPr>
            <a:spLocks noGrp="1"/>
          </p:cNvSpPr>
          <p:nvPr>
            <p:ph type="sldNum" sz="quarter" idx="12"/>
          </p:nvPr>
        </p:nvSpPr>
        <p:spPr/>
        <p:txBody>
          <a:bodyPr/>
          <a:lstStyle/>
          <a:p>
            <a:fld id="{F0455211-C8EB-4E3F-96C5-51D5B94C1E0F}" type="slidenum">
              <a:rPr lang="ru-RU" smtClean="0"/>
              <a:pPr/>
              <a:t>5</a:t>
            </a:fld>
            <a:endParaRPr lang="ru-RU"/>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2">
            <a:extLst>
              <a:ext uri="{FF2B5EF4-FFF2-40B4-BE49-F238E27FC236}">
                <a16:creationId xmlns:a16="http://schemas.microsoft.com/office/drawing/2014/main" id="{8610115B-739E-D8D9-D40C-7BA7C4CC278E}"/>
              </a:ext>
            </a:extLst>
          </p:cNvPr>
          <p:cNvSpPr>
            <a:spLocks noChangeArrowheads="1"/>
          </p:cNvSpPr>
          <p:nvPr/>
        </p:nvSpPr>
        <p:spPr bwMode="auto">
          <a:xfrm>
            <a:off x="795986" y="1184275"/>
            <a:ext cx="4146840"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ru-RU" sz="3200" dirty="0" err="1" smtClean="0"/>
              <a:t>Математична</a:t>
            </a:r>
            <a:r>
              <a:rPr lang="ru-RU" sz="3200" dirty="0" smtClean="0"/>
              <a:t> генетика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35" name="Rectangle 3">
            <a:extLst>
              <a:ext uri="{FF2B5EF4-FFF2-40B4-BE49-F238E27FC236}">
                <a16:creationId xmlns:a16="http://schemas.microsoft.com/office/drawing/2014/main" id="{752339E8-EA56-F41A-2FB3-F4E7DAB9437B}"/>
              </a:ext>
            </a:extLst>
          </p:cNvPr>
          <p:cNvSpPr>
            <a:spLocks noChangeArrowheads="1"/>
          </p:cNvSpPr>
          <p:nvPr/>
        </p:nvSpPr>
        <p:spPr bwMode="auto">
          <a:xfrm>
            <a:off x="134938" y="166688"/>
            <a:ext cx="8907462"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uk-UA" sz="3200" dirty="0" smtClean="0"/>
              <a:t>Дисципліни математичної біології</a:t>
            </a:r>
            <a:endParaRPr lang="en-GB" altLang="ru-RU" sz="3200" b="1" dirty="0">
              <a:solidFill>
                <a:schemeClr val="tx2"/>
              </a:solidFill>
              <a:effectLst>
                <a:outerShdw blurRad="38100" dist="38100" dir="2700000" algn="tl">
                  <a:srgbClr val="000000"/>
                </a:outerShdw>
              </a:effectLst>
              <a:latin typeface="Comic Sans MS" panose="030F0702030302020204" pitchFamily="66" charset="0"/>
            </a:endParaRPr>
          </a:p>
        </p:txBody>
      </p:sp>
      <p:sp>
        <p:nvSpPr>
          <p:cNvPr id="453636" name="Rectangle 4">
            <a:extLst>
              <a:ext uri="{FF2B5EF4-FFF2-40B4-BE49-F238E27FC236}">
                <a16:creationId xmlns:a16="http://schemas.microsoft.com/office/drawing/2014/main" id="{48DC3411-BD2A-A52F-041B-C44E4ED8E39E}"/>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53637" name="Rectangle 5">
            <a:extLst>
              <a:ext uri="{FF2B5EF4-FFF2-40B4-BE49-F238E27FC236}">
                <a16:creationId xmlns:a16="http://schemas.microsoft.com/office/drawing/2014/main" id="{FC1275B0-3D77-6DC4-8419-2B132E4AF9A7}"/>
              </a:ext>
            </a:extLst>
          </p:cNvPr>
          <p:cNvSpPr>
            <a:spLocks noChangeArrowheads="1"/>
          </p:cNvSpPr>
          <p:nvPr/>
        </p:nvSpPr>
        <p:spPr bwMode="auto">
          <a:xfrm>
            <a:off x="4191338" y="2781300"/>
            <a:ext cx="4066499"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екологія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38" name="Rectangle 6">
            <a:extLst>
              <a:ext uri="{FF2B5EF4-FFF2-40B4-BE49-F238E27FC236}">
                <a16:creationId xmlns:a16="http://schemas.microsoft.com/office/drawing/2014/main" id="{34B8471C-DA35-968F-4B72-8AECE1421356}"/>
              </a:ext>
            </a:extLst>
          </p:cNvPr>
          <p:cNvSpPr>
            <a:spLocks noChangeArrowheads="1"/>
          </p:cNvSpPr>
          <p:nvPr/>
        </p:nvSpPr>
        <p:spPr bwMode="auto">
          <a:xfrm>
            <a:off x="1030892" y="3573463"/>
            <a:ext cx="4504118"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імунологія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39" name="Rectangle 7">
            <a:extLst>
              <a:ext uri="{FF2B5EF4-FFF2-40B4-BE49-F238E27FC236}">
                <a16:creationId xmlns:a16="http://schemas.microsoft.com/office/drawing/2014/main" id="{1AABF617-3A5F-16A9-2019-9DA11E0BD999}"/>
              </a:ext>
            </a:extLst>
          </p:cNvPr>
          <p:cNvSpPr>
            <a:spLocks noChangeArrowheads="1"/>
          </p:cNvSpPr>
          <p:nvPr/>
        </p:nvSpPr>
        <p:spPr bwMode="auto">
          <a:xfrm>
            <a:off x="3993856" y="5300663"/>
            <a:ext cx="4361450"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фізіологія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40" name="Rectangle 8">
            <a:extLst>
              <a:ext uri="{FF2B5EF4-FFF2-40B4-BE49-F238E27FC236}">
                <a16:creationId xmlns:a16="http://schemas.microsoft.com/office/drawing/2014/main" id="{E16B9E5D-2C0E-5CFA-F73D-55755D60A96E}"/>
              </a:ext>
            </a:extLst>
          </p:cNvPr>
          <p:cNvSpPr>
            <a:spLocks noChangeArrowheads="1"/>
          </p:cNvSpPr>
          <p:nvPr/>
        </p:nvSpPr>
        <p:spPr bwMode="auto">
          <a:xfrm>
            <a:off x="2170764" y="4365625"/>
            <a:ext cx="4986623"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Математична епідеміологія</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41" name="Rectangle 9">
            <a:extLst>
              <a:ext uri="{FF2B5EF4-FFF2-40B4-BE49-F238E27FC236}">
                <a16:creationId xmlns:a16="http://schemas.microsoft.com/office/drawing/2014/main" id="{3AB283F0-2FCE-B948-E093-3599BB34FF54}"/>
              </a:ext>
            </a:extLst>
          </p:cNvPr>
          <p:cNvSpPr>
            <a:spLocks noChangeArrowheads="1"/>
          </p:cNvSpPr>
          <p:nvPr/>
        </p:nvSpPr>
        <p:spPr bwMode="auto">
          <a:xfrm>
            <a:off x="2177736" y="1988840"/>
            <a:ext cx="4124655" cy="58477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sz="3200" dirty="0" smtClean="0"/>
              <a:t>Популяційна динаміка</a:t>
            </a:r>
            <a:endParaRPr lang="en-GB" altLang="ru-RU" sz="3200" dirty="0">
              <a:effectLst>
                <a:outerShdw blurRad="38100" dist="38100" dir="2700000" algn="tl">
                  <a:srgbClr val="000000"/>
                </a:outerShdw>
              </a:effectLst>
              <a:latin typeface="Comic Sans MS" panose="030F0702030302020204" pitchFamily="66" charset="0"/>
            </a:endParaRPr>
          </a:p>
        </p:txBody>
      </p:sp>
      <p:sp>
        <p:nvSpPr>
          <p:cNvPr id="453642" name="Rectangle 10">
            <a:extLst>
              <a:ext uri="{FF2B5EF4-FFF2-40B4-BE49-F238E27FC236}">
                <a16:creationId xmlns:a16="http://schemas.microsoft.com/office/drawing/2014/main" id="{1EF7EB7F-6CBC-3CA0-06F5-180D9670AC99}"/>
              </a:ext>
            </a:extLst>
          </p:cNvPr>
          <p:cNvSpPr>
            <a:spLocks noChangeArrowheads="1"/>
          </p:cNvSpPr>
          <p:nvPr/>
        </p:nvSpPr>
        <p:spPr bwMode="auto">
          <a:xfrm>
            <a:off x="818477" y="6092825"/>
            <a:ext cx="6087820" cy="461665"/>
          </a:xfrm>
          <a:prstGeom prst="rect">
            <a:avLst/>
          </a:prstGeom>
          <a:noFill/>
          <a:ln w="9525"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uk-UA" dirty="0" smtClean="0"/>
              <a:t>Математична молекулярно-клітинна біологія</a:t>
            </a:r>
            <a:endParaRPr lang="en-GB" altLang="ru-RU" dirty="0">
              <a:effectLst>
                <a:outerShdw blurRad="38100" dist="38100" dir="2700000" algn="tl">
                  <a:srgbClr val="000000"/>
                </a:outerShdw>
              </a:effectLst>
              <a:latin typeface="Comic Sans MS" panose="030F0702030302020204" pitchFamily="66" charset="0"/>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53634"/>
                                        </p:tgtEl>
                                        <p:attrNameLst>
                                          <p:attrName>style.visibility</p:attrName>
                                        </p:attrNameLst>
                                      </p:cBhvr>
                                      <p:to>
                                        <p:strVal val="visible"/>
                                      </p:to>
                                    </p:set>
                                    <p:animEffect transition="in" filter="wipe(up)">
                                      <p:cBhvr>
                                        <p:cTn id="7" dur="500"/>
                                        <p:tgtEl>
                                          <p:spTgt spid="4536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53641"/>
                                        </p:tgtEl>
                                        <p:attrNameLst>
                                          <p:attrName>style.visibility</p:attrName>
                                        </p:attrNameLst>
                                      </p:cBhvr>
                                      <p:to>
                                        <p:strVal val="visible"/>
                                      </p:to>
                                    </p:set>
                                    <p:animEffect transition="in" filter="wipe(down)">
                                      <p:cBhvr>
                                        <p:cTn id="12" dur="500"/>
                                        <p:tgtEl>
                                          <p:spTgt spid="45364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53637"/>
                                        </p:tgtEl>
                                        <p:attrNameLst>
                                          <p:attrName>style.visibility</p:attrName>
                                        </p:attrNameLst>
                                      </p:cBhvr>
                                      <p:to>
                                        <p:strVal val="visible"/>
                                      </p:to>
                                    </p:set>
                                    <p:animEffect transition="in" filter="wipe(up)">
                                      <p:cBhvr>
                                        <p:cTn id="17" dur="500"/>
                                        <p:tgtEl>
                                          <p:spTgt spid="4536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3638"/>
                                        </p:tgtEl>
                                        <p:attrNameLst>
                                          <p:attrName>style.visibility</p:attrName>
                                        </p:attrNameLst>
                                      </p:cBhvr>
                                      <p:to>
                                        <p:strVal val="visible"/>
                                      </p:to>
                                    </p:set>
                                    <p:animEffect transition="in" filter="wipe(left)">
                                      <p:cBhvr>
                                        <p:cTn id="22" dur="500"/>
                                        <p:tgtEl>
                                          <p:spTgt spid="4536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453640"/>
                                        </p:tgtEl>
                                        <p:attrNameLst>
                                          <p:attrName>style.visibility</p:attrName>
                                        </p:attrNameLst>
                                      </p:cBhvr>
                                      <p:to>
                                        <p:strVal val="visible"/>
                                      </p:to>
                                    </p:set>
                                    <p:animEffect transition="in" filter="wipe(right)">
                                      <p:cBhvr>
                                        <p:cTn id="27" dur="500"/>
                                        <p:tgtEl>
                                          <p:spTgt spid="4536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53639"/>
                                        </p:tgtEl>
                                        <p:attrNameLst>
                                          <p:attrName>style.visibility</p:attrName>
                                        </p:attrNameLst>
                                      </p:cBhvr>
                                      <p:to>
                                        <p:strVal val="visible"/>
                                      </p:to>
                                    </p:set>
                                    <p:animEffect transition="in" filter="wipe(left)">
                                      <p:cBhvr>
                                        <p:cTn id="32" dur="500"/>
                                        <p:tgtEl>
                                          <p:spTgt spid="45363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53642"/>
                                        </p:tgtEl>
                                        <p:attrNameLst>
                                          <p:attrName>style.visibility</p:attrName>
                                        </p:attrNameLst>
                                      </p:cBhvr>
                                      <p:to>
                                        <p:strVal val="visible"/>
                                      </p:to>
                                    </p:set>
                                    <p:animEffect transition="in" filter="wipe(right)">
                                      <p:cBhvr>
                                        <p:cTn id="37" dur="500"/>
                                        <p:tgtEl>
                                          <p:spTgt spid="453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4" grpId="0" animBg="1"/>
      <p:bldP spid="453637" grpId="0" animBg="1"/>
      <p:bldP spid="453638" grpId="0" animBg="1"/>
      <p:bldP spid="453639" grpId="0" animBg="1"/>
      <p:bldP spid="453640" grpId="0" animBg="1"/>
      <p:bldP spid="453641" grpId="0" animBg="1"/>
      <p:bldP spid="45364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C26C65FC-B285-1A45-1A6A-CA6F4AC49E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150" y="862013"/>
            <a:ext cx="4189413" cy="5624512"/>
          </a:xfrm>
          <a:prstGeom prst="rect">
            <a:avLst/>
          </a:prstGeom>
          <a:noFill/>
          <a:extLst>
            <a:ext uri="{909E8E84-426E-40DD-AFC4-6F175D3DCCD1}">
              <a14:hiddenFill xmlns:a14="http://schemas.microsoft.com/office/drawing/2010/main">
                <a:solidFill>
                  <a:srgbClr val="FFFFFF"/>
                </a:solidFill>
              </a14:hiddenFill>
            </a:ext>
          </a:extLst>
        </p:spPr>
      </p:pic>
      <p:sp>
        <p:nvSpPr>
          <p:cNvPr id="106499" name="Rectangle 3">
            <a:extLst>
              <a:ext uri="{FF2B5EF4-FFF2-40B4-BE49-F238E27FC236}">
                <a16:creationId xmlns:a16="http://schemas.microsoft.com/office/drawing/2014/main" id="{7E8A9D86-D8E9-D4AB-239D-A1E14E37F4FB}"/>
              </a:ext>
            </a:extLst>
          </p:cNvPr>
          <p:cNvSpPr>
            <a:spLocks noGrp="1" noChangeArrowheads="1"/>
          </p:cNvSpPr>
          <p:nvPr>
            <p:ph type="title"/>
          </p:nvPr>
        </p:nvSpPr>
        <p:spPr>
          <a:xfrm>
            <a:off x="4646613" y="1363572"/>
            <a:ext cx="4097337" cy="3662541"/>
          </a:xfrm>
          <a:noFill/>
          <a:ln/>
        </p:spPr>
        <p:txBody>
          <a:bodyPr>
            <a:spAutoFit/>
          </a:bodyPr>
          <a:lstStyle/>
          <a:p>
            <a:r>
              <a:rPr lang="uk-UA" sz="3600" dirty="0" smtClean="0"/>
              <a:t>Математична Фізіологія </a:t>
            </a:r>
            <a:r>
              <a:rPr lang="ru-RU" altLang="ru-RU" sz="3200" b="1" dirty="0"/>
              <a:t/>
            </a:r>
            <a:br>
              <a:rPr lang="ru-RU" altLang="ru-RU" sz="3200" b="1" dirty="0"/>
            </a:br>
            <a:r>
              <a:rPr lang="ru-RU" altLang="ru-RU" sz="3200" b="1" dirty="0"/>
              <a:t/>
            </a:r>
            <a:br>
              <a:rPr lang="ru-RU" altLang="ru-RU" sz="3200" b="1" dirty="0"/>
            </a:br>
            <a:r>
              <a:rPr lang="uk-UA" sz="3200" dirty="0" smtClean="0"/>
              <a:t> - кількісний опис фізіологічних процесів та систем </a:t>
            </a:r>
            <a:r>
              <a:rPr lang="ru-RU" altLang="ru-RU" sz="3200" b="1" dirty="0"/>
              <a:t/>
            </a:r>
            <a:br>
              <a:rPr lang="ru-RU" altLang="ru-RU" sz="3200" b="1" dirty="0"/>
            </a:br>
            <a:endParaRPr lang="ru-RU" altLang="ru-RU" sz="3200" b="1"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id="{6E747220-FA0E-6FFC-B65B-046178EA8A46}"/>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2067" name="Rectangle 3">
            <a:extLst>
              <a:ext uri="{FF2B5EF4-FFF2-40B4-BE49-F238E27FC236}">
                <a16:creationId xmlns:a16="http://schemas.microsoft.com/office/drawing/2014/main" id="{05AE2405-6FF8-E158-AB3D-9BEDDC92D894}"/>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2068" name="Picture 4">
            <a:extLst>
              <a:ext uri="{FF2B5EF4-FFF2-40B4-BE49-F238E27FC236}">
                <a16:creationId xmlns:a16="http://schemas.microsoft.com/office/drawing/2014/main" id="{C7E3988C-35FD-287B-A3A9-FF59E687CB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0"/>
            <a:ext cx="91344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2069" name="Text Box 5">
            <a:extLst>
              <a:ext uri="{FF2B5EF4-FFF2-40B4-BE49-F238E27FC236}">
                <a16:creationId xmlns:a16="http://schemas.microsoft.com/office/drawing/2014/main" id="{EAE45F0C-A237-25AF-614D-21DB6BB3FF18}"/>
              </a:ext>
            </a:extLst>
          </p:cNvPr>
          <p:cNvSpPr txBox="1">
            <a:spLocks noChangeArrowheads="1"/>
          </p:cNvSpPr>
          <p:nvPr/>
        </p:nvSpPr>
        <p:spPr bwMode="auto">
          <a:xfrm>
            <a:off x="2771775" y="6035675"/>
            <a:ext cx="63722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altLang="ru-RU">
                <a:solidFill>
                  <a:srgbClr val="FFFF00"/>
                </a:solidFill>
              </a:rPr>
              <a:t>Talk at the STEP#1 Conference, Brussels, 2006 www.europhysiome.org </a:t>
            </a:r>
            <a:endParaRPr lang="ru-RU" altLang="ru-RU">
              <a:solidFill>
                <a:srgbClr val="FFFF00"/>
              </a:solidFill>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2">
            <a:extLst>
              <a:ext uri="{FF2B5EF4-FFF2-40B4-BE49-F238E27FC236}">
                <a16:creationId xmlns:a16="http://schemas.microsoft.com/office/drawing/2014/main" id="{118090BF-55FF-D8C2-4622-EF30BFCA4877}"/>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3091" name="Rectangle 3">
            <a:extLst>
              <a:ext uri="{FF2B5EF4-FFF2-40B4-BE49-F238E27FC236}">
                <a16:creationId xmlns:a16="http://schemas.microsoft.com/office/drawing/2014/main" id="{0E90A3ED-28DA-E33A-1C9B-59B0A80AB969}"/>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3092" name="Picture 4">
            <a:extLst>
              <a:ext uri="{FF2B5EF4-FFF2-40B4-BE49-F238E27FC236}">
                <a16:creationId xmlns:a16="http://schemas.microsoft.com/office/drawing/2014/main" id="{D61D819C-55C5-3C9A-5662-82C62E4EAA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 y="-9525"/>
            <a:ext cx="912495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a:extLst>
              <a:ext uri="{FF2B5EF4-FFF2-40B4-BE49-F238E27FC236}">
                <a16:creationId xmlns:a16="http://schemas.microsoft.com/office/drawing/2014/main" id="{FED709F6-6579-5351-BE85-60F7ADD776AF}"/>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4115" name="Rectangle 3">
            <a:extLst>
              <a:ext uri="{FF2B5EF4-FFF2-40B4-BE49-F238E27FC236}">
                <a16:creationId xmlns:a16="http://schemas.microsoft.com/office/drawing/2014/main" id="{C2E0D760-333E-DFA9-6040-845D429C7FC5}"/>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4116" name="Picture 4">
            <a:extLst>
              <a:ext uri="{FF2B5EF4-FFF2-40B4-BE49-F238E27FC236}">
                <a16:creationId xmlns:a16="http://schemas.microsoft.com/office/drawing/2014/main" id="{25705FB5-C02B-CB7F-0AB8-D1C4ABE7B3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68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a:extLst>
              <a:ext uri="{FF2B5EF4-FFF2-40B4-BE49-F238E27FC236}">
                <a16:creationId xmlns:a16="http://schemas.microsoft.com/office/drawing/2014/main" id="{5A69AED3-4D42-4A5B-3CF3-CD2C042D06D9}"/>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6163" name="Rectangle 3">
            <a:extLst>
              <a:ext uri="{FF2B5EF4-FFF2-40B4-BE49-F238E27FC236}">
                <a16:creationId xmlns:a16="http://schemas.microsoft.com/office/drawing/2014/main" id="{CE985822-5829-04C3-C131-21D9FB05D756}"/>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6164" name="Picture 4">
            <a:extLst>
              <a:ext uri="{FF2B5EF4-FFF2-40B4-BE49-F238E27FC236}">
                <a16:creationId xmlns:a16="http://schemas.microsoft.com/office/drawing/2014/main" id="{6A79CD5F-51A8-FCA7-07F4-343CB73087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3" y="-9525"/>
            <a:ext cx="9153526"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a:extLst>
              <a:ext uri="{FF2B5EF4-FFF2-40B4-BE49-F238E27FC236}">
                <a16:creationId xmlns:a16="http://schemas.microsoft.com/office/drawing/2014/main" id="{10BADADF-70F6-DFB6-E0C8-A22AE6647EC7}"/>
              </a:ext>
            </a:extLst>
          </p:cNvPr>
          <p:cNvSpPr>
            <a:spLocks noGrp="1" noChangeArrowheads="1"/>
          </p:cNvSpPr>
          <p:nvPr>
            <p:ph type="ctrTitle"/>
          </p:nvPr>
        </p:nvSpPr>
        <p:spPr>
          <a:xfrm>
            <a:off x="685800" y="2130425"/>
            <a:ext cx="7772400" cy="1470025"/>
          </a:xfrm>
        </p:spPr>
        <p:txBody>
          <a:bodyPr anchor="ctr"/>
          <a:lstStyle/>
          <a:p>
            <a:endParaRPr lang="ru-RU" altLang="ru-RU" sz="4400"/>
          </a:p>
        </p:txBody>
      </p:sp>
      <p:sp>
        <p:nvSpPr>
          <p:cNvPr id="477187" name="Rectangle 3">
            <a:extLst>
              <a:ext uri="{FF2B5EF4-FFF2-40B4-BE49-F238E27FC236}">
                <a16:creationId xmlns:a16="http://schemas.microsoft.com/office/drawing/2014/main" id="{EC916B42-47E0-1589-ABDE-2DFD35B733FF}"/>
              </a:ext>
            </a:extLst>
          </p:cNvPr>
          <p:cNvSpPr>
            <a:spLocks noGrp="1" noChangeArrowheads="1"/>
          </p:cNvSpPr>
          <p:nvPr>
            <p:ph type="subTitle" idx="1"/>
          </p:nvPr>
        </p:nvSpPr>
        <p:spPr>
          <a:xfrm>
            <a:off x="1371600" y="3886200"/>
            <a:ext cx="6400800" cy="1752600"/>
          </a:xfrm>
        </p:spPr>
        <p:txBody>
          <a:bodyPr/>
          <a:lstStyle/>
          <a:p>
            <a:endParaRPr lang="ru-RU" altLang="ru-RU" sz="3200"/>
          </a:p>
        </p:txBody>
      </p:sp>
      <p:pic>
        <p:nvPicPr>
          <p:cNvPr id="477188" name="Picture 4">
            <a:extLst>
              <a:ext uri="{FF2B5EF4-FFF2-40B4-BE49-F238E27FC236}">
                <a16:creationId xmlns:a16="http://schemas.microsoft.com/office/drawing/2014/main" id="{9B59733F-E749-A068-4DD0-653F021A99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34475" cy="686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9CAC546C-FC36-503D-0DDB-BD2D1791685E}"/>
              </a:ext>
            </a:extLst>
          </p:cNvPr>
          <p:cNvSpPr>
            <a:spLocks noGrp="1" noChangeArrowheads="1"/>
          </p:cNvSpPr>
          <p:nvPr>
            <p:ph type="title"/>
          </p:nvPr>
        </p:nvSpPr>
        <p:spPr>
          <a:xfrm>
            <a:off x="685800" y="228600"/>
            <a:ext cx="7772400" cy="533400"/>
          </a:xfrm>
        </p:spPr>
        <p:txBody>
          <a:bodyPr>
            <a:normAutofit fontScale="90000"/>
          </a:bodyPr>
          <a:lstStyle/>
          <a:p>
            <a:r>
              <a:rPr lang="en-US" altLang="en-US">
                <a:latin typeface="Arial" panose="020B0604020202020204" pitchFamily="34" charset="0"/>
              </a:rPr>
              <a:t>Cardiome Project</a:t>
            </a:r>
          </a:p>
        </p:txBody>
      </p:sp>
      <p:pic>
        <p:nvPicPr>
          <p:cNvPr id="479235" name="Picture 3">
            <a:extLst>
              <a:ext uri="{FF2B5EF4-FFF2-40B4-BE49-F238E27FC236}">
                <a16:creationId xmlns:a16="http://schemas.microsoft.com/office/drawing/2014/main" id="{51386853-9FBC-95A6-6472-9CC333F9B4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1371600"/>
            <a:ext cx="1647825" cy="2259013"/>
          </a:xfrm>
          <a:prstGeom prst="rect">
            <a:avLst/>
          </a:prstGeom>
          <a:noFill/>
          <a:extLst>
            <a:ext uri="{909E8E84-426E-40DD-AFC4-6F175D3DCCD1}">
              <a14:hiddenFill xmlns:a14="http://schemas.microsoft.com/office/drawing/2010/main">
                <a:solidFill>
                  <a:srgbClr val="FFFFFF"/>
                </a:solidFill>
              </a14:hiddenFill>
            </a:ext>
          </a:extLst>
        </p:spPr>
      </p:pic>
      <p:pic>
        <p:nvPicPr>
          <p:cNvPr id="479236" name="Picture 4">
            <a:extLst>
              <a:ext uri="{FF2B5EF4-FFF2-40B4-BE49-F238E27FC236}">
                <a16:creationId xmlns:a16="http://schemas.microsoft.com/office/drawing/2014/main" id="{852AE15F-0D83-5BC7-96F8-95F16180E05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295400"/>
            <a:ext cx="1895475" cy="1066800"/>
          </a:xfrm>
          <a:prstGeom prst="rect">
            <a:avLst/>
          </a:prstGeom>
          <a:noFill/>
          <a:extLst>
            <a:ext uri="{909E8E84-426E-40DD-AFC4-6F175D3DCCD1}">
              <a14:hiddenFill xmlns:a14="http://schemas.microsoft.com/office/drawing/2010/main">
                <a:solidFill>
                  <a:srgbClr val="FFFFFF"/>
                </a:solidFill>
              </a14:hiddenFill>
            </a:ext>
          </a:extLst>
        </p:spPr>
      </p:pic>
      <p:pic>
        <p:nvPicPr>
          <p:cNvPr id="479237" name="Picture 5">
            <a:extLst>
              <a:ext uri="{FF2B5EF4-FFF2-40B4-BE49-F238E27FC236}">
                <a16:creationId xmlns:a16="http://schemas.microsoft.com/office/drawing/2014/main" id="{D9B2C2CD-12F6-67EC-6E23-C7A0D4BA2D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425" y="2932113"/>
            <a:ext cx="1871663" cy="1576387"/>
          </a:xfrm>
          <a:prstGeom prst="rect">
            <a:avLst/>
          </a:prstGeom>
          <a:noFill/>
          <a:extLst>
            <a:ext uri="{909E8E84-426E-40DD-AFC4-6F175D3DCCD1}">
              <a14:hiddenFill xmlns:a14="http://schemas.microsoft.com/office/drawing/2010/main">
                <a:solidFill>
                  <a:srgbClr val="FFFFFF"/>
                </a:solidFill>
              </a14:hiddenFill>
            </a:ext>
          </a:extLst>
        </p:spPr>
      </p:pic>
      <p:pic>
        <p:nvPicPr>
          <p:cNvPr id="479238" name="Picture 6">
            <a:extLst>
              <a:ext uri="{FF2B5EF4-FFF2-40B4-BE49-F238E27FC236}">
                <a16:creationId xmlns:a16="http://schemas.microsoft.com/office/drawing/2014/main" id="{85815195-1A74-979E-7669-4D8CBDF07D9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4025" y="5056188"/>
            <a:ext cx="2071688" cy="1233487"/>
          </a:xfrm>
          <a:prstGeom prst="rect">
            <a:avLst/>
          </a:prstGeom>
          <a:noFill/>
          <a:extLst>
            <a:ext uri="{909E8E84-426E-40DD-AFC4-6F175D3DCCD1}">
              <a14:hiddenFill xmlns:a14="http://schemas.microsoft.com/office/drawing/2010/main">
                <a:solidFill>
                  <a:srgbClr val="FFFFFF"/>
                </a:solidFill>
              </a14:hiddenFill>
            </a:ext>
          </a:extLst>
        </p:spPr>
      </p:pic>
      <p:pic>
        <p:nvPicPr>
          <p:cNvPr id="479239" name="Picture 7">
            <a:extLst>
              <a:ext uri="{FF2B5EF4-FFF2-40B4-BE49-F238E27FC236}">
                <a16:creationId xmlns:a16="http://schemas.microsoft.com/office/drawing/2014/main" id="{A4B9AE25-CAF1-937D-EB6E-B643D8BA690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86200" y="4876800"/>
            <a:ext cx="1417638" cy="1230313"/>
          </a:xfrm>
          <a:prstGeom prst="rect">
            <a:avLst/>
          </a:prstGeom>
          <a:noFill/>
          <a:extLst>
            <a:ext uri="{909E8E84-426E-40DD-AFC4-6F175D3DCCD1}">
              <a14:hiddenFill xmlns:a14="http://schemas.microsoft.com/office/drawing/2010/main">
                <a:solidFill>
                  <a:srgbClr val="FFFFFF"/>
                </a:solidFill>
              </a14:hiddenFill>
            </a:ext>
          </a:extLst>
        </p:spPr>
      </p:pic>
      <p:pic>
        <p:nvPicPr>
          <p:cNvPr id="479240" name="Picture 8">
            <a:extLst>
              <a:ext uri="{FF2B5EF4-FFF2-40B4-BE49-F238E27FC236}">
                <a16:creationId xmlns:a16="http://schemas.microsoft.com/office/drawing/2014/main" id="{00D3905A-5474-0B85-77C1-9C98FEFC39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1371600"/>
            <a:ext cx="2027238" cy="2154238"/>
          </a:xfrm>
          <a:prstGeom prst="rect">
            <a:avLst/>
          </a:prstGeom>
          <a:noFill/>
          <a:extLst>
            <a:ext uri="{909E8E84-426E-40DD-AFC4-6F175D3DCCD1}">
              <a14:hiddenFill xmlns:a14="http://schemas.microsoft.com/office/drawing/2010/main">
                <a:solidFill>
                  <a:srgbClr val="FFFFFF"/>
                </a:solidFill>
              </a14:hiddenFill>
            </a:ext>
          </a:extLst>
        </p:spPr>
      </p:pic>
      <p:pic>
        <p:nvPicPr>
          <p:cNvPr id="479241" name="Picture 9">
            <a:extLst>
              <a:ext uri="{FF2B5EF4-FFF2-40B4-BE49-F238E27FC236}">
                <a16:creationId xmlns:a16="http://schemas.microsoft.com/office/drawing/2014/main" id="{6C6AFB20-F673-7412-C66C-AE078E7C947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800" y="4876800"/>
            <a:ext cx="1792288" cy="1412875"/>
          </a:xfrm>
          <a:prstGeom prst="rect">
            <a:avLst/>
          </a:prstGeom>
          <a:noFill/>
          <a:extLst>
            <a:ext uri="{909E8E84-426E-40DD-AFC4-6F175D3DCCD1}">
              <a14:hiddenFill xmlns:a14="http://schemas.microsoft.com/office/drawing/2010/main">
                <a:solidFill>
                  <a:srgbClr val="FFFFFF"/>
                </a:solidFill>
              </a14:hiddenFill>
            </a:ext>
          </a:extLst>
        </p:spPr>
      </p:pic>
      <p:sp>
        <p:nvSpPr>
          <p:cNvPr id="479242" name="Text Box 10">
            <a:extLst>
              <a:ext uri="{FF2B5EF4-FFF2-40B4-BE49-F238E27FC236}">
                <a16:creationId xmlns:a16="http://schemas.microsoft.com/office/drawing/2014/main" id="{D04EC1BB-0EEF-59E1-2E13-6D5E7C1C2C64}"/>
              </a:ext>
            </a:extLst>
          </p:cNvPr>
          <p:cNvSpPr txBox="1">
            <a:spLocks noChangeArrowheads="1"/>
          </p:cNvSpPr>
          <p:nvPr/>
        </p:nvSpPr>
        <p:spPr bwMode="auto">
          <a:xfrm>
            <a:off x="152400" y="831850"/>
            <a:ext cx="2403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Tissue Structure</a:t>
            </a:r>
          </a:p>
        </p:txBody>
      </p:sp>
      <p:sp>
        <p:nvSpPr>
          <p:cNvPr id="479243" name="Text Box 11">
            <a:extLst>
              <a:ext uri="{FF2B5EF4-FFF2-40B4-BE49-F238E27FC236}">
                <a16:creationId xmlns:a16="http://schemas.microsoft.com/office/drawing/2014/main" id="{8DF74CD7-C1BF-B6A5-70FF-F36EFBA19BC4}"/>
              </a:ext>
            </a:extLst>
          </p:cNvPr>
          <p:cNvSpPr txBox="1">
            <a:spLocks noChangeArrowheads="1"/>
          </p:cNvSpPr>
          <p:nvPr/>
        </p:nvSpPr>
        <p:spPr bwMode="auto">
          <a:xfrm>
            <a:off x="152400" y="2362200"/>
            <a:ext cx="25241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Tissue properties</a:t>
            </a:r>
          </a:p>
        </p:txBody>
      </p:sp>
      <p:sp>
        <p:nvSpPr>
          <p:cNvPr id="479244" name="Text Box 12">
            <a:extLst>
              <a:ext uri="{FF2B5EF4-FFF2-40B4-BE49-F238E27FC236}">
                <a16:creationId xmlns:a16="http://schemas.microsoft.com/office/drawing/2014/main" id="{275682D3-9517-AAFD-9BA7-F82C2B7EAE09}"/>
              </a:ext>
            </a:extLst>
          </p:cNvPr>
          <p:cNvSpPr txBox="1">
            <a:spLocks noChangeArrowheads="1"/>
          </p:cNvSpPr>
          <p:nvPr/>
        </p:nvSpPr>
        <p:spPr bwMode="auto">
          <a:xfrm>
            <a:off x="325438" y="4545013"/>
            <a:ext cx="2441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Model Validation</a:t>
            </a:r>
          </a:p>
        </p:txBody>
      </p:sp>
      <p:sp>
        <p:nvSpPr>
          <p:cNvPr id="479245" name="Text Box 13">
            <a:extLst>
              <a:ext uri="{FF2B5EF4-FFF2-40B4-BE49-F238E27FC236}">
                <a16:creationId xmlns:a16="http://schemas.microsoft.com/office/drawing/2014/main" id="{E839B7F1-769D-391C-94EA-8DC2B946721B}"/>
              </a:ext>
            </a:extLst>
          </p:cNvPr>
          <p:cNvSpPr txBox="1">
            <a:spLocks noChangeArrowheads="1"/>
          </p:cNvSpPr>
          <p:nvPr/>
        </p:nvSpPr>
        <p:spPr bwMode="auto">
          <a:xfrm>
            <a:off x="3124200" y="4267200"/>
            <a:ext cx="29003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altLang="en-US">
                <a:solidFill>
                  <a:schemeClr val="accent2"/>
                </a:solidFill>
                <a:latin typeface="Helvetica" panose="020B0604020202020204" pitchFamily="34" charset="0"/>
              </a:rPr>
              <a:t>Drug Discovery</a:t>
            </a:r>
          </a:p>
          <a:p>
            <a:pPr algn="ctr" eaLnBrk="0" hangingPunct="0"/>
            <a:r>
              <a:rPr lang="en-US" altLang="en-US">
                <a:solidFill>
                  <a:schemeClr val="accent2"/>
                </a:solidFill>
                <a:latin typeface="Helvetica" panose="020B0604020202020204" pitchFamily="34" charset="0"/>
              </a:rPr>
              <a:t>Clinical Applications</a:t>
            </a:r>
          </a:p>
        </p:txBody>
      </p:sp>
      <p:sp>
        <p:nvSpPr>
          <p:cNvPr id="479246" name="Text Box 14">
            <a:extLst>
              <a:ext uri="{FF2B5EF4-FFF2-40B4-BE49-F238E27FC236}">
                <a16:creationId xmlns:a16="http://schemas.microsoft.com/office/drawing/2014/main" id="{E884FFEF-097A-7323-89B3-4E36B20D5DC6}"/>
              </a:ext>
            </a:extLst>
          </p:cNvPr>
          <p:cNvSpPr txBox="1">
            <a:spLocks noChangeArrowheads="1"/>
          </p:cNvSpPr>
          <p:nvPr/>
        </p:nvSpPr>
        <p:spPr bwMode="auto">
          <a:xfrm>
            <a:off x="6248400" y="4038600"/>
            <a:ext cx="26622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Cellular properties</a:t>
            </a:r>
          </a:p>
        </p:txBody>
      </p:sp>
      <p:sp>
        <p:nvSpPr>
          <p:cNvPr id="479247" name="Text Box 15">
            <a:extLst>
              <a:ext uri="{FF2B5EF4-FFF2-40B4-BE49-F238E27FC236}">
                <a16:creationId xmlns:a16="http://schemas.microsoft.com/office/drawing/2014/main" id="{CA9872FC-3BE0-B19D-9C91-78B092284941}"/>
              </a:ext>
            </a:extLst>
          </p:cNvPr>
          <p:cNvSpPr txBox="1">
            <a:spLocks noChangeArrowheads="1"/>
          </p:cNvSpPr>
          <p:nvPr/>
        </p:nvSpPr>
        <p:spPr bwMode="auto">
          <a:xfrm>
            <a:off x="6891338" y="903288"/>
            <a:ext cx="1387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a:solidFill>
                  <a:schemeClr val="accent2"/>
                </a:solidFill>
                <a:latin typeface="Helvetica" panose="020B0604020202020204" pitchFamily="34" charset="0"/>
              </a:rPr>
              <a:t>Anatomy</a:t>
            </a:r>
          </a:p>
        </p:txBody>
      </p:sp>
      <p:sp>
        <p:nvSpPr>
          <p:cNvPr id="479248" name="Text Box 16">
            <a:extLst>
              <a:ext uri="{FF2B5EF4-FFF2-40B4-BE49-F238E27FC236}">
                <a16:creationId xmlns:a16="http://schemas.microsoft.com/office/drawing/2014/main" id="{1C2F1B55-CB0F-CC53-D83B-6350A4E79AF5}"/>
              </a:ext>
            </a:extLst>
          </p:cNvPr>
          <p:cNvSpPr txBox="1">
            <a:spLocks noChangeArrowheads="1"/>
          </p:cNvSpPr>
          <p:nvPr/>
        </p:nvSpPr>
        <p:spPr bwMode="auto">
          <a:xfrm>
            <a:off x="3657600" y="914400"/>
            <a:ext cx="18462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dirty="0">
                <a:solidFill>
                  <a:schemeClr val="accent2"/>
                </a:solidFill>
                <a:latin typeface="Helvetica" panose="020B0604020202020204" pitchFamily="34" charset="0"/>
              </a:rPr>
              <a:t>Heart model</a:t>
            </a:r>
          </a:p>
        </p:txBody>
      </p:sp>
      <p:sp>
        <p:nvSpPr>
          <p:cNvPr id="479249" name="Line 17">
            <a:extLst>
              <a:ext uri="{FF2B5EF4-FFF2-40B4-BE49-F238E27FC236}">
                <a16:creationId xmlns:a16="http://schemas.microsoft.com/office/drawing/2014/main" id="{77DD5E78-2A4A-D777-CA94-7C9318648CE5}"/>
              </a:ext>
            </a:extLst>
          </p:cNvPr>
          <p:cNvSpPr>
            <a:spLocks noChangeShapeType="1"/>
          </p:cNvSpPr>
          <p:nvPr/>
        </p:nvSpPr>
        <p:spPr bwMode="auto">
          <a:xfrm>
            <a:off x="2562225" y="1647825"/>
            <a:ext cx="985838" cy="482600"/>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9250" name="Line 18">
            <a:extLst>
              <a:ext uri="{FF2B5EF4-FFF2-40B4-BE49-F238E27FC236}">
                <a16:creationId xmlns:a16="http://schemas.microsoft.com/office/drawing/2014/main" id="{FD48407B-1F89-935A-9836-4922EBBDC7C0}"/>
              </a:ext>
            </a:extLst>
          </p:cNvPr>
          <p:cNvSpPr>
            <a:spLocks noChangeShapeType="1"/>
          </p:cNvSpPr>
          <p:nvPr/>
        </p:nvSpPr>
        <p:spPr bwMode="auto">
          <a:xfrm flipV="1">
            <a:off x="2655888" y="2997200"/>
            <a:ext cx="996950" cy="661988"/>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9251" name="Line 19">
            <a:extLst>
              <a:ext uri="{FF2B5EF4-FFF2-40B4-BE49-F238E27FC236}">
                <a16:creationId xmlns:a16="http://schemas.microsoft.com/office/drawing/2014/main" id="{079ABF74-0756-FCB5-9AF6-AFDEC2FF85AC}"/>
              </a:ext>
            </a:extLst>
          </p:cNvPr>
          <p:cNvSpPr>
            <a:spLocks noChangeShapeType="1"/>
          </p:cNvSpPr>
          <p:nvPr/>
        </p:nvSpPr>
        <p:spPr bwMode="auto">
          <a:xfrm flipV="1">
            <a:off x="2813050" y="3463925"/>
            <a:ext cx="1049338" cy="1123950"/>
          </a:xfrm>
          <a:prstGeom prst="line">
            <a:avLst/>
          </a:prstGeom>
          <a:noFill/>
          <a:ln w="38100">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9252" name="Line 20">
            <a:extLst>
              <a:ext uri="{FF2B5EF4-FFF2-40B4-BE49-F238E27FC236}">
                <a16:creationId xmlns:a16="http://schemas.microsoft.com/office/drawing/2014/main" id="{6C0B4B54-D5E9-1E4F-BE87-806815C59884}"/>
              </a:ext>
            </a:extLst>
          </p:cNvPr>
          <p:cNvSpPr>
            <a:spLocks noChangeShapeType="1"/>
          </p:cNvSpPr>
          <p:nvPr/>
        </p:nvSpPr>
        <p:spPr bwMode="auto">
          <a:xfrm flipH="1">
            <a:off x="4733925" y="3660775"/>
            <a:ext cx="1588" cy="690563"/>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9253" name="Line 21">
            <a:extLst>
              <a:ext uri="{FF2B5EF4-FFF2-40B4-BE49-F238E27FC236}">
                <a16:creationId xmlns:a16="http://schemas.microsoft.com/office/drawing/2014/main" id="{6E4A340F-830F-E999-C88B-803CF58E74A0}"/>
              </a:ext>
            </a:extLst>
          </p:cNvPr>
          <p:cNvSpPr>
            <a:spLocks noChangeShapeType="1"/>
          </p:cNvSpPr>
          <p:nvPr/>
        </p:nvSpPr>
        <p:spPr bwMode="auto">
          <a:xfrm flipH="1" flipV="1">
            <a:off x="5329238" y="3394075"/>
            <a:ext cx="863600" cy="841375"/>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9254" name="Line 22">
            <a:extLst>
              <a:ext uri="{FF2B5EF4-FFF2-40B4-BE49-F238E27FC236}">
                <a16:creationId xmlns:a16="http://schemas.microsoft.com/office/drawing/2014/main" id="{84D8B30F-E1D7-0E66-B777-CA6F53AD51A9}"/>
              </a:ext>
            </a:extLst>
          </p:cNvPr>
          <p:cNvSpPr>
            <a:spLocks noChangeShapeType="1"/>
          </p:cNvSpPr>
          <p:nvPr/>
        </p:nvSpPr>
        <p:spPr bwMode="auto">
          <a:xfrm flipH="1">
            <a:off x="5638800" y="2036763"/>
            <a:ext cx="757238" cy="554037"/>
          </a:xfrm>
          <a:prstGeom prst="line">
            <a:avLst/>
          </a:prstGeom>
          <a:noFill/>
          <a:ln w="38100">
            <a:solidFill>
              <a:schemeClr val="tx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9255" name="Rectangle 23">
            <a:extLst>
              <a:ext uri="{FF2B5EF4-FFF2-40B4-BE49-F238E27FC236}">
                <a16:creationId xmlns:a16="http://schemas.microsoft.com/office/drawing/2014/main" id="{253AEB9A-04CF-DDED-7C13-2C391647BD5A}"/>
              </a:ext>
            </a:extLst>
          </p:cNvPr>
          <p:cNvSpPr>
            <a:spLocks noChangeArrowheads="1"/>
          </p:cNvSpPr>
          <p:nvPr/>
        </p:nvSpPr>
        <p:spPr bwMode="auto">
          <a:xfrm>
            <a:off x="4048125" y="6256338"/>
            <a:ext cx="4557713" cy="630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spAutoFit/>
          </a:bodyPr>
          <a:lstStyle/>
          <a:p>
            <a:pPr algn="ctr" eaLnBrk="0" hangingPunct="0">
              <a:spcBef>
                <a:spcPct val="20000"/>
              </a:spcBef>
            </a:pPr>
            <a:r>
              <a:rPr lang="en-US" altLang="en-US" sz="1600" b="1">
                <a:latin typeface="Helvetica" panose="020B0604020202020204" pitchFamily="34" charset="0"/>
              </a:rPr>
              <a:t>Rob MacLeod, CVRTI/BE/SCII</a:t>
            </a:r>
          </a:p>
          <a:p>
            <a:pPr algn="ctr" eaLnBrk="0" hangingPunct="0">
              <a:spcBef>
                <a:spcPct val="20000"/>
              </a:spcBef>
            </a:pPr>
            <a:r>
              <a:rPr lang="en-US" altLang="en-US" sz="1600" b="1">
                <a:latin typeface="Helvetica" panose="020B0604020202020204" pitchFamily="34" charset="0"/>
              </a:rPr>
              <a:t>Peter Hunter, Auckland University</a:t>
            </a:r>
            <a:endParaRPr lang="ru-RU" altLang="ru-RU" sz="1600" b="1">
              <a:latin typeface="Helvetica"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642" name="Picture 2">
            <a:extLst>
              <a:ext uri="{FF2B5EF4-FFF2-40B4-BE49-F238E27FC236}">
                <a16:creationId xmlns:a16="http://schemas.microsoft.com/office/drawing/2014/main" id="{3826B052-6898-00B0-7E51-5B9A5286FC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50" y="104775"/>
            <a:ext cx="8997950" cy="675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6" name="Picture 2">
            <a:extLst>
              <a:ext uri="{FF2B5EF4-FFF2-40B4-BE49-F238E27FC236}">
                <a16:creationId xmlns:a16="http://schemas.microsoft.com/office/drawing/2014/main" id="{A352D9EB-DF63-125F-95E6-6AD69F95935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31788"/>
            <a:ext cx="8277225" cy="619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260648"/>
            <a:ext cx="7848872" cy="954107"/>
          </a:xfrm>
          <a:prstGeom prst="rect">
            <a:avLst/>
          </a:prstGeom>
        </p:spPr>
        <p:txBody>
          <a:bodyPr wrap="square">
            <a:spAutoFit/>
          </a:bodyPr>
          <a:lstStyle/>
          <a:p>
            <a:r>
              <a:rPr lang="uk-UA" sz="2800" dirty="0" smtClean="0"/>
              <a:t>Основні варіанти застосування математики у біології</a:t>
            </a:r>
            <a:endParaRPr lang="ru-RU" sz="2800" b="1" dirty="0"/>
          </a:p>
        </p:txBody>
      </p:sp>
      <p:sp>
        <p:nvSpPr>
          <p:cNvPr id="3" name="Прямоугольник 2"/>
          <p:cNvSpPr/>
          <p:nvPr/>
        </p:nvSpPr>
        <p:spPr>
          <a:xfrm>
            <a:off x="611560" y="1268760"/>
            <a:ext cx="8280920" cy="5262979"/>
          </a:xfrm>
          <a:prstGeom prst="rect">
            <a:avLst/>
          </a:prstGeom>
        </p:spPr>
        <p:txBody>
          <a:bodyPr wrap="square">
            <a:spAutoFit/>
          </a:bodyPr>
          <a:lstStyle/>
          <a:p>
            <a:r>
              <a:rPr lang="uk-UA" sz="2400" dirty="0" smtClean="0"/>
              <a:t>Статистика</a:t>
            </a:r>
            <a:endParaRPr lang="en-US" sz="2400" dirty="0" smtClean="0"/>
          </a:p>
          <a:p>
            <a:r>
              <a:rPr lang="uk-UA" sz="2400" dirty="0" err="1" smtClean="0"/>
              <a:t>Біоінформатика</a:t>
            </a:r>
            <a:r>
              <a:rPr lang="uk-UA" sz="2400" dirty="0" smtClean="0"/>
              <a:t> (об'єднання біології, математики та інформатики для вирішення задач молекулярної біології, біохімії, генетики, клітинної біології, фармакології, охорони здоров'я тощо синонім обчислювальної молекулярної біології</a:t>
            </a:r>
            <a:r>
              <a:rPr lang="ru-RU" sz="2400" dirty="0" smtClean="0"/>
              <a:t>). </a:t>
            </a:r>
          </a:p>
          <a:p>
            <a:r>
              <a:rPr lang="uk-UA" sz="2400" dirty="0" smtClean="0"/>
              <a:t>Включає </a:t>
            </a:r>
            <a:r>
              <a:rPr lang="ru-RU" sz="2400" b="1" dirty="0" smtClean="0"/>
              <a:t>:</a:t>
            </a:r>
          </a:p>
          <a:p>
            <a:r>
              <a:rPr lang="ru-RU" sz="2400" i="1" dirty="0" smtClean="0"/>
              <a:t>· </a:t>
            </a:r>
            <a:r>
              <a:rPr lang="uk-UA" sz="2400" dirty="0" err="1" smtClean="0"/>
              <a:t>Біоінформатика</a:t>
            </a:r>
            <a:r>
              <a:rPr lang="uk-UA" sz="2400" dirty="0" smtClean="0"/>
              <a:t> послідовностей</a:t>
            </a:r>
            <a:r>
              <a:rPr lang="ru-RU" sz="2400" i="1" dirty="0" smtClean="0"/>
              <a:t>.</a:t>
            </a:r>
            <a:endParaRPr lang="ru-RU" sz="2400" dirty="0" smtClean="0"/>
          </a:p>
          <a:p>
            <a:r>
              <a:rPr lang="ru-RU" sz="2400" i="1" dirty="0" smtClean="0"/>
              <a:t>· </a:t>
            </a:r>
            <a:r>
              <a:rPr lang="uk-UA" sz="2400" dirty="0" smtClean="0"/>
              <a:t>Структурна </a:t>
            </a:r>
            <a:r>
              <a:rPr lang="uk-UA" sz="2400" dirty="0" err="1" smtClean="0"/>
              <a:t>біоінформатика</a:t>
            </a:r>
            <a:r>
              <a:rPr lang="ru-RU" sz="2400" i="1" dirty="0" smtClean="0"/>
              <a:t>.</a:t>
            </a:r>
            <a:endParaRPr lang="ru-RU" sz="2400" dirty="0" smtClean="0"/>
          </a:p>
          <a:p>
            <a:r>
              <a:rPr lang="ru-RU" sz="2400" i="1" dirty="0" smtClean="0"/>
              <a:t>· </a:t>
            </a:r>
            <a:r>
              <a:rPr lang="uk-UA" sz="2400" dirty="0" smtClean="0"/>
              <a:t>Комп'ютерна </a:t>
            </a:r>
            <a:r>
              <a:rPr lang="uk-UA" sz="2400" dirty="0" err="1" smtClean="0"/>
              <a:t>геноміка</a:t>
            </a:r>
            <a:endParaRPr lang="ru-RU" sz="2400" b="1" dirty="0" smtClean="0"/>
          </a:p>
          <a:p>
            <a:r>
              <a:rPr lang="ru-RU" sz="2400" i="1" dirty="0" smtClean="0"/>
              <a:t>· </a:t>
            </a:r>
            <a:r>
              <a:rPr lang="uk-UA" sz="2400" dirty="0" smtClean="0"/>
              <a:t>Застосування відомих методів аналізу для здобуття нових біологічних знань</a:t>
            </a:r>
            <a:r>
              <a:rPr lang="ru-RU" sz="2400" i="1" dirty="0" smtClean="0"/>
              <a:t>.</a:t>
            </a:r>
            <a:endParaRPr lang="ru-RU" sz="2400" dirty="0" smtClean="0"/>
          </a:p>
          <a:p>
            <a:r>
              <a:rPr lang="ru-RU" sz="2400" i="1" dirty="0" smtClean="0"/>
              <a:t>· </a:t>
            </a:r>
            <a:r>
              <a:rPr lang="uk-UA" sz="2400" dirty="0" smtClean="0"/>
              <a:t>Розробка нових методів аналізу біологічних даних</a:t>
            </a:r>
            <a:endParaRPr lang="ru-RU" sz="2400" dirty="0" smtClean="0"/>
          </a:p>
          <a:p>
            <a:r>
              <a:rPr lang="ru-RU" sz="2400" i="1" dirty="0" smtClean="0"/>
              <a:t>· </a:t>
            </a:r>
            <a:r>
              <a:rPr lang="uk-UA" sz="2400" dirty="0" smtClean="0"/>
              <a:t>Розробка нових баз даних</a:t>
            </a:r>
            <a:endParaRPr lang="ru-RU" sz="2400" dirty="0"/>
          </a:p>
        </p:txBody>
      </p:sp>
      <p:sp>
        <p:nvSpPr>
          <p:cNvPr id="4" name="Номер слайда 3"/>
          <p:cNvSpPr>
            <a:spLocks noGrp="1"/>
          </p:cNvSpPr>
          <p:nvPr>
            <p:ph type="sldNum" sz="quarter" idx="12"/>
          </p:nvPr>
        </p:nvSpPr>
        <p:spPr/>
        <p:txBody>
          <a:bodyPr/>
          <a:lstStyle/>
          <a:p>
            <a:fld id="{F0455211-C8EB-4E3F-96C5-51D5B94C1E0F}" type="slidenum">
              <a:rPr lang="ru-RU" smtClean="0"/>
              <a:pPr/>
              <a:t>6</a:t>
            </a:fld>
            <a:endParaRPr lang="ru-RU"/>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90" name="Picture 2">
            <a:extLst>
              <a:ext uri="{FF2B5EF4-FFF2-40B4-BE49-F238E27FC236}">
                <a16:creationId xmlns:a16="http://schemas.microsoft.com/office/drawing/2014/main" id="{94965F8E-FFA6-7C12-054B-9C9BCDA57D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3663"/>
            <a:ext cx="8997950" cy="667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4" name="Picture 2">
            <a:extLst>
              <a:ext uri="{FF2B5EF4-FFF2-40B4-BE49-F238E27FC236}">
                <a16:creationId xmlns:a16="http://schemas.microsoft.com/office/drawing/2014/main" id="{1B35C079-24F3-862B-2681-41961380D7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6838"/>
            <a:ext cx="8997950" cy="668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02E283A9-D29B-239C-7D2A-E0EA0B8267D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88900"/>
            <a:ext cx="8997950" cy="667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id="{07C549A9-88A9-BFC2-340D-6D368BB9718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26132" t="14136" r="14050" b="14874"/>
          <a:stretch>
            <a:fillRect/>
          </a:stretch>
        </p:blipFill>
        <p:spPr bwMode="auto">
          <a:xfrm>
            <a:off x="1584325" y="1211263"/>
            <a:ext cx="6062663"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A2C1FE"/>
                </a:solidFill>
                <a:miter lim="800000"/>
                <a:headEnd/>
                <a:tailEnd/>
              </a14:hiddenLine>
            </a:ext>
          </a:extLst>
        </p:spPr>
      </p:pic>
      <p:sp>
        <p:nvSpPr>
          <p:cNvPr id="136195" name="Rectangle 3">
            <a:extLst>
              <a:ext uri="{FF2B5EF4-FFF2-40B4-BE49-F238E27FC236}">
                <a16:creationId xmlns:a16="http://schemas.microsoft.com/office/drawing/2014/main" id="{4885A4DF-9577-3FD0-2DC4-35A0DB9147B5}"/>
              </a:ext>
            </a:extLst>
          </p:cNvPr>
          <p:cNvSpPr>
            <a:spLocks noChangeArrowheads="1"/>
          </p:cNvSpPr>
          <p:nvPr/>
        </p:nvSpPr>
        <p:spPr bwMode="auto">
          <a:xfrm>
            <a:off x="0" y="88900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6196" name="Rectangle 4">
            <a:extLst>
              <a:ext uri="{FF2B5EF4-FFF2-40B4-BE49-F238E27FC236}">
                <a16:creationId xmlns:a16="http://schemas.microsoft.com/office/drawing/2014/main" id="{BC404431-80D0-8D34-01D2-79B213B23083}"/>
              </a:ext>
            </a:extLst>
          </p:cNvPr>
          <p:cNvSpPr>
            <a:spLocks noChangeArrowheads="1"/>
          </p:cNvSpPr>
          <p:nvPr/>
        </p:nvSpPr>
        <p:spPr bwMode="auto">
          <a:xfrm>
            <a:off x="0" y="128588"/>
            <a:ext cx="9144000" cy="671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800" b="1">
                <a:solidFill>
                  <a:schemeClr val="tx2"/>
                </a:solidFill>
                <a:effectLst>
                  <a:outerShdw blurRad="38100" dist="38100" dir="2700000" algn="tl">
                    <a:srgbClr val="000000"/>
                  </a:outerShdw>
                </a:effectLst>
              </a:rPr>
              <a:t>Full Circle: Whole Heart to Single Cell</a:t>
            </a:r>
          </a:p>
        </p:txBody>
      </p:sp>
      <p:pic>
        <p:nvPicPr>
          <p:cNvPr id="136197" name="newvent.avi">
            <a:hlinkClick r:id="" action="ppaction://media"/>
            <a:extLst>
              <a:ext uri="{FF2B5EF4-FFF2-40B4-BE49-F238E27FC236}">
                <a16:creationId xmlns:a16="http://schemas.microsoft.com/office/drawing/2014/main" id="{A84EA144-E09F-3D8B-9AAE-69FA694AACC0}"/>
              </a:ext>
            </a:extLst>
          </p:cNvPr>
          <p:cNvPicPr>
            <a:picLocks noRot="1" noChangeAspect="1" noChangeArrowheads="1"/>
          </p:cNvPicPr>
          <p:nvPr>
            <a:videoFile r:link="rId1"/>
          </p:nvPr>
        </p:nvPicPr>
        <p:blipFill>
          <a:blip r:embed="rId5" cstate="print">
            <a:extLst>
              <a:ext uri="{28A0092B-C50C-407E-A947-70E740481C1C}">
                <a14:useLocalDpi xmlns:a14="http://schemas.microsoft.com/office/drawing/2010/main" val="0"/>
              </a:ext>
            </a:extLst>
          </a:blip>
          <a:srcRect/>
          <a:stretch>
            <a:fillRect/>
          </a:stretch>
        </p:blipFill>
        <p:spPr bwMode="auto">
          <a:xfrm>
            <a:off x="2184400" y="5053013"/>
            <a:ext cx="47625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36198" name="Picture 6">
            <a:extLst>
              <a:ext uri="{FF2B5EF4-FFF2-40B4-BE49-F238E27FC236}">
                <a16:creationId xmlns:a16="http://schemas.microsoft.com/office/drawing/2014/main" id="{0B585D7A-07FB-BAD8-E1CA-C5EAD6FE0D5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3261519" y="1404144"/>
            <a:ext cx="2617788" cy="2324100"/>
          </a:xfrm>
          <a:prstGeom prst="rect">
            <a:avLst/>
          </a:prstGeom>
          <a:noFill/>
          <a:extLst>
            <a:ext uri="{909E8E84-426E-40DD-AFC4-6F175D3DCCD1}">
              <a14:hiddenFill xmlns:a14="http://schemas.microsoft.com/office/drawing/2010/main">
                <a:solidFill>
                  <a:srgbClr val="FFFFFF"/>
                </a:solidFill>
              </a14:hiddenFill>
            </a:ext>
          </a:extLst>
        </p:spPr>
      </p:pic>
      <p:sp>
        <p:nvSpPr>
          <p:cNvPr id="136199" name="AutoShape 7">
            <a:extLst>
              <a:ext uri="{FF2B5EF4-FFF2-40B4-BE49-F238E27FC236}">
                <a16:creationId xmlns:a16="http://schemas.microsoft.com/office/drawing/2014/main" id="{D44BAA57-7748-DFF7-BC17-6F49E9744ABC}"/>
              </a:ext>
            </a:extLst>
          </p:cNvPr>
          <p:cNvSpPr>
            <a:spLocks noChangeArrowheads="1"/>
          </p:cNvSpPr>
          <p:nvPr/>
        </p:nvSpPr>
        <p:spPr bwMode="auto">
          <a:xfrm rot="5400000">
            <a:off x="4173538" y="4235450"/>
            <a:ext cx="800100" cy="520700"/>
          </a:xfrm>
          <a:prstGeom prst="rightArrow">
            <a:avLst>
              <a:gd name="adj1" fmla="val 50000"/>
              <a:gd name="adj2" fmla="val 38415"/>
            </a:avLst>
          </a:prstGeom>
          <a:solidFill>
            <a:schemeClr val="hlink"/>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defRPr sz="2400">
                <a:solidFill>
                  <a:schemeClr val="tx1"/>
                </a:solidFill>
                <a:latin typeface="Times New Roman" panose="02020603050405020304" pitchFamily="18" charset="0"/>
              </a:defRPr>
            </a:lvl1pPr>
            <a:lvl2pPr marL="571500">
              <a:defRPr sz="2400">
                <a:solidFill>
                  <a:schemeClr val="tx1"/>
                </a:solidFill>
                <a:latin typeface="Times New Roman" panose="02020603050405020304" pitchFamily="18" charset="0"/>
              </a:defRPr>
            </a:lvl2pPr>
            <a:lvl3pPr marL="1143000">
              <a:defRPr sz="2400">
                <a:solidFill>
                  <a:schemeClr val="tx1"/>
                </a:solidFill>
                <a:latin typeface="Times New Roman" panose="02020603050405020304" pitchFamily="18" charset="0"/>
              </a:defRPr>
            </a:lvl3pPr>
            <a:lvl4pPr marL="1714500">
              <a:defRPr sz="2400">
                <a:solidFill>
                  <a:schemeClr val="tx1"/>
                </a:solidFill>
                <a:latin typeface="Times New Roman" panose="02020603050405020304" pitchFamily="18" charset="0"/>
              </a:defRPr>
            </a:lvl4pPr>
            <a:lvl5pPr marL="2286000">
              <a:defRPr sz="2400">
                <a:solidFill>
                  <a:schemeClr val="tx1"/>
                </a:solidFill>
                <a:latin typeface="Times New Roman" panose="02020603050405020304" pitchFamily="18" charset="0"/>
              </a:defRPr>
            </a:lvl5pPr>
            <a:lvl6pPr marL="2743200" fontAlgn="base">
              <a:spcBef>
                <a:spcPct val="0"/>
              </a:spcBef>
              <a:spcAft>
                <a:spcPct val="0"/>
              </a:spcAft>
              <a:defRPr sz="2400">
                <a:solidFill>
                  <a:schemeClr val="tx1"/>
                </a:solidFill>
                <a:latin typeface="Times New Roman" panose="02020603050405020304" pitchFamily="18" charset="0"/>
              </a:defRPr>
            </a:lvl6pPr>
            <a:lvl7pPr marL="3200400" fontAlgn="base">
              <a:spcBef>
                <a:spcPct val="0"/>
              </a:spcBef>
              <a:spcAft>
                <a:spcPct val="0"/>
              </a:spcAft>
              <a:defRPr sz="2400">
                <a:solidFill>
                  <a:schemeClr val="tx1"/>
                </a:solidFill>
                <a:latin typeface="Times New Roman" panose="02020603050405020304" pitchFamily="18" charset="0"/>
              </a:defRPr>
            </a:lvl7pPr>
            <a:lvl8pPr marL="3657600" fontAlgn="base">
              <a:spcBef>
                <a:spcPct val="0"/>
              </a:spcBef>
              <a:spcAft>
                <a:spcPct val="0"/>
              </a:spcAft>
              <a:defRPr sz="2400">
                <a:solidFill>
                  <a:schemeClr val="tx1"/>
                </a:solidFill>
                <a:latin typeface="Times New Roman" panose="02020603050405020304" pitchFamily="18" charset="0"/>
              </a:defRPr>
            </a:lvl8pPr>
            <a:lvl9pPr marL="4114800" fontAlgn="base">
              <a:spcBef>
                <a:spcPct val="0"/>
              </a:spcBef>
              <a:spcAft>
                <a:spcPct val="0"/>
              </a:spcAft>
              <a:defRPr sz="2400">
                <a:solidFill>
                  <a:schemeClr val="tx1"/>
                </a:solidFill>
                <a:latin typeface="Times New Roman" panose="02020603050405020304" pitchFamily="18" charset="0"/>
              </a:defRPr>
            </a:lvl9pPr>
          </a:lstStyle>
          <a:p>
            <a:pPr algn="ctr"/>
            <a:r>
              <a:rPr lang="en-US" altLang="ru-RU" sz="3200" b="1">
                <a:solidFill>
                  <a:srgbClr val="000066"/>
                </a:solidFill>
                <a:latin typeface="Arial Narrow" panose="020B0606020202030204" pitchFamily="34"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00" fill="hold"/>
                                        <p:tgtEl>
                                          <p:spTgt spid="136197"/>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136194"/>
                                        </p:tgtEl>
                                        <p:attrNameLst>
                                          <p:attrName>style.visibility</p:attrName>
                                        </p:attrNameLst>
                                      </p:cBhvr>
                                      <p:to>
                                        <p:strVal val="visible"/>
                                      </p:to>
                                    </p:set>
                                    <p:animEffect transition="in" filter="fade">
                                      <p:cBhvr>
                                        <p:cTn id="11" dur="2000"/>
                                        <p:tgtEl>
                                          <p:spTgt spid="136194"/>
                                        </p:tgtEl>
                                      </p:cBhvr>
                                    </p:animEffect>
                                  </p:childTnLst>
                                </p:cTn>
                              </p:par>
                              <p:par>
                                <p:cTn id="12" presetID="1" presetClass="exit" presetSubtype="0" fill="hold" nodeType="withEffect">
                                  <p:stCondLst>
                                    <p:cond delay="0"/>
                                  </p:stCondLst>
                                  <p:childTnLst>
                                    <p:set>
                                      <p:cBhvr>
                                        <p:cTn id="13" dur="1" fill="hold">
                                          <p:stCondLst>
                                            <p:cond delay="0"/>
                                          </p:stCondLst>
                                        </p:cTn>
                                        <p:tgtEl>
                                          <p:spTgt spid="136198"/>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0"/>
                                          </p:stCondLst>
                                        </p:cTn>
                                        <p:tgtEl>
                                          <p:spTgt spid="136199"/>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136197"/>
                                        </p:tgtEl>
                                        <p:attrNameLst>
                                          <p:attrName>style.visibility</p:attrName>
                                        </p:attrNameLst>
                                      </p:cBhvr>
                                      <p:to>
                                        <p:strVal val="hidden"/>
                                      </p:to>
                                    </p:set>
                                    <p:cmd type="call" cmd="stop">
                                      <p:cBhvr>
                                        <p:cTn id="18" dur="1">
                                          <p:stCondLst>
                                            <p:cond delay="0"/>
                                          </p:stCondLst>
                                        </p:cTn>
                                        <p:tgtEl>
                                          <p:spTgt spid="1361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136197"/>
                </p:tgtEl>
              </p:cMediaNode>
            </p:video>
            <p:seq concurrent="1" nextAc="seek">
              <p:cTn id="20" restart="whenNotActive" fill="hold" evtFilter="cancelBubble" nodeType="interactiveSeq">
                <p:stCondLst>
                  <p:cond evt="onClick" delay="0">
                    <p:tgtEl>
                      <p:spTgt spid="13619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2" presetClass="mediacall" presetSubtype="0" fill="hold" nodeType="clickEffect">
                                  <p:stCondLst>
                                    <p:cond delay="0"/>
                                  </p:stCondLst>
                                  <p:childTnLst>
                                    <p:cmd type="call" cmd="togglePause">
                                      <p:cBhvr>
                                        <p:cTn id="24" dur="1" fill="hold"/>
                                        <p:tgtEl>
                                          <p:spTgt spid="136197"/>
                                        </p:tgtEl>
                                      </p:cBhvr>
                                    </p:cmd>
                                  </p:childTnLst>
                                </p:cTn>
                              </p:par>
                            </p:childTnLst>
                          </p:cTn>
                        </p:par>
                      </p:childTnLst>
                    </p:cTn>
                  </p:par>
                </p:childTnLst>
              </p:cTn>
              <p:nextCondLst>
                <p:cond evt="onClick" delay="0">
                  <p:tgtEl>
                    <p:spTgt spid="136197"/>
                  </p:tgtEl>
                </p:cond>
              </p:nextCondLst>
            </p:seq>
          </p:childTnLst>
        </p:cTn>
      </p:par>
    </p:tnLst>
    <p:bldLst>
      <p:bldP spid="13619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a:extLst>
              <a:ext uri="{FF2B5EF4-FFF2-40B4-BE49-F238E27FC236}">
                <a16:creationId xmlns:a16="http://schemas.microsoft.com/office/drawing/2014/main" id="{CF2803BF-0143-7F9A-B044-6E0F5A6E2B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304800"/>
            <a:ext cx="6478588" cy="6478588"/>
          </a:xfrm>
          <a:prstGeom prst="rect">
            <a:avLst/>
          </a:prstGeom>
          <a:noFill/>
          <a:extLst>
            <a:ext uri="{909E8E84-426E-40DD-AFC4-6F175D3DCCD1}">
              <a14:hiddenFill xmlns:a14="http://schemas.microsoft.com/office/drawing/2010/main">
                <a:solidFill>
                  <a:srgbClr val="FFFFFF"/>
                </a:solidFill>
              </a14:hiddenFill>
            </a:ext>
          </a:extLst>
        </p:spPr>
      </p:pic>
      <p:sp>
        <p:nvSpPr>
          <p:cNvPr id="138243" name="Rectangle 3">
            <a:extLst>
              <a:ext uri="{FF2B5EF4-FFF2-40B4-BE49-F238E27FC236}">
                <a16:creationId xmlns:a16="http://schemas.microsoft.com/office/drawing/2014/main" id="{627CA9C2-9728-55A8-11E8-6E374BF2619D}"/>
              </a:ext>
            </a:extLst>
          </p:cNvPr>
          <p:cNvSpPr>
            <a:spLocks noChangeArrowheads="1"/>
          </p:cNvSpPr>
          <p:nvPr/>
        </p:nvSpPr>
        <p:spPr bwMode="auto">
          <a:xfrm>
            <a:off x="3455988" y="3540125"/>
            <a:ext cx="3216275" cy="3209925"/>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38244" name="Rectangle 4">
            <a:extLst>
              <a:ext uri="{FF2B5EF4-FFF2-40B4-BE49-F238E27FC236}">
                <a16:creationId xmlns:a16="http://schemas.microsoft.com/office/drawing/2014/main" id="{8915A962-3B40-E2EB-CB1E-D930F5E65572}"/>
              </a:ext>
            </a:extLst>
          </p:cNvPr>
          <p:cNvSpPr>
            <a:spLocks noChangeArrowheads="1"/>
          </p:cNvSpPr>
          <p:nvPr/>
        </p:nvSpPr>
        <p:spPr bwMode="auto">
          <a:xfrm>
            <a:off x="6743700" y="265113"/>
            <a:ext cx="2336800" cy="3387725"/>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Imaging Organ Structure at Para-Cellular Resolution</a:t>
            </a:r>
          </a:p>
        </p:txBody>
      </p:sp>
      <p:sp>
        <p:nvSpPr>
          <p:cNvPr id="138245" name="Rectangle 5">
            <a:extLst>
              <a:ext uri="{FF2B5EF4-FFF2-40B4-BE49-F238E27FC236}">
                <a16:creationId xmlns:a16="http://schemas.microsoft.com/office/drawing/2014/main" id="{D9B32A9A-2753-76EB-68DC-1D478559FAF9}"/>
              </a:ext>
            </a:extLst>
          </p:cNvPr>
          <p:cNvSpPr>
            <a:spLocks noChangeArrowheads="1"/>
          </p:cNvSpPr>
          <p:nvPr/>
        </p:nvSpPr>
        <p:spPr bwMode="auto">
          <a:xfrm>
            <a:off x="6832600" y="3984625"/>
            <a:ext cx="2168525" cy="1006475"/>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000">
                <a:solidFill>
                  <a:srgbClr val="FFFFFF"/>
                </a:solidFill>
                <a:latin typeface="Arial Narrow" panose="020B0606020202030204" pitchFamily="34" charset="0"/>
              </a:rPr>
              <a:t>Voxel size</a:t>
            </a:r>
            <a:br>
              <a:rPr lang="en-GB" altLang="ru-RU" sz="3000">
                <a:solidFill>
                  <a:srgbClr val="FFFFFF"/>
                </a:solidFill>
                <a:latin typeface="Arial Narrow" panose="020B0606020202030204" pitchFamily="34" charset="0"/>
              </a:rPr>
            </a:br>
            <a:r>
              <a:rPr lang="en-GB" altLang="ru-RU" sz="3000">
                <a:solidFill>
                  <a:srgbClr val="FFFFFF"/>
                </a:solidFill>
                <a:latin typeface="Arial Narrow" panose="020B0606020202030204" pitchFamily="34" charset="0"/>
              </a:rPr>
              <a:t>25 </a:t>
            </a:r>
            <a:r>
              <a:rPr lang="en-GB" altLang="ru-RU" sz="3000">
                <a:solidFill>
                  <a:srgbClr val="FFFFFF"/>
                </a:solidFill>
                <a:latin typeface="Symbol" panose="05050102010706020507" pitchFamily="18" charset="2"/>
              </a:rPr>
              <a:t>m</a:t>
            </a:r>
            <a:r>
              <a:rPr lang="en-GB" altLang="ru-RU" sz="3000">
                <a:solidFill>
                  <a:srgbClr val="FFFFFF"/>
                </a:solidFill>
                <a:latin typeface="Arial Narrow" panose="020B0606020202030204" pitchFamily="34" charset="0"/>
              </a:rPr>
              <a:t>m (x/y/z)</a:t>
            </a:r>
            <a:endParaRPr lang="en-GB" altLang="ru-RU" sz="3000" baseline="-25000">
              <a:solidFill>
                <a:srgbClr val="FFFFFF"/>
              </a:solidFill>
              <a:latin typeface="Arial Narrow" panose="020B0606020202030204" pitchFamily="34" charset="0"/>
            </a:endParaRPr>
          </a:p>
        </p:txBody>
      </p:sp>
      <p:pic>
        <p:nvPicPr>
          <p:cNvPr id="138247" name="Picture 7">
            <a:extLst>
              <a:ext uri="{FF2B5EF4-FFF2-40B4-BE49-F238E27FC236}">
                <a16:creationId xmlns:a16="http://schemas.microsoft.com/office/drawing/2014/main" id="{1657903E-7576-291D-EE4B-8684605634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0275" y="3846513"/>
            <a:ext cx="3182938" cy="25860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a:extLst>
              <a:ext uri="{FF2B5EF4-FFF2-40B4-BE49-F238E27FC236}">
                <a16:creationId xmlns:a16="http://schemas.microsoft.com/office/drawing/2014/main" id="{00A364B5-43D5-E863-9B5B-A5D8A74208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375" y="304800"/>
            <a:ext cx="6478588" cy="6478588"/>
          </a:xfrm>
          <a:prstGeom prst="rect">
            <a:avLst/>
          </a:prstGeom>
          <a:noFill/>
          <a:extLst>
            <a:ext uri="{909E8E84-426E-40DD-AFC4-6F175D3DCCD1}">
              <a14:hiddenFill xmlns:a14="http://schemas.microsoft.com/office/drawing/2010/main">
                <a:solidFill>
                  <a:srgbClr val="FFFFFF"/>
                </a:solidFill>
              </a14:hiddenFill>
            </a:ext>
          </a:extLst>
        </p:spPr>
      </p:pic>
      <p:sp>
        <p:nvSpPr>
          <p:cNvPr id="141315" name="Rectangle 3">
            <a:extLst>
              <a:ext uri="{FF2B5EF4-FFF2-40B4-BE49-F238E27FC236}">
                <a16:creationId xmlns:a16="http://schemas.microsoft.com/office/drawing/2014/main" id="{16C34140-A198-F367-89DC-0F591992DC79}"/>
              </a:ext>
            </a:extLst>
          </p:cNvPr>
          <p:cNvSpPr>
            <a:spLocks noChangeArrowheads="1"/>
          </p:cNvSpPr>
          <p:nvPr/>
        </p:nvSpPr>
        <p:spPr bwMode="auto">
          <a:xfrm>
            <a:off x="3455988" y="3540125"/>
            <a:ext cx="3216275" cy="3209925"/>
          </a:xfrm>
          <a:prstGeom prst="rect">
            <a:avLst/>
          </a:prstGeom>
          <a:solidFill>
            <a:srgbClr val="000000"/>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1316" name="Picture 4">
            <a:extLst>
              <a:ext uri="{FF2B5EF4-FFF2-40B4-BE49-F238E27FC236}">
                <a16:creationId xmlns:a16="http://schemas.microsoft.com/office/drawing/2014/main" id="{5796B419-9DCD-4034-DF7B-F27BC1D68E1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70275" y="3846513"/>
            <a:ext cx="3182938" cy="2586037"/>
          </a:xfrm>
          <a:prstGeom prst="rect">
            <a:avLst/>
          </a:prstGeom>
          <a:noFill/>
          <a:extLst>
            <a:ext uri="{909E8E84-426E-40DD-AFC4-6F175D3DCCD1}">
              <a14:hiddenFill xmlns:a14="http://schemas.microsoft.com/office/drawing/2010/main">
                <a:solidFill>
                  <a:srgbClr val="FFFFFF"/>
                </a:solidFill>
              </a14:hiddenFill>
            </a:ext>
          </a:extLst>
        </p:spPr>
      </p:pic>
      <p:pic>
        <p:nvPicPr>
          <p:cNvPr id="141317" name="Picture 5">
            <a:extLst>
              <a:ext uri="{FF2B5EF4-FFF2-40B4-BE49-F238E27FC236}">
                <a16:creationId xmlns:a16="http://schemas.microsoft.com/office/drawing/2014/main" id="{AD5CB013-DBF8-6AB7-2718-D0E480167B5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3038" y="287338"/>
            <a:ext cx="6475412" cy="6475412"/>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141319" name="Rectangle 7">
            <a:extLst>
              <a:ext uri="{FF2B5EF4-FFF2-40B4-BE49-F238E27FC236}">
                <a16:creationId xmlns:a16="http://schemas.microsoft.com/office/drawing/2014/main" id="{AE90A8DE-8B41-3B1F-715E-A89C7071B286}"/>
              </a:ext>
            </a:extLst>
          </p:cNvPr>
          <p:cNvSpPr>
            <a:spLocks noChangeArrowheads="1"/>
          </p:cNvSpPr>
          <p:nvPr/>
        </p:nvSpPr>
        <p:spPr bwMode="auto">
          <a:xfrm>
            <a:off x="6832600" y="3984625"/>
            <a:ext cx="2168525" cy="1006475"/>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000">
                <a:solidFill>
                  <a:srgbClr val="FFFFFF"/>
                </a:solidFill>
                <a:latin typeface="Arial Narrow" panose="020B0606020202030204" pitchFamily="34" charset="0"/>
              </a:rPr>
              <a:t>Voxel size</a:t>
            </a:r>
            <a:br>
              <a:rPr lang="en-GB" altLang="ru-RU" sz="3000">
                <a:solidFill>
                  <a:srgbClr val="FFFFFF"/>
                </a:solidFill>
                <a:latin typeface="Arial Narrow" panose="020B0606020202030204" pitchFamily="34" charset="0"/>
              </a:rPr>
            </a:br>
            <a:r>
              <a:rPr lang="en-GB" altLang="ru-RU" sz="3000">
                <a:solidFill>
                  <a:srgbClr val="FFFFFF"/>
                </a:solidFill>
                <a:latin typeface="Arial Narrow" panose="020B0606020202030204" pitchFamily="34" charset="0"/>
              </a:rPr>
              <a:t>25 </a:t>
            </a:r>
            <a:r>
              <a:rPr lang="en-GB" altLang="ru-RU" sz="3000">
                <a:solidFill>
                  <a:srgbClr val="FFFFFF"/>
                </a:solidFill>
                <a:latin typeface="Symbol" panose="05050102010706020507" pitchFamily="18" charset="2"/>
              </a:rPr>
              <a:t>m</a:t>
            </a:r>
            <a:r>
              <a:rPr lang="en-GB" altLang="ru-RU" sz="3000">
                <a:solidFill>
                  <a:srgbClr val="FFFFFF"/>
                </a:solidFill>
                <a:latin typeface="Arial Narrow" panose="020B0606020202030204" pitchFamily="34" charset="0"/>
              </a:rPr>
              <a:t>m (x/y/z)</a:t>
            </a:r>
            <a:endParaRPr lang="en-GB" altLang="ru-RU" sz="3000" baseline="-25000">
              <a:solidFill>
                <a:srgbClr val="FFFFFF"/>
              </a:solidFill>
              <a:latin typeface="Arial Narrow" panose="020B0606020202030204" pitchFamily="34" charset="0"/>
            </a:endParaRPr>
          </a:p>
        </p:txBody>
      </p:sp>
      <p:sp>
        <p:nvSpPr>
          <p:cNvPr id="141320" name="Rectangle 8">
            <a:extLst>
              <a:ext uri="{FF2B5EF4-FFF2-40B4-BE49-F238E27FC236}">
                <a16:creationId xmlns:a16="http://schemas.microsoft.com/office/drawing/2014/main" id="{968706A0-BFF1-A21F-4891-FD229750C2B2}"/>
              </a:ext>
            </a:extLst>
          </p:cNvPr>
          <p:cNvSpPr>
            <a:spLocks noChangeArrowheads="1"/>
          </p:cNvSpPr>
          <p:nvPr/>
        </p:nvSpPr>
        <p:spPr bwMode="auto">
          <a:xfrm>
            <a:off x="6743700" y="265113"/>
            <a:ext cx="2336800" cy="3387725"/>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Imaging Organ Structure at Para-Cellular Resolution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1317"/>
                                        </p:tgtEl>
                                        <p:attrNameLst>
                                          <p:attrName>style.visibility</p:attrName>
                                        </p:attrNameLst>
                                      </p:cBhvr>
                                      <p:to>
                                        <p:strVal val="visible"/>
                                      </p:to>
                                    </p:set>
                                    <p:animEffect transition="in" filter="fade">
                                      <p:cBhvr>
                                        <p:cTn id="7" dur="1000"/>
                                        <p:tgtEl>
                                          <p:spTgt spid="141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E5CAD682-4CA5-F955-8C4A-4CEAF8DF72A5}"/>
              </a:ext>
            </a:extLst>
          </p:cNvPr>
          <p:cNvSpPr>
            <a:spLocks noChangeArrowheads="1"/>
          </p:cNvSpPr>
          <p:nvPr/>
        </p:nvSpPr>
        <p:spPr bwMode="auto">
          <a:xfrm>
            <a:off x="0" y="141288"/>
            <a:ext cx="91424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r>
              <a:rPr lang="en-GB" altLang="ru-RU" sz="3600" b="1">
                <a:solidFill>
                  <a:schemeClr val="tx2"/>
                </a:solidFill>
                <a:effectLst>
                  <a:outerShdw blurRad="38100" dist="38100" dir="2700000" algn="tl">
                    <a:srgbClr val="000000"/>
                  </a:outerShdw>
                </a:effectLst>
                <a:cs typeface="Arial" panose="020B0604020202020204" pitchFamily="34" charset="0"/>
              </a:rPr>
              <a:t>Imaging Structure: Cell to Organ</a:t>
            </a:r>
          </a:p>
        </p:txBody>
      </p:sp>
      <p:pic>
        <p:nvPicPr>
          <p:cNvPr id="144387" name="Picture 3">
            <a:extLst>
              <a:ext uri="{FF2B5EF4-FFF2-40B4-BE49-F238E27FC236}">
                <a16:creationId xmlns:a16="http://schemas.microsoft.com/office/drawing/2014/main" id="{B464A04A-9EC0-3B69-B671-3F0B59865F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113" y="1298575"/>
            <a:ext cx="4457700" cy="4164013"/>
          </a:xfrm>
          <a:prstGeom prst="rect">
            <a:avLst/>
          </a:prstGeom>
          <a:noFill/>
          <a:ln w="317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144388" name="Picture 4">
            <a:extLst>
              <a:ext uri="{FF2B5EF4-FFF2-40B4-BE49-F238E27FC236}">
                <a16:creationId xmlns:a16="http://schemas.microsoft.com/office/drawing/2014/main" id="{00A9E134-742C-4889-785E-5EE745B67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r="49283" b="49905"/>
          <a:stretch>
            <a:fillRect/>
          </a:stretch>
        </p:blipFill>
        <p:spPr bwMode="auto">
          <a:xfrm>
            <a:off x="4757738" y="1298575"/>
            <a:ext cx="4221162" cy="4164013"/>
          </a:xfrm>
          <a:prstGeom prst="rect">
            <a:avLst/>
          </a:prstGeom>
          <a:noFill/>
          <a:ln w="31750">
            <a:solidFill>
              <a:schemeClr val="folHlink"/>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4389" name="Rectangle 5">
            <a:extLst>
              <a:ext uri="{FF2B5EF4-FFF2-40B4-BE49-F238E27FC236}">
                <a16:creationId xmlns:a16="http://schemas.microsoft.com/office/drawing/2014/main" id="{9C08EDEF-13F9-1AA1-EC93-B2B98C995AAE}"/>
              </a:ext>
            </a:extLst>
          </p:cNvPr>
          <p:cNvSpPr>
            <a:spLocks noChangeArrowheads="1"/>
          </p:cNvSpPr>
          <p:nvPr/>
        </p:nvSpPr>
        <p:spPr bwMode="auto">
          <a:xfrm>
            <a:off x="0" y="8588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4390" name="Rectangle 6">
            <a:extLst>
              <a:ext uri="{FF2B5EF4-FFF2-40B4-BE49-F238E27FC236}">
                <a16:creationId xmlns:a16="http://schemas.microsoft.com/office/drawing/2014/main" id="{2A6258A3-0936-D10D-7CE2-CAB98FC9E0D8}"/>
              </a:ext>
            </a:extLst>
          </p:cNvPr>
          <p:cNvSpPr>
            <a:spLocks noChangeArrowheads="1"/>
          </p:cNvSpPr>
          <p:nvPr/>
        </p:nvSpPr>
        <p:spPr bwMode="auto">
          <a:xfrm>
            <a:off x="511175" y="5616575"/>
            <a:ext cx="8421688" cy="549275"/>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000">
                <a:solidFill>
                  <a:srgbClr val="FFFFFF"/>
                </a:solidFill>
                <a:latin typeface="Arial Narrow" panose="020B0606020202030204" pitchFamily="34" charset="0"/>
                <a:cs typeface="Arial" panose="020B0604020202020204" pitchFamily="34" charset="0"/>
              </a:rPr>
              <a:t>Pixel resolution 1 </a:t>
            </a:r>
            <a:r>
              <a:rPr lang="en-GB" altLang="ru-RU" sz="3000">
                <a:solidFill>
                  <a:srgbClr val="FFFFFF"/>
                </a:solidFill>
                <a:latin typeface="Symbol" panose="05050102010706020507" pitchFamily="18" charset="2"/>
                <a:cs typeface="Arial" panose="020B0604020202020204" pitchFamily="34" charset="0"/>
              </a:rPr>
              <a:t>m</a:t>
            </a:r>
            <a:r>
              <a:rPr lang="en-GB" altLang="ru-RU" sz="3000">
                <a:solidFill>
                  <a:srgbClr val="FFFFFF"/>
                </a:solidFill>
                <a:latin typeface="Arial Narrow" panose="020B0606020202030204" pitchFamily="34" charset="0"/>
                <a:cs typeface="Arial" panose="020B0604020202020204" pitchFamily="34" charset="0"/>
              </a:rPr>
              <a:t>m (x/y)</a:t>
            </a:r>
            <a:endParaRPr lang="en-GB" altLang="ru-RU" sz="3000" baseline="-25000">
              <a:solidFill>
                <a:srgbClr val="FFFFFF"/>
              </a:solidFill>
              <a:latin typeface="Arial Narrow" panose="020B0606020202030204" pitchFamily="34" charset="0"/>
              <a:cs typeface="Arial" panose="020B0604020202020204" pitchFamily="34" charset="0"/>
            </a:endParaRPr>
          </a:p>
        </p:txBody>
      </p:sp>
      <p:grpSp>
        <p:nvGrpSpPr>
          <p:cNvPr id="2" name="Group 7">
            <a:extLst>
              <a:ext uri="{FF2B5EF4-FFF2-40B4-BE49-F238E27FC236}">
                <a16:creationId xmlns:a16="http://schemas.microsoft.com/office/drawing/2014/main" id="{3F0C9293-7AEE-FD88-80A6-509142D6A543}"/>
              </a:ext>
            </a:extLst>
          </p:cNvPr>
          <p:cNvGrpSpPr>
            <a:grpSpLocks/>
          </p:cNvGrpSpPr>
          <p:nvPr/>
        </p:nvGrpSpPr>
        <p:grpSpPr bwMode="auto">
          <a:xfrm>
            <a:off x="1404938" y="1289050"/>
            <a:ext cx="7591425" cy="4165600"/>
            <a:chOff x="885" y="812"/>
            <a:chExt cx="4782" cy="2624"/>
          </a:xfrm>
        </p:grpSpPr>
        <p:pic>
          <p:nvPicPr>
            <p:cNvPr id="144392" name="Picture 8">
              <a:extLst>
                <a:ext uri="{FF2B5EF4-FFF2-40B4-BE49-F238E27FC236}">
                  <a16:creationId xmlns:a16="http://schemas.microsoft.com/office/drawing/2014/main" id="{764BFB25-6B06-2AFE-1A1B-DD5494CF5C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7" y="812"/>
              <a:ext cx="3590" cy="2624"/>
            </a:xfrm>
            <a:prstGeom prst="rect">
              <a:avLst/>
            </a:prstGeom>
            <a:noFill/>
            <a:extLst>
              <a:ext uri="{909E8E84-426E-40DD-AFC4-6F175D3DCCD1}">
                <a14:hiddenFill xmlns:a14="http://schemas.microsoft.com/office/drawing/2010/main">
                  <a:solidFill>
                    <a:srgbClr val="FFFFFF"/>
                  </a:solidFill>
                </a14:hiddenFill>
              </a:ext>
            </a:extLst>
          </p:spPr>
        </p:pic>
        <p:sp>
          <p:nvSpPr>
            <p:cNvPr id="144393" name="Oval 9">
              <a:extLst>
                <a:ext uri="{FF2B5EF4-FFF2-40B4-BE49-F238E27FC236}">
                  <a16:creationId xmlns:a16="http://schemas.microsoft.com/office/drawing/2014/main" id="{EA5E0E5A-A71D-1A49-CEB6-25261EC50DC4}"/>
                </a:ext>
              </a:extLst>
            </p:cNvPr>
            <p:cNvSpPr>
              <a:spLocks noChangeArrowheads="1"/>
            </p:cNvSpPr>
            <p:nvPr/>
          </p:nvSpPr>
          <p:spPr bwMode="auto">
            <a:xfrm>
              <a:off x="885" y="2222"/>
              <a:ext cx="422" cy="422"/>
            </a:xfrm>
            <a:prstGeom prst="ellipse">
              <a:avLst/>
            </a:prstGeom>
            <a:noFill/>
            <a:ln w="38100">
              <a:solidFill>
                <a:srgbClr val="FFCC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44394" name="Line 10">
              <a:extLst>
                <a:ext uri="{FF2B5EF4-FFF2-40B4-BE49-F238E27FC236}">
                  <a16:creationId xmlns:a16="http://schemas.microsoft.com/office/drawing/2014/main" id="{BFB6C309-66B3-876C-1ADA-3CE3FCF2936E}"/>
                </a:ext>
              </a:extLst>
            </p:cNvPr>
            <p:cNvSpPr>
              <a:spLocks noChangeShapeType="1"/>
            </p:cNvSpPr>
            <p:nvPr/>
          </p:nvSpPr>
          <p:spPr bwMode="auto">
            <a:xfrm>
              <a:off x="1311" y="2433"/>
              <a:ext cx="745" cy="0"/>
            </a:xfrm>
            <a:prstGeom prst="line">
              <a:avLst/>
            </a:prstGeom>
            <a:noFill/>
            <a:ln w="31750">
              <a:solidFill>
                <a:srgbClr val="FFCC00"/>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ru-RU"/>
            </a:p>
          </p:txBody>
        </p:sp>
      </p:grpSp>
      <p:pic>
        <p:nvPicPr>
          <p:cNvPr id="144395" name="Picture 11">
            <a:extLst>
              <a:ext uri="{FF2B5EF4-FFF2-40B4-BE49-F238E27FC236}">
                <a16:creationId xmlns:a16="http://schemas.microsoft.com/office/drawing/2014/main" id="{C197EFA0-262E-7492-6E84-A38F7B4059C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54225" y="1293813"/>
            <a:ext cx="5713413" cy="41703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438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439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44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2">
            <a:extLst>
              <a:ext uri="{FF2B5EF4-FFF2-40B4-BE49-F238E27FC236}">
                <a16:creationId xmlns:a16="http://schemas.microsoft.com/office/drawing/2014/main" id="{BC20F2C9-5E04-CA5D-3BFD-3D30AAD1D1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1900" y="1371600"/>
            <a:ext cx="3313113" cy="4751388"/>
          </a:xfrm>
          <a:prstGeom prst="rect">
            <a:avLst/>
          </a:prstGeom>
          <a:noFill/>
          <a:extLst>
            <a:ext uri="{909E8E84-426E-40DD-AFC4-6F175D3DCCD1}">
              <a14:hiddenFill xmlns:a14="http://schemas.microsoft.com/office/drawing/2010/main">
                <a:solidFill>
                  <a:srgbClr val="FFFFFF"/>
                </a:solidFill>
              </a14:hiddenFill>
            </a:ext>
          </a:extLst>
        </p:spPr>
      </p:pic>
      <p:pic>
        <p:nvPicPr>
          <p:cNvPr id="146435" name="Picture 3">
            <a:extLst>
              <a:ext uri="{FF2B5EF4-FFF2-40B4-BE49-F238E27FC236}">
                <a16:creationId xmlns:a16="http://schemas.microsoft.com/office/drawing/2014/main" id="{0FD95314-AC5A-0C82-2EF2-CE71E8C745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78015" t="17030" r="964" b="9494"/>
          <a:stretch>
            <a:fillRect/>
          </a:stretch>
        </p:blipFill>
        <p:spPr bwMode="auto">
          <a:xfrm>
            <a:off x="4586288" y="1373188"/>
            <a:ext cx="3328987" cy="4721225"/>
          </a:xfrm>
          <a:prstGeom prst="rect">
            <a:avLst/>
          </a:prstGeom>
          <a:noFill/>
          <a:extLst>
            <a:ext uri="{909E8E84-426E-40DD-AFC4-6F175D3DCCD1}">
              <a14:hiddenFill xmlns:a14="http://schemas.microsoft.com/office/drawing/2010/main">
                <a:solidFill>
                  <a:srgbClr val="FFFFFF"/>
                </a:solidFill>
              </a14:hiddenFill>
            </a:ext>
          </a:extLst>
        </p:spPr>
      </p:pic>
      <p:sp>
        <p:nvSpPr>
          <p:cNvPr id="146436" name="Rectangle 4">
            <a:extLst>
              <a:ext uri="{FF2B5EF4-FFF2-40B4-BE49-F238E27FC236}">
                <a16:creationId xmlns:a16="http://schemas.microsoft.com/office/drawing/2014/main" id="{94AE3A4C-24AE-7C8C-9DDD-A57A74981E72}"/>
              </a:ext>
            </a:extLst>
          </p:cNvPr>
          <p:cNvSpPr>
            <a:spLocks noChangeArrowheads="1"/>
          </p:cNvSpPr>
          <p:nvPr/>
        </p:nvSpPr>
        <p:spPr bwMode="auto">
          <a:xfrm>
            <a:off x="134938" y="128588"/>
            <a:ext cx="8907462" cy="641350"/>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Co-Registration with Sub-Cellular Detail</a:t>
            </a:r>
          </a:p>
        </p:txBody>
      </p:sp>
      <p:sp>
        <p:nvSpPr>
          <p:cNvPr id="146437" name="Rectangle 5">
            <a:extLst>
              <a:ext uri="{FF2B5EF4-FFF2-40B4-BE49-F238E27FC236}">
                <a16:creationId xmlns:a16="http://schemas.microsoft.com/office/drawing/2014/main" id="{58A2596B-BC1D-5927-F85B-2D677F0067D1}"/>
              </a:ext>
            </a:extLst>
          </p:cNvPr>
          <p:cNvSpPr>
            <a:spLocks noChangeArrowheads="1"/>
          </p:cNvSpPr>
          <p:nvPr/>
        </p:nvSpPr>
        <p:spPr bwMode="auto">
          <a:xfrm>
            <a:off x="0" y="83185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464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C3CD8BC-8D61-331B-C44F-9A251916F00A}"/>
              </a:ext>
            </a:extLst>
          </p:cNvPr>
          <p:cNvSpPr>
            <a:spLocks noChangeArrowheads="1"/>
          </p:cNvSpPr>
          <p:nvPr/>
        </p:nvSpPr>
        <p:spPr bwMode="auto">
          <a:xfrm>
            <a:off x="76200" y="1085850"/>
            <a:ext cx="9015413" cy="5586413"/>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148483" name="Rectangle 3">
            <a:extLst>
              <a:ext uri="{FF2B5EF4-FFF2-40B4-BE49-F238E27FC236}">
                <a16:creationId xmlns:a16="http://schemas.microsoft.com/office/drawing/2014/main" id="{E9E9F828-18F0-FF9A-2C44-70C14A6141EA}"/>
              </a:ext>
            </a:extLst>
          </p:cNvPr>
          <p:cNvSpPr>
            <a:spLocks noChangeArrowheads="1"/>
          </p:cNvSpPr>
          <p:nvPr/>
        </p:nvSpPr>
        <p:spPr bwMode="auto">
          <a:xfrm>
            <a:off x="134938" y="128588"/>
            <a:ext cx="8907462" cy="641350"/>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600" b="1" dirty="0">
                <a:effectLst>
                  <a:outerShdw blurRad="38100" dist="38100" dir="2700000" algn="tl">
                    <a:srgbClr val="000000"/>
                  </a:outerShdw>
                </a:effectLst>
              </a:rPr>
              <a:t>Organ Data-Sets with Sub-Cellular Detail</a:t>
            </a:r>
          </a:p>
        </p:txBody>
      </p:sp>
      <p:sp>
        <p:nvSpPr>
          <p:cNvPr id="148484" name="Rectangle 4">
            <a:extLst>
              <a:ext uri="{FF2B5EF4-FFF2-40B4-BE49-F238E27FC236}">
                <a16:creationId xmlns:a16="http://schemas.microsoft.com/office/drawing/2014/main" id="{386143E6-878B-2DFF-24C4-50D597C53213}"/>
              </a:ext>
            </a:extLst>
          </p:cNvPr>
          <p:cNvSpPr>
            <a:spLocks noChangeArrowheads="1"/>
          </p:cNvSpPr>
          <p:nvPr/>
        </p:nvSpPr>
        <p:spPr bwMode="auto">
          <a:xfrm>
            <a:off x="0" y="83185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pic>
        <p:nvPicPr>
          <p:cNvPr id="148485" name="Picture 5">
            <a:extLst>
              <a:ext uri="{FF2B5EF4-FFF2-40B4-BE49-F238E27FC236}">
                <a16:creationId xmlns:a16="http://schemas.microsoft.com/office/drawing/2014/main" id="{6CD418B0-33F2-D537-03FE-E0DB3DDA92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513" y="1238250"/>
            <a:ext cx="8820150" cy="5308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AA95B60E-CCAA-C3E6-8C09-A7BF41FD678B}"/>
              </a:ext>
            </a:extLst>
          </p:cNvPr>
          <p:cNvSpPr>
            <a:spLocks noChangeArrowheads="1"/>
          </p:cNvSpPr>
          <p:nvPr/>
        </p:nvSpPr>
        <p:spPr bwMode="auto">
          <a:xfrm>
            <a:off x="204788" y="914400"/>
            <a:ext cx="6551612" cy="5773738"/>
          </a:xfrm>
          <a:prstGeom prst="rect">
            <a:avLst/>
          </a:prstGeom>
          <a:solidFill>
            <a:schemeClr val="tx1"/>
          </a:solidFill>
          <a:ln w="28575" algn="ctr">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31" name="Rectangle 3">
            <a:extLst>
              <a:ext uri="{FF2B5EF4-FFF2-40B4-BE49-F238E27FC236}">
                <a16:creationId xmlns:a16="http://schemas.microsoft.com/office/drawing/2014/main" id="{448B62E5-FB5A-12E4-A2FC-2A44568BF602}"/>
              </a:ext>
            </a:extLst>
          </p:cNvPr>
          <p:cNvSpPr>
            <a:spLocks noChangeArrowheads="1"/>
          </p:cNvSpPr>
          <p:nvPr/>
        </p:nvSpPr>
        <p:spPr bwMode="auto">
          <a:xfrm>
            <a:off x="0" y="114300"/>
            <a:ext cx="9042400" cy="671513"/>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800" b="1" dirty="0" err="1">
                <a:effectLst>
                  <a:outerShdw blurRad="38100" dist="38100" dir="2700000" algn="tl">
                    <a:srgbClr val="000000"/>
                  </a:outerShdw>
                </a:effectLst>
                <a:cs typeface="Arial" panose="020B0604020202020204" pitchFamily="34" charset="0"/>
              </a:rPr>
              <a:t>Histo</a:t>
            </a:r>
            <a:r>
              <a:rPr lang="en-GB" altLang="ru-RU" sz="3800" b="1" dirty="0">
                <a:effectLst>
                  <a:outerShdw blurRad="38100" dist="38100" dir="2700000" algn="tl">
                    <a:srgbClr val="000000"/>
                  </a:outerShdw>
                </a:effectLst>
                <a:cs typeface="Arial" panose="020B0604020202020204" pitchFamily="34" charset="0"/>
              </a:rPr>
              <a:t>-Anatomical Models</a:t>
            </a:r>
          </a:p>
        </p:txBody>
      </p:sp>
      <p:pic>
        <p:nvPicPr>
          <p:cNvPr id="150532" name="Picture 4">
            <a:extLst>
              <a:ext uri="{FF2B5EF4-FFF2-40B4-BE49-F238E27FC236}">
                <a16:creationId xmlns:a16="http://schemas.microsoft.com/office/drawing/2014/main" id="{F9C3FD2D-0EDD-E8D7-3E32-31373F33ABE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000" y="985838"/>
            <a:ext cx="6461125" cy="5664200"/>
          </a:xfrm>
          <a:prstGeom prst="rect">
            <a:avLst/>
          </a:prstGeom>
          <a:noFill/>
          <a:extLst>
            <a:ext uri="{909E8E84-426E-40DD-AFC4-6F175D3DCCD1}">
              <a14:hiddenFill xmlns:a14="http://schemas.microsoft.com/office/drawing/2010/main">
                <a:solidFill>
                  <a:srgbClr val="FFFFFF"/>
                </a:solidFill>
              </a14:hiddenFill>
            </a:ext>
          </a:extLst>
        </p:spPr>
      </p:pic>
      <p:sp>
        <p:nvSpPr>
          <p:cNvPr id="150533" name="Rectangle 5">
            <a:extLst>
              <a:ext uri="{FF2B5EF4-FFF2-40B4-BE49-F238E27FC236}">
                <a16:creationId xmlns:a16="http://schemas.microsoft.com/office/drawing/2014/main" id="{94476F63-14CD-3C27-C93C-ED5A24420B55}"/>
              </a:ext>
            </a:extLst>
          </p:cNvPr>
          <p:cNvSpPr>
            <a:spLocks noChangeArrowheads="1"/>
          </p:cNvSpPr>
          <p:nvPr/>
        </p:nvSpPr>
        <p:spPr bwMode="auto">
          <a:xfrm>
            <a:off x="0" y="719138"/>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0535" name="Rectangle 7">
            <a:extLst>
              <a:ext uri="{FF2B5EF4-FFF2-40B4-BE49-F238E27FC236}">
                <a16:creationId xmlns:a16="http://schemas.microsoft.com/office/drawing/2014/main" id="{22995479-588B-9BD7-3D1A-6CB7D2E34A2E}"/>
              </a:ext>
            </a:extLst>
          </p:cNvPr>
          <p:cNvSpPr>
            <a:spLocks noChangeArrowheads="1"/>
          </p:cNvSpPr>
          <p:nvPr/>
        </p:nvSpPr>
        <p:spPr bwMode="auto">
          <a:xfrm>
            <a:off x="6846888" y="2076450"/>
            <a:ext cx="2168525" cy="1554163"/>
          </a:xfrm>
          <a:prstGeom prst="rect">
            <a:avLst/>
          </a:prstGeom>
          <a:noFill/>
          <a:ln>
            <a:noFill/>
          </a:ln>
          <a:effectLst/>
          <a:extLst>
            <a:ext uri="{909E8E84-426E-40DD-AFC4-6F175D3DCCD1}">
              <a14:hiddenFill xmlns:a14="http://schemas.microsoft.com/office/drawing/2010/main">
                <a:solidFill>
                  <a:srgbClr val="FC0128"/>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defRPr sz="2400">
                <a:solidFill>
                  <a:schemeClr val="tx1"/>
                </a:solidFill>
                <a:latin typeface="Times New Roman" panose="02020603050405020304" pitchFamily="18" charset="0"/>
              </a:defRPr>
            </a:lvl1pPr>
            <a:lvl2pPr marL="571500" defTabSz="762000">
              <a:defRPr sz="2400">
                <a:solidFill>
                  <a:schemeClr val="tx1"/>
                </a:solidFill>
                <a:latin typeface="Times New Roman" panose="02020603050405020304" pitchFamily="18" charset="0"/>
              </a:defRPr>
            </a:lvl2pPr>
            <a:lvl3pPr marL="1143000" defTabSz="762000">
              <a:defRPr sz="2400">
                <a:solidFill>
                  <a:schemeClr val="tx1"/>
                </a:solidFill>
                <a:latin typeface="Times New Roman" panose="02020603050405020304" pitchFamily="18" charset="0"/>
              </a:defRPr>
            </a:lvl3pPr>
            <a:lvl4pPr marL="1714500" defTabSz="762000">
              <a:defRPr sz="2400">
                <a:solidFill>
                  <a:schemeClr val="tx1"/>
                </a:solidFill>
                <a:latin typeface="Times New Roman" panose="02020603050405020304" pitchFamily="18" charset="0"/>
              </a:defRPr>
            </a:lvl4pPr>
            <a:lvl5pPr marL="2286000" defTabSz="762000">
              <a:defRPr sz="2400">
                <a:solidFill>
                  <a:schemeClr val="tx1"/>
                </a:solidFill>
                <a:latin typeface="Times New Roman" panose="02020603050405020304" pitchFamily="18" charset="0"/>
              </a:defRPr>
            </a:lvl5pPr>
            <a:lvl6pPr marL="2743200" defTabSz="762000" fontAlgn="base">
              <a:spcBef>
                <a:spcPct val="0"/>
              </a:spcBef>
              <a:spcAft>
                <a:spcPct val="0"/>
              </a:spcAft>
              <a:defRPr sz="2400">
                <a:solidFill>
                  <a:schemeClr val="tx1"/>
                </a:solidFill>
                <a:latin typeface="Times New Roman" panose="02020603050405020304" pitchFamily="18" charset="0"/>
              </a:defRPr>
            </a:lvl6pPr>
            <a:lvl7pPr marL="3200400" defTabSz="762000" fontAlgn="base">
              <a:spcBef>
                <a:spcPct val="0"/>
              </a:spcBef>
              <a:spcAft>
                <a:spcPct val="0"/>
              </a:spcAft>
              <a:defRPr sz="2400">
                <a:solidFill>
                  <a:schemeClr val="tx1"/>
                </a:solidFill>
                <a:latin typeface="Times New Roman" panose="02020603050405020304" pitchFamily="18" charset="0"/>
              </a:defRPr>
            </a:lvl7pPr>
            <a:lvl8pPr marL="3657600" defTabSz="762000" fontAlgn="base">
              <a:spcBef>
                <a:spcPct val="0"/>
              </a:spcBef>
              <a:spcAft>
                <a:spcPct val="0"/>
              </a:spcAft>
              <a:defRPr sz="2400">
                <a:solidFill>
                  <a:schemeClr val="tx1"/>
                </a:solidFill>
                <a:latin typeface="Times New Roman" panose="02020603050405020304" pitchFamily="18" charset="0"/>
              </a:defRPr>
            </a:lvl8pPr>
            <a:lvl9pPr marL="4114800" defTabSz="762000" fontAlgn="base">
              <a:spcBef>
                <a:spcPct val="0"/>
              </a:spcBef>
              <a:spcAft>
                <a:spcPct val="0"/>
              </a:spcAft>
              <a:defRPr sz="2400">
                <a:solidFill>
                  <a:schemeClr val="tx1"/>
                </a:solidFill>
                <a:latin typeface="Times New Roman" panose="02020603050405020304" pitchFamily="18" charset="0"/>
              </a:defRPr>
            </a:lvl9pPr>
          </a:lstStyle>
          <a:p>
            <a:pPr algn="ctr" eaLnBrk="0" hangingPunct="0">
              <a:spcBef>
                <a:spcPct val="20000"/>
              </a:spcBef>
            </a:pPr>
            <a:r>
              <a:rPr lang="en-GB" altLang="ru-RU" sz="3200">
                <a:solidFill>
                  <a:srgbClr val="FFFFFF"/>
                </a:solidFill>
                <a:latin typeface="Arial Narrow" panose="020B0606020202030204" pitchFamily="34" charset="0"/>
                <a:cs typeface="Arial" panose="020B0604020202020204" pitchFamily="34" charset="0"/>
              </a:rPr>
              <a:t>Mesh and Model Generation</a:t>
            </a:r>
            <a:endParaRPr lang="en-GB" altLang="ru-RU" sz="3200" baseline="-25000">
              <a:solidFill>
                <a:srgbClr val="FFFFFF"/>
              </a:solidFill>
              <a:latin typeface="Arial Narrow" panose="020B0606020202030204" pitchFamily="34" charset="0"/>
              <a:cs typeface="Arial" panose="020B0604020202020204" pitchFamily="34" charset="0"/>
            </a:endParaRPr>
          </a:p>
        </p:txBody>
      </p:sp>
      <p:pic>
        <p:nvPicPr>
          <p:cNvPr id="150536" name="wedge deformation 01.mpg">
            <a:hlinkClick r:id="" action="ppaction://media"/>
            <a:extLst>
              <a:ext uri="{FF2B5EF4-FFF2-40B4-BE49-F238E27FC236}">
                <a16:creationId xmlns:a16="http://schemas.microsoft.com/office/drawing/2014/main" id="{D9C29ED2-F0C5-1948-A389-2CC6FA7D59BF}"/>
              </a:ext>
            </a:extLst>
          </p:cNvPr>
          <p:cNvPicPr>
            <a:picLocks noRot="1" noChangeAspect="1" noChangeArrowheads="1"/>
          </p:cNvPicPr>
          <p:nvPr>
            <a:videoFile r:link="rId1"/>
          </p:nvPr>
        </p:nvPicPr>
        <p:blipFill>
          <a:blip r:embed="rId5" cstate="print">
            <a:extLst>
              <a:ext uri="{28A0092B-C50C-407E-A947-70E740481C1C}">
                <a14:useLocalDpi xmlns:a14="http://schemas.microsoft.com/office/drawing/2010/main" val="0"/>
              </a:ext>
            </a:extLst>
          </a:blip>
          <a:srcRect/>
          <a:stretch>
            <a:fillRect/>
          </a:stretch>
        </p:blipFill>
        <p:spPr bwMode="auto">
          <a:xfrm>
            <a:off x="219075" y="981075"/>
            <a:ext cx="3457575" cy="2593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4100" fill="hold"/>
                                        <p:tgtEl>
                                          <p:spTgt spid="1505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9" repeatCount="indefinite" fill="hold" display="0">
                  <p:stCondLst>
                    <p:cond delay="indefinite"/>
                  </p:stCondLst>
                  <p:endCondLst>
                    <p:cond evt="onNext" delay="0">
                      <p:tgtEl>
                        <p:sldTgt/>
                      </p:tgtEl>
                    </p:cond>
                    <p:cond evt="onPrev" delay="0">
                      <p:tgtEl>
                        <p:sldTgt/>
                      </p:tgtEl>
                    </p:cond>
                  </p:endCondLst>
                </p:cTn>
                <p:tgtEl>
                  <p:spTgt spid="150536"/>
                </p:tgtEl>
              </p:cMediaNode>
            </p:video>
            <p:seq concurrent="1" nextAc="seek">
              <p:cTn id="10" restart="whenNotActive" fill="hold" evtFilter="cancelBubble" nodeType="interactiveSeq">
                <p:stCondLst>
                  <p:cond evt="onClick" delay="0">
                    <p:tgtEl>
                      <p:spTgt spid="15053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150536"/>
                                        </p:tgtEl>
                                      </p:cBhvr>
                                    </p:cmd>
                                  </p:childTnLst>
                                </p:cTn>
                              </p:par>
                            </p:childTnLst>
                          </p:cTn>
                        </p:par>
                      </p:childTnLst>
                    </p:cTn>
                  </p:par>
                </p:childTnLst>
              </p:cTn>
              <p:nextCondLst>
                <p:cond evt="onClick" delay="0">
                  <p:tgtEl>
                    <p:spTgt spid="15053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ChangeArrowheads="1"/>
          </p:cNvSpPr>
          <p:nvPr/>
        </p:nvSpPr>
        <p:spPr bwMode="auto">
          <a:xfrm>
            <a:off x="1243495" y="373887"/>
            <a:ext cx="5424755" cy="52322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2800" dirty="0" err="1" smtClean="0"/>
              <a:t>Біоінформатика</a:t>
            </a:r>
            <a:r>
              <a:rPr lang="uk-UA" sz="2800" dirty="0" smtClean="0"/>
              <a:t> послідовностей</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Прямоугольник 2"/>
          <p:cNvSpPr/>
          <p:nvPr/>
        </p:nvSpPr>
        <p:spPr>
          <a:xfrm>
            <a:off x="539552" y="980729"/>
            <a:ext cx="8064896" cy="4524315"/>
          </a:xfrm>
          <a:prstGeom prst="rect">
            <a:avLst/>
          </a:prstGeom>
        </p:spPr>
        <p:txBody>
          <a:bodyPr wrap="square">
            <a:spAutoFit/>
          </a:bodyPr>
          <a:lstStyle/>
          <a:p>
            <a:r>
              <a:rPr lang="uk-UA" sz="2400" dirty="0" smtClean="0"/>
              <a:t>У базі даних EMBL (Європейської молекулярно-біологічної лабораторії) на 1.09.2015 р. зберігається 13634705 документів з описом 14579744964 </a:t>
            </a:r>
            <a:r>
              <a:rPr lang="uk-UA" sz="2400" dirty="0" err="1" smtClean="0"/>
              <a:t>нуклеотидних</a:t>
            </a:r>
            <a:r>
              <a:rPr lang="uk-UA" sz="2400" dirty="0" smtClean="0"/>
              <a:t> послідовностей, що містять в цілому стільки символів (</a:t>
            </a:r>
            <a:r>
              <a:rPr lang="uk-UA" sz="2400" dirty="0" err="1" smtClean="0"/>
              <a:t>нуклеотидів</a:t>
            </a:r>
            <a:r>
              <a:rPr lang="uk-UA" sz="2400" dirty="0" smtClean="0"/>
              <a:t>), що відповідає приблизно бібліотеці в 105 товстих томів з шрифтом</a:t>
            </a:r>
            <a:endParaRPr lang="en-US" sz="2400" dirty="0" smtClean="0"/>
          </a:p>
          <a:p>
            <a:endParaRPr lang="ru-RU" sz="1200" dirty="0" smtClean="0"/>
          </a:p>
          <a:p>
            <a:r>
              <a:rPr lang="uk-UA" sz="2400" dirty="0" smtClean="0"/>
              <a:t>трансляції з використанням відомого генетичного коду можна отримати. амінокислотні (білкові) послідовності</a:t>
            </a:r>
            <a:r>
              <a:rPr lang="ru-RU" sz="2400" dirty="0" smtClean="0"/>
              <a:t>. </a:t>
            </a:r>
          </a:p>
          <a:p>
            <a:endParaRPr lang="ru-RU" sz="1200" dirty="0" smtClean="0"/>
          </a:p>
          <a:p>
            <a:r>
              <a:rPr lang="uk-UA" sz="2400" dirty="0" smtClean="0"/>
              <a:t>З відомих сьогодні 5 мільйонів білків 95% послідовностей – це такі гіпотетичні </a:t>
            </a:r>
            <a:r>
              <a:rPr lang="uk-UA" sz="2400" dirty="0" err="1" smtClean="0"/>
              <a:t>трансляти</a:t>
            </a:r>
            <a:r>
              <a:rPr lang="uk-UA" sz="2400" dirty="0" smtClean="0"/>
              <a:t>, і більше про них нічого не відомо</a:t>
            </a:r>
            <a:endParaRPr lang="ru-RU" sz="2400" dirty="0"/>
          </a:p>
        </p:txBody>
      </p:sp>
      <p:sp>
        <p:nvSpPr>
          <p:cNvPr id="4" name="Номер слайда 3"/>
          <p:cNvSpPr>
            <a:spLocks noGrp="1"/>
          </p:cNvSpPr>
          <p:nvPr>
            <p:ph type="sldNum" sz="quarter" idx="12"/>
          </p:nvPr>
        </p:nvSpPr>
        <p:spPr/>
        <p:txBody>
          <a:bodyPr/>
          <a:lstStyle/>
          <a:p>
            <a:fld id="{F0455211-C8EB-4E3F-96C5-51D5B94C1E0F}" type="slidenum">
              <a:rPr lang="ru-RU" smtClean="0"/>
              <a:pPr/>
              <a:t>7</a:t>
            </a:fld>
            <a:endParaRPr lang="ru-RU"/>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Text Box 2">
            <a:extLst>
              <a:ext uri="{FF2B5EF4-FFF2-40B4-BE49-F238E27FC236}">
                <a16:creationId xmlns:a16="http://schemas.microsoft.com/office/drawing/2014/main" id="{2239CF68-36AD-4101-F560-59D4BF047EF6}"/>
              </a:ext>
            </a:extLst>
          </p:cNvPr>
          <p:cNvSpPr txBox="1">
            <a:spLocks noChangeArrowheads="1"/>
          </p:cNvSpPr>
          <p:nvPr/>
        </p:nvSpPr>
        <p:spPr bwMode="auto">
          <a:xfrm>
            <a:off x="0" y="1587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4176713">
              <a:defRPr sz="2400">
                <a:solidFill>
                  <a:schemeClr val="tx1"/>
                </a:solidFill>
                <a:latin typeface="Times New Roman" panose="02020603050405020304" pitchFamily="18" charset="0"/>
              </a:defRPr>
            </a:lvl1pPr>
            <a:lvl2pPr defTabSz="4176713">
              <a:defRPr sz="2400">
                <a:solidFill>
                  <a:schemeClr val="tx1"/>
                </a:solidFill>
                <a:latin typeface="Times New Roman" panose="02020603050405020304" pitchFamily="18" charset="0"/>
              </a:defRPr>
            </a:lvl2pPr>
            <a:lvl3pPr defTabSz="4176713">
              <a:defRPr sz="2400">
                <a:solidFill>
                  <a:schemeClr val="tx1"/>
                </a:solidFill>
                <a:latin typeface="Times New Roman" panose="02020603050405020304" pitchFamily="18" charset="0"/>
              </a:defRPr>
            </a:lvl3pPr>
            <a:lvl4pPr defTabSz="4176713">
              <a:defRPr sz="2400">
                <a:solidFill>
                  <a:schemeClr val="tx1"/>
                </a:solidFill>
                <a:latin typeface="Times New Roman" panose="02020603050405020304" pitchFamily="18" charset="0"/>
              </a:defRPr>
            </a:lvl4pPr>
            <a:lvl5pPr defTabSz="4176713">
              <a:defRPr sz="2400">
                <a:solidFill>
                  <a:schemeClr val="tx1"/>
                </a:solidFill>
                <a:latin typeface="Times New Roman" panose="02020603050405020304" pitchFamily="18" charset="0"/>
              </a:defRPr>
            </a:lvl5pPr>
            <a:lvl6pPr defTabSz="4176713" fontAlgn="base">
              <a:spcBef>
                <a:spcPct val="0"/>
              </a:spcBef>
              <a:spcAft>
                <a:spcPct val="0"/>
              </a:spcAft>
              <a:defRPr sz="2400">
                <a:solidFill>
                  <a:schemeClr val="tx1"/>
                </a:solidFill>
                <a:latin typeface="Times New Roman" panose="02020603050405020304" pitchFamily="18" charset="0"/>
              </a:defRPr>
            </a:lvl6pPr>
            <a:lvl7pPr defTabSz="4176713" fontAlgn="base">
              <a:spcBef>
                <a:spcPct val="0"/>
              </a:spcBef>
              <a:spcAft>
                <a:spcPct val="0"/>
              </a:spcAft>
              <a:defRPr sz="2400">
                <a:solidFill>
                  <a:schemeClr val="tx1"/>
                </a:solidFill>
                <a:latin typeface="Times New Roman" panose="02020603050405020304" pitchFamily="18" charset="0"/>
              </a:defRPr>
            </a:lvl7pPr>
            <a:lvl8pPr defTabSz="4176713" fontAlgn="base">
              <a:spcBef>
                <a:spcPct val="0"/>
              </a:spcBef>
              <a:spcAft>
                <a:spcPct val="0"/>
              </a:spcAft>
              <a:defRPr sz="2400">
                <a:solidFill>
                  <a:schemeClr val="tx1"/>
                </a:solidFill>
                <a:latin typeface="Times New Roman" panose="02020603050405020304" pitchFamily="18" charset="0"/>
              </a:defRPr>
            </a:lvl8pPr>
            <a:lvl9pPr defTabSz="4176713" fontAlgn="base">
              <a:spcBef>
                <a:spcPct val="0"/>
              </a:spcBef>
              <a:spcAft>
                <a:spcPct val="0"/>
              </a:spcAft>
              <a:defRPr sz="2400">
                <a:solidFill>
                  <a:schemeClr val="tx1"/>
                </a:solidFill>
                <a:latin typeface="Times New Roman" panose="02020603050405020304" pitchFamily="18" charset="0"/>
              </a:defRPr>
            </a:lvl9pPr>
          </a:lstStyle>
          <a:p>
            <a:pPr algn="ctr"/>
            <a:r>
              <a:rPr lang="en-US" altLang="ja-JP" sz="3600" b="1" dirty="0">
                <a:effectLst>
                  <a:outerShdw blurRad="38100" dist="38100" dir="2700000" algn="tl">
                    <a:srgbClr val="000000"/>
                  </a:outerShdw>
                </a:effectLst>
                <a:ea typeface="MS PGothic" panose="020B0600070205080204" pitchFamily="34" charset="-128"/>
              </a:rPr>
              <a:t>Development of Matching ‘Wet’ Tools</a:t>
            </a:r>
            <a:endParaRPr lang="en-GB" altLang="ja-JP" sz="3600" b="1" dirty="0">
              <a:effectLst>
                <a:outerShdw blurRad="38100" dist="38100" dir="2700000" algn="tl">
                  <a:srgbClr val="000000"/>
                </a:outerShdw>
              </a:effectLst>
              <a:ea typeface="MS PGothic" panose="020B0600070205080204" pitchFamily="34" charset="-128"/>
            </a:endParaRPr>
          </a:p>
        </p:txBody>
      </p:sp>
      <p:pic>
        <p:nvPicPr>
          <p:cNvPr id="155651" name="Picture 3">
            <a:extLst>
              <a:ext uri="{FF2B5EF4-FFF2-40B4-BE49-F238E27FC236}">
                <a16:creationId xmlns:a16="http://schemas.microsoft.com/office/drawing/2014/main" id="{51B3A059-2FD1-28AD-E362-93ED50B24F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950" y="1198563"/>
            <a:ext cx="5111750" cy="3468687"/>
          </a:xfrm>
          <a:prstGeom prst="rect">
            <a:avLst/>
          </a:prstGeom>
          <a:noFill/>
          <a:ln w="25400">
            <a:solidFill>
              <a:srgbClr val="A2C1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52" name="Picture 4">
            <a:hlinkClick r:id="rId5" action="ppaction://program"/>
            <a:extLst>
              <a:ext uri="{FF2B5EF4-FFF2-40B4-BE49-F238E27FC236}">
                <a16:creationId xmlns:a16="http://schemas.microsoft.com/office/drawing/2014/main" id="{2E8803FA-32F0-FD13-0F88-7DF6EA4EFB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95950" y="4160838"/>
            <a:ext cx="3097213" cy="473075"/>
          </a:xfrm>
          <a:prstGeom prst="rect">
            <a:avLst/>
          </a:prstGeom>
          <a:noFill/>
          <a:ln w="25400">
            <a:solidFill>
              <a:srgbClr val="A2C1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5">
            <a:extLst>
              <a:ext uri="{FF2B5EF4-FFF2-40B4-BE49-F238E27FC236}">
                <a16:creationId xmlns:a16="http://schemas.microsoft.com/office/drawing/2014/main" id="{60273991-8993-D1F1-3711-16A114565CB4}"/>
              </a:ext>
            </a:extLst>
          </p:cNvPr>
          <p:cNvGrpSpPr>
            <a:grpSpLocks/>
          </p:cNvGrpSpPr>
          <p:nvPr/>
        </p:nvGrpSpPr>
        <p:grpSpPr bwMode="auto">
          <a:xfrm>
            <a:off x="5680075" y="1235075"/>
            <a:ext cx="3222625" cy="1871663"/>
            <a:chOff x="3508" y="1485"/>
            <a:chExt cx="2030" cy="1179"/>
          </a:xfrm>
        </p:grpSpPr>
        <p:pic>
          <p:nvPicPr>
            <p:cNvPr id="155654" name="Picture 6">
              <a:extLst>
                <a:ext uri="{FF2B5EF4-FFF2-40B4-BE49-F238E27FC236}">
                  <a16:creationId xmlns:a16="http://schemas.microsoft.com/office/drawing/2014/main" id="{6DD1CA82-A758-F12E-7590-ADB01CBE18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21" y="2167"/>
              <a:ext cx="1956" cy="497"/>
            </a:xfrm>
            <a:prstGeom prst="rect">
              <a:avLst/>
            </a:prstGeom>
            <a:noFill/>
            <a:ln w="25400">
              <a:solidFill>
                <a:srgbClr val="A2C1FE"/>
              </a:solidFill>
              <a:miter lim="800000"/>
              <a:headEnd/>
              <a:tailEnd/>
            </a:ln>
            <a:extLst>
              <a:ext uri="{909E8E84-426E-40DD-AFC4-6F175D3DCCD1}">
                <a14:hiddenFill xmlns:a14="http://schemas.microsoft.com/office/drawing/2010/main">
                  <a:solidFill>
                    <a:srgbClr val="FFFFFF"/>
                  </a:solidFill>
                </a14:hiddenFill>
              </a:ext>
            </a:extLst>
          </p:spPr>
        </p:pic>
        <p:sp>
          <p:nvSpPr>
            <p:cNvPr id="155655" name="Text Box 7">
              <a:extLst>
                <a:ext uri="{FF2B5EF4-FFF2-40B4-BE49-F238E27FC236}">
                  <a16:creationId xmlns:a16="http://schemas.microsoft.com/office/drawing/2014/main" id="{5B95336F-64CA-D387-DC48-39D283F611D4}"/>
                </a:ext>
              </a:extLst>
            </p:cNvPr>
            <p:cNvSpPr txBox="1">
              <a:spLocks noChangeArrowheads="1"/>
            </p:cNvSpPr>
            <p:nvPr/>
          </p:nvSpPr>
          <p:spPr bwMode="auto">
            <a:xfrm>
              <a:off x="4727" y="1485"/>
              <a:ext cx="811"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400" b="1">
                  <a:latin typeface="Arial" panose="020B0604020202020204" pitchFamily="34" charset="0"/>
                  <a:ea typeface="MS Mincho" panose="02020609040205080304" pitchFamily="49" charset="-128"/>
                </a:rPr>
                <a:t>Carbon fiber </a:t>
              </a:r>
            </a:p>
            <a:p>
              <a:pPr algn="ctr"/>
              <a:r>
                <a:rPr lang="en-US" altLang="ja-JP" sz="1400" b="1">
                  <a:latin typeface="Arial" panose="020B0604020202020204" pitchFamily="34" charset="0"/>
                  <a:ea typeface="MS Mincho" panose="02020609040205080304" pitchFamily="49" charset="-128"/>
                </a:rPr>
                <a:t>(1.20 mm)</a:t>
              </a:r>
            </a:p>
          </p:txBody>
        </p:sp>
        <p:sp>
          <p:nvSpPr>
            <p:cNvPr id="155656" name="AutoShape 8">
              <a:extLst>
                <a:ext uri="{FF2B5EF4-FFF2-40B4-BE49-F238E27FC236}">
                  <a16:creationId xmlns:a16="http://schemas.microsoft.com/office/drawing/2014/main" id="{570834B4-83C5-0EC4-4E67-0FE77A38D243}"/>
                </a:ext>
              </a:extLst>
            </p:cNvPr>
            <p:cNvSpPr>
              <a:spLocks/>
            </p:cNvSpPr>
            <p:nvPr/>
          </p:nvSpPr>
          <p:spPr bwMode="auto">
            <a:xfrm rot="5400000">
              <a:off x="5021" y="1616"/>
              <a:ext cx="83" cy="703"/>
            </a:xfrm>
            <a:prstGeom prst="leftBrace">
              <a:avLst>
                <a:gd name="adj1" fmla="val 70582"/>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55657" name="Text Box 9">
              <a:extLst>
                <a:ext uri="{FF2B5EF4-FFF2-40B4-BE49-F238E27FC236}">
                  <a16:creationId xmlns:a16="http://schemas.microsoft.com/office/drawing/2014/main" id="{D0C56D72-B57F-B2B5-4D58-8E2CE0B922E4}"/>
                </a:ext>
              </a:extLst>
            </p:cNvPr>
            <p:cNvSpPr txBox="1">
              <a:spLocks noChangeArrowheads="1"/>
            </p:cNvSpPr>
            <p:nvPr/>
          </p:nvSpPr>
          <p:spPr bwMode="auto">
            <a:xfrm>
              <a:off x="3508" y="1485"/>
              <a:ext cx="115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ja-JP" sz="1400" b="1">
                  <a:latin typeface="Arial" panose="020B0604020202020204" pitchFamily="34" charset="0"/>
                  <a:ea typeface="MS Mincho" panose="02020609040205080304" pitchFamily="49" charset="-128"/>
                </a:rPr>
                <a:t>Carbon fiber mount</a:t>
              </a:r>
            </a:p>
            <a:p>
              <a:pPr algn="ctr"/>
              <a:r>
                <a:rPr lang="en-US" altLang="ja-JP" sz="1400" b="1">
                  <a:latin typeface="Arial" panose="020B0604020202020204" pitchFamily="34" charset="0"/>
                  <a:ea typeface="MS Mincho" panose="02020609040205080304" pitchFamily="49" charset="-128"/>
                </a:rPr>
                <a:t>(stiff glass pipette)</a:t>
              </a:r>
            </a:p>
          </p:txBody>
        </p:sp>
        <p:sp>
          <p:nvSpPr>
            <p:cNvPr id="155658" name="AutoShape 10">
              <a:extLst>
                <a:ext uri="{FF2B5EF4-FFF2-40B4-BE49-F238E27FC236}">
                  <a16:creationId xmlns:a16="http://schemas.microsoft.com/office/drawing/2014/main" id="{BB4C501C-73CB-9F13-BCCD-70D63FE51997}"/>
                </a:ext>
              </a:extLst>
            </p:cNvPr>
            <p:cNvSpPr>
              <a:spLocks/>
            </p:cNvSpPr>
            <p:nvPr/>
          </p:nvSpPr>
          <p:spPr bwMode="auto">
            <a:xfrm rot="5400000">
              <a:off x="4076" y="1392"/>
              <a:ext cx="83" cy="1151"/>
            </a:xfrm>
            <a:prstGeom prst="leftBrace">
              <a:avLst>
                <a:gd name="adj1" fmla="val 115562"/>
                <a:gd name="adj2" fmla="val 50000"/>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155659" name="Text Box 11">
            <a:extLst>
              <a:ext uri="{FF2B5EF4-FFF2-40B4-BE49-F238E27FC236}">
                <a16:creationId xmlns:a16="http://schemas.microsoft.com/office/drawing/2014/main" id="{F2FF11C5-F296-4457-D5F3-798E8088740C}"/>
              </a:ext>
            </a:extLst>
          </p:cNvPr>
          <p:cNvSpPr txBox="1">
            <a:spLocks noChangeArrowheads="1"/>
          </p:cNvSpPr>
          <p:nvPr/>
        </p:nvSpPr>
        <p:spPr bwMode="auto">
          <a:xfrm>
            <a:off x="928688" y="3989388"/>
            <a:ext cx="1139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rgbClr val="FFFF00"/>
                </a:solidFill>
                <a:effectLst>
                  <a:outerShdw blurRad="38100" dist="38100" dir="2700000" algn="tl">
                    <a:srgbClr val="000000"/>
                  </a:outerShdw>
                </a:effectLst>
                <a:latin typeface="Arial" panose="020B0604020202020204" pitchFamily="34" charset="0"/>
                <a:ea typeface="MS Mincho" panose="02020609040205080304" pitchFamily="49" charset="-128"/>
              </a:rPr>
              <a:t>Piezo-motor</a:t>
            </a:r>
          </a:p>
        </p:txBody>
      </p:sp>
      <p:sp>
        <p:nvSpPr>
          <p:cNvPr id="155660" name="Text Box 12">
            <a:extLst>
              <a:ext uri="{FF2B5EF4-FFF2-40B4-BE49-F238E27FC236}">
                <a16:creationId xmlns:a16="http://schemas.microsoft.com/office/drawing/2014/main" id="{71A8E674-9E39-821F-08AE-5E3275BFFEE9}"/>
              </a:ext>
            </a:extLst>
          </p:cNvPr>
          <p:cNvSpPr txBox="1">
            <a:spLocks noChangeArrowheads="1"/>
          </p:cNvSpPr>
          <p:nvPr/>
        </p:nvSpPr>
        <p:spPr bwMode="auto">
          <a:xfrm>
            <a:off x="4191000" y="3968750"/>
            <a:ext cx="1139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ja-JP" sz="1400">
                <a:solidFill>
                  <a:srgbClr val="FFFF00"/>
                </a:solidFill>
                <a:effectLst>
                  <a:outerShdw blurRad="38100" dist="38100" dir="2700000" algn="tl">
                    <a:srgbClr val="000000"/>
                  </a:outerShdw>
                </a:effectLst>
                <a:latin typeface="Arial" panose="020B0604020202020204" pitchFamily="34" charset="0"/>
                <a:ea typeface="MS Mincho" panose="02020609040205080304" pitchFamily="49" charset="-128"/>
              </a:rPr>
              <a:t>Piezo-motor</a:t>
            </a:r>
          </a:p>
        </p:txBody>
      </p:sp>
      <p:sp>
        <p:nvSpPr>
          <p:cNvPr id="155661" name="Line 13">
            <a:extLst>
              <a:ext uri="{FF2B5EF4-FFF2-40B4-BE49-F238E27FC236}">
                <a16:creationId xmlns:a16="http://schemas.microsoft.com/office/drawing/2014/main" id="{0D70AEC0-7E01-2C8A-5C1B-31584479458B}"/>
              </a:ext>
            </a:extLst>
          </p:cNvPr>
          <p:cNvSpPr>
            <a:spLocks noChangeShapeType="1"/>
          </p:cNvSpPr>
          <p:nvPr/>
        </p:nvSpPr>
        <p:spPr bwMode="auto">
          <a:xfrm flipV="1">
            <a:off x="1498600" y="3608388"/>
            <a:ext cx="0" cy="381000"/>
          </a:xfrm>
          <a:prstGeom prst="line">
            <a:avLst/>
          </a:prstGeom>
          <a:noFill/>
          <a:ln w="28575">
            <a:solidFill>
              <a:srgbClr val="FFFF00"/>
            </a:solidFill>
            <a:round/>
            <a:headEnd/>
            <a:tailEnd type="triangle" w="med" len="med"/>
          </a:ln>
          <a:effectLst>
            <a:prstShdw prst="shdw17" dist="17961" dir="2700000">
              <a:srgbClr val="FFFF00">
                <a:gamma/>
                <a:shade val="60000"/>
                <a:invGamma/>
              </a:srgbClr>
            </a:prstShdw>
          </a:effectLst>
          <a:extLst>
            <a:ext uri="{909E8E84-426E-40DD-AFC4-6F175D3DCCD1}">
              <a14:hiddenFill xmlns:a14="http://schemas.microsoft.com/office/drawing/2010/main">
                <a:noFill/>
              </a14:hiddenFill>
            </a:ext>
          </a:extLst>
        </p:spPr>
        <p:txBody>
          <a:bodyPr wrap="none"/>
          <a:lstStyle/>
          <a:p>
            <a:endParaRPr lang="ru-RU"/>
          </a:p>
        </p:txBody>
      </p:sp>
      <p:sp>
        <p:nvSpPr>
          <p:cNvPr id="155662" name="Line 14">
            <a:extLst>
              <a:ext uri="{FF2B5EF4-FFF2-40B4-BE49-F238E27FC236}">
                <a16:creationId xmlns:a16="http://schemas.microsoft.com/office/drawing/2014/main" id="{4B231D85-47BC-0DD4-4583-ACB1E4CE7BC9}"/>
              </a:ext>
            </a:extLst>
          </p:cNvPr>
          <p:cNvSpPr>
            <a:spLocks noChangeShapeType="1"/>
          </p:cNvSpPr>
          <p:nvPr/>
        </p:nvSpPr>
        <p:spPr bwMode="auto">
          <a:xfrm flipV="1">
            <a:off x="4754563" y="3587750"/>
            <a:ext cx="0" cy="381000"/>
          </a:xfrm>
          <a:prstGeom prst="line">
            <a:avLst/>
          </a:prstGeom>
          <a:noFill/>
          <a:ln w="28575">
            <a:solidFill>
              <a:srgbClr val="FFFF00"/>
            </a:solidFill>
            <a:round/>
            <a:headEnd/>
            <a:tailEnd type="triangle" w="med" len="med"/>
          </a:ln>
          <a:effectLst>
            <a:prstShdw prst="shdw17" dist="17961" dir="2700000">
              <a:srgbClr val="FFFF00">
                <a:gamma/>
                <a:shade val="60000"/>
                <a:invGamma/>
              </a:srgbClr>
            </a:prstShdw>
          </a:effectLst>
          <a:extLst>
            <a:ext uri="{909E8E84-426E-40DD-AFC4-6F175D3DCCD1}">
              <a14:hiddenFill xmlns:a14="http://schemas.microsoft.com/office/drawing/2010/main">
                <a:noFill/>
              </a14:hiddenFill>
            </a:ext>
          </a:extLst>
        </p:spPr>
        <p:txBody>
          <a:bodyPr wrap="none"/>
          <a:lstStyle/>
          <a:p>
            <a:endParaRPr lang="ru-RU"/>
          </a:p>
        </p:txBody>
      </p:sp>
      <p:sp>
        <p:nvSpPr>
          <p:cNvPr id="155663" name="Oval 15">
            <a:extLst>
              <a:ext uri="{FF2B5EF4-FFF2-40B4-BE49-F238E27FC236}">
                <a16:creationId xmlns:a16="http://schemas.microsoft.com/office/drawing/2014/main" id="{F9F56318-41BA-4592-ED16-94AD36524E92}"/>
              </a:ext>
            </a:extLst>
          </p:cNvPr>
          <p:cNvSpPr>
            <a:spLocks noChangeArrowheads="1"/>
          </p:cNvSpPr>
          <p:nvPr/>
        </p:nvSpPr>
        <p:spPr bwMode="auto">
          <a:xfrm>
            <a:off x="2859088" y="3032125"/>
            <a:ext cx="457200" cy="457200"/>
          </a:xfrm>
          <a:prstGeom prst="ellipse">
            <a:avLst/>
          </a:prstGeom>
          <a:noFill/>
          <a:ln w="19050">
            <a:solidFill>
              <a:srgbClr val="FFFF00"/>
            </a:solidFill>
            <a:round/>
            <a:headEnd/>
            <a:tailEnd/>
          </a:ln>
          <a:effectLst>
            <a:prstShdw prst="shdw17" dist="12700">
              <a:srgbClr val="FFFF00">
                <a:gamma/>
                <a:shade val="60000"/>
                <a:invGamma/>
              </a:srgbClr>
            </a:prstShdw>
          </a:effectLst>
          <a:extLst>
            <a:ext uri="{909E8E84-426E-40DD-AFC4-6F175D3DCCD1}">
              <a14:hiddenFill xmlns:a14="http://schemas.microsoft.com/office/drawing/2010/main">
                <a:solidFill>
                  <a:schemeClr val="accent1"/>
                </a:solidFill>
              </a14:hiddenFill>
            </a:ext>
          </a:extLst>
        </p:spPr>
        <p:txBody>
          <a:bodyPr wrap="none" anchor="ctr"/>
          <a:lstStyle/>
          <a:p>
            <a:endParaRPr lang="ru-RU"/>
          </a:p>
        </p:txBody>
      </p:sp>
      <p:sp>
        <p:nvSpPr>
          <p:cNvPr id="155664" name="Line 16">
            <a:extLst>
              <a:ext uri="{FF2B5EF4-FFF2-40B4-BE49-F238E27FC236}">
                <a16:creationId xmlns:a16="http://schemas.microsoft.com/office/drawing/2014/main" id="{BA6270DE-B8EC-51AF-6B9E-775328DD571B}"/>
              </a:ext>
            </a:extLst>
          </p:cNvPr>
          <p:cNvSpPr>
            <a:spLocks noChangeShapeType="1"/>
          </p:cNvSpPr>
          <p:nvPr/>
        </p:nvSpPr>
        <p:spPr bwMode="auto">
          <a:xfrm flipV="1">
            <a:off x="3316288" y="2806700"/>
            <a:ext cx="2587625" cy="377825"/>
          </a:xfrm>
          <a:prstGeom prst="line">
            <a:avLst/>
          </a:prstGeom>
          <a:noFill/>
          <a:ln w="19050">
            <a:solidFill>
              <a:srgbClr val="FFFF00"/>
            </a:solidFill>
            <a:round/>
            <a:headEnd/>
            <a:tailEnd type="triangle" w="med" len="med"/>
          </a:ln>
          <a:effectLst>
            <a:prstShdw prst="shdw17" dist="12700">
              <a:srgbClr val="FFFF00">
                <a:gamma/>
                <a:shade val="60000"/>
                <a:invGamma/>
              </a:srgbClr>
            </a:prstShdw>
          </a:effectLst>
          <a:extLst>
            <a:ext uri="{909E8E84-426E-40DD-AFC4-6F175D3DCCD1}">
              <a14:hiddenFill xmlns:a14="http://schemas.microsoft.com/office/drawing/2010/main">
                <a:noFill/>
              </a14:hiddenFill>
            </a:ext>
          </a:extLst>
        </p:spPr>
        <p:txBody>
          <a:bodyPr wrap="none"/>
          <a:lstStyle/>
          <a:p>
            <a:endParaRPr lang="ru-RU"/>
          </a:p>
        </p:txBody>
      </p:sp>
      <p:pic>
        <p:nvPicPr>
          <p:cNvPr id="155665" name="Picture 17">
            <a:hlinkClick r:id="rId8" action="ppaction://program"/>
            <a:extLst>
              <a:ext uri="{FF2B5EF4-FFF2-40B4-BE49-F238E27FC236}">
                <a16:creationId xmlns:a16="http://schemas.microsoft.com/office/drawing/2014/main" id="{6B1D3EDD-FA3F-3484-0493-9C4B3CB0EA8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95950" y="3581400"/>
            <a:ext cx="3076575" cy="450850"/>
          </a:xfrm>
          <a:prstGeom prst="rect">
            <a:avLst/>
          </a:prstGeom>
          <a:noFill/>
          <a:ln w="25400">
            <a:solidFill>
              <a:srgbClr val="A2C1F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5667" name="isoT-isoM.mpg">
            <a:hlinkClick r:id="" action="ppaction://media"/>
            <a:extLst>
              <a:ext uri="{FF2B5EF4-FFF2-40B4-BE49-F238E27FC236}">
                <a16:creationId xmlns:a16="http://schemas.microsoft.com/office/drawing/2014/main" id="{1989E39F-7F7F-A761-D084-A61B9F679088}"/>
              </a:ext>
            </a:extLst>
          </p:cNvPr>
          <p:cNvPicPr>
            <a:picLocks noRot="1" noChangeAspect="1" noChangeArrowheads="1"/>
          </p:cNvPicPr>
          <p:nvPr>
            <a:videoFile r:link="rId1"/>
          </p:nvPr>
        </p:nvPicPr>
        <p:blipFill>
          <a:blip r:embed="rId10" cstate="print">
            <a:extLst>
              <a:ext uri="{28A0092B-C50C-407E-A947-70E740481C1C}">
                <a14:useLocalDpi xmlns:a14="http://schemas.microsoft.com/office/drawing/2010/main" val="0"/>
              </a:ext>
            </a:extLst>
          </a:blip>
          <a:srcRect/>
          <a:stretch>
            <a:fillRect/>
          </a:stretch>
        </p:blipFill>
        <p:spPr bwMode="auto">
          <a:xfrm>
            <a:off x="369888" y="4808538"/>
            <a:ext cx="8445500" cy="1447800"/>
          </a:xfrm>
          <a:prstGeom prst="rect">
            <a:avLst/>
          </a:prstGeom>
          <a:noFill/>
          <a:extLst>
            <a:ext uri="{909E8E84-426E-40DD-AFC4-6F175D3DCCD1}">
              <a14:hiddenFill xmlns:a14="http://schemas.microsoft.com/office/drawing/2010/main">
                <a:solidFill>
                  <a:srgbClr val="FFFFFF"/>
                </a:solidFill>
              </a14:hiddenFill>
            </a:ext>
          </a:extLst>
        </p:spPr>
      </p:pic>
      <p:sp>
        <p:nvSpPr>
          <p:cNvPr id="155668" name="Rectangle 20">
            <a:extLst>
              <a:ext uri="{FF2B5EF4-FFF2-40B4-BE49-F238E27FC236}">
                <a16:creationId xmlns:a16="http://schemas.microsoft.com/office/drawing/2014/main" id="{93897B2A-4CE3-380E-87AC-986CA6F14B08}"/>
              </a:ext>
            </a:extLst>
          </p:cNvPr>
          <p:cNvSpPr>
            <a:spLocks noChangeArrowheads="1"/>
          </p:cNvSpPr>
          <p:nvPr/>
        </p:nvSpPr>
        <p:spPr bwMode="auto">
          <a:xfrm>
            <a:off x="0" y="844550"/>
            <a:ext cx="9144000" cy="76200"/>
          </a:xfrm>
          <a:prstGeom prst="rect">
            <a:avLst/>
          </a:prstGeom>
          <a:gradFill rotWithShape="0">
            <a:gsLst>
              <a:gs pos="0">
                <a:srgbClr val="0000FF">
                  <a:gamma/>
                  <a:shade val="46275"/>
                  <a:invGamma/>
                </a:srgbClr>
              </a:gs>
              <a:gs pos="100000">
                <a:srgbClr val="0000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5667"/>
                                        </p:tgtEl>
                                        <p:attrNameLst>
                                          <p:attrName>style.visibility</p:attrName>
                                        </p:attrNameLst>
                                      </p:cBhvr>
                                      <p:to>
                                        <p:strVal val="visible"/>
                                      </p:to>
                                    </p:set>
                                  </p:childTnLst>
                                </p:cTn>
                              </p:par>
                            </p:childTnLst>
                          </p:cTn>
                        </p:par>
                        <p:par>
                          <p:cTn id="7" fill="hold" nodeType="afterGroup">
                            <p:stCondLst>
                              <p:cond delay="0"/>
                            </p:stCondLst>
                            <p:childTnLst>
                              <p:par>
                                <p:cTn id="8" presetID="1" presetClass="mediacall" presetSubtype="0" fill="hold" nodeType="afterEffect">
                                  <p:stCondLst>
                                    <p:cond delay="0"/>
                                  </p:stCondLst>
                                  <p:childTnLst>
                                    <p:cmd type="call" cmd="playFrom(0.0)">
                                      <p:cBhvr>
                                        <p:cTn id="9" dur="5089" fill="hold"/>
                                        <p:tgtEl>
                                          <p:spTgt spid="1556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repeatCount="indefinite" fill="hold" display="0">
                  <p:stCondLst>
                    <p:cond delay="indefinite"/>
                  </p:stCondLst>
                  <p:endCondLst>
                    <p:cond evt="onNext" delay="0">
                      <p:tgtEl>
                        <p:sldTgt/>
                      </p:tgtEl>
                    </p:cond>
                    <p:cond evt="onPrev" delay="0">
                      <p:tgtEl>
                        <p:sldTgt/>
                      </p:tgtEl>
                    </p:cond>
                  </p:endCondLst>
                </p:cTn>
                <p:tgtEl>
                  <p:spTgt spid="155667"/>
                </p:tgtEl>
              </p:cMediaNode>
            </p:video>
            <p:seq concurrent="1" nextAc="seek">
              <p:cTn id="11" restart="whenNotActive" fill="hold" evtFilter="cancelBubble" nodeType="interactiveSeq">
                <p:stCondLst>
                  <p:cond evt="onClick" delay="0">
                    <p:tgtEl>
                      <p:spTgt spid="155667"/>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155667"/>
                                        </p:tgtEl>
                                      </p:cBhvr>
                                    </p:cmd>
                                  </p:childTnLst>
                                </p:cTn>
                              </p:par>
                            </p:childTnLst>
                          </p:cTn>
                        </p:par>
                      </p:childTnLst>
                    </p:cTn>
                  </p:par>
                </p:childTnLst>
              </p:cTn>
              <p:nextCondLst>
                <p:cond evt="onClick" delay="0">
                  <p:tgtEl>
                    <p:spTgt spid="15566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395536" y="620108"/>
            <a:ext cx="874846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indent="342900" algn="just" fontAlgn="base">
              <a:spcBef>
                <a:spcPct val="0"/>
              </a:spcBef>
              <a:spcAft>
                <a:spcPct val="0"/>
              </a:spcAft>
            </a:pPr>
            <a:r>
              <a:rPr lang="uk-UA" sz="2800" dirty="0" smtClean="0"/>
              <a:t>Структурна </a:t>
            </a:r>
            <a:r>
              <a:rPr lang="uk-UA" sz="2800" dirty="0" err="1" smtClean="0"/>
              <a:t>біоінформатика</a:t>
            </a:r>
            <a:endParaRPr lang="ru-RU" sz="1000" b="1" dirty="0" smtClean="0">
              <a:solidFill>
                <a:srgbClr val="000000"/>
              </a:solidFill>
              <a:cs typeface="Arial" pitchFamily="34" charset="0"/>
            </a:endParaRPr>
          </a:p>
          <a:p>
            <a:pPr lvl="0" algn="just" fontAlgn="base">
              <a:spcBef>
                <a:spcPct val="0"/>
              </a:spcBef>
              <a:spcAft>
                <a:spcPct val="0"/>
              </a:spcAft>
            </a:pPr>
            <a:r>
              <a:rPr lang="uk-UA" sz="2800" dirty="0" smtClean="0"/>
              <a:t>Структурна </a:t>
            </a:r>
            <a:r>
              <a:rPr lang="uk-UA" sz="2800" dirty="0" err="1" smtClean="0"/>
              <a:t>біоінформатика</a:t>
            </a:r>
            <a:r>
              <a:rPr lang="uk-UA" sz="2800" dirty="0" smtClean="0"/>
              <a:t> займається аналіз просторових структур молекул. Відомо всього близько 100 000 структур з кількох мільйонів послідовностей. Молекулярний </a:t>
            </a:r>
            <a:r>
              <a:rPr lang="uk-UA" sz="2800" dirty="0" err="1" smtClean="0"/>
              <a:t>докінг</a:t>
            </a:r>
            <a:r>
              <a:rPr lang="uk-UA" sz="2800" dirty="0" smtClean="0"/>
              <a:t> (молекулярна стикування) — метод моделювання, який дозволяє передбачити найбільш вигідну для утворення стійкого комплексу орієнтацію та положення однієї молекули по відношенню до іншої</a:t>
            </a:r>
            <a:r>
              <a:rPr lang="ru-RU" sz="2800" dirty="0" smtClean="0"/>
              <a:t>.</a:t>
            </a:r>
            <a:r>
              <a:rPr kumimoji="0" lang="ru-RU" sz="2800" b="0" i="0" u="none" strike="noStrike" cap="none" normalizeH="0" baseline="0" dirty="0" smtClean="0">
                <a:ln>
                  <a:noFill/>
                </a:ln>
                <a:solidFill>
                  <a:schemeClr val="tx1"/>
                </a:solidFill>
                <a:effectLst/>
                <a:latin typeface="Arial" pitchFamily="34" charset="0"/>
                <a:cs typeface="Arial" pitchFamily="34" charset="0"/>
              </a:rPr>
              <a:t> </a:t>
            </a:r>
          </a:p>
        </p:txBody>
      </p:sp>
      <p:pic>
        <p:nvPicPr>
          <p:cNvPr id="49154" name="Рисунок 1" descr="https://upload.wikimedia.org/wikipedia/commons/thumb/a/ab/Acoplamiento_molecular.png/340px-Acoplamiento_molecular.png"/>
          <p:cNvPicPr>
            <a:picLocks noChangeAspect="1" noChangeArrowheads="1"/>
          </p:cNvPicPr>
          <p:nvPr/>
        </p:nvPicPr>
        <p:blipFill>
          <a:blip r:embed="rId2" cstate="print"/>
          <a:srcRect/>
          <a:stretch>
            <a:fillRect/>
          </a:stretch>
        </p:blipFill>
        <p:spPr bwMode="auto">
          <a:xfrm>
            <a:off x="1907704" y="4797152"/>
            <a:ext cx="4815197" cy="1753989"/>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fld id="{F0455211-C8EB-4E3F-96C5-51D5B94C1E0F}" type="slidenum">
              <a:rPr lang="ru-RU" smtClean="0"/>
              <a:pPr/>
              <a:t>8</a:t>
            </a:fld>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ChangeArrowheads="1"/>
          </p:cNvSpPr>
          <p:nvPr/>
        </p:nvSpPr>
        <p:spPr bwMode="auto">
          <a:xfrm>
            <a:off x="808603" y="260648"/>
            <a:ext cx="7470507" cy="584775"/>
          </a:xfrm>
          <a:prstGeom prst="rect">
            <a:avLst/>
          </a:prstGeom>
          <a:solidFill>
            <a:srgbClr val="FFFFFF"/>
          </a:solid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algn="just" fontAlgn="base">
              <a:spcBef>
                <a:spcPct val="0"/>
              </a:spcBef>
              <a:spcAft>
                <a:spcPct val="0"/>
              </a:spcAft>
            </a:pPr>
            <a:r>
              <a:rPr lang="uk-UA" sz="3200" dirty="0" smtClean="0"/>
              <a:t>Програми для молекулярного стикування</a:t>
            </a:r>
            <a:endParaRPr kumimoji="0" lang="ru-RU" sz="3200" b="0" u="none" strike="noStrike" cap="none" normalizeH="0" baseline="0" dirty="0" smtClean="0">
              <a:ln>
                <a:noFill/>
              </a:ln>
              <a:solidFill>
                <a:schemeClr val="tx1"/>
              </a:solidFill>
              <a:effectLst/>
              <a:latin typeface="+mj-lt"/>
              <a:cs typeface="Arial" pitchFamily="34" charset="0"/>
            </a:endParaRPr>
          </a:p>
        </p:txBody>
      </p:sp>
      <p:sp>
        <p:nvSpPr>
          <p:cNvPr id="4" name="Rectangle 1"/>
          <p:cNvSpPr>
            <a:spLocks noChangeArrowheads="1"/>
          </p:cNvSpPr>
          <p:nvPr/>
        </p:nvSpPr>
        <p:spPr bwMode="auto">
          <a:xfrm>
            <a:off x="467544" y="1014539"/>
            <a:ext cx="8280920" cy="537070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fr-FR" sz="1900" dirty="0" err="1" smtClean="0"/>
              <a:t>AutoDock</a:t>
            </a:r>
            <a:r>
              <a:rPr lang="fr-FR" sz="1900" dirty="0" smtClean="0"/>
              <a:t> (</a:t>
            </a:r>
            <a:r>
              <a:rPr lang="fr-FR" sz="1900" dirty="0" smtClean="0">
                <a:hlinkClick r:id="rId2"/>
              </a:rPr>
              <a:t>http://autodock.scripps.edu</a:t>
            </a:r>
            <a:r>
              <a:rPr lang="fr-FR" sz="1900" dirty="0" smtClean="0"/>
              <a:t>)</a:t>
            </a:r>
            <a:endParaRPr lang="ru-RU" sz="1900" dirty="0" smtClean="0"/>
          </a:p>
          <a:p>
            <a:pPr lvl="0"/>
            <a:r>
              <a:rPr lang="en-US" sz="1900" dirty="0" err="1" smtClean="0"/>
              <a:t>FlexX</a:t>
            </a:r>
            <a:r>
              <a:rPr lang="en-US" sz="1900" dirty="0" smtClean="0"/>
              <a:t> (</a:t>
            </a:r>
            <a:r>
              <a:rPr lang="en-US" sz="1900" dirty="0" smtClean="0">
                <a:hlinkClick r:id="rId3"/>
              </a:rPr>
              <a:t>http://www.biosolveit.de/FlexX/</a:t>
            </a:r>
            <a:r>
              <a:rPr lang="en-US" sz="1900" dirty="0" smtClean="0"/>
              <a:t>)</a:t>
            </a:r>
            <a:endParaRPr lang="ru-RU" sz="1900" dirty="0" smtClean="0"/>
          </a:p>
          <a:p>
            <a:pPr lvl="0"/>
            <a:r>
              <a:rPr lang="en-US" sz="1900" dirty="0" smtClean="0"/>
              <a:t>Dock (</a:t>
            </a:r>
            <a:r>
              <a:rPr lang="en-US" sz="1900" dirty="0" smtClean="0">
                <a:hlinkClick r:id="rId4"/>
              </a:rPr>
              <a:t>http://dock.compbio.ucsf.edu</a:t>
            </a:r>
            <a:r>
              <a:rPr lang="en-US" sz="1900" dirty="0" smtClean="0"/>
              <a:t>)</a:t>
            </a:r>
            <a:endParaRPr lang="ru-RU" sz="1900" dirty="0" smtClean="0"/>
          </a:p>
          <a:p>
            <a:pPr lvl="0"/>
            <a:r>
              <a:rPr lang="fr-FR" sz="1900" dirty="0" err="1" smtClean="0"/>
              <a:t>Surflex</a:t>
            </a:r>
            <a:r>
              <a:rPr lang="fr-FR" sz="1900" dirty="0" smtClean="0"/>
              <a:t> (</a:t>
            </a:r>
            <a:r>
              <a:rPr lang="fr-FR" sz="1900" dirty="0" smtClean="0">
                <a:hlinkClick r:id="rId5"/>
              </a:rPr>
              <a:t>http://www.biopharmics.com</a:t>
            </a:r>
            <a:r>
              <a:rPr lang="fr-FR" sz="1900" dirty="0" smtClean="0"/>
              <a:t>, www.tripos.com)</a:t>
            </a:r>
            <a:endParaRPr lang="ru-RU" sz="1900" dirty="0" smtClean="0"/>
          </a:p>
          <a:p>
            <a:pPr lvl="0"/>
            <a:r>
              <a:rPr lang="en-US" sz="1900" dirty="0" smtClean="0"/>
              <a:t>Fred (</a:t>
            </a:r>
            <a:r>
              <a:rPr lang="en-US" sz="1900" dirty="0" smtClean="0">
                <a:hlinkClick r:id="rId6"/>
              </a:rPr>
              <a:t>http://www.eyesopen.com/products/applications/fred.html</a:t>
            </a:r>
            <a:r>
              <a:rPr lang="en-US" sz="1900" dirty="0" smtClean="0"/>
              <a:t>)</a:t>
            </a:r>
            <a:endParaRPr lang="ru-RU" sz="1900" dirty="0" smtClean="0"/>
          </a:p>
          <a:p>
            <a:pPr lvl="0"/>
            <a:r>
              <a:rPr lang="en-US" sz="1900" dirty="0" smtClean="0"/>
              <a:t>Gold (</a:t>
            </a:r>
            <a:r>
              <a:rPr lang="en-US" sz="1900" dirty="0" smtClean="0">
                <a:hlinkClick r:id="rId7"/>
              </a:rPr>
              <a:t>http://www.ccdc.cam.ac.uk/products/life_sciences/gold/</a:t>
            </a:r>
            <a:r>
              <a:rPr lang="en-US" sz="1900" dirty="0" smtClean="0"/>
              <a:t>)</a:t>
            </a:r>
            <a:endParaRPr lang="ru-RU" sz="1900" dirty="0" smtClean="0"/>
          </a:p>
          <a:p>
            <a:pPr lvl="0"/>
            <a:r>
              <a:rPr lang="fr-FR" sz="1900" dirty="0" smtClean="0"/>
              <a:t>PLANTS (</a:t>
            </a:r>
            <a:r>
              <a:rPr lang="fr-FR" sz="1900" dirty="0" smtClean="0">
                <a:hlinkClick r:id="rId8"/>
              </a:rPr>
              <a:t>http://www.tcd.uni-konstanz.de/research/plants.php</a:t>
            </a:r>
            <a:r>
              <a:rPr lang="fr-FR" sz="1900" dirty="0" smtClean="0"/>
              <a:t>)</a:t>
            </a:r>
            <a:endParaRPr lang="ru-RU" sz="1900" dirty="0" smtClean="0"/>
          </a:p>
          <a:p>
            <a:pPr lvl="0"/>
            <a:r>
              <a:rPr lang="en-US" sz="1900" dirty="0" smtClean="0"/>
              <a:t>3DPL (</a:t>
            </a:r>
            <a:r>
              <a:rPr lang="en-US" sz="1900" dirty="0" smtClean="0">
                <a:hlinkClick r:id="rId9"/>
              </a:rPr>
              <a:t>http://www.chemnavigator.com/cnc/products/3dpl.asp</a:t>
            </a:r>
            <a:r>
              <a:rPr lang="en-US" sz="1900" dirty="0" smtClean="0"/>
              <a:t>)</a:t>
            </a:r>
            <a:endParaRPr lang="ru-RU" sz="1900" dirty="0" smtClean="0"/>
          </a:p>
          <a:p>
            <a:pPr lvl="0"/>
            <a:r>
              <a:rPr lang="en-US" sz="1900" dirty="0" smtClean="0"/>
              <a:t>Lead Finder (</a:t>
            </a:r>
            <a:r>
              <a:rPr lang="en-US" sz="1900" dirty="0" smtClean="0">
                <a:hlinkClick r:id="rId10"/>
              </a:rPr>
              <a:t>http://www.moltech.ru</a:t>
            </a:r>
            <a:r>
              <a:rPr lang="en-US" sz="1900" dirty="0" smtClean="0"/>
              <a:t>)</a:t>
            </a:r>
            <a:endParaRPr lang="ru-RU" sz="1900" dirty="0" smtClean="0"/>
          </a:p>
          <a:p>
            <a:pPr lvl="0"/>
            <a:r>
              <a:rPr lang="es-ES" sz="1900" dirty="0" err="1" smtClean="0"/>
              <a:t>Molegro</a:t>
            </a:r>
            <a:r>
              <a:rPr lang="es-ES" sz="1900" dirty="0" smtClean="0"/>
              <a:t> Virtual </a:t>
            </a:r>
            <a:r>
              <a:rPr lang="es-ES" sz="1900" dirty="0" err="1" smtClean="0"/>
              <a:t>Docker</a:t>
            </a:r>
            <a:r>
              <a:rPr lang="es-ES" sz="1900" dirty="0" smtClean="0"/>
              <a:t> (</a:t>
            </a:r>
            <a:r>
              <a:rPr lang="es-ES" sz="1900" dirty="0" smtClean="0">
                <a:hlinkClick r:id="rId11"/>
              </a:rPr>
              <a:t>http://www.molegro.com</a:t>
            </a:r>
            <a:r>
              <a:rPr lang="es-ES" sz="1900" dirty="0" smtClean="0"/>
              <a:t>)</a:t>
            </a:r>
            <a:endParaRPr lang="ru-RU" sz="1900" dirty="0" smtClean="0"/>
          </a:p>
          <a:p>
            <a:pPr lvl="0"/>
            <a:r>
              <a:rPr lang="en-US" sz="1900" dirty="0" smtClean="0"/>
              <a:t>ICM Pro (</a:t>
            </a:r>
            <a:r>
              <a:rPr lang="en-US" sz="1900" dirty="0" smtClean="0">
                <a:hlinkClick r:id="rId12"/>
              </a:rPr>
              <a:t>http://www.molsoft.com/icm_pro.html</a:t>
            </a:r>
            <a:r>
              <a:rPr lang="en-US" sz="1900" dirty="0" smtClean="0"/>
              <a:t>)</a:t>
            </a:r>
            <a:endParaRPr lang="ru-RU" sz="1900" dirty="0" smtClean="0"/>
          </a:p>
          <a:p>
            <a:pPr lvl="0"/>
            <a:r>
              <a:rPr lang="en-US" sz="1900" dirty="0" err="1" smtClean="0"/>
              <a:t>Ligand</a:t>
            </a:r>
            <a:r>
              <a:rPr lang="en-US" sz="1900" dirty="0" smtClean="0"/>
              <a:t> fit, </a:t>
            </a:r>
            <a:r>
              <a:rPr lang="en-US" sz="1900" dirty="0" err="1" smtClean="0"/>
              <a:t>Libdock</a:t>
            </a:r>
            <a:r>
              <a:rPr lang="en-US" sz="1900" dirty="0" smtClean="0"/>
              <a:t> and </a:t>
            </a:r>
            <a:r>
              <a:rPr lang="en-US" sz="1900" dirty="0" err="1" smtClean="0"/>
              <a:t>CDocker</a:t>
            </a:r>
            <a:r>
              <a:rPr lang="en-US" sz="1900" dirty="0" smtClean="0"/>
              <a:t> (</a:t>
            </a:r>
            <a:r>
              <a:rPr lang="en-US" sz="1900" dirty="0" smtClean="0">
                <a:hlinkClick r:id="rId13"/>
              </a:rPr>
              <a:t>http://accelrys.com/services/training/life-science/StructureBasedDesignDescription.html</a:t>
            </a:r>
            <a:r>
              <a:rPr lang="en-US" sz="1900" dirty="0" smtClean="0"/>
              <a:t>)</a:t>
            </a:r>
            <a:endParaRPr lang="ru-RU" sz="1900" dirty="0" smtClean="0"/>
          </a:p>
          <a:p>
            <a:pPr lvl="0"/>
            <a:r>
              <a:rPr lang="en-US" sz="1900" dirty="0" err="1" smtClean="0"/>
              <a:t>DockSearch</a:t>
            </a:r>
            <a:r>
              <a:rPr lang="en-US" sz="1900" dirty="0" smtClean="0"/>
              <a:t> (</a:t>
            </a:r>
            <a:r>
              <a:rPr lang="en-US" sz="1900" dirty="0" smtClean="0">
                <a:hlinkClick r:id="rId14"/>
              </a:rPr>
              <a:t>http://www.ibmc.msk.ru</a:t>
            </a:r>
            <a:r>
              <a:rPr lang="en-US" sz="1900" dirty="0" smtClean="0"/>
              <a:t>)</a:t>
            </a:r>
            <a:endParaRPr lang="ru-RU" sz="1900" dirty="0" smtClean="0"/>
          </a:p>
          <a:p>
            <a:pPr lvl="0"/>
            <a:r>
              <a:rPr lang="en-US" sz="1900" dirty="0" err="1" smtClean="0"/>
              <a:t>eHiTS</a:t>
            </a:r>
            <a:r>
              <a:rPr lang="en-US" sz="1900" dirty="0" smtClean="0"/>
              <a:t> (</a:t>
            </a:r>
            <a:r>
              <a:rPr lang="en-US" sz="1900" dirty="0" smtClean="0">
                <a:hlinkClick r:id="rId15"/>
              </a:rPr>
              <a:t>http://www.simbiosys.ca/ehits/index.html</a:t>
            </a:r>
            <a:r>
              <a:rPr lang="en-US" sz="1900" dirty="0" smtClean="0"/>
              <a:t>)</a:t>
            </a:r>
            <a:endParaRPr lang="ru-RU" sz="1900" dirty="0" smtClean="0"/>
          </a:p>
          <a:p>
            <a:pPr lvl="0"/>
            <a:r>
              <a:rPr lang="en-US" sz="1900" dirty="0" smtClean="0"/>
              <a:t>Glide (</a:t>
            </a:r>
            <a:r>
              <a:rPr lang="en-US" sz="1900" dirty="0" smtClean="0">
                <a:hlinkClick r:id="rId16"/>
              </a:rPr>
              <a:t>http://www.schrodinger.com/productpage/14/5/</a:t>
            </a:r>
            <a:r>
              <a:rPr lang="en-US" sz="1900" dirty="0" smtClean="0"/>
              <a:t>)</a:t>
            </a:r>
            <a:endParaRPr lang="ru-RU" sz="1900" dirty="0" smtClean="0"/>
          </a:p>
          <a:p>
            <a:pPr lvl="0"/>
            <a:r>
              <a:rPr lang="en-US" sz="1900" dirty="0" err="1" smtClean="0"/>
              <a:t>DockingShop</a:t>
            </a:r>
            <a:r>
              <a:rPr lang="en-US" sz="1900" dirty="0" smtClean="0"/>
              <a:t> (</a:t>
            </a:r>
            <a:r>
              <a:rPr lang="en-US" sz="1900" dirty="0" smtClean="0">
                <a:hlinkClick r:id="rId17"/>
              </a:rPr>
              <a:t>http://vis.lbl.gov/~scrivelli/Public/silvia_page/DockingShop.html</a:t>
            </a:r>
            <a:r>
              <a:rPr lang="en-US" sz="1900" dirty="0" smtClean="0"/>
              <a:t>)</a:t>
            </a:r>
            <a:endParaRPr lang="ru-RU" sz="1900" dirty="0" smtClean="0"/>
          </a:p>
          <a:p>
            <a:pPr lvl="0"/>
            <a:r>
              <a:rPr lang="en-US" sz="1900" dirty="0" smtClean="0"/>
              <a:t>HADDOCK (</a:t>
            </a:r>
            <a:r>
              <a:rPr lang="en-US" sz="1900" dirty="0" smtClean="0">
                <a:hlinkClick r:id="rId18"/>
              </a:rPr>
              <a:t>http://www.nmr.chem.uu.nl/haddock/</a:t>
            </a:r>
            <a:r>
              <a:rPr lang="en-US" sz="1900" dirty="0" smtClean="0"/>
              <a:t>)</a:t>
            </a:r>
            <a:endParaRPr kumimoji="0" lang="ru-RU" sz="2000" b="0" u="none" strike="noStrike" cap="none" normalizeH="0" baseline="0" dirty="0" smtClean="0">
              <a:ln>
                <a:noFill/>
              </a:ln>
              <a:solidFill>
                <a:schemeClr val="tx1"/>
              </a:solidFill>
              <a:effectLst/>
              <a:latin typeface="+mj-lt"/>
              <a:cs typeface="Arial" pitchFamily="34" charset="0"/>
            </a:endParaRPr>
          </a:p>
        </p:txBody>
      </p:sp>
      <p:sp>
        <p:nvSpPr>
          <p:cNvPr id="5" name="Номер слайда 4"/>
          <p:cNvSpPr>
            <a:spLocks noGrp="1"/>
          </p:cNvSpPr>
          <p:nvPr>
            <p:ph type="sldNum" sz="quarter" idx="12"/>
          </p:nvPr>
        </p:nvSpPr>
        <p:spPr/>
        <p:txBody>
          <a:bodyPr/>
          <a:lstStyle/>
          <a:p>
            <a:fld id="{F0455211-C8EB-4E3F-96C5-51D5B94C1E0F}" type="slidenum">
              <a:rPr lang="ru-RU" smtClean="0"/>
              <a:pPr/>
              <a:t>9</a:t>
            </a:fld>
            <a:endParaRPr lang="ru-RU"/>
          </a:p>
        </p:txBody>
      </p:sp>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TotalTime>
  <Words>3942</Words>
  <Application>Microsoft Office PowerPoint</Application>
  <PresentationFormat>Экран (4:3)</PresentationFormat>
  <Paragraphs>519</Paragraphs>
  <Slides>70</Slides>
  <Notes>18</Notes>
  <HiddenSlides>2</HiddenSlides>
  <MMClips>3</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70</vt:i4>
      </vt:variant>
    </vt:vector>
  </HeadingPairs>
  <TitlesOfParts>
    <vt:vector size="80" baseType="lpstr">
      <vt:lpstr>MS PGothic</vt:lpstr>
      <vt:lpstr>Arial</vt:lpstr>
      <vt:lpstr>Arial Narrow</vt:lpstr>
      <vt:lpstr>Calibri</vt:lpstr>
      <vt:lpstr>Comic Sans MS</vt:lpstr>
      <vt:lpstr>Helvetica</vt:lpstr>
      <vt:lpstr>MS Mincho</vt:lpstr>
      <vt:lpstr>Symbol</vt:lpstr>
      <vt:lpstr>Times New Roman</vt:lpstr>
      <vt:lpstr>Тема Office</vt:lpstr>
      <vt:lpstr> ЛЕКЦІЯ 1 Введення у системну біологію</vt:lpstr>
      <vt:lpstr>ПЛАН ЛЕКЦІЇ</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I. МАТЕМАТИЧНЕ МОДЕЛЮВАННЯ</vt:lpstr>
      <vt:lpstr>II. БІОІНФОРМАТИКА</vt:lpstr>
      <vt:lpstr>III. ОЧИСЛЮВАЛЬНІ ТА ІНФОРМАЦІЙНІ ТЕХНОЛОГІЇ</vt:lpstr>
      <vt:lpstr>Презентация PowerPoint</vt:lpstr>
      <vt:lpstr>Математична Фізіологія    - кількісний опис фізіологічних процесів та систем  </vt:lpstr>
      <vt:lpstr>Презентация PowerPoint</vt:lpstr>
      <vt:lpstr>Презентация PowerPoint</vt:lpstr>
      <vt:lpstr>Презентация PowerPoint</vt:lpstr>
      <vt:lpstr>Презентация PowerPoint</vt:lpstr>
      <vt:lpstr>Презентация PowerPoint</vt:lpstr>
      <vt:lpstr>Cardiome Project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UserAI</dc:creator>
  <cp:lastModifiedBy>RePack by Diakov</cp:lastModifiedBy>
  <cp:revision>98</cp:revision>
  <dcterms:created xsi:type="dcterms:W3CDTF">2015-09-02T05:17:59Z</dcterms:created>
  <dcterms:modified xsi:type="dcterms:W3CDTF">2025-12-10T04:30:37Z</dcterms:modified>
</cp:coreProperties>
</file>