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572" y="-18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4E3A2F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4E3A2F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4E3A2F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11/4/2021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4E3A2F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11/4/2021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11/4/2021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6857997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14350" y="1046099"/>
            <a:ext cx="8629650" cy="1905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3540" y="1526489"/>
            <a:ext cx="8477250" cy="18313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4E3A2F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3540" y="1526489"/>
            <a:ext cx="8477250" cy="18313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4E3A2F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4.png"/><Relationship Id="rId7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18" Type="http://schemas.openxmlformats.org/officeDocument/2006/relationships/image" Target="../media/image4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17" Type="http://schemas.openxmlformats.org/officeDocument/2006/relationships/image" Target="../media/image48.png"/><Relationship Id="rId2" Type="http://schemas.openxmlformats.org/officeDocument/2006/relationships/image" Target="../media/image33.png"/><Relationship Id="rId16" Type="http://schemas.openxmlformats.org/officeDocument/2006/relationships/image" Target="../media/image47.png"/><Relationship Id="rId20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5" Type="http://schemas.openxmlformats.org/officeDocument/2006/relationships/image" Target="../media/image46.png"/><Relationship Id="rId10" Type="http://schemas.openxmlformats.org/officeDocument/2006/relationships/image" Target="../media/image41.png"/><Relationship Id="rId19" Type="http://schemas.openxmlformats.org/officeDocument/2006/relationships/image" Target="../media/image50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Relationship Id="rId14" Type="http://schemas.openxmlformats.org/officeDocument/2006/relationships/image" Target="../media/image4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4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12" Type="http://schemas.openxmlformats.org/officeDocument/2006/relationships/image" Target="../media/image63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11" Type="http://schemas.openxmlformats.org/officeDocument/2006/relationships/image" Target="../media/image62.png"/><Relationship Id="rId5" Type="http://schemas.openxmlformats.org/officeDocument/2006/relationships/image" Target="../media/image56.png"/><Relationship Id="rId15" Type="http://schemas.openxmlformats.org/officeDocument/2006/relationships/image" Target="../media/image66.png"/><Relationship Id="rId10" Type="http://schemas.openxmlformats.org/officeDocument/2006/relationships/image" Target="../media/image61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Relationship Id="rId14" Type="http://schemas.openxmlformats.org/officeDocument/2006/relationships/image" Target="../media/image65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7.png"/><Relationship Id="rId11" Type="http://schemas.openxmlformats.org/officeDocument/2006/relationships/image" Target="../media/image82.png"/><Relationship Id="rId5" Type="http://schemas.openxmlformats.org/officeDocument/2006/relationships/image" Target="../media/image76.png"/><Relationship Id="rId10" Type="http://schemas.openxmlformats.org/officeDocument/2006/relationships/image" Target="../media/image81.png"/><Relationship Id="rId4" Type="http://schemas.openxmlformats.org/officeDocument/2006/relationships/image" Target="../media/image75.png"/><Relationship Id="rId9" Type="http://schemas.openxmlformats.org/officeDocument/2006/relationships/image" Target="../media/image80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13" Type="http://schemas.openxmlformats.org/officeDocument/2006/relationships/image" Target="../media/image94.png"/><Relationship Id="rId18" Type="http://schemas.openxmlformats.org/officeDocument/2006/relationships/image" Target="../media/image99.png"/><Relationship Id="rId3" Type="http://schemas.openxmlformats.org/officeDocument/2006/relationships/image" Target="../media/image84.png"/><Relationship Id="rId7" Type="http://schemas.openxmlformats.org/officeDocument/2006/relationships/image" Target="../media/image88.png"/><Relationship Id="rId12" Type="http://schemas.openxmlformats.org/officeDocument/2006/relationships/image" Target="../media/image93.png"/><Relationship Id="rId17" Type="http://schemas.openxmlformats.org/officeDocument/2006/relationships/image" Target="../media/image98.png"/><Relationship Id="rId2" Type="http://schemas.openxmlformats.org/officeDocument/2006/relationships/image" Target="../media/image83.png"/><Relationship Id="rId16" Type="http://schemas.openxmlformats.org/officeDocument/2006/relationships/image" Target="../media/image97.png"/><Relationship Id="rId20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11" Type="http://schemas.openxmlformats.org/officeDocument/2006/relationships/image" Target="../media/image92.png"/><Relationship Id="rId5" Type="http://schemas.openxmlformats.org/officeDocument/2006/relationships/image" Target="../media/image86.png"/><Relationship Id="rId15" Type="http://schemas.openxmlformats.org/officeDocument/2006/relationships/image" Target="../media/image96.png"/><Relationship Id="rId10" Type="http://schemas.openxmlformats.org/officeDocument/2006/relationships/image" Target="../media/image91.png"/><Relationship Id="rId19" Type="http://schemas.openxmlformats.org/officeDocument/2006/relationships/image" Target="../media/image100.png"/><Relationship Id="rId4" Type="http://schemas.openxmlformats.org/officeDocument/2006/relationships/image" Target="../media/image85.png"/><Relationship Id="rId9" Type="http://schemas.openxmlformats.org/officeDocument/2006/relationships/image" Target="../media/image90.png"/><Relationship Id="rId14" Type="http://schemas.openxmlformats.org/officeDocument/2006/relationships/image" Target="../media/image95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7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1754555" y="3657600"/>
            <a:ext cx="6483985" cy="1143262"/>
          </a:xfrm>
          <a:prstGeom prst="rect">
            <a:avLst/>
          </a:prstGeom>
        </p:spPr>
        <p:txBody>
          <a:bodyPr vert="horz" wrap="square" lIns="0" tIns="1568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35"/>
              </a:spcBef>
            </a:pPr>
            <a:r>
              <a:rPr lang="uk-UA" sz="3200" dirty="0"/>
              <a:t>Тема 4. Влада та лідерство в бізнес-менеджменті</a:t>
            </a:r>
            <a:endParaRPr sz="3200" dirty="0">
              <a:latin typeface="Franklin Gothic Medium"/>
              <a:cs typeface="Franklin Gothic Medium"/>
            </a:endParaRPr>
          </a:p>
        </p:txBody>
      </p:sp>
      <p:pic>
        <p:nvPicPr>
          <p:cNvPr id="13" name="object 1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338576" y="1268730"/>
            <a:ext cx="3465703" cy="216027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3540" y="1495755"/>
            <a:ext cx="8326755" cy="4471035"/>
          </a:xfrm>
          <a:prstGeom prst="rect">
            <a:avLst/>
          </a:prstGeom>
        </p:spPr>
        <p:txBody>
          <a:bodyPr vert="horz" wrap="square" lIns="0" tIns="92710" rIns="0" bIns="0" rtlCol="0">
            <a:spAutoFit/>
          </a:bodyPr>
          <a:lstStyle/>
          <a:p>
            <a:pPr marL="12700" marR="584835">
              <a:lnSpc>
                <a:spcPts val="2590"/>
              </a:lnSpc>
              <a:spcBef>
                <a:spcPts val="730"/>
              </a:spcBef>
            </a:pPr>
            <a:r>
              <a:rPr sz="2700" dirty="0">
                <a:solidFill>
                  <a:srgbClr val="4E3A2F"/>
                </a:solidFill>
                <a:latin typeface="Microsoft Sans Serif"/>
                <a:cs typeface="Microsoft Sans Serif"/>
              </a:rPr>
              <a:t>В</a:t>
            </a:r>
            <a:r>
              <a:rPr sz="2700" spc="1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700" spc="-30" dirty="0">
                <a:solidFill>
                  <a:srgbClr val="4E3A2F"/>
                </a:solidFill>
                <a:latin typeface="Microsoft Sans Serif"/>
                <a:cs typeface="Microsoft Sans Serif"/>
              </a:rPr>
              <a:t>залежності</a:t>
            </a:r>
            <a:r>
              <a:rPr sz="2700" spc="3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7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від</a:t>
            </a:r>
            <a:r>
              <a:rPr sz="2700" spc="4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700" spc="-35" dirty="0">
                <a:solidFill>
                  <a:srgbClr val="4E3A2F"/>
                </a:solidFill>
                <a:latin typeface="Microsoft Sans Serif"/>
                <a:cs typeface="Microsoft Sans Serif"/>
              </a:rPr>
              <a:t>того,</a:t>
            </a:r>
            <a:r>
              <a:rPr sz="2700" spc="3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700" spc="-85" dirty="0">
                <a:solidFill>
                  <a:srgbClr val="4E3A2F"/>
                </a:solidFill>
                <a:latin typeface="Microsoft Sans Serif"/>
                <a:cs typeface="Microsoft Sans Serif"/>
              </a:rPr>
              <a:t>як</a:t>
            </a:r>
            <a:r>
              <a:rPr sz="2700" spc="4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7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лідера</a:t>
            </a:r>
            <a:r>
              <a:rPr sz="2700" spc="4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7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сприймає</a:t>
            </a:r>
            <a:r>
              <a:rPr sz="2700" spc="3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700" spc="-25" dirty="0">
                <a:solidFill>
                  <a:srgbClr val="4E3A2F"/>
                </a:solidFill>
                <a:latin typeface="Microsoft Sans Serif"/>
                <a:cs typeface="Microsoft Sans Serif"/>
              </a:rPr>
              <a:t>група, </a:t>
            </a:r>
            <a:r>
              <a:rPr sz="2700" spc="-70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7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виділяють</a:t>
            </a:r>
            <a:r>
              <a:rPr sz="2700" spc="3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7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наступні</a:t>
            </a:r>
            <a:r>
              <a:rPr sz="2700" spc="2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7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типи</a:t>
            </a:r>
            <a:r>
              <a:rPr sz="2700" spc="4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7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лідерів:</a:t>
            </a:r>
            <a:endParaRPr sz="27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400">
              <a:latin typeface="Microsoft Sans Serif"/>
              <a:cs typeface="Microsoft Sans Serif"/>
            </a:endParaRPr>
          </a:p>
          <a:p>
            <a:pPr marL="355600" marR="590550" indent="-342900">
              <a:lnSpc>
                <a:spcPts val="2590"/>
              </a:lnSpc>
              <a:tabLst>
                <a:tab pos="354965" algn="l"/>
              </a:tabLst>
            </a:pPr>
            <a:r>
              <a:rPr sz="1850" spc="-55" dirty="0">
                <a:solidFill>
                  <a:srgbClr val="EFA12D"/>
                </a:solidFill>
                <a:latin typeface="Microsoft Sans Serif"/>
                <a:cs typeface="Microsoft Sans Serif"/>
              </a:rPr>
              <a:t>🞭	</a:t>
            </a:r>
            <a:r>
              <a:rPr sz="27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«один</a:t>
            </a:r>
            <a:r>
              <a:rPr sz="2700" spc="3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7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серед</a:t>
            </a:r>
            <a:r>
              <a:rPr sz="2700" spc="2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7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нас»</a:t>
            </a:r>
            <a:r>
              <a:rPr sz="2700" spc="3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700" spc="710" dirty="0">
                <a:solidFill>
                  <a:srgbClr val="4E3A2F"/>
                </a:solidFill>
                <a:latin typeface="Microsoft Sans Serif"/>
                <a:cs typeface="Microsoft Sans Serif"/>
              </a:rPr>
              <a:t>–</a:t>
            </a:r>
            <a:r>
              <a:rPr sz="2700" spc="4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7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сприймається</a:t>
            </a:r>
            <a:r>
              <a:rPr sz="2700" spc="3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700" spc="-85" dirty="0">
                <a:solidFill>
                  <a:srgbClr val="4E3A2F"/>
                </a:solidFill>
                <a:latin typeface="Microsoft Sans Serif"/>
                <a:cs typeface="Microsoft Sans Serif"/>
              </a:rPr>
              <a:t>як</a:t>
            </a:r>
            <a:r>
              <a:rPr sz="2700" spc="3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7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«перший </a:t>
            </a:r>
            <a:r>
              <a:rPr sz="2700" spc="-70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7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серед</a:t>
            </a:r>
            <a:r>
              <a:rPr sz="2700" spc="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7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рівних»;</a:t>
            </a:r>
            <a:endParaRPr sz="2700">
              <a:latin typeface="Microsoft Sans Serif"/>
              <a:cs typeface="Microsoft Sans Serif"/>
            </a:endParaRPr>
          </a:p>
          <a:p>
            <a:pPr marL="355600" marR="137795" indent="-342900">
              <a:lnSpc>
                <a:spcPct val="80000"/>
              </a:lnSpc>
              <a:spcBef>
                <a:spcPts val="675"/>
              </a:spcBef>
              <a:tabLst>
                <a:tab pos="354965" algn="l"/>
              </a:tabLst>
            </a:pPr>
            <a:r>
              <a:rPr sz="1850" spc="-55" dirty="0">
                <a:solidFill>
                  <a:srgbClr val="EFA12D"/>
                </a:solidFill>
                <a:latin typeface="Microsoft Sans Serif"/>
                <a:cs typeface="Microsoft Sans Serif"/>
              </a:rPr>
              <a:t>🞭	</a:t>
            </a:r>
            <a:r>
              <a:rPr sz="2700" spc="-30" dirty="0">
                <a:solidFill>
                  <a:srgbClr val="4E3A2F"/>
                </a:solidFill>
                <a:latin typeface="Microsoft Sans Serif"/>
                <a:cs typeface="Microsoft Sans Serif"/>
              </a:rPr>
              <a:t>«кращий</a:t>
            </a:r>
            <a:r>
              <a:rPr sz="2700" spc="4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7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серед</a:t>
            </a:r>
            <a:r>
              <a:rPr sz="2700" spc="2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7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нас»</a:t>
            </a:r>
            <a:r>
              <a:rPr sz="2700" spc="3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700" spc="710" dirty="0">
                <a:solidFill>
                  <a:srgbClr val="4E3A2F"/>
                </a:solidFill>
                <a:latin typeface="Microsoft Sans Serif"/>
                <a:cs typeface="Microsoft Sans Serif"/>
              </a:rPr>
              <a:t>–</a:t>
            </a:r>
            <a:r>
              <a:rPr sz="2700" spc="4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7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виділяється</a:t>
            </a:r>
            <a:r>
              <a:rPr sz="2700" spc="5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700" spc="-50" dirty="0">
                <a:solidFill>
                  <a:srgbClr val="4E3A2F"/>
                </a:solidFill>
                <a:latin typeface="Microsoft Sans Serif"/>
                <a:cs typeface="Microsoft Sans Serif"/>
              </a:rPr>
              <a:t>з-поміж</a:t>
            </a:r>
            <a:r>
              <a:rPr sz="2700" spc="3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7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інших </a:t>
            </a:r>
            <a:r>
              <a:rPr sz="2700" spc="-70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700" dirty="0">
                <a:solidFill>
                  <a:srgbClr val="4E3A2F"/>
                </a:solidFill>
                <a:latin typeface="Microsoft Sans Serif"/>
                <a:cs typeface="Microsoft Sans Serif"/>
              </a:rPr>
              <a:t>своїми</a:t>
            </a:r>
            <a:r>
              <a:rPr sz="2700" spc="2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700" spc="-35" dirty="0">
                <a:solidFill>
                  <a:srgbClr val="4E3A2F"/>
                </a:solidFill>
                <a:latin typeface="Microsoft Sans Serif"/>
                <a:cs typeface="Microsoft Sans Serif"/>
              </a:rPr>
              <a:t>якостями</a:t>
            </a:r>
            <a:r>
              <a:rPr sz="2700" spc="6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7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і</a:t>
            </a:r>
            <a:r>
              <a:rPr sz="2700" spc="3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700" spc="25" dirty="0">
                <a:solidFill>
                  <a:srgbClr val="4E3A2F"/>
                </a:solidFill>
                <a:latin typeface="Microsoft Sans Serif"/>
                <a:cs typeface="Microsoft Sans Serif"/>
              </a:rPr>
              <a:t>є </a:t>
            </a:r>
            <a:r>
              <a:rPr sz="2700" spc="-75" dirty="0">
                <a:solidFill>
                  <a:srgbClr val="4E3A2F"/>
                </a:solidFill>
                <a:latin typeface="Microsoft Sans Serif"/>
                <a:cs typeface="Microsoft Sans Serif"/>
              </a:rPr>
              <a:t>зразком</a:t>
            </a:r>
            <a:r>
              <a:rPr sz="2700" spc="6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700" spc="5" dirty="0">
                <a:solidFill>
                  <a:srgbClr val="4E3A2F"/>
                </a:solidFill>
                <a:latin typeface="Microsoft Sans Serif"/>
                <a:cs typeface="Microsoft Sans Serif"/>
              </a:rPr>
              <a:t>для</a:t>
            </a:r>
            <a:r>
              <a:rPr sz="2700" spc="4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7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наслідування;</a:t>
            </a:r>
            <a:endParaRPr sz="2700">
              <a:latin typeface="Microsoft Sans Serif"/>
              <a:cs typeface="Microsoft Sans Serif"/>
            </a:endParaRPr>
          </a:p>
          <a:p>
            <a:pPr marL="355600" marR="137795" indent="-342900">
              <a:lnSpc>
                <a:spcPct val="80000"/>
              </a:lnSpc>
              <a:spcBef>
                <a:spcPts val="650"/>
              </a:spcBef>
              <a:tabLst>
                <a:tab pos="354965" algn="l"/>
              </a:tabLst>
            </a:pPr>
            <a:r>
              <a:rPr sz="1850" spc="-50" dirty="0">
                <a:solidFill>
                  <a:srgbClr val="EFA12D"/>
                </a:solidFill>
                <a:latin typeface="Microsoft Sans Serif"/>
                <a:cs typeface="Microsoft Sans Serif"/>
              </a:rPr>
              <a:t>🞭	</a:t>
            </a:r>
            <a:r>
              <a:rPr sz="27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«хороша</a:t>
            </a:r>
            <a:r>
              <a:rPr sz="2700" spc="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7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людина»</a:t>
            </a:r>
            <a:r>
              <a:rPr sz="2700" spc="2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700" spc="710" dirty="0">
                <a:solidFill>
                  <a:srgbClr val="4E3A2F"/>
                </a:solidFill>
                <a:latin typeface="Microsoft Sans Serif"/>
                <a:cs typeface="Microsoft Sans Serif"/>
              </a:rPr>
              <a:t>–</a:t>
            </a:r>
            <a:r>
              <a:rPr sz="2700" spc="3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7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сприймається</a:t>
            </a:r>
            <a:r>
              <a:rPr sz="2700" spc="3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700" dirty="0">
                <a:solidFill>
                  <a:srgbClr val="4E3A2F"/>
                </a:solidFill>
                <a:latin typeface="Microsoft Sans Serif"/>
                <a:cs typeface="Microsoft Sans Serif"/>
              </a:rPr>
              <a:t>й</a:t>
            </a:r>
            <a:r>
              <a:rPr sz="2700" spc="3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700" dirty="0">
                <a:solidFill>
                  <a:srgbClr val="4E3A2F"/>
                </a:solidFill>
                <a:latin typeface="Microsoft Sans Serif"/>
                <a:cs typeface="Microsoft Sans Serif"/>
              </a:rPr>
              <a:t>цінується</a:t>
            </a:r>
            <a:r>
              <a:rPr sz="2700" spc="2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700" spc="-85" dirty="0">
                <a:solidFill>
                  <a:srgbClr val="4E3A2F"/>
                </a:solidFill>
                <a:latin typeface="Microsoft Sans Serif"/>
                <a:cs typeface="Microsoft Sans Serif"/>
              </a:rPr>
              <a:t>як </a:t>
            </a:r>
            <a:r>
              <a:rPr sz="2700" spc="-70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7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реальне</a:t>
            </a:r>
            <a:r>
              <a:rPr sz="2700" spc="1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7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втілення</a:t>
            </a:r>
            <a:r>
              <a:rPr sz="2700" spc="3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700" spc="-30" dirty="0">
                <a:solidFill>
                  <a:srgbClr val="4E3A2F"/>
                </a:solidFill>
                <a:latin typeface="Microsoft Sans Serif"/>
                <a:cs typeface="Microsoft Sans Serif"/>
              </a:rPr>
              <a:t>кращих</a:t>
            </a:r>
            <a:r>
              <a:rPr sz="2700" spc="3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7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моральних</a:t>
            </a:r>
            <a:r>
              <a:rPr sz="2700" spc="5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700" spc="-25" dirty="0">
                <a:solidFill>
                  <a:srgbClr val="4E3A2F"/>
                </a:solidFill>
                <a:latin typeface="Microsoft Sans Serif"/>
                <a:cs typeface="Microsoft Sans Serif"/>
              </a:rPr>
              <a:t>якостей;</a:t>
            </a:r>
            <a:endParaRPr sz="2700">
              <a:latin typeface="Microsoft Sans Serif"/>
              <a:cs typeface="Microsoft Sans Serif"/>
            </a:endParaRPr>
          </a:p>
          <a:p>
            <a:pPr marL="355600" marR="5080" indent="-342900">
              <a:lnSpc>
                <a:spcPct val="80000"/>
              </a:lnSpc>
              <a:spcBef>
                <a:spcPts val="650"/>
              </a:spcBef>
              <a:tabLst>
                <a:tab pos="354965" algn="l"/>
              </a:tabLst>
            </a:pPr>
            <a:r>
              <a:rPr sz="1850" spc="-55" dirty="0">
                <a:solidFill>
                  <a:srgbClr val="EFA12D"/>
                </a:solidFill>
                <a:latin typeface="Microsoft Sans Serif"/>
                <a:cs typeface="Microsoft Sans Serif"/>
              </a:rPr>
              <a:t>🞭	</a:t>
            </a:r>
            <a:r>
              <a:rPr sz="27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«служитель»</a:t>
            </a:r>
            <a:r>
              <a:rPr sz="2700" spc="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700" spc="710" dirty="0">
                <a:solidFill>
                  <a:srgbClr val="4E3A2F"/>
                </a:solidFill>
                <a:latin typeface="Microsoft Sans Serif"/>
                <a:cs typeface="Microsoft Sans Serif"/>
              </a:rPr>
              <a:t>–</a:t>
            </a:r>
            <a:r>
              <a:rPr sz="2700" spc="3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7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прагне</a:t>
            </a:r>
            <a:r>
              <a:rPr sz="2700" spc="2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7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виступати</a:t>
            </a:r>
            <a:r>
              <a:rPr sz="2700" spc="2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700" dirty="0">
                <a:solidFill>
                  <a:srgbClr val="4E3A2F"/>
                </a:solidFill>
                <a:latin typeface="Microsoft Sans Serif"/>
                <a:cs typeface="Microsoft Sans Serif"/>
              </a:rPr>
              <a:t>в</a:t>
            </a:r>
            <a:r>
              <a:rPr sz="2700" spc="2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7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ролі</a:t>
            </a:r>
            <a:r>
              <a:rPr sz="2700" spc="3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700" spc="-35" dirty="0">
                <a:solidFill>
                  <a:srgbClr val="4E3A2F"/>
                </a:solidFill>
                <a:latin typeface="Microsoft Sans Serif"/>
                <a:cs typeface="Microsoft Sans Serif"/>
              </a:rPr>
              <a:t>виразника </a:t>
            </a:r>
            <a:r>
              <a:rPr sz="2700" spc="-70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7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інтересів</a:t>
            </a:r>
            <a:r>
              <a:rPr sz="2700" spc="1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700" spc="15" dirty="0">
                <a:solidFill>
                  <a:srgbClr val="4E3A2F"/>
                </a:solidFill>
                <a:latin typeface="Microsoft Sans Serif"/>
                <a:cs typeface="Microsoft Sans Serif"/>
              </a:rPr>
              <a:t>своїх</a:t>
            </a:r>
            <a:r>
              <a:rPr sz="2700" spc="4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7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прихильників</a:t>
            </a:r>
            <a:r>
              <a:rPr sz="2700" spc="3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7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і</a:t>
            </a:r>
            <a:r>
              <a:rPr sz="2700" spc="3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700" spc="-25" dirty="0">
                <a:solidFill>
                  <a:srgbClr val="4E3A2F"/>
                </a:solidFill>
                <a:latin typeface="Microsoft Sans Serif"/>
                <a:cs typeface="Microsoft Sans Serif"/>
              </a:rPr>
              <a:t>групи</a:t>
            </a:r>
            <a:r>
              <a:rPr sz="2700" spc="3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700" dirty="0">
                <a:solidFill>
                  <a:srgbClr val="4E3A2F"/>
                </a:solidFill>
                <a:latin typeface="Microsoft Sans Serif"/>
                <a:cs typeface="Microsoft Sans Serif"/>
              </a:rPr>
              <a:t>в</a:t>
            </a:r>
            <a:r>
              <a:rPr sz="2700" spc="4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700" spc="-40" dirty="0">
                <a:solidFill>
                  <a:srgbClr val="4E3A2F"/>
                </a:solidFill>
                <a:latin typeface="Microsoft Sans Serif"/>
                <a:cs typeface="Microsoft Sans Serif"/>
              </a:rPr>
              <a:t>цілому, </a:t>
            </a:r>
            <a:r>
              <a:rPr sz="2700" spc="-3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700" dirty="0">
                <a:solidFill>
                  <a:srgbClr val="4E3A2F"/>
                </a:solidFill>
                <a:latin typeface="Microsoft Sans Serif"/>
                <a:cs typeface="Microsoft Sans Serif"/>
              </a:rPr>
              <a:t>орієнтується</a:t>
            </a:r>
            <a:r>
              <a:rPr sz="2700" spc="1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7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на</a:t>
            </a:r>
            <a:r>
              <a:rPr sz="2700" spc="2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700" spc="60" dirty="0">
                <a:solidFill>
                  <a:srgbClr val="4E3A2F"/>
                </a:solidFill>
                <a:latin typeface="Microsoft Sans Serif"/>
                <a:cs typeface="Microsoft Sans Serif"/>
              </a:rPr>
              <a:t>їх</a:t>
            </a:r>
            <a:r>
              <a:rPr sz="2700" spc="4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700" spc="-50" dirty="0">
                <a:solidFill>
                  <a:srgbClr val="4E3A2F"/>
                </a:solidFill>
                <a:latin typeface="Microsoft Sans Serif"/>
                <a:cs typeface="Microsoft Sans Serif"/>
              </a:rPr>
              <a:t>думку</a:t>
            </a:r>
            <a:r>
              <a:rPr sz="2700" spc="4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7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і</a:t>
            </a:r>
            <a:r>
              <a:rPr sz="2700" spc="3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700" dirty="0">
                <a:solidFill>
                  <a:srgbClr val="4E3A2F"/>
                </a:solidFill>
                <a:latin typeface="Microsoft Sans Serif"/>
                <a:cs typeface="Microsoft Sans Serif"/>
              </a:rPr>
              <a:t>діє</a:t>
            </a:r>
            <a:r>
              <a:rPr sz="2700" spc="3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7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від</a:t>
            </a:r>
            <a:r>
              <a:rPr sz="2700" spc="3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700" spc="60" dirty="0">
                <a:solidFill>
                  <a:srgbClr val="4E3A2F"/>
                </a:solidFill>
                <a:latin typeface="Microsoft Sans Serif"/>
                <a:cs typeface="Microsoft Sans Serif"/>
              </a:rPr>
              <a:t>їх</a:t>
            </a:r>
            <a:r>
              <a:rPr sz="2700" spc="4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700" spc="-25" dirty="0">
                <a:solidFill>
                  <a:srgbClr val="4E3A2F"/>
                </a:solidFill>
                <a:latin typeface="Microsoft Sans Serif"/>
                <a:cs typeface="Microsoft Sans Serif"/>
              </a:rPr>
              <a:t>імені.</a:t>
            </a:r>
            <a:endParaRPr sz="27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3540" y="1531061"/>
            <a:ext cx="8335645" cy="4462145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12700" marR="703580">
              <a:lnSpc>
                <a:spcPts val="3240"/>
              </a:lnSpc>
              <a:spcBef>
                <a:spcPts val="509"/>
              </a:spcBef>
            </a:pPr>
            <a:r>
              <a:rPr sz="3000" spc="-35" dirty="0">
                <a:solidFill>
                  <a:srgbClr val="4E3A2F"/>
                </a:solidFill>
                <a:latin typeface="Microsoft Sans Serif"/>
                <a:cs typeface="Microsoft Sans Serif"/>
              </a:rPr>
              <a:t>Американський</a:t>
            </a:r>
            <a:r>
              <a:rPr sz="3000" spc="2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0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соціолог</a:t>
            </a:r>
            <a:r>
              <a:rPr sz="30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000" spc="-75" dirty="0">
                <a:solidFill>
                  <a:srgbClr val="4E3A2F"/>
                </a:solidFill>
                <a:latin typeface="Microsoft Sans Serif"/>
                <a:cs typeface="Microsoft Sans Serif"/>
              </a:rPr>
              <a:t>Ф.Сензнік</a:t>
            </a:r>
            <a:r>
              <a:rPr sz="3000" spc="1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000" spc="5" dirty="0">
                <a:solidFill>
                  <a:srgbClr val="4E3A2F"/>
                </a:solidFill>
                <a:latin typeface="Microsoft Sans Serif"/>
                <a:cs typeface="Microsoft Sans Serif"/>
              </a:rPr>
              <a:t>виділяє </a:t>
            </a:r>
            <a:r>
              <a:rPr sz="3000" spc="-78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0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наступні</a:t>
            </a:r>
            <a:r>
              <a:rPr sz="3000" spc="2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0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типи</a:t>
            </a:r>
            <a:r>
              <a:rPr sz="3000" spc="3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0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лідерів:</a:t>
            </a:r>
            <a:endParaRPr sz="30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4100">
              <a:latin typeface="Microsoft Sans Serif"/>
              <a:cs typeface="Microsoft Sans Serif"/>
            </a:endParaRPr>
          </a:p>
          <a:p>
            <a:pPr marL="355600" marR="169545" indent="-342900">
              <a:lnSpc>
                <a:spcPts val="3240"/>
              </a:lnSpc>
            </a:pPr>
            <a:r>
              <a:rPr sz="2100" spc="-70" dirty="0">
                <a:solidFill>
                  <a:srgbClr val="EFA12D"/>
                </a:solidFill>
                <a:latin typeface="Microsoft Sans Serif"/>
                <a:cs typeface="Microsoft Sans Serif"/>
              </a:rPr>
              <a:t>🞭 </a:t>
            </a:r>
            <a:r>
              <a:rPr sz="30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інституційний </a:t>
            </a:r>
            <a:r>
              <a:rPr sz="3000" dirty="0">
                <a:solidFill>
                  <a:srgbClr val="4E3A2F"/>
                </a:solidFill>
                <a:latin typeface="Microsoft Sans Serif"/>
                <a:cs typeface="Microsoft Sans Serif"/>
              </a:rPr>
              <a:t>лідер </a:t>
            </a:r>
            <a:r>
              <a:rPr sz="3000" spc="790" dirty="0">
                <a:solidFill>
                  <a:srgbClr val="4E3A2F"/>
                </a:solidFill>
                <a:latin typeface="Microsoft Sans Serif"/>
                <a:cs typeface="Microsoft Sans Serif"/>
              </a:rPr>
              <a:t>– </a:t>
            </a:r>
            <a:r>
              <a:rPr sz="30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захищає </a:t>
            </a:r>
            <a:r>
              <a:rPr sz="30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цінності, </a:t>
            </a:r>
            <a:r>
              <a:rPr sz="3000" dirty="0">
                <a:solidFill>
                  <a:srgbClr val="4E3A2F"/>
                </a:solidFill>
                <a:latin typeface="Microsoft Sans Serif"/>
                <a:cs typeface="Microsoft Sans Serif"/>
              </a:rPr>
              <a:t>цілі, </a:t>
            </a:r>
            <a:r>
              <a:rPr sz="3000" spc="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0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норми,</a:t>
            </a:r>
            <a:r>
              <a:rPr sz="3000" spc="2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0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правила,</a:t>
            </a:r>
            <a:r>
              <a:rPr sz="3000" spc="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000" spc="-25" dirty="0">
                <a:solidFill>
                  <a:srgbClr val="4E3A2F"/>
                </a:solidFill>
                <a:latin typeface="Microsoft Sans Serif"/>
                <a:cs typeface="Microsoft Sans Serif"/>
              </a:rPr>
              <a:t>групи,</a:t>
            </a:r>
            <a:r>
              <a:rPr sz="3000" spc="4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0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відповідає</a:t>
            </a:r>
            <a:r>
              <a:rPr sz="3000" spc="1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000" spc="-70" dirty="0">
                <a:solidFill>
                  <a:srgbClr val="4E3A2F"/>
                </a:solidFill>
                <a:latin typeface="Microsoft Sans Serif"/>
                <a:cs typeface="Microsoft Sans Serif"/>
              </a:rPr>
              <a:t>за </a:t>
            </a:r>
            <a:r>
              <a:rPr sz="3000" spc="-6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0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вирішення</a:t>
            </a:r>
            <a:r>
              <a:rPr sz="3000" spc="3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0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соціальних</a:t>
            </a:r>
            <a:r>
              <a:rPr sz="3000" spc="1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000" spc="-40" dirty="0">
                <a:solidFill>
                  <a:srgbClr val="4E3A2F"/>
                </a:solidFill>
                <a:latin typeface="Microsoft Sans Serif"/>
                <a:cs typeface="Microsoft Sans Serif"/>
              </a:rPr>
              <a:t>задач,</a:t>
            </a:r>
            <a:r>
              <a:rPr sz="3000" spc="2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0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поставлених</a:t>
            </a:r>
            <a:endParaRPr sz="3000">
              <a:latin typeface="Microsoft Sans Serif"/>
              <a:cs typeface="Microsoft Sans Serif"/>
            </a:endParaRPr>
          </a:p>
          <a:p>
            <a:pPr marL="355600">
              <a:lnSpc>
                <a:spcPts val="3195"/>
              </a:lnSpc>
            </a:pPr>
            <a:r>
              <a:rPr sz="3000" spc="-25" dirty="0">
                <a:solidFill>
                  <a:srgbClr val="4E3A2F"/>
                </a:solidFill>
                <a:latin typeface="Microsoft Sans Serif"/>
                <a:cs typeface="Microsoft Sans Serif"/>
              </a:rPr>
              <a:t>перед</a:t>
            </a:r>
            <a:r>
              <a:rPr sz="30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000" spc="-25" dirty="0">
                <a:solidFill>
                  <a:srgbClr val="4E3A2F"/>
                </a:solidFill>
                <a:latin typeface="Microsoft Sans Serif"/>
                <a:cs typeface="Microsoft Sans Serif"/>
              </a:rPr>
              <a:t>групою</a:t>
            </a:r>
            <a:r>
              <a:rPr sz="3000" spc="3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0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адміністрацією;</a:t>
            </a:r>
            <a:endParaRPr sz="3000">
              <a:latin typeface="Microsoft Sans Serif"/>
              <a:cs typeface="Microsoft Sans Serif"/>
            </a:endParaRPr>
          </a:p>
          <a:p>
            <a:pPr marL="355600" marR="5080" indent="-342900" algn="just">
              <a:lnSpc>
                <a:spcPct val="90000"/>
              </a:lnSpc>
              <a:spcBef>
                <a:spcPts val="720"/>
              </a:spcBef>
            </a:pPr>
            <a:r>
              <a:rPr sz="2100" spc="-70" dirty="0">
                <a:solidFill>
                  <a:srgbClr val="EFA12D"/>
                </a:solidFill>
                <a:latin typeface="Microsoft Sans Serif"/>
                <a:cs typeface="Microsoft Sans Serif"/>
              </a:rPr>
              <a:t>🞭 </a:t>
            </a:r>
            <a:r>
              <a:rPr sz="30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міжособистісний </a:t>
            </a:r>
            <a:r>
              <a:rPr sz="3000" dirty="0">
                <a:solidFill>
                  <a:srgbClr val="4E3A2F"/>
                </a:solidFill>
                <a:latin typeface="Microsoft Sans Serif"/>
                <a:cs typeface="Microsoft Sans Serif"/>
              </a:rPr>
              <a:t>лідер </a:t>
            </a:r>
            <a:r>
              <a:rPr sz="3000" spc="785" dirty="0">
                <a:solidFill>
                  <a:srgbClr val="4E3A2F"/>
                </a:solidFill>
                <a:latin typeface="Microsoft Sans Serif"/>
                <a:cs typeface="Microsoft Sans Serif"/>
              </a:rPr>
              <a:t>– </a:t>
            </a:r>
            <a:r>
              <a:rPr sz="30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пов’язаний </a:t>
            </a:r>
            <a:r>
              <a:rPr sz="3000" dirty="0">
                <a:solidFill>
                  <a:srgbClr val="4E3A2F"/>
                </a:solidFill>
                <a:latin typeface="Microsoft Sans Serif"/>
                <a:cs typeface="Microsoft Sans Serif"/>
              </a:rPr>
              <a:t>більше </a:t>
            </a:r>
            <a:r>
              <a:rPr sz="3000" spc="-125" dirty="0">
                <a:solidFill>
                  <a:srgbClr val="4E3A2F"/>
                </a:solidFill>
                <a:latin typeface="Microsoft Sans Serif"/>
                <a:cs typeface="Microsoft Sans Serif"/>
              </a:rPr>
              <a:t>з </a:t>
            </a:r>
            <a:r>
              <a:rPr sz="3000" spc="-12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0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людьми </a:t>
            </a:r>
            <a:r>
              <a:rPr sz="30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й </a:t>
            </a:r>
            <a:r>
              <a:rPr sz="3000" spc="-30" dirty="0">
                <a:solidFill>
                  <a:srgbClr val="4E3A2F"/>
                </a:solidFill>
                <a:latin typeface="Microsoft Sans Serif"/>
                <a:cs typeface="Microsoft Sans Serif"/>
              </a:rPr>
              <a:t>гармонізацією </a:t>
            </a:r>
            <a:r>
              <a:rPr sz="30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відносин </a:t>
            </a:r>
            <a:r>
              <a:rPr sz="3000" dirty="0">
                <a:solidFill>
                  <a:srgbClr val="4E3A2F"/>
                </a:solidFill>
                <a:latin typeface="Microsoft Sans Serif"/>
                <a:cs typeface="Microsoft Sans Serif"/>
              </a:rPr>
              <a:t>в </a:t>
            </a:r>
            <a:r>
              <a:rPr sz="3000" spc="-30" dirty="0">
                <a:solidFill>
                  <a:srgbClr val="4E3A2F"/>
                </a:solidFill>
                <a:latin typeface="Microsoft Sans Serif"/>
                <a:cs typeface="Microsoft Sans Serif"/>
              </a:rPr>
              <a:t>групі, </a:t>
            </a:r>
            <a:r>
              <a:rPr sz="3000" spc="-55" dirty="0">
                <a:solidFill>
                  <a:srgbClr val="4E3A2F"/>
                </a:solidFill>
                <a:latin typeface="Microsoft Sans Serif"/>
                <a:cs typeface="Microsoft Sans Serif"/>
              </a:rPr>
              <a:t>ніж </a:t>
            </a:r>
            <a:r>
              <a:rPr sz="3000" spc="-78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000" spc="-70" dirty="0">
                <a:solidFill>
                  <a:srgbClr val="4E3A2F"/>
                </a:solidFill>
                <a:latin typeface="Microsoft Sans Serif"/>
                <a:cs typeface="Microsoft Sans Serif"/>
              </a:rPr>
              <a:t>із</a:t>
            </a:r>
            <a:r>
              <a:rPr sz="3000" spc="1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000" spc="-30" dirty="0">
                <a:solidFill>
                  <a:srgbClr val="4E3A2F"/>
                </a:solidFill>
                <a:latin typeface="Microsoft Sans Serif"/>
                <a:cs typeface="Microsoft Sans Serif"/>
              </a:rPr>
              <a:t>завданнями</a:t>
            </a:r>
            <a:r>
              <a:rPr sz="3000" spc="4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000" spc="-25" dirty="0">
                <a:solidFill>
                  <a:srgbClr val="4E3A2F"/>
                </a:solidFill>
                <a:latin typeface="Microsoft Sans Serif"/>
                <a:cs typeface="Microsoft Sans Serif"/>
              </a:rPr>
              <a:t>групи.</a:t>
            </a:r>
            <a:endParaRPr sz="30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3540" y="1536903"/>
            <a:ext cx="8390255" cy="4841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080"/>
              </a:lnSpc>
              <a:spcBef>
                <a:spcPts val="100"/>
              </a:spcBef>
            </a:pPr>
            <a:r>
              <a:rPr sz="27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Процесуальний</a:t>
            </a:r>
            <a:r>
              <a:rPr sz="2700" spc="3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7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підхід</a:t>
            </a:r>
            <a:r>
              <a:rPr sz="2700" spc="2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7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до</a:t>
            </a:r>
            <a:r>
              <a:rPr sz="2700" spc="4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700" dirty="0">
                <a:solidFill>
                  <a:srgbClr val="4E3A2F"/>
                </a:solidFill>
                <a:latin typeface="Microsoft Sans Serif"/>
                <a:cs typeface="Microsoft Sans Serif"/>
              </a:rPr>
              <a:t>типології</a:t>
            </a:r>
            <a:r>
              <a:rPr sz="2700" spc="4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7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лідерства</a:t>
            </a:r>
            <a:endParaRPr sz="2700">
              <a:latin typeface="Microsoft Sans Serif"/>
              <a:cs typeface="Microsoft Sans Serif"/>
            </a:endParaRPr>
          </a:p>
          <a:p>
            <a:pPr marL="12700" marR="801370">
              <a:lnSpc>
                <a:spcPts val="2920"/>
              </a:lnSpc>
              <a:spcBef>
                <a:spcPts val="204"/>
              </a:spcBef>
            </a:pPr>
            <a:r>
              <a:rPr sz="27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пропонує</a:t>
            </a:r>
            <a:r>
              <a:rPr sz="27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 соціальний</a:t>
            </a:r>
            <a:r>
              <a:rPr sz="2700" spc="5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7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психолог</a:t>
            </a:r>
            <a:r>
              <a:rPr sz="2700" spc="3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7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Ю.Хешфіл,</a:t>
            </a:r>
            <a:r>
              <a:rPr sz="2700" spc="2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700" spc="-45" dirty="0">
                <a:solidFill>
                  <a:srgbClr val="4E3A2F"/>
                </a:solidFill>
                <a:latin typeface="Microsoft Sans Serif"/>
                <a:cs typeface="Microsoft Sans Serif"/>
              </a:rPr>
              <a:t>який </a:t>
            </a:r>
            <a:r>
              <a:rPr sz="2700" spc="-70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700" dirty="0">
                <a:solidFill>
                  <a:srgbClr val="4E3A2F"/>
                </a:solidFill>
                <a:latin typeface="Microsoft Sans Serif"/>
                <a:cs typeface="Microsoft Sans Serif"/>
              </a:rPr>
              <a:t>виділяє:</a:t>
            </a:r>
            <a:endParaRPr sz="27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650">
              <a:latin typeface="Microsoft Sans Serif"/>
              <a:cs typeface="Microsoft Sans Serif"/>
            </a:endParaRPr>
          </a:p>
          <a:p>
            <a:pPr marL="355600" marR="598170" indent="-342900">
              <a:lnSpc>
                <a:spcPct val="90000"/>
              </a:lnSpc>
              <a:tabLst>
                <a:tab pos="354965" algn="l"/>
              </a:tabLst>
            </a:pPr>
            <a:r>
              <a:rPr sz="1850" spc="-55" dirty="0">
                <a:solidFill>
                  <a:srgbClr val="EFA12D"/>
                </a:solidFill>
                <a:latin typeface="Microsoft Sans Serif"/>
                <a:cs typeface="Microsoft Sans Serif"/>
              </a:rPr>
              <a:t>🞭	</a:t>
            </a:r>
            <a:r>
              <a:rPr sz="27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Пробне</a:t>
            </a:r>
            <a:r>
              <a:rPr sz="2700" spc="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7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лідерство,</a:t>
            </a:r>
            <a:r>
              <a:rPr sz="2700" spc="2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700" spc="-50" dirty="0">
                <a:solidFill>
                  <a:srgbClr val="4E3A2F"/>
                </a:solidFill>
                <a:latin typeface="Microsoft Sans Serif"/>
                <a:cs typeface="Microsoft Sans Serif"/>
              </a:rPr>
              <a:t>яке</a:t>
            </a:r>
            <a:r>
              <a:rPr sz="2700" spc="3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7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виникає</a:t>
            </a:r>
            <a:r>
              <a:rPr sz="2700" spc="4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7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на</a:t>
            </a:r>
            <a:r>
              <a:rPr sz="2700" spc="3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700" spc="-50" dirty="0">
                <a:solidFill>
                  <a:srgbClr val="4E3A2F"/>
                </a:solidFill>
                <a:latin typeface="Microsoft Sans Serif"/>
                <a:cs typeface="Microsoft Sans Serif"/>
              </a:rPr>
              <a:t>початку </a:t>
            </a:r>
            <a:r>
              <a:rPr sz="2700" spc="-4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7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діяльності</a:t>
            </a:r>
            <a:r>
              <a:rPr sz="2700" spc="2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7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групи.</a:t>
            </a:r>
            <a:r>
              <a:rPr sz="2700" spc="2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7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Сприйняття</a:t>
            </a:r>
            <a:r>
              <a:rPr sz="2700" spc="4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7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чи</a:t>
            </a:r>
            <a:r>
              <a:rPr sz="2700" spc="4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7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відмова</a:t>
            </a:r>
            <a:r>
              <a:rPr sz="2700" spc="3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700" spc="-30" dirty="0">
                <a:solidFill>
                  <a:srgbClr val="4E3A2F"/>
                </a:solidFill>
                <a:latin typeface="Microsoft Sans Serif"/>
                <a:cs typeface="Microsoft Sans Serif"/>
              </a:rPr>
              <a:t>групи </a:t>
            </a:r>
            <a:r>
              <a:rPr sz="2700" spc="-70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700" spc="-25" dirty="0">
                <a:solidFill>
                  <a:srgbClr val="4E3A2F"/>
                </a:solidFill>
                <a:latin typeface="Microsoft Sans Serif"/>
                <a:cs typeface="Microsoft Sans Serif"/>
              </a:rPr>
              <a:t>підкорятися</a:t>
            </a:r>
            <a:r>
              <a:rPr sz="2700" spc="2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7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пробному</a:t>
            </a:r>
            <a:r>
              <a:rPr sz="2700" spc="2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7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лідерові</a:t>
            </a:r>
            <a:r>
              <a:rPr sz="2700" spc="4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700" spc="-30" dirty="0">
                <a:solidFill>
                  <a:srgbClr val="4E3A2F"/>
                </a:solidFill>
                <a:latin typeface="Microsoft Sans Serif"/>
                <a:cs typeface="Microsoft Sans Serif"/>
              </a:rPr>
              <a:t>визначає</a:t>
            </a:r>
            <a:r>
              <a:rPr sz="2700" spc="4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700" spc="-30" dirty="0">
                <a:solidFill>
                  <a:srgbClr val="4E3A2F"/>
                </a:solidFill>
                <a:latin typeface="Microsoft Sans Serif"/>
                <a:cs typeface="Microsoft Sans Serif"/>
              </a:rPr>
              <a:t>його </a:t>
            </a:r>
            <a:r>
              <a:rPr sz="2700" spc="-2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7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успішність.</a:t>
            </a:r>
            <a:endParaRPr sz="2700">
              <a:latin typeface="Microsoft Sans Serif"/>
              <a:cs typeface="Microsoft Sans Serif"/>
            </a:endParaRPr>
          </a:p>
          <a:p>
            <a:pPr marL="355600" marR="356235" indent="-342900">
              <a:lnSpc>
                <a:spcPts val="2920"/>
              </a:lnSpc>
              <a:spcBef>
                <a:spcPts val="690"/>
              </a:spcBef>
              <a:tabLst>
                <a:tab pos="354965" algn="l"/>
              </a:tabLst>
            </a:pPr>
            <a:r>
              <a:rPr sz="1850" spc="-55" dirty="0">
                <a:solidFill>
                  <a:srgbClr val="EFA12D"/>
                </a:solidFill>
                <a:latin typeface="Microsoft Sans Serif"/>
                <a:cs typeface="Microsoft Sans Serif"/>
              </a:rPr>
              <a:t>🞭	</a:t>
            </a:r>
            <a:r>
              <a:rPr sz="2700" spc="-40" dirty="0">
                <a:solidFill>
                  <a:srgbClr val="4E3A2F"/>
                </a:solidFill>
                <a:latin typeface="Microsoft Sans Serif"/>
                <a:cs typeface="Microsoft Sans Serif"/>
              </a:rPr>
              <a:t>Успішне</a:t>
            </a:r>
            <a:r>
              <a:rPr sz="270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7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лідерство</a:t>
            </a:r>
            <a:r>
              <a:rPr sz="2700" spc="5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700" spc="710" dirty="0">
                <a:solidFill>
                  <a:srgbClr val="4E3A2F"/>
                </a:solidFill>
                <a:latin typeface="Microsoft Sans Serif"/>
                <a:cs typeface="Microsoft Sans Serif"/>
              </a:rPr>
              <a:t>–</a:t>
            </a:r>
            <a:r>
              <a:rPr sz="2700" spc="3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700" spc="-50" dirty="0">
                <a:solidFill>
                  <a:srgbClr val="4E3A2F"/>
                </a:solidFill>
                <a:latin typeface="Microsoft Sans Serif"/>
                <a:cs typeface="Microsoft Sans Serif"/>
              </a:rPr>
              <a:t>коли</a:t>
            </a:r>
            <a:r>
              <a:rPr sz="2700" spc="5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700" spc="-30" dirty="0">
                <a:solidFill>
                  <a:srgbClr val="4E3A2F"/>
                </a:solidFill>
                <a:latin typeface="Microsoft Sans Serif"/>
                <a:cs typeface="Microsoft Sans Serif"/>
              </a:rPr>
              <a:t>група</a:t>
            </a:r>
            <a:r>
              <a:rPr sz="2700" spc="4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700" dirty="0">
                <a:solidFill>
                  <a:srgbClr val="4E3A2F"/>
                </a:solidFill>
                <a:latin typeface="Microsoft Sans Serif"/>
                <a:cs typeface="Microsoft Sans Serif"/>
              </a:rPr>
              <a:t>йде</a:t>
            </a:r>
            <a:r>
              <a:rPr sz="2700" spc="4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700" spc="-60" dirty="0">
                <a:solidFill>
                  <a:srgbClr val="4E3A2F"/>
                </a:solidFill>
                <a:latin typeface="Microsoft Sans Serif"/>
                <a:cs typeface="Microsoft Sans Serif"/>
              </a:rPr>
              <a:t>за</a:t>
            </a:r>
            <a:r>
              <a:rPr sz="2700" spc="3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7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лідером</a:t>
            </a:r>
            <a:r>
              <a:rPr sz="2700" spc="5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7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і </a:t>
            </a:r>
            <a:r>
              <a:rPr sz="2700" spc="-70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7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підтримує</a:t>
            </a:r>
            <a:r>
              <a:rPr sz="2700" spc="2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700" spc="-30" dirty="0">
                <a:solidFill>
                  <a:srgbClr val="4E3A2F"/>
                </a:solidFill>
                <a:latin typeface="Microsoft Sans Serif"/>
                <a:cs typeface="Microsoft Sans Serif"/>
              </a:rPr>
              <a:t>визначений</a:t>
            </a:r>
            <a:r>
              <a:rPr sz="2700" spc="4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700" spc="-35" dirty="0">
                <a:solidFill>
                  <a:srgbClr val="4E3A2F"/>
                </a:solidFill>
                <a:latin typeface="Microsoft Sans Serif"/>
                <a:cs typeface="Microsoft Sans Serif"/>
              </a:rPr>
              <a:t>ним</a:t>
            </a:r>
            <a:r>
              <a:rPr sz="2700" spc="3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700" spc="-40" dirty="0">
                <a:solidFill>
                  <a:srgbClr val="4E3A2F"/>
                </a:solidFill>
                <a:latin typeface="Microsoft Sans Serif"/>
                <a:cs typeface="Microsoft Sans Serif"/>
              </a:rPr>
              <a:t>курс.</a:t>
            </a:r>
            <a:endParaRPr sz="2700">
              <a:latin typeface="Microsoft Sans Serif"/>
              <a:cs typeface="Microsoft Sans Serif"/>
            </a:endParaRPr>
          </a:p>
          <a:p>
            <a:pPr marL="355600" marR="5080" indent="-342900">
              <a:lnSpc>
                <a:spcPts val="2920"/>
              </a:lnSpc>
              <a:spcBef>
                <a:spcPts val="640"/>
              </a:spcBef>
              <a:tabLst>
                <a:tab pos="354965" algn="l"/>
              </a:tabLst>
            </a:pPr>
            <a:r>
              <a:rPr sz="1850" spc="-50" dirty="0">
                <a:solidFill>
                  <a:srgbClr val="EFA12D"/>
                </a:solidFill>
                <a:latin typeface="Microsoft Sans Serif"/>
                <a:cs typeface="Microsoft Sans Serif"/>
              </a:rPr>
              <a:t>🞭	</a:t>
            </a:r>
            <a:r>
              <a:rPr sz="27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Ефективне </a:t>
            </a:r>
            <a:r>
              <a:rPr sz="27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лідерство </a:t>
            </a:r>
            <a:r>
              <a:rPr sz="2700" spc="710" dirty="0">
                <a:solidFill>
                  <a:srgbClr val="4E3A2F"/>
                </a:solidFill>
                <a:latin typeface="Microsoft Sans Serif"/>
                <a:cs typeface="Microsoft Sans Serif"/>
              </a:rPr>
              <a:t>– </a:t>
            </a:r>
            <a:r>
              <a:rPr sz="27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лідер </a:t>
            </a:r>
            <a:r>
              <a:rPr sz="27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залучає </a:t>
            </a:r>
            <a:r>
              <a:rPr sz="2700" spc="-25" dirty="0">
                <a:solidFill>
                  <a:srgbClr val="4E3A2F"/>
                </a:solidFill>
                <a:latin typeface="Microsoft Sans Serif"/>
                <a:cs typeface="Microsoft Sans Serif"/>
              </a:rPr>
              <a:t>групу </a:t>
            </a:r>
            <a:r>
              <a:rPr sz="27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до </a:t>
            </a:r>
            <a:r>
              <a:rPr sz="27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7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взаємодії</a:t>
            </a:r>
            <a:r>
              <a:rPr sz="2700" spc="2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7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й</a:t>
            </a:r>
            <a:r>
              <a:rPr sz="2700" spc="4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7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сприяє</a:t>
            </a:r>
            <a:r>
              <a:rPr sz="2700" spc="2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700" spc="-25" dirty="0">
                <a:solidFill>
                  <a:srgbClr val="4E3A2F"/>
                </a:solidFill>
                <a:latin typeface="Microsoft Sans Serif"/>
                <a:cs typeface="Microsoft Sans Serif"/>
              </a:rPr>
              <a:t>груповому</a:t>
            </a:r>
            <a:r>
              <a:rPr sz="2700" spc="5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7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вирішенню</a:t>
            </a:r>
            <a:r>
              <a:rPr sz="2700" spc="3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700" spc="-25" dirty="0">
                <a:solidFill>
                  <a:srgbClr val="4E3A2F"/>
                </a:solidFill>
                <a:latin typeface="Microsoft Sans Serif"/>
                <a:cs typeface="Microsoft Sans Serif"/>
              </a:rPr>
              <a:t>завдань.</a:t>
            </a:r>
            <a:endParaRPr sz="27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3540" y="1485087"/>
            <a:ext cx="8405495" cy="4873625"/>
          </a:xfrm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 marL="12700" marR="355600">
              <a:lnSpc>
                <a:spcPct val="80000"/>
              </a:lnSpc>
              <a:spcBef>
                <a:spcPts val="819"/>
              </a:spcBef>
            </a:pPr>
            <a:r>
              <a:rPr sz="3000" spc="-85" dirty="0">
                <a:solidFill>
                  <a:srgbClr val="4E3A2F"/>
                </a:solidFill>
                <a:latin typeface="Microsoft Sans Serif"/>
                <a:cs typeface="Microsoft Sans Serif"/>
              </a:rPr>
              <a:t>Дещо</a:t>
            </a:r>
            <a:r>
              <a:rPr sz="3000" spc="2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0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іншу</a:t>
            </a:r>
            <a:r>
              <a:rPr sz="3000" spc="4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0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типологію</a:t>
            </a:r>
            <a:r>
              <a:rPr sz="3000" spc="2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000" spc="-30" dirty="0">
                <a:solidFill>
                  <a:srgbClr val="4E3A2F"/>
                </a:solidFill>
                <a:latin typeface="Microsoft Sans Serif"/>
                <a:cs typeface="Microsoft Sans Serif"/>
              </a:rPr>
              <a:t>запропонував</a:t>
            </a:r>
            <a:r>
              <a:rPr sz="3000" spc="4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000" spc="-110" dirty="0">
                <a:solidFill>
                  <a:srgbClr val="4E3A2F"/>
                </a:solidFill>
                <a:latin typeface="Microsoft Sans Serif"/>
                <a:cs typeface="Microsoft Sans Serif"/>
              </a:rPr>
              <a:t>Р.Кетелл, </a:t>
            </a:r>
            <a:r>
              <a:rPr sz="3000" spc="-78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000" spc="-55" dirty="0">
                <a:solidFill>
                  <a:srgbClr val="4E3A2F"/>
                </a:solidFill>
                <a:latin typeface="Microsoft Sans Serif"/>
                <a:cs typeface="Microsoft Sans Serif"/>
              </a:rPr>
              <a:t>який</a:t>
            </a:r>
            <a:r>
              <a:rPr sz="3000" spc="3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000" spc="-35" dirty="0">
                <a:solidFill>
                  <a:srgbClr val="4E3A2F"/>
                </a:solidFill>
                <a:latin typeface="Microsoft Sans Serif"/>
                <a:cs typeface="Microsoft Sans Serif"/>
              </a:rPr>
              <a:t>розрізняє</a:t>
            </a:r>
            <a:r>
              <a:rPr sz="3000" spc="1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000" spc="-25" dirty="0">
                <a:solidFill>
                  <a:srgbClr val="4E3A2F"/>
                </a:solidFill>
                <a:latin typeface="Microsoft Sans Serif"/>
                <a:cs typeface="Microsoft Sans Serif"/>
              </a:rPr>
              <a:t>фокусоване</a:t>
            </a:r>
            <a:r>
              <a:rPr sz="3000" spc="2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0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й</a:t>
            </a:r>
            <a:r>
              <a:rPr sz="3000" spc="4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000" spc="-30" dirty="0">
                <a:solidFill>
                  <a:srgbClr val="4E3A2F"/>
                </a:solidFill>
                <a:latin typeface="Microsoft Sans Serif"/>
                <a:cs typeface="Microsoft Sans Serif"/>
              </a:rPr>
              <a:t>розсіяне </a:t>
            </a:r>
            <a:r>
              <a:rPr sz="3000" spc="-2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0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лідерство.</a:t>
            </a:r>
            <a:endParaRPr sz="30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3800">
              <a:latin typeface="Microsoft Sans Serif"/>
              <a:cs typeface="Microsoft Sans Serif"/>
            </a:endParaRPr>
          </a:p>
          <a:p>
            <a:pPr marL="355600" marR="415925" indent="-342900">
              <a:lnSpc>
                <a:spcPts val="2880"/>
              </a:lnSpc>
            </a:pPr>
            <a:r>
              <a:rPr sz="2100" spc="-70" dirty="0">
                <a:solidFill>
                  <a:srgbClr val="EFA12D"/>
                </a:solidFill>
                <a:latin typeface="Microsoft Sans Serif"/>
                <a:cs typeface="Microsoft Sans Serif"/>
              </a:rPr>
              <a:t>🞭</a:t>
            </a:r>
            <a:r>
              <a:rPr sz="2100" spc="265" dirty="0">
                <a:solidFill>
                  <a:srgbClr val="EFA12D"/>
                </a:solidFill>
                <a:latin typeface="Microsoft Sans Serif"/>
                <a:cs typeface="Microsoft Sans Serif"/>
              </a:rPr>
              <a:t> </a:t>
            </a:r>
            <a:r>
              <a:rPr sz="3000" spc="-55" dirty="0">
                <a:solidFill>
                  <a:srgbClr val="4E3A2F"/>
                </a:solidFill>
                <a:latin typeface="Microsoft Sans Serif"/>
                <a:cs typeface="Microsoft Sans Serif"/>
              </a:rPr>
              <a:t>Фокусоване</a:t>
            </a:r>
            <a:r>
              <a:rPr sz="3000" spc="3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0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лідерство</a:t>
            </a:r>
            <a:r>
              <a:rPr sz="3000" spc="1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0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має</a:t>
            </a:r>
            <a:r>
              <a:rPr sz="3000" spc="3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000" spc="-30" dirty="0">
                <a:solidFill>
                  <a:srgbClr val="4E3A2F"/>
                </a:solidFill>
                <a:latin typeface="Microsoft Sans Serif"/>
                <a:cs typeface="Microsoft Sans Serif"/>
              </a:rPr>
              <a:t>місце</a:t>
            </a:r>
            <a:r>
              <a:rPr sz="3000" spc="1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000" dirty="0">
                <a:solidFill>
                  <a:srgbClr val="4E3A2F"/>
                </a:solidFill>
                <a:latin typeface="Microsoft Sans Serif"/>
                <a:cs typeface="Microsoft Sans Serif"/>
              </a:rPr>
              <a:t>в</a:t>
            </a:r>
            <a:r>
              <a:rPr sz="3000" spc="3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0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тому </a:t>
            </a:r>
            <a:r>
              <a:rPr sz="30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000" spc="-65" dirty="0">
                <a:solidFill>
                  <a:srgbClr val="4E3A2F"/>
                </a:solidFill>
                <a:latin typeface="Microsoft Sans Serif"/>
                <a:cs typeface="Microsoft Sans Serif"/>
              </a:rPr>
              <a:t>випадку,</a:t>
            </a:r>
            <a:r>
              <a:rPr sz="3000" spc="1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000" spc="-50" dirty="0">
                <a:solidFill>
                  <a:srgbClr val="4E3A2F"/>
                </a:solidFill>
                <a:latin typeface="Microsoft Sans Serif"/>
                <a:cs typeface="Microsoft Sans Serif"/>
              </a:rPr>
              <a:t>коли</a:t>
            </a:r>
            <a:r>
              <a:rPr sz="3000" spc="3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0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всі</a:t>
            </a:r>
            <a:r>
              <a:rPr sz="3000" spc="3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0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члени</a:t>
            </a:r>
            <a:r>
              <a:rPr sz="3000" spc="3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000" spc="-30" dirty="0">
                <a:solidFill>
                  <a:srgbClr val="4E3A2F"/>
                </a:solidFill>
                <a:latin typeface="Microsoft Sans Serif"/>
                <a:cs typeface="Microsoft Sans Serif"/>
              </a:rPr>
              <a:t>групи</a:t>
            </a:r>
            <a:r>
              <a:rPr sz="3000" spc="3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000" spc="-25" dirty="0">
                <a:solidFill>
                  <a:srgbClr val="4E3A2F"/>
                </a:solidFill>
                <a:latin typeface="Microsoft Sans Serif"/>
                <a:cs typeface="Microsoft Sans Serif"/>
              </a:rPr>
              <a:t>згуртувалися </a:t>
            </a:r>
            <a:r>
              <a:rPr sz="3000" spc="-78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000" spc="-30" dirty="0">
                <a:solidFill>
                  <a:srgbClr val="4E3A2F"/>
                </a:solidFill>
                <a:latin typeface="Microsoft Sans Serif"/>
                <a:cs typeface="Microsoft Sans Serif"/>
              </a:rPr>
              <a:t>навколо</a:t>
            </a:r>
            <a:r>
              <a:rPr sz="3000" spc="2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000" spc="10" dirty="0">
                <a:solidFill>
                  <a:srgbClr val="4E3A2F"/>
                </a:solidFill>
                <a:latin typeface="Microsoft Sans Serif"/>
                <a:cs typeface="Microsoft Sans Serif"/>
              </a:rPr>
              <a:t>однієї</a:t>
            </a:r>
            <a:r>
              <a:rPr sz="3000" spc="2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0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особистості.</a:t>
            </a:r>
            <a:endParaRPr sz="30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800">
              <a:latin typeface="Microsoft Sans Serif"/>
              <a:cs typeface="Microsoft Sans Serif"/>
            </a:endParaRPr>
          </a:p>
          <a:p>
            <a:pPr marL="355600" marR="5080" indent="-342900">
              <a:lnSpc>
                <a:spcPct val="80000"/>
              </a:lnSpc>
            </a:pPr>
            <a:r>
              <a:rPr sz="2100" spc="-70" dirty="0">
                <a:solidFill>
                  <a:srgbClr val="EFA12D"/>
                </a:solidFill>
                <a:latin typeface="Microsoft Sans Serif"/>
                <a:cs typeface="Microsoft Sans Serif"/>
              </a:rPr>
              <a:t>🞭</a:t>
            </a:r>
            <a:r>
              <a:rPr sz="2100" spc="260" dirty="0">
                <a:solidFill>
                  <a:srgbClr val="EFA12D"/>
                </a:solidFill>
                <a:latin typeface="Microsoft Sans Serif"/>
                <a:cs typeface="Microsoft Sans Serif"/>
              </a:rPr>
              <a:t> </a:t>
            </a:r>
            <a:r>
              <a:rPr sz="3000" spc="-45" dirty="0">
                <a:solidFill>
                  <a:srgbClr val="4E3A2F"/>
                </a:solidFill>
                <a:latin typeface="Microsoft Sans Serif"/>
                <a:cs typeface="Microsoft Sans Serif"/>
              </a:rPr>
              <a:t>Розсіяне</a:t>
            </a:r>
            <a:r>
              <a:rPr sz="3000" spc="1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0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лідерство</a:t>
            </a:r>
            <a:r>
              <a:rPr sz="3000" spc="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0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має</a:t>
            </a:r>
            <a:r>
              <a:rPr sz="3000" spc="1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000" spc="-30" dirty="0">
                <a:solidFill>
                  <a:srgbClr val="4E3A2F"/>
                </a:solidFill>
                <a:latin typeface="Microsoft Sans Serif"/>
                <a:cs typeface="Microsoft Sans Serif"/>
              </a:rPr>
              <a:t>місце</a:t>
            </a:r>
            <a:r>
              <a:rPr sz="3000" spc="2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000" dirty="0">
                <a:solidFill>
                  <a:srgbClr val="4E3A2F"/>
                </a:solidFill>
                <a:latin typeface="Microsoft Sans Serif"/>
                <a:cs typeface="Microsoft Sans Serif"/>
              </a:rPr>
              <a:t>в</a:t>
            </a:r>
            <a:r>
              <a:rPr sz="3000" spc="3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0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тому</a:t>
            </a:r>
            <a:r>
              <a:rPr sz="3000" spc="3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000" spc="-65" dirty="0">
                <a:solidFill>
                  <a:srgbClr val="4E3A2F"/>
                </a:solidFill>
                <a:latin typeface="Microsoft Sans Serif"/>
                <a:cs typeface="Microsoft Sans Serif"/>
              </a:rPr>
              <a:t>випадку, </a:t>
            </a:r>
            <a:r>
              <a:rPr sz="3000" spc="-6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000" spc="-50" dirty="0">
                <a:solidFill>
                  <a:srgbClr val="4E3A2F"/>
                </a:solidFill>
                <a:latin typeface="Microsoft Sans Serif"/>
                <a:cs typeface="Microsoft Sans Serif"/>
              </a:rPr>
              <a:t>коли</a:t>
            </a:r>
            <a:r>
              <a:rPr sz="3000" spc="1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000" spc="-40" dirty="0">
                <a:solidFill>
                  <a:srgbClr val="4E3A2F"/>
                </a:solidFill>
                <a:latin typeface="Microsoft Sans Serif"/>
                <a:cs typeface="Microsoft Sans Serif"/>
              </a:rPr>
              <a:t>різні</a:t>
            </a:r>
            <a:r>
              <a:rPr sz="3000" spc="2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000" spc="-25" dirty="0">
                <a:solidFill>
                  <a:srgbClr val="4E3A2F"/>
                </a:solidFill>
                <a:latin typeface="Microsoft Sans Serif"/>
                <a:cs typeface="Microsoft Sans Serif"/>
              </a:rPr>
              <a:t>лідерські</a:t>
            </a:r>
            <a:r>
              <a:rPr sz="3000" spc="2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0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функції</a:t>
            </a:r>
            <a:r>
              <a:rPr sz="3000" spc="4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000" spc="-30" dirty="0">
                <a:solidFill>
                  <a:srgbClr val="4E3A2F"/>
                </a:solidFill>
                <a:latin typeface="Microsoft Sans Serif"/>
                <a:cs typeface="Microsoft Sans Serif"/>
              </a:rPr>
              <a:t>виконують</a:t>
            </a:r>
            <a:r>
              <a:rPr sz="3000" spc="2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000" spc="-40" dirty="0">
                <a:solidFill>
                  <a:srgbClr val="4E3A2F"/>
                </a:solidFill>
                <a:latin typeface="Microsoft Sans Serif"/>
                <a:cs typeface="Microsoft Sans Serif"/>
              </a:rPr>
              <a:t>різні </a:t>
            </a:r>
            <a:r>
              <a:rPr sz="3000" spc="-3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0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люди,</a:t>
            </a:r>
            <a:r>
              <a:rPr sz="3000" spc="1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000" spc="-50" dirty="0">
                <a:solidFill>
                  <a:srgbClr val="4E3A2F"/>
                </a:solidFill>
                <a:latin typeface="Microsoft Sans Serif"/>
                <a:cs typeface="Microsoft Sans Serif"/>
              </a:rPr>
              <a:t>коли</a:t>
            </a:r>
            <a:r>
              <a:rPr sz="3000" spc="4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0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немає</a:t>
            </a:r>
            <a:r>
              <a:rPr sz="3000" spc="4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0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чіткої</a:t>
            </a:r>
            <a:r>
              <a:rPr sz="3000" spc="3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0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організаційної </a:t>
            </a:r>
            <a:r>
              <a:rPr sz="30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000" spc="10" dirty="0">
                <a:solidFill>
                  <a:srgbClr val="4E3A2F"/>
                </a:solidFill>
                <a:latin typeface="Microsoft Sans Serif"/>
                <a:cs typeface="Microsoft Sans Serif"/>
              </a:rPr>
              <a:t>ієрархії</a:t>
            </a:r>
            <a:r>
              <a:rPr sz="30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0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взаємовідносин</a:t>
            </a:r>
            <a:endParaRPr sz="30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3540" y="1526489"/>
            <a:ext cx="8351520" cy="490410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355600" marR="490855" indent="-342900">
              <a:lnSpc>
                <a:spcPts val="3460"/>
              </a:lnSpc>
              <a:spcBef>
                <a:spcPts val="535"/>
              </a:spcBef>
              <a:tabLst>
                <a:tab pos="466725" algn="l"/>
              </a:tabLst>
            </a:pPr>
            <a:r>
              <a:rPr sz="2250" spc="-75" dirty="0">
                <a:solidFill>
                  <a:srgbClr val="EFA12D"/>
                </a:solidFill>
                <a:latin typeface="Microsoft Sans Serif"/>
                <a:cs typeface="Microsoft Sans Serif"/>
              </a:rPr>
              <a:t>🞭		</a:t>
            </a:r>
            <a:r>
              <a:rPr sz="3200" spc="5" dirty="0">
                <a:solidFill>
                  <a:srgbClr val="4E3A2F"/>
                </a:solidFill>
                <a:latin typeface="Microsoft Sans Serif"/>
                <a:cs typeface="Microsoft Sans Serif"/>
              </a:rPr>
              <a:t>в</a:t>
            </a:r>
            <a:r>
              <a:rPr sz="3200" spc="3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2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1974</a:t>
            </a:r>
            <a:r>
              <a:rPr sz="3200" spc="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200" dirty="0">
                <a:solidFill>
                  <a:srgbClr val="4E3A2F"/>
                </a:solidFill>
                <a:latin typeface="Microsoft Sans Serif"/>
                <a:cs typeface="Microsoft Sans Serif"/>
              </a:rPr>
              <a:t>р.</a:t>
            </a:r>
            <a:r>
              <a:rPr sz="3200" spc="3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200" spc="-25" dirty="0">
                <a:solidFill>
                  <a:srgbClr val="4E3A2F"/>
                </a:solidFill>
                <a:latin typeface="Microsoft Sans Serif"/>
                <a:cs typeface="Microsoft Sans Serif"/>
              </a:rPr>
              <a:t>запропонував</a:t>
            </a:r>
            <a:r>
              <a:rPr sz="320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200" spc="-40" dirty="0">
                <a:solidFill>
                  <a:srgbClr val="4E3A2F"/>
                </a:solidFill>
                <a:latin typeface="Microsoft Sans Serif"/>
                <a:cs typeface="Microsoft Sans Serif"/>
              </a:rPr>
              <a:t>американський </a:t>
            </a:r>
            <a:r>
              <a:rPr sz="3200" spc="-83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2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учений</a:t>
            </a:r>
            <a:r>
              <a:rPr sz="320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200" spc="-75" dirty="0">
                <a:solidFill>
                  <a:srgbClr val="4E3A2F"/>
                </a:solidFill>
                <a:latin typeface="Microsoft Sans Serif"/>
                <a:cs typeface="Microsoft Sans Serif"/>
              </a:rPr>
              <a:t>Р.Стогділл.</a:t>
            </a:r>
            <a:r>
              <a:rPr sz="320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200" spc="-100" dirty="0">
                <a:solidFill>
                  <a:srgbClr val="4E3A2F"/>
                </a:solidFill>
                <a:latin typeface="Microsoft Sans Serif"/>
                <a:cs typeface="Microsoft Sans Serif"/>
              </a:rPr>
              <a:t>З</a:t>
            </a:r>
            <a:r>
              <a:rPr sz="3200" spc="4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200" spc="-50" dirty="0">
                <a:solidFill>
                  <a:srgbClr val="4E3A2F"/>
                </a:solidFill>
                <a:latin typeface="Microsoft Sans Serif"/>
                <a:cs typeface="Microsoft Sans Serif"/>
              </a:rPr>
              <a:t>того</a:t>
            </a:r>
            <a:r>
              <a:rPr sz="3200" spc="3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2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часу</a:t>
            </a:r>
            <a:r>
              <a:rPr sz="3200" spc="2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2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вона </a:t>
            </a:r>
            <a:r>
              <a:rPr sz="32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2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отримала</a:t>
            </a:r>
            <a:r>
              <a:rPr sz="32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2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досить</a:t>
            </a:r>
            <a:r>
              <a:rPr sz="3200" spc="1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200" spc="-35" dirty="0">
                <a:solidFill>
                  <a:srgbClr val="4E3A2F"/>
                </a:solidFill>
                <a:latin typeface="Microsoft Sans Serif"/>
                <a:cs typeface="Microsoft Sans Serif"/>
              </a:rPr>
              <a:t>широке</a:t>
            </a:r>
            <a:r>
              <a:rPr sz="3200" spc="2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200" spc="-25" dirty="0">
                <a:solidFill>
                  <a:srgbClr val="4E3A2F"/>
                </a:solidFill>
                <a:latin typeface="Microsoft Sans Serif"/>
                <a:cs typeface="Microsoft Sans Serif"/>
              </a:rPr>
              <a:t>визнання</a:t>
            </a:r>
            <a:r>
              <a:rPr sz="3200" spc="2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2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і</a:t>
            </a:r>
            <a:r>
              <a:rPr sz="3200" spc="3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2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не</a:t>
            </a:r>
            <a:endParaRPr sz="3200">
              <a:latin typeface="Microsoft Sans Serif"/>
              <a:cs typeface="Microsoft Sans Serif"/>
            </a:endParaRPr>
          </a:p>
          <a:p>
            <a:pPr marL="355600">
              <a:lnSpc>
                <a:spcPts val="3204"/>
              </a:lnSpc>
            </a:pPr>
            <a:r>
              <a:rPr sz="32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втратила</a:t>
            </a:r>
            <a:r>
              <a:rPr sz="32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200" spc="30" dirty="0">
                <a:solidFill>
                  <a:srgbClr val="4E3A2F"/>
                </a:solidFill>
                <a:latin typeface="Microsoft Sans Serif"/>
                <a:cs typeface="Microsoft Sans Serif"/>
              </a:rPr>
              <a:t>своєї</a:t>
            </a:r>
            <a:r>
              <a:rPr sz="3200" spc="2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2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актуальності</a:t>
            </a:r>
            <a:r>
              <a:rPr sz="3200" dirty="0">
                <a:solidFill>
                  <a:srgbClr val="4E3A2F"/>
                </a:solidFill>
                <a:latin typeface="Microsoft Sans Serif"/>
                <a:cs typeface="Microsoft Sans Serif"/>
              </a:rPr>
              <a:t> й</a:t>
            </a:r>
            <a:r>
              <a:rPr sz="3200" spc="3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200" dirty="0">
                <a:solidFill>
                  <a:srgbClr val="4E3A2F"/>
                </a:solidFill>
                <a:latin typeface="Microsoft Sans Serif"/>
                <a:cs typeface="Microsoft Sans Serif"/>
              </a:rPr>
              <a:t>до</a:t>
            </a:r>
            <a:r>
              <a:rPr sz="3200" spc="1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200" spc="-30" dirty="0">
                <a:solidFill>
                  <a:srgbClr val="4E3A2F"/>
                </a:solidFill>
                <a:latin typeface="Microsoft Sans Serif"/>
                <a:cs typeface="Microsoft Sans Serif"/>
              </a:rPr>
              <a:t>сьогодні.</a:t>
            </a:r>
            <a:endParaRPr sz="3200">
              <a:latin typeface="Microsoft Sans Serif"/>
              <a:cs typeface="Microsoft Sans Serif"/>
            </a:endParaRPr>
          </a:p>
          <a:p>
            <a:pPr marL="355600" marR="34290">
              <a:lnSpc>
                <a:spcPct val="90000"/>
              </a:lnSpc>
              <a:spcBef>
                <a:spcPts val="195"/>
              </a:spcBef>
            </a:pPr>
            <a:r>
              <a:rPr sz="3200" spc="-80" dirty="0">
                <a:solidFill>
                  <a:srgbClr val="4E3A2F"/>
                </a:solidFill>
                <a:latin typeface="Microsoft Sans Serif"/>
                <a:cs typeface="Microsoft Sans Serif"/>
              </a:rPr>
              <a:t>Р.Стогділл</a:t>
            </a:r>
            <a:r>
              <a:rPr sz="32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200" spc="-35" dirty="0">
                <a:solidFill>
                  <a:srgbClr val="4E3A2F"/>
                </a:solidFill>
                <a:latin typeface="Microsoft Sans Serif"/>
                <a:cs typeface="Microsoft Sans Serif"/>
              </a:rPr>
              <a:t>класифікував</a:t>
            </a:r>
            <a:r>
              <a:rPr sz="3200" spc="2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2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усі</a:t>
            </a:r>
            <a:r>
              <a:rPr sz="3200" spc="2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200" spc="-35" dirty="0">
                <a:solidFill>
                  <a:srgbClr val="4E3A2F"/>
                </a:solidFill>
                <a:latin typeface="Microsoft Sans Serif"/>
                <a:cs typeface="Microsoft Sans Serif"/>
              </a:rPr>
              <a:t>визначення </a:t>
            </a:r>
            <a:r>
              <a:rPr sz="3200" spc="-3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2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лідерства</a:t>
            </a:r>
            <a:r>
              <a:rPr sz="32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200" spc="-70" dirty="0">
                <a:solidFill>
                  <a:srgbClr val="4E3A2F"/>
                </a:solidFill>
                <a:latin typeface="Microsoft Sans Serif"/>
                <a:cs typeface="Microsoft Sans Serif"/>
              </a:rPr>
              <a:t>за</a:t>
            </a:r>
            <a:r>
              <a:rPr sz="3200" spc="2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2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одинадцятьма</a:t>
            </a:r>
            <a:r>
              <a:rPr sz="3200" spc="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200" spc="-35" dirty="0">
                <a:solidFill>
                  <a:srgbClr val="4E3A2F"/>
                </a:solidFill>
                <a:latin typeface="Microsoft Sans Serif"/>
                <a:cs typeface="Microsoft Sans Serif"/>
              </a:rPr>
              <a:t>ключовими </a:t>
            </a:r>
            <a:r>
              <a:rPr sz="3200" spc="-3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2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ідеями,</a:t>
            </a:r>
            <a:r>
              <a:rPr sz="32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200" spc="-75" dirty="0">
                <a:solidFill>
                  <a:srgbClr val="4E3A2F"/>
                </a:solidFill>
                <a:latin typeface="Microsoft Sans Serif"/>
                <a:cs typeface="Microsoft Sans Serif"/>
              </a:rPr>
              <a:t>які</a:t>
            </a:r>
            <a:r>
              <a:rPr sz="3200" spc="3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200" spc="-25" dirty="0">
                <a:solidFill>
                  <a:srgbClr val="4E3A2F"/>
                </a:solidFill>
                <a:latin typeface="Microsoft Sans Serif"/>
                <a:cs typeface="Microsoft Sans Serif"/>
              </a:rPr>
              <a:t>дозволили</a:t>
            </a:r>
            <a:r>
              <a:rPr sz="3200" spc="1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200" spc="-40" dirty="0">
                <a:solidFill>
                  <a:srgbClr val="4E3A2F"/>
                </a:solidFill>
                <a:latin typeface="Microsoft Sans Serif"/>
                <a:cs typeface="Microsoft Sans Serif"/>
              </a:rPr>
              <a:t>згрупувати</a:t>
            </a:r>
            <a:r>
              <a:rPr sz="3200" spc="1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2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ці </a:t>
            </a:r>
            <a:r>
              <a:rPr sz="32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200" spc="-35" dirty="0">
                <a:solidFill>
                  <a:srgbClr val="4E3A2F"/>
                </a:solidFill>
                <a:latin typeface="Microsoft Sans Serif"/>
                <a:cs typeface="Microsoft Sans Serif"/>
              </a:rPr>
              <a:t>визначення</a:t>
            </a:r>
            <a:r>
              <a:rPr sz="3200" spc="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200" dirty="0">
                <a:solidFill>
                  <a:srgbClr val="4E3A2F"/>
                </a:solidFill>
                <a:latin typeface="Microsoft Sans Serif"/>
                <a:cs typeface="Microsoft Sans Serif"/>
              </a:rPr>
              <a:t>у</a:t>
            </a:r>
            <a:r>
              <a:rPr sz="3200" spc="5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2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відповідності</a:t>
            </a:r>
            <a:r>
              <a:rPr sz="3200" dirty="0">
                <a:solidFill>
                  <a:srgbClr val="4E3A2F"/>
                </a:solidFill>
                <a:latin typeface="Microsoft Sans Serif"/>
                <a:cs typeface="Microsoft Sans Serif"/>
              </a:rPr>
              <a:t> до</a:t>
            </a:r>
            <a:r>
              <a:rPr sz="3200" spc="3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2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них.</a:t>
            </a:r>
            <a:r>
              <a:rPr sz="3200" spc="3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200" spc="-25" dirty="0">
                <a:solidFill>
                  <a:srgbClr val="4E3A2F"/>
                </a:solidFill>
                <a:latin typeface="Microsoft Sans Serif"/>
                <a:cs typeface="Microsoft Sans Serif"/>
              </a:rPr>
              <a:t>Відтоді </a:t>
            </a:r>
            <a:r>
              <a:rPr sz="3200" spc="-83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2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ця</a:t>
            </a:r>
            <a:r>
              <a:rPr sz="3200" spc="2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200" spc="-30" dirty="0">
                <a:solidFill>
                  <a:srgbClr val="4E3A2F"/>
                </a:solidFill>
                <a:latin typeface="Microsoft Sans Serif"/>
                <a:cs typeface="Microsoft Sans Serif"/>
              </a:rPr>
              <a:t>класифікація</a:t>
            </a:r>
            <a:r>
              <a:rPr sz="3200" spc="3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2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зайняла</a:t>
            </a:r>
            <a:r>
              <a:rPr sz="3200" spc="1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2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чільне</a:t>
            </a:r>
            <a:r>
              <a:rPr sz="3200" spc="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200" spc="-30" dirty="0">
                <a:solidFill>
                  <a:srgbClr val="4E3A2F"/>
                </a:solidFill>
                <a:latin typeface="Microsoft Sans Serif"/>
                <a:cs typeface="Microsoft Sans Serif"/>
              </a:rPr>
              <a:t>місце</a:t>
            </a:r>
            <a:r>
              <a:rPr sz="3200" spc="1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200" dirty="0">
                <a:solidFill>
                  <a:srgbClr val="4E3A2F"/>
                </a:solidFill>
                <a:latin typeface="Microsoft Sans Serif"/>
                <a:cs typeface="Microsoft Sans Serif"/>
              </a:rPr>
              <a:t>в</a:t>
            </a:r>
            <a:endParaRPr sz="3200">
              <a:latin typeface="Microsoft Sans Serif"/>
              <a:cs typeface="Microsoft Sans Serif"/>
            </a:endParaRPr>
          </a:p>
          <a:p>
            <a:pPr marL="355600" marR="819785">
              <a:lnSpc>
                <a:spcPts val="3460"/>
              </a:lnSpc>
              <a:spcBef>
                <a:spcPts val="50"/>
              </a:spcBef>
            </a:pPr>
            <a:r>
              <a:rPr sz="3200" spc="-25" dirty="0">
                <a:solidFill>
                  <a:srgbClr val="4E3A2F"/>
                </a:solidFill>
                <a:latin typeface="Microsoft Sans Serif"/>
                <a:cs typeface="Microsoft Sans Serif"/>
              </a:rPr>
              <a:t>підручниках</a:t>
            </a:r>
            <a:r>
              <a:rPr sz="32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200" spc="-130" dirty="0">
                <a:solidFill>
                  <a:srgbClr val="4E3A2F"/>
                </a:solidFill>
                <a:latin typeface="Microsoft Sans Serif"/>
                <a:cs typeface="Microsoft Sans Serif"/>
              </a:rPr>
              <a:t>з</a:t>
            </a:r>
            <a:r>
              <a:rPr sz="3200" spc="2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200" spc="15" dirty="0">
                <a:solidFill>
                  <a:srgbClr val="4E3A2F"/>
                </a:solidFill>
                <a:latin typeface="Microsoft Sans Serif"/>
                <a:cs typeface="Microsoft Sans Serif"/>
              </a:rPr>
              <a:t>соціальної</a:t>
            </a:r>
            <a:r>
              <a:rPr sz="320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2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психології</a:t>
            </a:r>
            <a:r>
              <a:rPr sz="32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2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та </a:t>
            </a:r>
            <a:r>
              <a:rPr sz="3200" spc="-83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2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лідерства</a:t>
            </a:r>
            <a:r>
              <a:rPr sz="32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200" dirty="0">
                <a:solidFill>
                  <a:srgbClr val="4E3A2F"/>
                </a:solidFill>
                <a:latin typeface="Microsoft Sans Serif"/>
                <a:cs typeface="Microsoft Sans Serif"/>
              </a:rPr>
              <a:t>.</a:t>
            </a:r>
            <a:endParaRPr sz="32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3540" y="1503374"/>
            <a:ext cx="8302625" cy="4827270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355600" marR="12700" indent="-342900">
              <a:lnSpc>
                <a:spcPct val="80000"/>
              </a:lnSpc>
              <a:spcBef>
                <a:spcPts val="695"/>
              </a:spcBef>
              <a:tabLst>
                <a:tab pos="354965" algn="l"/>
              </a:tabLst>
            </a:pPr>
            <a:r>
              <a:rPr sz="1750" spc="-60" dirty="0">
                <a:solidFill>
                  <a:srgbClr val="EFA12D"/>
                </a:solidFill>
                <a:latin typeface="Microsoft Sans Serif"/>
                <a:cs typeface="Microsoft Sans Serif"/>
              </a:rPr>
              <a:t>🞭	</a:t>
            </a:r>
            <a:r>
              <a:rPr sz="25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1.</a:t>
            </a:r>
            <a:r>
              <a:rPr sz="2500" spc="2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25" dirty="0">
                <a:solidFill>
                  <a:srgbClr val="4E3A2F"/>
                </a:solidFill>
                <a:latin typeface="Microsoft Sans Serif"/>
                <a:cs typeface="Microsoft Sans Serif"/>
              </a:rPr>
              <a:t>Лідерство</a:t>
            </a:r>
            <a:r>
              <a:rPr sz="2500" spc="3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80" dirty="0">
                <a:solidFill>
                  <a:srgbClr val="4E3A2F"/>
                </a:solidFill>
                <a:latin typeface="Microsoft Sans Serif"/>
                <a:cs typeface="Microsoft Sans Serif"/>
              </a:rPr>
              <a:t>як</a:t>
            </a:r>
            <a:r>
              <a:rPr sz="2500" spc="3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центр</a:t>
            </a:r>
            <a:r>
              <a:rPr sz="2500" spc="4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групових</a:t>
            </a:r>
            <a:r>
              <a:rPr sz="2500" spc="1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процесів.</a:t>
            </a:r>
            <a:r>
              <a:rPr sz="2500" spc="2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Цей</a:t>
            </a:r>
            <a:r>
              <a:rPr sz="2500" spc="4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підхід </a:t>
            </a:r>
            <a:r>
              <a:rPr sz="25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30" dirty="0">
                <a:solidFill>
                  <a:srgbClr val="4E3A2F"/>
                </a:solidFill>
                <a:latin typeface="Microsoft Sans Serif"/>
                <a:cs typeface="Microsoft Sans Serif"/>
              </a:rPr>
              <a:t>відзначає</a:t>
            </a:r>
            <a:r>
              <a:rPr sz="2500" spc="3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той</a:t>
            </a:r>
            <a:r>
              <a:rPr sz="2500" spc="4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90" dirty="0">
                <a:solidFill>
                  <a:srgbClr val="4E3A2F"/>
                </a:solidFill>
                <a:latin typeface="Microsoft Sans Serif"/>
                <a:cs typeface="Microsoft Sans Serif"/>
              </a:rPr>
              <a:t>факт,</a:t>
            </a:r>
            <a:r>
              <a:rPr sz="2500" spc="8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що</a:t>
            </a:r>
            <a:r>
              <a:rPr sz="2500" spc="5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лідер</a:t>
            </a:r>
            <a:r>
              <a:rPr sz="2500" spc="5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20" dirty="0">
                <a:solidFill>
                  <a:srgbClr val="4E3A2F"/>
                </a:solidFill>
                <a:latin typeface="Microsoft Sans Serif"/>
                <a:cs typeface="Microsoft Sans Serif"/>
              </a:rPr>
              <a:t>є</a:t>
            </a:r>
            <a:r>
              <a:rPr sz="2500" spc="2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духовно-емоційним </a:t>
            </a:r>
            <a:r>
              <a:rPr sz="25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25" dirty="0">
                <a:solidFill>
                  <a:srgbClr val="4E3A2F"/>
                </a:solidFill>
                <a:latin typeface="Microsoft Sans Serif"/>
                <a:cs typeface="Microsoft Sans Serif"/>
              </a:rPr>
              <a:t>центром</a:t>
            </a:r>
            <a:r>
              <a:rPr sz="2500" spc="4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групи,</a:t>
            </a:r>
            <a:r>
              <a:rPr sz="2500" spc="3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25" dirty="0">
                <a:solidFill>
                  <a:srgbClr val="4E3A2F"/>
                </a:solidFill>
                <a:latin typeface="Microsoft Sans Serif"/>
                <a:cs typeface="Microsoft Sans Serif"/>
              </a:rPr>
              <a:t>уособленням</a:t>
            </a:r>
            <a:r>
              <a:rPr sz="2500" spc="6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влади</a:t>
            </a:r>
            <a:r>
              <a:rPr sz="2500" spc="5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всіх.</a:t>
            </a:r>
            <a:r>
              <a:rPr sz="2500" spc="6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Він</a:t>
            </a:r>
            <a:r>
              <a:rPr sz="2500" spc="2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30" dirty="0">
                <a:solidFill>
                  <a:srgbClr val="4E3A2F"/>
                </a:solidFill>
                <a:latin typeface="Microsoft Sans Serif"/>
                <a:cs typeface="Microsoft Sans Serif"/>
              </a:rPr>
              <a:t>визначає </a:t>
            </a:r>
            <a:r>
              <a:rPr sz="2500" spc="-64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25" dirty="0">
                <a:solidFill>
                  <a:srgbClr val="4E3A2F"/>
                </a:solidFill>
                <a:latin typeface="Microsoft Sans Serif"/>
                <a:cs typeface="Microsoft Sans Serif"/>
              </a:rPr>
              <a:t>групову</a:t>
            </a:r>
            <a:r>
              <a:rPr sz="2500" spc="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50" dirty="0">
                <a:solidFill>
                  <a:srgbClr val="4E3A2F"/>
                </a:solidFill>
                <a:latin typeface="Microsoft Sans Serif"/>
                <a:cs typeface="Microsoft Sans Serif"/>
              </a:rPr>
              <a:t>структуру,</a:t>
            </a:r>
            <a:r>
              <a:rPr sz="2500" spc="6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45" dirty="0">
                <a:solidFill>
                  <a:srgbClr val="4E3A2F"/>
                </a:solidFill>
                <a:latin typeface="Microsoft Sans Serif"/>
                <a:cs typeface="Microsoft Sans Serif"/>
              </a:rPr>
              <a:t>атмосферу,</a:t>
            </a:r>
            <a:r>
              <a:rPr sz="2500" spc="7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ідеологію</a:t>
            </a:r>
            <a:r>
              <a:rPr sz="2500" spc="6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й</a:t>
            </a:r>
            <a:r>
              <a:rPr sz="2500" spc="4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групові </a:t>
            </a:r>
            <a:r>
              <a:rPr sz="25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інтереси,</a:t>
            </a:r>
            <a:r>
              <a:rPr sz="2500" spc="1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30" dirty="0">
                <a:solidFill>
                  <a:srgbClr val="4E3A2F"/>
                </a:solidFill>
                <a:latin typeface="Microsoft Sans Serif"/>
                <a:cs typeface="Microsoft Sans Serif"/>
              </a:rPr>
              <a:t>визначає</a:t>
            </a:r>
            <a:r>
              <a:rPr sz="2500" spc="4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40" dirty="0">
                <a:solidFill>
                  <a:srgbClr val="4E3A2F"/>
                </a:solidFill>
                <a:latin typeface="Microsoft Sans Serif"/>
                <a:cs typeface="Microsoft Sans Serif"/>
              </a:rPr>
              <a:t>напрямок</a:t>
            </a:r>
            <a:r>
              <a:rPr sz="2500" spc="2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65" dirty="0">
                <a:solidFill>
                  <a:srgbClr val="4E3A2F"/>
                </a:solidFill>
                <a:latin typeface="Microsoft Sans Serif"/>
                <a:cs typeface="Microsoft Sans Serif"/>
              </a:rPr>
              <a:t>руху.</a:t>
            </a:r>
            <a:endParaRPr sz="25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150">
              <a:latin typeface="Microsoft Sans Serif"/>
              <a:cs typeface="Microsoft Sans Serif"/>
            </a:endParaRPr>
          </a:p>
          <a:p>
            <a:pPr marL="355600" marR="129539" indent="-342900">
              <a:lnSpc>
                <a:spcPct val="80000"/>
              </a:lnSpc>
              <a:tabLst>
                <a:tab pos="354965" algn="l"/>
              </a:tabLst>
            </a:pPr>
            <a:r>
              <a:rPr sz="1750" spc="-60" dirty="0">
                <a:solidFill>
                  <a:srgbClr val="EFA12D"/>
                </a:solidFill>
                <a:latin typeface="Microsoft Sans Serif"/>
                <a:cs typeface="Microsoft Sans Serif"/>
              </a:rPr>
              <a:t>🞭	</a:t>
            </a:r>
            <a:r>
              <a:rPr sz="25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2.</a:t>
            </a:r>
            <a:r>
              <a:rPr sz="2500" spc="2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25" dirty="0">
                <a:solidFill>
                  <a:srgbClr val="4E3A2F"/>
                </a:solidFill>
                <a:latin typeface="Microsoft Sans Serif"/>
                <a:cs typeface="Microsoft Sans Serif"/>
              </a:rPr>
              <a:t>Лідерство</a:t>
            </a:r>
            <a:r>
              <a:rPr sz="2500" spc="3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85" dirty="0">
                <a:solidFill>
                  <a:srgbClr val="4E3A2F"/>
                </a:solidFill>
                <a:latin typeface="Microsoft Sans Serif"/>
                <a:cs typeface="Microsoft Sans Serif"/>
              </a:rPr>
              <a:t>як</a:t>
            </a:r>
            <a:r>
              <a:rPr sz="2500" spc="4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вияв</a:t>
            </a:r>
            <a:r>
              <a:rPr sz="2500" spc="4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особистісних</a:t>
            </a:r>
            <a:r>
              <a:rPr sz="2500" spc="8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рис.</a:t>
            </a:r>
            <a:r>
              <a:rPr sz="2500" spc="5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Ця</a:t>
            </a:r>
            <a:r>
              <a:rPr sz="2500" spc="4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25" dirty="0">
                <a:solidFill>
                  <a:srgbClr val="4E3A2F"/>
                </a:solidFill>
                <a:latin typeface="Microsoft Sans Serif"/>
                <a:cs typeface="Microsoft Sans Serif"/>
              </a:rPr>
              <a:t>група </a:t>
            </a:r>
            <a:r>
              <a:rPr sz="25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35" dirty="0">
                <a:solidFill>
                  <a:srgbClr val="4E3A2F"/>
                </a:solidFill>
                <a:latin typeface="Microsoft Sans Serif"/>
                <a:cs typeface="Microsoft Sans Serif"/>
              </a:rPr>
              <a:t>концепцій</a:t>
            </a:r>
            <a:r>
              <a:rPr sz="2500" spc="3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ставила</a:t>
            </a:r>
            <a:r>
              <a:rPr sz="2500" spc="5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перед</a:t>
            </a:r>
            <a:r>
              <a:rPr sz="2500" spc="2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dirty="0">
                <a:solidFill>
                  <a:srgbClr val="4E3A2F"/>
                </a:solidFill>
                <a:latin typeface="Microsoft Sans Serif"/>
                <a:cs typeface="Microsoft Sans Serif"/>
              </a:rPr>
              <a:t>собою</a:t>
            </a:r>
            <a:r>
              <a:rPr sz="2500" spc="4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35" dirty="0">
                <a:solidFill>
                  <a:srgbClr val="4E3A2F"/>
                </a:solidFill>
                <a:latin typeface="Microsoft Sans Serif"/>
                <a:cs typeface="Microsoft Sans Serif"/>
              </a:rPr>
              <a:t>мету</a:t>
            </a:r>
            <a:r>
              <a:rPr sz="2500" spc="6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виявити </a:t>
            </a:r>
            <a:r>
              <a:rPr sz="250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оптимальний</a:t>
            </a:r>
            <a:r>
              <a:rPr sz="2500" spc="5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набір</a:t>
            </a:r>
            <a:r>
              <a:rPr sz="2500" spc="3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особистісних</a:t>
            </a:r>
            <a:r>
              <a:rPr sz="2500" spc="6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рис,</a:t>
            </a:r>
            <a:r>
              <a:rPr sz="2500" spc="4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60" dirty="0">
                <a:solidFill>
                  <a:srgbClr val="4E3A2F"/>
                </a:solidFill>
                <a:latin typeface="Microsoft Sans Serif"/>
                <a:cs typeface="Microsoft Sans Serif"/>
              </a:rPr>
              <a:t>які</a:t>
            </a:r>
            <a:r>
              <a:rPr sz="2500" spc="4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30" dirty="0">
                <a:solidFill>
                  <a:srgbClr val="4E3A2F"/>
                </a:solidFill>
                <a:latin typeface="Microsoft Sans Serif"/>
                <a:cs typeface="Microsoft Sans Serif"/>
              </a:rPr>
              <a:t>дозволяють </a:t>
            </a:r>
            <a:r>
              <a:rPr sz="2500" spc="-65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людині</a:t>
            </a:r>
            <a:r>
              <a:rPr sz="2500" spc="5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успішно</a:t>
            </a:r>
            <a:r>
              <a:rPr sz="2500" spc="2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30" dirty="0">
                <a:solidFill>
                  <a:srgbClr val="4E3A2F"/>
                </a:solidFill>
                <a:latin typeface="Microsoft Sans Serif"/>
                <a:cs typeface="Microsoft Sans Serif"/>
              </a:rPr>
              <a:t>досягати</a:t>
            </a:r>
            <a:r>
              <a:rPr sz="2500" spc="7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й</a:t>
            </a:r>
            <a:r>
              <a:rPr sz="2500" spc="4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утримувати</a:t>
            </a:r>
            <a:r>
              <a:rPr sz="2500" spc="7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25" dirty="0">
                <a:solidFill>
                  <a:srgbClr val="4E3A2F"/>
                </a:solidFill>
                <a:latin typeface="Microsoft Sans Serif"/>
                <a:cs typeface="Microsoft Sans Serif"/>
              </a:rPr>
              <a:t>лідерські</a:t>
            </a:r>
            <a:endParaRPr sz="2500">
              <a:latin typeface="Microsoft Sans Serif"/>
              <a:cs typeface="Microsoft Sans Serif"/>
            </a:endParaRPr>
          </a:p>
          <a:p>
            <a:pPr marL="355600" marR="5080">
              <a:lnSpc>
                <a:spcPct val="80000"/>
              </a:lnSpc>
            </a:pPr>
            <a:r>
              <a:rPr sz="25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позиції.</a:t>
            </a:r>
            <a:r>
              <a:rPr sz="2500" spc="7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Прихильники</a:t>
            </a:r>
            <a:r>
              <a:rPr sz="2500" spc="8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30" dirty="0">
                <a:solidFill>
                  <a:srgbClr val="4E3A2F"/>
                </a:solidFill>
                <a:latin typeface="Microsoft Sans Serif"/>
                <a:cs typeface="Microsoft Sans Serif"/>
              </a:rPr>
              <a:t>цієї</a:t>
            </a:r>
            <a:r>
              <a:rPr sz="2500" spc="5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концепції</a:t>
            </a:r>
            <a:r>
              <a:rPr sz="2500" spc="5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в</a:t>
            </a:r>
            <a:r>
              <a:rPr sz="2500" spc="3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основному </a:t>
            </a:r>
            <a:r>
              <a:rPr sz="25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 описували</a:t>
            </a:r>
            <a:r>
              <a:rPr sz="2500" spc="3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лідерство</a:t>
            </a:r>
            <a:r>
              <a:rPr sz="2500" spc="5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85" dirty="0">
                <a:solidFill>
                  <a:srgbClr val="4E3A2F"/>
                </a:solidFill>
                <a:latin typeface="Microsoft Sans Serif"/>
                <a:cs typeface="Microsoft Sans Serif"/>
              </a:rPr>
              <a:t>як</a:t>
            </a:r>
            <a:r>
              <a:rPr sz="2500" spc="3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односторонній</a:t>
            </a:r>
            <a:r>
              <a:rPr sz="2500" spc="4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процес</a:t>
            </a:r>
            <a:r>
              <a:rPr sz="2500" spc="3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впливу </a:t>
            </a:r>
            <a:r>
              <a:rPr sz="2500" spc="-65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лідера</a:t>
            </a:r>
            <a:r>
              <a:rPr sz="2500" spc="3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на</a:t>
            </a:r>
            <a:r>
              <a:rPr sz="2500" spc="1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послідовників.</a:t>
            </a:r>
            <a:r>
              <a:rPr sz="2500" spc="4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25" dirty="0">
                <a:solidFill>
                  <a:srgbClr val="4E3A2F"/>
                </a:solidFill>
                <a:latin typeface="Microsoft Sans Serif"/>
                <a:cs typeface="Microsoft Sans Serif"/>
              </a:rPr>
              <a:t>Лідерство</a:t>
            </a:r>
            <a:r>
              <a:rPr sz="2500" spc="3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розглядається</a:t>
            </a:r>
            <a:r>
              <a:rPr sz="2500" spc="6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80" dirty="0">
                <a:solidFill>
                  <a:srgbClr val="4E3A2F"/>
                </a:solidFill>
                <a:latin typeface="Microsoft Sans Serif"/>
                <a:cs typeface="Microsoft Sans Serif"/>
              </a:rPr>
              <a:t>як </a:t>
            </a:r>
            <a:r>
              <a:rPr sz="2500" spc="-7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інструмент</a:t>
            </a:r>
            <a:r>
              <a:rPr sz="2500" spc="2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25" dirty="0">
                <a:solidFill>
                  <a:srgbClr val="4E3A2F"/>
                </a:solidFill>
                <a:latin typeface="Microsoft Sans Serif"/>
                <a:cs typeface="Microsoft Sans Serif"/>
              </a:rPr>
              <a:t>підкорення</a:t>
            </a:r>
            <a:r>
              <a:rPr sz="2500" spc="3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25" dirty="0">
                <a:solidFill>
                  <a:srgbClr val="4E3A2F"/>
                </a:solidFill>
                <a:latin typeface="Microsoft Sans Serif"/>
                <a:cs typeface="Microsoft Sans Serif"/>
              </a:rPr>
              <a:t>групи</a:t>
            </a:r>
            <a:r>
              <a:rPr sz="2500" spc="3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волі</a:t>
            </a:r>
            <a:r>
              <a:rPr sz="2500" spc="2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лідера</a:t>
            </a:r>
            <a:r>
              <a:rPr sz="2500" spc="4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70" dirty="0">
                <a:solidFill>
                  <a:srgbClr val="4E3A2F"/>
                </a:solidFill>
                <a:latin typeface="Microsoft Sans Serif"/>
                <a:cs typeface="Microsoft Sans Serif"/>
              </a:rPr>
              <a:t>без </a:t>
            </a:r>
            <a:r>
              <a:rPr sz="2500" spc="-6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врахування</a:t>
            </a:r>
            <a:r>
              <a:rPr sz="2500" spc="1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прав,</a:t>
            </a:r>
            <a:r>
              <a:rPr sz="2500" spc="2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потреб,</a:t>
            </a:r>
            <a:r>
              <a:rPr sz="2500" spc="2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інтересів</a:t>
            </a:r>
            <a:r>
              <a:rPr sz="2500" spc="3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5" dirty="0">
                <a:solidFill>
                  <a:srgbClr val="4E3A2F"/>
                </a:solidFill>
                <a:latin typeface="Microsoft Sans Serif"/>
                <a:cs typeface="Microsoft Sans Serif"/>
              </a:rPr>
              <a:t>самої</a:t>
            </a:r>
            <a:r>
              <a:rPr sz="2500" spc="5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групи.</a:t>
            </a:r>
            <a:endParaRPr sz="25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3540" y="1512823"/>
            <a:ext cx="8517890" cy="3982085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355600" marR="142240" indent="-342900">
              <a:lnSpc>
                <a:spcPct val="80000"/>
              </a:lnSpc>
              <a:spcBef>
                <a:spcPts val="620"/>
              </a:spcBef>
              <a:tabLst>
                <a:tab pos="354965" algn="l"/>
              </a:tabLst>
            </a:pPr>
            <a:r>
              <a:rPr sz="1500" spc="-40" dirty="0">
                <a:solidFill>
                  <a:srgbClr val="EFA12D"/>
                </a:solidFill>
                <a:latin typeface="Microsoft Sans Serif"/>
                <a:cs typeface="Microsoft Sans Serif"/>
              </a:rPr>
              <a:t>🞭	</a:t>
            </a:r>
            <a:r>
              <a:rPr sz="22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3.</a:t>
            </a:r>
            <a:r>
              <a:rPr sz="2200" spc="2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Лідерство</a:t>
            </a:r>
            <a:r>
              <a:rPr sz="2200" spc="6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75" dirty="0">
                <a:solidFill>
                  <a:srgbClr val="4E3A2F"/>
                </a:solidFill>
                <a:latin typeface="Microsoft Sans Serif"/>
                <a:cs typeface="Microsoft Sans Serif"/>
              </a:rPr>
              <a:t>як</a:t>
            </a:r>
            <a:r>
              <a:rPr sz="2200" spc="2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мистецтво</a:t>
            </a:r>
            <a:r>
              <a:rPr sz="2200" spc="5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досягнення</a:t>
            </a:r>
            <a:r>
              <a:rPr sz="2200" spc="3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45" dirty="0">
                <a:solidFill>
                  <a:srgbClr val="4E3A2F"/>
                </a:solidFill>
                <a:latin typeface="Microsoft Sans Serif"/>
                <a:cs typeface="Microsoft Sans Serif"/>
              </a:rPr>
              <a:t>згоди.</a:t>
            </a:r>
            <a:r>
              <a:rPr sz="2200" spc="4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45" dirty="0">
                <a:solidFill>
                  <a:srgbClr val="4E3A2F"/>
                </a:solidFill>
                <a:latin typeface="Microsoft Sans Serif"/>
                <a:cs typeface="Microsoft Sans Serif"/>
              </a:rPr>
              <a:t>Тут</a:t>
            </a:r>
            <a:r>
              <a:rPr sz="2200" spc="4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робиться </a:t>
            </a:r>
            <a:r>
              <a:rPr sz="220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35" dirty="0">
                <a:solidFill>
                  <a:srgbClr val="4E3A2F"/>
                </a:solidFill>
                <a:latin typeface="Microsoft Sans Serif"/>
                <a:cs typeface="Microsoft Sans Serif"/>
              </a:rPr>
              <a:t>акцент</a:t>
            </a:r>
            <a:r>
              <a:rPr sz="2200" spc="2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на</a:t>
            </a:r>
            <a:r>
              <a:rPr sz="2200" spc="3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30" dirty="0">
                <a:solidFill>
                  <a:srgbClr val="4E3A2F"/>
                </a:solidFill>
                <a:latin typeface="Microsoft Sans Serif"/>
                <a:cs typeface="Microsoft Sans Serif"/>
              </a:rPr>
              <a:t>обов’язково</a:t>
            </a:r>
            <a:r>
              <a:rPr sz="2200" spc="7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притаманне</a:t>
            </a:r>
            <a:r>
              <a:rPr sz="2200" spc="4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ефективному</a:t>
            </a:r>
            <a:r>
              <a:rPr sz="2200" spc="5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лідерові </a:t>
            </a:r>
            <a:r>
              <a:rPr sz="220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досягати</a:t>
            </a:r>
            <a:r>
              <a:rPr sz="2200" spc="1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45" dirty="0">
                <a:solidFill>
                  <a:srgbClr val="4E3A2F"/>
                </a:solidFill>
                <a:latin typeface="Microsoft Sans Serif"/>
                <a:cs typeface="Microsoft Sans Serif"/>
              </a:rPr>
              <a:t>згоди,</a:t>
            </a:r>
            <a:r>
              <a:rPr sz="2200" spc="4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30" dirty="0">
                <a:solidFill>
                  <a:srgbClr val="4E3A2F"/>
                </a:solidFill>
                <a:latin typeface="Microsoft Sans Serif"/>
                <a:cs typeface="Microsoft Sans Serif"/>
              </a:rPr>
              <a:t>порозуміння,</a:t>
            </a:r>
            <a:r>
              <a:rPr sz="2200" spc="4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консенсусу</a:t>
            </a:r>
            <a:r>
              <a:rPr sz="2200" spc="2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й</a:t>
            </a:r>
            <a:r>
              <a:rPr sz="2200" spc="4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співробітництва</a:t>
            </a:r>
            <a:r>
              <a:rPr sz="2200" spc="6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95" dirty="0">
                <a:solidFill>
                  <a:srgbClr val="4E3A2F"/>
                </a:solidFill>
                <a:latin typeface="Microsoft Sans Serif"/>
                <a:cs typeface="Microsoft Sans Serif"/>
              </a:rPr>
              <a:t>з </a:t>
            </a:r>
            <a:r>
              <a:rPr sz="2200" spc="-9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35" dirty="0">
                <a:solidFill>
                  <a:srgbClr val="4E3A2F"/>
                </a:solidFill>
                <a:latin typeface="Microsoft Sans Serif"/>
                <a:cs typeface="Microsoft Sans Serif"/>
              </a:rPr>
              <a:t>боку</a:t>
            </a:r>
            <a:r>
              <a:rPr sz="2200" spc="2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послідовників,</a:t>
            </a:r>
            <a:r>
              <a:rPr sz="2200" spc="5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25" dirty="0">
                <a:solidFill>
                  <a:srgbClr val="4E3A2F"/>
                </a:solidFill>
                <a:latin typeface="Microsoft Sans Serif"/>
                <a:cs typeface="Microsoft Sans Serif"/>
              </a:rPr>
              <a:t>уміння</a:t>
            </a:r>
            <a:r>
              <a:rPr sz="2200" spc="3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30" dirty="0">
                <a:solidFill>
                  <a:srgbClr val="4E3A2F"/>
                </a:solidFill>
                <a:latin typeface="Microsoft Sans Serif"/>
                <a:cs typeface="Microsoft Sans Serif"/>
              </a:rPr>
              <a:t>залагоджувати</a:t>
            </a:r>
            <a:r>
              <a:rPr sz="2200" spc="7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30" dirty="0">
                <a:solidFill>
                  <a:srgbClr val="4E3A2F"/>
                </a:solidFill>
                <a:latin typeface="Microsoft Sans Serif"/>
                <a:cs typeface="Microsoft Sans Serif"/>
              </a:rPr>
              <a:t>конфлікти.</a:t>
            </a:r>
            <a:r>
              <a:rPr sz="2200" spc="4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60" dirty="0">
                <a:solidFill>
                  <a:srgbClr val="4E3A2F"/>
                </a:solidFill>
                <a:latin typeface="Microsoft Sans Serif"/>
                <a:cs typeface="Microsoft Sans Serif"/>
              </a:rPr>
              <a:t>Таке </a:t>
            </a:r>
            <a:r>
              <a:rPr sz="2200" spc="-5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лідерство</a:t>
            </a:r>
            <a:r>
              <a:rPr sz="2200" spc="4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25" dirty="0">
                <a:solidFill>
                  <a:srgbClr val="4E3A2F"/>
                </a:solidFill>
                <a:latin typeface="Microsoft Sans Serif"/>
                <a:cs typeface="Microsoft Sans Serif"/>
              </a:rPr>
              <a:t>іноді</a:t>
            </a:r>
            <a:r>
              <a:rPr sz="2200" spc="4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30" dirty="0">
                <a:solidFill>
                  <a:srgbClr val="4E3A2F"/>
                </a:solidFill>
                <a:latin typeface="Microsoft Sans Serif"/>
                <a:cs typeface="Microsoft Sans Serif"/>
              </a:rPr>
              <a:t>називають</a:t>
            </a:r>
            <a:r>
              <a:rPr sz="2200" spc="7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25" dirty="0">
                <a:solidFill>
                  <a:srgbClr val="4E3A2F"/>
                </a:solidFill>
                <a:latin typeface="Microsoft Sans Serif"/>
                <a:cs typeface="Microsoft Sans Serif"/>
              </a:rPr>
              <a:t>консенсусним.</a:t>
            </a:r>
            <a:r>
              <a:rPr sz="2200" spc="5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Лідерство</a:t>
            </a:r>
            <a:r>
              <a:rPr sz="2200" spc="6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rgbClr val="4E3A2F"/>
                </a:solidFill>
                <a:latin typeface="Microsoft Sans Serif"/>
                <a:cs typeface="Microsoft Sans Serif"/>
              </a:rPr>
              <a:t>тут</a:t>
            </a:r>
            <a:r>
              <a:rPr sz="2200" spc="4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55" dirty="0">
                <a:solidFill>
                  <a:srgbClr val="4E3A2F"/>
                </a:solidFill>
                <a:latin typeface="Microsoft Sans Serif"/>
                <a:cs typeface="Microsoft Sans Serif"/>
              </a:rPr>
              <a:t>також</a:t>
            </a:r>
            <a:endParaRPr sz="2200">
              <a:latin typeface="Microsoft Sans Serif"/>
              <a:cs typeface="Microsoft Sans Serif"/>
            </a:endParaRPr>
          </a:p>
          <a:p>
            <a:pPr marL="355600">
              <a:lnSpc>
                <a:spcPts val="1850"/>
              </a:lnSpc>
            </a:pPr>
            <a:r>
              <a:rPr sz="22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розглядається</a:t>
            </a:r>
            <a:r>
              <a:rPr sz="2200" spc="5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75" dirty="0">
                <a:solidFill>
                  <a:srgbClr val="4E3A2F"/>
                </a:solidFill>
                <a:latin typeface="Microsoft Sans Serif"/>
                <a:cs typeface="Microsoft Sans Serif"/>
              </a:rPr>
              <a:t>як</a:t>
            </a:r>
            <a:r>
              <a:rPr sz="2200" spc="4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інструмент</a:t>
            </a:r>
            <a:r>
              <a:rPr sz="2200" spc="5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25" dirty="0">
                <a:solidFill>
                  <a:srgbClr val="4E3A2F"/>
                </a:solidFill>
                <a:latin typeface="Microsoft Sans Serif"/>
                <a:cs typeface="Microsoft Sans Serif"/>
              </a:rPr>
              <a:t>підкорення</a:t>
            </a:r>
            <a:r>
              <a:rPr sz="2200" spc="3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25" dirty="0">
                <a:solidFill>
                  <a:srgbClr val="4E3A2F"/>
                </a:solidFill>
                <a:latin typeface="Microsoft Sans Serif"/>
                <a:cs typeface="Microsoft Sans Serif"/>
              </a:rPr>
              <a:t>групи</a:t>
            </a:r>
            <a:r>
              <a:rPr sz="2200" spc="2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волі</a:t>
            </a:r>
            <a:r>
              <a:rPr sz="2200" spc="5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rgbClr val="4E3A2F"/>
                </a:solidFill>
                <a:latin typeface="Microsoft Sans Serif"/>
                <a:cs typeface="Microsoft Sans Serif"/>
              </a:rPr>
              <a:t>лідера,</a:t>
            </a:r>
            <a:r>
              <a:rPr sz="2200" spc="4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rgbClr val="4E3A2F"/>
                </a:solidFill>
                <a:latin typeface="Microsoft Sans Serif"/>
                <a:cs typeface="Microsoft Sans Serif"/>
              </a:rPr>
              <a:t>але</a:t>
            </a:r>
            <a:endParaRPr sz="2200">
              <a:latin typeface="Microsoft Sans Serif"/>
              <a:cs typeface="Microsoft Sans Serif"/>
            </a:endParaRPr>
          </a:p>
          <a:p>
            <a:pPr marL="355600">
              <a:lnSpc>
                <a:spcPts val="2375"/>
              </a:lnSpc>
            </a:pPr>
            <a:r>
              <a:rPr sz="2200" spc="-35" dirty="0">
                <a:solidFill>
                  <a:srgbClr val="4E3A2F"/>
                </a:solidFill>
                <a:latin typeface="Microsoft Sans Serif"/>
                <a:cs typeface="Microsoft Sans Serif"/>
              </a:rPr>
              <a:t>через</a:t>
            </a:r>
            <a:r>
              <a:rPr sz="2200" spc="1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вплив</a:t>
            </a:r>
            <a:r>
              <a:rPr sz="2200" spc="4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і</a:t>
            </a:r>
            <a:r>
              <a:rPr sz="2200" spc="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норми</a:t>
            </a:r>
            <a:r>
              <a:rPr sz="2200" spc="3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моралі.</a:t>
            </a:r>
            <a:endParaRPr sz="22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300">
              <a:latin typeface="Microsoft Sans Serif"/>
              <a:cs typeface="Microsoft Sans Serif"/>
            </a:endParaRPr>
          </a:p>
          <a:p>
            <a:pPr marL="12700">
              <a:lnSpc>
                <a:spcPts val="2375"/>
              </a:lnSpc>
              <a:tabLst>
                <a:tab pos="354965" algn="l"/>
              </a:tabLst>
            </a:pPr>
            <a:r>
              <a:rPr sz="1500" spc="-40" dirty="0">
                <a:solidFill>
                  <a:srgbClr val="EFA12D"/>
                </a:solidFill>
                <a:latin typeface="Microsoft Sans Serif"/>
                <a:cs typeface="Microsoft Sans Serif"/>
              </a:rPr>
              <a:t>🞭	</a:t>
            </a:r>
            <a:r>
              <a:rPr sz="22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4.</a:t>
            </a:r>
            <a:r>
              <a:rPr sz="2200" spc="1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Лідерство</a:t>
            </a:r>
            <a:r>
              <a:rPr sz="2200" spc="5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75" dirty="0">
                <a:solidFill>
                  <a:srgbClr val="4E3A2F"/>
                </a:solidFill>
                <a:latin typeface="Microsoft Sans Serif"/>
                <a:cs typeface="Microsoft Sans Serif"/>
              </a:rPr>
              <a:t>як</a:t>
            </a:r>
            <a:r>
              <a:rPr sz="2200" spc="2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дія</a:t>
            </a:r>
            <a:r>
              <a:rPr sz="2200" spc="2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і</a:t>
            </a:r>
            <a:r>
              <a:rPr sz="2200" spc="3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25" dirty="0">
                <a:solidFill>
                  <a:srgbClr val="4E3A2F"/>
                </a:solidFill>
                <a:latin typeface="Microsoft Sans Serif"/>
                <a:cs typeface="Microsoft Sans Serif"/>
              </a:rPr>
              <a:t>поведінка.</a:t>
            </a:r>
            <a:r>
              <a:rPr sz="2200" spc="3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45" dirty="0">
                <a:solidFill>
                  <a:srgbClr val="4E3A2F"/>
                </a:solidFill>
                <a:latin typeface="Microsoft Sans Serif"/>
                <a:cs typeface="Microsoft Sans Serif"/>
              </a:rPr>
              <a:t>Тут</a:t>
            </a:r>
            <a:r>
              <a:rPr sz="2200" spc="4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35" dirty="0">
                <a:solidFill>
                  <a:srgbClr val="4E3A2F"/>
                </a:solidFill>
                <a:latin typeface="Microsoft Sans Serif"/>
                <a:cs typeface="Microsoft Sans Serif"/>
              </a:rPr>
              <a:t>акцент</a:t>
            </a:r>
            <a:r>
              <a:rPr sz="2200" spc="4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робиться</a:t>
            </a:r>
            <a:r>
              <a:rPr sz="2200" spc="3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на</a:t>
            </a:r>
            <a:endParaRPr sz="2200">
              <a:latin typeface="Microsoft Sans Serif"/>
              <a:cs typeface="Microsoft Sans Serif"/>
            </a:endParaRPr>
          </a:p>
          <a:p>
            <a:pPr marL="355600">
              <a:lnSpc>
                <a:spcPts val="2115"/>
              </a:lnSpc>
            </a:pPr>
            <a:r>
              <a:rPr sz="2200" spc="-25" dirty="0">
                <a:solidFill>
                  <a:srgbClr val="4E3A2F"/>
                </a:solidFill>
                <a:latin typeface="Microsoft Sans Serif"/>
                <a:cs typeface="Microsoft Sans Serif"/>
              </a:rPr>
              <a:t>поведінкових</a:t>
            </a:r>
            <a:r>
              <a:rPr sz="2200" spc="4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30" dirty="0">
                <a:solidFill>
                  <a:srgbClr val="4E3A2F"/>
                </a:solidFill>
                <a:latin typeface="Microsoft Sans Serif"/>
                <a:cs typeface="Microsoft Sans Serif"/>
              </a:rPr>
              <a:t>аспектах</a:t>
            </a:r>
            <a:r>
              <a:rPr sz="2200" spc="4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лідерства.</a:t>
            </a:r>
            <a:r>
              <a:rPr sz="2200" spc="5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30" dirty="0">
                <a:solidFill>
                  <a:srgbClr val="4E3A2F"/>
                </a:solidFill>
                <a:latin typeface="Microsoft Sans Serif"/>
                <a:cs typeface="Microsoft Sans Serif"/>
              </a:rPr>
              <a:t>Лідерська</a:t>
            </a:r>
            <a:r>
              <a:rPr sz="2200" spc="5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30" dirty="0">
                <a:solidFill>
                  <a:srgbClr val="4E3A2F"/>
                </a:solidFill>
                <a:latin typeface="Microsoft Sans Serif"/>
                <a:cs typeface="Microsoft Sans Serif"/>
              </a:rPr>
              <a:t>поведінка</a:t>
            </a:r>
            <a:r>
              <a:rPr sz="2200" spc="5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575" dirty="0">
                <a:solidFill>
                  <a:srgbClr val="4E3A2F"/>
                </a:solidFill>
                <a:latin typeface="Microsoft Sans Serif"/>
                <a:cs typeface="Microsoft Sans Serif"/>
              </a:rPr>
              <a:t>–</a:t>
            </a:r>
            <a:r>
              <a:rPr sz="2200" spc="3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30" dirty="0">
                <a:solidFill>
                  <a:srgbClr val="4E3A2F"/>
                </a:solidFill>
                <a:latin typeface="Microsoft Sans Serif"/>
                <a:cs typeface="Microsoft Sans Serif"/>
              </a:rPr>
              <a:t>будь-</a:t>
            </a:r>
            <a:endParaRPr sz="2200">
              <a:latin typeface="Microsoft Sans Serif"/>
              <a:cs typeface="Microsoft Sans Serif"/>
            </a:endParaRPr>
          </a:p>
          <a:p>
            <a:pPr marL="355600" marR="1268730">
              <a:lnSpc>
                <a:spcPct val="80000"/>
              </a:lnSpc>
              <a:spcBef>
                <a:spcPts val="265"/>
              </a:spcBef>
            </a:pPr>
            <a:r>
              <a:rPr sz="2200" spc="-60" dirty="0">
                <a:solidFill>
                  <a:srgbClr val="4E3A2F"/>
                </a:solidFill>
                <a:latin typeface="Microsoft Sans Serif"/>
                <a:cs typeface="Microsoft Sans Serif"/>
              </a:rPr>
              <a:t>які</a:t>
            </a:r>
            <a:r>
              <a:rPr sz="2200" spc="20" dirty="0">
                <a:solidFill>
                  <a:srgbClr val="4E3A2F"/>
                </a:solidFill>
                <a:latin typeface="Microsoft Sans Serif"/>
                <a:cs typeface="Microsoft Sans Serif"/>
              </a:rPr>
              <a:t> дії,</a:t>
            </a:r>
            <a:r>
              <a:rPr sz="2200" spc="4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60" dirty="0">
                <a:solidFill>
                  <a:srgbClr val="4E3A2F"/>
                </a:solidFill>
                <a:latin typeface="Microsoft Sans Serif"/>
                <a:cs typeface="Microsoft Sans Serif"/>
              </a:rPr>
              <a:t>які</a:t>
            </a:r>
            <a:r>
              <a:rPr sz="2200" spc="3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чинить</a:t>
            </a:r>
            <a:r>
              <a:rPr sz="2200" spc="5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rgbClr val="4E3A2F"/>
                </a:solidFill>
                <a:latin typeface="Microsoft Sans Serif"/>
                <a:cs typeface="Microsoft Sans Serif"/>
              </a:rPr>
              <a:t>лідер</a:t>
            </a:r>
            <a:r>
              <a:rPr sz="2200" spc="3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5" dirty="0">
                <a:solidFill>
                  <a:srgbClr val="4E3A2F"/>
                </a:solidFill>
                <a:latin typeface="Microsoft Sans Serif"/>
                <a:cs typeface="Microsoft Sans Serif"/>
              </a:rPr>
              <a:t>для</a:t>
            </a:r>
            <a:r>
              <a:rPr sz="2200" spc="4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управління</a:t>
            </a:r>
            <a:r>
              <a:rPr sz="2200" spc="5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й</a:t>
            </a:r>
            <a:r>
              <a:rPr sz="2200" spc="2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координації </a:t>
            </a:r>
            <a:r>
              <a:rPr sz="2200" spc="-57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діяльності</a:t>
            </a:r>
            <a:r>
              <a:rPr sz="2200" spc="3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групи.</a:t>
            </a:r>
            <a:r>
              <a:rPr sz="2200" spc="3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Це,</a:t>
            </a:r>
            <a:r>
              <a:rPr sz="2200" spc="4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наприклад,</a:t>
            </a:r>
            <a:r>
              <a:rPr sz="2200" spc="5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30" dirty="0">
                <a:solidFill>
                  <a:srgbClr val="4E3A2F"/>
                </a:solidFill>
                <a:latin typeface="Microsoft Sans Serif"/>
                <a:cs typeface="Microsoft Sans Serif"/>
              </a:rPr>
              <a:t>розподіл</a:t>
            </a:r>
            <a:r>
              <a:rPr sz="2200" spc="5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30" dirty="0">
                <a:solidFill>
                  <a:srgbClr val="4E3A2F"/>
                </a:solidFill>
                <a:latin typeface="Microsoft Sans Serif"/>
                <a:cs typeface="Microsoft Sans Serif"/>
              </a:rPr>
              <a:t>обов’язків,</a:t>
            </a:r>
            <a:endParaRPr sz="2200">
              <a:latin typeface="Microsoft Sans Serif"/>
              <a:cs typeface="Microsoft Sans Serif"/>
            </a:endParaRPr>
          </a:p>
          <a:p>
            <a:pPr marL="355600" marR="116839">
              <a:lnSpc>
                <a:spcPct val="80000"/>
              </a:lnSpc>
            </a:pPr>
            <a:r>
              <a:rPr sz="2200" spc="-30" dirty="0">
                <a:solidFill>
                  <a:srgbClr val="4E3A2F"/>
                </a:solidFill>
                <a:latin typeface="Microsoft Sans Serif"/>
                <a:cs typeface="Microsoft Sans Serif"/>
              </a:rPr>
              <a:t>заохочення</a:t>
            </a:r>
            <a:r>
              <a:rPr sz="2200" spc="4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чи</a:t>
            </a:r>
            <a:r>
              <a:rPr sz="2200" spc="4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40" dirty="0">
                <a:solidFill>
                  <a:srgbClr val="4E3A2F"/>
                </a:solidFill>
                <a:latin typeface="Microsoft Sans Serif"/>
                <a:cs typeface="Microsoft Sans Serif"/>
              </a:rPr>
              <a:t>критика</a:t>
            </a:r>
            <a:r>
              <a:rPr sz="2200" spc="5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35" dirty="0">
                <a:solidFill>
                  <a:srgbClr val="4E3A2F"/>
                </a:solidFill>
                <a:latin typeface="Microsoft Sans Serif"/>
                <a:cs typeface="Microsoft Sans Serif"/>
              </a:rPr>
              <a:t>окремих</a:t>
            </a:r>
            <a:r>
              <a:rPr sz="2200" spc="5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членів</a:t>
            </a:r>
            <a:r>
              <a:rPr sz="2200" spc="4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групи,</a:t>
            </a:r>
            <a:r>
              <a:rPr sz="2200" spc="5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25" dirty="0">
                <a:solidFill>
                  <a:srgbClr val="4E3A2F"/>
                </a:solidFill>
                <a:latin typeface="Microsoft Sans Serif"/>
                <a:cs typeface="Microsoft Sans Serif"/>
              </a:rPr>
              <a:t>зацікавленість</a:t>
            </a:r>
            <a:r>
              <a:rPr sz="2200" spc="6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у </a:t>
            </a:r>
            <a:r>
              <a:rPr sz="2200" spc="-57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45" dirty="0">
                <a:solidFill>
                  <a:srgbClr val="4E3A2F"/>
                </a:solidFill>
                <a:latin typeface="Microsoft Sans Serif"/>
                <a:cs typeface="Microsoft Sans Serif"/>
              </a:rPr>
              <a:t>їх</a:t>
            </a:r>
            <a:r>
              <a:rPr sz="2200" spc="3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успіхах</a:t>
            </a:r>
            <a:r>
              <a:rPr sz="2200" spc="4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і</a:t>
            </a:r>
            <a:r>
              <a:rPr sz="2200" spc="3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25" dirty="0">
                <a:solidFill>
                  <a:srgbClr val="4E3A2F"/>
                </a:solidFill>
                <a:latin typeface="Microsoft Sans Serif"/>
                <a:cs typeface="Microsoft Sans Serif"/>
              </a:rPr>
              <a:t>допомога,</a:t>
            </a:r>
            <a:r>
              <a:rPr sz="2200" spc="2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мотивація</a:t>
            </a:r>
            <a:r>
              <a:rPr sz="2200" spc="4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досягнення</a:t>
            </a:r>
            <a:r>
              <a:rPr sz="2200" spc="3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45" dirty="0">
                <a:solidFill>
                  <a:srgbClr val="4E3A2F"/>
                </a:solidFill>
                <a:latin typeface="Microsoft Sans Serif"/>
                <a:cs typeface="Microsoft Sans Serif"/>
              </a:rPr>
              <a:t>результатів.</a:t>
            </a:r>
            <a:endParaRPr sz="22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3540" y="1518920"/>
            <a:ext cx="8353425" cy="4599305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355600" marR="100330" indent="-342900">
              <a:lnSpc>
                <a:spcPct val="80000"/>
              </a:lnSpc>
              <a:spcBef>
                <a:spcPts val="585"/>
              </a:spcBef>
              <a:tabLst>
                <a:tab pos="354965" algn="l"/>
              </a:tabLst>
            </a:pPr>
            <a:r>
              <a:rPr sz="1400" spc="-45" dirty="0">
                <a:solidFill>
                  <a:srgbClr val="EFA12D"/>
                </a:solidFill>
                <a:latin typeface="Microsoft Sans Serif"/>
                <a:cs typeface="Microsoft Sans Serif"/>
              </a:rPr>
              <a:t>🞭	</a:t>
            </a:r>
            <a:r>
              <a:rPr sz="2000" dirty="0">
                <a:solidFill>
                  <a:srgbClr val="4E3A2F"/>
                </a:solidFill>
                <a:latin typeface="Microsoft Sans Serif"/>
                <a:cs typeface="Microsoft Sans Serif"/>
              </a:rPr>
              <a:t>5.</a:t>
            </a:r>
            <a:r>
              <a:rPr sz="20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Лідерство</a:t>
            </a:r>
            <a:r>
              <a:rPr sz="200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65" dirty="0">
                <a:solidFill>
                  <a:srgbClr val="4E3A2F"/>
                </a:solidFill>
                <a:latin typeface="Microsoft Sans Serif"/>
                <a:cs typeface="Microsoft Sans Serif"/>
              </a:rPr>
              <a:t>як</a:t>
            </a:r>
            <a:r>
              <a:rPr sz="2000" spc="3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інструмент</a:t>
            </a:r>
            <a:r>
              <a:rPr sz="20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 досягнення</a:t>
            </a:r>
            <a:r>
              <a:rPr sz="2000" spc="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30" dirty="0">
                <a:solidFill>
                  <a:srgbClr val="4E3A2F"/>
                </a:solidFill>
                <a:latin typeface="Microsoft Sans Serif"/>
                <a:cs typeface="Microsoft Sans Serif"/>
              </a:rPr>
              <a:t>мети</a:t>
            </a:r>
            <a:r>
              <a:rPr sz="2000" spc="1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чи</a:t>
            </a:r>
            <a:r>
              <a:rPr sz="2000" spc="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60" dirty="0">
                <a:solidFill>
                  <a:srgbClr val="4E3A2F"/>
                </a:solidFill>
                <a:latin typeface="Microsoft Sans Serif"/>
                <a:cs typeface="Microsoft Sans Serif"/>
              </a:rPr>
              <a:t>результату.</a:t>
            </a:r>
            <a:r>
              <a:rPr sz="2000" spc="1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30" dirty="0">
                <a:solidFill>
                  <a:srgbClr val="4E3A2F"/>
                </a:solidFill>
                <a:latin typeface="Microsoft Sans Serif"/>
                <a:cs typeface="Microsoft Sans Serif"/>
              </a:rPr>
              <a:t>Багато </a:t>
            </a:r>
            <a:r>
              <a:rPr sz="2000" spc="-2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30" dirty="0">
                <a:solidFill>
                  <a:srgbClr val="4E3A2F"/>
                </a:solidFill>
                <a:latin typeface="Microsoft Sans Serif"/>
                <a:cs typeface="Microsoft Sans Serif"/>
              </a:rPr>
              <a:t>теоретиків</a:t>
            </a:r>
            <a:r>
              <a:rPr sz="2000" dirty="0">
                <a:solidFill>
                  <a:srgbClr val="4E3A2F"/>
                </a:solidFill>
                <a:latin typeface="Microsoft Sans Serif"/>
                <a:cs typeface="Microsoft Sans Serif"/>
              </a:rPr>
              <a:t> у</a:t>
            </a:r>
            <a:r>
              <a:rPr sz="2000" spc="1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20" dirty="0">
                <a:solidFill>
                  <a:srgbClr val="4E3A2F"/>
                </a:solidFill>
                <a:latin typeface="Microsoft Sans Serif"/>
                <a:cs typeface="Microsoft Sans Serif"/>
              </a:rPr>
              <a:t>свої</a:t>
            </a:r>
            <a:r>
              <a:rPr sz="2000" spc="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визначення</a:t>
            </a:r>
            <a:r>
              <a:rPr sz="20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лідерства</a:t>
            </a:r>
            <a:r>
              <a:rPr sz="2000" spc="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включали</a:t>
            </a:r>
            <a:r>
              <a:rPr sz="200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ідею</a:t>
            </a:r>
            <a:r>
              <a:rPr sz="2000" spc="2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досягнення </a:t>
            </a:r>
            <a:r>
              <a:rPr sz="2000" spc="-51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25" dirty="0">
                <a:solidFill>
                  <a:srgbClr val="4E3A2F"/>
                </a:solidFill>
                <a:latin typeface="Microsoft Sans Serif"/>
                <a:cs typeface="Microsoft Sans Serif"/>
              </a:rPr>
              <a:t>мети.</a:t>
            </a:r>
            <a:r>
              <a:rPr sz="20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70" dirty="0">
                <a:solidFill>
                  <a:srgbClr val="4E3A2F"/>
                </a:solidFill>
                <a:latin typeface="Microsoft Sans Serif"/>
                <a:cs typeface="Microsoft Sans Serif"/>
              </a:rPr>
              <a:t>Деякі</a:t>
            </a:r>
            <a:r>
              <a:rPr sz="2000" spc="2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85" dirty="0">
                <a:solidFill>
                  <a:srgbClr val="4E3A2F"/>
                </a:solidFill>
                <a:latin typeface="Microsoft Sans Serif"/>
                <a:cs typeface="Microsoft Sans Serif"/>
              </a:rPr>
              <a:t>з</a:t>
            </a:r>
            <a:r>
              <a:rPr sz="2000" spc="1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них</a:t>
            </a:r>
            <a:r>
              <a:rPr sz="2000" spc="1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пов’язували</a:t>
            </a:r>
            <a:r>
              <a:rPr sz="2000" spc="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інструментальну </a:t>
            </a:r>
            <a:r>
              <a:rPr sz="20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цінність</a:t>
            </a:r>
            <a:r>
              <a:rPr sz="200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лідерства</a:t>
            </a:r>
            <a:r>
              <a:rPr sz="2000" spc="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85" dirty="0">
                <a:solidFill>
                  <a:srgbClr val="4E3A2F"/>
                </a:solidFill>
                <a:latin typeface="Microsoft Sans Serif"/>
                <a:cs typeface="Microsoft Sans Serif"/>
              </a:rPr>
              <a:t>з </a:t>
            </a:r>
            <a:r>
              <a:rPr sz="2000" spc="-52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досягненням</a:t>
            </a:r>
            <a:r>
              <a:rPr sz="20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45" dirty="0">
                <a:solidFill>
                  <a:srgbClr val="4E3A2F"/>
                </a:solidFill>
                <a:latin typeface="Microsoft Sans Serif"/>
                <a:cs typeface="Microsoft Sans Serif"/>
              </a:rPr>
              <a:t>результатів</a:t>
            </a:r>
            <a:r>
              <a:rPr sz="2000" spc="2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і</a:t>
            </a:r>
            <a:r>
              <a:rPr sz="2000" spc="2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задоволенням</a:t>
            </a:r>
            <a:r>
              <a:rPr sz="20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потреб</a:t>
            </a:r>
            <a:r>
              <a:rPr sz="2000" spc="2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групи.</a:t>
            </a:r>
            <a:r>
              <a:rPr sz="2000" spc="1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4E3A2F"/>
                </a:solidFill>
                <a:latin typeface="Microsoft Sans Serif"/>
                <a:cs typeface="Microsoft Sans Serif"/>
              </a:rPr>
              <a:t>В</a:t>
            </a:r>
            <a:r>
              <a:rPr sz="2000" spc="2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обох </a:t>
            </a:r>
            <a:r>
              <a:rPr sz="20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випадках</a:t>
            </a:r>
            <a:r>
              <a:rPr sz="20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 лідерство</a:t>
            </a:r>
            <a:r>
              <a:rPr sz="2000" spc="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визнається</a:t>
            </a:r>
            <a:r>
              <a:rPr sz="200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вирішальною</a:t>
            </a:r>
            <a:r>
              <a:rPr sz="20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 функцією</a:t>
            </a:r>
            <a:r>
              <a:rPr sz="2000" spc="3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4E3A2F"/>
                </a:solidFill>
                <a:latin typeface="Microsoft Sans Serif"/>
                <a:cs typeface="Microsoft Sans Serif"/>
              </a:rPr>
              <a:t>у</a:t>
            </a:r>
            <a:r>
              <a:rPr sz="2000" spc="1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складі</a:t>
            </a:r>
            <a:endParaRPr sz="2000">
              <a:latin typeface="Microsoft Sans Serif"/>
              <a:cs typeface="Microsoft Sans Serif"/>
            </a:endParaRPr>
          </a:p>
          <a:p>
            <a:pPr marL="355600">
              <a:lnSpc>
                <a:spcPts val="1920"/>
              </a:lnSpc>
            </a:pPr>
            <a:r>
              <a:rPr sz="20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групової</a:t>
            </a:r>
            <a:r>
              <a:rPr sz="2000" spc="-3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діяльності.</a:t>
            </a:r>
            <a:endParaRPr sz="20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500">
              <a:latin typeface="Microsoft Sans Serif"/>
              <a:cs typeface="Microsoft Sans Serif"/>
            </a:endParaRPr>
          </a:p>
          <a:p>
            <a:pPr marL="355600" marR="16510" indent="-342900">
              <a:lnSpc>
                <a:spcPct val="80000"/>
              </a:lnSpc>
              <a:tabLst>
                <a:tab pos="494030" algn="l"/>
              </a:tabLst>
            </a:pPr>
            <a:r>
              <a:rPr sz="1400" spc="-45" dirty="0">
                <a:solidFill>
                  <a:srgbClr val="EFA12D"/>
                </a:solidFill>
                <a:latin typeface="Microsoft Sans Serif"/>
                <a:cs typeface="Microsoft Sans Serif"/>
              </a:rPr>
              <a:t>🞭		</a:t>
            </a:r>
            <a:r>
              <a:rPr sz="2000" dirty="0">
                <a:solidFill>
                  <a:srgbClr val="4E3A2F"/>
                </a:solidFill>
                <a:latin typeface="Microsoft Sans Serif"/>
                <a:cs typeface="Microsoft Sans Serif"/>
              </a:rPr>
              <a:t>6.</a:t>
            </a:r>
            <a:r>
              <a:rPr sz="2000" spc="1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Лідерство</a:t>
            </a:r>
            <a:r>
              <a:rPr sz="200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65" dirty="0">
                <a:solidFill>
                  <a:srgbClr val="4E3A2F"/>
                </a:solidFill>
                <a:latin typeface="Microsoft Sans Serif"/>
                <a:cs typeface="Microsoft Sans Serif"/>
              </a:rPr>
              <a:t>як</a:t>
            </a:r>
            <a:r>
              <a:rPr sz="2000" spc="2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25" dirty="0">
                <a:solidFill>
                  <a:srgbClr val="4E3A2F"/>
                </a:solidFill>
                <a:latin typeface="Microsoft Sans Serif"/>
                <a:cs typeface="Microsoft Sans Serif"/>
              </a:rPr>
              <a:t>взаємодія.</a:t>
            </a:r>
            <a:r>
              <a:rPr sz="2000" spc="1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30" dirty="0">
                <a:solidFill>
                  <a:srgbClr val="4E3A2F"/>
                </a:solidFill>
                <a:latin typeface="Microsoft Sans Serif"/>
                <a:cs typeface="Microsoft Sans Serif"/>
              </a:rPr>
              <a:t>Ряд</a:t>
            </a:r>
            <a:r>
              <a:rPr sz="2000" spc="4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авторів</a:t>
            </a:r>
            <a:r>
              <a:rPr sz="2000" spc="2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розглядали</a:t>
            </a:r>
            <a:r>
              <a:rPr sz="20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лідерство</a:t>
            </a:r>
            <a:r>
              <a:rPr sz="2000" spc="1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не</a:t>
            </a:r>
            <a:r>
              <a:rPr sz="2000" spc="1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65" dirty="0">
                <a:solidFill>
                  <a:srgbClr val="4E3A2F"/>
                </a:solidFill>
                <a:latin typeface="Microsoft Sans Serif"/>
                <a:cs typeface="Microsoft Sans Serif"/>
              </a:rPr>
              <a:t>як </a:t>
            </a:r>
            <a:r>
              <a:rPr sz="2000" spc="-52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спрямування</a:t>
            </a:r>
            <a:r>
              <a:rPr sz="20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чи</a:t>
            </a:r>
            <a:r>
              <a:rPr sz="2000" spc="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контроль</a:t>
            </a:r>
            <a:r>
              <a:rPr sz="200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85" dirty="0">
                <a:solidFill>
                  <a:srgbClr val="4E3A2F"/>
                </a:solidFill>
                <a:latin typeface="Microsoft Sans Serif"/>
                <a:cs typeface="Microsoft Sans Serif"/>
              </a:rPr>
              <a:t>з</a:t>
            </a:r>
            <a:r>
              <a:rPr sz="200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25" dirty="0">
                <a:solidFill>
                  <a:srgbClr val="4E3A2F"/>
                </a:solidFill>
                <a:latin typeface="Microsoft Sans Serif"/>
                <a:cs typeface="Microsoft Sans Serif"/>
              </a:rPr>
              <a:t>боку</a:t>
            </a:r>
            <a:r>
              <a:rPr sz="2000" spc="2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лідера,</a:t>
            </a:r>
            <a:r>
              <a:rPr sz="2000" dirty="0">
                <a:solidFill>
                  <a:srgbClr val="4E3A2F"/>
                </a:solidFill>
                <a:latin typeface="Microsoft Sans Serif"/>
                <a:cs typeface="Microsoft Sans Serif"/>
              </a:rPr>
              <a:t> а</a:t>
            </a:r>
            <a:r>
              <a:rPr sz="2000" spc="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65" dirty="0">
                <a:solidFill>
                  <a:srgbClr val="4E3A2F"/>
                </a:solidFill>
                <a:latin typeface="Microsoft Sans Serif"/>
                <a:cs typeface="Microsoft Sans Serif"/>
              </a:rPr>
              <a:t>як</a:t>
            </a:r>
            <a:r>
              <a:rPr sz="2000" spc="3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25" dirty="0">
                <a:solidFill>
                  <a:srgbClr val="4E3A2F"/>
                </a:solidFill>
                <a:latin typeface="Microsoft Sans Serif"/>
                <a:cs typeface="Microsoft Sans Serif"/>
              </a:rPr>
              <a:t>ефект</a:t>
            </a:r>
            <a:r>
              <a:rPr sz="2000" spc="1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групової </a:t>
            </a:r>
            <a:r>
              <a:rPr sz="200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взаємодії,</a:t>
            </a:r>
            <a:r>
              <a:rPr sz="20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65" dirty="0">
                <a:solidFill>
                  <a:srgbClr val="4E3A2F"/>
                </a:solidFill>
                <a:latin typeface="Microsoft Sans Serif"/>
                <a:cs typeface="Microsoft Sans Serif"/>
              </a:rPr>
              <a:t>як</a:t>
            </a:r>
            <a:r>
              <a:rPr sz="2000" spc="3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процес</a:t>
            </a:r>
            <a:r>
              <a:rPr sz="2000" spc="2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рівного</a:t>
            </a:r>
            <a:r>
              <a:rPr sz="20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чи</a:t>
            </a:r>
            <a:r>
              <a:rPr sz="2000" spc="1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30" dirty="0">
                <a:solidFill>
                  <a:srgbClr val="4E3A2F"/>
                </a:solidFill>
                <a:latin typeface="Microsoft Sans Serif"/>
                <a:cs typeface="Microsoft Sans Serif"/>
              </a:rPr>
              <a:t>взаємного</a:t>
            </a:r>
            <a:r>
              <a:rPr sz="20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 стимулювання,</a:t>
            </a:r>
            <a:r>
              <a:rPr sz="20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35" dirty="0">
                <a:solidFill>
                  <a:srgbClr val="4E3A2F"/>
                </a:solidFill>
                <a:latin typeface="Microsoft Sans Serif"/>
                <a:cs typeface="Microsoft Sans Serif"/>
              </a:rPr>
              <a:t>який </a:t>
            </a:r>
            <a:r>
              <a:rPr sz="2000" spc="-3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контролює</a:t>
            </a:r>
            <a:r>
              <a:rPr sz="20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4E3A2F"/>
                </a:solidFill>
                <a:latin typeface="Microsoft Sans Serif"/>
                <a:cs typeface="Microsoft Sans Serif"/>
              </a:rPr>
              <a:t>й</a:t>
            </a:r>
            <a:r>
              <a:rPr sz="2000" spc="1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спрямовує</a:t>
            </a:r>
            <a:r>
              <a:rPr sz="2000" spc="1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енергію</a:t>
            </a:r>
            <a:r>
              <a:rPr sz="20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людей</a:t>
            </a:r>
            <a:r>
              <a:rPr sz="2000" spc="1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5" dirty="0">
                <a:solidFill>
                  <a:srgbClr val="4E3A2F"/>
                </a:solidFill>
                <a:latin typeface="Microsoft Sans Serif"/>
                <a:cs typeface="Microsoft Sans Serif"/>
              </a:rPr>
              <a:t>для</a:t>
            </a:r>
            <a:r>
              <a:rPr sz="2000" spc="1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досягнення</a:t>
            </a:r>
            <a:r>
              <a:rPr sz="20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10" dirty="0">
                <a:solidFill>
                  <a:srgbClr val="4E3A2F"/>
                </a:solidFill>
                <a:latin typeface="Microsoft Sans Serif"/>
                <a:cs typeface="Microsoft Sans Serif"/>
              </a:rPr>
              <a:t>спільної</a:t>
            </a:r>
            <a:endParaRPr sz="2000">
              <a:latin typeface="Microsoft Sans Serif"/>
              <a:cs typeface="Microsoft Sans Serif"/>
            </a:endParaRPr>
          </a:p>
          <a:p>
            <a:pPr marL="355600">
              <a:lnSpc>
                <a:spcPts val="1680"/>
              </a:lnSpc>
            </a:pPr>
            <a:r>
              <a:rPr sz="2000" spc="-25" dirty="0">
                <a:solidFill>
                  <a:srgbClr val="4E3A2F"/>
                </a:solidFill>
                <a:latin typeface="Microsoft Sans Serif"/>
                <a:cs typeface="Microsoft Sans Serif"/>
              </a:rPr>
              <a:t>мети.</a:t>
            </a:r>
            <a:r>
              <a:rPr sz="20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55" dirty="0">
                <a:solidFill>
                  <a:srgbClr val="4E3A2F"/>
                </a:solidFill>
                <a:latin typeface="Microsoft Sans Serif"/>
                <a:cs typeface="Microsoft Sans Serif"/>
              </a:rPr>
              <a:t>Таким</a:t>
            </a:r>
            <a:r>
              <a:rPr sz="20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чином</a:t>
            </a:r>
            <a:r>
              <a:rPr sz="2000" dirty="0">
                <a:solidFill>
                  <a:srgbClr val="4E3A2F"/>
                </a:solidFill>
                <a:latin typeface="Microsoft Sans Serif"/>
                <a:cs typeface="Microsoft Sans Serif"/>
              </a:rPr>
              <a:t> ця</a:t>
            </a:r>
            <a:r>
              <a:rPr sz="2000" spc="2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група</a:t>
            </a:r>
            <a:r>
              <a:rPr sz="2000" spc="2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дослідників</a:t>
            </a:r>
            <a:r>
              <a:rPr sz="20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привертає</a:t>
            </a:r>
            <a:r>
              <a:rPr sz="2000" spc="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увагу</a:t>
            </a:r>
            <a:r>
              <a:rPr sz="2000" spc="10" dirty="0">
                <a:solidFill>
                  <a:srgbClr val="4E3A2F"/>
                </a:solidFill>
                <a:latin typeface="Microsoft Sans Serif"/>
                <a:cs typeface="Microsoft Sans Serif"/>
              </a:rPr>
              <a:t> дл</a:t>
            </a:r>
            <a:r>
              <a:rPr sz="20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30" dirty="0">
                <a:solidFill>
                  <a:srgbClr val="4E3A2F"/>
                </a:solidFill>
                <a:latin typeface="Microsoft Sans Serif"/>
                <a:cs typeface="Microsoft Sans Serif"/>
              </a:rPr>
              <a:t>того</a:t>
            </a:r>
            <a:endParaRPr sz="2000">
              <a:latin typeface="Microsoft Sans Serif"/>
              <a:cs typeface="Microsoft Sans Serif"/>
            </a:endParaRPr>
          </a:p>
          <a:p>
            <a:pPr marL="355600" marR="5080">
              <a:lnSpc>
                <a:spcPct val="80000"/>
              </a:lnSpc>
              <a:spcBef>
                <a:spcPts val="240"/>
              </a:spcBef>
            </a:pPr>
            <a:r>
              <a:rPr sz="2000" spc="-55" dirty="0">
                <a:solidFill>
                  <a:srgbClr val="4E3A2F"/>
                </a:solidFill>
                <a:latin typeface="Microsoft Sans Serif"/>
                <a:cs typeface="Microsoft Sans Serif"/>
              </a:rPr>
              <a:t>факту,</a:t>
            </a:r>
            <a:r>
              <a:rPr sz="2000" spc="1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що</a:t>
            </a:r>
            <a:r>
              <a:rPr sz="2000" spc="2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лідерство</a:t>
            </a:r>
            <a:r>
              <a:rPr sz="2000" spc="2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виростає</a:t>
            </a:r>
            <a:r>
              <a:rPr sz="200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50" dirty="0">
                <a:solidFill>
                  <a:srgbClr val="4E3A2F"/>
                </a:solidFill>
                <a:latin typeface="Microsoft Sans Serif"/>
                <a:cs typeface="Microsoft Sans Serif"/>
              </a:rPr>
              <a:t>із</a:t>
            </a:r>
            <a:r>
              <a:rPr sz="2000" spc="1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25" dirty="0">
                <a:solidFill>
                  <a:srgbClr val="4E3A2F"/>
                </a:solidFill>
                <a:latin typeface="Microsoft Sans Serif"/>
                <a:cs typeface="Microsoft Sans Serif"/>
              </a:rPr>
              <a:t>активного</a:t>
            </a:r>
            <a:r>
              <a:rPr sz="2000" spc="1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процесу</a:t>
            </a:r>
            <a:r>
              <a:rPr sz="2000" spc="1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взаємодії,</a:t>
            </a:r>
            <a:r>
              <a:rPr sz="2000" spc="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воно </a:t>
            </a:r>
            <a:r>
              <a:rPr sz="20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 існує</a:t>
            </a:r>
            <a:r>
              <a:rPr sz="2000" spc="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30" dirty="0">
                <a:solidFill>
                  <a:srgbClr val="4E3A2F"/>
                </a:solidFill>
                <a:latin typeface="Microsoft Sans Serif"/>
                <a:cs typeface="Microsoft Sans Serif"/>
              </a:rPr>
              <a:t>там</a:t>
            </a:r>
            <a:r>
              <a:rPr sz="2000" spc="1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і</a:t>
            </a:r>
            <a:r>
              <a:rPr sz="2000" spc="3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25" dirty="0">
                <a:solidFill>
                  <a:srgbClr val="4E3A2F"/>
                </a:solidFill>
                <a:latin typeface="Microsoft Sans Serif"/>
                <a:cs typeface="Microsoft Sans Serif"/>
              </a:rPr>
              <a:t>тоді,</a:t>
            </a:r>
            <a:r>
              <a:rPr sz="2000" spc="1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4E3A2F"/>
                </a:solidFill>
                <a:latin typeface="Microsoft Sans Serif"/>
                <a:cs typeface="Microsoft Sans Serif"/>
              </a:rPr>
              <a:t>де</a:t>
            </a:r>
            <a:r>
              <a:rPr sz="2000" spc="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і</a:t>
            </a:r>
            <a:r>
              <a:rPr sz="2000" spc="2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35" dirty="0">
                <a:solidFill>
                  <a:srgbClr val="4E3A2F"/>
                </a:solidFill>
                <a:latin typeface="Microsoft Sans Serif"/>
                <a:cs typeface="Microsoft Sans Serif"/>
              </a:rPr>
              <a:t>коли</a:t>
            </a:r>
            <a:r>
              <a:rPr sz="2000" spc="1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воно</a:t>
            </a:r>
            <a:r>
              <a:rPr sz="2000" spc="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усвідомлюється</a:t>
            </a:r>
            <a:r>
              <a:rPr sz="200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і</a:t>
            </a:r>
            <a:r>
              <a:rPr sz="2000" spc="1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підтримується </a:t>
            </a:r>
            <a:r>
              <a:rPr sz="20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іншими</a:t>
            </a:r>
            <a:r>
              <a:rPr sz="20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членами</a:t>
            </a:r>
            <a:r>
              <a:rPr sz="20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групи.</a:t>
            </a:r>
            <a:r>
              <a:rPr sz="2000" spc="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Лідерство</a:t>
            </a:r>
            <a:r>
              <a:rPr sz="2000" spc="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525" dirty="0">
                <a:solidFill>
                  <a:srgbClr val="4E3A2F"/>
                </a:solidFill>
                <a:latin typeface="Microsoft Sans Serif"/>
                <a:cs typeface="Microsoft Sans Serif"/>
              </a:rPr>
              <a:t>–</a:t>
            </a:r>
            <a:r>
              <a:rPr sz="2000" spc="2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це</a:t>
            </a:r>
            <a:r>
              <a:rPr sz="2000" spc="1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45" dirty="0">
                <a:solidFill>
                  <a:srgbClr val="4E3A2F"/>
                </a:solidFill>
                <a:latin typeface="Microsoft Sans Serif"/>
                <a:cs typeface="Microsoft Sans Serif"/>
              </a:rPr>
              <a:t>такі</a:t>
            </a:r>
            <a:r>
              <a:rPr sz="2000" spc="2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міжособистісні </a:t>
            </a:r>
            <a:r>
              <a:rPr sz="20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стосунки, </a:t>
            </a:r>
            <a:r>
              <a:rPr sz="2000" spc="-52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35" dirty="0">
                <a:solidFill>
                  <a:srgbClr val="4E3A2F"/>
                </a:solidFill>
                <a:latin typeface="Microsoft Sans Serif"/>
                <a:cs typeface="Microsoft Sans Serif"/>
              </a:rPr>
              <a:t>коли</a:t>
            </a:r>
            <a:r>
              <a:rPr sz="20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клени</a:t>
            </a:r>
            <a:r>
              <a:rPr sz="2000" spc="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групи</a:t>
            </a:r>
            <a:r>
              <a:rPr sz="2000" spc="1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виконують</a:t>
            </a:r>
            <a:r>
              <a:rPr sz="200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завдання</a:t>
            </a:r>
            <a:r>
              <a:rPr sz="20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55" dirty="0">
                <a:solidFill>
                  <a:srgbClr val="4E3A2F"/>
                </a:solidFill>
                <a:latin typeface="Microsoft Sans Serif"/>
                <a:cs typeface="Microsoft Sans Serif"/>
              </a:rPr>
              <a:t>тому,</a:t>
            </a:r>
            <a:r>
              <a:rPr sz="2000" spc="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що</a:t>
            </a:r>
            <a:r>
              <a:rPr sz="2000" spc="3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вони </a:t>
            </a:r>
            <a:r>
              <a:rPr sz="20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хочуть</a:t>
            </a:r>
            <a:r>
              <a:rPr sz="2000" spc="1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25" dirty="0">
                <a:solidFill>
                  <a:srgbClr val="4E3A2F"/>
                </a:solidFill>
                <a:latin typeface="Microsoft Sans Serif"/>
                <a:cs typeface="Microsoft Sans Serif"/>
              </a:rPr>
              <a:t>це </a:t>
            </a:r>
            <a:r>
              <a:rPr sz="20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робити,</a:t>
            </a:r>
            <a:r>
              <a:rPr sz="2000" spc="-2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30" dirty="0">
                <a:solidFill>
                  <a:srgbClr val="4E3A2F"/>
                </a:solidFill>
                <a:latin typeface="Microsoft Sans Serif"/>
                <a:cs typeface="Microsoft Sans Serif"/>
              </a:rPr>
              <a:t>оскільки</a:t>
            </a:r>
            <a:r>
              <a:rPr sz="2000" spc="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сприймають</a:t>
            </a:r>
            <a:r>
              <a:rPr sz="20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 лідера</a:t>
            </a:r>
            <a:r>
              <a:rPr sz="2000" spc="2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найбільш </a:t>
            </a:r>
            <a:r>
              <a:rPr sz="20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підходящим</a:t>
            </a:r>
            <a:r>
              <a:rPr sz="2000" spc="4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5" dirty="0">
                <a:solidFill>
                  <a:srgbClr val="4E3A2F"/>
                </a:solidFill>
                <a:latin typeface="Microsoft Sans Serif"/>
                <a:cs typeface="Microsoft Sans Serif"/>
              </a:rPr>
              <a:t>для</a:t>
            </a:r>
            <a:r>
              <a:rPr sz="2000" spc="3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25" dirty="0">
                <a:solidFill>
                  <a:srgbClr val="4E3A2F"/>
                </a:solidFill>
                <a:latin typeface="Microsoft Sans Serif"/>
                <a:cs typeface="Microsoft Sans Serif"/>
              </a:rPr>
              <a:t>цієї </a:t>
            </a:r>
            <a:r>
              <a:rPr sz="2000" spc="3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ролі.</a:t>
            </a:r>
            <a:endParaRPr sz="20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232613"/>
            <a:ext cx="8006715" cy="5678170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355600" marR="117475" indent="-342900">
              <a:lnSpc>
                <a:spcPct val="80000"/>
              </a:lnSpc>
              <a:spcBef>
                <a:spcPts val="535"/>
              </a:spcBef>
              <a:tabLst>
                <a:tab pos="354965" algn="l"/>
              </a:tabLst>
            </a:pPr>
            <a:r>
              <a:rPr sz="1250" spc="-40" dirty="0">
                <a:solidFill>
                  <a:srgbClr val="EFA12D"/>
                </a:solidFill>
                <a:latin typeface="Microsoft Sans Serif"/>
                <a:cs typeface="Microsoft Sans Serif"/>
              </a:rPr>
              <a:t>🞭	</a:t>
            </a:r>
            <a:r>
              <a:rPr sz="18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8.Лідерство</a:t>
            </a:r>
            <a:r>
              <a:rPr sz="1800" spc="3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1800" spc="-60" dirty="0">
                <a:solidFill>
                  <a:srgbClr val="4E3A2F"/>
                </a:solidFill>
                <a:latin typeface="Microsoft Sans Serif"/>
                <a:cs typeface="Microsoft Sans Serif"/>
              </a:rPr>
              <a:t>як</a:t>
            </a:r>
            <a:r>
              <a:rPr sz="1800" spc="1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здійснення</a:t>
            </a:r>
            <a:r>
              <a:rPr sz="1800" spc="3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1800" spc="-40" dirty="0">
                <a:solidFill>
                  <a:srgbClr val="4E3A2F"/>
                </a:solidFill>
                <a:latin typeface="Microsoft Sans Serif"/>
                <a:cs typeface="Microsoft Sans Serif"/>
              </a:rPr>
              <a:t>впливу.</a:t>
            </a:r>
            <a:r>
              <a:rPr sz="1800" spc="4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1800" spc="-35" dirty="0">
                <a:solidFill>
                  <a:srgbClr val="4E3A2F"/>
                </a:solidFill>
                <a:latin typeface="Microsoft Sans Serif"/>
                <a:cs typeface="Microsoft Sans Serif"/>
              </a:rPr>
              <a:t>Концепт</a:t>
            </a:r>
            <a:r>
              <a:rPr sz="1800" spc="4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«впливу»</a:t>
            </a:r>
            <a:r>
              <a:rPr sz="1800" spc="3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визнає</a:t>
            </a:r>
            <a:r>
              <a:rPr sz="1800" spc="2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той</a:t>
            </a:r>
            <a:r>
              <a:rPr sz="1800" spc="2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1800" spc="-65" dirty="0">
                <a:solidFill>
                  <a:srgbClr val="4E3A2F"/>
                </a:solidFill>
                <a:latin typeface="Microsoft Sans Serif"/>
                <a:cs typeface="Microsoft Sans Serif"/>
              </a:rPr>
              <a:t>факт, </a:t>
            </a:r>
            <a:r>
              <a:rPr sz="1800" spc="-6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що</a:t>
            </a:r>
            <a:r>
              <a:rPr sz="1800" spc="1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індивіди</a:t>
            </a:r>
            <a:r>
              <a:rPr sz="1800" spc="2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відрізняються</a:t>
            </a:r>
            <a:r>
              <a:rPr sz="1800" spc="3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один</a:t>
            </a:r>
            <a:r>
              <a:rPr sz="1800" spc="2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від</a:t>
            </a:r>
            <a:r>
              <a:rPr sz="1800" spc="2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одного,</a:t>
            </a:r>
            <a:r>
              <a:rPr sz="1800" spc="3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1800" spc="-40" dirty="0">
                <a:solidFill>
                  <a:srgbClr val="4E3A2F"/>
                </a:solidFill>
                <a:latin typeface="Microsoft Sans Serif"/>
                <a:cs typeface="Microsoft Sans Serif"/>
              </a:rPr>
              <a:t>окрім</a:t>
            </a:r>
            <a:r>
              <a:rPr sz="1800" spc="4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1800" spc="-25" dirty="0">
                <a:solidFill>
                  <a:srgbClr val="4E3A2F"/>
                </a:solidFill>
                <a:latin typeface="Microsoft Sans Serif"/>
                <a:cs typeface="Microsoft Sans Serif"/>
              </a:rPr>
              <a:t>усього</a:t>
            </a:r>
            <a:r>
              <a:rPr sz="1800" spc="5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іншого,</a:t>
            </a:r>
            <a:r>
              <a:rPr sz="1800" spc="6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рівнем </a:t>
            </a:r>
            <a:r>
              <a:rPr sz="1800" spc="-46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1800" spc="35" dirty="0">
                <a:solidFill>
                  <a:srgbClr val="4E3A2F"/>
                </a:solidFill>
                <a:latin typeface="Microsoft Sans Serif"/>
                <a:cs typeface="Microsoft Sans Serif"/>
              </a:rPr>
              <a:t>їх</a:t>
            </a:r>
            <a:r>
              <a:rPr sz="1800" spc="1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впливу</a:t>
            </a:r>
            <a:r>
              <a:rPr sz="1800" spc="1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на</a:t>
            </a:r>
            <a:r>
              <a:rPr sz="1800" spc="3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1800" spc="-25" dirty="0">
                <a:solidFill>
                  <a:srgbClr val="4E3A2F"/>
                </a:solidFill>
                <a:latin typeface="Microsoft Sans Serif"/>
                <a:cs typeface="Microsoft Sans Serif"/>
              </a:rPr>
              <a:t>поведінку</a:t>
            </a:r>
            <a:r>
              <a:rPr sz="1800" spc="2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групи.</a:t>
            </a:r>
            <a:r>
              <a:rPr sz="1800" spc="5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1800" spc="-45" dirty="0">
                <a:solidFill>
                  <a:srgbClr val="4E3A2F"/>
                </a:solidFill>
                <a:latin typeface="Microsoft Sans Serif"/>
                <a:cs typeface="Microsoft Sans Serif"/>
              </a:rPr>
              <a:t>Тому</a:t>
            </a:r>
            <a:r>
              <a:rPr sz="18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вони</a:t>
            </a:r>
            <a:r>
              <a:rPr sz="1800" spc="4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визначають</a:t>
            </a:r>
            <a:r>
              <a:rPr sz="1800" spc="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лідерство</a:t>
            </a:r>
            <a:r>
              <a:rPr sz="1800" spc="3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1800" spc="-60" dirty="0">
                <a:solidFill>
                  <a:srgbClr val="4E3A2F"/>
                </a:solidFill>
                <a:latin typeface="Microsoft Sans Serif"/>
                <a:cs typeface="Microsoft Sans Serif"/>
              </a:rPr>
              <a:t>як</a:t>
            </a:r>
            <a:endParaRPr sz="1800">
              <a:latin typeface="Microsoft Sans Serif"/>
              <a:cs typeface="Microsoft Sans Serif"/>
            </a:endParaRPr>
          </a:p>
          <a:p>
            <a:pPr marL="355600" marR="5080">
              <a:lnSpc>
                <a:spcPct val="80000"/>
              </a:lnSpc>
            </a:pPr>
            <a:r>
              <a:rPr sz="18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процес,</a:t>
            </a:r>
            <a:r>
              <a:rPr sz="1800" spc="1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1800" spc="-30" dirty="0">
                <a:solidFill>
                  <a:srgbClr val="4E3A2F"/>
                </a:solidFill>
                <a:latin typeface="Microsoft Sans Serif"/>
                <a:cs typeface="Microsoft Sans Serif"/>
              </a:rPr>
              <a:t>який</a:t>
            </a:r>
            <a:r>
              <a:rPr sz="1800" spc="2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впливає</a:t>
            </a:r>
            <a:r>
              <a:rPr sz="1800" spc="1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на</a:t>
            </a:r>
            <a:r>
              <a:rPr sz="1800" spc="4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діяльність</a:t>
            </a:r>
            <a:r>
              <a:rPr sz="1800" spc="2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організаційної</a:t>
            </a:r>
            <a:r>
              <a:rPr sz="1800" spc="3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1800" spc="-25" dirty="0">
                <a:solidFill>
                  <a:srgbClr val="4E3A2F"/>
                </a:solidFill>
                <a:latin typeface="Microsoft Sans Serif"/>
                <a:cs typeface="Microsoft Sans Serif"/>
              </a:rPr>
              <a:t>групи</a:t>
            </a:r>
            <a:r>
              <a:rPr sz="1800" spc="6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4E3A2F"/>
                </a:solidFill>
                <a:latin typeface="Microsoft Sans Serif"/>
                <a:cs typeface="Microsoft Sans Serif"/>
              </a:rPr>
              <a:t>в</a:t>
            </a:r>
            <a:r>
              <a:rPr sz="1800" spc="2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1800" spc="80" dirty="0">
                <a:solidFill>
                  <a:srgbClr val="4E3A2F"/>
                </a:solidFill>
                <a:latin typeface="Microsoft Sans Serif"/>
                <a:cs typeface="Microsoft Sans Serif"/>
              </a:rPr>
              <a:t>її</a:t>
            </a:r>
            <a:r>
              <a:rPr sz="1800" spc="2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спробах </a:t>
            </a:r>
            <a:r>
              <a:rPr sz="18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 досягнути</a:t>
            </a:r>
            <a:r>
              <a:rPr sz="1800" spc="3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1800" spc="5" dirty="0">
                <a:solidFill>
                  <a:srgbClr val="4E3A2F"/>
                </a:solidFill>
                <a:latin typeface="Microsoft Sans Serif"/>
                <a:cs typeface="Microsoft Sans Serif"/>
              </a:rPr>
              <a:t>спільної</a:t>
            </a:r>
            <a:r>
              <a:rPr sz="1800" spc="4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1800" spc="-25" dirty="0">
                <a:solidFill>
                  <a:srgbClr val="4E3A2F"/>
                </a:solidFill>
                <a:latin typeface="Microsoft Sans Serif"/>
                <a:cs typeface="Microsoft Sans Serif"/>
              </a:rPr>
              <a:t>мети,</a:t>
            </a:r>
            <a:r>
              <a:rPr sz="1800" spc="1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1800" spc="-60" dirty="0">
                <a:solidFill>
                  <a:srgbClr val="4E3A2F"/>
                </a:solidFill>
                <a:latin typeface="Microsoft Sans Serif"/>
                <a:cs typeface="Microsoft Sans Serif"/>
              </a:rPr>
              <a:t>як</a:t>
            </a:r>
            <a:r>
              <a:rPr sz="1800" spc="3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міжособистісний</a:t>
            </a:r>
            <a:r>
              <a:rPr sz="1800" spc="1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вплив,</a:t>
            </a:r>
            <a:r>
              <a:rPr sz="1800" spc="2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1800" spc="-30" dirty="0">
                <a:solidFill>
                  <a:srgbClr val="4E3A2F"/>
                </a:solidFill>
                <a:latin typeface="Microsoft Sans Serif"/>
                <a:cs typeface="Microsoft Sans Serif"/>
              </a:rPr>
              <a:t>який</a:t>
            </a:r>
            <a:r>
              <a:rPr sz="1800" spc="1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виявляється</a:t>
            </a:r>
            <a:r>
              <a:rPr sz="1800" spc="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4E3A2F"/>
                </a:solidFill>
                <a:latin typeface="Microsoft Sans Serif"/>
                <a:cs typeface="Microsoft Sans Serif"/>
              </a:rPr>
              <a:t>в </a:t>
            </a:r>
            <a:r>
              <a:rPr sz="1800" spc="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певних</a:t>
            </a:r>
            <a:r>
              <a:rPr sz="1800" spc="2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ситуаціях</a:t>
            </a:r>
            <a:r>
              <a:rPr sz="1800" spc="4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і</a:t>
            </a:r>
            <a:r>
              <a:rPr sz="1800" spc="2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спрямований</a:t>
            </a:r>
            <a:r>
              <a:rPr sz="1800" spc="5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на</a:t>
            </a:r>
            <a:r>
              <a:rPr sz="1800" spc="4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досягнення</a:t>
            </a:r>
            <a:r>
              <a:rPr sz="1800" spc="4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1800" spc="-35" dirty="0">
                <a:solidFill>
                  <a:srgbClr val="4E3A2F"/>
                </a:solidFill>
                <a:latin typeface="Microsoft Sans Serif"/>
                <a:cs typeface="Microsoft Sans Serif"/>
              </a:rPr>
              <a:t>конкретних</a:t>
            </a:r>
            <a:r>
              <a:rPr sz="1800" spc="4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1800" spc="-35" dirty="0">
                <a:solidFill>
                  <a:srgbClr val="4E3A2F"/>
                </a:solidFill>
                <a:latin typeface="Microsoft Sans Serif"/>
                <a:cs typeface="Microsoft Sans Serif"/>
              </a:rPr>
              <a:t>результатів. </a:t>
            </a:r>
            <a:r>
              <a:rPr sz="1800" spc="-3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Лідерство</a:t>
            </a:r>
            <a:r>
              <a:rPr sz="1800" spc="4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визнають</a:t>
            </a:r>
            <a:r>
              <a:rPr sz="1800" spc="1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1800" spc="-25" dirty="0">
                <a:solidFill>
                  <a:srgbClr val="4E3A2F"/>
                </a:solidFill>
                <a:latin typeface="Microsoft Sans Serif"/>
                <a:cs typeface="Microsoft Sans Serif"/>
              </a:rPr>
              <a:t>рівнозначним</a:t>
            </a:r>
            <a:r>
              <a:rPr sz="1800" spc="6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сфері</a:t>
            </a:r>
            <a:r>
              <a:rPr sz="1800" spc="4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1800" spc="-40" dirty="0">
                <a:solidFill>
                  <a:srgbClr val="4E3A2F"/>
                </a:solidFill>
                <a:latin typeface="Microsoft Sans Serif"/>
                <a:cs typeface="Microsoft Sans Serif"/>
              </a:rPr>
              <a:t>впливу,</a:t>
            </a:r>
            <a:r>
              <a:rPr sz="1800" spc="4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або</a:t>
            </a:r>
            <a:r>
              <a:rPr sz="1800" spc="3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1800" spc="-70" dirty="0">
                <a:solidFill>
                  <a:srgbClr val="4E3A2F"/>
                </a:solidFill>
                <a:latin typeface="Microsoft Sans Serif"/>
                <a:cs typeface="Microsoft Sans Serif"/>
              </a:rPr>
              <a:t>ж</a:t>
            </a:r>
            <a:r>
              <a:rPr sz="1800" spc="3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1800" spc="-25" dirty="0">
                <a:solidFill>
                  <a:srgbClr val="4E3A2F"/>
                </a:solidFill>
                <a:latin typeface="Microsoft Sans Serif"/>
                <a:cs typeface="Microsoft Sans Serif"/>
              </a:rPr>
              <a:t>елементом,</a:t>
            </a:r>
            <a:r>
              <a:rPr sz="1800" spc="3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1800" spc="-30" dirty="0">
                <a:solidFill>
                  <a:srgbClr val="4E3A2F"/>
                </a:solidFill>
                <a:latin typeface="Microsoft Sans Serif"/>
                <a:cs typeface="Microsoft Sans Serif"/>
              </a:rPr>
              <a:t>який </a:t>
            </a:r>
            <a:r>
              <a:rPr sz="1800" spc="-459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здійснює </a:t>
            </a:r>
            <a:r>
              <a:rPr sz="18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вплив.</a:t>
            </a:r>
            <a:r>
              <a:rPr sz="1800" spc="1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Відповідно</a:t>
            </a:r>
            <a:r>
              <a:rPr sz="1800" spc="3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лідером</a:t>
            </a:r>
            <a:r>
              <a:rPr sz="1800" spc="2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визнають,</a:t>
            </a:r>
            <a:r>
              <a:rPr sz="1800" spc="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або</a:t>
            </a:r>
            <a:r>
              <a:rPr sz="1800" spc="1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1800" spc="-75" dirty="0">
                <a:solidFill>
                  <a:srgbClr val="4E3A2F"/>
                </a:solidFill>
                <a:latin typeface="Microsoft Sans Serif"/>
                <a:cs typeface="Microsoft Sans Serif"/>
              </a:rPr>
              <a:t>ж</a:t>
            </a:r>
            <a:r>
              <a:rPr sz="1800" spc="2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1800" spc="-25" dirty="0">
                <a:solidFill>
                  <a:srgbClr val="4E3A2F"/>
                </a:solidFill>
                <a:latin typeface="Microsoft Sans Serif"/>
                <a:cs typeface="Microsoft Sans Serif"/>
              </a:rPr>
              <a:t>того,</a:t>
            </a:r>
            <a:r>
              <a:rPr sz="1800" spc="3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хто</a:t>
            </a:r>
            <a:r>
              <a:rPr sz="1800" spc="3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здійснює </a:t>
            </a:r>
            <a:r>
              <a:rPr sz="18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позитивний</a:t>
            </a:r>
            <a:r>
              <a:rPr sz="180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вплив</a:t>
            </a:r>
            <a:r>
              <a:rPr sz="1800" spc="3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на</a:t>
            </a:r>
            <a:r>
              <a:rPr sz="1800" spc="2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інших,</a:t>
            </a:r>
            <a:r>
              <a:rPr sz="1800" spc="5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або</a:t>
            </a:r>
            <a:r>
              <a:rPr sz="1800" spc="1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1800" spc="-75" dirty="0">
                <a:solidFill>
                  <a:srgbClr val="4E3A2F"/>
                </a:solidFill>
                <a:latin typeface="Microsoft Sans Serif"/>
                <a:cs typeface="Microsoft Sans Serif"/>
              </a:rPr>
              <a:t>ж</a:t>
            </a:r>
            <a:r>
              <a:rPr sz="1800" spc="2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1800" spc="-25" dirty="0">
                <a:solidFill>
                  <a:srgbClr val="4E3A2F"/>
                </a:solidFill>
                <a:latin typeface="Microsoft Sans Serif"/>
                <a:cs typeface="Microsoft Sans Serif"/>
              </a:rPr>
              <a:t>того,</a:t>
            </a:r>
            <a:r>
              <a:rPr sz="1800" spc="2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хто,</a:t>
            </a:r>
            <a:r>
              <a:rPr sz="1800" spc="4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порівнюючи</a:t>
            </a:r>
            <a:r>
              <a:rPr sz="1800" spc="3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1800" spc="-75" dirty="0">
                <a:solidFill>
                  <a:srgbClr val="4E3A2F"/>
                </a:solidFill>
                <a:latin typeface="Microsoft Sans Serif"/>
                <a:cs typeface="Microsoft Sans Serif"/>
              </a:rPr>
              <a:t>з</a:t>
            </a:r>
            <a:r>
              <a:rPr sz="1800" spc="2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іншими</a:t>
            </a:r>
            <a:endParaRPr sz="1800">
              <a:latin typeface="Microsoft Sans Serif"/>
              <a:cs typeface="Microsoft Sans Serif"/>
            </a:endParaRPr>
          </a:p>
          <a:p>
            <a:pPr marL="355600" marR="520700">
              <a:lnSpc>
                <a:spcPct val="80000"/>
              </a:lnSpc>
            </a:pPr>
            <a:r>
              <a:rPr sz="18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членами</a:t>
            </a:r>
            <a:r>
              <a:rPr sz="1800" spc="1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групи,</a:t>
            </a:r>
            <a:r>
              <a:rPr sz="1800" spc="5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має</a:t>
            </a:r>
            <a:r>
              <a:rPr sz="1800" spc="2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найбільший</a:t>
            </a:r>
            <a:r>
              <a:rPr sz="1800" spc="1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вплив.</a:t>
            </a:r>
            <a:r>
              <a:rPr sz="1800" spc="1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1800" spc="-40" dirty="0">
                <a:solidFill>
                  <a:srgbClr val="4E3A2F"/>
                </a:solidFill>
                <a:latin typeface="Microsoft Sans Serif"/>
                <a:cs typeface="Microsoft Sans Serif"/>
              </a:rPr>
              <a:t>Якщо</a:t>
            </a:r>
            <a:r>
              <a:rPr sz="1800" spc="2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при</a:t>
            </a:r>
            <a:r>
              <a:rPr sz="1800" spc="3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цьому</a:t>
            </a:r>
            <a:r>
              <a:rPr sz="1800" spc="1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інші</a:t>
            </a:r>
            <a:r>
              <a:rPr sz="1800" spc="4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члени </a:t>
            </a:r>
            <a:r>
              <a:rPr sz="1800" spc="-46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1800" spc="-25" dirty="0">
                <a:solidFill>
                  <a:srgbClr val="4E3A2F"/>
                </a:solidFill>
                <a:latin typeface="Microsoft Sans Serif"/>
                <a:cs typeface="Microsoft Sans Serif"/>
              </a:rPr>
              <a:t>групи</a:t>
            </a:r>
            <a:r>
              <a:rPr sz="1800" spc="3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змінюються,</a:t>
            </a:r>
            <a:r>
              <a:rPr sz="1800" spc="2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то</a:t>
            </a:r>
            <a:r>
              <a:rPr sz="1800" spc="2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цей</a:t>
            </a:r>
            <a:r>
              <a:rPr sz="1800" spc="1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процес</a:t>
            </a:r>
            <a:r>
              <a:rPr sz="1800" spc="3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впливу</a:t>
            </a:r>
            <a:r>
              <a:rPr sz="1800" spc="1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визначають</a:t>
            </a:r>
            <a:r>
              <a:rPr sz="1800" spc="1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1800" spc="-60" dirty="0">
                <a:solidFill>
                  <a:srgbClr val="4E3A2F"/>
                </a:solidFill>
                <a:latin typeface="Microsoft Sans Serif"/>
                <a:cs typeface="Microsoft Sans Serif"/>
              </a:rPr>
              <a:t>як</a:t>
            </a:r>
            <a:r>
              <a:rPr sz="1800" spc="2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успішне </a:t>
            </a:r>
            <a:r>
              <a:rPr sz="18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лідерство;</a:t>
            </a:r>
            <a:r>
              <a:rPr sz="1800" spc="1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1800" spc="-35" dirty="0">
                <a:solidFill>
                  <a:srgbClr val="4E3A2F"/>
                </a:solidFill>
                <a:latin typeface="Microsoft Sans Serif"/>
                <a:cs typeface="Microsoft Sans Serif"/>
              </a:rPr>
              <a:t>якщо</a:t>
            </a:r>
            <a:r>
              <a:rPr sz="1800" spc="1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ці</a:t>
            </a:r>
            <a:r>
              <a:rPr sz="1800" spc="2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1800" spc="-35" dirty="0">
                <a:solidFill>
                  <a:srgbClr val="4E3A2F"/>
                </a:solidFill>
                <a:latin typeface="Microsoft Sans Serif"/>
                <a:cs typeface="Microsoft Sans Serif"/>
              </a:rPr>
              <a:t>зміни</a:t>
            </a:r>
            <a:r>
              <a:rPr sz="1800" spc="1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4E3A2F"/>
                </a:solidFill>
                <a:latin typeface="Microsoft Sans Serif"/>
                <a:cs typeface="Microsoft Sans Serif"/>
              </a:rPr>
              <a:t>в</a:t>
            </a:r>
            <a:r>
              <a:rPr sz="1800" spc="2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інших</a:t>
            </a:r>
            <a:r>
              <a:rPr sz="1800" spc="2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посилюються,</a:t>
            </a:r>
            <a:r>
              <a:rPr sz="1800" spc="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підкріплюються</a:t>
            </a:r>
            <a:r>
              <a:rPr sz="1800" spc="1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і </a:t>
            </a:r>
            <a:r>
              <a:rPr sz="18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винагороджуються,</a:t>
            </a:r>
            <a:r>
              <a:rPr sz="1800" spc="2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то</a:t>
            </a:r>
            <a:r>
              <a:rPr sz="1800" spc="2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це</a:t>
            </a:r>
            <a:r>
              <a:rPr sz="1800" spc="1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1800" spc="-35" dirty="0">
                <a:solidFill>
                  <a:srgbClr val="4E3A2F"/>
                </a:solidFill>
                <a:latin typeface="Microsoft Sans Serif"/>
                <a:cs typeface="Microsoft Sans Serif"/>
              </a:rPr>
              <a:t>буде</a:t>
            </a:r>
            <a:r>
              <a:rPr sz="1800" spc="2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ефективне</a:t>
            </a:r>
            <a:r>
              <a:rPr sz="1800" spc="2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лідерство.</a:t>
            </a:r>
            <a:endParaRPr sz="1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250">
              <a:latin typeface="Microsoft Sans Serif"/>
              <a:cs typeface="Microsoft Sans Serif"/>
            </a:endParaRPr>
          </a:p>
          <a:p>
            <a:pPr marL="355600" marR="365125" indent="-342900">
              <a:lnSpc>
                <a:spcPct val="80000"/>
              </a:lnSpc>
              <a:spcBef>
                <a:spcPts val="5"/>
              </a:spcBef>
              <a:tabLst>
                <a:tab pos="354965" algn="l"/>
              </a:tabLst>
            </a:pPr>
            <a:r>
              <a:rPr sz="1250" spc="-40" dirty="0">
                <a:solidFill>
                  <a:srgbClr val="EFA12D"/>
                </a:solidFill>
                <a:latin typeface="Microsoft Sans Serif"/>
                <a:cs typeface="Microsoft Sans Serif"/>
              </a:rPr>
              <a:t>🞭	</a:t>
            </a:r>
            <a:r>
              <a:rPr sz="1800" dirty="0">
                <a:solidFill>
                  <a:srgbClr val="4E3A2F"/>
                </a:solidFill>
                <a:latin typeface="Microsoft Sans Serif"/>
                <a:cs typeface="Microsoft Sans Serif"/>
              </a:rPr>
              <a:t>9.</a:t>
            </a:r>
            <a:r>
              <a:rPr sz="1800" spc="1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Лідерство</a:t>
            </a:r>
            <a:r>
              <a:rPr sz="1800" spc="3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1800" spc="-60" dirty="0">
                <a:solidFill>
                  <a:srgbClr val="4E3A2F"/>
                </a:solidFill>
                <a:latin typeface="Microsoft Sans Serif"/>
                <a:cs typeface="Microsoft Sans Serif"/>
              </a:rPr>
              <a:t>як</a:t>
            </a:r>
            <a:r>
              <a:rPr sz="1800" spc="2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відносини</a:t>
            </a:r>
            <a:r>
              <a:rPr sz="1800" spc="2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влади.</a:t>
            </a:r>
            <a:r>
              <a:rPr sz="1800" spc="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1800" spc="-25" dirty="0">
                <a:solidFill>
                  <a:srgbClr val="4E3A2F"/>
                </a:solidFill>
                <a:latin typeface="Microsoft Sans Serif"/>
                <a:cs typeface="Microsoft Sans Serif"/>
              </a:rPr>
              <a:t>Багато</a:t>
            </a:r>
            <a:r>
              <a:rPr sz="1800" spc="3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хто</a:t>
            </a:r>
            <a:r>
              <a:rPr sz="1800" spc="4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1800" spc="-75" dirty="0">
                <a:solidFill>
                  <a:srgbClr val="4E3A2F"/>
                </a:solidFill>
                <a:latin typeface="Microsoft Sans Serif"/>
                <a:cs typeface="Microsoft Sans Serif"/>
              </a:rPr>
              <a:t>з</a:t>
            </a:r>
            <a:r>
              <a:rPr sz="1800" spc="2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дослідників</a:t>
            </a:r>
            <a:r>
              <a:rPr sz="1800" spc="2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лідерства </a:t>
            </a:r>
            <a:r>
              <a:rPr sz="180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визначають</a:t>
            </a:r>
            <a:r>
              <a:rPr sz="1800" spc="1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його</a:t>
            </a:r>
            <a:r>
              <a:rPr sz="1800" spc="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1800" spc="-60" dirty="0">
                <a:solidFill>
                  <a:srgbClr val="4E3A2F"/>
                </a:solidFill>
                <a:latin typeface="Microsoft Sans Serif"/>
                <a:cs typeface="Microsoft Sans Serif"/>
              </a:rPr>
              <a:t>як</a:t>
            </a:r>
            <a:r>
              <a:rPr sz="1800" spc="2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1800" spc="-40" dirty="0">
                <a:solidFill>
                  <a:srgbClr val="4E3A2F"/>
                </a:solidFill>
                <a:latin typeface="Microsoft Sans Serif"/>
                <a:cs typeface="Microsoft Sans Serif"/>
              </a:rPr>
              <a:t>владу,</a:t>
            </a:r>
            <a:r>
              <a:rPr sz="1800" spc="2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1800" spc="-30" dirty="0">
                <a:solidFill>
                  <a:srgbClr val="4E3A2F"/>
                </a:solidFill>
                <a:latin typeface="Microsoft Sans Serif"/>
                <a:cs typeface="Microsoft Sans Serif"/>
              </a:rPr>
              <a:t>яка</a:t>
            </a:r>
            <a:r>
              <a:rPr sz="1800" spc="3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здійснюється</a:t>
            </a:r>
            <a:r>
              <a:rPr sz="18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1800" spc="-30" dirty="0">
                <a:solidFill>
                  <a:srgbClr val="4E3A2F"/>
                </a:solidFill>
                <a:latin typeface="Microsoft Sans Serif"/>
                <a:cs typeface="Microsoft Sans Serif"/>
              </a:rPr>
              <a:t>«згори</a:t>
            </a:r>
            <a:r>
              <a:rPr sz="1800" spc="2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донизу»,</a:t>
            </a:r>
            <a:r>
              <a:rPr sz="1800" spc="2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1800" spc="-30" dirty="0">
                <a:solidFill>
                  <a:srgbClr val="4E3A2F"/>
                </a:solidFill>
                <a:latin typeface="Microsoft Sans Serif"/>
                <a:cs typeface="Microsoft Sans Serif"/>
              </a:rPr>
              <a:t>яка </a:t>
            </a:r>
            <a:r>
              <a:rPr sz="1800" spc="-2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характеризується</a:t>
            </a:r>
            <a:r>
              <a:rPr sz="1800" spc="5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здатністю</a:t>
            </a:r>
            <a:r>
              <a:rPr sz="1800" spc="1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1800" spc="-25" dirty="0">
                <a:solidFill>
                  <a:srgbClr val="4E3A2F"/>
                </a:solidFill>
                <a:latin typeface="Microsoft Sans Serif"/>
                <a:cs typeface="Microsoft Sans Serif"/>
              </a:rPr>
              <a:t>одного</a:t>
            </a:r>
            <a:r>
              <a:rPr sz="1800" spc="3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індивіда</a:t>
            </a:r>
            <a:r>
              <a:rPr sz="1800" spc="2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домінувати</a:t>
            </a:r>
            <a:r>
              <a:rPr sz="1800" spc="6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над</a:t>
            </a:r>
            <a:r>
              <a:rPr sz="1800" spc="1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іншими, </a:t>
            </a:r>
            <a:r>
              <a:rPr sz="1800" spc="-459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1800" spc="-30" dirty="0">
                <a:solidFill>
                  <a:srgbClr val="4E3A2F"/>
                </a:solidFill>
                <a:latin typeface="Microsoft Sans Serif"/>
                <a:cs typeface="Microsoft Sans Serif"/>
              </a:rPr>
              <a:t>змушуючи</a:t>
            </a:r>
            <a:r>
              <a:rPr sz="1800" spc="5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1800" spc="35" dirty="0">
                <a:solidFill>
                  <a:srgbClr val="4E3A2F"/>
                </a:solidFill>
                <a:latin typeface="Microsoft Sans Serif"/>
                <a:cs typeface="Microsoft Sans Serif"/>
              </a:rPr>
              <a:t>їх</a:t>
            </a:r>
            <a:r>
              <a:rPr sz="1800" spc="3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робити</a:t>
            </a:r>
            <a:r>
              <a:rPr sz="1800" spc="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те,</a:t>
            </a:r>
            <a:r>
              <a:rPr sz="1800" spc="2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що</a:t>
            </a:r>
            <a:r>
              <a:rPr sz="1800" spc="2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ті</a:t>
            </a:r>
            <a:r>
              <a:rPr sz="1800" spc="2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1800" spc="-25" dirty="0">
                <a:solidFill>
                  <a:srgbClr val="4E3A2F"/>
                </a:solidFill>
                <a:latin typeface="Microsoft Sans Serif"/>
                <a:cs typeface="Microsoft Sans Serif"/>
              </a:rPr>
              <a:t>могли</a:t>
            </a:r>
            <a:r>
              <a:rPr sz="1800" spc="2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б</a:t>
            </a:r>
            <a:r>
              <a:rPr sz="1800" spc="1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не</a:t>
            </a:r>
            <a:r>
              <a:rPr sz="1800" spc="2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робити</a:t>
            </a:r>
            <a:r>
              <a:rPr sz="1800" spc="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1800" spc="-25" dirty="0">
                <a:solidFill>
                  <a:srgbClr val="4E3A2F"/>
                </a:solidFill>
                <a:latin typeface="Microsoft Sans Serif"/>
                <a:cs typeface="Microsoft Sans Serif"/>
              </a:rPr>
              <a:t>взагалі.</a:t>
            </a:r>
            <a:r>
              <a:rPr sz="1800" spc="3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Причому </a:t>
            </a:r>
            <a:r>
              <a:rPr sz="18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 лідерство</a:t>
            </a:r>
            <a:r>
              <a:rPr sz="1800" spc="1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1800" spc="-60" dirty="0">
                <a:solidFill>
                  <a:srgbClr val="4E3A2F"/>
                </a:solidFill>
                <a:latin typeface="Microsoft Sans Serif"/>
                <a:cs typeface="Microsoft Sans Serif"/>
              </a:rPr>
              <a:t>як</a:t>
            </a:r>
            <a:r>
              <a:rPr sz="1800" spc="2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владні</a:t>
            </a:r>
            <a:r>
              <a:rPr sz="1800" spc="1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відносини</a:t>
            </a:r>
            <a:r>
              <a:rPr sz="1800" spc="3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1800" spc="-40" dirty="0">
                <a:solidFill>
                  <a:srgbClr val="4E3A2F"/>
                </a:solidFill>
                <a:latin typeface="Microsoft Sans Serif"/>
                <a:cs typeface="Microsoft Sans Serif"/>
              </a:rPr>
              <a:t>може</a:t>
            </a:r>
            <a:r>
              <a:rPr sz="1800" spc="1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усвідомлюватися,</a:t>
            </a:r>
            <a:r>
              <a:rPr sz="1800" spc="5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4E3A2F"/>
                </a:solidFill>
                <a:latin typeface="Microsoft Sans Serif"/>
                <a:cs typeface="Microsoft Sans Serif"/>
              </a:rPr>
              <a:t>а</a:t>
            </a:r>
            <a:r>
              <a:rPr sz="1800" spc="2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1800" spc="-40" dirty="0">
                <a:solidFill>
                  <a:srgbClr val="4E3A2F"/>
                </a:solidFill>
                <a:latin typeface="Microsoft Sans Serif"/>
                <a:cs typeface="Microsoft Sans Serif"/>
              </a:rPr>
              <a:t>може</a:t>
            </a:r>
            <a:r>
              <a:rPr sz="1800" spc="1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й</a:t>
            </a:r>
            <a:r>
              <a:rPr sz="1800" spc="1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не </a:t>
            </a:r>
            <a:r>
              <a:rPr sz="18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усвідомлюватися</a:t>
            </a:r>
            <a:r>
              <a:rPr sz="1800" spc="4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лідером</a:t>
            </a:r>
            <a:r>
              <a:rPr sz="1800" spc="3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і</a:t>
            </a:r>
            <a:r>
              <a:rPr sz="1800" spc="2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послідовниками.</a:t>
            </a:r>
            <a:r>
              <a:rPr sz="1800" spc="2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Відносини</a:t>
            </a:r>
            <a:r>
              <a:rPr sz="1800" spc="2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1800" spc="-75" dirty="0">
                <a:solidFill>
                  <a:srgbClr val="4E3A2F"/>
                </a:solidFill>
                <a:latin typeface="Microsoft Sans Serif"/>
                <a:cs typeface="Microsoft Sans Serif"/>
              </a:rPr>
              <a:t>ж</a:t>
            </a:r>
            <a:r>
              <a:rPr sz="1800" spc="2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влади </a:t>
            </a:r>
            <a:r>
              <a:rPr sz="18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1800" spc="-30" dirty="0">
                <a:solidFill>
                  <a:srgbClr val="4E3A2F"/>
                </a:solidFill>
                <a:latin typeface="Microsoft Sans Serif"/>
                <a:cs typeface="Microsoft Sans Serif"/>
              </a:rPr>
              <a:t>розуміються</a:t>
            </a:r>
            <a:r>
              <a:rPr sz="1800" spc="5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ними</a:t>
            </a:r>
            <a:r>
              <a:rPr sz="1800" spc="3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1800" spc="-65" dirty="0">
                <a:solidFill>
                  <a:srgbClr val="4E3A2F"/>
                </a:solidFill>
                <a:latin typeface="Microsoft Sans Serif"/>
                <a:cs typeface="Microsoft Sans Serif"/>
              </a:rPr>
              <a:t>як</a:t>
            </a:r>
            <a:r>
              <a:rPr sz="1800" spc="3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відносини</a:t>
            </a:r>
            <a:r>
              <a:rPr sz="1800" spc="4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нерівності.</a:t>
            </a:r>
            <a:r>
              <a:rPr sz="1800" spc="5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1800" spc="-40" dirty="0">
                <a:solidFill>
                  <a:srgbClr val="4E3A2F"/>
                </a:solidFill>
                <a:latin typeface="Microsoft Sans Serif"/>
                <a:cs typeface="Microsoft Sans Serif"/>
              </a:rPr>
              <a:t>Якщо</a:t>
            </a:r>
            <a:r>
              <a:rPr sz="1800" spc="2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один</a:t>
            </a:r>
            <a:r>
              <a:rPr sz="1800" spc="3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індивід</a:t>
            </a:r>
            <a:r>
              <a:rPr sz="1800" spc="4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4E3A2F"/>
                </a:solidFill>
                <a:latin typeface="Microsoft Sans Serif"/>
                <a:cs typeface="Microsoft Sans Serif"/>
              </a:rPr>
              <a:t>в</a:t>
            </a:r>
            <a:r>
              <a:rPr sz="1800" spc="2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1800" spc="-25" dirty="0">
                <a:solidFill>
                  <a:srgbClr val="4E3A2F"/>
                </a:solidFill>
                <a:latin typeface="Microsoft Sans Serif"/>
                <a:cs typeface="Microsoft Sans Serif"/>
              </a:rPr>
              <a:t>групі</a:t>
            </a:r>
            <a:endParaRPr sz="1800">
              <a:latin typeface="Microsoft Sans Serif"/>
              <a:cs typeface="Microsoft Sans Serif"/>
            </a:endParaRPr>
          </a:p>
          <a:p>
            <a:pPr marL="355600" algn="just">
              <a:lnSpc>
                <a:spcPts val="1515"/>
              </a:lnSpc>
            </a:pPr>
            <a:r>
              <a:rPr sz="1800" spc="-40" dirty="0">
                <a:solidFill>
                  <a:srgbClr val="4E3A2F"/>
                </a:solidFill>
                <a:latin typeface="Microsoft Sans Serif"/>
                <a:cs typeface="Microsoft Sans Serif"/>
              </a:rPr>
              <a:t>може</a:t>
            </a:r>
            <a:r>
              <a:rPr sz="1800" spc="1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домогтися</a:t>
            </a:r>
            <a:r>
              <a:rPr sz="1800" spc="2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1800" spc="-35" dirty="0">
                <a:solidFill>
                  <a:srgbClr val="4E3A2F"/>
                </a:solidFill>
                <a:latin typeface="Microsoft Sans Serif"/>
                <a:cs typeface="Microsoft Sans Serif"/>
              </a:rPr>
              <a:t>зміни</a:t>
            </a:r>
            <a:r>
              <a:rPr sz="1800" spc="3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1800" spc="-30" dirty="0">
                <a:solidFill>
                  <a:srgbClr val="4E3A2F"/>
                </a:solidFill>
                <a:latin typeface="Microsoft Sans Serif"/>
                <a:cs typeface="Microsoft Sans Serif"/>
              </a:rPr>
              <a:t>поведінки</a:t>
            </a:r>
            <a:r>
              <a:rPr sz="1800" spc="3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іншого</a:t>
            </a:r>
            <a:r>
              <a:rPr sz="1800" spc="5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індивіда,</a:t>
            </a:r>
            <a:r>
              <a:rPr sz="1800" spc="2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то</a:t>
            </a:r>
            <a:r>
              <a:rPr sz="1800" spc="2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1800" spc="-25" dirty="0">
                <a:solidFill>
                  <a:srgbClr val="4E3A2F"/>
                </a:solidFill>
                <a:latin typeface="Microsoft Sans Serif"/>
                <a:cs typeface="Microsoft Sans Serif"/>
              </a:rPr>
              <a:t>ми</a:t>
            </a:r>
            <a:r>
              <a:rPr sz="1800" spc="1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маємо</a:t>
            </a:r>
            <a:r>
              <a:rPr sz="1800" spc="2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справу</a:t>
            </a:r>
            <a:r>
              <a:rPr sz="1800" spc="2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1800" spc="-75" dirty="0">
                <a:solidFill>
                  <a:srgbClr val="4E3A2F"/>
                </a:solidFill>
                <a:latin typeface="Microsoft Sans Serif"/>
                <a:cs typeface="Microsoft Sans Serif"/>
              </a:rPr>
              <a:t>з</a:t>
            </a:r>
            <a:endParaRPr sz="1800">
              <a:latin typeface="Microsoft Sans Serif"/>
              <a:cs typeface="Microsoft Sans Serif"/>
            </a:endParaRPr>
          </a:p>
          <a:p>
            <a:pPr marL="355600" marR="170815" algn="just">
              <a:lnSpc>
                <a:spcPts val="1730"/>
              </a:lnSpc>
              <a:spcBef>
                <a:spcPts val="200"/>
              </a:spcBef>
            </a:pPr>
            <a:r>
              <a:rPr sz="1800" spc="-35" dirty="0">
                <a:solidFill>
                  <a:srgbClr val="4E3A2F"/>
                </a:solidFill>
                <a:latin typeface="Microsoft Sans Serif"/>
                <a:cs typeface="Microsoft Sans Serif"/>
              </a:rPr>
              <a:t>актом </a:t>
            </a:r>
            <a:r>
              <a:rPr sz="18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лідерства. </a:t>
            </a:r>
            <a:r>
              <a:rPr sz="1800" spc="-50" dirty="0">
                <a:solidFill>
                  <a:srgbClr val="4E3A2F"/>
                </a:solidFill>
                <a:latin typeface="Microsoft Sans Serif"/>
                <a:cs typeface="Microsoft Sans Serif"/>
              </a:rPr>
              <a:t>Таким </a:t>
            </a:r>
            <a:r>
              <a:rPr sz="18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чином, </a:t>
            </a:r>
            <a:r>
              <a:rPr sz="18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влада </a:t>
            </a:r>
            <a:r>
              <a:rPr sz="1800" dirty="0">
                <a:solidFill>
                  <a:srgbClr val="4E3A2F"/>
                </a:solidFill>
                <a:latin typeface="Microsoft Sans Serif"/>
                <a:cs typeface="Microsoft Sans Serif"/>
              </a:rPr>
              <a:t>в цих </a:t>
            </a:r>
            <a:r>
              <a:rPr sz="18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визначеннях </a:t>
            </a:r>
            <a:r>
              <a:rPr sz="18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розцінюється </a:t>
            </a:r>
            <a:r>
              <a:rPr sz="1800" spc="-46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1800" spc="-60" dirty="0">
                <a:solidFill>
                  <a:srgbClr val="4E3A2F"/>
                </a:solidFill>
                <a:latin typeface="Microsoft Sans Serif"/>
                <a:cs typeface="Microsoft Sans Serif"/>
              </a:rPr>
              <a:t>як </a:t>
            </a:r>
            <a:r>
              <a:rPr sz="18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форма лідерських </a:t>
            </a:r>
            <a:r>
              <a:rPr sz="18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відносин. Причому </a:t>
            </a:r>
            <a:r>
              <a:rPr sz="1800" spc="-30" dirty="0">
                <a:solidFill>
                  <a:srgbClr val="4E3A2F"/>
                </a:solidFill>
                <a:latin typeface="Microsoft Sans Serif"/>
                <a:cs typeface="Microsoft Sans Serif"/>
              </a:rPr>
              <a:t>деякі </a:t>
            </a:r>
            <a:r>
              <a:rPr sz="18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лідери більше, </a:t>
            </a:r>
            <a:r>
              <a:rPr sz="1800" spc="-35" dirty="0">
                <a:solidFill>
                  <a:srgbClr val="4E3A2F"/>
                </a:solidFill>
                <a:latin typeface="Microsoft Sans Serif"/>
                <a:cs typeface="Microsoft Sans Serif"/>
              </a:rPr>
              <a:t>ніж </a:t>
            </a:r>
            <a:r>
              <a:rPr sz="18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інші, </a:t>
            </a:r>
            <a:r>
              <a:rPr sz="18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трансформують</a:t>
            </a:r>
            <a:r>
              <a:rPr sz="1800" spc="4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можливості</a:t>
            </a:r>
            <a:r>
              <a:rPr sz="1800" spc="2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лідерства</a:t>
            </a:r>
            <a:r>
              <a:rPr sz="1800" spc="2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4E3A2F"/>
                </a:solidFill>
                <a:latin typeface="Microsoft Sans Serif"/>
                <a:cs typeface="Microsoft Sans Serif"/>
              </a:rPr>
              <a:t>у</a:t>
            </a:r>
            <a:r>
              <a:rPr sz="1800" spc="2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владні</a:t>
            </a:r>
            <a:r>
              <a:rPr sz="1800" spc="2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відносини.</a:t>
            </a:r>
            <a:endParaRPr sz="18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3540" y="1518920"/>
            <a:ext cx="8462645" cy="42335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243204" algn="ctr">
              <a:lnSpc>
                <a:spcPts val="2160"/>
              </a:lnSpc>
              <a:spcBef>
                <a:spcPts val="105"/>
              </a:spcBef>
              <a:tabLst>
                <a:tab pos="342265" algn="l"/>
              </a:tabLst>
            </a:pPr>
            <a:r>
              <a:rPr sz="1400" spc="-45" dirty="0">
                <a:solidFill>
                  <a:srgbClr val="EFA12D"/>
                </a:solidFill>
                <a:latin typeface="Microsoft Sans Serif"/>
                <a:cs typeface="Microsoft Sans Serif"/>
              </a:rPr>
              <a:t>🞭	</a:t>
            </a:r>
            <a:r>
              <a:rPr sz="2000" dirty="0">
                <a:solidFill>
                  <a:srgbClr val="4E3A2F"/>
                </a:solidFill>
                <a:latin typeface="Microsoft Sans Serif"/>
                <a:cs typeface="Microsoft Sans Serif"/>
              </a:rPr>
              <a:t>10.</a:t>
            </a:r>
            <a:r>
              <a:rPr sz="20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Лідерство</a:t>
            </a:r>
            <a:r>
              <a:rPr sz="200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65" dirty="0">
                <a:solidFill>
                  <a:srgbClr val="4E3A2F"/>
                </a:solidFill>
                <a:latin typeface="Microsoft Sans Serif"/>
                <a:cs typeface="Microsoft Sans Serif"/>
              </a:rPr>
              <a:t>як</a:t>
            </a:r>
            <a:r>
              <a:rPr sz="2000" spc="2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диференціація</a:t>
            </a:r>
            <a:r>
              <a:rPr sz="2000" spc="2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ролей.</a:t>
            </a:r>
            <a:r>
              <a:rPr sz="2000" spc="1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Ці</a:t>
            </a:r>
            <a:r>
              <a:rPr sz="2000" spc="1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визначення</a:t>
            </a:r>
            <a:r>
              <a:rPr sz="2000" spc="-2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ґрунтуються</a:t>
            </a:r>
            <a:endParaRPr sz="2000">
              <a:latin typeface="Microsoft Sans Serif"/>
              <a:cs typeface="Microsoft Sans Serif"/>
            </a:endParaRPr>
          </a:p>
          <a:p>
            <a:pPr marR="207645" algn="ctr">
              <a:lnSpc>
                <a:spcPts val="1920"/>
              </a:lnSpc>
            </a:pPr>
            <a:r>
              <a:rPr sz="20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на </a:t>
            </a:r>
            <a:r>
              <a:rPr sz="20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рольовій</a:t>
            </a:r>
            <a:r>
              <a:rPr sz="2000" spc="1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5" dirty="0">
                <a:solidFill>
                  <a:srgbClr val="4E3A2F"/>
                </a:solidFill>
                <a:latin typeface="Microsoft Sans Serif"/>
                <a:cs typeface="Microsoft Sans Serif"/>
              </a:rPr>
              <a:t>теорії</a:t>
            </a:r>
            <a:r>
              <a:rPr sz="2000" spc="10" dirty="0">
                <a:solidFill>
                  <a:srgbClr val="4E3A2F"/>
                </a:solidFill>
                <a:latin typeface="Microsoft Sans Serif"/>
                <a:cs typeface="Microsoft Sans Serif"/>
              </a:rPr>
              <a:t> сучасної</a:t>
            </a:r>
            <a:r>
              <a:rPr sz="20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4E3A2F"/>
                </a:solidFill>
                <a:latin typeface="Microsoft Sans Serif"/>
                <a:cs typeface="Microsoft Sans Serif"/>
              </a:rPr>
              <a:t>соціології,</a:t>
            </a:r>
            <a:r>
              <a:rPr sz="2000" spc="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4E3A2F"/>
                </a:solidFill>
                <a:latin typeface="Microsoft Sans Serif"/>
                <a:cs typeface="Microsoft Sans Serif"/>
              </a:rPr>
              <a:t>у</a:t>
            </a:r>
            <a:r>
              <a:rPr sz="2000" spc="3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відповідності</a:t>
            </a:r>
            <a:r>
              <a:rPr sz="2000" spc="1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4E3A2F"/>
                </a:solidFill>
                <a:latin typeface="Microsoft Sans Serif"/>
                <a:cs typeface="Microsoft Sans Serif"/>
              </a:rPr>
              <a:t>до</a:t>
            </a:r>
            <a:r>
              <a:rPr sz="2000" spc="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якої</a:t>
            </a:r>
            <a:r>
              <a:rPr sz="2000" spc="2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всі</a:t>
            </a:r>
            <a:endParaRPr sz="2000">
              <a:latin typeface="Microsoft Sans Serif"/>
              <a:cs typeface="Microsoft Sans Serif"/>
            </a:endParaRPr>
          </a:p>
          <a:p>
            <a:pPr marL="355600">
              <a:lnSpc>
                <a:spcPts val="1920"/>
              </a:lnSpc>
            </a:pPr>
            <a:r>
              <a:rPr sz="2000" dirty="0">
                <a:solidFill>
                  <a:srgbClr val="4E3A2F"/>
                </a:solidFill>
                <a:latin typeface="Microsoft Sans Serif"/>
                <a:cs typeface="Microsoft Sans Serif"/>
              </a:rPr>
              <a:t>члени</a:t>
            </a:r>
            <a:r>
              <a:rPr sz="2000" spc="-3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суспільства,</a:t>
            </a:r>
            <a:r>
              <a:rPr sz="20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групи</a:t>
            </a:r>
            <a:r>
              <a:rPr sz="2000" spc="1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і</a:t>
            </a:r>
            <a:r>
              <a:rPr sz="2000" spc="1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25" dirty="0">
                <a:solidFill>
                  <a:srgbClr val="4E3A2F"/>
                </a:solidFill>
                <a:latin typeface="Microsoft Sans Serif"/>
                <a:cs typeface="Microsoft Sans Serif"/>
              </a:rPr>
              <a:t>громадські</a:t>
            </a:r>
            <a:r>
              <a:rPr sz="20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організації </a:t>
            </a:r>
            <a:r>
              <a:rPr sz="2000" spc="-25" dirty="0">
                <a:solidFill>
                  <a:srgbClr val="4E3A2F"/>
                </a:solidFill>
                <a:latin typeface="Microsoft Sans Serif"/>
                <a:cs typeface="Microsoft Sans Serif"/>
              </a:rPr>
              <a:t>займають</a:t>
            </a:r>
            <a:r>
              <a:rPr sz="20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 певне</a:t>
            </a:r>
            <a:endParaRPr sz="2000">
              <a:latin typeface="Microsoft Sans Serif"/>
              <a:cs typeface="Microsoft Sans Serif"/>
            </a:endParaRPr>
          </a:p>
          <a:p>
            <a:pPr marL="355600" marR="113030">
              <a:lnSpc>
                <a:spcPct val="80000"/>
              </a:lnSpc>
              <a:spcBef>
                <a:spcPts val="240"/>
              </a:spcBef>
            </a:pPr>
            <a:r>
              <a:rPr sz="20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місце</a:t>
            </a:r>
            <a:r>
              <a:rPr sz="20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4E3A2F"/>
                </a:solidFill>
                <a:latin typeface="Microsoft Sans Serif"/>
                <a:cs typeface="Microsoft Sans Serif"/>
              </a:rPr>
              <a:t>в</a:t>
            </a:r>
            <a:r>
              <a:rPr sz="2000" spc="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системі</a:t>
            </a:r>
            <a:r>
              <a:rPr sz="2000" dirty="0">
                <a:solidFill>
                  <a:srgbClr val="4E3A2F"/>
                </a:solidFill>
                <a:latin typeface="Microsoft Sans Serif"/>
                <a:cs typeface="Microsoft Sans Serif"/>
              </a:rPr>
              <a:t> соціальних</a:t>
            </a:r>
            <a:r>
              <a:rPr sz="20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 статусів.</a:t>
            </a:r>
            <a:r>
              <a:rPr sz="200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55" dirty="0">
                <a:solidFill>
                  <a:srgbClr val="4E3A2F"/>
                </a:solidFill>
                <a:latin typeface="Microsoft Sans Serif"/>
                <a:cs typeface="Microsoft Sans Serif"/>
              </a:rPr>
              <a:t>Кожен</a:t>
            </a:r>
            <a:r>
              <a:rPr sz="200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25" dirty="0">
                <a:solidFill>
                  <a:srgbClr val="4E3A2F"/>
                </a:solidFill>
                <a:latin typeface="Microsoft Sans Serif"/>
                <a:cs typeface="Microsoft Sans Serif"/>
              </a:rPr>
              <a:t>учасник</a:t>
            </a:r>
            <a:r>
              <a:rPr sz="200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взаємовідносин </a:t>
            </a:r>
            <a:r>
              <a:rPr sz="2000" spc="-51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лідерства-підкорення</a:t>
            </a:r>
            <a:r>
              <a:rPr sz="2000" spc="-2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грає</a:t>
            </a:r>
            <a:r>
              <a:rPr sz="2000" spc="1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певну</a:t>
            </a:r>
            <a:r>
              <a:rPr sz="2000" spc="2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роль</a:t>
            </a:r>
            <a:r>
              <a:rPr sz="2000" spc="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і</a:t>
            </a:r>
            <a:r>
              <a:rPr sz="2000" spc="3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хтось</a:t>
            </a:r>
            <a:r>
              <a:rPr sz="2000" spc="2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25" dirty="0">
                <a:solidFill>
                  <a:srgbClr val="4E3A2F"/>
                </a:solidFill>
                <a:latin typeface="Microsoft Sans Serif"/>
                <a:cs typeface="Microsoft Sans Serif"/>
              </a:rPr>
              <a:t>краще,</a:t>
            </a:r>
            <a:r>
              <a:rPr sz="2000" spc="2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хтось</a:t>
            </a:r>
            <a:r>
              <a:rPr sz="2000" spc="1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гірше.</a:t>
            </a:r>
            <a:r>
              <a:rPr sz="200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У </a:t>
            </a:r>
            <a:r>
              <a:rPr sz="20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40" dirty="0">
                <a:solidFill>
                  <a:srgbClr val="4E3A2F"/>
                </a:solidFill>
                <a:latin typeface="Microsoft Sans Serif"/>
                <a:cs typeface="Microsoft Sans Serif"/>
              </a:rPr>
              <a:t>зв’язку</a:t>
            </a:r>
            <a:r>
              <a:rPr sz="20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85" dirty="0">
                <a:solidFill>
                  <a:srgbClr val="4E3A2F"/>
                </a:solidFill>
                <a:latin typeface="Microsoft Sans Serif"/>
                <a:cs typeface="Microsoft Sans Serif"/>
              </a:rPr>
              <a:t>з</a:t>
            </a:r>
            <a:r>
              <a:rPr sz="2000" spc="1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цим</a:t>
            </a:r>
            <a:r>
              <a:rPr sz="2000" spc="1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лідерство</a:t>
            </a:r>
            <a:r>
              <a:rPr sz="200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40" dirty="0">
                <a:solidFill>
                  <a:srgbClr val="4E3A2F"/>
                </a:solidFill>
                <a:latin typeface="Microsoft Sans Serif"/>
                <a:cs typeface="Microsoft Sans Serif"/>
              </a:rPr>
              <a:t>може</a:t>
            </a:r>
            <a:r>
              <a:rPr sz="20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бути</a:t>
            </a:r>
            <a:r>
              <a:rPr sz="2000" spc="1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представлене</a:t>
            </a:r>
            <a:r>
              <a:rPr sz="200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65" dirty="0">
                <a:solidFill>
                  <a:srgbClr val="4E3A2F"/>
                </a:solidFill>
                <a:latin typeface="Microsoft Sans Serif"/>
                <a:cs typeface="Microsoft Sans Serif"/>
              </a:rPr>
              <a:t>як</a:t>
            </a:r>
            <a:r>
              <a:rPr sz="2000" spc="3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рольова </a:t>
            </a:r>
            <a:r>
              <a:rPr sz="20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 диференціація. </a:t>
            </a:r>
            <a:r>
              <a:rPr sz="2000" spc="-30" dirty="0">
                <a:solidFill>
                  <a:srgbClr val="4E3A2F"/>
                </a:solidFill>
                <a:latin typeface="Microsoft Sans Serif"/>
                <a:cs typeface="Microsoft Sans Serif"/>
              </a:rPr>
              <a:t>Оскільки</a:t>
            </a:r>
            <a:r>
              <a:rPr sz="2000" spc="-2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лідерство</a:t>
            </a:r>
            <a:r>
              <a:rPr sz="2000" spc="1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включає</a:t>
            </a:r>
            <a:r>
              <a:rPr sz="20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25" dirty="0">
                <a:solidFill>
                  <a:srgbClr val="4E3A2F"/>
                </a:solidFill>
                <a:latin typeface="Microsoft Sans Serif"/>
                <a:cs typeface="Microsoft Sans Serif"/>
              </a:rPr>
              <a:t>взаємодію</a:t>
            </a:r>
            <a:r>
              <a:rPr sz="2000" spc="1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45" dirty="0">
                <a:solidFill>
                  <a:srgbClr val="4E3A2F"/>
                </a:solidFill>
                <a:latin typeface="Microsoft Sans Serif"/>
                <a:cs typeface="Microsoft Sans Serif"/>
              </a:rPr>
              <a:t>між</a:t>
            </a:r>
            <a:endParaRPr sz="2000">
              <a:latin typeface="Microsoft Sans Serif"/>
              <a:cs typeface="Microsoft Sans Serif"/>
            </a:endParaRPr>
          </a:p>
          <a:p>
            <a:pPr marL="355600" marR="408305">
              <a:lnSpc>
                <a:spcPct val="80000"/>
              </a:lnSpc>
            </a:pPr>
            <a:r>
              <a:rPr sz="20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індивідом </a:t>
            </a:r>
            <a:r>
              <a:rPr sz="20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і</a:t>
            </a:r>
            <a:r>
              <a:rPr sz="2000" spc="1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групою,</a:t>
            </a:r>
            <a:r>
              <a:rPr sz="2000" spc="2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4E3A2F"/>
                </a:solidFill>
                <a:latin typeface="Microsoft Sans Serif"/>
                <a:cs typeface="Microsoft Sans Serif"/>
              </a:rPr>
              <a:t>а</a:t>
            </a:r>
            <a:r>
              <a:rPr sz="2000" spc="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40" dirty="0">
                <a:solidFill>
                  <a:srgbClr val="4E3A2F"/>
                </a:solidFill>
                <a:latin typeface="Microsoft Sans Serif"/>
                <a:cs typeface="Microsoft Sans Serif"/>
              </a:rPr>
              <a:t>якщо</a:t>
            </a:r>
            <a:r>
              <a:rPr sz="2000" spc="3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точніше,</a:t>
            </a:r>
            <a:r>
              <a:rPr sz="2000" spc="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то</a:t>
            </a:r>
            <a:r>
              <a:rPr sz="2000" spc="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50" dirty="0">
                <a:solidFill>
                  <a:srgbClr val="4E3A2F"/>
                </a:solidFill>
                <a:latin typeface="Microsoft Sans Serif"/>
                <a:cs typeface="Microsoft Sans Serif"/>
              </a:rPr>
              <a:t>між</a:t>
            </a:r>
            <a:r>
              <a:rPr sz="2000" spc="2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4E3A2F"/>
                </a:solidFill>
                <a:latin typeface="Microsoft Sans Serif"/>
                <a:cs typeface="Microsoft Sans Serif"/>
              </a:rPr>
              <a:t>особистістю</a:t>
            </a:r>
            <a:r>
              <a:rPr sz="20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і</a:t>
            </a:r>
            <a:r>
              <a:rPr sz="2000" spc="2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членами </a:t>
            </a:r>
            <a:r>
              <a:rPr sz="2000" spc="-51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групи,</a:t>
            </a:r>
            <a:r>
              <a:rPr sz="200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45" dirty="0">
                <a:solidFill>
                  <a:srgbClr val="4E3A2F"/>
                </a:solidFill>
                <a:latin typeface="Microsoft Sans Serif"/>
                <a:cs typeface="Microsoft Sans Serif"/>
              </a:rPr>
              <a:t>кожен</a:t>
            </a:r>
            <a:r>
              <a:rPr sz="200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85" dirty="0">
                <a:solidFill>
                  <a:srgbClr val="4E3A2F"/>
                </a:solidFill>
                <a:latin typeface="Microsoft Sans Serif"/>
                <a:cs typeface="Microsoft Sans Serif"/>
              </a:rPr>
              <a:t>з</a:t>
            </a:r>
            <a:r>
              <a:rPr sz="2000" spc="1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учасників</a:t>
            </a:r>
            <a:r>
              <a:rPr sz="200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25" dirty="0">
                <a:solidFill>
                  <a:srgbClr val="4E3A2F"/>
                </a:solidFill>
                <a:latin typeface="Microsoft Sans Serif"/>
                <a:cs typeface="Microsoft Sans Serif"/>
              </a:rPr>
              <a:t>цієї</a:t>
            </a:r>
            <a:r>
              <a:rPr sz="2000" spc="1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взаємодії</a:t>
            </a:r>
            <a:r>
              <a:rPr sz="2000" spc="1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грає</a:t>
            </a:r>
            <a:r>
              <a:rPr sz="2000" spc="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певну</a:t>
            </a:r>
            <a:r>
              <a:rPr sz="2000" spc="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роль.</a:t>
            </a:r>
            <a:r>
              <a:rPr sz="2000" spc="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Ці</a:t>
            </a:r>
            <a:r>
              <a:rPr sz="2000" spc="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ролі </a:t>
            </a:r>
            <a:r>
              <a:rPr sz="20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відрізняються</a:t>
            </a:r>
            <a:r>
              <a:rPr sz="20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одна</a:t>
            </a:r>
            <a:r>
              <a:rPr sz="2000" spc="1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від</a:t>
            </a:r>
            <a:r>
              <a:rPr sz="2000" spc="1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4E3A2F"/>
                </a:solidFill>
                <a:latin typeface="Microsoft Sans Serif"/>
                <a:cs typeface="Microsoft Sans Serif"/>
              </a:rPr>
              <a:t>одної.</a:t>
            </a:r>
            <a:r>
              <a:rPr sz="2000" spc="1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Основою</a:t>
            </a:r>
            <a:r>
              <a:rPr sz="2000" spc="-2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5" dirty="0">
                <a:solidFill>
                  <a:srgbClr val="4E3A2F"/>
                </a:solidFill>
                <a:latin typeface="Microsoft Sans Serif"/>
                <a:cs typeface="Microsoft Sans Serif"/>
              </a:rPr>
              <a:t>для</a:t>
            </a:r>
            <a:r>
              <a:rPr sz="2000" spc="1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такої</a:t>
            </a:r>
            <a:r>
              <a:rPr sz="2000" spc="1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5" dirty="0">
                <a:solidFill>
                  <a:srgbClr val="4E3A2F"/>
                </a:solidFill>
                <a:latin typeface="Microsoft Sans Serif"/>
                <a:cs typeface="Microsoft Sans Serif"/>
              </a:rPr>
              <a:t>диференціації</a:t>
            </a:r>
            <a:r>
              <a:rPr sz="20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20" dirty="0">
                <a:solidFill>
                  <a:srgbClr val="4E3A2F"/>
                </a:solidFill>
                <a:latin typeface="Microsoft Sans Serif"/>
                <a:cs typeface="Microsoft Sans Serif"/>
              </a:rPr>
              <a:t>є </a:t>
            </a:r>
            <a:r>
              <a:rPr sz="2000" spc="-51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процес</a:t>
            </a:r>
            <a:r>
              <a:rPr sz="2000" spc="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30" dirty="0">
                <a:solidFill>
                  <a:srgbClr val="4E3A2F"/>
                </a:solidFill>
                <a:latin typeface="Microsoft Sans Serif"/>
                <a:cs typeface="Microsoft Sans Serif"/>
              </a:rPr>
              <a:t>взаємного</a:t>
            </a:r>
            <a:r>
              <a:rPr sz="20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впливу:</a:t>
            </a:r>
            <a:r>
              <a:rPr sz="2000" spc="1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один</a:t>
            </a:r>
            <a:r>
              <a:rPr sz="2000" spc="1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індивід</a:t>
            </a:r>
            <a:r>
              <a:rPr sz="2000" spc="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впливає</a:t>
            </a:r>
            <a:r>
              <a:rPr sz="2000" spc="1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на</a:t>
            </a:r>
            <a:r>
              <a:rPr sz="2000" spc="1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інших,</a:t>
            </a:r>
            <a:r>
              <a:rPr sz="2000" spc="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4E3A2F"/>
                </a:solidFill>
                <a:latin typeface="Microsoft Sans Serif"/>
                <a:cs typeface="Microsoft Sans Serif"/>
              </a:rPr>
              <a:t>а</a:t>
            </a:r>
            <a:r>
              <a:rPr sz="2000" spc="2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інші</a:t>
            </a:r>
            <a:endParaRPr sz="2000">
              <a:latin typeface="Microsoft Sans Serif"/>
              <a:cs typeface="Microsoft Sans Serif"/>
            </a:endParaRPr>
          </a:p>
          <a:p>
            <a:pPr marL="355600" marR="5080">
              <a:lnSpc>
                <a:spcPct val="80000"/>
              </a:lnSpc>
            </a:pPr>
            <a:r>
              <a:rPr sz="20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індивіди </a:t>
            </a:r>
            <a:r>
              <a:rPr sz="20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відповідають</a:t>
            </a:r>
            <a:r>
              <a:rPr sz="2000" spc="2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на</a:t>
            </a:r>
            <a:r>
              <a:rPr sz="2000" spc="1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цей</a:t>
            </a:r>
            <a:r>
              <a:rPr sz="2000" spc="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вплив.</a:t>
            </a:r>
            <a:r>
              <a:rPr sz="2000" spc="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35" dirty="0">
                <a:solidFill>
                  <a:srgbClr val="4E3A2F"/>
                </a:solidFill>
                <a:latin typeface="Microsoft Sans Serif"/>
                <a:cs typeface="Microsoft Sans Serif"/>
              </a:rPr>
              <a:t>Ролі</a:t>
            </a:r>
            <a:r>
              <a:rPr sz="2000" spc="3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30" dirty="0">
                <a:solidFill>
                  <a:srgbClr val="4E3A2F"/>
                </a:solidFill>
                <a:latin typeface="Microsoft Sans Serif"/>
                <a:cs typeface="Microsoft Sans Serif"/>
              </a:rPr>
              <a:t>можна</a:t>
            </a:r>
            <a:r>
              <a:rPr sz="20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50" dirty="0">
                <a:solidFill>
                  <a:srgbClr val="4E3A2F"/>
                </a:solidFill>
                <a:latin typeface="Microsoft Sans Serif"/>
                <a:cs typeface="Microsoft Sans Serif"/>
              </a:rPr>
              <a:t>також</a:t>
            </a:r>
            <a:r>
              <a:rPr sz="2000" spc="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25" dirty="0">
                <a:solidFill>
                  <a:srgbClr val="4E3A2F"/>
                </a:solidFill>
                <a:latin typeface="Microsoft Sans Serif"/>
                <a:cs typeface="Microsoft Sans Serif"/>
              </a:rPr>
              <a:t>визначати</a:t>
            </a:r>
            <a:r>
              <a:rPr sz="20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4E3A2F"/>
                </a:solidFill>
                <a:latin typeface="Microsoft Sans Serif"/>
                <a:cs typeface="Microsoft Sans Serif"/>
              </a:rPr>
              <a:t>в </a:t>
            </a:r>
            <a:r>
              <a:rPr sz="2000" spc="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термінах </a:t>
            </a:r>
            <a:r>
              <a:rPr sz="2000" spc="-25" dirty="0">
                <a:solidFill>
                  <a:srgbClr val="4E3A2F"/>
                </a:solidFill>
                <a:latin typeface="Microsoft Sans Serif"/>
                <a:cs typeface="Microsoft Sans Serif"/>
              </a:rPr>
              <a:t>очікування. </a:t>
            </a:r>
            <a:r>
              <a:rPr sz="2000" spc="-55" dirty="0">
                <a:solidFill>
                  <a:srgbClr val="4E3A2F"/>
                </a:solidFill>
                <a:latin typeface="Microsoft Sans Serif"/>
                <a:cs typeface="Microsoft Sans Serif"/>
              </a:rPr>
              <a:t>Тоді </a:t>
            </a:r>
            <a:r>
              <a:rPr sz="20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лідерство </a:t>
            </a:r>
            <a:r>
              <a:rPr sz="2000" spc="525" dirty="0">
                <a:solidFill>
                  <a:srgbClr val="4E3A2F"/>
                </a:solidFill>
                <a:latin typeface="Microsoft Sans Serif"/>
                <a:cs typeface="Microsoft Sans Serif"/>
              </a:rPr>
              <a:t>– </a:t>
            </a:r>
            <a:r>
              <a:rPr sz="20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це особлива роль </a:t>
            </a:r>
            <a:r>
              <a:rPr sz="20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всередині </a:t>
            </a:r>
            <a:r>
              <a:rPr sz="20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системи</a:t>
            </a:r>
            <a:r>
              <a:rPr sz="20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взаємовідносин,</a:t>
            </a:r>
            <a:r>
              <a:rPr sz="2000" spc="-30" dirty="0">
                <a:solidFill>
                  <a:srgbClr val="4E3A2F"/>
                </a:solidFill>
                <a:latin typeface="Microsoft Sans Serif"/>
                <a:cs typeface="Microsoft Sans Serif"/>
              </a:rPr>
              <a:t> яка</a:t>
            </a:r>
            <a:r>
              <a:rPr sz="2000" spc="3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визначається</a:t>
            </a:r>
            <a:r>
              <a:rPr sz="20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25" dirty="0">
                <a:solidFill>
                  <a:srgbClr val="4E3A2F"/>
                </a:solidFill>
                <a:latin typeface="Microsoft Sans Serif"/>
                <a:cs typeface="Microsoft Sans Serif"/>
              </a:rPr>
              <a:t>взаємними</a:t>
            </a:r>
            <a:r>
              <a:rPr sz="20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25" dirty="0">
                <a:solidFill>
                  <a:srgbClr val="4E3A2F"/>
                </a:solidFill>
                <a:latin typeface="Microsoft Sans Serif"/>
                <a:cs typeface="Microsoft Sans Serif"/>
              </a:rPr>
              <a:t>очікуваннями </a:t>
            </a:r>
            <a:r>
              <a:rPr sz="2000" spc="-51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лідера</a:t>
            </a:r>
            <a:r>
              <a:rPr sz="200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і</a:t>
            </a:r>
            <a:r>
              <a:rPr sz="2000" spc="3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послідовників</a:t>
            </a:r>
            <a:r>
              <a:rPr sz="200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один</a:t>
            </a:r>
            <a:r>
              <a:rPr sz="2000" spc="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від</a:t>
            </a:r>
            <a:r>
              <a:rPr sz="2000" spc="1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25" dirty="0">
                <a:solidFill>
                  <a:srgbClr val="4E3A2F"/>
                </a:solidFill>
                <a:latin typeface="Microsoft Sans Serif"/>
                <a:cs typeface="Microsoft Sans Serif"/>
              </a:rPr>
              <a:t>одного.</a:t>
            </a:r>
            <a:r>
              <a:rPr sz="20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Причому </a:t>
            </a:r>
            <a:r>
              <a:rPr sz="2000" dirty="0">
                <a:solidFill>
                  <a:srgbClr val="4E3A2F"/>
                </a:solidFill>
                <a:latin typeface="Microsoft Sans Serif"/>
                <a:cs typeface="Microsoft Sans Serif"/>
              </a:rPr>
              <a:t>до</a:t>
            </a:r>
            <a:r>
              <a:rPr sz="2000" spc="2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ролі</a:t>
            </a:r>
            <a:r>
              <a:rPr sz="2000" spc="1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лідера </a:t>
            </a:r>
            <a:r>
              <a:rPr sz="200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висуваються</a:t>
            </a:r>
            <a:r>
              <a:rPr sz="20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4E3A2F"/>
                </a:solidFill>
                <a:latin typeface="Microsoft Sans Serif"/>
                <a:cs typeface="Microsoft Sans Serif"/>
              </a:rPr>
              <a:t>більші</a:t>
            </a:r>
            <a:r>
              <a:rPr sz="2000" spc="1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вимоги,</a:t>
            </a:r>
            <a:r>
              <a:rPr sz="20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на</a:t>
            </a:r>
            <a:r>
              <a:rPr sz="2000" spc="1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25" dirty="0">
                <a:solidFill>
                  <a:srgbClr val="4E3A2F"/>
                </a:solidFill>
                <a:latin typeface="Microsoft Sans Serif"/>
                <a:cs typeface="Microsoft Sans Serif"/>
              </a:rPr>
              <a:t>неї</a:t>
            </a:r>
            <a:r>
              <a:rPr sz="2000" spc="1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накладаються</a:t>
            </a:r>
            <a:r>
              <a:rPr sz="2000" dirty="0">
                <a:solidFill>
                  <a:srgbClr val="4E3A2F"/>
                </a:solidFill>
                <a:latin typeface="Microsoft Sans Serif"/>
                <a:cs typeface="Microsoft Sans Serif"/>
              </a:rPr>
              <a:t> більші </a:t>
            </a:r>
            <a:r>
              <a:rPr sz="2000" spc="-25" dirty="0">
                <a:solidFill>
                  <a:srgbClr val="4E3A2F"/>
                </a:solidFill>
                <a:latin typeface="Microsoft Sans Serif"/>
                <a:cs typeface="Microsoft Sans Serif"/>
              </a:rPr>
              <a:t>обов’язки, </a:t>
            </a:r>
            <a:r>
              <a:rPr sz="20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35" dirty="0">
                <a:solidFill>
                  <a:srgbClr val="4E3A2F"/>
                </a:solidFill>
                <a:latin typeface="Microsoft Sans Serif"/>
                <a:cs typeface="Microsoft Sans Serif"/>
              </a:rPr>
              <a:t>ніж</a:t>
            </a:r>
            <a:r>
              <a:rPr sz="20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на</a:t>
            </a:r>
            <a:r>
              <a:rPr sz="2000" spc="1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інші</a:t>
            </a:r>
            <a:r>
              <a:rPr sz="2000" spc="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ролі.</a:t>
            </a:r>
            <a:endParaRPr sz="20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35636" y="701040"/>
            <a:ext cx="9008745" cy="576580"/>
            <a:chOff x="135636" y="701040"/>
            <a:chExt cx="9008745" cy="57658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5636" y="701040"/>
              <a:ext cx="2497836" cy="57607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14371" y="701040"/>
              <a:ext cx="1037844" cy="57607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37103" y="701040"/>
              <a:ext cx="1479804" cy="57607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800856" y="701040"/>
              <a:ext cx="3110483" cy="57607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96227" y="701040"/>
              <a:ext cx="710183" cy="576072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80491" y="365201"/>
            <a:ext cx="638556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latin typeface="Franklin Gothic Medium"/>
                <a:cs typeface="Franklin Gothic Medium"/>
              </a:rPr>
              <a:t>ЛІДЕРСТВО</a:t>
            </a:r>
            <a:r>
              <a:rPr spc="-45" dirty="0">
                <a:latin typeface="Franklin Gothic Medium"/>
                <a:cs typeface="Franklin Gothic Medium"/>
              </a:rPr>
              <a:t> </a:t>
            </a:r>
            <a:r>
              <a:rPr spc="-85" dirty="0">
                <a:latin typeface="Franklin Gothic Medium"/>
                <a:cs typeface="Franklin Gothic Medium"/>
              </a:rPr>
              <a:t>ТА</a:t>
            </a:r>
            <a:r>
              <a:rPr spc="-5" dirty="0">
                <a:latin typeface="Franklin Gothic Medium"/>
                <a:cs typeface="Franklin Gothic Medium"/>
              </a:rPr>
              <a:t> </a:t>
            </a:r>
            <a:r>
              <a:rPr spc="-10" dirty="0">
                <a:latin typeface="Franklin Gothic Medium"/>
                <a:cs typeface="Franklin Gothic Medium"/>
              </a:rPr>
              <a:t>ЙОГО</a:t>
            </a:r>
            <a:r>
              <a:rPr spc="-30" dirty="0">
                <a:latin typeface="Franklin Gothic Medium"/>
                <a:cs typeface="Franklin Gothic Medium"/>
              </a:rPr>
              <a:t> </a:t>
            </a:r>
            <a:r>
              <a:rPr spc="-10" dirty="0">
                <a:latin typeface="Franklin Gothic Medium"/>
                <a:cs typeface="Franklin Gothic Medium"/>
              </a:rPr>
              <a:t>КЛАСИФІКАЦІЇ.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50824" y="1275996"/>
            <a:ext cx="4972557" cy="524438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196215" indent="-342900">
              <a:lnSpc>
                <a:spcPct val="100000"/>
              </a:lnSpc>
              <a:spcBef>
                <a:spcPts val="95"/>
              </a:spcBef>
              <a:tabLst>
                <a:tab pos="354965" algn="l"/>
              </a:tabLst>
            </a:pPr>
            <a:r>
              <a:rPr sz="2000" spc="-35" dirty="0">
                <a:solidFill>
                  <a:srgbClr val="EFA12D"/>
                </a:solidFill>
                <a:latin typeface="Microsoft Sans Serif"/>
                <a:cs typeface="Microsoft Sans Serif"/>
              </a:rPr>
              <a:t>🞭	</a:t>
            </a:r>
            <a:r>
              <a:rPr sz="2000" dirty="0">
                <a:solidFill>
                  <a:srgbClr val="4E3A2F"/>
                </a:solidFill>
                <a:latin typeface="Microsoft Sans Serif"/>
                <a:cs typeface="Microsoft Sans Serif"/>
              </a:rPr>
              <a:t>Слова </a:t>
            </a:r>
            <a:r>
              <a:rPr sz="20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лідер</a:t>
            </a:r>
            <a:r>
              <a:rPr sz="2000" spc="2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(«leader»)</a:t>
            </a:r>
            <a:r>
              <a:rPr sz="2000" spc="4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і</a:t>
            </a:r>
            <a:r>
              <a:rPr sz="2000" spc="2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лідерство </a:t>
            </a:r>
            <a:r>
              <a:rPr sz="200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(«leadership»)</a:t>
            </a:r>
            <a:r>
              <a:rPr sz="2000" spc="1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створені</a:t>
            </a:r>
            <a:r>
              <a:rPr sz="2000" spc="2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від </a:t>
            </a:r>
            <a:r>
              <a:rPr sz="200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25" dirty="0">
                <a:solidFill>
                  <a:srgbClr val="4E3A2F"/>
                </a:solidFill>
                <a:latin typeface="Microsoft Sans Serif"/>
                <a:cs typeface="Microsoft Sans Serif"/>
              </a:rPr>
              <a:t>англосаксонського</a:t>
            </a:r>
            <a:r>
              <a:rPr sz="2000" spc="7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25" dirty="0">
                <a:solidFill>
                  <a:srgbClr val="4E3A2F"/>
                </a:solidFill>
                <a:latin typeface="Microsoft Sans Serif"/>
                <a:cs typeface="Microsoft Sans Serif"/>
              </a:rPr>
              <a:t>кореня</a:t>
            </a:r>
            <a:r>
              <a:rPr sz="2000" spc="4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«lead»</a:t>
            </a:r>
            <a:r>
              <a:rPr sz="2000" spc="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(</a:t>
            </a:r>
            <a:r>
              <a:rPr sz="2000" spc="4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в </a:t>
            </a:r>
            <a:r>
              <a:rPr sz="2000" spc="-409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перекладі</a:t>
            </a:r>
            <a:r>
              <a:rPr sz="2000" spc="1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на</a:t>
            </a:r>
            <a:r>
              <a:rPr sz="2000" spc="4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українську</a:t>
            </a:r>
            <a:r>
              <a:rPr sz="2000" spc="6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30" dirty="0">
                <a:solidFill>
                  <a:srgbClr val="4E3A2F"/>
                </a:solidFill>
                <a:latin typeface="Microsoft Sans Serif"/>
                <a:cs typeface="Microsoft Sans Serif"/>
              </a:rPr>
              <a:t>мову</a:t>
            </a:r>
            <a:r>
              <a:rPr sz="2000" spc="1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415" dirty="0">
                <a:solidFill>
                  <a:srgbClr val="4E3A2F"/>
                </a:solidFill>
                <a:latin typeface="Microsoft Sans Serif"/>
                <a:cs typeface="Microsoft Sans Serif"/>
              </a:rPr>
              <a:t>–</a:t>
            </a:r>
            <a:endParaRPr sz="2000" dirty="0">
              <a:latin typeface="Microsoft Sans Serif"/>
              <a:cs typeface="Microsoft Sans Serif"/>
            </a:endParaRPr>
          </a:p>
          <a:p>
            <a:pPr marL="355600">
              <a:lnSpc>
                <a:spcPct val="100000"/>
              </a:lnSpc>
            </a:pPr>
            <a:r>
              <a:rPr sz="20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«шлях»),</a:t>
            </a:r>
            <a:r>
              <a:rPr sz="2000" spc="3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35" dirty="0">
                <a:solidFill>
                  <a:srgbClr val="4E3A2F"/>
                </a:solidFill>
                <a:latin typeface="Microsoft Sans Serif"/>
                <a:cs typeface="Microsoft Sans Serif"/>
              </a:rPr>
              <a:t>який</a:t>
            </a:r>
            <a:r>
              <a:rPr sz="2000" spc="2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походить</a:t>
            </a:r>
            <a:r>
              <a:rPr sz="2000" spc="4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від</a:t>
            </a:r>
            <a:r>
              <a:rPr sz="2000" dirty="0">
                <a:solidFill>
                  <a:srgbClr val="4E3A2F"/>
                </a:solidFill>
                <a:latin typeface="Microsoft Sans Serif"/>
                <a:cs typeface="Microsoft Sans Serif"/>
              </a:rPr>
              <a:t> дієслова</a:t>
            </a:r>
            <a:endParaRPr sz="2000" dirty="0">
              <a:latin typeface="Microsoft Sans Serif"/>
              <a:cs typeface="Microsoft Sans Serif"/>
            </a:endParaRPr>
          </a:p>
          <a:p>
            <a:pPr marL="355600">
              <a:lnSpc>
                <a:spcPct val="100000"/>
              </a:lnSpc>
            </a:pPr>
            <a:r>
              <a:rPr sz="20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«leaden»,</a:t>
            </a:r>
            <a:r>
              <a:rPr sz="200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що</a:t>
            </a:r>
            <a:r>
              <a:rPr sz="200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25" dirty="0">
                <a:solidFill>
                  <a:srgbClr val="4E3A2F"/>
                </a:solidFill>
                <a:latin typeface="Microsoft Sans Serif"/>
                <a:cs typeface="Microsoft Sans Serif"/>
              </a:rPr>
              <a:t>означає</a:t>
            </a:r>
            <a:endParaRPr sz="2000" dirty="0">
              <a:latin typeface="Microsoft Sans Serif"/>
              <a:cs typeface="Microsoft Sans Serif"/>
            </a:endParaRPr>
          </a:p>
          <a:p>
            <a:pPr marL="355600" marR="5080">
              <a:lnSpc>
                <a:spcPct val="100000"/>
              </a:lnSpc>
              <a:spcBef>
                <a:spcPts val="5"/>
              </a:spcBef>
            </a:pPr>
            <a:r>
              <a:rPr sz="20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«подорожувати»,</a:t>
            </a:r>
            <a:r>
              <a:rPr sz="2000" spc="5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«йти».</a:t>
            </a:r>
            <a:r>
              <a:rPr sz="2000" spc="6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Перебуваючи </a:t>
            </a:r>
            <a:r>
              <a:rPr sz="2000" spc="-409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у</a:t>
            </a:r>
            <a:r>
              <a:rPr sz="2000" spc="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25" dirty="0">
                <a:solidFill>
                  <a:srgbClr val="4E3A2F"/>
                </a:solidFill>
                <a:latin typeface="Microsoft Sans Serif"/>
                <a:cs typeface="Microsoft Sans Serif"/>
              </a:rPr>
              <a:t>морських</a:t>
            </a:r>
            <a:r>
              <a:rPr sz="2000" spc="5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плаваннях,</a:t>
            </a:r>
            <a:r>
              <a:rPr sz="2000" spc="4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англосакси </a:t>
            </a:r>
            <a:r>
              <a:rPr sz="20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 використовували</a:t>
            </a:r>
            <a:r>
              <a:rPr sz="2000" spc="6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цю</a:t>
            </a:r>
            <a:r>
              <a:rPr sz="2000" spc="2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30" dirty="0">
                <a:solidFill>
                  <a:srgbClr val="4E3A2F"/>
                </a:solidFill>
                <a:latin typeface="Microsoft Sans Serif"/>
                <a:cs typeface="Microsoft Sans Serif"/>
              </a:rPr>
              <a:t>назву</a:t>
            </a:r>
            <a:r>
              <a:rPr sz="2000" spc="3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4E3A2F"/>
                </a:solidFill>
                <a:latin typeface="Microsoft Sans Serif"/>
                <a:cs typeface="Microsoft Sans Serif"/>
              </a:rPr>
              <a:t>для </a:t>
            </a:r>
            <a:r>
              <a:rPr sz="2000" spc="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25" dirty="0">
                <a:solidFill>
                  <a:srgbClr val="4E3A2F"/>
                </a:solidFill>
                <a:latin typeface="Microsoft Sans Serif"/>
                <a:cs typeface="Microsoft Sans Serif"/>
              </a:rPr>
              <a:t>визначення</a:t>
            </a:r>
            <a:r>
              <a:rPr sz="2000" spc="6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30" dirty="0">
                <a:solidFill>
                  <a:srgbClr val="4E3A2F"/>
                </a:solidFill>
                <a:latin typeface="Microsoft Sans Serif"/>
                <a:cs typeface="Microsoft Sans Serif"/>
              </a:rPr>
              <a:t>курсу</a:t>
            </a:r>
            <a:r>
              <a:rPr sz="2000" spc="4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судна</a:t>
            </a:r>
            <a:r>
              <a:rPr sz="2000" spc="5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в</a:t>
            </a:r>
            <a:r>
              <a:rPr sz="2000" spc="3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морі.</a:t>
            </a:r>
            <a:r>
              <a:rPr sz="2000" spc="2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50" dirty="0">
                <a:solidFill>
                  <a:srgbClr val="4E3A2F"/>
                </a:solidFill>
                <a:latin typeface="Microsoft Sans Serif"/>
                <a:cs typeface="Microsoft Sans Serif"/>
              </a:rPr>
              <a:t>Таким </a:t>
            </a:r>
            <a:r>
              <a:rPr sz="2000" spc="-4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чином,</a:t>
            </a:r>
            <a:r>
              <a:rPr sz="2000" spc="4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лідерами</a:t>
            </a:r>
            <a:r>
              <a:rPr sz="2000" spc="3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називались</a:t>
            </a:r>
            <a:r>
              <a:rPr sz="2000" spc="5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люди </a:t>
            </a:r>
            <a:r>
              <a:rPr sz="200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(або</a:t>
            </a:r>
            <a:r>
              <a:rPr sz="2000" spc="2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25" dirty="0">
                <a:solidFill>
                  <a:srgbClr val="4E3A2F"/>
                </a:solidFill>
                <a:latin typeface="Microsoft Sans Serif"/>
                <a:cs typeface="Microsoft Sans Serif"/>
              </a:rPr>
              <a:t>кораблі),</a:t>
            </a:r>
            <a:r>
              <a:rPr sz="2000" spc="3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40" dirty="0">
                <a:solidFill>
                  <a:srgbClr val="4E3A2F"/>
                </a:solidFill>
                <a:latin typeface="Microsoft Sans Serif"/>
                <a:cs typeface="Microsoft Sans Serif"/>
              </a:rPr>
              <a:t>які</a:t>
            </a:r>
            <a:r>
              <a:rPr sz="2000" spc="2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25" dirty="0">
                <a:solidFill>
                  <a:srgbClr val="4E3A2F"/>
                </a:solidFill>
                <a:latin typeface="Microsoft Sans Serif"/>
                <a:cs typeface="Microsoft Sans Serif"/>
              </a:rPr>
              <a:t>вказували</a:t>
            </a:r>
            <a:r>
              <a:rPr sz="2000" spc="5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шлях.</a:t>
            </a:r>
            <a:r>
              <a:rPr sz="2000" spc="4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30" dirty="0">
                <a:solidFill>
                  <a:srgbClr val="4E3A2F"/>
                </a:solidFill>
                <a:latin typeface="Microsoft Sans Serif"/>
                <a:cs typeface="Microsoft Sans Serif"/>
              </a:rPr>
              <a:t>За </a:t>
            </a:r>
            <a:r>
              <a:rPr sz="2000" spc="-2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свідченням</a:t>
            </a:r>
            <a:r>
              <a:rPr sz="2000" spc="2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30" dirty="0">
                <a:solidFill>
                  <a:srgbClr val="4E3A2F"/>
                </a:solidFill>
                <a:latin typeface="Microsoft Sans Serif"/>
                <a:cs typeface="Microsoft Sans Serif"/>
              </a:rPr>
              <a:t>Оксфордського</a:t>
            </a:r>
            <a:r>
              <a:rPr sz="2000" spc="7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словника </a:t>
            </a:r>
            <a:r>
              <a:rPr sz="20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англійської</a:t>
            </a:r>
            <a:r>
              <a:rPr sz="2000" spc="4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мови</a:t>
            </a:r>
            <a:r>
              <a:rPr sz="2000" spc="4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(1933),</a:t>
            </a:r>
            <a:r>
              <a:rPr sz="2000" spc="5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саме</a:t>
            </a:r>
            <a:r>
              <a:rPr sz="2000" spc="3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4E3A2F"/>
                </a:solidFill>
                <a:latin typeface="Microsoft Sans Serif"/>
                <a:cs typeface="Microsoft Sans Serif"/>
              </a:rPr>
              <a:t>слово</a:t>
            </a:r>
            <a:endParaRPr sz="2000" dirty="0">
              <a:latin typeface="Microsoft Sans Serif"/>
              <a:cs typeface="Microsoft Sans Serif"/>
            </a:endParaRPr>
          </a:p>
          <a:p>
            <a:pPr marL="355600" marR="610870">
              <a:lnSpc>
                <a:spcPct val="100000"/>
              </a:lnSpc>
            </a:pPr>
            <a:r>
              <a:rPr sz="20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«лідер»</a:t>
            </a:r>
            <a:r>
              <a:rPr sz="200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виникло</a:t>
            </a:r>
            <a:r>
              <a:rPr sz="2000" spc="7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в</a:t>
            </a:r>
            <a:r>
              <a:rPr sz="2000" spc="3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ХІІІ</a:t>
            </a:r>
            <a:r>
              <a:rPr sz="2000" spc="3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65" dirty="0">
                <a:solidFill>
                  <a:srgbClr val="4E3A2F"/>
                </a:solidFill>
                <a:latin typeface="Microsoft Sans Serif"/>
                <a:cs typeface="Microsoft Sans Serif"/>
              </a:rPr>
              <a:t>ст.</a:t>
            </a:r>
            <a:r>
              <a:rPr sz="2000" spc="5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Проте </a:t>
            </a:r>
            <a:r>
              <a:rPr sz="2000" spc="-409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поняття</a:t>
            </a:r>
            <a:r>
              <a:rPr sz="2000" spc="2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«лідерство»</a:t>
            </a:r>
            <a:r>
              <a:rPr sz="200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25" dirty="0">
                <a:solidFill>
                  <a:srgbClr val="4E3A2F"/>
                </a:solidFill>
                <a:latin typeface="Microsoft Sans Serif"/>
                <a:cs typeface="Microsoft Sans Serif"/>
              </a:rPr>
              <a:t>вчені</a:t>
            </a:r>
            <a:r>
              <a:rPr sz="2000" spc="3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не </a:t>
            </a:r>
            <a:r>
              <a:rPr sz="20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знаходять</a:t>
            </a:r>
            <a:r>
              <a:rPr sz="2000" spc="3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35" dirty="0">
                <a:solidFill>
                  <a:srgbClr val="4E3A2F"/>
                </a:solidFill>
                <a:latin typeface="Microsoft Sans Serif"/>
                <a:cs typeface="Microsoft Sans Serif"/>
              </a:rPr>
              <a:t>аж</a:t>
            </a:r>
            <a:r>
              <a:rPr sz="2000" spc="1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до</a:t>
            </a:r>
            <a:r>
              <a:rPr sz="2000" spc="2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35" dirty="0">
                <a:solidFill>
                  <a:srgbClr val="4E3A2F"/>
                </a:solidFill>
                <a:latin typeface="Microsoft Sans Serif"/>
                <a:cs typeface="Microsoft Sans Serif"/>
              </a:rPr>
              <a:t>початку</a:t>
            </a:r>
            <a:r>
              <a:rPr sz="2000" spc="3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ХІХ</a:t>
            </a:r>
            <a:r>
              <a:rPr sz="2000" spc="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65" dirty="0">
                <a:solidFill>
                  <a:srgbClr val="4E3A2F"/>
                </a:solidFill>
                <a:latin typeface="Microsoft Sans Serif"/>
                <a:cs typeface="Microsoft Sans Serif"/>
              </a:rPr>
              <a:t>ст.</a:t>
            </a:r>
            <a:endParaRPr sz="2000" dirty="0">
              <a:latin typeface="Microsoft Sans Serif"/>
              <a:cs typeface="Microsoft Sans Serif"/>
            </a:endParaRPr>
          </a:p>
        </p:txBody>
      </p:sp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436108" y="2204847"/>
            <a:ext cx="2619374" cy="174307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3540" y="1503374"/>
            <a:ext cx="8515350" cy="4370070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355600" marR="112395" indent="-342900" algn="just">
              <a:lnSpc>
                <a:spcPct val="80000"/>
              </a:lnSpc>
              <a:spcBef>
                <a:spcPts val="695"/>
              </a:spcBef>
            </a:pPr>
            <a:r>
              <a:rPr sz="1750" spc="-60" dirty="0">
                <a:solidFill>
                  <a:srgbClr val="EFA12D"/>
                </a:solidFill>
                <a:latin typeface="Microsoft Sans Serif"/>
                <a:cs typeface="Microsoft Sans Serif"/>
              </a:rPr>
              <a:t>🞭</a:t>
            </a:r>
            <a:r>
              <a:rPr sz="1750" spc="-55" dirty="0">
                <a:solidFill>
                  <a:srgbClr val="EFA12D"/>
                </a:solidFill>
                <a:latin typeface="Microsoft Sans Serif"/>
                <a:cs typeface="Microsoft Sans Serif"/>
              </a:rPr>
              <a:t> </a:t>
            </a:r>
            <a:r>
              <a:rPr sz="2500" spc="-65" dirty="0">
                <a:solidFill>
                  <a:srgbClr val="4E3A2F"/>
                </a:solidFill>
                <a:latin typeface="Microsoft Sans Serif"/>
                <a:cs typeface="Microsoft Sans Serif"/>
              </a:rPr>
              <a:t>11. </a:t>
            </a:r>
            <a:r>
              <a:rPr sz="2500" spc="-25" dirty="0">
                <a:solidFill>
                  <a:srgbClr val="4E3A2F"/>
                </a:solidFill>
                <a:latin typeface="Microsoft Sans Serif"/>
                <a:cs typeface="Microsoft Sans Serif"/>
              </a:rPr>
              <a:t>Лідерство </a:t>
            </a:r>
            <a:r>
              <a:rPr sz="2500" spc="-80" dirty="0">
                <a:solidFill>
                  <a:srgbClr val="4E3A2F"/>
                </a:solidFill>
                <a:latin typeface="Microsoft Sans Serif"/>
                <a:cs typeface="Microsoft Sans Serif"/>
              </a:rPr>
              <a:t>як </a:t>
            </a:r>
            <a:r>
              <a:rPr sz="25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ініціація </a:t>
            </a:r>
            <a:r>
              <a:rPr sz="2500" spc="-25" dirty="0">
                <a:solidFill>
                  <a:srgbClr val="4E3A2F"/>
                </a:solidFill>
                <a:latin typeface="Microsoft Sans Serif"/>
                <a:cs typeface="Microsoft Sans Serif"/>
              </a:rPr>
              <a:t>чи </a:t>
            </a:r>
            <a:r>
              <a:rPr sz="2500" spc="-30" dirty="0">
                <a:solidFill>
                  <a:srgbClr val="4E3A2F"/>
                </a:solidFill>
                <a:latin typeface="Microsoft Sans Serif"/>
                <a:cs typeface="Microsoft Sans Serif"/>
              </a:rPr>
              <a:t>запровадження </a:t>
            </a:r>
            <a:r>
              <a:rPr sz="25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структури. </a:t>
            </a:r>
            <a:r>
              <a:rPr sz="25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25" dirty="0">
                <a:solidFill>
                  <a:srgbClr val="4E3A2F"/>
                </a:solidFill>
                <a:latin typeface="Microsoft Sans Serif"/>
                <a:cs typeface="Microsoft Sans Serif"/>
              </a:rPr>
              <a:t>Лідерство </a:t>
            </a:r>
            <a:r>
              <a:rPr sz="25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розглядається </a:t>
            </a:r>
            <a:r>
              <a:rPr sz="2500" dirty="0">
                <a:solidFill>
                  <a:srgbClr val="4E3A2F"/>
                </a:solidFill>
                <a:latin typeface="Microsoft Sans Serif"/>
                <a:cs typeface="Microsoft Sans Serif"/>
              </a:rPr>
              <a:t>тут </a:t>
            </a:r>
            <a:r>
              <a:rPr sz="25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не </a:t>
            </a:r>
            <a:r>
              <a:rPr sz="2500" spc="-85" dirty="0">
                <a:solidFill>
                  <a:srgbClr val="4E3A2F"/>
                </a:solidFill>
                <a:latin typeface="Microsoft Sans Serif"/>
                <a:cs typeface="Microsoft Sans Serif"/>
              </a:rPr>
              <a:t>як </a:t>
            </a:r>
            <a:r>
              <a:rPr sz="25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пасивна </a:t>
            </a:r>
            <a:r>
              <a:rPr sz="2500" spc="-35" dirty="0">
                <a:solidFill>
                  <a:srgbClr val="4E3A2F"/>
                </a:solidFill>
                <a:latin typeface="Microsoft Sans Serif"/>
                <a:cs typeface="Microsoft Sans Serif"/>
              </a:rPr>
              <a:t>позиція </a:t>
            </a:r>
            <a:r>
              <a:rPr sz="2500" spc="-25" dirty="0">
                <a:solidFill>
                  <a:srgbClr val="4E3A2F"/>
                </a:solidFill>
                <a:latin typeface="Microsoft Sans Serif"/>
                <a:cs typeface="Microsoft Sans Serif"/>
              </a:rPr>
              <a:t>чи </a:t>
            </a:r>
            <a:r>
              <a:rPr sz="25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набуття</a:t>
            </a:r>
            <a:r>
              <a:rPr sz="2500" spc="4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ролі,</a:t>
            </a:r>
            <a:r>
              <a:rPr sz="2500" spc="5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а</a:t>
            </a:r>
            <a:r>
              <a:rPr sz="2500" spc="2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80" dirty="0">
                <a:solidFill>
                  <a:srgbClr val="4E3A2F"/>
                </a:solidFill>
                <a:latin typeface="Microsoft Sans Serif"/>
                <a:cs typeface="Microsoft Sans Serif"/>
              </a:rPr>
              <a:t>як</a:t>
            </a:r>
            <a:r>
              <a:rPr sz="2500" spc="5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25" dirty="0">
                <a:solidFill>
                  <a:srgbClr val="4E3A2F"/>
                </a:solidFill>
                <a:latin typeface="Microsoft Sans Serif"/>
                <a:cs typeface="Microsoft Sans Serif"/>
              </a:rPr>
              <a:t>активний</a:t>
            </a:r>
            <a:r>
              <a:rPr sz="2500" spc="5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процес,</a:t>
            </a:r>
            <a:r>
              <a:rPr sz="2500" spc="3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45" dirty="0">
                <a:solidFill>
                  <a:srgbClr val="4E3A2F"/>
                </a:solidFill>
                <a:latin typeface="Microsoft Sans Serif"/>
                <a:cs typeface="Microsoft Sans Serif"/>
              </a:rPr>
              <a:t>який</a:t>
            </a:r>
            <a:r>
              <a:rPr sz="2500" spc="5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25" dirty="0">
                <a:solidFill>
                  <a:srgbClr val="4E3A2F"/>
                </a:solidFill>
                <a:latin typeface="Microsoft Sans Serif"/>
                <a:cs typeface="Microsoft Sans Serif"/>
              </a:rPr>
              <a:t>породжує</a:t>
            </a:r>
            <a:r>
              <a:rPr sz="2500" spc="4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і</a:t>
            </a:r>
            <a:endParaRPr sz="2500">
              <a:latin typeface="Microsoft Sans Serif"/>
              <a:cs typeface="Microsoft Sans Serif"/>
            </a:endParaRPr>
          </a:p>
          <a:p>
            <a:pPr marL="355600">
              <a:lnSpc>
                <a:spcPts val="2100"/>
              </a:lnSpc>
            </a:pPr>
            <a:r>
              <a:rPr sz="25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підтримує</a:t>
            </a:r>
            <a:r>
              <a:rPr sz="2500" spc="4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рольову</a:t>
            </a:r>
            <a:r>
              <a:rPr sz="2500" spc="4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25" dirty="0">
                <a:solidFill>
                  <a:srgbClr val="4E3A2F"/>
                </a:solidFill>
                <a:latin typeface="Microsoft Sans Serif"/>
                <a:cs typeface="Microsoft Sans Serif"/>
              </a:rPr>
              <a:t>структуру</a:t>
            </a:r>
            <a:r>
              <a:rPr sz="2500" spc="6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групи.</a:t>
            </a:r>
            <a:r>
              <a:rPr sz="2500" spc="4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35" dirty="0">
                <a:solidFill>
                  <a:srgbClr val="4E3A2F"/>
                </a:solidFill>
                <a:latin typeface="Microsoft Sans Serif"/>
                <a:cs typeface="Microsoft Sans Serif"/>
              </a:rPr>
              <a:t>Лідер</a:t>
            </a:r>
            <a:r>
              <a:rPr sz="2500" spc="3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і</a:t>
            </a:r>
            <a:endParaRPr sz="2500">
              <a:latin typeface="Microsoft Sans Serif"/>
              <a:cs typeface="Microsoft Sans Serif"/>
            </a:endParaRPr>
          </a:p>
          <a:p>
            <a:pPr marL="355600" marR="5080">
              <a:lnSpc>
                <a:spcPct val="80000"/>
              </a:lnSpc>
              <a:spcBef>
                <a:spcPts val="300"/>
              </a:spcBef>
            </a:pPr>
            <a:r>
              <a:rPr sz="25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послідовники</a:t>
            </a:r>
            <a:r>
              <a:rPr sz="2500" spc="2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30" dirty="0">
                <a:solidFill>
                  <a:srgbClr val="4E3A2F"/>
                </a:solidFill>
                <a:latin typeface="Microsoft Sans Serif"/>
                <a:cs typeface="Microsoft Sans Serif"/>
              </a:rPr>
              <a:t>мають</a:t>
            </a:r>
            <a:r>
              <a:rPr sz="2500" spc="4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35" dirty="0">
                <a:solidFill>
                  <a:srgbClr val="4E3A2F"/>
                </a:solidFill>
                <a:latin typeface="Microsoft Sans Serif"/>
                <a:cs typeface="Microsoft Sans Serif"/>
              </a:rPr>
              <a:t>різні</a:t>
            </a:r>
            <a:r>
              <a:rPr sz="2500" spc="1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стимули</a:t>
            </a:r>
            <a:r>
              <a:rPr sz="2500" spc="8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dirty="0">
                <a:solidFill>
                  <a:srgbClr val="4E3A2F"/>
                </a:solidFill>
                <a:latin typeface="Microsoft Sans Serif"/>
                <a:cs typeface="Microsoft Sans Serif"/>
              </a:rPr>
              <a:t>для</a:t>
            </a:r>
            <a:r>
              <a:rPr sz="2500" spc="4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структурування </a:t>
            </a:r>
            <a:r>
              <a:rPr sz="25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групи,</a:t>
            </a:r>
            <a:r>
              <a:rPr sz="2500" spc="1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5" dirty="0">
                <a:solidFill>
                  <a:srgbClr val="4E3A2F"/>
                </a:solidFill>
                <a:latin typeface="Microsoft Sans Serif"/>
                <a:cs typeface="Microsoft Sans Serif"/>
              </a:rPr>
              <a:t>але</a:t>
            </a:r>
            <a:r>
              <a:rPr sz="2500" spc="4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стимул</a:t>
            </a:r>
            <a:r>
              <a:rPr sz="2500" spc="7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лідера</a:t>
            </a:r>
            <a:r>
              <a:rPr sz="2500" spc="5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в</a:t>
            </a:r>
            <a:r>
              <a:rPr sz="2500" spc="3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даному</a:t>
            </a:r>
            <a:r>
              <a:rPr sz="2500" spc="4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30" dirty="0">
                <a:solidFill>
                  <a:srgbClr val="4E3A2F"/>
                </a:solidFill>
                <a:latin typeface="Microsoft Sans Serif"/>
                <a:cs typeface="Microsoft Sans Serif"/>
              </a:rPr>
              <a:t>випадку</a:t>
            </a:r>
            <a:r>
              <a:rPr sz="2500" spc="7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більш </a:t>
            </a:r>
            <a:r>
              <a:rPr sz="250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сильний,</a:t>
            </a:r>
            <a:r>
              <a:rPr sz="2500" spc="6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45" dirty="0">
                <a:solidFill>
                  <a:srgbClr val="4E3A2F"/>
                </a:solidFill>
                <a:latin typeface="Microsoft Sans Serif"/>
                <a:cs typeface="Microsoft Sans Serif"/>
              </a:rPr>
              <a:t>оскільки</a:t>
            </a:r>
            <a:r>
              <a:rPr sz="2500" spc="7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60" dirty="0">
                <a:solidFill>
                  <a:srgbClr val="4E3A2F"/>
                </a:solidFill>
                <a:latin typeface="Microsoft Sans Serif"/>
                <a:cs typeface="Microsoft Sans Serif"/>
              </a:rPr>
              <a:t>таким</a:t>
            </a:r>
            <a:r>
              <a:rPr sz="2500" spc="5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30" dirty="0">
                <a:solidFill>
                  <a:srgbClr val="4E3A2F"/>
                </a:solidFill>
                <a:latin typeface="Microsoft Sans Serif"/>
                <a:cs typeface="Microsoft Sans Serif"/>
              </a:rPr>
              <a:t>чином</a:t>
            </a:r>
            <a:r>
              <a:rPr sz="2500" spc="7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30" dirty="0">
                <a:solidFill>
                  <a:srgbClr val="4E3A2F"/>
                </a:solidFill>
                <a:latin typeface="Microsoft Sans Serif"/>
                <a:cs typeface="Microsoft Sans Serif"/>
              </a:rPr>
              <a:t>його</a:t>
            </a:r>
            <a:r>
              <a:rPr sz="2500" spc="3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влада </a:t>
            </a:r>
            <a:r>
              <a:rPr sz="25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легітимізується.</a:t>
            </a:r>
            <a:r>
              <a:rPr sz="2500" spc="7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В</a:t>
            </a:r>
            <a:r>
              <a:rPr sz="2500" spc="3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термінах</a:t>
            </a:r>
            <a:r>
              <a:rPr sz="2500" spc="3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теорій</a:t>
            </a:r>
            <a:r>
              <a:rPr sz="2500" spc="3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35" dirty="0">
                <a:solidFill>
                  <a:srgbClr val="4E3A2F"/>
                </a:solidFill>
                <a:latin typeface="Microsoft Sans Serif"/>
                <a:cs typeface="Microsoft Sans Serif"/>
              </a:rPr>
              <a:t>очікувань</a:t>
            </a:r>
            <a:r>
              <a:rPr sz="2500" spc="3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і</a:t>
            </a:r>
            <a:r>
              <a:rPr sz="2500" spc="4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взаємодії </a:t>
            </a:r>
            <a:r>
              <a:rPr sz="2500" spc="-65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цей</a:t>
            </a:r>
            <a:r>
              <a:rPr sz="2500" spc="3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тип</a:t>
            </a:r>
            <a:r>
              <a:rPr sz="2500" spc="4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лідерства</a:t>
            </a:r>
            <a:r>
              <a:rPr sz="2500" spc="5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описується</a:t>
            </a:r>
            <a:r>
              <a:rPr sz="2500" spc="6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85" dirty="0">
                <a:solidFill>
                  <a:srgbClr val="4E3A2F"/>
                </a:solidFill>
                <a:latin typeface="Microsoft Sans Serif"/>
                <a:cs typeface="Microsoft Sans Serif"/>
              </a:rPr>
              <a:t>як</a:t>
            </a:r>
            <a:r>
              <a:rPr sz="2500" spc="2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«ініціювання</a:t>
            </a:r>
            <a:r>
              <a:rPr sz="2500" spc="1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і</a:t>
            </a:r>
            <a:endParaRPr sz="2500">
              <a:latin typeface="Microsoft Sans Serif"/>
              <a:cs typeface="Microsoft Sans Serif"/>
            </a:endParaRPr>
          </a:p>
          <a:p>
            <a:pPr marL="355600" marR="89535">
              <a:lnSpc>
                <a:spcPct val="80000"/>
              </a:lnSpc>
              <a:spcBef>
                <a:spcPts val="5"/>
              </a:spcBef>
            </a:pPr>
            <a:r>
              <a:rPr sz="2500" spc="-30" dirty="0">
                <a:solidFill>
                  <a:srgbClr val="4E3A2F"/>
                </a:solidFill>
                <a:latin typeface="Microsoft Sans Serif"/>
                <a:cs typeface="Microsoft Sans Serif"/>
              </a:rPr>
              <a:t>підтримка</a:t>
            </a:r>
            <a:r>
              <a:rPr sz="2500" spc="4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25" dirty="0">
                <a:solidFill>
                  <a:srgbClr val="4E3A2F"/>
                </a:solidFill>
                <a:latin typeface="Microsoft Sans Serif"/>
                <a:cs typeface="Microsoft Sans Serif"/>
              </a:rPr>
              <a:t>структури</a:t>
            </a:r>
            <a:r>
              <a:rPr sz="2500" spc="7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35" dirty="0">
                <a:solidFill>
                  <a:srgbClr val="4E3A2F"/>
                </a:solidFill>
                <a:latin typeface="Microsoft Sans Serif"/>
                <a:cs typeface="Microsoft Sans Serif"/>
              </a:rPr>
              <a:t>очікувань</a:t>
            </a:r>
            <a:r>
              <a:rPr sz="2500" spc="4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і</a:t>
            </a:r>
            <a:r>
              <a:rPr sz="2500" spc="2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взаємодії».</a:t>
            </a:r>
            <a:r>
              <a:rPr sz="2500" spc="8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85" dirty="0">
                <a:solidFill>
                  <a:srgbClr val="4E3A2F"/>
                </a:solidFill>
                <a:latin typeface="Microsoft Sans Serif"/>
                <a:cs typeface="Microsoft Sans Serif"/>
              </a:rPr>
              <a:t>Як </a:t>
            </a:r>
            <a:r>
              <a:rPr sz="2500" spc="-8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25" dirty="0">
                <a:solidFill>
                  <a:srgbClr val="4E3A2F"/>
                </a:solidFill>
                <a:latin typeface="Microsoft Sans Serif"/>
                <a:cs typeface="Microsoft Sans Serif"/>
              </a:rPr>
              <a:t>стверджують</a:t>
            </a:r>
            <a:r>
              <a:rPr sz="2500" spc="5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25" dirty="0">
                <a:solidFill>
                  <a:srgbClr val="4E3A2F"/>
                </a:solidFill>
                <a:latin typeface="Microsoft Sans Serif"/>
                <a:cs typeface="Microsoft Sans Serif"/>
              </a:rPr>
              <a:t>прихильники</a:t>
            </a:r>
            <a:r>
              <a:rPr sz="2500" spc="8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50" dirty="0">
                <a:solidFill>
                  <a:srgbClr val="4E3A2F"/>
                </a:solidFill>
                <a:latin typeface="Microsoft Sans Serif"/>
                <a:cs typeface="Microsoft Sans Serif"/>
              </a:rPr>
              <a:t>такого</a:t>
            </a:r>
            <a:r>
              <a:rPr sz="2500" spc="6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35" dirty="0">
                <a:solidFill>
                  <a:srgbClr val="4E3A2F"/>
                </a:solidFill>
                <a:latin typeface="Microsoft Sans Serif"/>
                <a:cs typeface="Microsoft Sans Serif"/>
              </a:rPr>
              <a:t>розуміння</a:t>
            </a:r>
            <a:r>
              <a:rPr sz="2500" spc="1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лідерства, </a:t>
            </a:r>
            <a:r>
              <a:rPr sz="2500" spc="-64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ці</a:t>
            </a:r>
            <a:r>
              <a:rPr sz="2500" spc="2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процеси</a:t>
            </a:r>
            <a:r>
              <a:rPr sz="2500" spc="3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особливо</a:t>
            </a:r>
            <a:r>
              <a:rPr sz="2500" spc="5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важливі</a:t>
            </a:r>
            <a:r>
              <a:rPr sz="2500" spc="3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на</a:t>
            </a:r>
            <a:r>
              <a:rPr sz="2500" spc="3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30" dirty="0">
                <a:solidFill>
                  <a:srgbClr val="4E3A2F"/>
                </a:solidFill>
                <a:latin typeface="Microsoft Sans Serif"/>
                <a:cs typeface="Microsoft Sans Serif"/>
              </a:rPr>
              <a:t>етапах</a:t>
            </a:r>
            <a:r>
              <a:rPr sz="2500" spc="2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становлення </a:t>
            </a:r>
            <a:r>
              <a:rPr sz="25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 нових</a:t>
            </a:r>
            <a:r>
              <a:rPr sz="2500" spc="2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35" dirty="0">
                <a:solidFill>
                  <a:srgbClr val="4E3A2F"/>
                </a:solidFill>
                <a:latin typeface="Microsoft Sans Serif"/>
                <a:cs typeface="Microsoft Sans Serif"/>
              </a:rPr>
              <a:t>колективів,</a:t>
            </a:r>
            <a:r>
              <a:rPr sz="2500" spc="6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25" dirty="0">
                <a:solidFill>
                  <a:srgbClr val="4E3A2F"/>
                </a:solidFill>
                <a:latin typeface="Microsoft Sans Serif"/>
                <a:cs typeface="Microsoft Sans Serif"/>
              </a:rPr>
              <a:t>структура</a:t>
            </a:r>
            <a:r>
              <a:rPr sz="2500" spc="7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45" dirty="0">
                <a:solidFill>
                  <a:srgbClr val="4E3A2F"/>
                </a:solidFill>
                <a:latin typeface="Microsoft Sans Serif"/>
                <a:cs typeface="Microsoft Sans Serif"/>
              </a:rPr>
              <a:t>яких</a:t>
            </a:r>
            <a:r>
              <a:rPr sz="2500" spc="5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ще</a:t>
            </a:r>
            <a:r>
              <a:rPr sz="2500" spc="3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не </a:t>
            </a:r>
            <a:r>
              <a:rPr sz="25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стабілізувалась.</a:t>
            </a:r>
            <a:endParaRPr sz="25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204" y="952500"/>
            <a:ext cx="5862828" cy="64465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3540" y="575817"/>
            <a:ext cx="53079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0" dirty="0">
                <a:latin typeface="Franklin Gothic Medium"/>
                <a:cs typeface="Franklin Gothic Medium"/>
              </a:rPr>
              <a:t>НОВА</a:t>
            </a:r>
            <a:r>
              <a:rPr sz="3600" spc="-40" dirty="0">
                <a:latin typeface="Franklin Gothic Medium"/>
                <a:cs typeface="Franklin Gothic Medium"/>
              </a:rPr>
              <a:t> </a:t>
            </a:r>
            <a:r>
              <a:rPr sz="3600" spc="10" dirty="0">
                <a:latin typeface="Franklin Gothic Medium"/>
                <a:cs typeface="Franklin Gothic Medium"/>
              </a:rPr>
              <a:t>РЕАЛЬНІСТЬ</a:t>
            </a:r>
            <a:r>
              <a:rPr sz="3600" spc="-15" dirty="0">
                <a:latin typeface="Franklin Gothic Medium"/>
                <a:cs typeface="Franklin Gothic Medium"/>
              </a:rPr>
              <a:t> </a:t>
            </a:r>
            <a:r>
              <a:rPr sz="3600" spc="-30" dirty="0">
                <a:latin typeface="Franklin Gothic Medium"/>
                <a:cs typeface="Franklin Gothic Medium"/>
              </a:rPr>
              <a:t>ЛІДЕРА</a:t>
            </a:r>
            <a:endParaRPr sz="3600">
              <a:latin typeface="Franklin Gothic Medium"/>
              <a:cs typeface="Franklin Gothic Medium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517650" y="2198497"/>
          <a:ext cx="6096000" cy="303275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8000"/>
                <a:gridCol w="3048000"/>
              </a:tblGrid>
              <a:tr h="64007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Стара</a:t>
                      </a:r>
                      <a:r>
                        <a:rPr sz="1800" b="1" spc="-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парадигма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FA12D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Нова</a:t>
                      </a:r>
                      <a:r>
                        <a:rPr sz="1800" b="1" spc="-5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парадигма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FA12D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5" dirty="0">
                          <a:latin typeface="Microsoft Sans Serif"/>
                          <a:cs typeface="Microsoft Sans Serif"/>
                        </a:rPr>
                        <a:t>стабільність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DFCD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35" dirty="0">
                          <a:latin typeface="Microsoft Sans Serif"/>
                          <a:cs typeface="Microsoft Sans Serif"/>
                        </a:rPr>
                        <a:t>зміни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5" dirty="0">
                          <a:latin typeface="Microsoft Sans Serif"/>
                          <a:cs typeface="Microsoft Sans Serif"/>
                        </a:rPr>
                        <a:t>й </a:t>
                      </a:r>
                      <a:r>
                        <a:rPr sz="1800" spc="-30" dirty="0">
                          <a:latin typeface="Microsoft Sans Serif"/>
                          <a:cs typeface="Microsoft Sans Serif"/>
                        </a:rPr>
                        <a:t>кризовий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spc="-30" dirty="0">
                          <a:latin typeface="Microsoft Sans Serif"/>
                          <a:cs typeface="Microsoft Sans Serif"/>
                        </a:rPr>
                        <a:t>менеджмент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DFCD"/>
                    </a:solidFill>
                  </a:tcPr>
                </a:tc>
              </a:tr>
              <a:tr h="64007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20" dirty="0">
                          <a:latin typeface="Microsoft Sans Serif"/>
                          <a:cs typeface="Microsoft Sans Serif"/>
                        </a:rPr>
                        <a:t>контроль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EFE8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67056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20" dirty="0">
                          <a:latin typeface="Microsoft Sans Serif"/>
                          <a:cs typeface="Microsoft Sans Serif"/>
                        </a:rPr>
                        <a:t>делегування</a:t>
                      </a:r>
                      <a:r>
                        <a:rPr sz="1800" spc="-5" dirty="0">
                          <a:latin typeface="Microsoft Sans Serif"/>
                          <a:cs typeface="Microsoft Sans Serif"/>
                        </a:rPr>
                        <a:t> владних </a:t>
                      </a:r>
                      <a:r>
                        <a:rPr sz="1800" spc="-46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20" dirty="0">
                          <a:latin typeface="Microsoft Sans Serif"/>
                          <a:cs typeface="Microsoft Sans Serif"/>
                        </a:rPr>
                        <a:t>повноважень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EFE8"/>
                    </a:solidFill>
                  </a:tcPr>
                </a:tc>
              </a:tr>
              <a:tr h="3708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30" dirty="0">
                          <a:latin typeface="Microsoft Sans Serif"/>
                          <a:cs typeface="Microsoft Sans Serif"/>
                        </a:rPr>
                        <a:t>конкуренція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DFCD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співробітництво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DFCD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15" dirty="0">
                          <a:latin typeface="Microsoft Sans Serif"/>
                          <a:cs typeface="Microsoft Sans Serif"/>
                        </a:rPr>
                        <a:t>одноманітність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EF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20" dirty="0">
                          <a:latin typeface="Microsoft Sans Serif"/>
                          <a:cs typeface="Microsoft Sans Serif"/>
                        </a:rPr>
                        <a:t>різноманітність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EFE8"/>
                    </a:solidFill>
                  </a:tcPr>
                </a:tc>
              </a:tr>
              <a:tr h="3708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30" dirty="0">
                          <a:latin typeface="Microsoft Sans Serif"/>
                          <a:cs typeface="Microsoft Sans Serif"/>
                        </a:rPr>
                        <a:t>егоцентризм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DFCD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більш</a:t>
                      </a:r>
                      <a:r>
                        <a:rPr sz="1800" spc="-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20" dirty="0">
                          <a:latin typeface="Microsoft Sans Serif"/>
                          <a:cs typeface="Microsoft Sans Serif"/>
                        </a:rPr>
                        <a:t>високі</a:t>
                      </a:r>
                      <a:r>
                        <a:rPr sz="1800" spc="-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5" dirty="0">
                          <a:latin typeface="Microsoft Sans Serif"/>
                          <a:cs typeface="Microsoft Sans Serif"/>
                        </a:rPr>
                        <a:t>цілі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DFCD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38684" y="699516"/>
            <a:ext cx="9005570" cy="1064260"/>
            <a:chOff x="138684" y="699516"/>
            <a:chExt cx="9005570" cy="106426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8684" y="699516"/>
              <a:ext cx="851916" cy="57607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53084" y="699516"/>
              <a:ext cx="2497836" cy="57607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35807" y="699516"/>
              <a:ext cx="710183" cy="57607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30879" y="699516"/>
              <a:ext cx="1720595" cy="57607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535424" y="699516"/>
              <a:ext cx="723900" cy="57607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744212" y="699516"/>
              <a:ext cx="1752600" cy="57607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981699" y="699516"/>
              <a:ext cx="717803" cy="57607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184392" y="699516"/>
              <a:ext cx="2497836" cy="57607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264652" y="699516"/>
              <a:ext cx="725424" cy="57607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38684" y="1187196"/>
              <a:ext cx="3191256" cy="576072"/>
            </a:xfrm>
            <a:prstGeom prst="rect">
              <a:avLst/>
            </a:prstGeom>
          </p:spPr>
        </p:pic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383540" y="363677"/>
            <a:ext cx="8261984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  <a:tabLst>
                <a:tab pos="927100" algn="l"/>
              </a:tabLst>
            </a:pPr>
            <a:r>
              <a:rPr dirty="0">
                <a:latin typeface="Franklin Gothic Medium"/>
                <a:cs typeface="Franklin Gothic Medium"/>
              </a:rPr>
              <a:t>2.	ЛІДЕРСТВО, </a:t>
            </a:r>
            <a:r>
              <a:rPr spc="-5" dirty="0">
                <a:latin typeface="Franklin Gothic Medium"/>
                <a:cs typeface="Franklin Gothic Medium"/>
              </a:rPr>
              <a:t>ВЛАДА </a:t>
            </a:r>
            <a:r>
              <a:rPr dirty="0">
                <a:latin typeface="Franklin Gothic Medium"/>
                <a:cs typeface="Franklin Gothic Medium"/>
              </a:rPr>
              <a:t>І </a:t>
            </a:r>
            <a:r>
              <a:rPr spc="-5" dirty="0">
                <a:latin typeface="Franklin Gothic Medium"/>
                <a:cs typeface="Franklin Gothic Medium"/>
              </a:rPr>
              <a:t>ВПЛИВ. </a:t>
            </a:r>
            <a:r>
              <a:rPr dirty="0">
                <a:latin typeface="Franklin Gothic Medium"/>
                <a:cs typeface="Franklin Gothic Medium"/>
              </a:rPr>
              <a:t>ЛІДЕРСТВО І </a:t>
            </a:r>
            <a:r>
              <a:rPr spc="-785" dirty="0">
                <a:latin typeface="Franklin Gothic Medium"/>
                <a:cs typeface="Franklin Gothic Medium"/>
              </a:rPr>
              <a:t> </a:t>
            </a:r>
            <a:r>
              <a:rPr spc="-15" dirty="0">
                <a:latin typeface="Franklin Gothic Medium"/>
                <a:cs typeface="Franklin Gothic Medium"/>
              </a:rPr>
              <a:t>МЕНЕДЖМЕНТ.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383540" y="1503374"/>
            <a:ext cx="8478520" cy="4979670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355600" marR="7620" indent="-342900">
              <a:lnSpc>
                <a:spcPct val="80000"/>
              </a:lnSpc>
              <a:spcBef>
                <a:spcPts val="695"/>
              </a:spcBef>
              <a:tabLst>
                <a:tab pos="354965" algn="l"/>
              </a:tabLst>
            </a:pPr>
            <a:r>
              <a:rPr sz="1750" spc="-60" dirty="0">
                <a:solidFill>
                  <a:srgbClr val="EFA12D"/>
                </a:solidFill>
                <a:latin typeface="Microsoft Sans Serif"/>
                <a:cs typeface="Microsoft Sans Serif"/>
              </a:rPr>
              <a:t>🞭	</a:t>
            </a:r>
            <a:r>
              <a:rPr sz="2500" dirty="0">
                <a:solidFill>
                  <a:srgbClr val="4E3A2F"/>
                </a:solidFill>
                <a:latin typeface="Microsoft Sans Serif"/>
                <a:cs typeface="Microsoft Sans Serif"/>
              </a:rPr>
              <a:t>Існує</a:t>
            </a:r>
            <a:r>
              <a:rPr sz="2500" spc="2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три</a:t>
            </a:r>
            <a:r>
              <a:rPr sz="2500" spc="3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типи</a:t>
            </a:r>
            <a:r>
              <a:rPr sz="2500" spc="5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лідерства,</a:t>
            </a:r>
            <a:r>
              <a:rPr sz="2500" spc="5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60" dirty="0">
                <a:solidFill>
                  <a:srgbClr val="4E3A2F"/>
                </a:solidFill>
                <a:latin typeface="Microsoft Sans Serif"/>
                <a:cs typeface="Microsoft Sans Serif"/>
              </a:rPr>
              <a:t>які</a:t>
            </a:r>
            <a:r>
              <a:rPr sz="2500" spc="3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відповідають</a:t>
            </a:r>
            <a:r>
              <a:rPr sz="2500" spc="4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трьом </a:t>
            </a:r>
            <a:r>
              <a:rPr sz="25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40" dirty="0">
                <a:solidFill>
                  <a:srgbClr val="4E3A2F"/>
                </a:solidFill>
                <a:latin typeface="Microsoft Sans Serif"/>
                <a:cs typeface="Microsoft Sans Serif"/>
              </a:rPr>
              <a:t>аспектам</a:t>
            </a:r>
            <a:r>
              <a:rPr sz="2500" spc="4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групової</a:t>
            </a:r>
            <a:r>
              <a:rPr sz="2500" spc="1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45" dirty="0">
                <a:solidFill>
                  <a:srgbClr val="4E3A2F"/>
                </a:solidFill>
                <a:latin typeface="Microsoft Sans Serif"/>
                <a:cs typeface="Microsoft Sans Serif"/>
              </a:rPr>
              <a:t>культури.</a:t>
            </a:r>
            <a:r>
              <a:rPr sz="2500" spc="9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Відповідальний</a:t>
            </a:r>
            <a:r>
              <a:rPr sz="2500" spc="4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лідер</a:t>
            </a:r>
            <a:r>
              <a:rPr sz="2500" spc="5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655" dirty="0">
                <a:solidFill>
                  <a:srgbClr val="4E3A2F"/>
                </a:solidFill>
                <a:latin typeface="Microsoft Sans Serif"/>
                <a:cs typeface="Microsoft Sans Serif"/>
              </a:rPr>
              <a:t>–</a:t>
            </a:r>
            <a:r>
              <a:rPr sz="2500" spc="3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35" dirty="0">
                <a:solidFill>
                  <a:srgbClr val="4E3A2F"/>
                </a:solidFill>
                <a:latin typeface="Microsoft Sans Serif"/>
                <a:cs typeface="Microsoft Sans Serif"/>
              </a:rPr>
              <a:t>це </a:t>
            </a:r>
            <a:r>
              <a:rPr sz="2500" spc="-64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той,</a:t>
            </a:r>
            <a:r>
              <a:rPr sz="2500" spc="3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30" dirty="0">
                <a:solidFill>
                  <a:srgbClr val="4E3A2F"/>
                </a:solidFill>
                <a:latin typeface="Microsoft Sans Serif"/>
                <a:cs typeface="Microsoft Sans Serif"/>
              </a:rPr>
              <a:t>хто</a:t>
            </a:r>
            <a:r>
              <a:rPr sz="2500" spc="7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30" dirty="0">
                <a:solidFill>
                  <a:srgbClr val="4E3A2F"/>
                </a:solidFill>
                <a:latin typeface="Microsoft Sans Serif"/>
                <a:cs typeface="Microsoft Sans Serif"/>
              </a:rPr>
              <a:t>знаходиться</a:t>
            </a:r>
            <a:r>
              <a:rPr sz="2500" spc="8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попереду</a:t>
            </a:r>
            <a:r>
              <a:rPr sz="2500" spc="3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й</a:t>
            </a:r>
            <a:r>
              <a:rPr sz="2500" spc="3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на</a:t>
            </a:r>
            <a:r>
              <a:rPr sz="2500" spc="2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60" dirty="0">
                <a:solidFill>
                  <a:srgbClr val="4E3A2F"/>
                </a:solidFill>
                <a:latin typeface="Microsoft Sans Serif"/>
                <a:cs typeface="Microsoft Sans Serif"/>
              </a:rPr>
              <a:t>виду,</a:t>
            </a:r>
            <a:r>
              <a:rPr sz="2500" spc="5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той,</a:t>
            </a:r>
            <a:r>
              <a:rPr sz="2500" spc="7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30" dirty="0">
                <a:solidFill>
                  <a:srgbClr val="4E3A2F"/>
                </a:solidFill>
                <a:latin typeface="Microsoft Sans Serif"/>
                <a:cs typeface="Microsoft Sans Serif"/>
              </a:rPr>
              <a:t>хто </a:t>
            </a:r>
            <a:r>
              <a:rPr sz="2500" spc="-25" dirty="0">
                <a:solidFill>
                  <a:srgbClr val="4E3A2F"/>
                </a:solidFill>
                <a:latin typeface="Microsoft Sans Serif"/>
                <a:cs typeface="Microsoft Sans Serif"/>
              </a:rPr>
              <a:t> виконує</a:t>
            </a:r>
            <a:r>
              <a:rPr sz="2500" spc="4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роль</a:t>
            </a:r>
            <a:r>
              <a:rPr sz="2500" spc="3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лідера</a:t>
            </a:r>
            <a:r>
              <a:rPr sz="2500" spc="5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в</a:t>
            </a:r>
            <a:r>
              <a:rPr sz="2500" spc="3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30" dirty="0">
                <a:solidFill>
                  <a:srgbClr val="4E3A2F"/>
                </a:solidFill>
                <a:latin typeface="Microsoft Sans Serif"/>
                <a:cs typeface="Microsoft Sans Serif"/>
              </a:rPr>
              <a:t>організаційній</a:t>
            </a:r>
            <a:r>
              <a:rPr sz="2500" spc="4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структурі.</a:t>
            </a:r>
            <a:endParaRPr sz="2500">
              <a:latin typeface="Microsoft Sans Serif"/>
              <a:cs typeface="Microsoft Sans Serif"/>
            </a:endParaRPr>
          </a:p>
          <a:p>
            <a:pPr marL="355600">
              <a:lnSpc>
                <a:spcPts val="2100"/>
              </a:lnSpc>
            </a:pPr>
            <a:r>
              <a:rPr sz="25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Ефективний</a:t>
            </a:r>
            <a:r>
              <a:rPr sz="2500" spc="5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лідер</a:t>
            </a:r>
            <a:r>
              <a:rPr sz="2500" spc="5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655" dirty="0">
                <a:solidFill>
                  <a:srgbClr val="4E3A2F"/>
                </a:solidFill>
                <a:latin typeface="Microsoft Sans Serif"/>
                <a:cs typeface="Microsoft Sans Serif"/>
              </a:rPr>
              <a:t>–</a:t>
            </a:r>
            <a:r>
              <a:rPr sz="2500" spc="3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той,</a:t>
            </a:r>
            <a:r>
              <a:rPr sz="2500" spc="5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30" dirty="0">
                <a:solidFill>
                  <a:srgbClr val="4E3A2F"/>
                </a:solidFill>
                <a:latin typeface="Microsoft Sans Serif"/>
                <a:cs typeface="Microsoft Sans Serif"/>
              </a:rPr>
              <a:t>хто</a:t>
            </a:r>
            <a:r>
              <a:rPr sz="2500" spc="5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насправді</a:t>
            </a:r>
            <a:r>
              <a:rPr sz="2500" spc="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приймає</a:t>
            </a:r>
            <a:endParaRPr sz="2500">
              <a:latin typeface="Microsoft Sans Serif"/>
              <a:cs typeface="Microsoft Sans Serif"/>
            </a:endParaRPr>
          </a:p>
          <a:p>
            <a:pPr marL="355600" marR="688340">
              <a:lnSpc>
                <a:spcPts val="2400"/>
              </a:lnSpc>
              <a:spcBef>
                <a:spcPts val="284"/>
              </a:spcBef>
            </a:pPr>
            <a:r>
              <a:rPr sz="25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рішення; </a:t>
            </a:r>
            <a:r>
              <a:rPr sz="25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він</a:t>
            </a:r>
            <a:r>
              <a:rPr sz="2500" spc="2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50" dirty="0">
                <a:solidFill>
                  <a:srgbClr val="4E3A2F"/>
                </a:solidFill>
                <a:latin typeface="Microsoft Sans Serif"/>
                <a:cs typeface="Microsoft Sans Serif"/>
              </a:rPr>
              <a:t>може</a:t>
            </a:r>
            <a:r>
              <a:rPr sz="2500" spc="4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35" dirty="0">
                <a:solidFill>
                  <a:srgbClr val="4E3A2F"/>
                </a:solidFill>
                <a:latin typeface="Microsoft Sans Serif"/>
                <a:cs typeface="Microsoft Sans Serif"/>
              </a:rPr>
              <a:t>мати</a:t>
            </a:r>
            <a:r>
              <a:rPr sz="2500" spc="4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свою</a:t>
            </a:r>
            <a:r>
              <a:rPr sz="2500" spc="2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роль</a:t>
            </a:r>
            <a:r>
              <a:rPr sz="2500" spc="3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в</a:t>
            </a:r>
            <a:r>
              <a:rPr sz="2500" spc="4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організації,</a:t>
            </a:r>
            <a:r>
              <a:rPr sz="2500" spc="6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а </a:t>
            </a:r>
            <a:r>
              <a:rPr sz="250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50" dirty="0">
                <a:solidFill>
                  <a:srgbClr val="4E3A2F"/>
                </a:solidFill>
                <a:latin typeface="Microsoft Sans Serif"/>
                <a:cs typeface="Microsoft Sans Serif"/>
              </a:rPr>
              <a:t>може</a:t>
            </a:r>
            <a:r>
              <a:rPr sz="2500" spc="2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й</a:t>
            </a:r>
            <a:r>
              <a:rPr sz="2500" spc="3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не</a:t>
            </a:r>
            <a:r>
              <a:rPr sz="2500" spc="2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30" dirty="0">
                <a:solidFill>
                  <a:srgbClr val="4E3A2F"/>
                </a:solidFill>
                <a:latin typeface="Microsoft Sans Serif"/>
                <a:cs typeface="Microsoft Sans Serif"/>
              </a:rPr>
              <a:t>мати.</a:t>
            </a:r>
            <a:r>
              <a:rPr sz="2500" spc="7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Він</a:t>
            </a:r>
            <a:r>
              <a:rPr sz="2500" spc="2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50" dirty="0">
                <a:solidFill>
                  <a:srgbClr val="4E3A2F"/>
                </a:solidFill>
                <a:latin typeface="Microsoft Sans Serif"/>
                <a:cs typeface="Microsoft Sans Serif"/>
              </a:rPr>
              <a:t>може</a:t>
            </a:r>
            <a:r>
              <a:rPr sz="2500" spc="3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30" dirty="0">
                <a:solidFill>
                  <a:srgbClr val="4E3A2F"/>
                </a:solidFill>
                <a:latin typeface="Microsoft Sans Serif"/>
                <a:cs typeface="Microsoft Sans Serif"/>
              </a:rPr>
              <a:t>знаходитися</a:t>
            </a:r>
            <a:r>
              <a:rPr sz="2500" spc="9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на</a:t>
            </a:r>
            <a:r>
              <a:rPr sz="2500" spc="2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30" dirty="0">
                <a:solidFill>
                  <a:srgbClr val="4E3A2F"/>
                </a:solidFill>
                <a:latin typeface="Microsoft Sans Serif"/>
                <a:cs typeface="Microsoft Sans Serif"/>
              </a:rPr>
              <a:t>другому </a:t>
            </a:r>
            <a:r>
              <a:rPr sz="2500" spc="-65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плані,</a:t>
            </a:r>
            <a:r>
              <a:rPr sz="2500" spc="2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5" dirty="0">
                <a:solidFill>
                  <a:srgbClr val="4E3A2F"/>
                </a:solidFill>
                <a:latin typeface="Microsoft Sans Serif"/>
                <a:cs typeface="Microsoft Sans Serif"/>
              </a:rPr>
              <a:t>але</a:t>
            </a:r>
            <a:r>
              <a:rPr sz="2500" spc="4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саме</a:t>
            </a:r>
            <a:r>
              <a:rPr sz="2500" spc="4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він</a:t>
            </a:r>
            <a:r>
              <a:rPr sz="2500" spc="2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найважливіша</a:t>
            </a:r>
            <a:r>
              <a:rPr sz="2500" spc="4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особа</a:t>
            </a:r>
            <a:r>
              <a:rPr sz="2500" spc="4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в </a:t>
            </a:r>
            <a:r>
              <a:rPr sz="250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індивідуальній</a:t>
            </a:r>
            <a:r>
              <a:rPr sz="2500" spc="4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25" dirty="0">
                <a:solidFill>
                  <a:srgbClr val="4E3A2F"/>
                </a:solidFill>
                <a:latin typeface="Microsoft Sans Serif"/>
                <a:cs typeface="Microsoft Sans Serif"/>
              </a:rPr>
              <a:t>структурі.</a:t>
            </a:r>
            <a:r>
              <a:rPr sz="2500" spc="7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Психологічний</a:t>
            </a:r>
            <a:r>
              <a:rPr sz="2500" spc="10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лідер</a:t>
            </a:r>
            <a:r>
              <a:rPr sz="2500" spc="5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655" dirty="0">
                <a:solidFill>
                  <a:srgbClr val="4E3A2F"/>
                </a:solidFill>
                <a:latin typeface="Microsoft Sans Serif"/>
                <a:cs typeface="Microsoft Sans Serif"/>
              </a:rPr>
              <a:t>–</a:t>
            </a:r>
            <a:endParaRPr sz="2500">
              <a:latin typeface="Microsoft Sans Serif"/>
              <a:cs typeface="Microsoft Sans Serif"/>
            </a:endParaRPr>
          </a:p>
          <a:p>
            <a:pPr marL="355600" marR="5080">
              <a:lnSpc>
                <a:spcPct val="80000"/>
              </a:lnSpc>
              <a:spcBef>
                <a:spcPts val="20"/>
              </a:spcBef>
            </a:pPr>
            <a:r>
              <a:rPr sz="25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той,хто</a:t>
            </a:r>
            <a:r>
              <a:rPr sz="2500" spc="6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має</a:t>
            </a:r>
            <a:r>
              <a:rPr sz="2500" spc="3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найбільший</a:t>
            </a:r>
            <a:r>
              <a:rPr sz="2500" spc="7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вплив</a:t>
            </a:r>
            <a:r>
              <a:rPr sz="2500" spc="5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на</a:t>
            </a:r>
            <a:r>
              <a:rPr sz="2500" spc="2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приватну</a:t>
            </a:r>
            <a:r>
              <a:rPr sz="2500" spc="2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25" dirty="0">
                <a:solidFill>
                  <a:srgbClr val="4E3A2F"/>
                </a:solidFill>
                <a:latin typeface="Microsoft Sans Serif"/>
                <a:cs typeface="Microsoft Sans Serif"/>
              </a:rPr>
              <a:t>структуру </a:t>
            </a:r>
            <a:r>
              <a:rPr sz="25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членів</a:t>
            </a:r>
            <a:r>
              <a:rPr sz="2500" spc="2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і</a:t>
            </a:r>
            <a:r>
              <a:rPr sz="2500" spc="2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35" dirty="0">
                <a:solidFill>
                  <a:srgbClr val="4E3A2F"/>
                </a:solidFill>
                <a:latin typeface="Microsoft Sans Serif"/>
                <a:cs typeface="Microsoft Sans Serif"/>
              </a:rPr>
              <a:t>займає</a:t>
            </a:r>
            <a:r>
              <a:rPr sz="2500" spc="5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нішу</a:t>
            </a:r>
            <a:r>
              <a:rPr sz="2500" spc="3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лідерства</a:t>
            </a:r>
            <a:r>
              <a:rPr sz="2500" spc="4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в</a:t>
            </a:r>
            <a:r>
              <a:rPr sz="2500" spc="2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55" dirty="0">
                <a:solidFill>
                  <a:srgbClr val="4E3A2F"/>
                </a:solidFill>
                <a:latin typeface="Microsoft Sans Serif"/>
                <a:cs typeface="Microsoft Sans Serif"/>
              </a:rPr>
              <a:t>їх </a:t>
            </a:r>
            <a:r>
              <a:rPr sz="25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групових</a:t>
            </a:r>
            <a:r>
              <a:rPr sz="2500" spc="2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35" dirty="0">
                <a:solidFill>
                  <a:srgbClr val="4E3A2F"/>
                </a:solidFill>
                <a:latin typeface="Microsoft Sans Serif"/>
                <a:cs typeface="Microsoft Sans Serif"/>
              </a:rPr>
              <a:t>імаго.</a:t>
            </a:r>
            <a:r>
              <a:rPr sz="2500" spc="3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Всі </a:t>
            </a:r>
            <a:r>
              <a:rPr sz="25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 три</a:t>
            </a:r>
            <a:r>
              <a:rPr sz="2500" spc="2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види</a:t>
            </a:r>
            <a:r>
              <a:rPr sz="2500" spc="4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лідерства</a:t>
            </a:r>
            <a:r>
              <a:rPr sz="2500" spc="5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35" dirty="0">
                <a:solidFill>
                  <a:srgbClr val="4E3A2F"/>
                </a:solidFill>
                <a:latin typeface="Microsoft Sans Serif"/>
                <a:cs typeface="Microsoft Sans Serif"/>
              </a:rPr>
              <a:t>можуть</a:t>
            </a:r>
            <a:r>
              <a:rPr sz="2500" spc="5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бути</a:t>
            </a:r>
            <a:r>
              <a:rPr sz="2500" spc="6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35" dirty="0">
                <a:solidFill>
                  <a:srgbClr val="4E3A2F"/>
                </a:solidFill>
                <a:latin typeface="Microsoft Sans Serif"/>
                <a:cs typeface="Microsoft Sans Serif"/>
              </a:rPr>
              <a:t>зосереджені</a:t>
            </a:r>
            <a:r>
              <a:rPr sz="2500" spc="4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в</a:t>
            </a:r>
            <a:r>
              <a:rPr sz="2500" spc="2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25" dirty="0">
                <a:solidFill>
                  <a:srgbClr val="4E3A2F"/>
                </a:solidFill>
                <a:latin typeface="Microsoft Sans Serif"/>
                <a:cs typeface="Microsoft Sans Serif"/>
              </a:rPr>
              <a:t>одному </a:t>
            </a:r>
            <a:r>
              <a:rPr sz="2500" spc="-65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індивіді,</a:t>
            </a:r>
            <a:r>
              <a:rPr sz="2500" spc="4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5" dirty="0">
                <a:solidFill>
                  <a:srgbClr val="4E3A2F"/>
                </a:solidFill>
                <a:latin typeface="Microsoft Sans Serif"/>
                <a:cs typeface="Microsoft Sans Serif"/>
              </a:rPr>
              <a:t>але</a:t>
            </a:r>
            <a:r>
              <a:rPr sz="2500" spc="4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25" dirty="0">
                <a:solidFill>
                  <a:srgbClr val="4E3A2F"/>
                </a:solidFill>
                <a:latin typeface="Microsoft Sans Serif"/>
                <a:cs typeface="Microsoft Sans Serif"/>
              </a:rPr>
              <a:t>бувають</a:t>
            </a:r>
            <a:r>
              <a:rPr sz="2500" spc="5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і</a:t>
            </a:r>
            <a:r>
              <a:rPr sz="2500" spc="2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30" dirty="0">
                <a:solidFill>
                  <a:srgbClr val="4E3A2F"/>
                </a:solidFill>
                <a:latin typeface="Microsoft Sans Serif"/>
                <a:cs typeface="Microsoft Sans Serif"/>
              </a:rPr>
              <a:t>різноманітні</a:t>
            </a:r>
            <a:r>
              <a:rPr sz="2500" spc="4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комбінації»,</a:t>
            </a:r>
            <a:r>
              <a:rPr sz="2500" spc="9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-</a:t>
            </a:r>
            <a:r>
              <a:rPr sz="2500" spc="5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70" dirty="0">
                <a:solidFill>
                  <a:srgbClr val="4E3A2F"/>
                </a:solidFill>
                <a:latin typeface="Microsoft Sans Serif"/>
                <a:cs typeface="Microsoft Sans Serif"/>
              </a:rPr>
              <a:t>так </a:t>
            </a:r>
            <a:r>
              <a:rPr sz="2500" spc="-6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30" dirty="0">
                <a:solidFill>
                  <a:srgbClr val="4E3A2F"/>
                </a:solidFill>
                <a:latin typeface="Microsoft Sans Serif"/>
                <a:cs typeface="Microsoft Sans Serif"/>
              </a:rPr>
              <a:t>охарактеризував</a:t>
            </a:r>
            <a:r>
              <a:rPr sz="2500" spc="4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складність</a:t>
            </a:r>
            <a:r>
              <a:rPr sz="2500" spc="5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взаємодії</a:t>
            </a:r>
            <a:r>
              <a:rPr sz="2500" spc="4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влади</a:t>
            </a:r>
            <a:r>
              <a:rPr sz="2500" spc="4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і</a:t>
            </a:r>
            <a:r>
              <a:rPr sz="2500" spc="2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впливу</a:t>
            </a:r>
            <a:r>
              <a:rPr sz="2500" spc="4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dirty="0">
                <a:solidFill>
                  <a:srgbClr val="4E3A2F"/>
                </a:solidFill>
                <a:latin typeface="Microsoft Sans Serif"/>
                <a:cs typeface="Microsoft Sans Serif"/>
              </a:rPr>
              <a:t>в </a:t>
            </a:r>
            <a:r>
              <a:rPr sz="2500" spc="-65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процесі</a:t>
            </a:r>
            <a:r>
              <a:rPr sz="2500" spc="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лідерства</a:t>
            </a:r>
            <a:r>
              <a:rPr sz="2500" spc="5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та</a:t>
            </a:r>
            <a:r>
              <a:rPr sz="2500" spc="4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30" dirty="0">
                <a:solidFill>
                  <a:srgbClr val="4E3A2F"/>
                </a:solidFill>
                <a:latin typeface="Microsoft Sans Serif"/>
                <a:cs typeface="Microsoft Sans Serif"/>
              </a:rPr>
              <a:t>можливі</a:t>
            </a:r>
            <a:r>
              <a:rPr sz="2500" spc="4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«комбінації»</a:t>
            </a:r>
            <a:endParaRPr sz="2500">
              <a:latin typeface="Microsoft Sans Serif"/>
              <a:cs typeface="Microsoft Sans Serif"/>
            </a:endParaRPr>
          </a:p>
          <a:p>
            <a:pPr marL="355600">
              <a:lnSpc>
                <a:spcPts val="2400"/>
              </a:lnSpc>
            </a:pPr>
            <a:r>
              <a:rPr sz="25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використання</a:t>
            </a:r>
            <a:r>
              <a:rPr sz="2500" spc="2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лідером</a:t>
            </a:r>
            <a:r>
              <a:rPr sz="2500" spc="4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влади</a:t>
            </a:r>
            <a:r>
              <a:rPr sz="2500" spc="4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і</a:t>
            </a:r>
            <a:r>
              <a:rPr sz="2500" spc="1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50" dirty="0">
                <a:solidFill>
                  <a:srgbClr val="4E3A2F"/>
                </a:solidFill>
                <a:latin typeface="Microsoft Sans Serif"/>
                <a:cs typeface="Microsoft Sans Serif"/>
              </a:rPr>
              <a:t>впливу.</a:t>
            </a:r>
            <a:endParaRPr sz="25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92023" y="734568"/>
            <a:ext cx="8952230" cy="836930"/>
            <a:chOff x="192023" y="734568"/>
            <a:chExt cx="8952230" cy="8369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2023" y="734568"/>
              <a:ext cx="1749552" cy="45567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13915" y="734568"/>
              <a:ext cx="681228" cy="45567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86712" y="734568"/>
              <a:ext cx="1251203" cy="45567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811779" y="734568"/>
              <a:ext cx="1921764" cy="45567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410456" y="734568"/>
              <a:ext cx="1789176" cy="45567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873495" y="734568"/>
              <a:ext cx="1719072" cy="45567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269480" y="734568"/>
              <a:ext cx="883920" cy="45567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92023" y="1115568"/>
              <a:ext cx="2168652" cy="45567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034540" y="1115568"/>
              <a:ext cx="2090927" cy="45567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717035" y="1115568"/>
              <a:ext cx="1362456" cy="45567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671059" y="1115568"/>
              <a:ext cx="484632" cy="455675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383540" y="473405"/>
            <a:ext cx="7499984" cy="787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500" spc="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ЗАГАЛОМ</a:t>
            </a:r>
            <a:r>
              <a:rPr sz="2500" spc="1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 </a:t>
            </a:r>
            <a:r>
              <a:rPr sz="2500" spc="-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В</a:t>
            </a:r>
            <a:r>
              <a:rPr sz="2500" spc="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 </a:t>
            </a:r>
            <a:r>
              <a:rPr sz="2500" spc="-1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НАУЦІ</a:t>
            </a:r>
            <a:r>
              <a:rPr sz="2500" spc="1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 </a:t>
            </a:r>
            <a:r>
              <a:rPr sz="250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СКЛАЛОСЯ</a:t>
            </a:r>
            <a:r>
              <a:rPr sz="2500" spc="4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 </a:t>
            </a:r>
            <a:r>
              <a:rPr sz="2500" spc="-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ДЕКІЛЬКА</a:t>
            </a:r>
            <a:r>
              <a:rPr sz="2500" spc="1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 </a:t>
            </a:r>
            <a:r>
              <a:rPr sz="2500" spc="-2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ПІДХОДІВ</a:t>
            </a:r>
            <a:r>
              <a:rPr sz="2500" spc="4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 </a:t>
            </a:r>
            <a:r>
              <a:rPr sz="2500" spc="-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ДО </a:t>
            </a:r>
            <a:r>
              <a:rPr sz="2500" spc="-61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 </a:t>
            </a:r>
            <a:r>
              <a:rPr sz="2500" spc="-1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ПОЯСНЕННЯ</a:t>
            </a:r>
            <a:r>
              <a:rPr sz="2500" spc="1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 </a:t>
            </a:r>
            <a:r>
              <a:rPr sz="2500" spc="-1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ФЕНОМЕНУ</a:t>
            </a:r>
            <a:r>
              <a:rPr sz="2500" spc="1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 </a:t>
            </a:r>
            <a:r>
              <a:rPr sz="2500" spc="-1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ВЛАДИ:</a:t>
            </a:r>
            <a:endParaRPr sz="2500">
              <a:latin typeface="Franklin Gothic Medium"/>
              <a:cs typeface="Franklin Gothic Medium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383540" y="1485087"/>
            <a:ext cx="7870825" cy="1580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240"/>
              </a:lnSpc>
              <a:spcBef>
                <a:spcPts val="100"/>
              </a:spcBef>
            </a:pPr>
            <a:r>
              <a:rPr sz="2100" spc="-70" dirty="0">
                <a:solidFill>
                  <a:srgbClr val="EFA12D"/>
                </a:solidFill>
              </a:rPr>
              <a:t>🞭</a:t>
            </a:r>
            <a:r>
              <a:rPr sz="2100" spc="265" dirty="0">
                <a:solidFill>
                  <a:srgbClr val="EFA12D"/>
                </a:solidFill>
              </a:rPr>
              <a:t> </a:t>
            </a:r>
            <a:r>
              <a:rPr sz="3000" spc="-15" dirty="0"/>
              <a:t>Біологічний</a:t>
            </a:r>
            <a:r>
              <a:rPr sz="3000" spc="15" dirty="0"/>
              <a:t> </a:t>
            </a:r>
            <a:r>
              <a:rPr sz="3000" spc="-15" dirty="0"/>
              <a:t>підхід</a:t>
            </a:r>
            <a:r>
              <a:rPr sz="3000" spc="5" dirty="0"/>
              <a:t> </a:t>
            </a:r>
            <a:r>
              <a:rPr sz="3000" spc="-30" dirty="0"/>
              <a:t>розглядає</a:t>
            </a:r>
            <a:r>
              <a:rPr sz="3000" spc="15" dirty="0"/>
              <a:t> </a:t>
            </a:r>
            <a:r>
              <a:rPr sz="3000" spc="-10" dirty="0"/>
              <a:t>владу</a:t>
            </a:r>
            <a:r>
              <a:rPr sz="3000" spc="40" dirty="0"/>
              <a:t> </a:t>
            </a:r>
            <a:r>
              <a:rPr sz="3000" spc="-100" dirty="0"/>
              <a:t>як</a:t>
            </a:r>
            <a:endParaRPr sz="3000"/>
          </a:p>
          <a:p>
            <a:pPr marL="355600" marR="5080">
              <a:lnSpc>
                <a:spcPts val="2880"/>
              </a:lnSpc>
              <a:spcBef>
                <a:spcPts val="340"/>
              </a:spcBef>
            </a:pPr>
            <a:r>
              <a:rPr sz="3000" spc="-20" dirty="0"/>
              <a:t>природній</a:t>
            </a:r>
            <a:r>
              <a:rPr sz="3000" dirty="0"/>
              <a:t> </a:t>
            </a:r>
            <a:r>
              <a:rPr sz="3000" spc="-15" dirty="0"/>
              <a:t>стан</a:t>
            </a:r>
            <a:r>
              <a:rPr sz="3000" spc="45" dirty="0"/>
              <a:t> </a:t>
            </a:r>
            <a:r>
              <a:rPr sz="3000" spc="-10" dirty="0"/>
              <a:t>суспільства,</a:t>
            </a:r>
            <a:r>
              <a:rPr sz="3000" spc="35" dirty="0"/>
              <a:t> </a:t>
            </a:r>
            <a:r>
              <a:rPr sz="3000" spc="-30" dirty="0"/>
              <a:t>визначений </a:t>
            </a:r>
            <a:r>
              <a:rPr sz="3000" spc="-25" dirty="0"/>
              <a:t> </a:t>
            </a:r>
            <a:r>
              <a:rPr sz="3000" spc="-15" dirty="0"/>
              <a:t>самою</a:t>
            </a:r>
            <a:r>
              <a:rPr sz="3000" dirty="0"/>
              <a:t> </a:t>
            </a:r>
            <a:r>
              <a:rPr sz="3000" spc="-15" dirty="0"/>
              <a:t>природою.</a:t>
            </a:r>
            <a:r>
              <a:rPr sz="3000" spc="5" dirty="0"/>
              <a:t> </a:t>
            </a:r>
            <a:r>
              <a:rPr sz="3000" spc="-10" dirty="0"/>
              <a:t>Основа</a:t>
            </a:r>
            <a:r>
              <a:rPr sz="3000" spc="50" dirty="0"/>
              <a:t> </a:t>
            </a:r>
            <a:r>
              <a:rPr sz="3000" spc="-10" dirty="0"/>
              <a:t>влади</a:t>
            </a:r>
            <a:r>
              <a:rPr sz="3000" spc="35" dirty="0"/>
              <a:t> </a:t>
            </a:r>
            <a:r>
              <a:rPr sz="3000" dirty="0"/>
              <a:t>в</a:t>
            </a:r>
            <a:r>
              <a:rPr sz="3000" spc="40" dirty="0"/>
              <a:t> </a:t>
            </a:r>
            <a:r>
              <a:rPr sz="3000" spc="-20" dirty="0"/>
              <a:t>природі </a:t>
            </a:r>
            <a:r>
              <a:rPr sz="3000" spc="-780" dirty="0"/>
              <a:t> </a:t>
            </a:r>
            <a:r>
              <a:rPr sz="3000" spc="10" dirty="0"/>
              <a:t>самої</a:t>
            </a:r>
            <a:r>
              <a:rPr sz="3000" spc="20" dirty="0"/>
              <a:t> </a:t>
            </a:r>
            <a:r>
              <a:rPr sz="3000" spc="-5" dirty="0"/>
              <a:t>людини.</a:t>
            </a:r>
            <a:endParaRPr sz="3000"/>
          </a:p>
        </p:txBody>
      </p:sp>
      <p:sp>
        <p:nvSpPr>
          <p:cNvPr id="16" name="object 16"/>
          <p:cNvSpPr txBox="1"/>
          <p:nvPr/>
        </p:nvSpPr>
        <p:spPr>
          <a:xfrm>
            <a:off x="383540" y="3040202"/>
            <a:ext cx="8440420" cy="3044190"/>
          </a:xfrm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 marL="355600" marR="5080" indent="-342900">
              <a:lnSpc>
                <a:spcPct val="80000"/>
              </a:lnSpc>
              <a:spcBef>
                <a:spcPts val="819"/>
              </a:spcBef>
            </a:pPr>
            <a:r>
              <a:rPr sz="2100" spc="-70" dirty="0">
                <a:solidFill>
                  <a:srgbClr val="EFA12D"/>
                </a:solidFill>
                <a:latin typeface="Microsoft Sans Serif"/>
                <a:cs typeface="Microsoft Sans Serif"/>
              </a:rPr>
              <a:t>🞭</a:t>
            </a:r>
            <a:r>
              <a:rPr sz="2100" spc="-65" dirty="0">
                <a:solidFill>
                  <a:srgbClr val="EFA12D"/>
                </a:solidFill>
                <a:latin typeface="Microsoft Sans Serif"/>
                <a:cs typeface="Microsoft Sans Serif"/>
              </a:rPr>
              <a:t> </a:t>
            </a:r>
            <a:r>
              <a:rPr sz="30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Антропологічний підхід </a:t>
            </a:r>
            <a:r>
              <a:rPr sz="3000" dirty="0">
                <a:solidFill>
                  <a:srgbClr val="4E3A2F"/>
                </a:solidFill>
                <a:latin typeface="Microsoft Sans Serif"/>
                <a:cs typeface="Microsoft Sans Serif"/>
              </a:rPr>
              <a:t>поширює </a:t>
            </a:r>
            <a:r>
              <a:rPr sz="30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владу на </a:t>
            </a:r>
            <a:r>
              <a:rPr sz="30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всі </a:t>
            </a:r>
            <a:r>
              <a:rPr sz="30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0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соціальні</a:t>
            </a:r>
            <a:r>
              <a:rPr sz="300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0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утворення.</a:t>
            </a:r>
            <a:r>
              <a:rPr sz="3000" spc="4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0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Всі</a:t>
            </a:r>
            <a:r>
              <a:rPr sz="3000" spc="3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000" spc="25" dirty="0">
                <a:solidFill>
                  <a:srgbClr val="4E3A2F"/>
                </a:solidFill>
                <a:latin typeface="Microsoft Sans Serif"/>
                <a:cs typeface="Microsoft Sans Serif"/>
              </a:rPr>
              <a:t>дії,</a:t>
            </a:r>
            <a:r>
              <a:rPr sz="3000" spc="4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000" spc="-75" dirty="0">
                <a:solidFill>
                  <a:srgbClr val="4E3A2F"/>
                </a:solidFill>
                <a:latin typeface="Microsoft Sans Serif"/>
                <a:cs typeface="Microsoft Sans Serif"/>
              </a:rPr>
              <a:t>які</a:t>
            </a:r>
            <a:r>
              <a:rPr sz="3000" spc="4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0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спираються </a:t>
            </a:r>
            <a:r>
              <a:rPr sz="30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0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на</a:t>
            </a:r>
            <a:r>
              <a:rPr sz="3000" spc="2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0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владу</a:t>
            </a:r>
            <a:r>
              <a:rPr sz="3000" spc="3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0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й</a:t>
            </a:r>
            <a:r>
              <a:rPr sz="3000" spc="3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000" spc="-60" dirty="0">
                <a:solidFill>
                  <a:srgbClr val="4E3A2F"/>
                </a:solidFill>
                <a:latin typeface="Microsoft Sans Serif"/>
                <a:cs typeface="Microsoft Sans Serif"/>
              </a:rPr>
              <a:t>авторитет,</a:t>
            </a:r>
            <a:r>
              <a:rPr sz="3000" spc="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000" spc="-25" dirty="0">
                <a:solidFill>
                  <a:srgbClr val="4E3A2F"/>
                </a:solidFill>
                <a:latin typeface="Microsoft Sans Serif"/>
                <a:cs typeface="Microsoft Sans Serif"/>
              </a:rPr>
              <a:t>визначаються </a:t>
            </a:r>
            <a:r>
              <a:rPr sz="30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000" spc="-30" dirty="0">
                <a:solidFill>
                  <a:srgbClr val="4E3A2F"/>
                </a:solidFill>
                <a:latin typeface="Microsoft Sans Serif"/>
                <a:cs typeface="Microsoft Sans Serif"/>
              </a:rPr>
              <a:t>організаційними.</a:t>
            </a:r>
            <a:r>
              <a:rPr sz="30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0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На</a:t>
            </a:r>
            <a:r>
              <a:rPr sz="3000" spc="2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0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цій</a:t>
            </a:r>
            <a:r>
              <a:rPr sz="3000" spc="2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0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підставі</a:t>
            </a:r>
            <a:r>
              <a:rPr sz="3000" spc="1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0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говориться</a:t>
            </a:r>
            <a:endParaRPr sz="3000">
              <a:latin typeface="Microsoft Sans Serif"/>
              <a:cs typeface="Microsoft Sans Serif"/>
            </a:endParaRPr>
          </a:p>
          <a:p>
            <a:pPr marL="355600" marR="509905">
              <a:lnSpc>
                <a:spcPct val="80000"/>
              </a:lnSpc>
            </a:pPr>
            <a:r>
              <a:rPr sz="30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про</a:t>
            </a:r>
            <a:r>
              <a:rPr sz="30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0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існування</a:t>
            </a:r>
            <a:r>
              <a:rPr sz="3000" spc="4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0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організаційної</a:t>
            </a:r>
            <a:r>
              <a:rPr sz="3000" spc="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0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влади</a:t>
            </a:r>
            <a:r>
              <a:rPr sz="3000" spc="3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000" dirty="0">
                <a:solidFill>
                  <a:srgbClr val="4E3A2F"/>
                </a:solidFill>
                <a:latin typeface="Microsoft Sans Serif"/>
                <a:cs typeface="Microsoft Sans Serif"/>
              </a:rPr>
              <a:t>в</a:t>
            </a:r>
            <a:r>
              <a:rPr sz="3000" spc="4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000" spc="-40" dirty="0">
                <a:solidFill>
                  <a:srgbClr val="4E3A2F"/>
                </a:solidFill>
                <a:latin typeface="Microsoft Sans Serif"/>
                <a:cs typeface="Microsoft Sans Serif"/>
              </a:rPr>
              <a:t>будь- </a:t>
            </a:r>
            <a:r>
              <a:rPr sz="3000" spc="-78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000" spc="-45" dirty="0">
                <a:solidFill>
                  <a:srgbClr val="4E3A2F"/>
                </a:solidFill>
                <a:latin typeface="Microsoft Sans Serif"/>
                <a:cs typeface="Microsoft Sans Serif"/>
              </a:rPr>
              <a:t>якому</a:t>
            </a:r>
            <a:r>
              <a:rPr sz="3000" spc="4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0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суспільстві.</a:t>
            </a:r>
            <a:r>
              <a:rPr sz="3000" spc="3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0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Носіями</a:t>
            </a:r>
            <a:r>
              <a:rPr sz="3000" spc="3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0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організаційної </a:t>
            </a:r>
            <a:r>
              <a:rPr sz="30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0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влади</a:t>
            </a:r>
            <a:r>
              <a:rPr sz="3000" spc="2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0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виступають</a:t>
            </a:r>
            <a:r>
              <a:rPr sz="3000" spc="3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000" spc="-35" dirty="0">
                <a:solidFill>
                  <a:srgbClr val="4E3A2F"/>
                </a:solidFill>
                <a:latin typeface="Microsoft Sans Serif"/>
                <a:cs typeface="Microsoft Sans Serif"/>
              </a:rPr>
              <a:t>вожді,</a:t>
            </a:r>
            <a:r>
              <a:rPr sz="3000" spc="4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0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ради</a:t>
            </a:r>
            <a:r>
              <a:rPr sz="3000" spc="2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0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старійшин, </a:t>
            </a:r>
            <a:r>
              <a:rPr sz="30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000" spc="-35" dirty="0">
                <a:solidFill>
                  <a:srgbClr val="4E3A2F"/>
                </a:solidFill>
                <a:latin typeface="Microsoft Sans Serif"/>
                <a:cs typeface="Microsoft Sans Serif"/>
              </a:rPr>
              <a:t>збори</a:t>
            </a:r>
            <a:r>
              <a:rPr sz="300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0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общини</a:t>
            </a:r>
            <a:r>
              <a:rPr sz="3000" spc="3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0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і</a:t>
            </a:r>
            <a:r>
              <a:rPr sz="3000" spc="3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000" spc="-85" dirty="0">
                <a:solidFill>
                  <a:srgbClr val="4E3A2F"/>
                </a:solidFill>
                <a:latin typeface="Microsoft Sans Serif"/>
                <a:cs typeface="Microsoft Sans Serif"/>
              </a:rPr>
              <a:t>т.д.</a:t>
            </a:r>
            <a:endParaRPr sz="30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3540" y="1485087"/>
            <a:ext cx="8490585" cy="4965065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355600" marR="777875" indent="-342900">
              <a:lnSpc>
                <a:spcPts val="2880"/>
              </a:lnSpc>
              <a:spcBef>
                <a:spcPts val="795"/>
              </a:spcBef>
            </a:pPr>
            <a:r>
              <a:rPr sz="2100" spc="-70" dirty="0">
                <a:solidFill>
                  <a:srgbClr val="EFA12D"/>
                </a:solidFill>
                <a:latin typeface="Microsoft Sans Serif"/>
                <a:cs typeface="Microsoft Sans Serif"/>
              </a:rPr>
              <a:t>🞭</a:t>
            </a:r>
            <a:r>
              <a:rPr sz="2100" spc="-65" dirty="0">
                <a:solidFill>
                  <a:srgbClr val="EFA12D"/>
                </a:solidFill>
                <a:latin typeface="Microsoft Sans Serif"/>
                <a:cs typeface="Microsoft Sans Serif"/>
              </a:rPr>
              <a:t> </a:t>
            </a:r>
            <a:r>
              <a:rPr sz="30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Психологічний підхід </a:t>
            </a:r>
            <a:r>
              <a:rPr sz="30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досліджує владу </a:t>
            </a:r>
            <a:r>
              <a:rPr sz="30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під </a:t>
            </a:r>
            <a:r>
              <a:rPr sz="30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000" spc="-60" dirty="0">
                <a:solidFill>
                  <a:srgbClr val="4E3A2F"/>
                </a:solidFill>
                <a:latin typeface="Microsoft Sans Serif"/>
                <a:cs typeface="Microsoft Sans Serif"/>
              </a:rPr>
              <a:t>кутом</a:t>
            </a:r>
            <a:r>
              <a:rPr sz="3000" spc="2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000" spc="-55" dirty="0">
                <a:solidFill>
                  <a:srgbClr val="4E3A2F"/>
                </a:solidFill>
                <a:latin typeface="Microsoft Sans Serif"/>
                <a:cs typeface="Microsoft Sans Serif"/>
              </a:rPr>
              <a:t>зору</a:t>
            </a:r>
            <a:r>
              <a:rPr sz="3000" spc="3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0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сприйняття</a:t>
            </a:r>
            <a:r>
              <a:rPr sz="3000" spc="5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000" spc="135" dirty="0">
                <a:solidFill>
                  <a:srgbClr val="4E3A2F"/>
                </a:solidFill>
                <a:latin typeface="Microsoft Sans Serif"/>
                <a:cs typeface="Microsoft Sans Serif"/>
              </a:rPr>
              <a:t>її</a:t>
            </a:r>
            <a:r>
              <a:rPr sz="3000" spc="6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000" dirty="0">
                <a:solidFill>
                  <a:srgbClr val="4E3A2F"/>
                </a:solidFill>
                <a:latin typeface="Microsoft Sans Serif"/>
                <a:cs typeface="Microsoft Sans Serif"/>
              </a:rPr>
              <a:t>людиною.</a:t>
            </a:r>
            <a:endParaRPr sz="3000">
              <a:latin typeface="Microsoft Sans Serif"/>
              <a:cs typeface="Microsoft Sans Serif"/>
            </a:endParaRPr>
          </a:p>
          <a:p>
            <a:pPr marL="355600" marR="386715">
              <a:lnSpc>
                <a:spcPct val="80000"/>
              </a:lnSpc>
              <a:spcBef>
                <a:spcPts val="30"/>
              </a:spcBef>
            </a:pPr>
            <a:r>
              <a:rPr sz="30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Суб’єктивне</a:t>
            </a:r>
            <a:r>
              <a:rPr sz="3000" spc="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0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сприйняття</a:t>
            </a:r>
            <a:r>
              <a:rPr sz="3000" spc="3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0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або</a:t>
            </a:r>
            <a:r>
              <a:rPr sz="3000" spc="1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0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ґрунтується</a:t>
            </a:r>
            <a:r>
              <a:rPr sz="3000" spc="1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0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на </a:t>
            </a:r>
            <a:r>
              <a:rPr sz="3000" spc="-78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0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особливих</a:t>
            </a:r>
            <a:r>
              <a:rPr sz="3000" spc="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000" spc="-30" dirty="0">
                <a:solidFill>
                  <a:srgbClr val="4E3A2F"/>
                </a:solidFill>
                <a:latin typeface="Microsoft Sans Serif"/>
                <a:cs typeface="Microsoft Sans Serif"/>
              </a:rPr>
              <a:t>якостях</a:t>
            </a:r>
            <a:r>
              <a:rPr sz="3000" spc="4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000" spc="-35" dirty="0">
                <a:solidFill>
                  <a:srgbClr val="4E3A2F"/>
                </a:solidFill>
                <a:latin typeface="Microsoft Sans Serif"/>
                <a:cs typeface="Microsoft Sans Serif"/>
              </a:rPr>
              <a:t>безпосереднього</a:t>
            </a:r>
            <a:r>
              <a:rPr sz="3000" spc="2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0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носія </a:t>
            </a:r>
            <a:r>
              <a:rPr sz="30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 влади,</a:t>
            </a:r>
            <a:r>
              <a:rPr sz="3000" spc="1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0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або</a:t>
            </a:r>
            <a:r>
              <a:rPr sz="3000" spc="1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0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випливає</a:t>
            </a:r>
            <a:r>
              <a:rPr sz="3000" spc="3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000" spc="-125" dirty="0">
                <a:solidFill>
                  <a:srgbClr val="4E3A2F"/>
                </a:solidFill>
                <a:latin typeface="Microsoft Sans Serif"/>
                <a:cs typeface="Microsoft Sans Serif"/>
              </a:rPr>
              <a:t>з</a:t>
            </a:r>
            <a:r>
              <a:rPr sz="3000" spc="4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0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особливостей</a:t>
            </a:r>
            <a:endParaRPr sz="3000">
              <a:latin typeface="Microsoft Sans Serif"/>
              <a:cs typeface="Microsoft Sans Serif"/>
            </a:endParaRPr>
          </a:p>
          <a:p>
            <a:pPr marL="355600">
              <a:lnSpc>
                <a:spcPts val="2880"/>
              </a:lnSpc>
            </a:pPr>
            <a:r>
              <a:rPr sz="30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психологічної</a:t>
            </a:r>
            <a:r>
              <a:rPr sz="3000" spc="1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0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природи</a:t>
            </a:r>
            <a:r>
              <a:rPr sz="3000" spc="1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0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людини.</a:t>
            </a:r>
            <a:endParaRPr sz="3000">
              <a:latin typeface="Microsoft Sans Serif"/>
              <a:cs typeface="Microsoft Sans Serif"/>
            </a:endParaRPr>
          </a:p>
          <a:p>
            <a:pPr marL="355600" marR="44450" indent="-342900">
              <a:lnSpc>
                <a:spcPct val="80000"/>
              </a:lnSpc>
              <a:spcBef>
                <a:spcPts val="720"/>
              </a:spcBef>
            </a:pPr>
            <a:r>
              <a:rPr sz="2100" spc="-70" dirty="0">
                <a:solidFill>
                  <a:srgbClr val="EFA12D"/>
                </a:solidFill>
                <a:latin typeface="Microsoft Sans Serif"/>
                <a:cs typeface="Microsoft Sans Serif"/>
              </a:rPr>
              <a:t>🞭</a:t>
            </a:r>
            <a:r>
              <a:rPr sz="2100" spc="270" dirty="0">
                <a:solidFill>
                  <a:srgbClr val="EFA12D"/>
                </a:solidFill>
                <a:latin typeface="Microsoft Sans Serif"/>
                <a:cs typeface="Microsoft Sans Serif"/>
              </a:rPr>
              <a:t> </a:t>
            </a:r>
            <a:r>
              <a:rPr sz="3000" spc="-40" dirty="0">
                <a:solidFill>
                  <a:srgbClr val="4E3A2F"/>
                </a:solidFill>
                <a:latin typeface="Microsoft Sans Serif"/>
                <a:cs typeface="Microsoft Sans Serif"/>
              </a:rPr>
              <a:t>Філософський</a:t>
            </a:r>
            <a:r>
              <a:rPr sz="3000" spc="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0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підхід</a:t>
            </a:r>
            <a:r>
              <a:rPr sz="3000" spc="1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000" spc="-30" dirty="0">
                <a:solidFill>
                  <a:srgbClr val="4E3A2F"/>
                </a:solidFill>
                <a:latin typeface="Microsoft Sans Serif"/>
                <a:cs typeface="Microsoft Sans Serif"/>
              </a:rPr>
              <a:t>розглядає</a:t>
            </a:r>
            <a:r>
              <a:rPr sz="3000" spc="3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0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владу</a:t>
            </a:r>
            <a:r>
              <a:rPr sz="3000" spc="4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000" spc="-100" dirty="0">
                <a:solidFill>
                  <a:srgbClr val="4E3A2F"/>
                </a:solidFill>
                <a:latin typeface="Microsoft Sans Serif"/>
                <a:cs typeface="Microsoft Sans Serif"/>
              </a:rPr>
              <a:t>як </a:t>
            </a:r>
            <a:r>
              <a:rPr sz="3000" spc="-9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0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суспільну</a:t>
            </a:r>
            <a:r>
              <a:rPr sz="3000" spc="1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000" spc="-40" dirty="0">
                <a:solidFill>
                  <a:srgbClr val="4E3A2F"/>
                </a:solidFill>
                <a:latin typeface="Microsoft Sans Serif"/>
                <a:cs typeface="Microsoft Sans Serif"/>
              </a:rPr>
              <a:t>категорію,</a:t>
            </a:r>
            <a:r>
              <a:rPr sz="3000" spc="1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000" spc="-95" dirty="0">
                <a:solidFill>
                  <a:srgbClr val="4E3A2F"/>
                </a:solidFill>
                <a:latin typeface="Microsoft Sans Serif"/>
                <a:cs typeface="Microsoft Sans Serif"/>
              </a:rPr>
              <a:t>як</a:t>
            </a:r>
            <a:r>
              <a:rPr sz="3000" spc="4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0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вольові</a:t>
            </a:r>
            <a:r>
              <a:rPr sz="3000" spc="2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0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відносини</a:t>
            </a:r>
            <a:r>
              <a:rPr sz="3000" spc="4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000" spc="-70" dirty="0">
                <a:solidFill>
                  <a:srgbClr val="4E3A2F"/>
                </a:solidFill>
                <a:latin typeface="Microsoft Sans Serif"/>
                <a:cs typeface="Microsoft Sans Serif"/>
              </a:rPr>
              <a:t>між </a:t>
            </a:r>
            <a:r>
              <a:rPr sz="3000" spc="-78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0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людьми,</a:t>
            </a:r>
            <a:r>
              <a:rPr sz="3000" spc="2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000" spc="-30" dirty="0">
                <a:solidFill>
                  <a:srgbClr val="4E3A2F"/>
                </a:solidFill>
                <a:latin typeface="Microsoft Sans Serif"/>
                <a:cs typeface="Microsoft Sans Serif"/>
              </a:rPr>
              <a:t>джерела</a:t>
            </a:r>
            <a:r>
              <a:rPr sz="3000" spc="2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0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влади</a:t>
            </a:r>
            <a:r>
              <a:rPr sz="3000" spc="3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000" spc="-25" dirty="0">
                <a:solidFill>
                  <a:srgbClr val="4E3A2F"/>
                </a:solidFill>
                <a:latin typeface="Microsoft Sans Serif"/>
                <a:cs typeface="Microsoft Sans Serif"/>
              </a:rPr>
              <a:t>шукає</a:t>
            </a:r>
            <a:r>
              <a:rPr sz="3000" spc="3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000" dirty="0">
                <a:solidFill>
                  <a:srgbClr val="4E3A2F"/>
                </a:solidFill>
                <a:latin typeface="Microsoft Sans Serif"/>
                <a:cs typeface="Microsoft Sans Serif"/>
              </a:rPr>
              <a:t>в</a:t>
            </a:r>
            <a:r>
              <a:rPr sz="3000" spc="5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000" spc="-35" dirty="0">
                <a:solidFill>
                  <a:srgbClr val="4E3A2F"/>
                </a:solidFill>
                <a:latin typeface="Microsoft Sans Serif"/>
                <a:cs typeface="Microsoft Sans Serif"/>
              </a:rPr>
              <a:t>економічних </a:t>
            </a:r>
            <a:r>
              <a:rPr sz="3000" spc="-78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0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відносинах,</a:t>
            </a:r>
            <a:r>
              <a:rPr sz="3000" spc="2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000" dirty="0">
                <a:solidFill>
                  <a:srgbClr val="4E3A2F"/>
                </a:solidFill>
                <a:latin typeface="Microsoft Sans Serif"/>
                <a:cs typeface="Microsoft Sans Serif"/>
              </a:rPr>
              <a:t>а</a:t>
            </a:r>
            <a:r>
              <a:rPr sz="3000" spc="3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0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сутність</a:t>
            </a:r>
            <a:r>
              <a:rPr sz="3000" spc="3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0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влади</a:t>
            </a:r>
            <a:r>
              <a:rPr sz="3000" spc="4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000" spc="-30" dirty="0">
                <a:solidFill>
                  <a:srgbClr val="4E3A2F"/>
                </a:solidFill>
                <a:latin typeface="Microsoft Sans Serif"/>
                <a:cs typeface="Microsoft Sans Serif"/>
              </a:rPr>
              <a:t>визначає</a:t>
            </a:r>
            <a:r>
              <a:rPr sz="3000" spc="2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000" spc="-100" dirty="0">
                <a:solidFill>
                  <a:srgbClr val="4E3A2F"/>
                </a:solidFill>
                <a:latin typeface="Microsoft Sans Serif"/>
                <a:cs typeface="Microsoft Sans Serif"/>
              </a:rPr>
              <a:t>як</a:t>
            </a:r>
            <a:endParaRPr sz="3000">
              <a:latin typeface="Microsoft Sans Serif"/>
              <a:cs typeface="Microsoft Sans Serif"/>
            </a:endParaRPr>
          </a:p>
          <a:p>
            <a:pPr marL="355600">
              <a:lnSpc>
                <a:spcPts val="2520"/>
              </a:lnSpc>
            </a:pPr>
            <a:r>
              <a:rPr sz="30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пануючу</a:t>
            </a:r>
            <a:r>
              <a:rPr sz="3000" spc="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0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волю</a:t>
            </a:r>
            <a:r>
              <a:rPr sz="3000" spc="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000" spc="-55" dirty="0">
                <a:solidFill>
                  <a:srgbClr val="4E3A2F"/>
                </a:solidFill>
                <a:latin typeface="Microsoft Sans Serif"/>
                <a:cs typeface="Microsoft Sans Serif"/>
              </a:rPr>
              <a:t>конкретного</a:t>
            </a:r>
            <a:r>
              <a:rPr sz="3000" spc="2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000" dirty="0">
                <a:solidFill>
                  <a:srgbClr val="4E3A2F"/>
                </a:solidFill>
                <a:latin typeface="Microsoft Sans Serif"/>
                <a:cs typeface="Microsoft Sans Serif"/>
              </a:rPr>
              <a:t>лідера</a:t>
            </a:r>
            <a:r>
              <a:rPr sz="3000" spc="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0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або</a:t>
            </a:r>
            <a:endParaRPr sz="3000">
              <a:latin typeface="Microsoft Sans Serif"/>
              <a:cs typeface="Microsoft Sans Serif"/>
            </a:endParaRPr>
          </a:p>
          <a:p>
            <a:pPr marL="355600" marR="5080">
              <a:lnSpc>
                <a:spcPct val="80000"/>
              </a:lnSpc>
              <a:spcBef>
                <a:spcPts val="360"/>
              </a:spcBef>
            </a:pPr>
            <a:r>
              <a:rPr sz="3000" spc="10" dirty="0">
                <a:solidFill>
                  <a:srgbClr val="4E3A2F"/>
                </a:solidFill>
                <a:latin typeface="Microsoft Sans Serif"/>
                <a:cs typeface="Microsoft Sans Serif"/>
              </a:rPr>
              <a:t>соціальної,</a:t>
            </a:r>
            <a:r>
              <a:rPr sz="3000" spc="2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0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етичної,</a:t>
            </a:r>
            <a:r>
              <a:rPr sz="3000" spc="4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000" dirty="0">
                <a:solidFill>
                  <a:srgbClr val="4E3A2F"/>
                </a:solidFill>
                <a:latin typeface="Microsoft Sans Serif"/>
                <a:cs typeface="Microsoft Sans Serif"/>
              </a:rPr>
              <a:t>професійної,</a:t>
            </a:r>
            <a:r>
              <a:rPr sz="3000" spc="4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0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конфесійної </a:t>
            </a:r>
            <a:r>
              <a:rPr sz="3000" spc="-78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000" spc="-25" dirty="0">
                <a:solidFill>
                  <a:srgbClr val="4E3A2F"/>
                </a:solidFill>
                <a:latin typeface="Microsoft Sans Serif"/>
                <a:cs typeface="Microsoft Sans Serif"/>
              </a:rPr>
              <a:t>групи.</a:t>
            </a:r>
            <a:endParaRPr sz="30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3540" y="1512823"/>
            <a:ext cx="8261984" cy="4719955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12700" marR="5080">
              <a:lnSpc>
                <a:spcPct val="80000"/>
              </a:lnSpc>
              <a:spcBef>
                <a:spcPts val="620"/>
              </a:spcBef>
            </a:pPr>
            <a:r>
              <a:rPr sz="22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Соціологічний</a:t>
            </a:r>
            <a:r>
              <a:rPr sz="2200" spc="3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підхід</a:t>
            </a:r>
            <a:r>
              <a:rPr sz="2200" spc="4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30" dirty="0">
                <a:solidFill>
                  <a:srgbClr val="4E3A2F"/>
                </a:solidFill>
                <a:latin typeface="Microsoft Sans Serif"/>
                <a:cs typeface="Microsoft Sans Serif"/>
              </a:rPr>
              <a:t>зводить</a:t>
            </a:r>
            <a:r>
              <a:rPr sz="2200" spc="5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владу</a:t>
            </a:r>
            <a:r>
              <a:rPr sz="2200" spc="7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до</a:t>
            </a:r>
            <a:r>
              <a:rPr sz="2200" spc="3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впливу</a:t>
            </a:r>
            <a:r>
              <a:rPr sz="2200" spc="6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5" dirty="0">
                <a:solidFill>
                  <a:srgbClr val="4E3A2F"/>
                </a:solidFill>
                <a:latin typeface="Microsoft Sans Serif"/>
                <a:cs typeface="Microsoft Sans Serif"/>
              </a:rPr>
              <a:t>однієї</a:t>
            </a:r>
            <a:r>
              <a:rPr sz="2200" spc="4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10" dirty="0">
                <a:solidFill>
                  <a:srgbClr val="4E3A2F"/>
                </a:solidFill>
                <a:latin typeface="Microsoft Sans Serif"/>
                <a:cs typeface="Microsoft Sans Serif"/>
              </a:rPr>
              <a:t>соціальної </a:t>
            </a:r>
            <a:r>
              <a:rPr sz="2200" spc="-57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25" dirty="0">
                <a:solidFill>
                  <a:srgbClr val="4E3A2F"/>
                </a:solidFill>
                <a:latin typeface="Microsoft Sans Serif"/>
                <a:cs typeface="Microsoft Sans Serif"/>
              </a:rPr>
              <a:t>групи</a:t>
            </a:r>
            <a:r>
              <a:rPr sz="2200" spc="1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на</a:t>
            </a:r>
            <a:r>
              <a:rPr sz="2200" spc="4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55" dirty="0">
                <a:solidFill>
                  <a:srgbClr val="4E3A2F"/>
                </a:solidFill>
                <a:latin typeface="Microsoft Sans Serif"/>
                <a:cs typeface="Microsoft Sans Serif"/>
              </a:rPr>
              <a:t>іншу.</a:t>
            </a:r>
            <a:r>
              <a:rPr sz="2200" spc="3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Епіцентром</a:t>
            </a:r>
            <a:r>
              <a:rPr sz="2200" spc="4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влади</a:t>
            </a:r>
            <a:r>
              <a:rPr sz="2200" spc="4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вважається</a:t>
            </a:r>
            <a:r>
              <a:rPr sz="2200" spc="8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статусно-рольова </a:t>
            </a:r>
            <a:r>
              <a:rPr sz="22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система</a:t>
            </a:r>
            <a:r>
              <a:rPr sz="2200" spc="2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відносин,</a:t>
            </a:r>
            <a:r>
              <a:rPr sz="2200" spc="4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30" dirty="0">
                <a:solidFill>
                  <a:srgbClr val="4E3A2F"/>
                </a:solidFill>
                <a:latin typeface="Microsoft Sans Serif"/>
                <a:cs typeface="Microsoft Sans Serif"/>
              </a:rPr>
              <a:t>закріплена</a:t>
            </a:r>
            <a:r>
              <a:rPr sz="2200" spc="5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в</a:t>
            </a:r>
            <a:r>
              <a:rPr sz="2200" spc="4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правових</a:t>
            </a:r>
            <a:r>
              <a:rPr sz="2200" spc="4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і</a:t>
            </a:r>
            <a:r>
              <a:rPr sz="2200" spc="3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інших</a:t>
            </a:r>
            <a:r>
              <a:rPr sz="2200" spc="2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соціальних </a:t>
            </a:r>
            <a:r>
              <a:rPr sz="220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нормах.</a:t>
            </a:r>
            <a:r>
              <a:rPr sz="2200" spc="2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В</a:t>
            </a:r>
            <a:r>
              <a:rPr sz="2200" spc="2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40" dirty="0">
                <a:solidFill>
                  <a:srgbClr val="4E3A2F"/>
                </a:solidFill>
                <a:latin typeface="Microsoft Sans Serif"/>
                <a:cs typeface="Microsoft Sans Serif"/>
              </a:rPr>
              <a:t>межах</a:t>
            </a:r>
            <a:r>
              <a:rPr sz="2200" spc="5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25" dirty="0">
                <a:solidFill>
                  <a:srgbClr val="4E3A2F"/>
                </a:solidFill>
                <a:latin typeface="Microsoft Sans Serif"/>
                <a:cs typeface="Microsoft Sans Serif"/>
              </a:rPr>
              <a:t>цього</a:t>
            </a:r>
            <a:r>
              <a:rPr sz="2200" spc="4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підходу</a:t>
            </a:r>
            <a:r>
              <a:rPr sz="2200" spc="3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виділяють</a:t>
            </a:r>
            <a:r>
              <a:rPr sz="2200" spc="7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наступні</a:t>
            </a:r>
            <a:r>
              <a:rPr sz="2200" spc="5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25" dirty="0">
                <a:solidFill>
                  <a:srgbClr val="4E3A2F"/>
                </a:solidFill>
                <a:latin typeface="Microsoft Sans Serif"/>
                <a:cs typeface="Microsoft Sans Serif"/>
              </a:rPr>
              <a:t>напрями </a:t>
            </a:r>
            <a:r>
              <a:rPr sz="22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досліджень:</a:t>
            </a:r>
            <a:endParaRPr sz="2200">
              <a:latin typeface="Microsoft Sans Serif"/>
              <a:cs typeface="Microsoft Sans Serif"/>
            </a:endParaRPr>
          </a:p>
          <a:p>
            <a:pPr marR="531495" algn="r">
              <a:lnSpc>
                <a:spcPts val="2375"/>
              </a:lnSpc>
              <a:spcBef>
                <a:spcPts val="5"/>
              </a:spcBef>
              <a:tabLst>
                <a:tab pos="342265" algn="l"/>
              </a:tabLst>
            </a:pPr>
            <a:r>
              <a:rPr sz="1500" spc="-40" dirty="0">
                <a:solidFill>
                  <a:srgbClr val="EFA12D"/>
                </a:solidFill>
                <a:latin typeface="Microsoft Sans Serif"/>
                <a:cs typeface="Microsoft Sans Serif"/>
              </a:rPr>
              <a:t>🞭	</a:t>
            </a:r>
            <a:r>
              <a:rPr sz="22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-</a:t>
            </a:r>
            <a:r>
              <a:rPr sz="2200" spc="2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біхевіористський</a:t>
            </a:r>
            <a:r>
              <a:rPr sz="2200" spc="7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-</a:t>
            </a:r>
            <a:r>
              <a:rPr sz="2200" spc="3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влада</a:t>
            </a:r>
            <a:r>
              <a:rPr sz="2200" spc="6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20" dirty="0">
                <a:solidFill>
                  <a:srgbClr val="4E3A2F"/>
                </a:solidFill>
                <a:latin typeface="Microsoft Sans Serif"/>
                <a:cs typeface="Microsoft Sans Serif"/>
              </a:rPr>
              <a:t>є</a:t>
            </a:r>
            <a:r>
              <a:rPr sz="2200" spc="3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особливим</a:t>
            </a:r>
            <a:r>
              <a:rPr sz="2200" spc="6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25" dirty="0">
                <a:solidFill>
                  <a:srgbClr val="4E3A2F"/>
                </a:solidFill>
                <a:latin typeface="Microsoft Sans Serif"/>
                <a:cs typeface="Microsoft Sans Serif"/>
              </a:rPr>
              <a:t>типом</a:t>
            </a:r>
            <a:r>
              <a:rPr sz="2200" spc="3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35" dirty="0">
                <a:solidFill>
                  <a:srgbClr val="4E3A2F"/>
                </a:solidFill>
                <a:latin typeface="Microsoft Sans Serif"/>
                <a:cs typeface="Microsoft Sans Serif"/>
              </a:rPr>
              <a:t>поведінки,</a:t>
            </a:r>
            <a:endParaRPr sz="2200">
              <a:latin typeface="Microsoft Sans Serif"/>
              <a:cs typeface="Microsoft Sans Serif"/>
            </a:endParaRPr>
          </a:p>
          <a:p>
            <a:pPr marR="499745" algn="r">
              <a:lnSpc>
                <a:spcPts val="2375"/>
              </a:lnSpc>
            </a:pPr>
            <a:r>
              <a:rPr sz="2200" spc="-25" dirty="0">
                <a:solidFill>
                  <a:srgbClr val="4E3A2F"/>
                </a:solidFill>
                <a:latin typeface="Microsoft Sans Serif"/>
                <a:cs typeface="Microsoft Sans Serif"/>
              </a:rPr>
              <a:t>заснованим</a:t>
            </a:r>
            <a:r>
              <a:rPr sz="2200" spc="3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на</a:t>
            </a:r>
            <a:r>
              <a:rPr sz="2200" spc="4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25" dirty="0">
                <a:solidFill>
                  <a:srgbClr val="4E3A2F"/>
                </a:solidFill>
                <a:latin typeface="Microsoft Sans Serif"/>
                <a:cs typeface="Microsoft Sans Serif"/>
              </a:rPr>
              <a:t>можливості</a:t>
            </a:r>
            <a:r>
              <a:rPr sz="2200" spc="6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40" dirty="0">
                <a:solidFill>
                  <a:srgbClr val="4E3A2F"/>
                </a:solidFill>
                <a:latin typeface="Microsoft Sans Serif"/>
                <a:cs typeface="Microsoft Sans Serif"/>
              </a:rPr>
              <a:t>зміни</a:t>
            </a:r>
            <a:r>
              <a:rPr sz="2200" spc="3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35" dirty="0">
                <a:solidFill>
                  <a:srgbClr val="4E3A2F"/>
                </a:solidFill>
                <a:latin typeface="Microsoft Sans Serif"/>
                <a:cs typeface="Microsoft Sans Serif"/>
              </a:rPr>
              <a:t>поведінки</a:t>
            </a:r>
            <a:r>
              <a:rPr sz="2200" spc="3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інших</a:t>
            </a:r>
            <a:r>
              <a:rPr sz="2200" spc="2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людей;</a:t>
            </a:r>
            <a:endParaRPr sz="2200">
              <a:latin typeface="Microsoft Sans Serif"/>
              <a:cs typeface="Microsoft Sans Serif"/>
            </a:endParaRPr>
          </a:p>
          <a:p>
            <a:pPr marL="355600" marR="403860" indent="-342900" algn="just">
              <a:lnSpc>
                <a:spcPct val="80000"/>
              </a:lnSpc>
              <a:spcBef>
                <a:spcPts val="530"/>
              </a:spcBef>
            </a:pPr>
            <a:r>
              <a:rPr sz="1500" spc="-40" dirty="0">
                <a:solidFill>
                  <a:srgbClr val="EFA12D"/>
                </a:solidFill>
                <a:latin typeface="Microsoft Sans Serif"/>
                <a:cs typeface="Microsoft Sans Serif"/>
              </a:rPr>
              <a:t>🞭</a:t>
            </a:r>
            <a:r>
              <a:rPr sz="1500" spc="-35" dirty="0">
                <a:solidFill>
                  <a:srgbClr val="EFA12D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- </a:t>
            </a:r>
            <a:r>
              <a:rPr sz="22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телеологічний </a:t>
            </a:r>
            <a:r>
              <a:rPr sz="2200" spc="575" dirty="0">
                <a:solidFill>
                  <a:srgbClr val="4E3A2F"/>
                </a:solidFill>
                <a:latin typeface="Microsoft Sans Serif"/>
                <a:cs typeface="Microsoft Sans Serif"/>
              </a:rPr>
              <a:t>– </a:t>
            </a:r>
            <a:r>
              <a:rPr sz="22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влада </a:t>
            </a:r>
            <a:r>
              <a:rPr sz="22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трактується </a:t>
            </a:r>
            <a:r>
              <a:rPr sz="2200" spc="-75" dirty="0">
                <a:solidFill>
                  <a:srgbClr val="4E3A2F"/>
                </a:solidFill>
                <a:latin typeface="Microsoft Sans Serif"/>
                <a:cs typeface="Microsoft Sans Serif"/>
              </a:rPr>
              <a:t>як </a:t>
            </a:r>
            <a:r>
              <a:rPr sz="2200" spc="-30" dirty="0">
                <a:solidFill>
                  <a:srgbClr val="4E3A2F"/>
                </a:solidFill>
                <a:latin typeface="Microsoft Sans Serif"/>
                <a:cs typeface="Microsoft Sans Serif"/>
              </a:rPr>
              <a:t>умова </a:t>
            </a:r>
            <a:r>
              <a:rPr sz="22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досягнення </a:t>
            </a:r>
            <a:r>
              <a:rPr sz="22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 певних</a:t>
            </a:r>
            <a:r>
              <a:rPr sz="2200" spc="2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цілей,</a:t>
            </a:r>
            <a:r>
              <a:rPr sz="2200" spc="3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отримання</a:t>
            </a:r>
            <a:r>
              <a:rPr sz="2200" spc="4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намічених</a:t>
            </a:r>
            <a:r>
              <a:rPr sz="2200" spc="5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45" dirty="0">
                <a:solidFill>
                  <a:srgbClr val="4E3A2F"/>
                </a:solidFill>
                <a:latin typeface="Microsoft Sans Serif"/>
                <a:cs typeface="Microsoft Sans Serif"/>
              </a:rPr>
              <a:t>результатів;</a:t>
            </a:r>
            <a:endParaRPr sz="2200">
              <a:latin typeface="Microsoft Sans Serif"/>
              <a:cs typeface="Microsoft Sans Serif"/>
            </a:endParaRPr>
          </a:p>
          <a:p>
            <a:pPr marL="355600" marR="774700" indent="-342900" algn="just">
              <a:lnSpc>
                <a:spcPct val="80000"/>
              </a:lnSpc>
              <a:spcBef>
                <a:spcPts val="530"/>
              </a:spcBef>
            </a:pPr>
            <a:r>
              <a:rPr sz="1500" spc="-40" dirty="0">
                <a:solidFill>
                  <a:srgbClr val="EFA12D"/>
                </a:solidFill>
                <a:latin typeface="Microsoft Sans Serif"/>
                <a:cs typeface="Microsoft Sans Serif"/>
              </a:rPr>
              <a:t>🞭</a:t>
            </a:r>
            <a:r>
              <a:rPr sz="1500" spc="-35" dirty="0">
                <a:solidFill>
                  <a:srgbClr val="EFA12D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- </a:t>
            </a:r>
            <a:r>
              <a:rPr sz="22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інструментальний </a:t>
            </a:r>
            <a:r>
              <a:rPr sz="2200" spc="575" dirty="0">
                <a:solidFill>
                  <a:srgbClr val="4E3A2F"/>
                </a:solidFill>
                <a:latin typeface="Microsoft Sans Serif"/>
                <a:cs typeface="Microsoft Sans Serif"/>
              </a:rPr>
              <a:t>– </a:t>
            </a:r>
            <a:r>
              <a:rPr sz="22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влада </a:t>
            </a:r>
            <a:r>
              <a:rPr sz="22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трактується </a:t>
            </a:r>
            <a:r>
              <a:rPr sz="2200" spc="-75" dirty="0">
                <a:solidFill>
                  <a:srgbClr val="4E3A2F"/>
                </a:solidFill>
                <a:latin typeface="Microsoft Sans Serif"/>
                <a:cs typeface="Microsoft Sans Serif"/>
              </a:rPr>
              <a:t>як </a:t>
            </a:r>
            <a:r>
              <a:rPr sz="2200" spc="-25" dirty="0">
                <a:solidFill>
                  <a:srgbClr val="4E3A2F"/>
                </a:solidFill>
                <a:latin typeface="Microsoft Sans Serif"/>
                <a:cs typeface="Microsoft Sans Serif"/>
              </a:rPr>
              <a:t>можливість </a:t>
            </a:r>
            <a:r>
              <a:rPr sz="22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 використання </a:t>
            </a:r>
            <a:r>
              <a:rPr sz="22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певних </a:t>
            </a:r>
            <a:r>
              <a:rPr sz="22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засобів, </a:t>
            </a:r>
            <a:r>
              <a:rPr sz="22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в </a:t>
            </a:r>
            <a:r>
              <a:rPr sz="22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тому </a:t>
            </a:r>
            <a:r>
              <a:rPr sz="22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числі </a:t>
            </a:r>
            <a:r>
              <a:rPr sz="2200" dirty="0">
                <a:solidFill>
                  <a:srgbClr val="4E3A2F"/>
                </a:solidFill>
                <a:latin typeface="Microsoft Sans Serif"/>
                <a:cs typeface="Microsoft Sans Serif"/>
              </a:rPr>
              <a:t>насилля; </a:t>
            </a:r>
            <a:r>
              <a:rPr sz="2200" spc="-75" dirty="0">
                <a:solidFill>
                  <a:srgbClr val="4E3A2F"/>
                </a:solidFill>
                <a:latin typeface="Microsoft Sans Serif"/>
                <a:cs typeface="Microsoft Sans Serif"/>
              </a:rPr>
              <a:t>як </a:t>
            </a:r>
            <a:r>
              <a:rPr sz="2200" spc="-57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особливі</a:t>
            </a:r>
            <a:r>
              <a:rPr sz="2200" spc="3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відносини</a:t>
            </a:r>
            <a:r>
              <a:rPr sz="2200" spc="4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55" dirty="0">
                <a:solidFill>
                  <a:srgbClr val="4E3A2F"/>
                </a:solidFill>
                <a:latin typeface="Microsoft Sans Serif"/>
                <a:cs typeface="Microsoft Sans Serif"/>
              </a:rPr>
              <a:t>між</a:t>
            </a:r>
            <a:r>
              <a:rPr sz="2200" spc="3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40" dirty="0">
                <a:solidFill>
                  <a:srgbClr val="4E3A2F"/>
                </a:solidFill>
                <a:latin typeface="Microsoft Sans Serif"/>
                <a:cs typeface="Microsoft Sans Serif"/>
              </a:rPr>
              <a:t>керівником</a:t>
            </a:r>
            <a:r>
              <a:rPr sz="2200" spc="6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і</a:t>
            </a:r>
            <a:r>
              <a:rPr sz="2200" spc="2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підлеглими;</a:t>
            </a:r>
            <a:endParaRPr sz="2200">
              <a:latin typeface="Microsoft Sans Serif"/>
              <a:cs typeface="Microsoft Sans Serif"/>
            </a:endParaRPr>
          </a:p>
          <a:p>
            <a:pPr marL="355600" marR="804545" indent="-342900">
              <a:lnSpc>
                <a:spcPts val="2110"/>
              </a:lnSpc>
              <a:spcBef>
                <a:spcPts val="509"/>
              </a:spcBef>
              <a:tabLst>
                <a:tab pos="354965" algn="l"/>
              </a:tabLst>
            </a:pPr>
            <a:r>
              <a:rPr sz="1500" spc="-40" dirty="0">
                <a:solidFill>
                  <a:srgbClr val="EFA12D"/>
                </a:solidFill>
                <a:latin typeface="Microsoft Sans Serif"/>
                <a:cs typeface="Microsoft Sans Serif"/>
              </a:rPr>
              <a:t>🞭	</a:t>
            </a:r>
            <a:r>
              <a:rPr sz="22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-</a:t>
            </a:r>
            <a:r>
              <a:rPr sz="2200" spc="1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25" dirty="0">
                <a:solidFill>
                  <a:srgbClr val="4E3A2F"/>
                </a:solidFill>
                <a:latin typeface="Microsoft Sans Serif"/>
                <a:cs typeface="Microsoft Sans Serif"/>
              </a:rPr>
              <a:t>функціоналістський</a:t>
            </a:r>
            <a:r>
              <a:rPr sz="2200" spc="6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575" dirty="0">
                <a:solidFill>
                  <a:srgbClr val="4E3A2F"/>
                </a:solidFill>
                <a:latin typeface="Microsoft Sans Serif"/>
                <a:cs typeface="Microsoft Sans Serif"/>
              </a:rPr>
              <a:t>–</a:t>
            </a:r>
            <a:r>
              <a:rPr sz="2200" spc="3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25" dirty="0">
                <a:solidFill>
                  <a:srgbClr val="4E3A2F"/>
                </a:solidFill>
                <a:latin typeface="Microsoft Sans Serif"/>
                <a:cs typeface="Microsoft Sans Serif"/>
              </a:rPr>
              <a:t>розглядає</a:t>
            </a:r>
            <a:r>
              <a:rPr sz="2200" spc="6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владу</a:t>
            </a:r>
            <a:r>
              <a:rPr sz="2200" spc="5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під</a:t>
            </a:r>
            <a:r>
              <a:rPr sz="2200" spc="3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45" dirty="0">
                <a:solidFill>
                  <a:srgbClr val="4E3A2F"/>
                </a:solidFill>
                <a:latin typeface="Microsoft Sans Serif"/>
                <a:cs typeface="Microsoft Sans Serif"/>
              </a:rPr>
              <a:t>кутом</a:t>
            </a:r>
            <a:r>
              <a:rPr sz="2200" spc="5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40" dirty="0">
                <a:solidFill>
                  <a:srgbClr val="4E3A2F"/>
                </a:solidFill>
                <a:latin typeface="Microsoft Sans Serif"/>
                <a:cs typeface="Microsoft Sans Serif"/>
              </a:rPr>
              <a:t>зору </a:t>
            </a:r>
            <a:r>
              <a:rPr sz="2200" spc="-56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30" dirty="0">
                <a:solidFill>
                  <a:srgbClr val="4E3A2F"/>
                </a:solidFill>
                <a:latin typeface="Microsoft Sans Serif"/>
                <a:cs typeface="Microsoft Sans Serif"/>
              </a:rPr>
              <a:t>функцій,</a:t>
            </a:r>
            <a:r>
              <a:rPr sz="2200" spc="2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60" dirty="0">
                <a:solidFill>
                  <a:srgbClr val="4E3A2F"/>
                </a:solidFill>
                <a:latin typeface="Microsoft Sans Serif"/>
                <a:cs typeface="Microsoft Sans Serif"/>
              </a:rPr>
              <a:t>які</a:t>
            </a:r>
            <a:r>
              <a:rPr sz="2200" spc="3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вона</a:t>
            </a:r>
            <a:r>
              <a:rPr sz="2200" spc="4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виконує;</a:t>
            </a:r>
            <a:endParaRPr sz="2200">
              <a:latin typeface="Microsoft Sans Serif"/>
              <a:cs typeface="Microsoft Sans Serif"/>
            </a:endParaRPr>
          </a:p>
          <a:p>
            <a:pPr marL="355600" marR="426084" indent="-342900">
              <a:lnSpc>
                <a:spcPts val="2110"/>
              </a:lnSpc>
              <a:spcBef>
                <a:spcPts val="535"/>
              </a:spcBef>
              <a:tabLst>
                <a:tab pos="354965" algn="l"/>
              </a:tabLst>
            </a:pPr>
            <a:r>
              <a:rPr sz="1500" spc="-40" dirty="0">
                <a:solidFill>
                  <a:srgbClr val="EFA12D"/>
                </a:solidFill>
                <a:latin typeface="Microsoft Sans Serif"/>
                <a:cs typeface="Microsoft Sans Serif"/>
              </a:rPr>
              <a:t>🞭	</a:t>
            </a:r>
            <a:r>
              <a:rPr sz="22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-</a:t>
            </a:r>
            <a:r>
              <a:rPr sz="2200" spc="1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30" dirty="0">
                <a:solidFill>
                  <a:srgbClr val="4E3A2F"/>
                </a:solidFill>
                <a:latin typeface="Microsoft Sans Serif"/>
                <a:cs typeface="Microsoft Sans Serif"/>
              </a:rPr>
              <a:t>конфліктологічний</a:t>
            </a:r>
            <a:r>
              <a:rPr sz="2200" spc="6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575" dirty="0">
                <a:solidFill>
                  <a:srgbClr val="4E3A2F"/>
                </a:solidFill>
                <a:latin typeface="Microsoft Sans Serif"/>
                <a:cs typeface="Microsoft Sans Serif"/>
              </a:rPr>
              <a:t>–</a:t>
            </a:r>
            <a:r>
              <a:rPr sz="2200" spc="3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25" dirty="0">
                <a:solidFill>
                  <a:srgbClr val="4E3A2F"/>
                </a:solidFill>
                <a:latin typeface="Microsoft Sans Serif"/>
                <a:cs typeface="Microsoft Sans Serif"/>
              </a:rPr>
              <a:t>визначає</a:t>
            </a:r>
            <a:r>
              <a:rPr sz="2200" spc="7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владу</a:t>
            </a:r>
            <a:r>
              <a:rPr sz="2200" spc="5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95" dirty="0">
                <a:solidFill>
                  <a:srgbClr val="4E3A2F"/>
                </a:solidFill>
                <a:latin typeface="Microsoft Sans Serif"/>
                <a:cs typeface="Microsoft Sans Serif"/>
              </a:rPr>
              <a:t>з</a:t>
            </a:r>
            <a:r>
              <a:rPr sz="2200" spc="2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50" dirty="0">
                <a:solidFill>
                  <a:srgbClr val="4E3A2F"/>
                </a:solidFill>
                <a:latin typeface="Microsoft Sans Serif"/>
                <a:cs typeface="Microsoft Sans Serif"/>
              </a:rPr>
              <a:t>точки</a:t>
            </a:r>
            <a:r>
              <a:rPr sz="2200" spc="5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40" dirty="0">
                <a:solidFill>
                  <a:srgbClr val="4E3A2F"/>
                </a:solidFill>
                <a:latin typeface="Microsoft Sans Serif"/>
                <a:cs typeface="Microsoft Sans Serif"/>
              </a:rPr>
              <a:t>зору</a:t>
            </a:r>
            <a:r>
              <a:rPr sz="2200" spc="3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форм</a:t>
            </a:r>
            <a:r>
              <a:rPr sz="2200" spc="3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і </a:t>
            </a:r>
            <a:r>
              <a:rPr sz="2200" spc="-57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35" dirty="0">
                <a:solidFill>
                  <a:srgbClr val="4E3A2F"/>
                </a:solidFill>
                <a:latin typeface="Microsoft Sans Serif"/>
                <a:cs typeface="Microsoft Sans Serif"/>
              </a:rPr>
              <a:t>методів</a:t>
            </a:r>
            <a:r>
              <a:rPr sz="2200" spc="2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вирішення</a:t>
            </a:r>
            <a:r>
              <a:rPr sz="2200" spc="4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25" dirty="0">
                <a:solidFill>
                  <a:srgbClr val="4E3A2F"/>
                </a:solidFill>
                <a:latin typeface="Microsoft Sans Serif"/>
                <a:cs typeface="Microsoft Sans Serif"/>
              </a:rPr>
              <a:t>організаційних</a:t>
            </a:r>
            <a:r>
              <a:rPr sz="2200" spc="4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40" dirty="0">
                <a:solidFill>
                  <a:srgbClr val="4E3A2F"/>
                </a:solidFill>
                <a:latin typeface="Microsoft Sans Serif"/>
                <a:cs typeface="Microsoft Sans Serif"/>
              </a:rPr>
              <a:t>конфлікт</a:t>
            </a:r>
            <a:endParaRPr sz="22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30124" y="701040"/>
            <a:ext cx="8914130" cy="978535"/>
            <a:chOff x="230124" y="701040"/>
            <a:chExt cx="8914130" cy="97853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0708" y="701040"/>
              <a:ext cx="2138172" cy="40081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94559" y="701040"/>
              <a:ext cx="1813560" cy="40081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33800" y="701040"/>
              <a:ext cx="548639" cy="40081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50208" y="701040"/>
              <a:ext cx="1275588" cy="40081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954524" y="701040"/>
              <a:ext cx="1100327" cy="40081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782056" y="701040"/>
              <a:ext cx="562355" cy="40081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012179" y="701040"/>
              <a:ext cx="1562100" cy="40081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299959" y="701040"/>
              <a:ext cx="1548383" cy="40081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577071" y="701040"/>
              <a:ext cx="464820" cy="40081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30124" y="1005840"/>
              <a:ext cx="1295400" cy="36880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254252" y="1005840"/>
              <a:ext cx="1735836" cy="368808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718816" y="1005840"/>
              <a:ext cx="2122932" cy="368808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567427" y="1005840"/>
              <a:ext cx="1188720" cy="368808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423915" y="1005840"/>
              <a:ext cx="1100328" cy="368808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192012" y="1005840"/>
              <a:ext cx="452628" cy="368808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312408" y="1005840"/>
              <a:ext cx="1741932" cy="368808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778495" y="1005840"/>
              <a:ext cx="981455" cy="368808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8491728" y="1005840"/>
              <a:ext cx="469392" cy="368808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30124" y="1310640"/>
              <a:ext cx="1101852" cy="368808"/>
            </a:xfrm>
            <a:prstGeom prst="rect">
              <a:avLst/>
            </a:prstGeom>
          </p:spPr>
        </p:pic>
      </p:grpSp>
      <p:sp>
        <p:nvSpPr>
          <p:cNvPr id="22" name="object 22"/>
          <p:cNvSpPr txBox="1"/>
          <p:nvPr/>
        </p:nvSpPr>
        <p:spPr>
          <a:xfrm>
            <a:off x="383540" y="420979"/>
            <a:ext cx="8442325" cy="1010285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 marR="5080" indent="100330" algn="just">
              <a:lnSpc>
                <a:spcPct val="105800"/>
              </a:lnSpc>
              <a:spcBef>
                <a:spcPts val="235"/>
              </a:spcBef>
            </a:pPr>
            <a:r>
              <a:rPr sz="200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АМЕРИКАНСЬКІ</a:t>
            </a:r>
            <a:r>
              <a:rPr sz="2000" spc="-4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 </a:t>
            </a:r>
            <a:r>
              <a:rPr sz="200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ДОСЛІДНИКИ</a:t>
            </a:r>
            <a:r>
              <a:rPr sz="2000" spc="-4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 </a:t>
            </a:r>
            <a:r>
              <a:rPr sz="200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В</a:t>
            </a:r>
            <a:r>
              <a:rPr sz="2000" spc="-1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 </a:t>
            </a:r>
            <a:r>
              <a:rPr sz="2000" spc="-1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ОБЛАСТІ</a:t>
            </a:r>
            <a:r>
              <a:rPr sz="2000" spc="-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 ВЛАДИ</a:t>
            </a:r>
            <a:r>
              <a:rPr sz="2000" spc="-3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 </a:t>
            </a:r>
            <a:r>
              <a:rPr sz="200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Й</a:t>
            </a:r>
            <a:r>
              <a:rPr sz="2000" spc="-1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 </a:t>
            </a:r>
            <a:r>
              <a:rPr sz="200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ЛІДЕРСТВА</a:t>
            </a:r>
            <a:r>
              <a:rPr sz="2000" spc="-3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 </a:t>
            </a:r>
            <a:r>
              <a:rPr sz="200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ДЖ.ФРЕНЧ</a:t>
            </a:r>
            <a:r>
              <a:rPr sz="2000" spc="-2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 </a:t>
            </a:r>
            <a:r>
              <a:rPr sz="200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І </a:t>
            </a:r>
            <a:r>
              <a:rPr sz="2000" spc="-49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 </a:t>
            </a:r>
            <a:r>
              <a:rPr sz="2000" spc="-1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Б.РАВЕН </a:t>
            </a:r>
            <a:r>
              <a:rPr sz="2000" spc="-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РОЗРОБИЛИ КЛАСИФІКАЦІЮ ОСНОВ ВЛАДИ, ВИДІЛИВШИ П’ЯТЬ </a:t>
            </a:r>
            <a:r>
              <a:rPr sz="2000" spc="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ЇЇ </a:t>
            </a:r>
            <a:r>
              <a:rPr sz="2000" spc="-484" dirty="0">
                <a:solidFill>
                  <a:srgbClr val="4E3A2F"/>
                </a:solidFill>
                <a:latin typeface="Franklin Gothic Medium"/>
                <a:cs typeface="Franklin Gothic Medium"/>
              </a:rPr>
              <a:t> </a:t>
            </a:r>
            <a:r>
              <a:rPr sz="2000" spc="-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ФОРМ:</a:t>
            </a:r>
            <a:endParaRPr sz="2000">
              <a:latin typeface="Franklin Gothic Medium"/>
              <a:cs typeface="Franklin Gothic Medium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xfrm>
            <a:off x="383540" y="1512823"/>
            <a:ext cx="8291195" cy="11652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2375"/>
              </a:lnSpc>
              <a:spcBef>
                <a:spcPts val="95"/>
              </a:spcBef>
              <a:tabLst>
                <a:tab pos="354965" algn="l"/>
              </a:tabLst>
            </a:pPr>
            <a:r>
              <a:rPr sz="1500" spc="-40" dirty="0">
                <a:solidFill>
                  <a:srgbClr val="EFA12D"/>
                </a:solidFill>
              </a:rPr>
              <a:t>🞭	</a:t>
            </a:r>
            <a:r>
              <a:rPr sz="2200" spc="-10" dirty="0"/>
              <a:t>влада,</a:t>
            </a:r>
            <a:r>
              <a:rPr sz="2200" spc="40" dirty="0"/>
              <a:t> </a:t>
            </a:r>
            <a:r>
              <a:rPr sz="2200" spc="-20" dirty="0"/>
              <a:t>заснована</a:t>
            </a:r>
            <a:r>
              <a:rPr sz="2200" spc="40" dirty="0"/>
              <a:t> </a:t>
            </a:r>
            <a:r>
              <a:rPr sz="2200" spc="-10" dirty="0"/>
              <a:t>на</a:t>
            </a:r>
            <a:r>
              <a:rPr sz="2200" spc="40" dirty="0"/>
              <a:t> </a:t>
            </a:r>
            <a:r>
              <a:rPr sz="2200" spc="-20" dirty="0"/>
              <a:t>примусі,</a:t>
            </a:r>
            <a:r>
              <a:rPr sz="2200" spc="25" dirty="0"/>
              <a:t> </a:t>
            </a:r>
            <a:r>
              <a:rPr sz="2200" spc="-20" dirty="0"/>
              <a:t>передбачає</a:t>
            </a:r>
            <a:r>
              <a:rPr sz="2200" spc="55" dirty="0"/>
              <a:t> </a:t>
            </a:r>
            <a:r>
              <a:rPr sz="2200" spc="-20" dirty="0"/>
              <a:t>можливість</a:t>
            </a:r>
            <a:r>
              <a:rPr sz="2200" spc="50" dirty="0"/>
              <a:t> </a:t>
            </a:r>
            <a:r>
              <a:rPr sz="2200" spc="-30" dirty="0"/>
              <a:t>карати</a:t>
            </a:r>
            <a:endParaRPr sz="2200"/>
          </a:p>
          <a:p>
            <a:pPr marL="355600" marR="402590">
              <a:lnSpc>
                <a:spcPct val="80000"/>
              </a:lnSpc>
              <a:spcBef>
                <a:spcPts val="265"/>
              </a:spcBef>
            </a:pPr>
            <a:r>
              <a:rPr sz="2200" spc="-20" dirty="0"/>
              <a:t>співробітників</a:t>
            </a:r>
            <a:r>
              <a:rPr sz="2200" spc="25" dirty="0"/>
              <a:t> </a:t>
            </a:r>
            <a:r>
              <a:rPr sz="2200" spc="-50" dirty="0"/>
              <a:t>за</a:t>
            </a:r>
            <a:r>
              <a:rPr sz="2200" spc="45" dirty="0"/>
              <a:t> </a:t>
            </a:r>
            <a:r>
              <a:rPr sz="2200" spc="-50" dirty="0"/>
              <a:t>непокору.</a:t>
            </a:r>
            <a:r>
              <a:rPr sz="2200" spc="40" dirty="0"/>
              <a:t> </a:t>
            </a:r>
            <a:r>
              <a:rPr sz="2200" spc="-10" dirty="0"/>
              <a:t>Підлеглий</a:t>
            </a:r>
            <a:r>
              <a:rPr sz="2200" spc="35" dirty="0"/>
              <a:t> </a:t>
            </a:r>
            <a:r>
              <a:rPr sz="2200" spc="-10" dirty="0"/>
              <a:t>вірить,</a:t>
            </a:r>
            <a:r>
              <a:rPr sz="2200" spc="55" dirty="0"/>
              <a:t> </a:t>
            </a:r>
            <a:r>
              <a:rPr sz="2200" spc="-15" dirty="0"/>
              <a:t>що</a:t>
            </a:r>
            <a:r>
              <a:rPr sz="2200" spc="25" dirty="0"/>
              <a:t> </a:t>
            </a:r>
            <a:r>
              <a:rPr sz="2200" spc="-35" dirty="0"/>
              <a:t>керівник, </a:t>
            </a:r>
            <a:r>
              <a:rPr sz="2200" spc="-570" dirty="0"/>
              <a:t> </a:t>
            </a:r>
            <a:r>
              <a:rPr sz="2200" spc="-40" dirty="0"/>
              <a:t>який</a:t>
            </a:r>
            <a:r>
              <a:rPr sz="2200" spc="5" dirty="0"/>
              <a:t> </a:t>
            </a:r>
            <a:r>
              <a:rPr sz="2200" spc="-20" dirty="0"/>
              <a:t>здійснює</a:t>
            </a:r>
            <a:r>
              <a:rPr sz="2200" spc="45" dirty="0"/>
              <a:t> </a:t>
            </a:r>
            <a:r>
              <a:rPr sz="2200" spc="-10" dirty="0"/>
              <a:t>вплив,</a:t>
            </a:r>
            <a:r>
              <a:rPr sz="2200" spc="50" dirty="0"/>
              <a:t> </a:t>
            </a:r>
            <a:r>
              <a:rPr sz="2200" spc="-45" dirty="0"/>
              <a:t>може</a:t>
            </a:r>
            <a:r>
              <a:rPr sz="2200" spc="35" dirty="0"/>
              <a:t> </a:t>
            </a:r>
            <a:r>
              <a:rPr sz="2200" spc="-20" dirty="0"/>
              <a:t>завадити</a:t>
            </a:r>
            <a:r>
              <a:rPr sz="2200" spc="50" dirty="0"/>
              <a:t> </a:t>
            </a:r>
            <a:r>
              <a:rPr sz="2200" spc="-20" dirty="0"/>
              <a:t>задоволенню</a:t>
            </a:r>
            <a:r>
              <a:rPr sz="2200" spc="60" dirty="0"/>
              <a:t> </a:t>
            </a:r>
            <a:r>
              <a:rPr sz="2200" spc="-25" dirty="0"/>
              <a:t>його </a:t>
            </a:r>
            <a:r>
              <a:rPr sz="2200" spc="-20" dirty="0"/>
              <a:t> </a:t>
            </a:r>
            <a:r>
              <a:rPr sz="2200" spc="-15" dirty="0"/>
              <a:t>нагальних</a:t>
            </a:r>
            <a:r>
              <a:rPr sz="2200" spc="30" dirty="0"/>
              <a:t> </a:t>
            </a:r>
            <a:r>
              <a:rPr sz="2200" spc="-20" dirty="0"/>
              <a:t>потреб;</a:t>
            </a:r>
            <a:endParaRPr sz="2200"/>
          </a:p>
        </p:txBody>
      </p:sp>
      <p:sp>
        <p:nvSpPr>
          <p:cNvPr id="24" name="object 24"/>
          <p:cNvSpPr txBox="1"/>
          <p:nvPr/>
        </p:nvSpPr>
        <p:spPr>
          <a:xfrm>
            <a:off x="383540" y="2653029"/>
            <a:ext cx="8375015" cy="4049395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355600" marR="856615" indent="-342900">
              <a:lnSpc>
                <a:spcPct val="80000"/>
              </a:lnSpc>
              <a:spcBef>
                <a:spcPts val="620"/>
              </a:spcBef>
              <a:tabLst>
                <a:tab pos="354965" algn="l"/>
              </a:tabLst>
            </a:pPr>
            <a:r>
              <a:rPr sz="1500" spc="-40" dirty="0">
                <a:solidFill>
                  <a:srgbClr val="EFA12D"/>
                </a:solidFill>
                <a:latin typeface="Microsoft Sans Serif"/>
                <a:cs typeface="Microsoft Sans Serif"/>
              </a:rPr>
              <a:t>🞭	</a:t>
            </a:r>
            <a:r>
              <a:rPr sz="22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влада,</a:t>
            </a:r>
            <a:r>
              <a:rPr sz="2200" spc="4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заснована</a:t>
            </a:r>
            <a:r>
              <a:rPr sz="2200" spc="4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на</a:t>
            </a:r>
            <a:r>
              <a:rPr sz="2200" spc="4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винагороді.</a:t>
            </a:r>
            <a:r>
              <a:rPr sz="2200" spc="4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50" dirty="0">
                <a:solidFill>
                  <a:srgbClr val="4E3A2F"/>
                </a:solidFill>
                <a:latin typeface="Microsoft Sans Serif"/>
                <a:cs typeface="Microsoft Sans Serif"/>
              </a:rPr>
              <a:t>Керівник</a:t>
            </a:r>
            <a:r>
              <a:rPr sz="2200" spc="3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отримує</a:t>
            </a:r>
            <a:r>
              <a:rPr sz="2200" spc="5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100" dirty="0">
                <a:solidFill>
                  <a:srgbClr val="4E3A2F"/>
                </a:solidFill>
                <a:latin typeface="Microsoft Sans Serif"/>
                <a:cs typeface="Microsoft Sans Serif"/>
              </a:rPr>
              <a:t>її</a:t>
            </a:r>
            <a:r>
              <a:rPr sz="2200" spc="4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50" dirty="0">
                <a:solidFill>
                  <a:srgbClr val="4E3A2F"/>
                </a:solidFill>
                <a:latin typeface="Microsoft Sans Serif"/>
                <a:cs typeface="Microsoft Sans Serif"/>
              </a:rPr>
              <a:t>за </a:t>
            </a:r>
            <a:r>
              <a:rPr sz="2200" spc="-57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30" dirty="0">
                <a:solidFill>
                  <a:srgbClr val="4E3A2F"/>
                </a:solidFill>
                <a:latin typeface="Microsoft Sans Serif"/>
                <a:cs typeface="Microsoft Sans Serif"/>
              </a:rPr>
              <a:t>рахунок</a:t>
            </a:r>
            <a:r>
              <a:rPr sz="2200" spc="4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10" dirty="0">
                <a:solidFill>
                  <a:srgbClr val="4E3A2F"/>
                </a:solidFill>
                <a:latin typeface="Microsoft Sans Serif"/>
                <a:cs typeface="Microsoft Sans Serif"/>
              </a:rPr>
              <a:t>своїх</a:t>
            </a:r>
            <a:r>
              <a:rPr sz="2200" spc="4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25" dirty="0">
                <a:solidFill>
                  <a:srgbClr val="4E3A2F"/>
                </a:solidFill>
                <a:latin typeface="Microsoft Sans Serif"/>
                <a:cs typeface="Microsoft Sans Serif"/>
              </a:rPr>
              <a:t>можливостей</a:t>
            </a:r>
            <a:r>
              <a:rPr sz="2200" spc="6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30" dirty="0">
                <a:solidFill>
                  <a:srgbClr val="4E3A2F"/>
                </a:solidFill>
                <a:latin typeface="Microsoft Sans Serif"/>
                <a:cs typeface="Microsoft Sans Serif"/>
              </a:rPr>
              <a:t>призначати</a:t>
            </a:r>
            <a:r>
              <a:rPr sz="2200" spc="5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40" dirty="0">
                <a:solidFill>
                  <a:srgbClr val="4E3A2F"/>
                </a:solidFill>
                <a:latin typeface="Microsoft Sans Serif"/>
                <a:cs typeface="Microsoft Sans Serif"/>
              </a:rPr>
              <a:t>винагороду,</a:t>
            </a:r>
            <a:r>
              <a:rPr sz="2200" spc="3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а </a:t>
            </a:r>
            <a:r>
              <a:rPr sz="220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підлеглий</a:t>
            </a:r>
            <a:r>
              <a:rPr sz="2200" spc="1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вірить</a:t>
            </a:r>
            <a:r>
              <a:rPr sz="2200" spc="5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у</a:t>
            </a:r>
            <a:r>
              <a:rPr sz="2200" spc="3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те,</a:t>
            </a:r>
            <a:r>
              <a:rPr sz="2200" spc="4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що</a:t>
            </a:r>
            <a:r>
              <a:rPr sz="2200" spc="3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він</a:t>
            </a:r>
            <a:r>
              <a:rPr sz="2200" spc="2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45" dirty="0">
                <a:solidFill>
                  <a:srgbClr val="4E3A2F"/>
                </a:solidFill>
                <a:latin typeface="Microsoft Sans Serif"/>
                <a:cs typeface="Microsoft Sans Serif"/>
              </a:rPr>
              <a:t>може</a:t>
            </a:r>
            <a:r>
              <a:rPr sz="2200" spc="3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задовольнити</a:t>
            </a:r>
            <a:r>
              <a:rPr sz="2200" spc="7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25" dirty="0">
                <a:solidFill>
                  <a:srgbClr val="4E3A2F"/>
                </a:solidFill>
                <a:latin typeface="Microsoft Sans Serif"/>
                <a:cs typeface="Microsoft Sans Serif"/>
              </a:rPr>
              <a:t>його </a:t>
            </a:r>
            <a:r>
              <a:rPr sz="22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потреби;</a:t>
            </a:r>
            <a:endParaRPr sz="2200">
              <a:latin typeface="Microsoft Sans Serif"/>
              <a:cs typeface="Microsoft Sans Serif"/>
            </a:endParaRPr>
          </a:p>
          <a:p>
            <a:pPr marL="12700">
              <a:lnSpc>
                <a:spcPts val="2375"/>
              </a:lnSpc>
              <a:tabLst>
                <a:tab pos="354965" algn="l"/>
              </a:tabLst>
            </a:pPr>
            <a:r>
              <a:rPr sz="1500" spc="-40" dirty="0">
                <a:solidFill>
                  <a:srgbClr val="EFA12D"/>
                </a:solidFill>
                <a:latin typeface="Microsoft Sans Serif"/>
                <a:cs typeface="Microsoft Sans Serif"/>
              </a:rPr>
              <a:t>🞭	</a:t>
            </a:r>
            <a:r>
              <a:rPr sz="2200" spc="-30" dirty="0">
                <a:solidFill>
                  <a:srgbClr val="4E3A2F"/>
                </a:solidFill>
                <a:latin typeface="Microsoft Sans Serif"/>
                <a:cs typeface="Microsoft Sans Serif"/>
              </a:rPr>
              <a:t>експертна</a:t>
            </a:r>
            <a:r>
              <a:rPr sz="2200" spc="5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влада</a:t>
            </a:r>
            <a:r>
              <a:rPr sz="2200" spc="6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(вплив</a:t>
            </a:r>
            <a:r>
              <a:rPr sz="2200" spc="7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45" dirty="0">
                <a:solidFill>
                  <a:srgbClr val="4E3A2F"/>
                </a:solidFill>
                <a:latin typeface="Microsoft Sans Serif"/>
                <a:cs typeface="Microsoft Sans Serif"/>
              </a:rPr>
              <a:t>завдяки</a:t>
            </a:r>
            <a:r>
              <a:rPr sz="2200" spc="6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25" dirty="0">
                <a:solidFill>
                  <a:srgbClr val="4E3A2F"/>
                </a:solidFill>
                <a:latin typeface="Microsoft Sans Serif"/>
                <a:cs typeface="Microsoft Sans Serif"/>
              </a:rPr>
              <a:t>високому</a:t>
            </a:r>
            <a:r>
              <a:rPr sz="2200" spc="7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професіоналізму).</a:t>
            </a:r>
            <a:endParaRPr sz="2200">
              <a:latin typeface="Microsoft Sans Serif"/>
              <a:cs typeface="Microsoft Sans Serif"/>
            </a:endParaRPr>
          </a:p>
          <a:p>
            <a:pPr marL="355600" marR="101600">
              <a:lnSpc>
                <a:spcPct val="80000"/>
              </a:lnSpc>
              <a:spcBef>
                <a:spcPts val="265"/>
              </a:spcBef>
            </a:pPr>
            <a:r>
              <a:rPr sz="2200" spc="-25" dirty="0">
                <a:solidFill>
                  <a:srgbClr val="4E3A2F"/>
                </a:solidFill>
                <a:latin typeface="Microsoft Sans Serif"/>
                <a:cs typeface="Microsoft Sans Serif"/>
              </a:rPr>
              <a:t>Виконавець</a:t>
            </a:r>
            <a:r>
              <a:rPr sz="2200" spc="4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вірить,</a:t>
            </a:r>
            <a:r>
              <a:rPr sz="2200" spc="5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що</a:t>
            </a:r>
            <a:r>
              <a:rPr sz="2200" spc="4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той,</a:t>
            </a:r>
            <a:r>
              <a:rPr sz="2200" spc="2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25" dirty="0">
                <a:solidFill>
                  <a:srgbClr val="4E3A2F"/>
                </a:solidFill>
                <a:latin typeface="Microsoft Sans Serif"/>
                <a:cs typeface="Microsoft Sans Serif"/>
              </a:rPr>
              <a:t>хто</a:t>
            </a:r>
            <a:r>
              <a:rPr sz="2200" spc="4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25" dirty="0">
                <a:solidFill>
                  <a:srgbClr val="4E3A2F"/>
                </a:solidFill>
                <a:latin typeface="Microsoft Sans Serif"/>
                <a:cs typeface="Microsoft Sans Serif"/>
              </a:rPr>
              <a:t>здійснює</a:t>
            </a:r>
            <a:r>
              <a:rPr sz="2200" spc="5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вплив,</a:t>
            </a:r>
            <a:r>
              <a:rPr sz="2200" spc="5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володіє </a:t>
            </a:r>
            <a:r>
              <a:rPr sz="22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особливим</a:t>
            </a:r>
            <a:r>
              <a:rPr sz="2200" spc="3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30" dirty="0">
                <a:solidFill>
                  <a:srgbClr val="4E3A2F"/>
                </a:solidFill>
                <a:latin typeface="Microsoft Sans Serif"/>
                <a:cs typeface="Microsoft Sans Serif"/>
              </a:rPr>
              <a:t>експертним</a:t>
            </a:r>
            <a:r>
              <a:rPr sz="2200" spc="5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30" dirty="0">
                <a:solidFill>
                  <a:srgbClr val="4E3A2F"/>
                </a:solidFill>
                <a:latin typeface="Microsoft Sans Serif"/>
                <a:cs typeface="Microsoft Sans Serif"/>
              </a:rPr>
              <a:t>знанням,</a:t>
            </a:r>
            <a:r>
              <a:rPr sz="2200" spc="4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40" dirty="0">
                <a:solidFill>
                  <a:srgbClr val="4E3A2F"/>
                </a:solidFill>
                <a:latin typeface="Microsoft Sans Serif"/>
                <a:cs typeface="Microsoft Sans Serif"/>
              </a:rPr>
              <a:t>здатним</a:t>
            </a:r>
            <a:r>
              <a:rPr sz="2200" spc="4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задовольнити</a:t>
            </a:r>
            <a:r>
              <a:rPr sz="2200" spc="7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25" dirty="0">
                <a:solidFill>
                  <a:srgbClr val="4E3A2F"/>
                </a:solidFill>
                <a:latin typeface="Microsoft Sans Serif"/>
                <a:cs typeface="Microsoft Sans Serif"/>
              </a:rPr>
              <a:t>його </a:t>
            </a:r>
            <a:r>
              <a:rPr sz="2200" spc="-57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потреби;</a:t>
            </a:r>
            <a:endParaRPr sz="2200">
              <a:latin typeface="Microsoft Sans Serif"/>
              <a:cs typeface="Microsoft Sans Serif"/>
            </a:endParaRPr>
          </a:p>
          <a:p>
            <a:pPr marL="355600" marR="5080" indent="-342900">
              <a:lnSpc>
                <a:spcPct val="80000"/>
              </a:lnSpc>
              <a:spcBef>
                <a:spcPts val="530"/>
              </a:spcBef>
              <a:tabLst>
                <a:tab pos="354965" algn="l"/>
              </a:tabLst>
            </a:pPr>
            <a:r>
              <a:rPr sz="1500" spc="-40" dirty="0">
                <a:solidFill>
                  <a:srgbClr val="EFA12D"/>
                </a:solidFill>
                <a:latin typeface="Microsoft Sans Serif"/>
                <a:cs typeface="Microsoft Sans Serif"/>
              </a:rPr>
              <a:t>🞭	</a:t>
            </a:r>
            <a:r>
              <a:rPr sz="22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еталонна</a:t>
            </a:r>
            <a:r>
              <a:rPr sz="2200" spc="3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влада</a:t>
            </a:r>
            <a:r>
              <a:rPr sz="2200" spc="6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(влада</a:t>
            </a:r>
            <a:r>
              <a:rPr sz="2200" spc="6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прикладу).</a:t>
            </a:r>
            <a:r>
              <a:rPr sz="2200" spc="6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30" dirty="0">
                <a:solidFill>
                  <a:srgbClr val="4E3A2F"/>
                </a:solidFill>
                <a:latin typeface="Microsoft Sans Serif"/>
                <a:cs typeface="Microsoft Sans Serif"/>
              </a:rPr>
              <a:t>Лідер</a:t>
            </a:r>
            <a:r>
              <a:rPr sz="2200" spc="4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має</a:t>
            </a:r>
            <a:r>
              <a:rPr sz="2200" spc="4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40" dirty="0">
                <a:solidFill>
                  <a:srgbClr val="4E3A2F"/>
                </a:solidFill>
                <a:latin typeface="Microsoft Sans Serif"/>
                <a:cs typeface="Microsoft Sans Serif"/>
              </a:rPr>
              <a:t>такий</a:t>
            </a:r>
            <a:r>
              <a:rPr sz="2200" spc="2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вплив</a:t>
            </a:r>
            <a:r>
              <a:rPr sz="2200" spc="6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на </a:t>
            </a:r>
            <a:r>
              <a:rPr sz="22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послідовників,</a:t>
            </a:r>
            <a:r>
              <a:rPr sz="2200" spc="4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що</a:t>
            </a:r>
            <a:r>
              <a:rPr sz="2200" spc="3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вони</a:t>
            </a:r>
            <a:r>
              <a:rPr sz="2200" spc="4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30" dirty="0">
                <a:solidFill>
                  <a:srgbClr val="4E3A2F"/>
                </a:solidFill>
                <a:latin typeface="Microsoft Sans Serif"/>
                <a:cs typeface="Microsoft Sans Serif"/>
              </a:rPr>
              <a:t>ототожнюють</a:t>
            </a:r>
            <a:r>
              <a:rPr sz="2200" spc="7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себе</a:t>
            </a:r>
            <a:r>
              <a:rPr sz="2200" spc="3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95" dirty="0">
                <a:solidFill>
                  <a:srgbClr val="4E3A2F"/>
                </a:solidFill>
                <a:latin typeface="Microsoft Sans Serif"/>
                <a:cs typeface="Microsoft Sans Serif"/>
              </a:rPr>
              <a:t>з</a:t>
            </a:r>
            <a:r>
              <a:rPr sz="2200" spc="4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30" dirty="0">
                <a:solidFill>
                  <a:srgbClr val="4E3A2F"/>
                </a:solidFill>
                <a:latin typeface="Microsoft Sans Serif"/>
                <a:cs typeface="Microsoft Sans Serif"/>
              </a:rPr>
              <a:t>ним</a:t>
            </a:r>
            <a:r>
              <a:rPr sz="2200" spc="2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і</a:t>
            </a:r>
            <a:r>
              <a:rPr sz="2200" spc="3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25" dirty="0">
                <a:solidFill>
                  <a:srgbClr val="4E3A2F"/>
                </a:solidFill>
                <a:latin typeface="Microsoft Sans Serif"/>
                <a:cs typeface="Microsoft Sans Serif"/>
              </a:rPr>
              <a:t>хочуть</a:t>
            </a:r>
            <a:r>
              <a:rPr sz="2200" spc="7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бути </a:t>
            </a:r>
            <a:r>
              <a:rPr sz="2200" spc="-56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40" dirty="0">
                <a:solidFill>
                  <a:srgbClr val="4E3A2F"/>
                </a:solidFill>
                <a:latin typeface="Microsoft Sans Serif"/>
                <a:cs typeface="Microsoft Sans Serif"/>
              </a:rPr>
              <a:t>схожим</a:t>
            </a:r>
            <a:r>
              <a:rPr sz="2200" spc="2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на</a:t>
            </a:r>
            <a:r>
              <a:rPr sz="2200" spc="3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25" dirty="0">
                <a:solidFill>
                  <a:srgbClr val="4E3A2F"/>
                </a:solidFill>
                <a:latin typeface="Microsoft Sans Serif"/>
                <a:cs typeface="Microsoft Sans Serif"/>
              </a:rPr>
              <a:t>нього;</a:t>
            </a:r>
            <a:endParaRPr sz="2200">
              <a:latin typeface="Microsoft Sans Serif"/>
              <a:cs typeface="Microsoft Sans Serif"/>
            </a:endParaRPr>
          </a:p>
          <a:p>
            <a:pPr marL="355600" marR="127635" indent="-342900">
              <a:lnSpc>
                <a:spcPct val="80000"/>
              </a:lnSpc>
              <a:spcBef>
                <a:spcPts val="530"/>
              </a:spcBef>
              <a:tabLst>
                <a:tab pos="354965" algn="l"/>
              </a:tabLst>
            </a:pPr>
            <a:r>
              <a:rPr sz="1500" spc="-40" dirty="0">
                <a:solidFill>
                  <a:srgbClr val="EFA12D"/>
                </a:solidFill>
                <a:latin typeface="Microsoft Sans Serif"/>
                <a:cs typeface="Microsoft Sans Serif"/>
              </a:rPr>
              <a:t>🞭	</a:t>
            </a:r>
            <a:r>
              <a:rPr sz="2200" spc="-40" dirty="0">
                <a:solidFill>
                  <a:srgbClr val="4E3A2F"/>
                </a:solidFill>
                <a:latin typeface="Microsoft Sans Serif"/>
                <a:cs typeface="Microsoft Sans Serif"/>
              </a:rPr>
              <a:t>законна</a:t>
            </a:r>
            <a:r>
              <a:rPr sz="2200" spc="2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(легітимна)</a:t>
            </a:r>
            <a:r>
              <a:rPr sz="2200" spc="4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влада.</a:t>
            </a:r>
            <a:r>
              <a:rPr sz="2200" spc="5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25" dirty="0">
                <a:solidFill>
                  <a:srgbClr val="4E3A2F"/>
                </a:solidFill>
                <a:latin typeface="Microsoft Sans Serif"/>
                <a:cs typeface="Microsoft Sans Serif"/>
              </a:rPr>
              <a:t>Виконавець</a:t>
            </a:r>
            <a:r>
              <a:rPr sz="2200" spc="5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вірить</a:t>
            </a:r>
            <a:r>
              <a:rPr sz="2200" spc="5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у</a:t>
            </a:r>
            <a:r>
              <a:rPr sz="2200" spc="3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те,</a:t>
            </a:r>
            <a:r>
              <a:rPr sz="2200" spc="3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що</a:t>
            </a:r>
            <a:r>
              <a:rPr sz="2200" spc="4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rgbClr val="4E3A2F"/>
                </a:solidFill>
                <a:latin typeface="Microsoft Sans Serif"/>
                <a:cs typeface="Microsoft Sans Serif"/>
              </a:rPr>
              <a:t>лідер </a:t>
            </a:r>
            <a:r>
              <a:rPr sz="2200" spc="-56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має право віддавати </a:t>
            </a:r>
            <a:r>
              <a:rPr sz="2200" spc="-35" dirty="0">
                <a:solidFill>
                  <a:srgbClr val="4E3A2F"/>
                </a:solidFill>
                <a:latin typeface="Microsoft Sans Serif"/>
                <a:cs typeface="Microsoft Sans Serif"/>
              </a:rPr>
              <a:t>накази, </a:t>
            </a:r>
            <a:r>
              <a:rPr sz="22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а </a:t>
            </a:r>
            <a:r>
              <a:rPr sz="2200" spc="-25" dirty="0">
                <a:solidFill>
                  <a:srgbClr val="4E3A2F"/>
                </a:solidFill>
                <a:latin typeface="Microsoft Sans Serif"/>
                <a:cs typeface="Microsoft Sans Serif"/>
              </a:rPr>
              <a:t>його </a:t>
            </a:r>
            <a:r>
              <a:rPr sz="2200" spc="-35" dirty="0">
                <a:solidFill>
                  <a:srgbClr val="4E3A2F"/>
                </a:solidFill>
                <a:latin typeface="Microsoft Sans Serif"/>
                <a:cs typeface="Microsoft Sans Serif"/>
              </a:rPr>
              <a:t>обов’язок </a:t>
            </a:r>
            <a:r>
              <a:rPr sz="2200" spc="575" dirty="0">
                <a:solidFill>
                  <a:srgbClr val="4E3A2F"/>
                </a:solidFill>
                <a:latin typeface="Microsoft Sans Serif"/>
                <a:cs typeface="Microsoft Sans Serif"/>
              </a:rPr>
              <a:t>– </a:t>
            </a:r>
            <a:r>
              <a:rPr sz="22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підкорятися </a:t>
            </a:r>
            <a:r>
              <a:rPr sz="22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10" dirty="0">
                <a:solidFill>
                  <a:srgbClr val="4E3A2F"/>
                </a:solidFill>
                <a:latin typeface="Microsoft Sans Serif"/>
                <a:cs typeface="Microsoft Sans Serif"/>
              </a:rPr>
              <a:t>їм.</a:t>
            </a:r>
            <a:endParaRPr sz="22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51685" y="2357501"/>
            <a:ext cx="4539615" cy="2799715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9163" y="292608"/>
            <a:ext cx="8630920" cy="1359535"/>
            <a:chOff x="169163" y="292608"/>
            <a:chExt cx="8630920" cy="135953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9163" y="292608"/>
              <a:ext cx="2121408" cy="50596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36419" y="292608"/>
              <a:ext cx="1229868" cy="50596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02052" y="292608"/>
              <a:ext cx="1507236" cy="50596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843528" y="292608"/>
              <a:ext cx="1559052" cy="50596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038343" y="292608"/>
              <a:ext cx="1242060" cy="50596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914643" y="292608"/>
              <a:ext cx="2711196" cy="50596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171687" y="292608"/>
              <a:ext cx="627888" cy="50596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69163" y="719327"/>
              <a:ext cx="992124" cy="50596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95527" y="719327"/>
              <a:ext cx="1164336" cy="50596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594103" y="719327"/>
              <a:ext cx="3223260" cy="50596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450079" y="719327"/>
              <a:ext cx="1196339" cy="505968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192267" y="719327"/>
              <a:ext cx="2129028" cy="505968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69163" y="1146047"/>
              <a:ext cx="2340864" cy="505967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055875" y="1146047"/>
              <a:ext cx="539495" cy="505967"/>
            </a:xfrm>
            <a:prstGeom prst="rect">
              <a:avLst/>
            </a:prstGeom>
          </p:spPr>
        </p:pic>
      </p:grp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383540" y="0"/>
            <a:ext cx="8115300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Franklin Gothic Medium"/>
                <a:cs typeface="Franklin Gothic Medium"/>
              </a:rPr>
              <a:t>ДЛЯ </a:t>
            </a:r>
            <a:r>
              <a:rPr sz="2800" spc="-20" dirty="0">
                <a:latin typeface="Franklin Gothic Medium"/>
                <a:cs typeface="Franklin Gothic Medium"/>
              </a:rPr>
              <a:t>ТОГО,</a:t>
            </a:r>
            <a:r>
              <a:rPr sz="2800" spc="-15" dirty="0">
                <a:latin typeface="Franklin Gothic Medium"/>
                <a:cs typeface="Franklin Gothic Medium"/>
              </a:rPr>
              <a:t> </a:t>
            </a:r>
            <a:r>
              <a:rPr sz="2800" spc="-10" dirty="0">
                <a:latin typeface="Franklin Gothic Medium"/>
                <a:cs typeface="Franklin Gothic Medium"/>
              </a:rPr>
              <a:t>ЩОБ</a:t>
            </a:r>
            <a:r>
              <a:rPr sz="2800" spc="10" dirty="0">
                <a:latin typeface="Franklin Gothic Medium"/>
                <a:cs typeface="Franklin Gothic Medium"/>
              </a:rPr>
              <a:t> </a:t>
            </a:r>
            <a:r>
              <a:rPr sz="2800" spc="-5" dirty="0">
                <a:latin typeface="Franklin Gothic Medium"/>
                <a:cs typeface="Franklin Gothic Medium"/>
              </a:rPr>
              <a:t>ВЛАДА</a:t>
            </a:r>
            <a:r>
              <a:rPr sz="2800" spc="-10" dirty="0">
                <a:latin typeface="Franklin Gothic Medium"/>
                <a:cs typeface="Franklin Gothic Medium"/>
              </a:rPr>
              <a:t> </a:t>
            </a:r>
            <a:r>
              <a:rPr sz="2800" spc="-30" dirty="0">
                <a:latin typeface="Franklin Gothic Medium"/>
                <a:cs typeface="Franklin Gothic Medium"/>
              </a:rPr>
              <a:t>ЛІДЕРА</a:t>
            </a:r>
            <a:r>
              <a:rPr sz="2800" spc="20" dirty="0">
                <a:latin typeface="Franklin Gothic Medium"/>
                <a:cs typeface="Franklin Gothic Medium"/>
              </a:rPr>
              <a:t> </a:t>
            </a:r>
            <a:r>
              <a:rPr sz="2800" spc="-35" dirty="0">
                <a:latin typeface="Franklin Gothic Medium"/>
                <a:cs typeface="Franklin Gothic Medium"/>
              </a:rPr>
              <a:t>БУЛА</a:t>
            </a:r>
            <a:r>
              <a:rPr sz="2800" spc="-5" dirty="0">
                <a:latin typeface="Franklin Gothic Medium"/>
                <a:cs typeface="Franklin Gothic Medium"/>
              </a:rPr>
              <a:t> </a:t>
            </a:r>
            <a:r>
              <a:rPr sz="2800" spc="-15" dirty="0">
                <a:latin typeface="Franklin Gothic Medium"/>
                <a:cs typeface="Franklin Gothic Medium"/>
              </a:rPr>
              <a:t>ЕФЕКТИВНОЮ, </a:t>
            </a:r>
            <a:r>
              <a:rPr sz="2800" spc="-685" dirty="0">
                <a:latin typeface="Franklin Gothic Medium"/>
                <a:cs typeface="Franklin Gothic Medium"/>
              </a:rPr>
              <a:t> </a:t>
            </a:r>
            <a:r>
              <a:rPr sz="2800" spc="-5" dirty="0">
                <a:latin typeface="Franklin Gothic Medium"/>
                <a:cs typeface="Franklin Gothic Medium"/>
              </a:rPr>
              <a:t>ВІН</a:t>
            </a:r>
            <a:r>
              <a:rPr sz="2800" spc="-10" dirty="0">
                <a:latin typeface="Franklin Gothic Medium"/>
                <a:cs typeface="Franklin Gothic Medium"/>
              </a:rPr>
              <a:t> </a:t>
            </a:r>
            <a:r>
              <a:rPr sz="2800" spc="-20" dirty="0">
                <a:latin typeface="Franklin Gothic Medium"/>
                <a:cs typeface="Franklin Gothic Medium"/>
              </a:rPr>
              <a:t>МАЄ ДОТРИМУВАТИСЯ</a:t>
            </a:r>
            <a:r>
              <a:rPr sz="2800" spc="-15" dirty="0">
                <a:latin typeface="Franklin Gothic Medium"/>
                <a:cs typeface="Franklin Gothic Medium"/>
              </a:rPr>
              <a:t> </a:t>
            </a:r>
            <a:r>
              <a:rPr sz="2800" dirty="0">
                <a:latin typeface="Franklin Gothic Medium"/>
                <a:cs typeface="Franklin Gothic Medium"/>
              </a:rPr>
              <a:t>РЯД </a:t>
            </a:r>
            <a:r>
              <a:rPr sz="2800" spc="-15" dirty="0">
                <a:latin typeface="Franklin Gothic Medium"/>
                <a:cs typeface="Franklin Gothic Medium"/>
              </a:rPr>
              <a:t>ГОЛОВНИХ</a:t>
            </a:r>
            <a:endParaRPr sz="2800">
              <a:latin typeface="Franklin Gothic Medium"/>
              <a:cs typeface="Franklin Gothic Medium"/>
            </a:endParaRPr>
          </a:p>
          <a:p>
            <a:pPr marL="12700">
              <a:lnSpc>
                <a:spcPct val="100000"/>
              </a:lnSpc>
            </a:pPr>
            <a:r>
              <a:rPr sz="2800" spc="-10" dirty="0">
                <a:latin typeface="Franklin Gothic Medium"/>
                <a:cs typeface="Franklin Gothic Medium"/>
              </a:rPr>
              <a:t>ПРИНЦИПІВ:</a:t>
            </a:r>
            <a:endParaRPr sz="2800">
              <a:latin typeface="Franklin Gothic Medium"/>
              <a:cs typeface="Franklin Gothic Medium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83540" y="1823669"/>
            <a:ext cx="8493125" cy="41725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2160"/>
              </a:lnSpc>
              <a:spcBef>
                <a:spcPts val="105"/>
              </a:spcBef>
              <a:tabLst>
                <a:tab pos="354965" algn="l"/>
              </a:tabLst>
            </a:pPr>
            <a:r>
              <a:rPr sz="1400" spc="-45" dirty="0">
                <a:solidFill>
                  <a:srgbClr val="EFA12D"/>
                </a:solidFill>
                <a:latin typeface="Microsoft Sans Serif"/>
                <a:cs typeface="Microsoft Sans Serif"/>
              </a:rPr>
              <a:t>🞭	</a:t>
            </a:r>
            <a:r>
              <a:rPr sz="20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Принцип </a:t>
            </a:r>
            <a:r>
              <a:rPr sz="2000" spc="-25" dirty="0">
                <a:solidFill>
                  <a:srgbClr val="4E3A2F"/>
                </a:solidFill>
                <a:latin typeface="Microsoft Sans Serif"/>
                <a:cs typeface="Microsoft Sans Serif"/>
              </a:rPr>
              <a:t>збереження,</a:t>
            </a:r>
            <a:r>
              <a:rPr sz="20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 вимагає</a:t>
            </a:r>
            <a:r>
              <a:rPr sz="200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ставлення</a:t>
            </a:r>
            <a:r>
              <a:rPr sz="2000" dirty="0">
                <a:solidFill>
                  <a:srgbClr val="4E3A2F"/>
                </a:solidFill>
                <a:latin typeface="Microsoft Sans Serif"/>
                <a:cs typeface="Microsoft Sans Serif"/>
              </a:rPr>
              <a:t> до</a:t>
            </a:r>
            <a:r>
              <a:rPr sz="2000" spc="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влади</a:t>
            </a:r>
            <a:r>
              <a:rPr sz="2000" spc="1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65" dirty="0">
                <a:solidFill>
                  <a:srgbClr val="4E3A2F"/>
                </a:solidFill>
                <a:latin typeface="Microsoft Sans Serif"/>
                <a:cs typeface="Microsoft Sans Serif"/>
              </a:rPr>
              <a:t>як</a:t>
            </a:r>
            <a:r>
              <a:rPr sz="2000" spc="2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4E3A2F"/>
                </a:solidFill>
                <a:latin typeface="Microsoft Sans Serif"/>
                <a:cs typeface="Microsoft Sans Serif"/>
              </a:rPr>
              <a:t>до</a:t>
            </a:r>
            <a:r>
              <a:rPr sz="2000" spc="2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15" dirty="0">
                <a:solidFill>
                  <a:srgbClr val="4E3A2F"/>
                </a:solidFill>
                <a:latin typeface="Microsoft Sans Serif"/>
                <a:cs typeface="Microsoft Sans Serif"/>
              </a:rPr>
              <a:t>єдиної</a:t>
            </a:r>
            <a:endParaRPr sz="2000">
              <a:latin typeface="Microsoft Sans Serif"/>
              <a:cs typeface="Microsoft Sans Serif"/>
            </a:endParaRPr>
          </a:p>
          <a:p>
            <a:pPr marL="355600">
              <a:lnSpc>
                <a:spcPts val="2160"/>
              </a:lnSpc>
            </a:pPr>
            <a:r>
              <a:rPr sz="20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справжньої</a:t>
            </a:r>
            <a:r>
              <a:rPr sz="2000" spc="-3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цінності,</a:t>
            </a:r>
            <a:r>
              <a:rPr sz="200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40" dirty="0">
                <a:solidFill>
                  <a:srgbClr val="4E3A2F"/>
                </a:solidFill>
                <a:latin typeface="Microsoft Sans Serif"/>
                <a:cs typeface="Microsoft Sans Serif"/>
              </a:rPr>
              <a:t>за</a:t>
            </a:r>
            <a:r>
              <a:rPr sz="2000" spc="1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35" dirty="0">
                <a:solidFill>
                  <a:srgbClr val="4E3A2F"/>
                </a:solidFill>
                <a:latin typeface="Microsoft Sans Serif"/>
                <a:cs typeface="Microsoft Sans Serif"/>
              </a:rPr>
              <a:t>яку</a:t>
            </a:r>
            <a:r>
              <a:rPr sz="2000" spc="1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потрібно</a:t>
            </a:r>
            <a:r>
              <a:rPr sz="2000" spc="1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боротися</a:t>
            </a:r>
            <a:r>
              <a:rPr sz="2000" spc="1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4E3A2F"/>
                </a:solidFill>
                <a:latin typeface="Microsoft Sans Serif"/>
                <a:cs typeface="Microsoft Sans Serif"/>
              </a:rPr>
              <a:t>до</a:t>
            </a:r>
            <a:r>
              <a:rPr sz="2000" spc="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25" dirty="0">
                <a:solidFill>
                  <a:srgbClr val="4E3A2F"/>
                </a:solidFill>
                <a:latin typeface="Microsoft Sans Serif"/>
                <a:cs typeface="Microsoft Sans Serif"/>
              </a:rPr>
              <a:t>кінця.</a:t>
            </a:r>
            <a:endParaRPr sz="2000">
              <a:latin typeface="Microsoft Sans Serif"/>
              <a:cs typeface="Microsoft Sans Serif"/>
            </a:endParaRPr>
          </a:p>
          <a:p>
            <a:pPr marL="355600" marR="177165" indent="-342900">
              <a:lnSpc>
                <a:spcPts val="1920"/>
              </a:lnSpc>
              <a:spcBef>
                <a:spcPts val="465"/>
              </a:spcBef>
              <a:tabLst>
                <a:tab pos="354965" algn="l"/>
              </a:tabLst>
            </a:pPr>
            <a:r>
              <a:rPr sz="1400" spc="-45" dirty="0">
                <a:solidFill>
                  <a:srgbClr val="EFA12D"/>
                </a:solidFill>
                <a:latin typeface="Microsoft Sans Serif"/>
                <a:cs typeface="Microsoft Sans Serif"/>
              </a:rPr>
              <a:t>🞭	</a:t>
            </a:r>
            <a:r>
              <a:rPr sz="20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Принцип</a:t>
            </a:r>
            <a:r>
              <a:rPr sz="20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своєчасності</a:t>
            </a:r>
            <a:r>
              <a:rPr sz="20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доповнює</a:t>
            </a:r>
            <a:r>
              <a:rPr sz="2000" spc="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попередній.</a:t>
            </a:r>
            <a:r>
              <a:rPr sz="2000" spc="1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Основа</a:t>
            </a:r>
            <a:r>
              <a:rPr sz="20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його</a:t>
            </a:r>
            <a:r>
              <a:rPr sz="200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ідея</a:t>
            </a:r>
            <a:r>
              <a:rPr sz="2000" spc="1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525" dirty="0">
                <a:solidFill>
                  <a:srgbClr val="4E3A2F"/>
                </a:solidFill>
                <a:latin typeface="Microsoft Sans Serif"/>
                <a:cs typeface="Microsoft Sans Serif"/>
              </a:rPr>
              <a:t>–</a:t>
            </a:r>
            <a:r>
              <a:rPr sz="2000" spc="1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не </a:t>
            </a:r>
            <a:r>
              <a:rPr sz="2000" spc="-51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влада</a:t>
            </a:r>
            <a:r>
              <a:rPr sz="200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потрібна</a:t>
            </a:r>
            <a:r>
              <a:rPr sz="2000" spc="1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лідерові,</a:t>
            </a:r>
            <a:r>
              <a:rPr sz="2000" dirty="0">
                <a:solidFill>
                  <a:srgbClr val="4E3A2F"/>
                </a:solidFill>
                <a:latin typeface="Microsoft Sans Serif"/>
                <a:cs typeface="Microsoft Sans Serif"/>
              </a:rPr>
              <a:t> а</a:t>
            </a:r>
            <a:r>
              <a:rPr sz="2000" spc="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лідер</a:t>
            </a:r>
            <a:r>
              <a:rPr sz="2000" spc="2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владі.</a:t>
            </a:r>
            <a:endParaRPr sz="20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  <a:tabLst>
                <a:tab pos="354965" algn="l"/>
              </a:tabLst>
            </a:pPr>
            <a:r>
              <a:rPr sz="1400" spc="-45" dirty="0">
                <a:solidFill>
                  <a:srgbClr val="EFA12D"/>
                </a:solidFill>
                <a:latin typeface="Microsoft Sans Serif"/>
                <a:cs typeface="Microsoft Sans Serif"/>
              </a:rPr>
              <a:t>🞭	</a:t>
            </a:r>
            <a:r>
              <a:rPr sz="20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Принцип</a:t>
            </a:r>
            <a:r>
              <a:rPr sz="20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30" dirty="0">
                <a:solidFill>
                  <a:srgbClr val="4E3A2F"/>
                </a:solidFill>
                <a:latin typeface="Microsoft Sans Serif"/>
                <a:cs typeface="Microsoft Sans Serif"/>
              </a:rPr>
              <a:t>підтримки</a:t>
            </a:r>
            <a:r>
              <a:rPr sz="2000" spc="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дій</a:t>
            </a:r>
            <a:r>
              <a:rPr sz="2000" spc="1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25" dirty="0">
                <a:solidFill>
                  <a:srgbClr val="4E3A2F"/>
                </a:solidFill>
                <a:latin typeface="Microsoft Sans Serif"/>
                <a:cs typeface="Microsoft Sans Serif"/>
              </a:rPr>
              <a:t>керівника</a:t>
            </a:r>
            <a:r>
              <a:rPr sz="20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підлеглими.</a:t>
            </a:r>
            <a:endParaRPr sz="2000">
              <a:latin typeface="Microsoft Sans Serif"/>
              <a:cs typeface="Microsoft Sans Serif"/>
            </a:endParaRPr>
          </a:p>
          <a:p>
            <a:pPr marL="355600" marR="265430" indent="-342900">
              <a:lnSpc>
                <a:spcPct val="80000"/>
              </a:lnSpc>
              <a:spcBef>
                <a:spcPts val="480"/>
              </a:spcBef>
              <a:tabLst>
                <a:tab pos="354965" algn="l"/>
              </a:tabLst>
            </a:pPr>
            <a:r>
              <a:rPr sz="1400" spc="-45" dirty="0">
                <a:solidFill>
                  <a:srgbClr val="EFA12D"/>
                </a:solidFill>
                <a:latin typeface="Microsoft Sans Serif"/>
                <a:cs typeface="Microsoft Sans Serif"/>
              </a:rPr>
              <a:t>🞭	</a:t>
            </a:r>
            <a:r>
              <a:rPr sz="20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Принцип </a:t>
            </a:r>
            <a:r>
              <a:rPr sz="20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потайності.</a:t>
            </a:r>
            <a:r>
              <a:rPr sz="200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40" dirty="0">
                <a:solidFill>
                  <a:srgbClr val="4E3A2F"/>
                </a:solidFill>
                <a:latin typeface="Microsoft Sans Serif"/>
                <a:cs typeface="Microsoft Sans Serif"/>
              </a:rPr>
              <a:t>Керівник</a:t>
            </a:r>
            <a:r>
              <a:rPr sz="20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повинен</a:t>
            </a:r>
            <a:r>
              <a:rPr sz="20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бачити</a:t>
            </a:r>
            <a:r>
              <a:rPr sz="2000" spc="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все,</a:t>
            </a:r>
            <a:r>
              <a:rPr sz="20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5" dirty="0">
                <a:solidFill>
                  <a:srgbClr val="4E3A2F"/>
                </a:solidFill>
                <a:latin typeface="Microsoft Sans Serif"/>
                <a:cs typeface="Microsoft Sans Serif"/>
              </a:rPr>
              <a:t>але </a:t>
            </a:r>
            <a:r>
              <a:rPr sz="20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не</a:t>
            </a:r>
            <a:r>
              <a:rPr sz="2000" spc="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повинен </a:t>
            </a:r>
            <a:r>
              <a:rPr sz="2000" spc="-52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дозволяти</a:t>
            </a:r>
            <a:r>
              <a:rPr sz="20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«дивитися </a:t>
            </a:r>
            <a:r>
              <a:rPr sz="2000" dirty="0">
                <a:solidFill>
                  <a:srgbClr val="4E3A2F"/>
                </a:solidFill>
                <a:latin typeface="Microsoft Sans Serif"/>
                <a:cs typeface="Microsoft Sans Serif"/>
              </a:rPr>
              <a:t>в</a:t>
            </a:r>
            <a:r>
              <a:rPr sz="2000" spc="1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себе».</a:t>
            </a:r>
            <a:endParaRPr sz="2000">
              <a:latin typeface="Microsoft Sans Serif"/>
              <a:cs typeface="Microsoft Sans Serif"/>
            </a:endParaRPr>
          </a:p>
          <a:p>
            <a:pPr marL="355600" marR="637540" indent="-342900">
              <a:lnSpc>
                <a:spcPts val="1920"/>
              </a:lnSpc>
              <a:spcBef>
                <a:spcPts val="459"/>
              </a:spcBef>
              <a:tabLst>
                <a:tab pos="354965" algn="l"/>
              </a:tabLst>
            </a:pPr>
            <a:r>
              <a:rPr sz="1400" spc="-45" dirty="0">
                <a:solidFill>
                  <a:srgbClr val="EFA12D"/>
                </a:solidFill>
                <a:latin typeface="Microsoft Sans Serif"/>
                <a:cs typeface="Microsoft Sans Serif"/>
              </a:rPr>
              <a:t>🞭	</a:t>
            </a:r>
            <a:r>
              <a:rPr sz="20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Принцип</a:t>
            </a:r>
            <a:r>
              <a:rPr sz="20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25" dirty="0">
                <a:solidFill>
                  <a:srgbClr val="4E3A2F"/>
                </a:solidFill>
                <a:latin typeface="Microsoft Sans Serif"/>
                <a:cs typeface="Microsoft Sans Serif"/>
              </a:rPr>
              <a:t>розуміння.</a:t>
            </a:r>
            <a:r>
              <a:rPr sz="2000" spc="1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40" dirty="0">
                <a:solidFill>
                  <a:srgbClr val="4E3A2F"/>
                </a:solidFill>
                <a:latin typeface="Microsoft Sans Serif"/>
                <a:cs typeface="Microsoft Sans Serif"/>
              </a:rPr>
              <a:t>Дії</a:t>
            </a:r>
            <a:r>
              <a:rPr sz="2000" spc="1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влади,</a:t>
            </a:r>
            <a:r>
              <a:rPr sz="2000" spc="1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90" dirty="0">
                <a:solidFill>
                  <a:srgbClr val="4E3A2F"/>
                </a:solidFill>
                <a:latin typeface="Microsoft Sans Serif"/>
                <a:cs typeface="Microsoft Sans Serif"/>
              </a:rPr>
              <a:t>її</a:t>
            </a:r>
            <a:r>
              <a:rPr sz="2000" spc="2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40" dirty="0">
                <a:solidFill>
                  <a:srgbClr val="4E3A2F"/>
                </a:solidFill>
                <a:latin typeface="Microsoft Sans Serif"/>
                <a:cs typeface="Microsoft Sans Serif"/>
              </a:rPr>
              <a:t>мета</a:t>
            </a:r>
            <a:r>
              <a:rPr sz="2000" spc="3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повинні</a:t>
            </a:r>
            <a:r>
              <a:rPr sz="2000" spc="1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бути</a:t>
            </a:r>
            <a:r>
              <a:rPr sz="2000" spc="3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35" dirty="0">
                <a:solidFill>
                  <a:srgbClr val="4E3A2F"/>
                </a:solidFill>
                <a:latin typeface="Microsoft Sans Serif"/>
                <a:cs typeface="Microsoft Sans Serif"/>
              </a:rPr>
              <a:t>зрозумілими </a:t>
            </a:r>
            <a:r>
              <a:rPr sz="2000" spc="-51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людям.</a:t>
            </a:r>
            <a:endParaRPr sz="2000">
              <a:latin typeface="Microsoft Sans Serif"/>
              <a:cs typeface="Microsoft Sans Serif"/>
            </a:endParaRPr>
          </a:p>
          <a:p>
            <a:pPr marL="12700">
              <a:lnSpc>
                <a:spcPts val="2160"/>
              </a:lnSpc>
              <a:spcBef>
                <a:spcPts val="20"/>
              </a:spcBef>
              <a:tabLst>
                <a:tab pos="354965" algn="l"/>
              </a:tabLst>
            </a:pPr>
            <a:r>
              <a:rPr sz="1400" spc="-45" dirty="0">
                <a:solidFill>
                  <a:srgbClr val="EFA12D"/>
                </a:solidFill>
                <a:latin typeface="Microsoft Sans Serif"/>
                <a:cs typeface="Microsoft Sans Serif"/>
              </a:rPr>
              <a:t>🞭	</a:t>
            </a:r>
            <a:r>
              <a:rPr sz="20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Принцип </a:t>
            </a:r>
            <a:r>
              <a:rPr sz="20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дієвості.</a:t>
            </a:r>
            <a:r>
              <a:rPr sz="2000" spc="1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4E3A2F"/>
                </a:solidFill>
                <a:latin typeface="Microsoft Sans Serif"/>
                <a:cs typeface="Microsoft Sans Serif"/>
              </a:rPr>
              <a:t>Влада</a:t>
            </a:r>
            <a:r>
              <a:rPr sz="2000" spc="1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стає</a:t>
            </a:r>
            <a:r>
              <a:rPr sz="2000" spc="2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безсилою,</a:t>
            </a:r>
            <a:r>
              <a:rPr sz="2000" spc="-2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35" dirty="0">
                <a:solidFill>
                  <a:srgbClr val="4E3A2F"/>
                </a:solidFill>
                <a:latin typeface="Microsoft Sans Serif"/>
                <a:cs typeface="Microsoft Sans Serif"/>
              </a:rPr>
              <a:t>коли</a:t>
            </a:r>
            <a:r>
              <a:rPr sz="20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30" dirty="0">
                <a:solidFill>
                  <a:srgbClr val="4E3A2F"/>
                </a:solidFill>
                <a:latin typeface="Microsoft Sans Serif"/>
                <a:cs typeface="Microsoft Sans Serif"/>
              </a:rPr>
              <a:t>порядок</a:t>
            </a:r>
            <a:endParaRPr sz="2000">
              <a:latin typeface="Microsoft Sans Serif"/>
              <a:cs typeface="Microsoft Sans Serif"/>
            </a:endParaRPr>
          </a:p>
          <a:p>
            <a:pPr marL="355600">
              <a:lnSpc>
                <a:spcPts val="2160"/>
              </a:lnSpc>
            </a:pPr>
            <a:r>
              <a:rPr sz="20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підтримується,</a:t>
            </a:r>
            <a:r>
              <a:rPr sz="20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5" dirty="0">
                <a:solidFill>
                  <a:srgbClr val="4E3A2F"/>
                </a:solidFill>
                <a:latin typeface="Microsoft Sans Serif"/>
                <a:cs typeface="Microsoft Sans Serif"/>
              </a:rPr>
              <a:t>але</a:t>
            </a:r>
            <a:r>
              <a:rPr sz="200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не</a:t>
            </a:r>
            <a:r>
              <a:rPr sz="2000" spc="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діє.</a:t>
            </a:r>
            <a:endParaRPr sz="2000">
              <a:latin typeface="Microsoft Sans Serif"/>
              <a:cs typeface="Microsoft Sans Serif"/>
            </a:endParaRPr>
          </a:p>
          <a:p>
            <a:pPr marL="355600" marR="5080" indent="-342900">
              <a:lnSpc>
                <a:spcPct val="80000"/>
              </a:lnSpc>
              <a:spcBef>
                <a:spcPts val="480"/>
              </a:spcBef>
              <a:tabLst>
                <a:tab pos="354965" algn="l"/>
              </a:tabLst>
            </a:pPr>
            <a:r>
              <a:rPr sz="1400" spc="-45" dirty="0">
                <a:solidFill>
                  <a:srgbClr val="EFA12D"/>
                </a:solidFill>
                <a:latin typeface="Microsoft Sans Serif"/>
                <a:cs typeface="Microsoft Sans Serif"/>
              </a:rPr>
              <a:t>🞭	</a:t>
            </a:r>
            <a:r>
              <a:rPr sz="20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Принцип</a:t>
            </a:r>
            <a:r>
              <a:rPr sz="20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адекватності</a:t>
            </a:r>
            <a:r>
              <a:rPr sz="20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передбачає</a:t>
            </a:r>
            <a:r>
              <a:rPr sz="2000" spc="1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необхідність</a:t>
            </a:r>
            <a:r>
              <a:rPr sz="2000" spc="1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враховувати</a:t>
            </a:r>
            <a:r>
              <a:rPr sz="2000" spc="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позицію </a:t>
            </a:r>
            <a:r>
              <a:rPr sz="2000" spc="-51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тих,</a:t>
            </a:r>
            <a:r>
              <a:rPr sz="200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хто</a:t>
            </a:r>
            <a:r>
              <a:rPr sz="2000" spc="2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знаходиться</a:t>
            </a:r>
            <a:r>
              <a:rPr sz="20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4E3A2F"/>
                </a:solidFill>
                <a:latin typeface="Microsoft Sans Serif"/>
                <a:cs typeface="Microsoft Sans Serif"/>
              </a:rPr>
              <a:t>в</a:t>
            </a:r>
            <a:r>
              <a:rPr sz="2000" spc="1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опозиції</a:t>
            </a:r>
            <a:r>
              <a:rPr sz="2000" dirty="0">
                <a:solidFill>
                  <a:srgbClr val="4E3A2F"/>
                </a:solidFill>
                <a:latin typeface="Microsoft Sans Serif"/>
                <a:cs typeface="Microsoft Sans Serif"/>
              </a:rPr>
              <a:t> до</a:t>
            </a:r>
            <a:r>
              <a:rPr sz="2000" spc="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влади.</a:t>
            </a:r>
            <a:endParaRPr sz="2000">
              <a:latin typeface="Microsoft Sans Serif"/>
              <a:cs typeface="Microsoft Sans Serif"/>
            </a:endParaRPr>
          </a:p>
          <a:p>
            <a:pPr marL="12700">
              <a:lnSpc>
                <a:spcPts val="2160"/>
              </a:lnSpc>
              <a:spcBef>
                <a:spcPts val="5"/>
              </a:spcBef>
              <a:tabLst>
                <a:tab pos="354965" algn="l"/>
              </a:tabLst>
            </a:pPr>
            <a:r>
              <a:rPr sz="1400" spc="-45" dirty="0">
                <a:solidFill>
                  <a:srgbClr val="EFA12D"/>
                </a:solidFill>
                <a:latin typeface="Microsoft Sans Serif"/>
                <a:cs typeface="Microsoft Sans Serif"/>
              </a:rPr>
              <a:t>🞭	</a:t>
            </a:r>
            <a:r>
              <a:rPr sz="20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Принцип</a:t>
            </a:r>
            <a:r>
              <a:rPr sz="20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легітимності</a:t>
            </a:r>
            <a:r>
              <a:rPr sz="20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35" dirty="0">
                <a:solidFill>
                  <a:srgbClr val="4E3A2F"/>
                </a:solidFill>
                <a:latin typeface="Microsoft Sans Serif"/>
                <a:cs typeface="Microsoft Sans Serif"/>
              </a:rPr>
              <a:t>забезпечує</a:t>
            </a:r>
            <a:r>
              <a:rPr sz="200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не</a:t>
            </a:r>
            <a:r>
              <a:rPr sz="2000" spc="1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4E3A2F"/>
                </a:solidFill>
                <a:latin typeface="Microsoft Sans Serif"/>
                <a:cs typeface="Microsoft Sans Serif"/>
              </a:rPr>
              <a:t>лише</a:t>
            </a:r>
            <a:r>
              <a:rPr sz="20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 юридичне,</a:t>
            </a:r>
            <a:r>
              <a:rPr sz="20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4E3A2F"/>
                </a:solidFill>
                <a:latin typeface="Microsoft Sans Serif"/>
                <a:cs typeface="Microsoft Sans Serif"/>
              </a:rPr>
              <a:t>а</a:t>
            </a:r>
            <a:r>
              <a:rPr sz="2000" spc="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4E3A2F"/>
                </a:solidFill>
                <a:latin typeface="Microsoft Sans Serif"/>
                <a:cs typeface="Microsoft Sans Serif"/>
              </a:rPr>
              <a:t>й</a:t>
            </a:r>
            <a:r>
              <a:rPr sz="2000" spc="1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моральне</a:t>
            </a:r>
            <a:endParaRPr sz="2000">
              <a:latin typeface="Microsoft Sans Serif"/>
              <a:cs typeface="Microsoft Sans Serif"/>
            </a:endParaRPr>
          </a:p>
          <a:p>
            <a:pPr marL="355600">
              <a:lnSpc>
                <a:spcPts val="2160"/>
              </a:lnSpc>
            </a:pPr>
            <a:r>
              <a:rPr sz="20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визнання</a:t>
            </a:r>
            <a:r>
              <a:rPr sz="2000" spc="-3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повноважень </a:t>
            </a:r>
            <a:r>
              <a:rPr sz="20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носія</a:t>
            </a:r>
            <a:r>
              <a:rPr sz="2000" spc="2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влади</a:t>
            </a:r>
            <a:r>
              <a:rPr sz="2000" spc="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4E3A2F"/>
                </a:solidFill>
                <a:latin typeface="Microsoft Sans Serif"/>
                <a:cs typeface="Microsoft Sans Serif"/>
              </a:rPr>
              <a:t>[3, с.</a:t>
            </a:r>
            <a:r>
              <a:rPr sz="2000" spc="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4E3A2F"/>
                </a:solidFill>
                <a:latin typeface="Microsoft Sans Serif"/>
                <a:cs typeface="Microsoft Sans Serif"/>
              </a:rPr>
              <a:t>229-231].</a:t>
            </a:r>
            <a:endParaRPr sz="20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204" y="952500"/>
            <a:ext cx="6071616" cy="64465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3540" y="575817"/>
            <a:ext cx="55206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latin typeface="Franklin Gothic Medium"/>
                <a:cs typeface="Franklin Gothic Medium"/>
              </a:rPr>
              <a:t>ЛІДЕРСТВО</a:t>
            </a:r>
            <a:r>
              <a:rPr sz="3600" spc="-30" dirty="0">
                <a:latin typeface="Franklin Gothic Medium"/>
                <a:cs typeface="Franklin Gothic Medium"/>
              </a:rPr>
              <a:t> </a:t>
            </a:r>
            <a:r>
              <a:rPr sz="3600" dirty="0">
                <a:latin typeface="Franklin Gothic Medium"/>
                <a:cs typeface="Franklin Gothic Medium"/>
              </a:rPr>
              <a:t>І</a:t>
            </a:r>
            <a:r>
              <a:rPr sz="3600" spc="-10" dirty="0">
                <a:latin typeface="Franklin Gothic Medium"/>
                <a:cs typeface="Franklin Gothic Medium"/>
              </a:rPr>
              <a:t> </a:t>
            </a:r>
            <a:r>
              <a:rPr sz="3600" spc="-5" dirty="0">
                <a:latin typeface="Franklin Gothic Medium"/>
                <a:cs typeface="Franklin Gothic Medium"/>
              </a:rPr>
              <a:t>МЕНЕДЖМЕНТ</a:t>
            </a:r>
            <a:endParaRPr sz="3600">
              <a:latin typeface="Franklin Gothic Medium"/>
              <a:cs typeface="Franklin Gothic Medium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3540" y="1512823"/>
            <a:ext cx="8508365" cy="4653280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355600" marR="306705" indent="-342900">
              <a:lnSpc>
                <a:spcPct val="80000"/>
              </a:lnSpc>
              <a:spcBef>
                <a:spcPts val="620"/>
              </a:spcBef>
              <a:tabLst>
                <a:tab pos="431165" algn="l"/>
              </a:tabLst>
            </a:pPr>
            <a:r>
              <a:rPr sz="1500" spc="-40" dirty="0">
                <a:solidFill>
                  <a:srgbClr val="EFA12D"/>
                </a:solidFill>
                <a:latin typeface="Microsoft Sans Serif"/>
                <a:cs typeface="Microsoft Sans Serif"/>
              </a:rPr>
              <a:t>🞭		</a:t>
            </a:r>
            <a:r>
              <a:rPr sz="2200" spc="-35" dirty="0">
                <a:solidFill>
                  <a:srgbClr val="4E3A2F"/>
                </a:solidFill>
                <a:latin typeface="Microsoft Sans Serif"/>
                <a:cs typeface="Microsoft Sans Serif"/>
              </a:rPr>
              <a:t>Розглядаючи</a:t>
            </a:r>
            <a:r>
              <a:rPr sz="2200" spc="4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проблему</a:t>
            </a:r>
            <a:r>
              <a:rPr sz="2200" spc="3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30" dirty="0">
                <a:solidFill>
                  <a:srgbClr val="4E3A2F"/>
                </a:solidFill>
                <a:latin typeface="Microsoft Sans Serif"/>
                <a:cs typeface="Microsoft Sans Serif"/>
              </a:rPr>
              <a:t>діалектики</a:t>
            </a:r>
            <a:r>
              <a:rPr sz="2200" spc="5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лідерства</a:t>
            </a:r>
            <a:r>
              <a:rPr sz="2200" spc="5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і</a:t>
            </a:r>
            <a:r>
              <a:rPr sz="2200" spc="2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управління, </a:t>
            </a:r>
            <a:r>
              <a:rPr sz="22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30" dirty="0">
                <a:solidFill>
                  <a:srgbClr val="4E3A2F"/>
                </a:solidFill>
                <a:latin typeface="Microsoft Sans Serif"/>
                <a:cs typeface="Microsoft Sans Serif"/>
              </a:rPr>
              <a:t>менеджменту</a:t>
            </a:r>
            <a:r>
              <a:rPr sz="2200" spc="5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40" dirty="0">
                <a:solidFill>
                  <a:srgbClr val="4E3A2F"/>
                </a:solidFill>
                <a:latin typeface="Microsoft Sans Serif"/>
                <a:cs typeface="Microsoft Sans Serif"/>
              </a:rPr>
              <a:t>багато</a:t>
            </a:r>
            <a:r>
              <a:rPr sz="2200" spc="3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учених</a:t>
            </a:r>
            <a:r>
              <a:rPr sz="2200" spc="4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25" dirty="0">
                <a:solidFill>
                  <a:srgbClr val="4E3A2F"/>
                </a:solidFill>
                <a:latin typeface="Microsoft Sans Serif"/>
                <a:cs typeface="Microsoft Sans Serif"/>
              </a:rPr>
              <a:t>минулого</a:t>
            </a:r>
            <a:r>
              <a:rPr sz="2200" spc="4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століття</a:t>
            </a:r>
            <a:r>
              <a:rPr sz="2200" spc="4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25" dirty="0">
                <a:solidFill>
                  <a:srgbClr val="4E3A2F"/>
                </a:solidFill>
                <a:latin typeface="Microsoft Sans Serif"/>
                <a:cs typeface="Microsoft Sans Serif"/>
              </a:rPr>
              <a:t>зводили</a:t>
            </a:r>
            <a:r>
              <a:rPr sz="2200" spc="5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100" dirty="0">
                <a:solidFill>
                  <a:srgbClr val="4E3A2F"/>
                </a:solidFill>
                <a:latin typeface="Microsoft Sans Serif"/>
                <a:cs typeface="Microsoft Sans Serif"/>
              </a:rPr>
              <a:t>її</a:t>
            </a:r>
            <a:r>
              <a:rPr sz="2200" spc="4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до </a:t>
            </a:r>
            <a:r>
              <a:rPr sz="2200" spc="-57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формули:</a:t>
            </a:r>
            <a:r>
              <a:rPr sz="2200" spc="2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лідерство</a:t>
            </a:r>
            <a:r>
              <a:rPr sz="2200" spc="6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575" dirty="0">
                <a:solidFill>
                  <a:srgbClr val="4E3A2F"/>
                </a:solidFill>
                <a:latin typeface="Microsoft Sans Serif"/>
                <a:cs typeface="Microsoft Sans Serif"/>
              </a:rPr>
              <a:t>–</a:t>
            </a:r>
            <a:r>
              <a:rPr sz="2200" spc="3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складова</a:t>
            </a:r>
            <a:r>
              <a:rPr sz="2200" spc="7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частина</a:t>
            </a:r>
            <a:r>
              <a:rPr sz="2200" spc="3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45" dirty="0">
                <a:solidFill>
                  <a:srgbClr val="4E3A2F"/>
                </a:solidFill>
                <a:latin typeface="Microsoft Sans Serif"/>
                <a:cs typeface="Microsoft Sans Serif"/>
              </a:rPr>
              <a:t>менеджменту.</a:t>
            </a:r>
            <a:endParaRPr sz="2200">
              <a:latin typeface="Microsoft Sans Serif"/>
              <a:cs typeface="Microsoft Sans Serif"/>
            </a:endParaRPr>
          </a:p>
          <a:p>
            <a:pPr marL="355600" marR="537210">
              <a:lnSpc>
                <a:spcPct val="80000"/>
              </a:lnSpc>
            </a:pPr>
            <a:r>
              <a:rPr sz="2200" spc="-25" dirty="0">
                <a:solidFill>
                  <a:srgbClr val="4E3A2F"/>
                </a:solidFill>
                <a:latin typeface="Microsoft Sans Serif"/>
                <a:cs typeface="Microsoft Sans Serif"/>
              </a:rPr>
              <a:t>Утвердженню</a:t>
            </a:r>
            <a:r>
              <a:rPr sz="2200" spc="6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такої</a:t>
            </a:r>
            <a:r>
              <a:rPr sz="2200" spc="5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50" dirty="0">
                <a:solidFill>
                  <a:srgbClr val="4E3A2F"/>
                </a:solidFill>
                <a:latin typeface="Microsoft Sans Serif"/>
                <a:cs typeface="Microsoft Sans Serif"/>
              </a:rPr>
              <a:t>точки</a:t>
            </a:r>
            <a:r>
              <a:rPr sz="2200" spc="3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40" dirty="0">
                <a:solidFill>
                  <a:srgbClr val="4E3A2F"/>
                </a:solidFill>
                <a:latin typeface="Microsoft Sans Serif"/>
                <a:cs typeface="Microsoft Sans Serif"/>
              </a:rPr>
              <a:t>зору</a:t>
            </a:r>
            <a:r>
              <a:rPr sz="2200" spc="3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30" dirty="0">
                <a:solidFill>
                  <a:srgbClr val="4E3A2F"/>
                </a:solidFill>
                <a:latin typeface="Microsoft Sans Serif"/>
                <a:cs typeface="Microsoft Sans Serif"/>
              </a:rPr>
              <a:t>значною</a:t>
            </a:r>
            <a:r>
              <a:rPr sz="2200" spc="4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мірою</a:t>
            </a:r>
            <a:r>
              <a:rPr sz="2200" spc="4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сприяв </a:t>
            </a:r>
            <a:r>
              <a:rPr sz="22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25" dirty="0">
                <a:solidFill>
                  <a:srgbClr val="4E3A2F"/>
                </a:solidFill>
                <a:latin typeface="Microsoft Sans Serif"/>
                <a:cs typeface="Microsoft Sans Serif"/>
              </a:rPr>
              <a:t>авторитет</a:t>
            </a:r>
            <a:r>
              <a:rPr sz="2200" spc="3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40" dirty="0">
                <a:solidFill>
                  <a:srgbClr val="4E3A2F"/>
                </a:solidFill>
                <a:latin typeface="Microsoft Sans Serif"/>
                <a:cs typeface="Microsoft Sans Serif"/>
              </a:rPr>
              <a:t>Г.Мінцберга,</a:t>
            </a:r>
            <a:r>
              <a:rPr sz="2200" spc="3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40" dirty="0">
                <a:solidFill>
                  <a:srgbClr val="4E3A2F"/>
                </a:solidFill>
                <a:latin typeface="Microsoft Sans Serif"/>
                <a:cs typeface="Microsoft Sans Serif"/>
              </a:rPr>
              <a:t>який</a:t>
            </a:r>
            <a:r>
              <a:rPr sz="2200" spc="1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у</a:t>
            </a:r>
            <a:r>
              <a:rPr sz="2200" spc="2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1975</a:t>
            </a:r>
            <a:r>
              <a:rPr sz="2200" spc="3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р.</a:t>
            </a:r>
            <a:r>
              <a:rPr sz="2200" spc="2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у</a:t>
            </a:r>
            <a:r>
              <a:rPr sz="2200" spc="3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статті</a:t>
            </a:r>
            <a:r>
              <a:rPr sz="2200" spc="3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«Професія</a:t>
            </a:r>
            <a:r>
              <a:rPr sz="2200" spc="3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575" dirty="0">
                <a:solidFill>
                  <a:srgbClr val="4E3A2F"/>
                </a:solidFill>
                <a:latin typeface="Microsoft Sans Serif"/>
                <a:cs typeface="Microsoft Sans Serif"/>
              </a:rPr>
              <a:t>–</a:t>
            </a:r>
            <a:endParaRPr sz="2200">
              <a:latin typeface="Microsoft Sans Serif"/>
              <a:cs typeface="Microsoft Sans Serif"/>
            </a:endParaRPr>
          </a:p>
          <a:p>
            <a:pPr marL="355600">
              <a:lnSpc>
                <a:spcPts val="1850"/>
              </a:lnSpc>
            </a:pPr>
            <a:r>
              <a:rPr sz="2200" spc="-30" dirty="0">
                <a:solidFill>
                  <a:srgbClr val="4E3A2F"/>
                </a:solidFill>
                <a:latin typeface="Microsoft Sans Serif"/>
                <a:cs typeface="Microsoft Sans Serif"/>
              </a:rPr>
              <a:t>менеджер:</a:t>
            </a:r>
            <a:r>
              <a:rPr sz="2200" spc="4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міфи</a:t>
            </a:r>
            <a:r>
              <a:rPr sz="2200" spc="3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і</a:t>
            </a:r>
            <a:r>
              <a:rPr sz="2200" spc="1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реальність»,</a:t>
            </a:r>
            <a:r>
              <a:rPr sz="2200" spc="6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30" dirty="0">
                <a:solidFill>
                  <a:srgbClr val="4E3A2F"/>
                </a:solidFill>
                <a:latin typeface="Microsoft Sans Serif"/>
                <a:cs typeface="Microsoft Sans Serif"/>
              </a:rPr>
              <a:t>визначив</a:t>
            </a:r>
            <a:r>
              <a:rPr sz="2200" spc="7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лідерство</a:t>
            </a:r>
            <a:r>
              <a:rPr sz="2200" spc="4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75" dirty="0">
                <a:solidFill>
                  <a:srgbClr val="4E3A2F"/>
                </a:solidFill>
                <a:latin typeface="Microsoft Sans Serif"/>
                <a:cs typeface="Microsoft Sans Serif"/>
              </a:rPr>
              <a:t>як</a:t>
            </a:r>
            <a:r>
              <a:rPr sz="2200" spc="2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одну</a:t>
            </a:r>
            <a:r>
              <a:rPr sz="2200" spc="4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55" dirty="0">
                <a:solidFill>
                  <a:srgbClr val="4E3A2F"/>
                </a:solidFill>
                <a:latin typeface="Microsoft Sans Serif"/>
                <a:cs typeface="Microsoft Sans Serif"/>
              </a:rPr>
              <a:t>із</a:t>
            </a:r>
            <a:endParaRPr sz="2200">
              <a:latin typeface="Microsoft Sans Serif"/>
              <a:cs typeface="Microsoft Sans Serif"/>
            </a:endParaRPr>
          </a:p>
          <a:p>
            <a:pPr marL="355600">
              <a:lnSpc>
                <a:spcPts val="2115"/>
              </a:lnSpc>
            </a:pPr>
            <a:r>
              <a:rPr sz="22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десяти</a:t>
            </a:r>
            <a:r>
              <a:rPr sz="2200" spc="1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ролей,</a:t>
            </a:r>
            <a:r>
              <a:rPr sz="2200" spc="4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60" dirty="0">
                <a:solidFill>
                  <a:srgbClr val="4E3A2F"/>
                </a:solidFill>
                <a:latin typeface="Microsoft Sans Serif"/>
                <a:cs typeface="Microsoft Sans Serif"/>
              </a:rPr>
              <a:t>які</a:t>
            </a:r>
            <a:r>
              <a:rPr sz="2200" spc="3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30" dirty="0">
                <a:solidFill>
                  <a:srgbClr val="4E3A2F"/>
                </a:solidFill>
                <a:latin typeface="Microsoft Sans Serif"/>
                <a:cs typeface="Microsoft Sans Serif"/>
              </a:rPr>
              <a:t>«менеджеру</a:t>
            </a:r>
            <a:r>
              <a:rPr sz="2200" spc="4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доводиться</a:t>
            </a:r>
            <a:r>
              <a:rPr sz="2200" spc="9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грати</a:t>
            </a:r>
            <a:r>
              <a:rPr sz="2200" spc="2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в</a:t>
            </a:r>
            <a:r>
              <a:rPr sz="2200" spc="3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30" dirty="0">
                <a:solidFill>
                  <a:srgbClr val="4E3A2F"/>
                </a:solidFill>
                <a:latin typeface="Microsoft Sans Serif"/>
                <a:cs typeface="Microsoft Sans Serif"/>
              </a:rPr>
              <a:t>ході</a:t>
            </a:r>
            <a:endParaRPr sz="2200">
              <a:latin typeface="Microsoft Sans Serif"/>
              <a:cs typeface="Microsoft Sans Serif"/>
            </a:endParaRPr>
          </a:p>
          <a:p>
            <a:pPr marL="355600">
              <a:lnSpc>
                <a:spcPts val="2110"/>
              </a:lnSpc>
            </a:pPr>
            <a:r>
              <a:rPr sz="22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повсякденної</a:t>
            </a:r>
            <a:r>
              <a:rPr sz="2200" spc="3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діяльності»</a:t>
            </a:r>
            <a:r>
              <a:rPr sz="2200" spc="4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і</a:t>
            </a:r>
            <a:r>
              <a:rPr sz="2200" spc="3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35" dirty="0">
                <a:solidFill>
                  <a:srgbClr val="4E3A2F"/>
                </a:solidFill>
                <a:latin typeface="Microsoft Sans Serif"/>
                <a:cs typeface="Microsoft Sans Serif"/>
              </a:rPr>
              <a:t>яка</a:t>
            </a:r>
            <a:r>
              <a:rPr sz="2200" spc="2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«випливає</a:t>
            </a:r>
            <a:r>
              <a:rPr sz="2200" spc="7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25" dirty="0">
                <a:solidFill>
                  <a:srgbClr val="4E3A2F"/>
                </a:solidFill>
                <a:latin typeface="Microsoft Sans Serif"/>
                <a:cs typeface="Microsoft Sans Serif"/>
              </a:rPr>
              <a:t>безпосередньо</a:t>
            </a:r>
            <a:r>
              <a:rPr sz="2200" spc="6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55" dirty="0">
                <a:solidFill>
                  <a:srgbClr val="4E3A2F"/>
                </a:solidFill>
                <a:latin typeface="Microsoft Sans Serif"/>
                <a:cs typeface="Microsoft Sans Serif"/>
              </a:rPr>
              <a:t>із</a:t>
            </a:r>
            <a:endParaRPr sz="2200">
              <a:latin typeface="Microsoft Sans Serif"/>
              <a:cs typeface="Microsoft Sans Serif"/>
            </a:endParaRPr>
          </a:p>
          <a:p>
            <a:pPr marL="355600" marR="5080">
              <a:lnSpc>
                <a:spcPts val="2110"/>
              </a:lnSpc>
              <a:spcBef>
                <a:spcPts val="250"/>
              </a:spcBef>
            </a:pPr>
            <a:r>
              <a:rPr sz="2200" spc="-25" dirty="0">
                <a:solidFill>
                  <a:srgbClr val="4E3A2F"/>
                </a:solidFill>
                <a:latin typeface="Microsoft Sans Serif"/>
                <a:cs typeface="Microsoft Sans Serif"/>
              </a:rPr>
              <a:t>його</a:t>
            </a:r>
            <a:r>
              <a:rPr sz="2200" spc="1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владних</a:t>
            </a:r>
            <a:r>
              <a:rPr sz="2200" spc="5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повноважень».</a:t>
            </a:r>
            <a:r>
              <a:rPr sz="2200" spc="8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rgbClr val="4E3A2F"/>
                </a:solidFill>
                <a:latin typeface="Microsoft Sans Serif"/>
                <a:cs typeface="Microsoft Sans Serif"/>
              </a:rPr>
              <a:t>Щоправда</a:t>
            </a:r>
            <a:r>
              <a:rPr sz="2200" spc="5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45" dirty="0">
                <a:solidFill>
                  <a:srgbClr val="4E3A2F"/>
                </a:solidFill>
                <a:latin typeface="Microsoft Sans Serif"/>
                <a:cs typeface="Microsoft Sans Serif"/>
              </a:rPr>
              <a:t>Г.Мінцберг</a:t>
            </a:r>
            <a:r>
              <a:rPr sz="2200" spc="3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визнавав, </a:t>
            </a:r>
            <a:r>
              <a:rPr sz="22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що</a:t>
            </a:r>
            <a:r>
              <a:rPr sz="2200" spc="2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«саме</a:t>
            </a:r>
            <a:r>
              <a:rPr sz="2200" spc="3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ця</a:t>
            </a:r>
            <a:r>
              <a:rPr sz="2200" spc="3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управлінська</a:t>
            </a:r>
            <a:r>
              <a:rPr sz="2200" spc="7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роль</a:t>
            </a:r>
            <a:r>
              <a:rPr sz="2200" spc="4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найбільш</a:t>
            </a:r>
            <a:r>
              <a:rPr sz="2200" spc="4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повно</a:t>
            </a:r>
            <a:r>
              <a:rPr sz="2200" spc="3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30" dirty="0">
                <a:solidFill>
                  <a:srgbClr val="4E3A2F"/>
                </a:solidFill>
                <a:latin typeface="Microsoft Sans Serif"/>
                <a:cs typeface="Microsoft Sans Serif"/>
              </a:rPr>
              <a:t>характеризує </a:t>
            </a:r>
            <a:r>
              <a:rPr sz="2200" spc="-2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рівень</a:t>
            </a:r>
            <a:r>
              <a:rPr sz="2200" spc="4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впливу</a:t>
            </a:r>
            <a:r>
              <a:rPr sz="2200" spc="5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25" dirty="0">
                <a:solidFill>
                  <a:srgbClr val="4E3A2F"/>
                </a:solidFill>
                <a:latin typeface="Microsoft Sans Serif"/>
                <a:cs typeface="Microsoft Sans Serif"/>
              </a:rPr>
              <a:t>менеджера.</a:t>
            </a:r>
            <a:r>
              <a:rPr sz="2200" spc="5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«Офіційний</a:t>
            </a:r>
            <a:r>
              <a:rPr sz="2200" spc="4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статус,</a:t>
            </a:r>
            <a:r>
              <a:rPr sz="2200" spc="6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-</a:t>
            </a:r>
            <a:r>
              <a:rPr sz="2200" spc="3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наголошує</a:t>
            </a:r>
            <a:r>
              <a:rPr sz="2200" spc="5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він,</a:t>
            </a:r>
            <a:endParaRPr sz="2200">
              <a:latin typeface="Microsoft Sans Serif"/>
              <a:cs typeface="Microsoft Sans Serif"/>
            </a:endParaRPr>
          </a:p>
          <a:p>
            <a:pPr marL="355600" marR="393700">
              <a:lnSpc>
                <a:spcPct val="80000"/>
              </a:lnSpc>
              <a:spcBef>
                <a:spcPts val="25"/>
              </a:spcBef>
            </a:pPr>
            <a:r>
              <a:rPr sz="22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-</a:t>
            </a:r>
            <a:r>
              <a:rPr sz="2200" spc="1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наділяє</a:t>
            </a:r>
            <a:r>
              <a:rPr sz="2200" spc="5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35" dirty="0">
                <a:solidFill>
                  <a:srgbClr val="4E3A2F"/>
                </a:solidFill>
                <a:latin typeface="Microsoft Sans Serif"/>
                <a:cs typeface="Microsoft Sans Serif"/>
              </a:rPr>
              <a:t>керівника</a:t>
            </a:r>
            <a:r>
              <a:rPr sz="2200" spc="5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30" dirty="0">
                <a:solidFill>
                  <a:srgbClr val="4E3A2F"/>
                </a:solidFill>
                <a:latin typeface="Microsoft Sans Serif"/>
                <a:cs typeface="Microsoft Sans Serif"/>
              </a:rPr>
              <a:t>величезною</a:t>
            </a:r>
            <a:r>
              <a:rPr sz="2200" spc="7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потенційною</a:t>
            </a:r>
            <a:r>
              <a:rPr sz="2200" spc="4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владою,</a:t>
            </a:r>
            <a:r>
              <a:rPr sz="2200" spc="5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і</a:t>
            </a:r>
            <a:r>
              <a:rPr sz="2200" spc="3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25" dirty="0">
                <a:solidFill>
                  <a:srgbClr val="4E3A2F"/>
                </a:solidFill>
                <a:latin typeface="Microsoft Sans Serif"/>
                <a:cs typeface="Microsoft Sans Serif"/>
              </a:rPr>
              <a:t>його </a:t>
            </a:r>
            <a:r>
              <a:rPr sz="2200" spc="-57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25" dirty="0">
                <a:solidFill>
                  <a:srgbClr val="4E3A2F"/>
                </a:solidFill>
                <a:latin typeface="Microsoft Sans Serif"/>
                <a:cs typeface="Microsoft Sans Serif"/>
              </a:rPr>
              <a:t>здатність</a:t>
            </a:r>
            <a:r>
              <a:rPr sz="2200" spc="3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гідно</a:t>
            </a:r>
            <a:r>
              <a:rPr sz="2200" spc="1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справлятися</a:t>
            </a:r>
            <a:r>
              <a:rPr sz="2200" spc="5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95" dirty="0">
                <a:solidFill>
                  <a:srgbClr val="4E3A2F"/>
                </a:solidFill>
                <a:latin typeface="Microsoft Sans Serif"/>
                <a:cs typeface="Microsoft Sans Serif"/>
              </a:rPr>
              <a:t>з</a:t>
            </a:r>
            <a:r>
              <a:rPr sz="2200" spc="3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rgbClr val="4E3A2F"/>
                </a:solidFill>
                <a:latin typeface="Microsoft Sans Serif"/>
                <a:cs typeface="Microsoft Sans Serif"/>
              </a:rPr>
              <a:t>роллю</a:t>
            </a:r>
            <a:r>
              <a:rPr sz="2200" spc="4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rgbClr val="4E3A2F"/>
                </a:solidFill>
                <a:latin typeface="Microsoft Sans Serif"/>
                <a:cs typeface="Microsoft Sans Serif"/>
              </a:rPr>
              <a:t>лідера</a:t>
            </a:r>
            <a:r>
              <a:rPr sz="2200" spc="2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40" dirty="0">
                <a:solidFill>
                  <a:srgbClr val="4E3A2F"/>
                </a:solidFill>
                <a:latin typeface="Microsoft Sans Serif"/>
                <a:cs typeface="Microsoft Sans Serif"/>
              </a:rPr>
              <a:t>багато</a:t>
            </a:r>
            <a:r>
              <a:rPr sz="2200" spc="3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в</a:t>
            </a:r>
            <a:r>
              <a:rPr sz="2200" spc="3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чому </a:t>
            </a:r>
            <a:r>
              <a:rPr sz="22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25" dirty="0">
                <a:solidFill>
                  <a:srgbClr val="4E3A2F"/>
                </a:solidFill>
                <a:latin typeface="Microsoft Sans Serif"/>
                <a:cs typeface="Microsoft Sans Serif"/>
              </a:rPr>
              <a:t>визначає,</a:t>
            </a:r>
            <a:r>
              <a:rPr sz="2200" spc="5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35" dirty="0">
                <a:solidFill>
                  <a:srgbClr val="4E3A2F"/>
                </a:solidFill>
                <a:latin typeface="Microsoft Sans Serif"/>
                <a:cs typeface="Microsoft Sans Serif"/>
              </a:rPr>
              <a:t>наскільки</a:t>
            </a:r>
            <a:r>
              <a:rPr sz="2200" spc="3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успішно</a:t>
            </a:r>
            <a:r>
              <a:rPr sz="2200" spc="3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він</a:t>
            </a:r>
            <a:r>
              <a:rPr sz="2200" spc="4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60" dirty="0">
                <a:solidFill>
                  <a:srgbClr val="4E3A2F"/>
                </a:solidFill>
                <a:latin typeface="Microsoft Sans Serif"/>
                <a:cs typeface="Microsoft Sans Serif"/>
              </a:rPr>
              <a:t>зможе</a:t>
            </a:r>
            <a:r>
              <a:rPr sz="2200" spc="4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реалізувати</a:t>
            </a:r>
            <a:r>
              <a:rPr sz="2200" spc="7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ці</a:t>
            </a:r>
            <a:endParaRPr sz="2200">
              <a:latin typeface="Microsoft Sans Serif"/>
              <a:cs typeface="Microsoft Sans Serif"/>
            </a:endParaRPr>
          </a:p>
          <a:p>
            <a:pPr marL="355600">
              <a:lnSpc>
                <a:spcPts val="1850"/>
              </a:lnSpc>
            </a:pPr>
            <a:r>
              <a:rPr sz="22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повноваження».</a:t>
            </a:r>
            <a:r>
              <a:rPr sz="2200" spc="5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По-суті,</a:t>
            </a:r>
            <a:r>
              <a:rPr sz="2200" spc="5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на</a:t>
            </a:r>
            <a:r>
              <a:rPr sz="2200" spc="3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цій</a:t>
            </a:r>
            <a:r>
              <a:rPr sz="2200" spc="3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50" dirty="0">
                <a:solidFill>
                  <a:srgbClr val="4E3A2F"/>
                </a:solidFill>
                <a:latin typeface="Microsoft Sans Serif"/>
                <a:cs typeface="Microsoft Sans Serif"/>
              </a:rPr>
              <a:t>же</a:t>
            </a:r>
            <a:r>
              <a:rPr sz="2200" spc="3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25" dirty="0">
                <a:solidFill>
                  <a:srgbClr val="4E3A2F"/>
                </a:solidFill>
                <a:latin typeface="Microsoft Sans Serif"/>
                <a:cs typeface="Microsoft Sans Serif"/>
              </a:rPr>
              <a:t>точці</a:t>
            </a:r>
            <a:r>
              <a:rPr sz="2200" spc="4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40" dirty="0">
                <a:solidFill>
                  <a:srgbClr val="4E3A2F"/>
                </a:solidFill>
                <a:latin typeface="Microsoft Sans Serif"/>
                <a:cs typeface="Microsoft Sans Serif"/>
              </a:rPr>
              <a:t>зору</a:t>
            </a:r>
            <a:r>
              <a:rPr sz="2200" spc="3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стоять</a:t>
            </a:r>
            <a:r>
              <a:rPr sz="2200" spc="4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А.Мескон,</a:t>
            </a:r>
            <a:endParaRPr sz="2200">
              <a:latin typeface="Microsoft Sans Serif"/>
              <a:cs typeface="Microsoft Sans Serif"/>
            </a:endParaRPr>
          </a:p>
          <a:p>
            <a:pPr marL="355600" marR="140335">
              <a:lnSpc>
                <a:spcPts val="2110"/>
              </a:lnSpc>
              <a:spcBef>
                <a:spcPts val="250"/>
              </a:spcBef>
            </a:pPr>
            <a:r>
              <a:rPr sz="22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М.Альберт</a:t>
            </a:r>
            <a:r>
              <a:rPr sz="2200" spc="5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і</a:t>
            </a:r>
            <a:r>
              <a:rPr sz="2200" spc="3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35" dirty="0">
                <a:solidFill>
                  <a:srgbClr val="4E3A2F"/>
                </a:solidFill>
                <a:latin typeface="Microsoft Sans Serif"/>
                <a:cs typeface="Microsoft Sans Serif"/>
              </a:rPr>
              <a:t>Ф.Хедоурі,</a:t>
            </a:r>
            <a:r>
              <a:rPr sz="2200" spc="4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25" dirty="0">
                <a:solidFill>
                  <a:srgbClr val="4E3A2F"/>
                </a:solidFill>
                <a:latin typeface="Microsoft Sans Serif"/>
                <a:cs typeface="Microsoft Sans Serif"/>
              </a:rPr>
              <a:t>стверджуючи:</a:t>
            </a:r>
            <a:r>
              <a:rPr sz="2200" spc="7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25" dirty="0">
                <a:solidFill>
                  <a:srgbClr val="4E3A2F"/>
                </a:solidFill>
                <a:latin typeface="Microsoft Sans Serif"/>
                <a:cs typeface="Microsoft Sans Serif"/>
              </a:rPr>
              <a:t>«Щоб</a:t>
            </a:r>
            <a:r>
              <a:rPr sz="2200" spc="3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бути</a:t>
            </a:r>
            <a:r>
              <a:rPr sz="2200" spc="5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25" dirty="0">
                <a:solidFill>
                  <a:srgbClr val="4E3A2F"/>
                </a:solidFill>
                <a:latin typeface="Microsoft Sans Serif"/>
                <a:cs typeface="Microsoft Sans Serif"/>
              </a:rPr>
              <a:t>ефективним </a:t>
            </a:r>
            <a:r>
              <a:rPr sz="2200" spc="-57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30" dirty="0">
                <a:solidFill>
                  <a:srgbClr val="4E3A2F"/>
                </a:solidFill>
                <a:latin typeface="Microsoft Sans Serif"/>
                <a:cs typeface="Microsoft Sans Serif"/>
              </a:rPr>
              <a:t>менеджером,</a:t>
            </a:r>
            <a:r>
              <a:rPr sz="2200" spc="4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необхідно</a:t>
            </a:r>
            <a:r>
              <a:rPr sz="2200" spc="4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бути</a:t>
            </a:r>
            <a:r>
              <a:rPr sz="2200" spc="3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і</a:t>
            </a:r>
            <a:r>
              <a:rPr sz="2200" spc="3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25" dirty="0">
                <a:solidFill>
                  <a:srgbClr val="4E3A2F"/>
                </a:solidFill>
                <a:latin typeface="Microsoft Sans Serif"/>
                <a:cs typeface="Microsoft Sans Serif"/>
              </a:rPr>
              <a:t>ефективним</a:t>
            </a:r>
            <a:r>
              <a:rPr sz="2200" spc="6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лідером».</a:t>
            </a:r>
            <a:endParaRPr sz="22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3540" y="457200"/>
            <a:ext cx="8493125" cy="4914679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355600" marR="5080" indent="-342900">
              <a:lnSpc>
                <a:spcPct val="80000"/>
              </a:lnSpc>
              <a:spcBef>
                <a:spcPts val="620"/>
              </a:spcBef>
              <a:tabLst>
                <a:tab pos="354965" algn="l"/>
                <a:tab pos="3867785" algn="l"/>
              </a:tabLst>
            </a:pPr>
            <a:r>
              <a:rPr sz="1500" spc="-40" dirty="0">
                <a:solidFill>
                  <a:srgbClr val="EFA12D"/>
                </a:solidFill>
                <a:latin typeface="Microsoft Sans Serif"/>
                <a:cs typeface="Microsoft Sans Serif"/>
              </a:rPr>
              <a:t>🞭	</a:t>
            </a:r>
            <a:r>
              <a:rPr sz="22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Враховуючи</a:t>
            </a:r>
            <a:r>
              <a:rPr sz="2200" spc="5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надзвичайно</a:t>
            </a:r>
            <a:r>
              <a:rPr sz="2200" spc="7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30" dirty="0">
                <a:solidFill>
                  <a:srgbClr val="4E3A2F"/>
                </a:solidFill>
                <a:latin typeface="Microsoft Sans Serif"/>
                <a:cs typeface="Microsoft Sans Serif"/>
              </a:rPr>
              <a:t>важливу</a:t>
            </a:r>
            <a:r>
              <a:rPr sz="2200" spc="7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роль,</a:t>
            </a:r>
            <a:r>
              <a:rPr sz="2200" spc="3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45" dirty="0">
                <a:solidFill>
                  <a:srgbClr val="4E3A2F"/>
                </a:solidFill>
                <a:latin typeface="Microsoft Sans Serif"/>
                <a:cs typeface="Microsoft Sans Serif"/>
              </a:rPr>
              <a:t>яку</a:t>
            </a:r>
            <a:r>
              <a:rPr sz="2200" spc="4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відігравали </a:t>
            </a:r>
            <a:r>
              <a:rPr sz="22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 лідерство</a:t>
            </a:r>
            <a:r>
              <a:rPr sz="2200" spc="3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і</a:t>
            </a:r>
            <a:r>
              <a:rPr sz="2200" spc="3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лідери</a:t>
            </a:r>
            <a:r>
              <a:rPr sz="2200" spc="4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rgbClr val="4E3A2F"/>
                </a:solidFill>
                <a:latin typeface="Microsoft Sans Serif"/>
                <a:cs typeface="Microsoft Sans Serif"/>
              </a:rPr>
              <a:t>в</a:t>
            </a:r>
            <a:r>
              <a:rPr sz="2200" spc="4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25" dirty="0">
                <a:solidFill>
                  <a:srgbClr val="4E3A2F"/>
                </a:solidFill>
                <a:latin typeface="Microsoft Sans Serif"/>
                <a:cs typeface="Microsoft Sans Serif"/>
              </a:rPr>
              <a:t>житті</a:t>
            </a:r>
            <a:r>
              <a:rPr sz="2200" spc="3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суспільства,</a:t>
            </a:r>
            <a:r>
              <a:rPr sz="2200" spc="5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дослідники</a:t>
            </a:r>
            <a:r>
              <a:rPr sz="2200" spc="3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95" dirty="0">
                <a:solidFill>
                  <a:srgbClr val="4E3A2F"/>
                </a:solidFill>
                <a:latin typeface="Microsoft Sans Serif"/>
                <a:cs typeface="Microsoft Sans Serif"/>
              </a:rPr>
              <a:t>з</a:t>
            </a:r>
            <a:r>
              <a:rPr sz="2200" spc="4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давніх- </a:t>
            </a:r>
            <a:r>
              <a:rPr sz="22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давен</a:t>
            </a:r>
            <a:r>
              <a:rPr sz="2200" spc="3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пробували</a:t>
            </a:r>
            <a:r>
              <a:rPr sz="2200" spc="6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25" dirty="0">
                <a:solidFill>
                  <a:srgbClr val="4E3A2F"/>
                </a:solidFill>
                <a:latin typeface="Microsoft Sans Serif"/>
                <a:cs typeface="Microsoft Sans Serif"/>
              </a:rPr>
              <a:t>знайти</a:t>
            </a:r>
            <a:r>
              <a:rPr sz="2200" spc="5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відповідь</a:t>
            </a:r>
            <a:r>
              <a:rPr sz="2200" spc="5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на</a:t>
            </a:r>
            <a:r>
              <a:rPr sz="2200" spc="4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питання</a:t>
            </a:r>
            <a:r>
              <a:rPr sz="2200" spc="3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про</a:t>
            </a:r>
            <a:r>
              <a:rPr sz="2200" spc="2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сутність </a:t>
            </a:r>
            <a:r>
              <a:rPr sz="220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лідерства,</a:t>
            </a:r>
            <a:r>
              <a:rPr sz="2200" spc="3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60" dirty="0">
                <a:solidFill>
                  <a:srgbClr val="4E3A2F"/>
                </a:solidFill>
                <a:latin typeface="Microsoft Sans Serif"/>
                <a:cs typeface="Microsoft Sans Serif"/>
              </a:rPr>
              <a:t>які</a:t>
            </a:r>
            <a:r>
              <a:rPr sz="2200" spc="4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причини,</a:t>
            </a:r>
            <a:r>
              <a:rPr sz="2200" spc="6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rgbClr val="4E3A2F"/>
                </a:solidFill>
                <a:latin typeface="Microsoft Sans Serif"/>
                <a:cs typeface="Microsoft Sans Serif"/>
              </a:rPr>
              <a:t>сили,</a:t>
            </a:r>
            <a:r>
              <a:rPr sz="2200" spc="3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25" dirty="0">
                <a:solidFill>
                  <a:srgbClr val="4E3A2F"/>
                </a:solidFill>
                <a:latin typeface="Microsoft Sans Serif"/>
                <a:cs typeface="Microsoft Sans Serif"/>
              </a:rPr>
              <a:t>здібності</a:t>
            </a:r>
            <a:r>
              <a:rPr sz="2200" spc="4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чи</a:t>
            </a:r>
            <a:r>
              <a:rPr sz="2200" spc="4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35" dirty="0">
                <a:solidFill>
                  <a:srgbClr val="4E3A2F"/>
                </a:solidFill>
                <a:latin typeface="Microsoft Sans Serif"/>
                <a:cs typeface="Microsoft Sans Serif"/>
              </a:rPr>
              <a:t>навички</a:t>
            </a:r>
            <a:r>
              <a:rPr sz="2200" spc="6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30" dirty="0">
                <a:solidFill>
                  <a:srgbClr val="4E3A2F"/>
                </a:solidFill>
                <a:latin typeface="Microsoft Sans Serif"/>
                <a:cs typeface="Microsoft Sans Serif"/>
              </a:rPr>
              <a:t>визначають </a:t>
            </a:r>
            <a:r>
              <a:rPr sz="2200" spc="-2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rgbClr val="4E3A2F"/>
                </a:solidFill>
                <a:latin typeface="Microsoft Sans Serif"/>
                <a:cs typeface="Microsoft Sans Serif"/>
              </a:rPr>
              <a:t>шлях</a:t>
            </a:r>
            <a:r>
              <a:rPr sz="2200" spc="2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особистості</a:t>
            </a:r>
            <a:r>
              <a:rPr sz="2200" spc="4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до</a:t>
            </a:r>
            <a:r>
              <a:rPr sz="2200" spc="2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вершин</a:t>
            </a:r>
            <a:r>
              <a:rPr sz="2200" spc="3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rgbClr val="4E3A2F"/>
                </a:solidFill>
                <a:latin typeface="Microsoft Sans Serif"/>
                <a:cs typeface="Microsoft Sans Serif"/>
              </a:rPr>
              <a:t>лідера,</a:t>
            </a:r>
            <a:r>
              <a:rPr sz="2200" spc="3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35" dirty="0">
                <a:solidFill>
                  <a:srgbClr val="4E3A2F"/>
                </a:solidFill>
                <a:latin typeface="Microsoft Sans Serif"/>
                <a:cs typeface="Microsoft Sans Serif"/>
              </a:rPr>
              <a:t>чим</a:t>
            </a:r>
            <a:r>
              <a:rPr sz="2200" spc="3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rgbClr val="4E3A2F"/>
                </a:solidFill>
                <a:latin typeface="Microsoft Sans Serif"/>
                <a:cs typeface="Microsoft Sans Serif"/>
              </a:rPr>
              <a:t>лідери</a:t>
            </a:r>
            <a:r>
              <a:rPr sz="2200" spc="2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відрізняються </a:t>
            </a:r>
            <a:r>
              <a:rPr sz="2200" spc="-57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55" dirty="0">
                <a:solidFill>
                  <a:srgbClr val="4E3A2F"/>
                </a:solidFill>
                <a:latin typeface="Microsoft Sans Serif"/>
                <a:cs typeface="Microsoft Sans Serif"/>
              </a:rPr>
              <a:t>між</a:t>
            </a:r>
            <a:r>
              <a:rPr sz="2200" spc="3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rgbClr val="4E3A2F"/>
                </a:solidFill>
                <a:latin typeface="Microsoft Sans Serif"/>
                <a:cs typeface="Microsoft Sans Serif"/>
              </a:rPr>
              <a:t>собою,</a:t>
            </a:r>
            <a:r>
              <a:rPr sz="2200" spc="4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чи</a:t>
            </a:r>
            <a:r>
              <a:rPr sz="2200" spc="4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40" dirty="0">
                <a:solidFill>
                  <a:srgbClr val="4E3A2F"/>
                </a:solidFill>
                <a:latin typeface="Microsoft Sans Serif"/>
                <a:cs typeface="Microsoft Sans Serif"/>
              </a:rPr>
              <a:t>можна</a:t>
            </a:r>
            <a:r>
              <a:rPr sz="2200" spc="5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навчитися</a:t>
            </a:r>
            <a:r>
              <a:rPr sz="2200" spc="6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лідерству</a:t>
            </a:r>
            <a:r>
              <a:rPr sz="2200" spc="5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і</a:t>
            </a:r>
            <a:r>
              <a:rPr sz="2200" spc="3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120" dirty="0">
                <a:solidFill>
                  <a:srgbClr val="4E3A2F"/>
                </a:solidFill>
                <a:latin typeface="Microsoft Sans Serif"/>
                <a:cs typeface="Microsoft Sans Serif"/>
              </a:rPr>
              <a:t>т.</a:t>
            </a:r>
            <a:r>
              <a:rPr sz="2200" spc="4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ін.</a:t>
            </a:r>
            <a:r>
              <a:rPr sz="2200" spc="3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endParaRPr lang="uk-UA" sz="2200" spc="35" dirty="0" smtClean="0">
              <a:solidFill>
                <a:srgbClr val="4E3A2F"/>
              </a:solidFill>
              <a:latin typeface="Microsoft Sans Serif"/>
              <a:cs typeface="Microsoft Sans Serif"/>
            </a:endParaRPr>
          </a:p>
          <a:p>
            <a:pPr marL="355600" marR="5080" indent="-342900">
              <a:lnSpc>
                <a:spcPct val="80000"/>
              </a:lnSpc>
              <a:spcBef>
                <a:spcPts val="620"/>
              </a:spcBef>
              <a:tabLst>
                <a:tab pos="354965" algn="l"/>
                <a:tab pos="3867785" algn="l"/>
              </a:tabLst>
            </a:pPr>
            <a:endParaRPr lang="uk-UA" sz="2200" spc="35" dirty="0">
              <a:solidFill>
                <a:srgbClr val="4E3A2F"/>
              </a:solidFill>
              <a:latin typeface="Microsoft Sans Serif"/>
              <a:cs typeface="Microsoft Sans Serif"/>
            </a:endParaRPr>
          </a:p>
          <a:p>
            <a:pPr marL="355600" marR="5080" indent="-342900">
              <a:lnSpc>
                <a:spcPct val="80000"/>
              </a:lnSpc>
              <a:spcBef>
                <a:spcPts val="620"/>
              </a:spcBef>
              <a:tabLst>
                <a:tab pos="354965" algn="l"/>
                <a:tab pos="3867785" algn="l"/>
              </a:tabLst>
            </a:pPr>
            <a:r>
              <a:rPr sz="2200" spc="-15" dirty="0" err="1" smtClean="0">
                <a:solidFill>
                  <a:srgbClr val="4E3A2F"/>
                </a:solidFill>
                <a:latin typeface="Microsoft Sans Serif"/>
                <a:cs typeface="Microsoft Sans Serif"/>
              </a:rPr>
              <a:t>Спроби</a:t>
            </a:r>
            <a:r>
              <a:rPr sz="2200" spc="-15" dirty="0" smtClean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 smtClean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25" dirty="0">
                <a:solidFill>
                  <a:srgbClr val="4E3A2F"/>
                </a:solidFill>
                <a:latin typeface="Microsoft Sans Serif"/>
                <a:cs typeface="Microsoft Sans Serif"/>
              </a:rPr>
              <a:t>знайти</a:t>
            </a:r>
            <a:r>
              <a:rPr sz="2200" spc="3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відповіді</a:t>
            </a:r>
            <a:r>
              <a:rPr sz="2200" spc="5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на</a:t>
            </a:r>
            <a:r>
              <a:rPr sz="2200" spc="4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ці</a:t>
            </a:r>
            <a:r>
              <a:rPr sz="2200" spc="3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питання</a:t>
            </a:r>
            <a:r>
              <a:rPr sz="2200" spc="3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30" dirty="0">
                <a:solidFill>
                  <a:srgbClr val="4E3A2F"/>
                </a:solidFill>
                <a:latin typeface="Microsoft Sans Serif"/>
                <a:cs typeface="Microsoft Sans Serif"/>
              </a:rPr>
              <a:t>зафіксовані</a:t>
            </a:r>
            <a:r>
              <a:rPr sz="2200" spc="5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в</a:t>
            </a:r>
            <a:r>
              <a:rPr sz="2200" spc="4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найдавніших </a:t>
            </a:r>
            <a:r>
              <a:rPr sz="22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епосах</a:t>
            </a:r>
            <a:r>
              <a:rPr sz="2200" spc="3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усіх</a:t>
            </a:r>
            <a:r>
              <a:rPr sz="2200" spc="2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народів,</a:t>
            </a:r>
            <a:r>
              <a:rPr sz="2200" spc="4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релігійних</a:t>
            </a:r>
            <a:r>
              <a:rPr sz="2200" spc="4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25" dirty="0">
                <a:solidFill>
                  <a:srgbClr val="4E3A2F"/>
                </a:solidFill>
                <a:latin typeface="Microsoft Sans Serif"/>
                <a:cs typeface="Microsoft Sans Serif"/>
              </a:rPr>
              <a:t>вченнях,</a:t>
            </a:r>
            <a:r>
              <a:rPr sz="2200" spc="5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філософських </a:t>
            </a:r>
            <a:r>
              <a:rPr sz="22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30" dirty="0">
                <a:solidFill>
                  <a:srgbClr val="4E3A2F"/>
                </a:solidFill>
                <a:latin typeface="Microsoft Sans Serif"/>
                <a:cs typeface="Microsoft Sans Serif"/>
              </a:rPr>
              <a:t>трактатах</a:t>
            </a:r>
            <a:r>
              <a:rPr sz="2200" spc="4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стародавніх</a:t>
            </a:r>
            <a:r>
              <a:rPr sz="2200" spc="5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мислителів,</a:t>
            </a:r>
            <a:r>
              <a:rPr sz="2200" spc="5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працях</a:t>
            </a:r>
            <a:r>
              <a:rPr sz="2200" spc="3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доби</a:t>
            </a:r>
            <a:r>
              <a:rPr sz="2200" spc="3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Відродження</a:t>
            </a:r>
            <a:r>
              <a:rPr sz="2200" spc="6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і </a:t>
            </a:r>
            <a:r>
              <a:rPr sz="2200" spc="-57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видатних</a:t>
            </a:r>
            <a:r>
              <a:rPr sz="2200" spc="6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просвітителів.</a:t>
            </a:r>
            <a:r>
              <a:rPr sz="2200" spc="7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В	ХІХ</a:t>
            </a:r>
            <a:r>
              <a:rPr sz="2200" spc="2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575" dirty="0">
                <a:solidFill>
                  <a:srgbClr val="4E3A2F"/>
                </a:solidFill>
                <a:latin typeface="Microsoft Sans Serif"/>
                <a:cs typeface="Microsoft Sans Serif"/>
              </a:rPr>
              <a:t>–</a:t>
            </a:r>
            <a:r>
              <a:rPr sz="2200" spc="3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на</a:t>
            </a:r>
            <a:r>
              <a:rPr sz="2200" spc="2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45" dirty="0">
                <a:solidFill>
                  <a:srgbClr val="4E3A2F"/>
                </a:solidFill>
                <a:latin typeface="Microsoft Sans Serif"/>
                <a:cs typeface="Microsoft Sans Serif"/>
              </a:rPr>
              <a:t>початку</a:t>
            </a:r>
            <a:r>
              <a:rPr sz="2200" spc="3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ХХ</a:t>
            </a:r>
            <a:r>
              <a:rPr sz="2200" spc="2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80" dirty="0">
                <a:solidFill>
                  <a:srgbClr val="4E3A2F"/>
                </a:solidFill>
                <a:latin typeface="Microsoft Sans Serif"/>
                <a:cs typeface="Microsoft Sans Serif"/>
              </a:rPr>
              <a:t>ст.</a:t>
            </a:r>
            <a:r>
              <a:rPr sz="2200" spc="2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 err="1">
                <a:solidFill>
                  <a:srgbClr val="4E3A2F"/>
                </a:solidFill>
                <a:latin typeface="Microsoft Sans Serif"/>
                <a:cs typeface="Microsoft Sans Serif"/>
              </a:rPr>
              <a:t>ця</a:t>
            </a:r>
            <a:r>
              <a:rPr sz="2200" spc="3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30" dirty="0" err="1" smtClean="0">
                <a:solidFill>
                  <a:srgbClr val="4E3A2F"/>
                </a:solidFill>
                <a:latin typeface="Microsoft Sans Serif"/>
                <a:cs typeface="Microsoft Sans Serif"/>
              </a:rPr>
              <a:t>тема</a:t>
            </a:r>
            <a:r>
              <a:rPr lang="uk-UA" sz="2200" dirty="0">
                <a:latin typeface="Microsoft Sans Serif"/>
                <a:cs typeface="Microsoft Sans Serif"/>
              </a:rPr>
              <a:t> </a:t>
            </a:r>
            <a:r>
              <a:rPr sz="2200" spc="-10" dirty="0" err="1" smtClean="0">
                <a:solidFill>
                  <a:srgbClr val="4E3A2F"/>
                </a:solidFill>
                <a:latin typeface="Microsoft Sans Serif"/>
                <a:cs typeface="Microsoft Sans Serif"/>
              </a:rPr>
              <a:t>полонила</a:t>
            </a:r>
            <a:r>
              <a:rPr sz="2200" spc="35" dirty="0" smtClean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rgbClr val="4E3A2F"/>
                </a:solidFill>
                <a:latin typeface="Microsoft Sans Serif"/>
                <a:cs typeface="Microsoft Sans Serif"/>
              </a:rPr>
              <a:t>філософів</a:t>
            </a:r>
            <a:r>
              <a:rPr sz="2200" spc="4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і</a:t>
            </a:r>
            <a:r>
              <a:rPr sz="2200" spc="3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25" dirty="0">
                <a:solidFill>
                  <a:srgbClr val="4E3A2F"/>
                </a:solidFill>
                <a:latin typeface="Microsoft Sans Serif"/>
                <a:cs typeface="Microsoft Sans Serif"/>
              </a:rPr>
              <a:t>істориків,</a:t>
            </a:r>
            <a:r>
              <a:rPr sz="2200" spc="4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25" dirty="0">
                <a:solidFill>
                  <a:srgbClr val="4E3A2F"/>
                </a:solidFill>
                <a:latin typeface="Microsoft Sans Serif"/>
                <a:cs typeface="Microsoft Sans Serif"/>
              </a:rPr>
              <a:t>письменників</a:t>
            </a:r>
            <a:r>
              <a:rPr sz="2200" spc="4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і</a:t>
            </a:r>
            <a:r>
              <a:rPr sz="2200" spc="3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 err="1" smtClean="0">
                <a:solidFill>
                  <a:srgbClr val="4E3A2F"/>
                </a:solidFill>
                <a:latin typeface="Microsoft Sans Serif"/>
                <a:cs typeface="Microsoft Sans Serif"/>
              </a:rPr>
              <a:t>соціологів</a:t>
            </a:r>
            <a:r>
              <a:rPr sz="2200" spc="-10" dirty="0" smtClean="0">
                <a:solidFill>
                  <a:srgbClr val="4E3A2F"/>
                </a:solidFill>
                <a:latin typeface="Microsoft Sans Serif"/>
                <a:cs typeface="Microsoft Sans Serif"/>
              </a:rPr>
              <a:t>,</a:t>
            </a:r>
            <a:r>
              <a:rPr lang="uk-UA" sz="2200" dirty="0">
                <a:latin typeface="Microsoft Sans Serif"/>
                <a:cs typeface="Microsoft Sans Serif"/>
              </a:rPr>
              <a:t> </a:t>
            </a:r>
            <a:r>
              <a:rPr sz="2200" spc="-15" dirty="0" err="1" smtClean="0">
                <a:solidFill>
                  <a:srgbClr val="4E3A2F"/>
                </a:solidFill>
                <a:latin typeface="Microsoft Sans Serif"/>
                <a:cs typeface="Microsoft Sans Serif"/>
              </a:rPr>
              <a:t>психологів</a:t>
            </a:r>
            <a:r>
              <a:rPr sz="2200" spc="25" dirty="0" smtClean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і</a:t>
            </a:r>
            <a:r>
              <a:rPr sz="2200" spc="3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біологів.</a:t>
            </a:r>
            <a:r>
              <a:rPr sz="2200" spc="3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Зрештою,</a:t>
            </a:r>
            <a:r>
              <a:rPr sz="2200" spc="4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в</a:t>
            </a:r>
            <a:r>
              <a:rPr sz="2200" spc="3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ХХ</a:t>
            </a:r>
            <a:r>
              <a:rPr sz="2200" spc="2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80" dirty="0">
                <a:solidFill>
                  <a:srgbClr val="4E3A2F"/>
                </a:solidFill>
                <a:latin typeface="Microsoft Sans Serif"/>
                <a:cs typeface="Microsoft Sans Serif"/>
              </a:rPr>
              <a:t>ст.</a:t>
            </a:r>
            <a:r>
              <a:rPr sz="2200" spc="2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вона</a:t>
            </a:r>
            <a:r>
              <a:rPr sz="2200" spc="4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стала</a:t>
            </a:r>
            <a:r>
              <a:rPr sz="2200" spc="4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40" dirty="0">
                <a:solidFill>
                  <a:srgbClr val="4E3A2F"/>
                </a:solidFill>
                <a:latin typeface="Microsoft Sans Serif"/>
                <a:cs typeface="Microsoft Sans Serif"/>
              </a:rPr>
              <a:t>предметом </a:t>
            </a:r>
            <a:r>
              <a:rPr sz="2200" spc="-57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численних</a:t>
            </a:r>
            <a:r>
              <a:rPr sz="2200" spc="3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25" dirty="0">
                <a:solidFill>
                  <a:srgbClr val="4E3A2F"/>
                </a:solidFill>
                <a:latin typeface="Microsoft Sans Serif"/>
                <a:cs typeface="Microsoft Sans Serif"/>
              </a:rPr>
              <a:t>наукових</a:t>
            </a:r>
            <a:r>
              <a:rPr sz="2200" spc="5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досліджень.</a:t>
            </a:r>
            <a:r>
              <a:rPr sz="2200" spc="5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endParaRPr lang="uk-UA" sz="2200" spc="50" dirty="0" smtClean="0">
              <a:solidFill>
                <a:srgbClr val="4E3A2F"/>
              </a:solidFill>
              <a:latin typeface="Microsoft Sans Serif"/>
              <a:cs typeface="Microsoft Sans Serif"/>
            </a:endParaRPr>
          </a:p>
          <a:p>
            <a:pPr marL="355600" marR="5080" indent="-342900">
              <a:lnSpc>
                <a:spcPct val="80000"/>
              </a:lnSpc>
              <a:spcBef>
                <a:spcPts val="620"/>
              </a:spcBef>
              <a:tabLst>
                <a:tab pos="354965" algn="l"/>
                <a:tab pos="3867785" algn="l"/>
              </a:tabLst>
            </a:pPr>
            <a:r>
              <a:rPr sz="2200" spc="-15" dirty="0" err="1" smtClean="0">
                <a:solidFill>
                  <a:srgbClr val="4E3A2F"/>
                </a:solidFill>
                <a:latin typeface="Microsoft Sans Serif"/>
                <a:cs typeface="Microsoft Sans Serif"/>
              </a:rPr>
              <a:t>Особливо</a:t>
            </a:r>
            <a:r>
              <a:rPr sz="2200" spc="55" dirty="0" smtClean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 err="1">
                <a:solidFill>
                  <a:srgbClr val="4E3A2F"/>
                </a:solidFill>
                <a:latin typeface="Microsoft Sans Serif"/>
                <a:cs typeface="Microsoft Sans Serif"/>
              </a:rPr>
              <a:t>інтерес</a:t>
            </a:r>
            <a:r>
              <a:rPr sz="2200" spc="3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 err="1" smtClean="0">
                <a:solidFill>
                  <a:srgbClr val="4E3A2F"/>
                </a:solidFill>
                <a:latin typeface="Microsoft Sans Serif"/>
                <a:cs typeface="Microsoft Sans Serif"/>
              </a:rPr>
              <a:t>до</a:t>
            </a:r>
            <a:r>
              <a:rPr lang="uk-UA" sz="2200" dirty="0">
                <a:latin typeface="Microsoft Sans Serif"/>
                <a:cs typeface="Microsoft Sans Serif"/>
              </a:rPr>
              <a:t> </a:t>
            </a:r>
            <a:r>
              <a:rPr sz="2200" spc="-25" dirty="0" err="1" smtClean="0">
                <a:solidFill>
                  <a:srgbClr val="4E3A2F"/>
                </a:solidFill>
                <a:latin typeface="Microsoft Sans Serif"/>
                <a:cs typeface="Microsoft Sans Serif"/>
              </a:rPr>
              <a:t>проблеми</a:t>
            </a:r>
            <a:r>
              <a:rPr sz="2200" spc="25" dirty="0" smtClean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лідерства</a:t>
            </a:r>
            <a:r>
              <a:rPr sz="2200" spc="5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посилився</a:t>
            </a:r>
            <a:r>
              <a:rPr sz="2200" spc="4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у</a:t>
            </a:r>
            <a:r>
              <a:rPr sz="2200" spc="2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50" dirty="0">
                <a:solidFill>
                  <a:srgbClr val="4E3A2F"/>
                </a:solidFill>
                <a:latin typeface="Microsoft Sans Serif"/>
                <a:cs typeface="Microsoft Sans Serif"/>
              </a:rPr>
              <a:t>зв’язку</a:t>
            </a:r>
            <a:r>
              <a:rPr sz="2200" spc="6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95" dirty="0">
                <a:solidFill>
                  <a:srgbClr val="4E3A2F"/>
                </a:solidFill>
                <a:latin typeface="Microsoft Sans Serif"/>
                <a:cs typeface="Microsoft Sans Serif"/>
              </a:rPr>
              <a:t>з</a:t>
            </a:r>
            <a:r>
              <a:rPr sz="2200" spc="2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35" dirty="0">
                <a:solidFill>
                  <a:srgbClr val="4E3A2F"/>
                </a:solidFill>
                <a:latin typeface="Microsoft Sans Serif"/>
                <a:cs typeface="Microsoft Sans Serif"/>
              </a:rPr>
              <a:t>широким </a:t>
            </a:r>
            <a:r>
              <a:rPr sz="2200" spc="-30" dirty="0">
                <a:solidFill>
                  <a:srgbClr val="4E3A2F"/>
                </a:solidFill>
                <a:latin typeface="Microsoft Sans Serif"/>
                <a:cs typeface="Microsoft Sans Serif"/>
              </a:rPr>
              <a:t> розповсюдженням</a:t>
            </a:r>
            <a:r>
              <a:rPr sz="2200" spc="5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5" dirty="0">
                <a:solidFill>
                  <a:srgbClr val="4E3A2F"/>
                </a:solidFill>
                <a:latin typeface="Microsoft Sans Serif"/>
                <a:cs typeface="Microsoft Sans Serif"/>
              </a:rPr>
              <a:t>професії</a:t>
            </a:r>
            <a:r>
              <a:rPr sz="2200" spc="3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30" dirty="0">
                <a:solidFill>
                  <a:srgbClr val="4E3A2F"/>
                </a:solidFill>
                <a:latin typeface="Microsoft Sans Serif"/>
                <a:cs typeface="Microsoft Sans Serif"/>
              </a:rPr>
              <a:t>менеджера</a:t>
            </a:r>
            <a:r>
              <a:rPr sz="2200" spc="3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і</a:t>
            </a:r>
            <a:r>
              <a:rPr sz="2200" spc="2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25" dirty="0">
                <a:solidFill>
                  <a:srgbClr val="4E3A2F"/>
                </a:solidFill>
                <a:latin typeface="Microsoft Sans Serif"/>
                <a:cs typeface="Microsoft Sans Serif"/>
              </a:rPr>
              <a:t>зростанням</a:t>
            </a:r>
            <a:r>
              <a:rPr sz="2200" spc="4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ролі </a:t>
            </a:r>
            <a:r>
              <a:rPr sz="2200" spc="-57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30" dirty="0">
                <a:solidFill>
                  <a:srgbClr val="4E3A2F"/>
                </a:solidFill>
                <a:latin typeface="Microsoft Sans Serif"/>
                <a:cs typeface="Microsoft Sans Serif"/>
              </a:rPr>
              <a:t>організаційного</a:t>
            </a:r>
            <a:r>
              <a:rPr sz="2200" spc="3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управління.</a:t>
            </a:r>
            <a:endParaRPr sz="2200" dirty="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30124" y="914400"/>
            <a:ext cx="8914130" cy="368935"/>
            <a:chOff x="230124" y="914400"/>
            <a:chExt cx="8914130" cy="36893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0124" y="914400"/>
              <a:ext cx="1812036" cy="36880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67840" y="914400"/>
              <a:ext cx="810768" cy="36880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08859" y="914400"/>
              <a:ext cx="1350264" cy="36880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386328" y="914400"/>
              <a:ext cx="2732531" cy="36880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786627" y="914400"/>
              <a:ext cx="1706879" cy="368808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83540" y="703833"/>
            <a:ext cx="695769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Franklin Gothic Medium"/>
                <a:cs typeface="Franklin Gothic Medium"/>
              </a:rPr>
              <a:t>ВІДМІННОСТІ</a:t>
            </a:r>
            <a:r>
              <a:rPr sz="2000" spc="-30" dirty="0">
                <a:latin typeface="Franklin Gothic Medium"/>
                <a:cs typeface="Franklin Gothic Medium"/>
              </a:rPr>
              <a:t> </a:t>
            </a:r>
            <a:r>
              <a:rPr sz="2000" dirty="0">
                <a:latin typeface="Franklin Gothic Medium"/>
                <a:cs typeface="Franklin Gothic Medium"/>
              </a:rPr>
              <a:t>МІЖ</a:t>
            </a:r>
            <a:r>
              <a:rPr sz="2000" spc="-5" dirty="0">
                <a:latin typeface="Franklin Gothic Medium"/>
                <a:cs typeface="Franklin Gothic Medium"/>
              </a:rPr>
              <a:t> </a:t>
            </a:r>
            <a:r>
              <a:rPr sz="2000" dirty="0">
                <a:latin typeface="Franklin Gothic Medium"/>
                <a:cs typeface="Franklin Gothic Medium"/>
              </a:rPr>
              <a:t>ЛІДЕРОМ</a:t>
            </a:r>
            <a:r>
              <a:rPr sz="2000" spc="-30" dirty="0">
                <a:latin typeface="Franklin Gothic Medium"/>
                <a:cs typeface="Franklin Gothic Medium"/>
              </a:rPr>
              <a:t> </a:t>
            </a:r>
            <a:r>
              <a:rPr sz="2000" spc="-55" dirty="0">
                <a:latin typeface="Franklin Gothic Medium"/>
                <a:cs typeface="Franklin Gothic Medium"/>
              </a:rPr>
              <a:t>ТА</a:t>
            </a:r>
            <a:r>
              <a:rPr sz="2000" spc="-20" dirty="0">
                <a:latin typeface="Franklin Gothic Medium"/>
                <a:cs typeface="Franklin Gothic Medium"/>
              </a:rPr>
              <a:t> </a:t>
            </a:r>
            <a:r>
              <a:rPr sz="2000" dirty="0">
                <a:latin typeface="Franklin Gothic Medium"/>
                <a:cs typeface="Franklin Gothic Medium"/>
              </a:rPr>
              <a:t>МЕНЕДЖЕРОМ</a:t>
            </a:r>
            <a:r>
              <a:rPr sz="2000" spc="-45" dirty="0">
                <a:latin typeface="Franklin Gothic Medium"/>
                <a:cs typeface="Franklin Gothic Medium"/>
              </a:rPr>
              <a:t> </a:t>
            </a:r>
            <a:r>
              <a:rPr sz="2000" spc="-5" dirty="0">
                <a:latin typeface="Franklin Gothic Medium"/>
                <a:cs typeface="Franklin Gothic Medium"/>
              </a:rPr>
              <a:t>ЗА</a:t>
            </a:r>
            <a:r>
              <a:rPr sz="2000" dirty="0">
                <a:latin typeface="Franklin Gothic Medium"/>
                <a:cs typeface="Franklin Gothic Medium"/>
              </a:rPr>
              <a:t> </a:t>
            </a:r>
            <a:r>
              <a:rPr sz="2000" spc="-15" dirty="0">
                <a:latin typeface="Franklin Gothic Medium"/>
                <a:cs typeface="Franklin Gothic Medium"/>
              </a:rPr>
              <a:t>У.БЕННІСОМ</a:t>
            </a:r>
            <a:endParaRPr sz="2000">
              <a:latin typeface="Franklin Gothic Medium"/>
              <a:cs typeface="Franklin Gothic Medium"/>
            </a:endParaRPr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461187" y="1046352"/>
          <a:ext cx="8280400" cy="580529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40200"/>
                <a:gridCol w="4140200"/>
              </a:tblGrid>
              <a:tr h="401193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Менеджер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FA12D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лідер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FA12D"/>
                    </a:solidFill>
                  </a:tcPr>
                </a:tc>
              </a:tr>
              <a:tr h="702182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20" dirty="0">
                          <a:latin typeface="Microsoft Sans Serif"/>
                          <a:cs typeface="Microsoft Sans Serif"/>
                        </a:rPr>
                        <a:t>Управляє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DFCD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Вводить</a:t>
                      </a:r>
                      <a:r>
                        <a:rPr sz="1800" spc="-4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інновації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DFCD"/>
                    </a:solidFill>
                  </a:tcPr>
                </a:tc>
              </a:tr>
              <a:tr h="702056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Це</a:t>
                      </a:r>
                      <a:r>
                        <a:rPr sz="1800" spc="-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475" dirty="0">
                          <a:latin typeface="Microsoft Sans Serif"/>
                          <a:cs typeface="Microsoft Sans Serif"/>
                        </a:rPr>
                        <a:t>–</a:t>
                      </a:r>
                      <a:r>
                        <a:rPr sz="1800" spc="-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30" dirty="0">
                          <a:latin typeface="Microsoft Sans Serif"/>
                          <a:cs typeface="Microsoft Sans Serif"/>
                        </a:rPr>
                        <a:t>копія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EF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Це</a:t>
                      </a:r>
                      <a:r>
                        <a:rPr sz="1800" spc="-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475" dirty="0">
                          <a:latin typeface="Microsoft Sans Serif"/>
                          <a:cs typeface="Microsoft Sans Serif"/>
                        </a:rPr>
                        <a:t>–</a:t>
                      </a:r>
                      <a:r>
                        <a:rPr sz="1800" spc="-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оригінал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EFE8"/>
                    </a:solidFill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marL="91440" marR="101600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20" dirty="0">
                          <a:latin typeface="Microsoft Sans Serif"/>
                          <a:cs typeface="Microsoft Sans Serif"/>
                        </a:rPr>
                        <a:t>Зосереджений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на</a:t>
                      </a:r>
                      <a:r>
                        <a:rPr sz="1800" spc="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5" dirty="0">
                          <a:latin typeface="Microsoft Sans Serif"/>
                          <a:cs typeface="Microsoft Sans Serif"/>
                        </a:rPr>
                        <a:t>системах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5" dirty="0">
                          <a:latin typeface="Microsoft Sans Serif"/>
                          <a:cs typeface="Microsoft Sans Serif"/>
                        </a:rPr>
                        <a:t>і </a:t>
                      </a:r>
                      <a:r>
                        <a:rPr sz="1800" spc="-46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20" dirty="0">
                          <a:latin typeface="Microsoft Sans Serif"/>
                          <a:cs typeface="Microsoft Sans Serif"/>
                        </a:rPr>
                        <a:t>структурах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DFCD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20" dirty="0">
                          <a:latin typeface="Microsoft Sans Serif"/>
                          <a:cs typeface="Microsoft Sans Serif"/>
                        </a:rPr>
                        <a:t>Зосереджений</a:t>
                      </a:r>
                      <a:r>
                        <a:rPr sz="1800" spc="-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на</a:t>
                      </a:r>
                      <a:r>
                        <a:rPr sz="1800" spc="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5" dirty="0">
                          <a:latin typeface="Microsoft Sans Serif"/>
                          <a:cs typeface="Microsoft Sans Serif"/>
                        </a:rPr>
                        <a:t>людях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DFCD"/>
                    </a:solidFill>
                  </a:tcPr>
                </a:tc>
              </a:tr>
              <a:tr h="702182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Покладається</a:t>
                      </a:r>
                      <a:r>
                        <a:rPr sz="1800" spc="-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на</a:t>
                      </a:r>
                      <a:r>
                        <a:rPr sz="18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20" dirty="0">
                          <a:latin typeface="Microsoft Sans Serif"/>
                          <a:cs typeface="Microsoft Sans Serif"/>
                        </a:rPr>
                        <a:t>контроль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EF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Покладається</a:t>
                      </a:r>
                      <a:r>
                        <a:rPr sz="1800" spc="-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на</a:t>
                      </a:r>
                      <a:r>
                        <a:rPr sz="1800" spc="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довіру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EFE8"/>
                    </a:solidFill>
                  </a:tcPr>
                </a:tc>
              </a:tr>
              <a:tr h="702056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35" dirty="0">
                          <a:latin typeface="Microsoft Sans Serif"/>
                          <a:cs typeface="Microsoft Sans Serif"/>
                        </a:rPr>
                        <a:t>Досягає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25" dirty="0">
                          <a:latin typeface="Microsoft Sans Serif"/>
                          <a:cs typeface="Microsoft Sans Serif"/>
                        </a:rPr>
                        <a:t>короткотермінових</a:t>
                      </a:r>
                      <a:r>
                        <a:rPr sz="18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цілей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DFCD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30" dirty="0">
                          <a:latin typeface="Microsoft Sans Serif"/>
                          <a:cs typeface="Microsoft Sans Serif"/>
                        </a:rPr>
                        <a:t>Розглядає</a:t>
                      </a:r>
                      <a:r>
                        <a:rPr sz="1800" spc="-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5" dirty="0">
                          <a:latin typeface="Microsoft Sans Serif"/>
                          <a:cs typeface="Microsoft Sans Serif"/>
                        </a:rPr>
                        <a:t>далеку</a:t>
                      </a:r>
                      <a:r>
                        <a:rPr sz="18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20" dirty="0">
                          <a:latin typeface="Microsoft Sans Serif"/>
                          <a:cs typeface="Microsoft Sans Serif"/>
                        </a:rPr>
                        <a:t>перспективу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DFCD"/>
                    </a:solidFill>
                  </a:tcPr>
                </a:tc>
              </a:tr>
              <a:tr h="702157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Запитує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25" dirty="0">
                          <a:latin typeface="Microsoft Sans Serif"/>
                          <a:cs typeface="Microsoft Sans Serif"/>
                        </a:rPr>
                        <a:t>«Як?»,</a:t>
                      </a:r>
                      <a:r>
                        <a:rPr sz="18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30" dirty="0">
                          <a:latin typeface="Microsoft Sans Serif"/>
                          <a:cs typeface="Microsoft Sans Serif"/>
                        </a:rPr>
                        <a:t>«Коли?»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EF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Запитує</a:t>
                      </a:r>
                      <a:r>
                        <a:rPr sz="1800" spc="5" dirty="0">
                          <a:latin typeface="Microsoft Sans Serif"/>
                          <a:cs typeface="Microsoft Sans Serif"/>
                        </a:rPr>
                        <a:t> «Що?»,</a:t>
                      </a:r>
                      <a:r>
                        <a:rPr sz="18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20" dirty="0">
                          <a:latin typeface="Microsoft Sans Serif"/>
                          <a:cs typeface="Microsoft Sans Serif"/>
                        </a:rPr>
                        <a:t>«Чому?»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EFE8"/>
                    </a:solidFill>
                  </a:tcPr>
                </a:tc>
              </a:tr>
              <a:tr h="70211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800" spc="-15" dirty="0">
                          <a:latin typeface="Microsoft Sans Serif"/>
                          <a:cs typeface="Microsoft Sans Serif"/>
                        </a:rPr>
                        <a:t>Цікавиться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45" dirty="0">
                          <a:latin typeface="Microsoft Sans Serif"/>
                          <a:cs typeface="Microsoft Sans Serif"/>
                        </a:rPr>
                        <a:t>результатами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DFCD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800" spc="-25" dirty="0">
                          <a:latin typeface="Microsoft Sans Serif"/>
                          <a:cs typeface="Microsoft Sans Serif"/>
                        </a:rPr>
                        <a:t>Дивиться</a:t>
                      </a:r>
                      <a:r>
                        <a:rPr sz="1800" spc="-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40" dirty="0">
                          <a:latin typeface="Microsoft Sans Serif"/>
                          <a:cs typeface="Microsoft Sans Serif"/>
                        </a:rPr>
                        <a:t>за</a:t>
                      </a:r>
                      <a:r>
                        <a:rPr sz="1800" spc="-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25" dirty="0">
                          <a:latin typeface="Microsoft Sans Serif"/>
                          <a:cs typeface="Microsoft Sans Serif"/>
                        </a:rPr>
                        <a:t>горизонт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DFCD"/>
                    </a:solidFill>
                  </a:tcPr>
                </a:tc>
              </a:tr>
              <a:tr h="27694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FBEF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FBEF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12700" marR="5080" indent="86360">
              <a:lnSpc>
                <a:spcPct val="80000"/>
              </a:lnSpc>
              <a:spcBef>
                <a:spcPts val="695"/>
              </a:spcBef>
            </a:pPr>
            <a:r>
              <a:rPr sz="2500" spc="-80" dirty="0"/>
              <a:t>Дж.Коттер</a:t>
            </a:r>
            <a:r>
              <a:rPr sz="2500" spc="75" dirty="0"/>
              <a:t> </a:t>
            </a:r>
            <a:r>
              <a:rPr sz="2500" spc="-30" dirty="0"/>
              <a:t>визначає</a:t>
            </a:r>
            <a:r>
              <a:rPr sz="2500" spc="45" dirty="0"/>
              <a:t> </a:t>
            </a:r>
            <a:r>
              <a:rPr sz="2500" spc="-25" dirty="0"/>
              <a:t>різницю</a:t>
            </a:r>
            <a:r>
              <a:rPr sz="2500" spc="50" dirty="0"/>
              <a:t> </a:t>
            </a:r>
            <a:r>
              <a:rPr sz="2500" spc="-65" dirty="0"/>
              <a:t>між</a:t>
            </a:r>
            <a:r>
              <a:rPr sz="2500" spc="40" dirty="0"/>
              <a:t> </a:t>
            </a:r>
            <a:r>
              <a:rPr sz="2500" spc="-35" dirty="0"/>
              <a:t>менеджерами</a:t>
            </a:r>
            <a:r>
              <a:rPr sz="2500" spc="45" dirty="0"/>
              <a:t> </a:t>
            </a:r>
            <a:r>
              <a:rPr sz="2500" spc="-5" dirty="0"/>
              <a:t>й </a:t>
            </a:r>
            <a:r>
              <a:rPr sz="2500" dirty="0"/>
              <a:t> </a:t>
            </a:r>
            <a:r>
              <a:rPr sz="2500" spc="-15" dirty="0"/>
              <a:t>лідерами</a:t>
            </a:r>
            <a:r>
              <a:rPr sz="2500" spc="50" dirty="0"/>
              <a:t> </a:t>
            </a:r>
            <a:r>
              <a:rPr sz="2500" spc="-5" dirty="0"/>
              <a:t>в</a:t>
            </a:r>
            <a:r>
              <a:rPr sz="2500" spc="35" dirty="0"/>
              <a:t> </a:t>
            </a:r>
            <a:r>
              <a:rPr sz="2500" spc="-40" dirty="0"/>
              <a:t>контексті</a:t>
            </a:r>
            <a:r>
              <a:rPr sz="2500" spc="55" dirty="0"/>
              <a:t> </a:t>
            </a:r>
            <a:r>
              <a:rPr sz="2500" spc="-15" dirty="0"/>
              <a:t>управління</a:t>
            </a:r>
            <a:r>
              <a:rPr sz="2500" spc="25" dirty="0"/>
              <a:t> </a:t>
            </a:r>
            <a:r>
              <a:rPr sz="2500" spc="-30" dirty="0"/>
              <a:t>складними</a:t>
            </a:r>
            <a:r>
              <a:rPr sz="2500" spc="85" dirty="0"/>
              <a:t> </a:t>
            </a:r>
            <a:r>
              <a:rPr sz="2500" spc="-25" dirty="0"/>
              <a:t>структурами </a:t>
            </a:r>
            <a:r>
              <a:rPr sz="2500" spc="-650" dirty="0"/>
              <a:t> </a:t>
            </a:r>
            <a:r>
              <a:rPr sz="2500" spc="-5" dirty="0"/>
              <a:t>й,</a:t>
            </a:r>
            <a:r>
              <a:rPr sz="2500" spc="30" dirty="0"/>
              <a:t> </a:t>
            </a:r>
            <a:r>
              <a:rPr sz="2500" spc="-15" dirty="0"/>
              <a:t>відповідно,</a:t>
            </a:r>
            <a:r>
              <a:rPr sz="2500" spc="30" dirty="0"/>
              <a:t> </a:t>
            </a:r>
            <a:r>
              <a:rPr sz="2500" spc="-25" dirty="0"/>
              <a:t>виживання</a:t>
            </a:r>
            <a:r>
              <a:rPr sz="2500" spc="40" dirty="0"/>
              <a:t> </a:t>
            </a:r>
            <a:r>
              <a:rPr sz="2500" spc="-60" dirty="0"/>
              <a:t>за</a:t>
            </a:r>
            <a:r>
              <a:rPr sz="2500" spc="25" dirty="0"/>
              <a:t> </a:t>
            </a:r>
            <a:r>
              <a:rPr sz="2500" spc="-25" dirty="0"/>
              <a:t>умов</a:t>
            </a:r>
            <a:r>
              <a:rPr sz="2500" spc="40" dirty="0"/>
              <a:t> </a:t>
            </a:r>
            <a:r>
              <a:rPr sz="2500" spc="-15" dirty="0"/>
              <a:t>мінливих</a:t>
            </a:r>
            <a:r>
              <a:rPr sz="2500" spc="70" dirty="0"/>
              <a:t> </a:t>
            </a:r>
            <a:r>
              <a:rPr sz="2500" spc="-10" dirty="0"/>
              <a:t>обставин.</a:t>
            </a:r>
            <a:endParaRPr sz="2500"/>
          </a:p>
        </p:txBody>
      </p:sp>
      <p:sp>
        <p:nvSpPr>
          <p:cNvPr id="3" name="object 3"/>
          <p:cNvSpPr txBox="1"/>
          <p:nvPr/>
        </p:nvSpPr>
        <p:spPr>
          <a:xfrm>
            <a:off x="383540" y="2970402"/>
            <a:ext cx="224154" cy="292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50" spc="-60" dirty="0">
                <a:solidFill>
                  <a:srgbClr val="EFA12D"/>
                </a:solidFill>
                <a:latin typeface="Microsoft Sans Serif"/>
                <a:cs typeface="Microsoft Sans Serif"/>
              </a:rPr>
              <a:t>🞭</a:t>
            </a:r>
            <a:endParaRPr sz="175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26440" y="2875610"/>
            <a:ext cx="8035925" cy="345503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 marR="412115" indent="798830">
              <a:lnSpc>
                <a:spcPts val="2400"/>
              </a:lnSpc>
              <a:spcBef>
                <a:spcPts val="675"/>
              </a:spcBef>
            </a:pPr>
            <a:r>
              <a:rPr sz="2500" spc="40" dirty="0">
                <a:solidFill>
                  <a:srgbClr val="4E3A2F"/>
                </a:solidFill>
                <a:latin typeface="Microsoft Sans Serif"/>
                <a:cs typeface="Microsoft Sans Serif"/>
              </a:rPr>
              <a:t>Щоб </a:t>
            </a:r>
            <a:r>
              <a:rPr sz="25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успішно</a:t>
            </a:r>
            <a:r>
              <a:rPr sz="250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управляти</a:t>
            </a:r>
            <a:r>
              <a:rPr sz="2500" spc="2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складною</a:t>
            </a:r>
            <a:r>
              <a:rPr sz="2500" spc="3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структурою </a:t>
            </a:r>
            <a:r>
              <a:rPr sz="2500" spc="-64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30" dirty="0">
                <a:solidFill>
                  <a:srgbClr val="4E3A2F"/>
                </a:solidFill>
                <a:latin typeface="Microsoft Sans Serif"/>
                <a:cs typeface="Microsoft Sans Serif"/>
              </a:rPr>
              <a:t>менеджери</a:t>
            </a:r>
            <a:r>
              <a:rPr sz="2500" spc="3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перш</a:t>
            </a:r>
            <a:r>
              <a:rPr sz="250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60" dirty="0">
                <a:solidFill>
                  <a:srgbClr val="4E3A2F"/>
                </a:solidFill>
                <a:latin typeface="Microsoft Sans Serif"/>
                <a:cs typeface="Microsoft Sans Serif"/>
              </a:rPr>
              <a:t>за</a:t>
            </a:r>
            <a:r>
              <a:rPr sz="2500" spc="3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все</a:t>
            </a:r>
            <a:r>
              <a:rPr sz="2500" spc="2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30" dirty="0">
                <a:solidFill>
                  <a:srgbClr val="4E3A2F"/>
                </a:solidFill>
                <a:latin typeface="Microsoft Sans Serif"/>
                <a:cs typeface="Microsoft Sans Serif"/>
              </a:rPr>
              <a:t>визначають</a:t>
            </a:r>
            <a:r>
              <a:rPr sz="2500" spc="5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35" dirty="0">
                <a:solidFill>
                  <a:srgbClr val="4E3A2F"/>
                </a:solidFill>
                <a:latin typeface="Microsoft Sans Serif"/>
                <a:cs typeface="Microsoft Sans Serif"/>
              </a:rPr>
              <a:t>найближчі</a:t>
            </a:r>
            <a:endParaRPr sz="2500">
              <a:latin typeface="Microsoft Sans Serif"/>
              <a:cs typeface="Microsoft Sans Serif"/>
            </a:endParaRPr>
          </a:p>
          <a:p>
            <a:pPr marL="12700" marR="5080">
              <a:lnSpc>
                <a:spcPct val="80000"/>
              </a:lnSpc>
              <a:spcBef>
                <a:spcPts val="20"/>
              </a:spcBef>
            </a:pPr>
            <a:r>
              <a:rPr sz="2500" spc="-25" dirty="0">
                <a:solidFill>
                  <a:srgbClr val="4E3A2F"/>
                </a:solidFill>
                <a:latin typeface="Microsoft Sans Serif"/>
                <a:cs typeface="Microsoft Sans Serif"/>
              </a:rPr>
              <a:t>перспективні</a:t>
            </a:r>
            <a:r>
              <a:rPr sz="2500" spc="2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плани,</a:t>
            </a:r>
            <a:r>
              <a:rPr sz="2500" spc="4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цілі,</a:t>
            </a:r>
            <a:r>
              <a:rPr sz="2500" spc="6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детально</a:t>
            </a:r>
            <a:r>
              <a:rPr sz="2500" spc="5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30" dirty="0">
                <a:solidFill>
                  <a:srgbClr val="4E3A2F"/>
                </a:solidFill>
                <a:latin typeface="Microsoft Sans Serif"/>
                <a:cs typeface="Microsoft Sans Serif"/>
              </a:rPr>
              <a:t>визначають</a:t>
            </a:r>
            <a:r>
              <a:rPr sz="2500" spc="6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35" dirty="0">
                <a:solidFill>
                  <a:srgbClr val="4E3A2F"/>
                </a:solidFill>
                <a:latin typeface="Microsoft Sans Serif"/>
                <a:cs typeface="Microsoft Sans Serif"/>
              </a:rPr>
              <a:t>етапи</a:t>
            </a:r>
            <a:r>
              <a:rPr sz="2500" spc="4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і </a:t>
            </a:r>
            <a:r>
              <a:rPr sz="2500" spc="-65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шляхи</a:t>
            </a:r>
            <a:r>
              <a:rPr sz="2500" spc="55" dirty="0">
                <a:solidFill>
                  <a:srgbClr val="4E3A2F"/>
                </a:solidFill>
                <a:latin typeface="Microsoft Sans Serif"/>
                <a:cs typeface="Microsoft Sans Serif"/>
              </a:rPr>
              <a:t> їх</a:t>
            </a:r>
            <a:r>
              <a:rPr sz="2500" spc="6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досягнення,</a:t>
            </a:r>
            <a:r>
              <a:rPr sz="2500" spc="2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а</a:t>
            </a:r>
            <a:r>
              <a:rPr sz="2500" spc="4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40" dirty="0">
                <a:solidFill>
                  <a:srgbClr val="4E3A2F"/>
                </a:solidFill>
                <a:latin typeface="Microsoft Sans Serif"/>
                <a:cs typeface="Microsoft Sans Serif"/>
              </a:rPr>
              <a:t>потім</a:t>
            </a:r>
            <a:r>
              <a:rPr sz="2500" spc="4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30" dirty="0">
                <a:solidFill>
                  <a:srgbClr val="4E3A2F"/>
                </a:solidFill>
                <a:latin typeface="Microsoft Sans Serif"/>
                <a:cs typeface="Microsoft Sans Serif"/>
              </a:rPr>
              <a:t>розподіляють</a:t>
            </a:r>
            <a:r>
              <a:rPr sz="2500" spc="6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ресурси </a:t>
            </a:r>
            <a:r>
              <a:rPr sz="25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dirty="0">
                <a:solidFill>
                  <a:srgbClr val="4E3A2F"/>
                </a:solidFill>
                <a:latin typeface="Microsoft Sans Serif"/>
                <a:cs typeface="Microsoft Sans Serif"/>
              </a:rPr>
              <a:t>для</a:t>
            </a:r>
            <a:r>
              <a:rPr sz="2500" spc="4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реалізації</a:t>
            </a:r>
            <a:r>
              <a:rPr sz="2500" spc="5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цих</a:t>
            </a:r>
            <a:r>
              <a:rPr sz="2500" spc="5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планів.</a:t>
            </a:r>
            <a:r>
              <a:rPr sz="2500" spc="2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30" dirty="0">
                <a:solidFill>
                  <a:srgbClr val="4E3A2F"/>
                </a:solidFill>
                <a:latin typeface="Microsoft Sans Serif"/>
                <a:cs typeface="Microsoft Sans Serif"/>
              </a:rPr>
              <a:t>Лідери</a:t>
            </a:r>
            <a:r>
              <a:rPr sz="2500" spc="4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100" dirty="0">
                <a:solidFill>
                  <a:srgbClr val="4E3A2F"/>
                </a:solidFill>
                <a:latin typeface="Microsoft Sans Serif"/>
                <a:cs typeface="Microsoft Sans Serif"/>
              </a:rPr>
              <a:t>ж</a:t>
            </a:r>
            <a:r>
              <a:rPr sz="2500" spc="4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прагнуть</a:t>
            </a:r>
            <a:r>
              <a:rPr sz="2500" spc="2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до </a:t>
            </a:r>
            <a:r>
              <a:rPr sz="25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30" dirty="0">
                <a:solidFill>
                  <a:srgbClr val="4E3A2F"/>
                </a:solidFill>
                <a:latin typeface="Microsoft Sans Serif"/>
                <a:cs typeface="Microsoft Sans Serif"/>
              </a:rPr>
              <a:t>конструктивних</a:t>
            </a:r>
            <a:r>
              <a:rPr sz="2500" spc="6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25" dirty="0">
                <a:solidFill>
                  <a:srgbClr val="4E3A2F"/>
                </a:solidFill>
                <a:latin typeface="Microsoft Sans Serif"/>
                <a:cs typeface="Microsoft Sans Serif"/>
              </a:rPr>
              <a:t>організаційних</a:t>
            </a:r>
            <a:r>
              <a:rPr sz="2500" spc="6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45" dirty="0">
                <a:solidFill>
                  <a:srgbClr val="4E3A2F"/>
                </a:solidFill>
                <a:latin typeface="Microsoft Sans Serif"/>
                <a:cs typeface="Microsoft Sans Serif"/>
              </a:rPr>
              <a:t>змін.</a:t>
            </a:r>
            <a:r>
              <a:rPr sz="2500" spc="4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65" dirty="0">
                <a:solidFill>
                  <a:srgbClr val="4E3A2F"/>
                </a:solidFill>
                <a:latin typeface="Microsoft Sans Serif"/>
                <a:cs typeface="Microsoft Sans Serif"/>
              </a:rPr>
              <a:t>Тому</a:t>
            </a:r>
            <a:r>
              <a:rPr sz="2500" spc="5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55" dirty="0">
                <a:solidFill>
                  <a:srgbClr val="4E3A2F"/>
                </a:solidFill>
                <a:latin typeface="Microsoft Sans Serif"/>
                <a:cs typeface="Microsoft Sans Serif"/>
              </a:rPr>
              <a:t>їх </a:t>
            </a:r>
            <a:r>
              <a:rPr sz="25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робота </a:t>
            </a:r>
            <a:r>
              <a:rPr sz="25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25" dirty="0">
                <a:solidFill>
                  <a:srgbClr val="4E3A2F"/>
                </a:solidFill>
                <a:latin typeface="Microsoft Sans Serif"/>
                <a:cs typeface="Microsoft Sans Serif"/>
              </a:rPr>
              <a:t>розпочинається </a:t>
            </a:r>
            <a:r>
              <a:rPr sz="2500" spc="-110" dirty="0">
                <a:solidFill>
                  <a:srgbClr val="4E3A2F"/>
                </a:solidFill>
                <a:latin typeface="Microsoft Sans Serif"/>
                <a:cs typeface="Microsoft Sans Serif"/>
              </a:rPr>
              <a:t>з </a:t>
            </a:r>
            <a:r>
              <a:rPr sz="25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вибору </a:t>
            </a:r>
            <a:r>
              <a:rPr sz="2500" spc="-40" dirty="0">
                <a:solidFill>
                  <a:srgbClr val="4E3A2F"/>
                </a:solidFill>
                <a:latin typeface="Microsoft Sans Serif"/>
                <a:cs typeface="Microsoft Sans Serif"/>
              </a:rPr>
              <a:t>курсу розвитку </a:t>
            </a:r>
            <a:r>
              <a:rPr sz="2500" spc="655" dirty="0">
                <a:solidFill>
                  <a:srgbClr val="4E3A2F"/>
                </a:solidFill>
                <a:latin typeface="Microsoft Sans Serif"/>
                <a:cs typeface="Microsoft Sans Serif"/>
              </a:rPr>
              <a:t>– </a:t>
            </a:r>
            <a:r>
              <a:rPr sz="25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створення </a:t>
            </a:r>
            <a:r>
              <a:rPr sz="25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40" dirty="0">
                <a:solidFill>
                  <a:srgbClr val="4E3A2F"/>
                </a:solidFill>
                <a:latin typeface="Microsoft Sans Serif"/>
                <a:cs typeface="Microsoft Sans Serif"/>
              </a:rPr>
              <a:t>бажаного</a:t>
            </a:r>
            <a:r>
              <a:rPr sz="2500" spc="2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30" dirty="0">
                <a:solidFill>
                  <a:srgbClr val="4E3A2F"/>
                </a:solidFill>
                <a:latin typeface="Microsoft Sans Serif"/>
                <a:cs typeface="Microsoft Sans Serif"/>
              </a:rPr>
              <a:t>образу</a:t>
            </a:r>
            <a:r>
              <a:rPr sz="2500" spc="4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організації</a:t>
            </a:r>
            <a:r>
              <a:rPr sz="2500" spc="4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у</a:t>
            </a:r>
            <a:r>
              <a:rPr sz="2500" spc="3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віддаленому</a:t>
            </a:r>
            <a:endParaRPr sz="2500">
              <a:latin typeface="Microsoft Sans Serif"/>
              <a:cs typeface="Microsoft Sans Serif"/>
            </a:endParaRPr>
          </a:p>
          <a:p>
            <a:pPr marL="12700" marR="339725" algn="just">
              <a:lnSpc>
                <a:spcPct val="80000"/>
              </a:lnSpc>
              <a:spcBef>
                <a:spcPts val="5"/>
              </a:spcBef>
            </a:pPr>
            <a:r>
              <a:rPr sz="2500" spc="-25" dirty="0">
                <a:solidFill>
                  <a:srgbClr val="4E3A2F"/>
                </a:solidFill>
                <a:latin typeface="Microsoft Sans Serif"/>
                <a:cs typeface="Microsoft Sans Serif"/>
              </a:rPr>
              <a:t>майбутньому </a:t>
            </a:r>
            <a:r>
              <a:rPr sz="25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(бачення), </a:t>
            </a:r>
            <a:r>
              <a:rPr sz="25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а </a:t>
            </a:r>
            <a:r>
              <a:rPr sz="2500" spc="-60" dirty="0">
                <a:solidFill>
                  <a:srgbClr val="4E3A2F"/>
                </a:solidFill>
                <a:latin typeface="Microsoft Sans Serif"/>
                <a:cs typeface="Microsoft Sans Serif"/>
              </a:rPr>
              <a:t>також </a:t>
            </a:r>
            <a:r>
              <a:rPr sz="2500" spc="-40" dirty="0">
                <a:solidFill>
                  <a:srgbClr val="4E3A2F"/>
                </a:solidFill>
                <a:latin typeface="Microsoft Sans Serif"/>
                <a:cs typeface="Microsoft Sans Serif"/>
              </a:rPr>
              <a:t>розробки </a:t>
            </a:r>
            <a:r>
              <a:rPr sz="25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стратегій </a:t>
            </a:r>
            <a:r>
              <a:rPr sz="25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5" dirty="0">
                <a:solidFill>
                  <a:srgbClr val="4E3A2F"/>
                </a:solidFill>
                <a:latin typeface="Microsoft Sans Serif"/>
                <a:cs typeface="Microsoft Sans Serif"/>
              </a:rPr>
              <a:t>для </a:t>
            </a:r>
            <a:r>
              <a:rPr sz="2500" spc="-30" dirty="0">
                <a:solidFill>
                  <a:srgbClr val="4E3A2F"/>
                </a:solidFill>
                <a:latin typeface="Microsoft Sans Serif"/>
                <a:cs typeface="Microsoft Sans Serif"/>
              </a:rPr>
              <a:t>здійснення </a:t>
            </a:r>
            <a:r>
              <a:rPr sz="25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необхідних </a:t>
            </a:r>
            <a:r>
              <a:rPr sz="2500" spc="-35" dirty="0">
                <a:solidFill>
                  <a:srgbClr val="4E3A2F"/>
                </a:solidFill>
                <a:latin typeface="Microsoft Sans Serif"/>
                <a:cs typeface="Microsoft Sans Serif"/>
              </a:rPr>
              <a:t>заходів, </a:t>
            </a:r>
            <a:r>
              <a:rPr sz="25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щоб </a:t>
            </a:r>
            <a:r>
              <a:rPr sz="25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втілити </a:t>
            </a:r>
            <a:r>
              <a:rPr sz="25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цей </a:t>
            </a:r>
            <a:r>
              <a:rPr sz="2500" spc="-65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30" dirty="0">
                <a:solidFill>
                  <a:srgbClr val="4E3A2F"/>
                </a:solidFill>
                <a:latin typeface="Microsoft Sans Serif"/>
                <a:cs typeface="Microsoft Sans Serif"/>
              </a:rPr>
              <a:t>образ</a:t>
            </a:r>
            <a:r>
              <a:rPr sz="2500" spc="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в</a:t>
            </a:r>
            <a:r>
              <a:rPr sz="2500" spc="4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25" dirty="0">
                <a:solidFill>
                  <a:srgbClr val="4E3A2F"/>
                </a:solidFill>
                <a:latin typeface="Microsoft Sans Serif"/>
                <a:cs typeface="Microsoft Sans Serif"/>
              </a:rPr>
              <a:t>життя.</a:t>
            </a:r>
            <a:endParaRPr sz="25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99644" y="780287"/>
            <a:ext cx="8944610" cy="824865"/>
            <a:chOff x="199644" y="780287"/>
            <a:chExt cx="8944610" cy="82486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83563" y="780287"/>
              <a:ext cx="748284" cy="51663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07235" y="801623"/>
              <a:ext cx="1504188" cy="45872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97479" y="801623"/>
              <a:ext cx="1869947" cy="45872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174235" y="801623"/>
              <a:ext cx="544067" cy="45872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325111" y="801623"/>
              <a:ext cx="3201924" cy="45872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210044" y="801623"/>
              <a:ext cx="1780031" cy="45872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99644" y="1167383"/>
              <a:ext cx="624840" cy="43738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31292" y="1167383"/>
              <a:ext cx="2119884" cy="43738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232660" y="1167383"/>
              <a:ext cx="1869948" cy="43738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709415" y="1167383"/>
              <a:ext cx="544067" cy="437388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383540" y="503923"/>
            <a:ext cx="8489315" cy="55803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27100">
              <a:lnSpc>
                <a:spcPts val="3240"/>
              </a:lnSpc>
            </a:pPr>
            <a:r>
              <a:rPr sz="2800" spc="-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3.</a:t>
            </a:r>
            <a:r>
              <a:rPr sz="2800" spc="7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 </a:t>
            </a:r>
            <a:r>
              <a:rPr sz="2400" spc="-2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ФУНКЦІЇ</a:t>
            </a:r>
            <a:r>
              <a:rPr sz="2400" spc="2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 </a:t>
            </a:r>
            <a:r>
              <a:rPr sz="240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ЛІДЕРСТВА. ЗАГАЛЬНОПРИЙНЯТІ</a:t>
            </a:r>
            <a:r>
              <a:rPr sz="2400" spc="1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 </a:t>
            </a:r>
            <a:r>
              <a:rPr sz="240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ПОМИЛКИ</a:t>
            </a:r>
            <a:endParaRPr sz="2400">
              <a:latin typeface="Franklin Gothic Medium"/>
              <a:cs typeface="Franklin Gothic Medium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У</a:t>
            </a:r>
            <a:r>
              <a:rPr sz="2400" spc="-3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 </a:t>
            </a:r>
            <a:r>
              <a:rPr sz="2400" spc="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СПРИЙНЯТТІ</a:t>
            </a:r>
            <a:r>
              <a:rPr sz="2400" spc="-2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 </a:t>
            </a:r>
            <a:r>
              <a:rPr sz="240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ЛІДЕРСТВА.</a:t>
            </a:r>
            <a:endParaRPr sz="2400">
              <a:latin typeface="Franklin Gothic Medium"/>
              <a:cs typeface="Franklin Gothic Medium"/>
            </a:endParaRPr>
          </a:p>
          <a:p>
            <a:pPr marL="355600" marR="836294" indent="-342900">
              <a:lnSpc>
                <a:spcPct val="80000"/>
              </a:lnSpc>
              <a:spcBef>
                <a:spcPts val="2325"/>
              </a:spcBef>
            </a:pPr>
            <a:r>
              <a:rPr sz="2100" spc="-70" dirty="0">
                <a:solidFill>
                  <a:srgbClr val="EFA12D"/>
                </a:solidFill>
                <a:latin typeface="Microsoft Sans Serif"/>
                <a:cs typeface="Microsoft Sans Serif"/>
              </a:rPr>
              <a:t>🞭</a:t>
            </a:r>
            <a:r>
              <a:rPr sz="2100" spc="-65" dirty="0">
                <a:solidFill>
                  <a:srgbClr val="EFA12D"/>
                </a:solidFill>
                <a:latin typeface="Microsoft Sans Serif"/>
                <a:cs typeface="Microsoft Sans Serif"/>
              </a:rPr>
              <a:t> </a:t>
            </a:r>
            <a:r>
              <a:rPr sz="30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Враховуючи </a:t>
            </a:r>
            <a:r>
              <a:rPr sz="30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тісний </a:t>
            </a:r>
            <a:r>
              <a:rPr sz="30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діалектичний </a:t>
            </a:r>
            <a:r>
              <a:rPr sz="3000" spc="-70" dirty="0">
                <a:solidFill>
                  <a:srgbClr val="4E3A2F"/>
                </a:solidFill>
                <a:latin typeface="Microsoft Sans Serif"/>
                <a:cs typeface="Microsoft Sans Serif"/>
              </a:rPr>
              <a:t>зв’язок </a:t>
            </a:r>
            <a:r>
              <a:rPr sz="3000" spc="-6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0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лідерства й</a:t>
            </a:r>
            <a:r>
              <a:rPr sz="3000" spc="3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000" spc="-55" dirty="0">
                <a:solidFill>
                  <a:srgbClr val="4E3A2F"/>
                </a:solidFill>
                <a:latin typeface="Microsoft Sans Serif"/>
                <a:cs typeface="Microsoft Sans Serif"/>
              </a:rPr>
              <a:t>менеджменту,</a:t>
            </a:r>
            <a:r>
              <a:rPr sz="3000" spc="2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000" spc="-60" dirty="0">
                <a:solidFill>
                  <a:srgbClr val="4E3A2F"/>
                </a:solidFill>
                <a:latin typeface="Microsoft Sans Serif"/>
                <a:cs typeface="Microsoft Sans Serif"/>
              </a:rPr>
              <a:t>коротко </a:t>
            </a:r>
            <a:r>
              <a:rPr sz="3000" spc="-5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000" spc="-30" dirty="0">
                <a:solidFill>
                  <a:srgbClr val="4E3A2F"/>
                </a:solidFill>
                <a:latin typeface="Microsoft Sans Serif"/>
                <a:cs typeface="Microsoft Sans Serif"/>
              </a:rPr>
              <a:t>зупинимося</a:t>
            </a:r>
            <a:r>
              <a:rPr sz="3000" spc="3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0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на</a:t>
            </a:r>
            <a:r>
              <a:rPr sz="3000" spc="3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000" spc="60" dirty="0">
                <a:solidFill>
                  <a:srgbClr val="4E3A2F"/>
                </a:solidFill>
                <a:latin typeface="Microsoft Sans Serif"/>
                <a:cs typeface="Microsoft Sans Serif"/>
              </a:rPr>
              <a:t>їх </a:t>
            </a:r>
            <a:r>
              <a:rPr sz="30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основних</a:t>
            </a:r>
            <a:r>
              <a:rPr sz="3000" spc="5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000" spc="-35" dirty="0">
                <a:solidFill>
                  <a:srgbClr val="4E3A2F"/>
                </a:solidFill>
                <a:latin typeface="Microsoft Sans Serif"/>
                <a:cs typeface="Microsoft Sans Serif"/>
              </a:rPr>
              <a:t>функціях,</a:t>
            </a:r>
            <a:r>
              <a:rPr sz="3000" spc="3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0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або</a:t>
            </a:r>
            <a:endParaRPr sz="3000">
              <a:latin typeface="Microsoft Sans Serif"/>
              <a:cs typeface="Microsoft Sans Serif"/>
            </a:endParaRPr>
          </a:p>
          <a:p>
            <a:pPr marL="355600">
              <a:lnSpc>
                <a:spcPts val="2520"/>
              </a:lnSpc>
            </a:pPr>
            <a:r>
              <a:rPr sz="3000" spc="-25" dirty="0">
                <a:solidFill>
                  <a:srgbClr val="4E3A2F"/>
                </a:solidFill>
                <a:latin typeface="Microsoft Sans Serif"/>
                <a:cs typeface="Microsoft Sans Serif"/>
              </a:rPr>
              <a:t>точніше</a:t>
            </a:r>
            <a:r>
              <a:rPr sz="3000" spc="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000" spc="785" dirty="0">
                <a:solidFill>
                  <a:srgbClr val="4E3A2F"/>
                </a:solidFill>
                <a:latin typeface="Microsoft Sans Serif"/>
                <a:cs typeface="Microsoft Sans Serif"/>
              </a:rPr>
              <a:t>–</a:t>
            </a:r>
            <a:r>
              <a:rPr sz="3000" spc="4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0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на</a:t>
            </a:r>
            <a:r>
              <a:rPr sz="3000" spc="4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0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тих</a:t>
            </a:r>
            <a:r>
              <a:rPr sz="3000" spc="4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000" spc="-40" dirty="0">
                <a:solidFill>
                  <a:srgbClr val="4E3A2F"/>
                </a:solidFill>
                <a:latin typeface="Microsoft Sans Serif"/>
                <a:cs typeface="Microsoft Sans Serif"/>
              </a:rPr>
              <a:t>функціях</a:t>
            </a:r>
            <a:r>
              <a:rPr sz="3000" spc="4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0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і</a:t>
            </a:r>
            <a:r>
              <a:rPr sz="3000" spc="4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0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ролях,</a:t>
            </a:r>
            <a:r>
              <a:rPr sz="3000" spc="3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000" spc="-75" dirty="0">
                <a:solidFill>
                  <a:srgbClr val="4E3A2F"/>
                </a:solidFill>
                <a:latin typeface="Microsoft Sans Serif"/>
                <a:cs typeface="Microsoft Sans Serif"/>
              </a:rPr>
              <a:t>які</a:t>
            </a:r>
            <a:r>
              <a:rPr sz="3000" spc="5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0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повинні</a:t>
            </a:r>
            <a:endParaRPr sz="3000">
              <a:latin typeface="Microsoft Sans Serif"/>
              <a:cs typeface="Microsoft Sans Serif"/>
            </a:endParaRPr>
          </a:p>
          <a:p>
            <a:pPr marL="355600">
              <a:lnSpc>
                <a:spcPts val="2880"/>
              </a:lnSpc>
            </a:pPr>
            <a:r>
              <a:rPr sz="3000" spc="-30" dirty="0">
                <a:solidFill>
                  <a:srgbClr val="4E3A2F"/>
                </a:solidFill>
                <a:latin typeface="Microsoft Sans Serif"/>
                <a:cs typeface="Microsoft Sans Serif"/>
              </a:rPr>
              <a:t>виконувати</a:t>
            </a:r>
            <a:r>
              <a:rPr sz="3000" spc="2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000" dirty="0">
                <a:solidFill>
                  <a:srgbClr val="4E3A2F"/>
                </a:solidFill>
                <a:latin typeface="Microsoft Sans Serif"/>
                <a:cs typeface="Microsoft Sans Serif"/>
              </a:rPr>
              <a:t>лідери й</a:t>
            </a:r>
            <a:r>
              <a:rPr sz="3000" spc="2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000" spc="-30" dirty="0">
                <a:solidFill>
                  <a:srgbClr val="4E3A2F"/>
                </a:solidFill>
                <a:latin typeface="Microsoft Sans Serif"/>
                <a:cs typeface="Microsoft Sans Serif"/>
              </a:rPr>
              <a:t>менеджери.</a:t>
            </a:r>
            <a:r>
              <a:rPr sz="3000" spc="1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0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Стосовно</a:t>
            </a:r>
            <a:endParaRPr sz="3000">
              <a:latin typeface="Microsoft Sans Serif"/>
              <a:cs typeface="Microsoft Sans Serif"/>
            </a:endParaRPr>
          </a:p>
          <a:p>
            <a:pPr marL="355600" marR="5080">
              <a:lnSpc>
                <a:spcPts val="2880"/>
              </a:lnSpc>
              <a:spcBef>
                <a:spcPts val="335"/>
              </a:spcBef>
            </a:pPr>
            <a:r>
              <a:rPr sz="3000" spc="-35" dirty="0">
                <a:solidFill>
                  <a:srgbClr val="4E3A2F"/>
                </a:solidFill>
                <a:latin typeface="Microsoft Sans Serif"/>
                <a:cs typeface="Microsoft Sans Serif"/>
              </a:rPr>
              <a:t>менеджерів</a:t>
            </a:r>
            <a:r>
              <a:rPr sz="3000" spc="2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000" spc="60" dirty="0">
                <a:solidFill>
                  <a:srgbClr val="4E3A2F"/>
                </a:solidFill>
                <a:latin typeface="Microsoft Sans Serif"/>
                <a:cs typeface="Microsoft Sans Serif"/>
              </a:rPr>
              <a:t>їх</a:t>
            </a:r>
            <a:r>
              <a:rPr sz="3000" spc="7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000" spc="-55" dirty="0">
                <a:solidFill>
                  <a:srgbClr val="4E3A2F"/>
                </a:solidFill>
                <a:latin typeface="Microsoft Sans Serif"/>
                <a:cs typeface="Microsoft Sans Serif"/>
              </a:rPr>
              <a:t>базові</a:t>
            </a:r>
            <a:r>
              <a:rPr sz="3000" spc="3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0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ролі</a:t>
            </a:r>
            <a:r>
              <a:rPr sz="3000" spc="2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000" spc="-45" dirty="0">
                <a:solidFill>
                  <a:srgbClr val="4E3A2F"/>
                </a:solidFill>
                <a:latin typeface="Microsoft Sans Serif"/>
                <a:cs typeface="Microsoft Sans Serif"/>
              </a:rPr>
              <a:t>чітко</a:t>
            </a:r>
            <a:r>
              <a:rPr sz="3000" spc="4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000" spc="-35" dirty="0">
                <a:solidFill>
                  <a:srgbClr val="4E3A2F"/>
                </a:solidFill>
                <a:latin typeface="Microsoft Sans Serif"/>
                <a:cs typeface="Microsoft Sans Serif"/>
              </a:rPr>
              <a:t>визначив</a:t>
            </a:r>
            <a:r>
              <a:rPr sz="3000" spc="4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000" spc="-25" dirty="0">
                <a:solidFill>
                  <a:srgbClr val="4E3A2F"/>
                </a:solidFill>
                <a:latin typeface="Microsoft Sans Serif"/>
                <a:cs typeface="Microsoft Sans Serif"/>
              </a:rPr>
              <a:t>один </a:t>
            </a:r>
            <a:r>
              <a:rPr sz="3000" spc="-78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000" spc="-70" dirty="0">
                <a:solidFill>
                  <a:srgbClr val="4E3A2F"/>
                </a:solidFill>
                <a:latin typeface="Microsoft Sans Serif"/>
                <a:cs typeface="Microsoft Sans Serif"/>
              </a:rPr>
              <a:t>із</a:t>
            </a:r>
            <a:r>
              <a:rPr sz="3000" spc="2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000" spc="-45" dirty="0">
                <a:solidFill>
                  <a:srgbClr val="4E3A2F"/>
                </a:solidFill>
                <a:latin typeface="Microsoft Sans Serif"/>
                <a:cs typeface="Microsoft Sans Serif"/>
              </a:rPr>
              <a:t>класиків</a:t>
            </a:r>
            <a:r>
              <a:rPr sz="3000" spc="3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0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адміністративної</a:t>
            </a:r>
            <a:r>
              <a:rPr sz="3000" spc="2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000" spc="-40" dirty="0">
                <a:solidFill>
                  <a:srgbClr val="4E3A2F"/>
                </a:solidFill>
                <a:latin typeface="Microsoft Sans Serif"/>
                <a:cs typeface="Microsoft Sans Serif"/>
              </a:rPr>
              <a:t>школи</a:t>
            </a:r>
            <a:endParaRPr sz="3000">
              <a:latin typeface="Microsoft Sans Serif"/>
              <a:cs typeface="Microsoft Sans Serif"/>
            </a:endParaRPr>
          </a:p>
          <a:p>
            <a:pPr marL="355600" marR="353060">
              <a:lnSpc>
                <a:spcPct val="80000"/>
              </a:lnSpc>
              <a:spcBef>
                <a:spcPts val="25"/>
              </a:spcBef>
            </a:pPr>
            <a:r>
              <a:rPr sz="3000" spc="-35" dirty="0">
                <a:solidFill>
                  <a:srgbClr val="4E3A2F"/>
                </a:solidFill>
                <a:latin typeface="Microsoft Sans Serif"/>
                <a:cs typeface="Microsoft Sans Serif"/>
              </a:rPr>
              <a:t>менеджменту</a:t>
            </a:r>
            <a:r>
              <a:rPr sz="3000" spc="1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000" dirty="0">
                <a:solidFill>
                  <a:srgbClr val="4E3A2F"/>
                </a:solidFill>
                <a:latin typeface="Microsoft Sans Serif"/>
                <a:cs typeface="Microsoft Sans Serif"/>
              </a:rPr>
              <a:t>А.</a:t>
            </a:r>
            <a:r>
              <a:rPr sz="3000" spc="5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000" spc="-45" dirty="0">
                <a:solidFill>
                  <a:srgbClr val="4E3A2F"/>
                </a:solidFill>
                <a:latin typeface="Microsoft Sans Serif"/>
                <a:cs typeface="Microsoft Sans Serif"/>
              </a:rPr>
              <a:t>Файоль.</a:t>
            </a:r>
            <a:r>
              <a:rPr sz="3000" spc="1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000" dirty="0">
                <a:solidFill>
                  <a:srgbClr val="4E3A2F"/>
                </a:solidFill>
                <a:latin typeface="Microsoft Sans Serif"/>
                <a:cs typeface="Microsoft Sans Serif"/>
              </a:rPr>
              <a:t>В</a:t>
            </a:r>
            <a:r>
              <a:rPr sz="3000" spc="4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000" spc="15" dirty="0">
                <a:solidFill>
                  <a:srgbClr val="4E3A2F"/>
                </a:solidFill>
                <a:latin typeface="Microsoft Sans Serif"/>
                <a:cs typeface="Microsoft Sans Serif"/>
              </a:rPr>
              <a:t>своїй</a:t>
            </a:r>
            <a:r>
              <a:rPr sz="3000" spc="5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000" spc="10" dirty="0">
                <a:solidFill>
                  <a:srgbClr val="4E3A2F"/>
                </a:solidFill>
                <a:latin typeface="Microsoft Sans Serif"/>
                <a:cs typeface="Microsoft Sans Serif"/>
              </a:rPr>
              <a:t>теорії </a:t>
            </a:r>
            <a:r>
              <a:rPr sz="3000" spc="-30" dirty="0">
                <a:solidFill>
                  <a:srgbClr val="4E3A2F"/>
                </a:solidFill>
                <a:latin typeface="Microsoft Sans Serif"/>
                <a:cs typeface="Microsoft Sans Serif"/>
              </a:rPr>
              <a:t>віг </a:t>
            </a:r>
            <a:r>
              <a:rPr sz="3000" spc="-2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000" dirty="0">
                <a:solidFill>
                  <a:srgbClr val="4E3A2F"/>
                </a:solidFill>
                <a:latin typeface="Microsoft Sans Serif"/>
                <a:cs typeface="Microsoft Sans Serif"/>
              </a:rPr>
              <a:t>виділив</a:t>
            </a:r>
            <a:r>
              <a:rPr sz="3000" spc="1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0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наступні</a:t>
            </a:r>
            <a:r>
              <a:rPr sz="3000" spc="4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0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п’ять</a:t>
            </a:r>
            <a:r>
              <a:rPr sz="3000" spc="3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000" spc="-40" dirty="0">
                <a:solidFill>
                  <a:srgbClr val="4E3A2F"/>
                </a:solidFill>
                <a:latin typeface="Microsoft Sans Serif"/>
                <a:cs typeface="Microsoft Sans Serif"/>
              </a:rPr>
              <a:t>функцій</a:t>
            </a:r>
            <a:r>
              <a:rPr sz="3000" spc="2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000" spc="-35" dirty="0">
                <a:solidFill>
                  <a:srgbClr val="4E3A2F"/>
                </a:solidFill>
                <a:latin typeface="Microsoft Sans Serif"/>
                <a:cs typeface="Microsoft Sans Serif"/>
              </a:rPr>
              <a:t>керівника:</a:t>
            </a:r>
            <a:r>
              <a:rPr sz="3000" spc="3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0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1) </a:t>
            </a:r>
            <a:r>
              <a:rPr sz="3000" spc="-78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0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планування;</a:t>
            </a:r>
            <a:r>
              <a:rPr sz="3000" spc="5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0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2)</a:t>
            </a:r>
            <a:r>
              <a:rPr sz="3000" spc="3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000" spc="-30" dirty="0">
                <a:solidFill>
                  <a:srgbClr val="4E3A2F"/>
                </a:solidFill>
                <a:latin typeface="Microsoft Sans Serif"/>
                <a:cs typeface="Microsoft Sans Serif"/>
              </a:rPr>
              <a:t>організація;</a:t>
            </a:r>
            <a:endParaRPr sz="3000">
              <a:latin typeface="Microsoft Sans Serif"/>
              <a:cs typeface="Microsoft Sans Serif"/>
            </a:endParaRPr>
          </a:p>
          <a:p>
            <a:pPr marL="355600" marR="543560" indent="-342900">
              <a:lnSpc>
                <a:spcPts val="2880"/>
              </a:lnSpc>
              <a:spcBef>
                <a:spcPts val="700"/>
              </a:spcBef>
            </a:pPr>
            <a:r>
              <a:rPr sz="2100" spc="-70" dirty="0">
                <a:solidFill>
                  <a:srgbClr val="EFA12D"/>
                </a:solidFill>
                <a:latin typeface="Microsoft Sans Serif"/>
                <a:cs typeface="Microsoft Sans Serif"/>
              </a:rPr>
              <a:t>🞭</a:t>
            </a:r>
            <a:r>
              <a:rPr sz="2100" spc="265" dirty="0">
                <a:solidFill>
                  <a:srgbClr val="EFA12D"/>
                </a:solidFill>
                <a:latin typeface="Microsoft Sans Serif"/>
                <a:cs typeface="Microsoft Sans Serif"/>
              </a:rPr>
              <a:t> </a:t>
            </a:r>
            <a:r>
              <a:rPr sz="30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3)</a:t>
            </a:r>
            <a:r>
              <a:rPr sz="3000" spc="2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0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робота</a:t>
            </a:r>
            <a:r>
              <a:rPr sz="300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000" spc="-125" dirty="0">
                <a:solidFill>
                  <a:srgbClr val="4E3A2F"/>
                </a:solidFill>
                <a:latin typeface="Microsoft Sans Serif"/>
                <a:cs typeface="Microsoft Sans Serif"/>
              </a:rPr>
              <a:t>з</a:t>
            </a:r>
            <a:r>
              <a:rPr sz="3000" spc="3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0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персоналом;</a:t>
            </a:r>
            <a:r>
              <a:rPr sz="3000" spc="2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0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4)</a:t>
            </a:r>
            <a:r>
              <a:rPr sz="3000" spc="3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000" spc="-25" dirty="0">
                <a:solidFill>
                  <a:srgbClr val="4E3A2F"/>
                </a:solidFill>
                <a:latin typeface="Microsoft Sans Serif"/>
                <a:cs typeface="Microsoft Sans Serif"/>
              </a:rPr>
              <a:t>координація;</a:t>
            </a:r>
            <a:r>
              <a:rPr sz="3000" spc="2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0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5) </a:t>
            </a:r>
            <a:r>
              <a:rPr sz="300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000" spc="-30" dirty="0">
                <a:solidFill>
                  <a:srgbClr val="4E3A2F"/>
                </a:solidFill>
                <a:latin typeface="Microsoft Sans Serif"/>
                <a:cs typeface="Microsoft Sans Serif"/>
              </a:rPr>
              <a:t>контроль</a:t>
            </a:r>
            <a:endParaRPr sz="30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12700" marR="5080" indent="92710">
              <a:lnSpc>
                <a:spcPct val="80000"/>
              </a:lnSpc>
              <a:spcBef>
                <a:spcPts val="750"/>
              </a:spcBef>
            </a:pPr>
            <a:r>
              <a:rPr sz="2700" spc="-45" dirty="0"/>
              <a:t>Незважаючи</a:t>
            </a:r>
            <a:r>
              <a:rPr sz="2700" spc="35" dirty="0"/>
              <a:t> </a:t>
            </a:r>
            <a:r>
              <a:rPr sz="2700" spc="-10" dirty="0"/>
              <a:t>на</a:t>
            </a:r>
            <a:r>
              <a:rPr sz="2700" spc="30" dirty="0"/>
              <a:t> </a:t>
            </a:r>
            <a:r>
              <a:rPr sz="2700" spc="-20" dirty="0"/>
              <a:t>те,</a:t>
            </a:r>
            <a:r>
              <a:rPr sz="2700" spc="45" dirty="0"/>
              <a:t> </a:t>
            </a:r>
            <a:r>
              <a:rPr sz="2700" spc="-15" dirty="0"/>
              <a:t>що</a:t>
            </a:r>
            <a:r>
              <a:rPr sz="2700" spc="35" dirty="0"/>
              <a:t> </a:t>
            </a:r>
            <a:r>
              <a:rPr sz="2700" spc="-60" dirty="0"/>
              <a:t>за</a:t>
            </a:r>
            <a:r>
              <a:rPr sz="2700" spc="30" dirty="0"/>
              <a:t> </a:t>
            </a:r>
            <a:r>
              <a:rPr sz="2700" spc="-40" dirty="0"/>
              <a:t>декілька</a:t>
            </a:r>
            <a:r>
              <a:rPr sz="2700" spc="65" dirty="0"/>
              <a:t> </a:t>
            </a:r>
            <a:r>
              <a:rPr sz="2700" spc="-15" dirty="0"/>
              <a:t>останніх </a:t>
            </a:r>
            <a:r>
              <a:rPr sz="2700" spc="-10" dirty="0"/>
              <a:t> </a:t>
            </a:r>
            <a:r>
              <a:rPr sz="2700" spc="-5" dirty="0"/>
              <a:t>десятиліть</a:t>
            </a:r>
            <a:r>
              <a:rPr sz="2700" spc="25" dirty="0"/>
              <a:t> </a:t>
            </a:r>
            <a:r>
              <a:rPr sz="2700" spc="-15" dirty="0"/>
              <a:t>теорія</a:t>
            </a:r>
            <a:r>
              <a:rPr sz="2700" spc="25" dirty="0"/>
              <a:t> </a:t>
            </a:r>
            <a:r>
              <a:rPr sz="2700" spc="-30" dirty="0"/>
              <a:t>менеджменту</a:t>
            </a:r>
            <a:r>
              <a:rPr sz="2700" spc="15" dirty="0"/>
              <a:t> </a:t>
            </a:r>
            <a:r>
              <a:rPr sz="2700" spc="-20" dirty="0"/>
              <a:t>пережила</a:t>
            </a:r>
            <a:r>
              <a:rPr sz="2700" spc="20" dirty="0"/>
              <a:t> </a:t>
            </a:r>
            <a:r>
              <a:rPr sz="2700" spc="-40" dirty="0"/>
              <a:t>величезні </a:t>
            </a:r>
            <a:r>
              <a:rPr sz="2700" spc="-705" dirty="0"/>
              <a:t> </a:t>
            </a:r>
            <a:r>
              <a:rPr sz="2700" spc="-40" dirty="0"/>
              <a:t>зміни,</a:t>
            </a:r>
            <a:r>
              <a:rPr sz="2700" spc="15" dirty="0"/>
              <a:t> </a:t>
            </a:r>
            <a:r>
              <a:rPr sz="2700" spc="-30" dirty="0"/>
              <a:t>його</a:t>
            </a:r>
            <a:r>
              <a:rPr sz="2700" spc="35" dirty="0"/>
              <a:t> </a:t>
            </a:r>
            <a:r>
              <a:rPr sz="2700" spc="-10" dirty="0"/>
              <a:t>основи</a:t>
            </a:r>
            <a:r>
              <a:rPr sz="2700" spc="40" dirty="0"/>
              <a:t> </a:t>
            </a:r>
            <a:r>
              <a:rPr sz="2700" spc="-10" dirty="0"/>
              <a:t>залишились</a:t>
            </a:r>
            <a:r>
              <a:rPr sz="2700" spc="60" dirty="0"/>
              <a:t> </a:t>
            </a:r>
            <a:r>
              <a:rPr sz="2700" spc="-40" dirty="0"/>
              <a:t>незмінними.</a:t>
            </a:r>
            <a:r>
              <a:rPr sz="2700" spc="30" dirty="0"/>
              <a:t> </a:t>
            </a:r>
            <a:r>
              <a:rPr sz="2700" dirty="0"/>
              <a:t>В</a:t>
            </a:r>
            <a:r>
              <a:rPr sz="2700" spc="40" dirty="0"/>
              <a:t> </a:t>
            </a:r>
            <a:r>
              <a:rPr sz="2700" spc="-30" dirty="0"/>
              <a:t>його </a:t>
            </a:r>
            <a:r>
              <a:rPr sz="2700" spc="-25" dirty="0"/>
              <a:t> </a:t>
            </a:r>
            <a:r>
              <a:rPr sz="2700" spc="-10" dirty="0"/>
              <a:t>основі</a:t>
            </a:r>
            <a:r>
              <a:rPr sz="2700" spc="15" dirty="0"/>
              <a:t> </a:t>
            </a:r>
            <a:r>
              <a:rPr sz="2700" spc="-35" dirty="0"/>
              <a:t>лежать</a:t>
            </a:r>
            <a:r>
              <a:rPr sz="2700" spc="35" dirty="0"/>
              <a:t> </a:t>
            </a:r>
            <a:r>
              <a:rPr sz="2700" spc="-20" dirty="0"/>
              <a:t>всі</a:t>
            </a:r>
            <a:r>
              <a:rPr sz="2700" spc="35" dirty="0"/>
              <a:t> </a:t>
            </a:r>
            <a:r>
              <a:rPr sz="2700" spc="-15" dirty="0"/>
              <a:t>ті</a:t>
            </a:r>
            <a:r>
              <a:rPr sz="2700" spc="35" dirty="0"/>
              <a:t> </a:t>
            </a:r>
            <a:r>
              <a:rPr sz="2700" spc="-110" dirty="0"/>
              <a:t>ж</a:t>
            </a:r>
            <a:r>
              <a:rPr sz="2700" spc="20" dirty="0"/>
              <a:t> </a:t>
            </a:r>
            <a:r>
              <a:rPr sz="2700" spc="-10" dirty="0"/>
              <a:t>п’ять</a:t>
            </a:r>
            <a:r>
              <a:rPr sz="2700" spc="35" dirty="0"/>
              <a:t> </a:t>
            </a:r>
            <a:r>
              <a:rPr sz="2700" spc="-35" dirty="0"/>
              <a:t>функцій.</a:t>
            </a:r>
            <a:endParaRPr sz="2700"/>
          </a:p>
        </p:txBody>
      </p:sp>
      <p:sp>
        <p:nvSpPr>
          <p:cNvPr id="3" name="object 3"/>
          <p:cNvSpPr txBox="1"/>
          <p:nvPr/>
        </p:nvSpPr>
        <p:spPr>
          <a:xfrm>
            <a:off x="383540" y="3410839"/>
            <a:ext cx="238760" cy="3130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850" spc="-55" dirty="0">
                <a:solidFill>
                  <a:srgbClr val="EFA12D"/>
                </a:solidFill>
                <a:latin typeface="Microsoft Sans Serif"/>
                <a:cs typeface="Microsoft Sans Serif"/>
              </a:rPr>
              <a:t>🞭</a:t>
            </a:r>
            <a:endParaRPr sz="185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26440" y="3307207"/>
            <a:ext cx="8101330" cy="2413000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12700" marR="5080" indent="854710">
              <a:lnSpc>
                <a:spcPct val="80000"/>
              </a:lnSpc>
              <a:spcBef>
                <a:spcPts val="745"/>
              </a:spcBef>
            </a:pPr>
            <a:r>
              <a:rPr sz="27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Перша</a:t>
            </a:r>
            <a:r>
              <a:rPr sz="2700" spc="1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700" spc="-35" dirty="0">
                <a:solidFill>
                  <a:srgbClr val="4E3A2F"/>
                </a:solidFill>
                <a:latin typeface="Microsoft Sans Serif"/>
                <a:cs typeface="Microsoft Sans Serif"/>
              </a:rPr>
              <a:t>функція</a:t>
            </a:r>
            <a:r>
              <a:rPr sz="2700" spc="4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700" spc="710" dirty="0">
                <a:solidFill>
                  <a:srgbClr val="4E3A2F"/>
                </a:solidFill>
                <a:latin typeface="Microsoft Sans Serif"/>
                <a:cs typeface="Microsoft Sans Serif"/>
              </a:rPr>
              <a:t>–</a:t>
            </a:r>
            <a:r>
              <a:rPr sz="2700" spc="2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7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планування.</a:t>
            </a:r>
            <a:r>
              <a:rPr sz="2700" spc="2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7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Це</a:t>
            </a:r>
            <a:r>
              <a:rPr sz="2700" spc="3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700" spc="-25" dirty="0">
                <a:solidFill>
                  <a:srgbClr val="4E3A2F"/>
                </a:solidFill>
                <a:latin typeface="Microsoft Sans Serif"/>
                <a:cs typeface="Microsoft Sans Serif"/>
              </a:rPr>
              <a:t>постановка </a:t>
            </a:r>
            <a:r>
              <a:rPr sz="2700" spc="-70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700" spc="-40" dirty="0">
                <a:solidFill>
                  <a:srgbClr val="4E3A2F"/>
                </a:solidFill>
                <a:latin typeface="Microsoft Sans Serif"/>
                <a:cs typeface="Microsoft Sans Serif"/>
              </a:rPr>
              <a:t>мети</a:t>
            </a:r>
            <a:r>
              <a:rPr sz="2700" spc="1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7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і</a:t>
            </a:r>
            <a:r>
              <a:rPr sz="2700" spc="4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700" spc="-40" dirty="0">
                <a:solidFill>
                  <a:srgbClr val="4E3A2F"/>
                </a:solidFill>
                <a:latin typeface="Microsoft Sans Serif"/>
                <a:cs typeface="Microsoft Sans Serif"/>
              </a:rPr>
              <a:t>завчасне</a:t>
            </a:r>
            <a:r>
              <a:rPr sz="2700" spc="2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700" spc="-30" dirty="0">
                <a:solidFill>
                  <a:srgbClr val="4E3A2F"/>
                </a:solidFill>
                <a:latin typeface="Microsoft Sans Serif"/>
                <a:cs typeface="Microsoft Sans Serif"/>
              </a:rPr>
              <a:t>визначення</a:t>
            </a:r>
            <a:r>
              <a:rPr sz="2700" spc="4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7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місця</a:t>
            </a:r>
            <a:r>
              <a:rPr sz="2700" spc="4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7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і</a:t>
            </a:r>
            <a:r>
              <a:rPr sz="2700" spc="3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7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часу</a:t>
            </a:r>
            <a:r>
              <a:rPr sz="2700" spc="4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7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і</a:t>
            </a:r>
            <a:endParaRPr sz="2700">
              <a:latin typeface="Microsoft Sans Serif"/>
              <a:cs typeface="Microsoft Sans Serif"/>
            </a:endParaRPr>
          </a:p>
          <a:p>
            <a:pPr marL="12700">
              <a:lnSpc>
                <a:spcPts val="2270"/>
              </a:lnSpc>
            </a:pPr>
            <a:r>
              <a:rPr sz="2700" spc="-30" dirty="0">
                <a:solidFill>
                  <a:srgbClr val="4E3A2F"/>
                </a:solidFill>
                <a:latin typeface="Microsoft Sans Serif"/>
                <a:cs typeface="Microsoft Sans Serif"/>
              </a:rPr>
              <a:t>призначення</a:t>
            </a:r>
            <a:r>
              <a:rPr sz="2700" spc="1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7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відповідальних</a:t>
            </a:r>
            <a:r>
              <a:rPr sz="2700" spc="4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700" spc="-60" dirty="0">
                <a:solidFill>
                  <a:srgbClr val="4E3A2F"/>
                </a:solidFill>
                <a:latin typeface="Microsoft Sans Serif"/>
                <a:cs typeface="Microsoft Sans Serif"/>
              </a:rPr>
              <a:t>за</a:t>
            </a:r>
            <a:r>
              <a:rPr sz="2700" spc="3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700" spc="-25" dirty="0">
                <a:solidFill>
                  <a:srgbClr val="4E3A2F"/>
                </a:solidFill>
                <a:latin typeface="Microsoft Sans Serif"/>
                <a:cs typeface="Microsoft Sans Serif"/>
              </a:rPr>
              <a:t>виконання</a:t>
            </a:r>
            <a:endParaRPr sz="2700">
              <a:latin typeface="Microsoft Sans Serif"/>
              <a:cs typeface="Microsoft Sans Serif"/>
            </a:endParaRPr>
          </a:p>
          <a:p>
            <a:pPr marL="12700" marR="812165">
              <a:lnSpc>
                <a:spcPct val="80000"/>
              </a:lnSpc>
              <a:spcBef>
                <a:spcPts val="325"/>
              </a:spcBef>
            </a:pPr>
            <a:r>
              <a:rPr sz="2700" spc="-25" dirty="0">
                <a:solidFill>
                  <a:srgbClr val="4E3A2F"/>
                </a:solidFill>
                <a:latin typeface="Microsoft Sans Serif"/>
                <a:cs typeface="Microsoft Sans Serif"/>
              </a:rPr>
              <a:t>завдань.</a:t>
            </a:r>
            <a:r>
              <a:rPr sz="2700" spc="2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7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При</a:t>
            </a:r>
            <a:r>
              <a:rPr sz="2700" spc="2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7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цьому</a:t>
            </a:r>
            <a:r>
              <a:rPr sz="2700" spc="4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7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враховуються</a:t>
            </a:r>
            <a:r>
              <a:rPr sz="2700" spc="2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7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всі</a:t>
            </a:r>
            <a:r>
              <a:rPr sz="2700" spc="3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7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області </a:t>
            </a:r>
            <a:r>
              <a:rPr sz="2700" spc="-70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700" spc="-30" dirty="0">
                <a:solidFill>
                  <a:srgbClr val="4E3A2F"/>
                </a:solidFill>
                <a:latin typeface="Microsoft Sans Serif"/>
                <a:cs typeface="Microsoft Sans Serif"/>
              </a:rPr>
              <a:t>менеджменту:</a:t>
            </a:r>
            <a:r>
              <a:rPr sz="2700" spc="1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7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люди,</a:t>
            </a:r>
            <a:r>
              <a:rPr sz="2700" spc="5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7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фінанси,</a:t>
            </a:r>
            <a:r>
              <a:rPr sz="2700" spc="3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7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час,</a:t>
            </a:r>
            <a:r>
              <a:rPr sz="2700" spc="3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7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ресурси.</a:t>
            </a:r>
            <a:endParaRPr sz="2700">
              <a:latin typeface="Microsoft Sans Serif"/>
              <a:cs typeface="Microsoft Sans Serif"/>
            </a:endParaRPr>
          </a:p>
          <a:p>
            <a:pPr marL="12700">
              <a:lnSpc>
                <a:spcPts val="2270"/>
              </a:lnSpc>
            </a:pPr>
            <a:r>
              <a:rPr sz="27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Основний</a:t>
            </a:r>
            <a:r>
              <a:rPr sz="2700" spc="2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700" spc="-25" dirty="0">
                <a:solidFill>
                  <a:srgbClr val="4E3A2F"/>
                </a:solidFill>
                <a:latin typeface="Microsoft Sans Serif"/>
                <a:cs typeface="Microsoft Sans Serif"/>
              </a:rPr>
              <a:t>елемент</a:t>
            </a:r>
            <a:r>
              <a:rPr sz="2700" spc="3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7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планування</a:t>
            </a:r>
            <a:r>
              <a:rPr sz="2700" spc="2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700" spc="710" dirty="0">
                <a:solidFill>
                  <a:srgbClr val="4E3A2F"/>
                </a:solidFill>
                <a:latin typeface="Microsoft Sans Serif"/>
                <a:cs typeface="Microsoft Sans Serif"/>
              </a:rPr>
              <a:t>–</a:t>
            </a:r>
            <a:r>
              <a:rPr sz="2700" spc="2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700" spc="-25" dirty="0">
                <a:solidFill>
                  <a:srgbClr val="4E3A2F"/>
                </a:solidFill>
                <a:latin typeface="Microsoft Sans Serif"/>
                <a:cs typeface="Microsoft Sans Serif"/>
              </a:rPr>
              <a:t>місія</a:t>
            </a:r>
            <a:r>
              <a:rPr sz="2700" spc="3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7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організації,</a:t>
            </a:r>
            <a:endParaRPr sz="2700">
              <a:latin typeface="Microsoft Sans Serif"/>
              <a:cs typeface="Microsoft Sans Serif"/>
            </a:endParaRPr>
          </a:p>
          <a:p>
            <a:pPr marL="12700">
              <a:lnSpc>
                <a:spcPts val="2915"/>
              </a:lnSpc>
            </a:pPr>
            <a:r>
              <a:rPr sz="27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або</a:t>
            </a:r>
            <a:r>
              <a:rPr sz="2700" spc="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700" spc="-35" dirty="0">
                <a:solidFill>
                  <a:srgbClr val="4E3A2F"/>
                </a:solidFill>
                <a:latin typeface="Microsoft Sans Serif"/>
                <a:cs typeface="Microsoft Sans Serif"/>
              </a:rPr>
              <a:t>заява</a:t>
            </a:r>
            <a:r>
              <a:rPr sz="2700" spc="1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7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про</a:t>
            </a:r>
            <a:r>
              <a:rPr sz="2700" spc="2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700" spc="130" dirty="0">
                <a:solidFill>
                  <a:srgbClr val="4E3A2F"/>
                </a:solidFill>
                <a:latin typeface="Microsoft Sans Serif"/>
                <a:cs typeface="Microsoft Sans Serif"/>
              </a:rPr>
              <a:t>її</a:t>
            </a:r>
            <a:r>
              <a:rPr sz="2700" spc="2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7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головну</a:t>
            </a:r>
            <a:r>
              <a:rPr sz="2700" spc="2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700" spc="-80" dirty="0">
                <a:solidFill>
                  <a:srgbClr val="4E3A2F"/>
                </a:solidFill>
                <a:latin typeface="Microsoft Sans Serif"/>
                <a:cs typeface="Microsoft Sans Serif"/>
              </a:rPr>
              <a:t>мету.</a:t>
            </a:r>
            <a:endParaRPr sz="27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3540" y="1575257"/>
            <a:ext cx="8498205" cy="44170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</a:pPr>
            <a:r>
              <a:rPr sz="2250" spc="-75" dirty="0">
                <a:solidFill>
                  <a:srgbClr val="EFA12D"/>
                </a:solidFill>
                <a:latin typeface="Microsoft Sans Serif"/>
                <a:cs typeface="Microsoft Sans Serif"/>
              </a:rPr>
              <a:t>🞭</a:t>
            </a:r>
            <a:r>
              <a:rPr sz="2250" spc="445" dirty="0">
                <a:solidFill>
                  <a:srgbClr val="EFA12D"/>
                </a:solidFill>
                <a:latin typeface="Microsoft Sans Serif"/>
                <a:cs typeface="Microsoft Sans Serif"/>
              </a:rPr>
              <a:t> </a:t>
            </a:r>
            <a:r>
              <a:rPr sz="3200" spc="-80" dirty="0">
                <a:solidFill>
                  <a:srgbClr val="4E3A2F"/>
                </a:solidFill>
                <a:latin typeface="Microsoft Sans Serif"/>
                <a:cs typeface="Microsoft Sans Serif"/>
              </a:rPr>
              <a:t>Функція </a:t>
            </a:r>
            <a:r>
              <a:rPr sz="32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організації </a:t>
            </a:r>
            <a:r>
              <a:rPr sz="3200" spc="844" dirty="0">
                <a:solidFill>
                  <a:srgbClr val="4E3A2F"/>
                </a:solidFill>
                <a:latin typeface="Microsoft Sans Serif"/>
                <a:cs typeface="Microsoft Sans Serif"/>
              </a:rPr>
              <a:t>– </a:t>
            </a:r>
            <a:r>
              <a:rPr sz="32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це процес </a:t>
            </a:r>
            <a:r>
              <a:rPr sz="32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200" spc="-25" dirty="0">
                <a:solidFill>
                  <a:srgbClr val="4E3A2F"/>
                </a:solidFill>
                <a:latin typeface="Microsoft Sans Serif"/>
                <a:cs typeface="Microsoft Sans Serif"/>
              </a:rPr>
              <a:t>делегування</a:t>
            </a:r>
            <a:r>
              <a:rPr sz="32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2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і</a:t>
            </a:r>
            <a:r>
              <a:rPr sz="3200" spc="3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2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координації</a:t>
            </a:r>
            <a:r>
              <a:rPr sz="3200" spc="3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200" spc="-30" dirty="0">
                <a:solidFill>
                  <a:srgbClr val="4E3A2F"/>
                </a:solidFill>
                <a:latin typeface="Microsoft Sans Serif"/>
                <a:cs typeface="Microsoft Sans Serif"/>
              </a:rPr>
              <a:t>завдань</a:t>
            </a:r>
            <a:r>
              <a:rPr sz="3200" spc="1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2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і </a:t>
            </a:r>
            <a:r>
              <a:rPr sz="32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2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відповідальності</a:t>
            </a:r>
            <a:r>
              <a:rPr sz="32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200" spc="-70" dirty="0">
                <a:solidFill>
                  <a:srgbClr val="4E3A2F"/>
                </a:solidFill>
                <a:latin typeface="Microsoft Sans Serif"/>
                <a:cs typeface="Microsoft Sans Serif"/>
              </a:rPr>
              <a:t>за</a:t>
            </a:r>
            <a:r>
              <a:rPr sz="3200" spc="3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2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наявності</a:t>
            </a:r>
            <a:r>
              <a:rPr sz="3200" spc="1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2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чіткої </a:t>
            </a:r>
            <a:r>
              <a:rPr sz="32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200" spc="-25" dirty="0">
                <a:solidFill>
                  <a:srgbClr val="4E3A2F"/>
                </a:solidFill>
                <a:latin typeface="Microsoft Sans Serif"/>
                <a:cs typeface="Microsoft Sans Serif"/>
              </a:rPr>
              <a:t>структури</a:t>
            </a:r>
            <a:r>
              <a:rPr sz="32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200" spc="-25" dirty="0">
                <a:solidFill>
                  <a:srgbClr val="4E3A2F"/>
                </a:solidFill>
                <a:latin typeface="Microsoft Sans Serif"/>
                <a:cs typeface="Microsoft Sans Serif"/>
              </a:rPr>
              <a:t>повноважень,</a:t>
            </a:r>
            <a:r>
              <a:rPr sz="320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2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відповідальності</a:t>
            </a:r>
            <a:r>
              <a:rPr sz="3200" spc="1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200" dirty="0">
                <a:solidFill>
                  <a:srgbClr val="4E3A2F"/>
                </a:solidFill>
                <a:latin typeface="Microsoft Sans Serif"/>
                <a:cs typeface="Microsoft Sans Serif"/>
              </a:rPr>
              <a:t>й </a:t>
            </a:r>
            <a:r>
              <a:rPr sz="3200" spc="-83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200" spc="-25" dirty="0">
                <a:solidFill>
                  <a:srgbClr val="4E3A2F"/>
                </a:solidFill>
                <a:latin typeface="Microsoft Sans Serif"/>
                <a:cs typeface="Microsoft Sans Serif"/>
              </a:rPr>
              <a:t>звітності.</a:t>
            </a:r>
            <a:r>
              <a:rPr sz="3200" spc="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200" spc="-65" dirty="0">
                <a:solidFill>
                  <a:srgbClr val="4E3A2F"/>
                </a:solidFill>
                <a:latin typeface="Microsoft Sans Serif"/>
                <a:cs typeface="Microsoft Sans Serif"/>
              </a:rPr>
              <a:t>Тобто</a:t>
            </a:r>
            <a:r>
              <a:rPr sz="3200" spc="3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2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відбувається </a:t>
            </a:r>
            <a:r>
              <a:rPr sz="32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200" spc="-25" dirty="0">
                <a:solidFill>
                  <a:srgbClr val="4E3A2F"/>
                </a:solidFill>
                <a:latin typeface="Microsoft Sans Serif"/>
                <a:cs typeface="Microsoft Sans Serif"/>
              </a:rPr>
              <a:t>структурування</a:t>
            </a:r>
            <a:r>
              <a:rPr sz="32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200" spc="-30" dirty="0">
                <a:solidFill>
                  <a:srgbClr val="4E3A2F"/>
                </a:solidFill>
                <a:latin typeface="Microsoft Sans Serif"/>
                <a:cs typeface="Microsoft Sans Serif"/>
              </a:rPr>
              <a:t>завдання</a:t>
            </a:r>
            <a:r>
              <a:rPr sz="3200" spc="1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200" spc="-130" dirty="0">
                <a:solidFill>
                  <a:srgbClr val="4E3A2F"/>
                </a:solidFill>
                <a:latin typeface="Microsoft Sans Serif"/>
                <a:cs typeface="Microsoft Sans Serif"/>
              </a:rPr>
              <a:t>з</a:t>
            </a:r>
            <a:r>
              <a:rPr sz="3200" spc="2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2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тим,</a:t>
            </a:r>
            <a:r>
              <a:rPr sz="3200" spc="2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2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щоб</a:t>
            </a:r>
            <a:r>
              <a:rPr sz="3200" spc="1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2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при</a:t>
            </a:r>
            <a:endParaRPr sz="3200">
              <a:latin typeface="Microsoft Sans Serif"/>
              <a:cs typeface="Microsoft Sans Serif"/>
            </a:endParaRPr>
          </a:p>
          <a:p>
            <a:pPr marL="355600" marR="1252220" algn="just">
              <a:lnSpc>
                <a:spcPct val="100000"/>
              </a:lnSpc>
              <a:spcBef>
                <a:spcPts val="5"/>
              </a:spcBef>
            </a:pPr>
            <a:r>
              <a:rPr sz="3200" spc="-40" dirty="0">
                <a:solidFill>
                  <a:srgbClr val="4E3A2F"/>
                </a:solidFill>
                <a:latin typeface="Microsoft Sans Serif"/>
                <a:cs typeface="Microsoft Sans Serif"/>
              </a:rPr>
              <a:t>його </a:t>
            </a:r>
            <a:r>
              <a:rPr sz="3200" spc="-30" dirty="0">
                <a:solidFill>
                  <a:srgbClr val="4E3A2F"/>
                </a:solidFill>
                <a:latin typeface="Microsoft Sans Serif"/>
                <a:cs typeface="Microsoft Sans Serif"/>
              </a:rPr>
              <a:t>виконанні </a:t>
            </a:r>
            <a:r>
              <a:rPr sz="32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найбільш </a:t>
            </a:r>
            <a:r>
              <a:rPr sz="3200" spc="-25" dirty="0">
                <a:solidFill>
                  <a:srgbClr val="4E3A2F"/>
                </a:solidFill>
                <a:latin typeface="Microsoft Sans Serif"/>
                <a:cs typeface="Microsoft Sans Serif"/>
              </a:rPr>
              <a:t>ефективно </a:t>
            </a:r>
            <a:r>
              <a:rPr sz="3200" spc="-83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200" spc="-30" dirty="0">
                <a:solidFill>
                  <a:srgbClr val="4E3A2F"/>
                </a:solidFill>
                <a:latin typeface="Microsoft Sans Serif"/>
                <a:cs typeface="Microsoft Sans Serif"/>
              </a:rPr>
              <a:t>використати </a:t>
            </a:r>
            <a:r>
              <a:rPr sz="3200" spc="-25" dirty="0">
                <a:solidFill>
                  <a:srgbClr val="4E3A2F"/>
                </a:solidFill>
                <a:latin typeface="Microsoft Sans Serif"/>
                <a:cs typeface="Microsoft Sans Serif"/>
              </a:rPr>
              <a:t>співробітників </a:t>
            </a:r>
            <a:r>
              <a:rPr sz="32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і </a:t>
            </a:r>
            <a:r>
              <a:rPr sz="32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ресурси </a:t>
            </a:r>
            <a:r>
              <a:rPr sz="3200" spc="-83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2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організації.</a:t>
            </a:r>
            <a:endParaRPr sz="32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1512823"/>
            <a:ext cx="8444230" cy="897255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355600" marR="5080" indent="-342900">
              <a:lnSpc>
                <a:spcPct val="80000"/>
              </a:lnSpc>
              <a:spcBef>
                <a:spcPts val="620"/>
              </a:spcBef>
              <a:tabLst>
                <a:tab pos="431165" algn="l"/>
              </a:tabLst>
            </a:pPr>
            <a:r>
              <a:rPr sz="1500" spc="-40" dirty="0">
                <a:solidFill>
                  <a:srgbClr val="EFA12D"/>
                </a:solidFill>
              </a:rPr>
              <a:t>🞭		</a:t>
            </a:r>
            <a:r>
              <a:rPr sz="2200" spc="-35" dirty="0"/>
              <a:t>Робота </a:t>
            </a:r>
            <a:r>
              <a:rPr sz="2200" spc="-95" dirty="0"/>
              <a:t>з </a:t>
            </a:r>
            <a:r>
              <a:rPr sz="2200" spc="-10" dirty="0"/>
              <a:t>персоналом </a:t>
            </a:r>
            <a:r>
              <a:rPr sz="2200" spc="575" dirty="0"/>
              <a:t>– </a:t>
            </a:r>
            <a:r>
              <a:rPr sz="2200" spc="-20" dirty="0"/>
              <a:t>це </a:t>
            </a:r>
            <a:r>
              <a:rPr sz="2200" spc="-10" dirty="0"/>
              <a:t>відбір, </a:t>
            </a:r>
            <a:r>
              <a:rPr sz="2200" spc="-25" dirty="0"/>
              <a:t>організація </a:t>
            </a:r>
            <a:r>
              <a:rPr sz="2200" spc="-5" dirty="0"/>
              <a:t>й </a:t>
            </a:r>
            <a:r>
              <a:rPr sz="2200" spc="-25" dirty="0"/>
              <a:t>оцінка </a:t>
            </a:r>
            <a:r>
              <a:rPr sz="2200" spc="-20" dirty="0"/>
              <a:t> </a:t>
            </a:r>
            <a:r>
              <a:rPr sz="2200" spc="-25" dirty="0"/>
              <a:t>робітників</a:t>
            </a:r>
            <a:r>
              <a:rPr sz="2200" spc="45" dirty="0"/>
              <a:t> </a:t>
            </a:r>
            <a:r>
              <a:rPr sz="2200" spc="-10" dirty="0"/>
              <a:t>на</a:t>
            </a:r>
            <a:r>
              <a:rPr sz="2200" spc="35" dirty="0"/>
              <a:t> </a:t>
            </a:r>
            <a:r>
              <a:rPr sz="2200" spc="-15" dirty="0"/>
              <a:t>відповідні</a:t>
            </a:r>
            <a:r>
              <a:rPr sz="2200" spc="70" dirty="0"/>
              <a:t> </a:t>
            </a:r>
            <a:r>
              <a:rPr sz="2200" spc="-10" dirty="0"/>
              <a:t>посади</a:t>
            </a:r>
            <a:r>
              <a:rPr sz="2200" spc="35" dirty="0"/>
              <a:t> </a:t>
            </a:r>
            <a:r>
              <a:rPr sz="2200" spc="-5" dirty="0"/>
              <a:t>й</a:t>
            </a:r>
            <a:r>
              <a:rPr sz="2200" spc="25" dirty="0"/>
              <a:t> </a:t>
            </a:r>
            <a:r>
              <a:rPr sz="2200" spc="-40" dirty="0"/>
              <a:t>забезпечення</a:t>
            </a:r>
            <a:r>
              <a:rPr sz="2200" spc="60" dirty="0"/>
              <a:t> </a:t>
            </a:r>
            <a:r>
              <a:rPr sz="2200" spc="100" dirty="0"/>
              <a:t>її</a:t>
            </a:r>
            <a:r>
              <a:rPr sz="2200" spc="50" dirty="0"/>
              <a:t> </a:t>
            </a:r>
            <a:r>
              <a:rPr sz="2200" spc="-25" dirty="0"/>
              <a:t>необхідними </a:t>
            </a:r>
            <a:r>
              <a:rPr sz="2200" spc="-570" dirty="0"/>
              <a:t> </a:t>
            </a:r>
            <a:r>
              <a:rPr sz="2200" spc="5" dirty="0"/>
              <a:t>для</a:t>
            </a:r>
            <a:r>
              <a:rPr sz="2200" spc="25" dirty="0"/>
              <a:t> </a:t>
            </a:r>
            <a:r>
              <a:rPr sz="2200" spc="-25" dirty="0"/>
              <a:t>виконання</a:t>
            </a:r>
            <a:r>
              <a:rPr sz="2200" spc="45" dirty="0"/>
              <a:t> </a:t>
            </a:r>
            <a:r>
              <a:rPr sz="2200" spc="-25" dirty="0"/>
              <a:t>завдання</a:t>
            </a:r>
            <a:r>
              <a:rPr sz="2200" spc="55" dirty="0"/>
              <a:t> </a:t>
            </a:r>
            <a:r>
              <a:rPr sz="2200" spc="-30" dirty="0"/>
              <a:t>знаннями.</a:t>
            </a:r>
            <a:endParaRPr sz="2200"/>
          </a:p>
        </p:txBody>
      </p:sp>
      <p:sp>
        <p:nvSpPr>
          <p:cNvPr id="3" name="object 3"/>
          <p:cNvSpPr txBox="1"/>
          <p:nvPr/>
        </p:nvSpPr>
        <p:spPr>
          <a:xfrm>
            <a:off x="383540" y="2803906"/>
            <a:ext cx="199390" cy="2597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500" spc="-40" dirty="0">
                <a:solidFill>
                  <a:srgbClr val="EFA12D"/>
                </a:solidFill>
                <a:latin typeface="Microsoft Sans Serif"/>
                <a:cs typeface="Microsoft Sans Serif"/>
              </a:rPr>
              <a:t>🞭</a:t>
            </a:r>
            <a:endParaRPr sz="15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26440" y="2720086"/>
            <a:ext cx="8058784" cy="1165225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12700" marR="5080" indent="697865">
              <a:lnSpc>
                <a:spcPct val="80000"/>
              </a:lnSpc>
              <a:spcBef>
                <a:spcPts val="620"/>
              </a:spcBef>
            </a:pPr>
            <a:r>
              <a:rPr sz="2200" spc="-30" dirty="0">
                <a:solidFill>
                  <a:srgbClr val="4E3A2F"/>
                </a:solidFill>
                <a:latin typeface="Microsoft Sans Serif"/>
                <a:cs typeface="Microsoft Sans Serif"/>
              </a:rPr>
              <a:t>Координація</a:t>
            </a:r>
            <a:r>
              <a:rPr sz="2200" spc="5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25" dirty="0">
                <a:solidFill>
                  <a:srgbClr val="4E3A2F"/>
                </a:solidFill>
                <a:latin typeface="Microsoft Sans Serif"/>
                <a:cs typeface="Microsoft Sans Serif"/>
              </a:rPr>
              <a:t>нерідко</a:t>
            </a:r>
            <a:r>
              <a:rPr sz="2200" spc="4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визначається</a:t>
            </a:r>
            <a:r>
              <a:rPr sz="2200" spc="8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75" dirty="0">
                <a:solidFill>
                  <a:srgbClr val="4E3A2F"/>
                </a:solidFill>
                <a:latin typeface="Microsoft Sans Serif"/>
                <a:cs typeface="Microsoft Sans Serif"/>
              </a:rPr>
              <a:t>як</a:t>
            </a:r>
            <a:r>
              <a:rPr sz="2200" spc="3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“спрямування </a:t>
            </a:r>
            <a:r>
              <a:rPr sz="22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 роботи </a:t>
            </a:r>
            <a:r>
              <a:rPr sz="22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співробітників </a:t>
            </a:r>
            <a:r>
              <a:rPr sz="22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і </a:t>
            </a:r>
            <a:r>
              <a:rPr sz="22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лідерство”. </a:t>
            </a:r>
            <a:r>
              <a:rPr sz="22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Це </a:t>
            </a:r>
            <a:r>
              <a:rPr sz="2200" spc="575" dirty="0">
                <a:solidFill>
                  <a:srgbClr val="4E3A2F"/>
                </a:solidFill>
                <a:latin typeface="Microsoft Sans Serif"/>
                <a:cs typeface="Microsoft Sans Serif"/>
              </a:rPr>
              <a:t>– </a:t>
            </a:r>
            <a:r>
              <a:rPr sz="22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вплив </a:t>
            </a:r>
            <a:r>
              <a:rPr sz="22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на </a:t>
            </a:r>
            <a:r>
              <a:rPr sz="22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співробітників,</a:t>
            </a:r>
            <a:r>
              <a:rPr sz="2200" spc="4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40" dirty="0">
                <a:solidFill>
                  <a:srgbClr val="4E3A2F"/>
                </a:solidFill>
                <a:latin typeface="Microsoft Sans Serif"/>
                <a:cs typeface="Microsoft Sans Serif"/>
              </a:rPr>
              <a:t>який</a:t>
            </a:r>
            <a:r>
              <a:rPr sz="2200" spc="2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спонукає</a:t>
            </a:r>
            <a:r>
              <a:rPr sz="2200" spc="5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45" dirty="0">
                <a:solidFill>
                  <a:srgbClr val="4E3A2F"/>
                </a:solidFill>
                <a:latin typeface="Microsoft Sans Serif"/>
                <a:cs typeface="Microsoft Sans Serif"/>
              </a:rPr>
              <a:t>їх </a:t>
            </a:r>
            <a:r>
              <a:rPr sz="22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прагнути</a:t>
            </a:r>
            <a:r>
              <a:rPr sz="2200" spc="3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до</a:t>
            </a:r>
            <a:r>
              <a:rPr sz="2200" spc="4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досягнення</a:t>
            </a:r>
            <a:r>
              <a:rPr sz="2200" spc="2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цілей </a:t>
            </a:r>
            <a:r>
              <a:rPr sz="2200" spc="-57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організації;</a:t>
            </a:r>
            <a:r>
              <a:rPr sz="2200" spc="2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30" dirty="0">
                <a:solidFill>
                  <a:srgbClr val="4E3A2F"/>
                </a:solidFill>
                <a:latin typeface="Microsoft Sans Serif"/>
                <a:cs typeface="Microsoft Sans Serif"/>
              </a:rPr>
              <a:t>побудова</a:t>
            </a:r>
            <a:r>
              <a:rPr sz="2200" spc="6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25" dirty="0">
                <a:solidFill>
                  <a:srgbClr val="4E3A2F"/>
                </a:solidFill>
                <a:latin typeface="Microsoft Sans Serif"/>
                <a:cs typeface="Microsoft Sans Serif"/>
              </a:rPr>
              <a:t>стосунків</a:t>
            </a:r>
            <a:r>
              <a:rPr sz="2200" spc="4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55" dirty="0">
                <a:solidFill>
                  <a:srgbClr val="4E3A2F"/>
                </a:solidFill>
                <a:latin typeface="Microsoft Sans Serif"/>
                <a:cs typeface="Microsoft Sans Serif"/>
              </a:rPr>
              <a:t>між</a:t>
            </a:r>
            <a:r>
              <a:rPr sz="2200" spc="3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25" dirty="0">
                <a:solidFill>
                  <a:srgbClr val="4E3A2F"/>
                </a:solidFill>
                <a:latin typeface="Microsoft Sans Serif"/>
                <a:cs typeface="Microsoft Sans Serif"/>
              </a:rPr>
              <a:t>ними.</a:t>
            </a:r>
            <a:endParaRPr sz="22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3540" y="4279468"/>
            <a:ext cx="200025" cy="2603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500" spc="-40" dirty="0">
                <a:solidFill>
                  <a:srgbClr val="EFA12D"/>
                </a:solidFill>
                <a:latin typeface="Microsoft Sans Serif"/>
                <a:cs typeface="Microsoft Sans Serif"/>
              </a:rPr>
              <a:t>🞭</a:t>
            </a:r>
            <a:endParaRPr sz="15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26440" y="4195648"/>
            <a:ext cx="7881620" cy="1165225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12700" marR="5080" indent="697865">
              <a:lnSpc>
                <a:spcPct val="80000"/>
              </a:lnSpc>
              <a:spcBef>
                <a:spcPts val="625"/>
              </a:spcBef>
            </a:pPr>
            <a:r>
              <a:rPr sz="2200" spc="-30" dirty="0">
                <a:solidFill>
                  <a:srgbClr val="4E3A2F"/>
                </a:solidFill>
                <a:latin typeface="Microsoft Sans Serif"/>
                <a:cs typeface="Microsoft Sans Serif"/>
              </a:rPr>
              <a:t>Контроль,</a:t>
            </a:r>
            <a:r>
              <a:rPr sz="2200" spc="7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40" dirty="0">
                <a:solidFill>
                  <a:srgbClr val="4E3A2F"/>
                </a:solidFill>
                <a:latin typeface="Microsoft Sans Serif"/>
                <a:cs typeface="Microsoft Sans Serif"/>
              </a:rPr>
              <a:t>який</a:t>
            </a:r>
            <a:r>
              <a:rPr sz="2200" spc="4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пов’язаний</a:t>
            </a:r>
            <a:r>
              <a:rPr sz="2200" spc="4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95" dirty="0">
                <a:solidFill>
                  <a:srgbClr val="4E3A2F"/>
                </a:solidFill>
                <a:latin typeface="Microsoft Sans Serif"/>
                <a:cs typeface="Microsoft Sans Serif"/>
              </a:rPr>
              <a:t>з</a:t>
            </a:r>
            <a:r>
              <a:rPr sz="2200" spc="5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35" dirty="0">
                <a:solidFill>
                  <a:srgbClr val="4E3A2F"/>
                </a:solidFill>
                <a:latin typeface="Microsoft Sans Serif"/>
                <a:cs typeface="Microsoft Sans Serif"/>
              </a:rPr>
              <a:t>загальним</a:t>
            </a:r>
            <a:r>
              <a:rPr sz="2200" spc="6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25" dirty="0">
                <a:solidFill>
                  <a:srgbClr val="4E3A2F"/>
                </a:solidFill>
                <a:latin typeface="Microsoft Sans Serif"/>
                <a:cs typeface="Microsoft Sans Serif"/>
              </a:rPr>
              <a:t>керівництвом,</a:t>
            </a:r>
            <a:r>
              <a:rPr sz="2200" spc="8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- </a:t>
            </a:r>
            <a:r>
              <a:rPr sz="2200" spc="-57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це</a:t>
            </a:r>
            <a:r>
              <a:rPr sz="2200" spc="2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створення</a:t>
            </a:r>
            <a:r>
              <a:rPr sz="2200" spc="5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й</a:t>
            </a:r>
            <a:r>
              <a:rPr sz="2200" spc="3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25" dirty="0">
                <a:solidFill>
                  <a:srgbClr val="4E3A2F"/>
                </a:solidFill>
                <a:latin typeface="Microsoft Sans Serif"/>
                <a:cs typeface="Microsoft Sans Serif"/>
              </a:rPr>
              <a:t>запровадження</a:t>
            </a:r>
            <a:r>
              <a:rPr sz="2200" spc="8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35" dirty="0">
                <a:solidFill>
                  <a:srgbClr val="4E3A2F"/>
                </a:solidFill>
                <a:latin typeface="Microsoft Sans Serif"/>
                <a:cs typeface="Microsoft Sans Serif"/>
              </a:rPr>
              <a:t>механізмів,</a:t>
            </a:r>
            <a:r>
              <a:rPr sz="2200" spc="4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60" dirty="0">
                <a:solidFill>
                  <a:srgbClr val="4E3A2F"/>
                </a:solidFill>
                <a:latin typeface="Microsoft Sans Serif"/>
                <a:cs typeface="Microsoft Sans Serif"/>
              </a:rPr>
              <a:t>які</a:t>
            </a:r>
            <a:r>
              <a:rPr sz="2200" spc="4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45" dirty="0">
                <a:solidFill>
                  <a:srgbClr val="4E3A2F"/>
                </a:solidFill>
                <a:latin typeface="Microsoft Sans Serif"/>
                <a:cs typeface="Microsoft Sans Serif"/>
              </a:rPr>
              <a:t>забезпечують </a:t>
            </a:r>
            <a:r>
              <a:rPr sz="2200" spc="-57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досягнення</a:t>
            </a:r>
            <a:r>
              <a:rPr sz="2200" spc="1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rgbClr val="4E3A2F"/>
                </a:solidFill>
                <a:latin typeface="Microsoft Sans Serif"/>
                <a:cs typeface="Microsoft Sans Serif"/>
              </a:rPr>
              <a:t>цілей</a:t>
            </a:r>
            <a:r>
              <a:rPr sz="2200" spc="2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організації,</a:t>
            </a:r>
            <a:r>
              <a:rPr sz="2200" spc="3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усунення</a:t>
            </a:r>
            <a:r>
              <a:rPr sz="2200" spc="3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невідповідностей</a:t>
            </a:r>
            <a:r>
              <a:rPr sz="2200" spc="6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95" dirty="0">
                <a:solidFill>
                  <a:srgbClr val="4E3A2F"/>
                </a:solidFill>
                <a:latin typeface="Microsoft Sans Serif"/>
                <a:cs typeface="Microsoft Sans Serif"/>
              </a:rPr>
              <a:t>з </a:t>
            </a:r>
            <a:r>
              <a:rPr sz="2200" spc="-9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25" dirty="0">
                <a:solidFill>
                  <a:srgbClr val="4E3A2F"/>
                </a:solidFill>
                <a:latin typeface="Microsoft Sans Serif"/>
                <a:cs typeface="Microsoft Sans Serif"/>
              </a:rPr>
              <a:t>наміченими</a:t>
            </a:r>
            <a:r>
              <a:rPr sz="2200" spc="2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раніше</a:t>
            </a:r>
            <a:r>
              <a:rPr sz="2200" spc="3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планами</a:t>
            </a:r>
            <a:r>
              <a:rPr sz="2200" spc="2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[10,</a:t>
            </a:r>
            <a:r>
              <a:rPr sz="2200" spc="4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с.</a:t>
            </a:r>
            <a:r>
              <a:rPr sz="2200" spc="3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80-82].</a:t>
            </a:r>
            <a:endParaRPr sz="22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60604" y="780287"/>
            <a:ext cx="8883650" cy="546100"/>
            <a:chOff x="260604" y="780287"/>
            <a:chExt cx="8883650" cy="5461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0604" y="780287"/>
              <a:ext cx="425196" cy="30175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4528" y="780287"/>
              <a:ext cx="1028700" cy="30175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28343" y="780287"/>
              <a:ext cx="438912" cy="30175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95984" y="780287"/>
              <a:ext cx="697991" cy="30175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872995" y="780287"/>
              <a:ext cx="1278636" cy="30175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935224" y="780287"/>
              <a:ext cx="990600" cy="30175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704844" y="780287"/>
              <a:ext cx="1075944" cy="301751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561332" y="780287"/>
              <a:ext cx="1697736" cy="301751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041136" y="780287"/>
              <a:ext cx="1089660" cy="30175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912863" y="780287"/>
              <a:ext cx="1252727" cy="301751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894320" y="780287"/>
              <a:ext cx="784859" cy="301751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60604" y="1024127"/>
              <a:ext cx="914400" cy="301751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55548" y="1024127"/>
              <a:ext cx="1242060" cy="301751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976627" y="1024127"/>
              <a:ext cx="1452372" cy="301751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208020" y="1024127"/>
              <a:ext cx="559307" cy="301751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496055" y="1024127"/>
              <a:ext cx="1408176" cy="301751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632959" y="1024127"/>
              <a:ext cx="598932" cy="301751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960619" y="1024127"/>
              <a:ext cx="1077468" cy="301751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823204" y="1024127"/>
              <a:ext cx="1473707" cy="301751"/>
            </a:xfrm>
            <a:prstGeom prst="rect">
              <a:avLst/>
            </a:prstGeom>
          </p:spPr>
        </p:pic>
      </p:grpSp>
      <p:sp>
        <p:nvSpPr>
          <p:cNvPr id="22" name="object 22"/>
          <p:cNvSpPr txBox="1"/>
          <p:nvPr/>
        </p:nvSpPr>
        <p:spPr>
          <a:xfrm>
            <a:off x="383540" y="613917"/>
            <a:ext cx="8122284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У</a:t>
            </a:r>
            <a:r>
              <a:rPr sz="1600" spc="-1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 </a:t>
            </a:r>
            <a:r>
              <a:rPr sz="1600" spc="-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ЗВ’ЯЗКУ</a:t>
            </a:r>
            <a:r>
              <a:rPr sz="1600" spc="5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 </a:t>
            </a:r>
            <a:r>
              <a:rPr sz="1600" spc="-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З</a:t>
            </a:r>
            <a:r>
              <a:rPr sz="1600" spc="1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 </a:t>
            </a:r>
            <a:r>
              <a:rPr sz="1600" spc="-1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ЦИМ</a:t>
            </a:r>
            <a:r>
              <a:rPr sz="1600" spc="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 </a:t>
            </a:r>
            <a:r>
              <a:rPr sz="1600" spc="-1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НАВЕДЕМО</a:t>
            </a:r>
            <a:r>
              <a:rPr sz="1600" spc="4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 </a:t>
            </a:r>
            <a:r>
              <a:rPr sz="1600" spc="-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ДОСИТЬ</a:t>
            </a:r>
            <a:r>
              <a:rPr sz="160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 </a:t>
            </a:r>
            <a:r>
              <a:rPr sz="1600" spc="-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ШИРОКУ</a:t>
            </a:r>
            <a:r>
              <a:rPr sz="1600" spc="1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 </a:t>
            </a:r>
            <a:r>
              <a:rPr sz="1600" spc="-1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КЛАСИФІКАЦІЮ</a:t>
            </a:r>
            <a:r>
              <a:rPr sz="1600" spc="3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 </a:t>
            </a:r>
            <a:r>
              <a:rPr sz="1600" spc="-1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ФУНКЦІЙ</a:t>
            </a:r>
            <a:r>
              <a:rPr sz="1600" spc="3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 </a:t>
            </a:r>
            <a:r>
              <a:rPr sz="1600" spc="-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ЛІДЕРСТВА,</a:t>
            </a:r>
            <a:r>
              <a:rPr sz="1600" spc="4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 </a:t>
            </a:r>
            <a:r>
              <a:rPr sz="1600" spc="-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ЯКУ </a:t>
            </a:r>
            <a:r>
              <a:rPr sz="1600" spc="-38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 </a:t>
            </a:r>
            <a:r>
              <a:rPr sz="1600" spc="-1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ДАЮТЬ</a:t>
            </a:r>
            <a:r>
              <a:rPr sz="160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 </a:t>
            </a:r>
            <a:r>
              <a:rPr sz="1600" spc="-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РОСІЙСЬКІ ДОСЛІДНИКИ</a:t>
            </a:r>
            <a:r>
              <a:rPr sz="1600" spc="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 </a:t>
            </a:r>
            <a:r>
              <a:rPr sz="1600" spc="-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Ю.</a:t>
            </a:r>
            <a:r>
              <a:rPr sz="1600" spc="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 </a:t>
            </a:r>
            <a:r>
              <a:rPr sz="1600" spc="-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ЄМЕЛЬЯНОВ,</a:t>
            </a:r>
            <a:r>
              <a:rPr sz="1600" spc="1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 </a:t>
            </a:r>
            <a:r>
              <a:rPr sz="1600" spc="-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Є.</a:t>
            </a:r>
            <a:r>
              <a:rPr sz="1600" spc="1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 </a:t>
            </a:r>
            <a:r>
              <a:rPr sz="1600" spc="-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КУЗЬМІН</a:t>
            </a:r>
            <a:r>
              <a:rPr sz="1600" spc="4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 </a:t>
            </a:r>
            <a:r>
              <a:rPr sz="1600" spc="-5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ТА</a:t>
            </a:r>
            <a:r>
              <a:rPr sz="160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 </a:t>
            </a:r>
            <a:r>
              <a:rPr sz="1600" spc="-1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І.</a:t>
            </a:r>
            <a:r>
              <a:rPr sz="1600" spc="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 </a:t>
            </a:r>
            <a:r>
              <a:rPr sz="1600" spc="-1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ВОЛКОВ:</a:t>
            </a:r>
            <a:endParaRPr sz="1600">
              <a:latin typeface="Franklin Gothic Medium"/>
              <a:cs typeface="Franklin Gothic Medium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3650"/>
              </a:lnSpc>
              <a:spcBef>
                <a:spcPts val="105"/>
              </a:spcBef>
              <a:tabLst>
                <a:tab pos="466725" algn="l"/>
              </a:tabLst>
            </a:pPr>
            <a:r>
              <a:rPr sz="2250" spc="-75" dirty="0">
                <a:solidFill>
                  <a:srgbClr val="EFA12D"/>
                </a:solidFill>
              </a:rPr>
              <a:t>🞭	</a:t>
            </a:r>
            <a:r>
              <a:rPr spc="-40" dirty="0"/>
              <a:t>Лідер</a:t>
            </a:r>
            <a:r>
              <a:rPr spc="15" dirty="0"/>
              <a:t> </a:t>
            </a:r>
            <a:r>
              <a:rPr spc="-100" dirty="0"/>
              <a:t>як</a:t>
            </a:r>
            <a:r>
              <a:rPr spc="35" dirty="0"/>
              <a:t> </a:t>
            </a:r>
            <a:r>
              <a:rPr spc="-25" dirty="0"/>
              <a:t>адміністратор.</a:t>
            </a:r>
            <a:r>
              <a:rPr spc="5" dirty="0"/>
              <a:t> </a:t>
            </a:r>
            <a:r>
              <a:rPr dirty="0"/>
              <a:t>Найбільш</a:t>
            </a:r>
            <a:endParaRPr sz="2250"/>
          </a:p>
          <a:p>
            <a:pPr marL="355600" marR="5080">
              <a:lnSpc>
                <a:spcPct val="90000"/>
              </a:lnSpc>
              <a:spcBef>
                <a:spcPts val="190"/>
              </a:spcBef>
            </a:pPr>
            <a:r>
              <a:rPr spc="-25" dirty="0"/>
              <a:t>очевидним</a:t>
            </a:r>
            <a:r>
              <a:rPr spc="-10" dirty="0"/>
              <a:t> </a:t>
            </a:r>
            <a:r>
              <a:rPr spc="15" dirty="0"/>
              <a:t>для</a:t>
            </a:r>
            <a:r>
              <a:rPr spc="25" dirty="0"/>
              <a:t> </a:t>
            </a:r>
            <a:r>
              <a:rPr dirty="0"/>
              <a:t>лідера</a:t>
            </a:r>
            <a:r>
              <a:rPr spc="5" dirty="0"/>
              <a:t> </a:t>
            </a:r>
            <a:r>
              <a:rPr spc="30" dirty="0"/>
              <a:t>є </a:t>
            </a:r>
            <a:r>
              <a:rPr spc="-15" dirty="0"/>
              <a:t>роль</a:t>
            </a:r>
            <a:r>
              <a:rPr spc="10" dirty="0"/>
              <a:t> </a:t>
            </a:r>
            <a:r>
              <a:rPr spc="-30" dirty="0"/>
              <a:t>верховного </a:t>
            </a:r>
            <a:r>
              <a:rPr spc="-25" dirty="0"/>
              <a:t> </a:t>
            </a:r>
            <a:r>
              <a:rPr spc="-35" dirty="0"/>
              <a:t>координатора</a:t>
            </a:r>
            <a:r>
              <a:rPr spc="-20" dirty="0"/>
              <a:t> </a:t>
            </a:r>
            <a:r>
              <a:rPr spc="-5" dirty="0"/>
              <a:t>діяльності</a:t>
            </a:r>
            <a:r>
              <a:rPr spc="-15" dirty="0"/>
              <a:t> </a:t>
            </a:r>
            <a:r>
              <a:rPr spc="-25" dirty="0"/>
              <a:t>групи.</a:t>
            </a:r>
            <a:r>
              <a:rPr spc="5" dirty="0"/>
              <a:t> </a:t>
            </a:r>
            <a:r>
              <a:rPr spc="-40" dirty="0"/>
              <a:t>Незалежно </a:t>
            </a:r>
            <a:r>
              <a:rPr spc="-835" dirty="0"/>
              <a:t> </a:t>
            </a:r>
            <a:r>
              <a:rPr spc="-10" dirty="0"/>
              <a:t>від</a:t>
            </a:r>
            <a:r>
              <a:rPr spc="5" dirty="0"/>
              <a:t> </a:t>
            </a:r>
            <a:r>
              <a:rPr spc="-40" dirty="0"/>
              <a:t>того,</a:t>
            </a:r>
            <a:r>
              <a:rPr spc="30" dirty="0"/>
              <a:t> </a:t>
            </a:r>
            <a:r>
              <a:rPr spc="-20" dirty="0"/>
              <a:t>чи</a:t>
            </a:r>
            <a:r>
              <a:rPr spc="25" dirty="0"/>
              <a:t> </a:t>
            </a:r>
            <a:r>
              <a:rPr spc="-15" dirty="0"/>
              <a:t>він</a:t>
            </a:r>
            <a:r>
              <a:rPr spc="20" dirty="0"/>
              <a:t> </a:t>
            </a:r>
            <a:r>
              <a:rPr spc="-25" dirty="0"/>
              <a:t>сам</a:t>
            </a:r>
            <a:r>
              <a:rPr spc="25" dirty="0"/>
              <a:t> </a:t>
            </a:r>
            <a:r>
              <a:rPr spc="-35" dirty="0"/>
              <a:t>розробляє</a:t>
            </a:r>
            <a:r>
              <a:rPr spc="30" dirty="0"/>
              <a:t> </a:t>
            </a:r>
            <a:r>
              <a:rPr spc="-10" dirty="0"/>
              <a:t>основні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726440" y="3282822"/>
            <a:ext cx="7726680" cy="31483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3650"/>
              </a:lnSpc>
              <a:spcBef>
                <a:spcPts val="105"/>
              </a:spcBef>
            </a:pPr>
            <a:r>
              <a:rPr sz="3200" spc="-50" dirty="0">
                <a:solidFill>
                  <a:srgbClr val="4E3A2F"/>
                </a:solidFill>
                <a:latin typeface="Microsoft Sans Serif"/>
                <a:cs typeface="Microsoft Sans Serif"/>
              </a:rPr>
              <a:t>напрямки</a:t>
            </a:r>
            <a:r>
              <a:rPr sz="32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200" spc="20" dirty="0">
                <a:solidFill>
                  <a:srgbClr val="4E3A2F"/>
                </a:solidFill>
                <a:latin typeface="Microsoft Sans Serif"/>
                <a:cs typeface="Microsoft Sans Serif"/>
              </a:rPr>
              <a:t>ділової</a:t>
            </a:r>
            <a:r>
              <a:rPr sz="320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200" spc="-35" dirty="0">
                <a:solidFill>
                  <a:srgbClr val="4E3A2F"/>
                </a:solidFill>
                <a:latin typeface="Microsoft Sans Serif"/>
                <a:cs typeface="Microsoft Sans Serif"/>
              </a:rPr>
              <a:t>політики,</a:t>
            </a:r>
            <a:r>
              <a:rPr sz="3200" spc="1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200" spc="-25" dirty="0">
                <a:solidFill>
                  <a:srgbClr val="4E3A2F"/>
                </a:solidFill>
                <a:latin typeface="Microsoft Sans Serif"/>
                <a:cs typeface="Microsoft Sans Serif"/>
              </a:rPr>
              <a:t>чи</a:t>
            </a:r>
            <a:r>
              <a:rPr sz="3200" spc="2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2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вони</a:t>
            </a:r>
            <a:endParaRPr sz="3200">
              <a:latin typeface="Microsoft Sans Serif"/>
              <a:cs typeface="Microsoft Sans Serif"/>
            </a:endParaRPr>
          </a:p>
          <a:p>
            <a:pPr marL="12700" marR="5080">
              <a:lnSpc>
                <a:spcPct val="90000"/>
              </a:lnSpc>
              <a:spcBef>
                <a:spcPts val="190"/>
              </a:spcBef>
            </a:pPr>
            <a:r>
              <a:rPr sz="32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приписуються</a:t>
            </a:r>
            <a:r>
              <a:rPr sz="32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2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йому</a:t>
            </a:r>
            <a:r>
              <a:rPr sz="3200" spc="2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200" spc="-50" dirty="0">
                <a:solidFill>
                  <a:srgbClr val="4E3A2F"/>
                </a:solidFill>
                <a:latin typeface="Microsoft Sans Serif"/>
                <a:cs typeface="Microsoft Sans Serif"/>
              </a:rPr>
              <a:t>згори,</a:t>
            </a:r>
            <a:r>
              <a:rPr sz="3200" spc="4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200" dirty="0">
                <a:solidFill>
                  <a:srgbClr val="4E3A2F"/>
                </a:solidFill>
                <a:latin typeface="Microsoft Sans Serif"/>
                <a:cs typeface="Microsoft Sans Serif"/>
              </a:rPr>
              <a:t>в</a:t>
            </a:r>
            <a:r>
              <a:rPr sz="3200" spc="2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200" spc="-45" dirty="0">
                <a:solidFill>
                  <a:srgbClr val="4E3A2F"/>
                </a:solidFill>
                <a:latin typeface="Microsoft Sans Serif"/>
                <a:cs typeface="Microsoft Sans Serif"/>
              </a:rPr>
              <a:t>коло</a:t>
            </a:r>
            <a:r>
              <a:rPr sz="3200" spc="2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200" spc="-40" dirty="0">
                <a:solidFill>
                  <a:srgbClr val="4E3A2F"/>
                </a:solidFill>
                <a:latin typeface="Microsoft Sans Serif"/>
                <a:cs typeface="Microsoft Sans Serif"/>
              </a:rPr>
              <a:t>його </a:t>
            </a:r>
            <a:r>
              <a:rPr sz="3200" spc="-3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200" spc="-40" dirty="0">
                <a:solidFill>
                  <a:srgbClr val="4E3A2F"/>
                </a:solidFill>
                <a:latin typeface="Microsoft Sans Serif"/>
                <a:cs typeface="Microsoft Sans Serif"/>
              </a:rPr>
              <a:t>обов’язків</a:t>
            </a:r>
            <a:r>
              <a:rPr sz="3200" spc="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200" spc="-30" dirty="0">
                <a:solidFill>
                  <a:srgbClr val="4E3A2F"/>
                </a:solidFill>
                <a:latin typeface="Microsoft Sans Serif"/>
                <a:cs typeface="Microsoft Sans Serif"/>
              </a:rPr>
              <a:t>неодмінно</a:t>
            </a:r>
            <a:r>
              <a:rPr sz="3200" spc="3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2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входить</a:t>
            </a:r>
            <a:r>
              <a:rPr sz="320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200" spc="-40" dirty="0">
                <a:solidFill>
                  <a:srgbClr val="4E3A2F"/>
                </a:solidFill>
                <a:latin typeface="Microsoft Sans Serif"/>
                <a:cs typeface="Microsoft Sans Serif"/>
              </a:rPr>
              <a:t>функція </a:t>
            </a:r>
            <a:r>
              <a:rPr sz="3200" spc="-3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2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нагляду</a:t>
            </a:r>
            <a:r>
              <a:rPr sz="32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200" spc="-70" dirty="0">
                <a:solidFill>
                  <a:srgbClr val="4E3A2F"/>
                </a:solidFill>
                <a:latin typeface="Microsoft Sans Serif"/>
                <a:cs typeface="Microsoft Sans Serif"/>
              </a:rPr>
              <a:t>за</a:t>
            </a:r>
            <a:r>
              <a:rPr sz="3200" spc="2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200" spc="-30" dirty="0">
                <a:solidFill>
                  <a:srgbClr val="4E3A2F"/>
                </a:solidFill>
                <a:latin typeface="Microsoft Sans Serif"/>
                <a:cs typeface="Microsoft Sans Serif"/>
              </a:rPr>
              <a:t>виконанням.</a:t>
            </a:r>
            <a:r>
              <a:rPr sz="320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2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Адміністративна </a:t>
            </a:r>
            <a:r>
              <a:rPr sz="3200" spc="-83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200" spc="-40" dirty="0">
                <a:solidFill>
                  <a:srgbClr val="4E3A2F"/>
                </a:solidFill>
                <a:latin typeface="Microsoft Sans Serif"/>
                <a:cs typeface="Microsoft Sans Serif"/>
              </a:rPr>
              <a:t>функція</a:t>
            </a:r>
            <a:r>
              <a:rPr sz="3200" spc="1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200" spc="-30" dirty="0">
                <a:solidFill>
                  <a:srgbClr val="4E3A2F"/>
                </a:solidFill>
                <a:latin typeface="Microsoft Sans Serif"/>
                <a:cs typeface="Microsoft Sans Serif"/>
              </a:rPr>
              <a:t>полягає</a:t>
            </a:r>
            <a:r>
              <a:rPr sz="3200" spc="2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2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не</a:t>
            </a:r>
            <a:r>
              <a:rPr sz="3200" spc="2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200" dirty="0">
                <a:solidFill>
                  <a:srgbClr val="4E3A2F"/>
                </a:solidFill>
                <a:latin typeface="Microsoft Sans Serif"/>
                <a:cs typeface="Microsoft Sans Serif"/>
              </a:rPr>
              <a:t>в</a:t>
            </a:r>
            <a:r>
              <a:rPr sz="3200" spc="2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2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самостійному </a:t>
            </a:r>
            <a:r>
              <a:rPr sz="32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200" spc="-30" dirty="0">
                <a:solidFill>
                  <a:srgbClr val="4E3A2F"/>
                </a:solidFill>
                <a:latin typeface="Microsoft Sans Serif"/>
                <a:cs typeface="Microsoft Sans Serif"/>
              </a:rPr>
              <a:t>виконанні</a:t>
            </a:r>
            <a:r>
              <a:rPr sz="320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2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роботи,</a:t>
            </a:r>
            <a:r>
              <a:rPr sz="3200" spc="3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200" dirty="0">
                <a:solidFill>
                  <a:srgbClr val="4E3A2F"/>
                </a:solidFill>
                <a:latin typeface="Microsoft Sans Serif"/>
                <a:cs typeface="Microsoft Sans Serif"/>
              </a:rPr>
              <a:t>а</a:t>
            </a:r>
            <a:r>
              <a:rPr sz="3200" spc="2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200" spc="5" dirty="0">
                <a:solidFill>
                  <a:srgbClr val="4E3A2F"/>
                </a:solidFill>
                <a:latin typeface="Microsoft Sans Serif"/>
                <a:cs typeface="Microsoft Sans Serif"/>
              </a:rPr>
              <a:t>в</a:t>
            </a:r>
            <a:r>
              <a:rPr sz="3200" spc="1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2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дорученні</a:t>
            </a:r>
            <a:r>
              <a:rPr sz="320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200" spc="155" dirty="0">
                <a:solidFill>
                  <a:srgbClr val="4E3A2F"/>
                </a:solidFill>
                <a:latin typeface="Microsoft Sans Serif"/>
                <a:cs typeface="Microsoft Sans Serif"/>
              </a:rPr>
              <a:t>її</a:t>
            </a:r>
            <a:r>
              <a:rPr sz="3200" spc="3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200" spc="-30" dirty="0">
                <a:solidFill>
                  <a:srgbClr val="4E3A2F"/>
                </a:solidFill>
                <a:latin typeface="Microsoft Sans Serif"/>
                <a:cs typeface="Microsoft Sans Serif"/>
              </a:rPr>
              <a:t>іншим </a:t>
            </a:r>
            <a:r>
              <a:rPr sz="3200" spc="-83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2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членам</a:t>
            </a:r>
            <a:r>
              <a:rPr sz="320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200" spc="-25" dirty="0">
                <a:solidFill>
                  <a:srgbClr val="4E3A2F"/>
                </a:solidFill>
                <a:latin typeface="Microsoft Sans Serif"/>
                <a:cs typeface="Microsoft Sans Serif"/>
              </a:rPr>
              <a:t>групи.</a:t>
            </a:r>
            <a:endParaRPr sz="32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3540" y="1531061"/>
            <a:ext cx="8482330" cy="4187825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355600" marR="5080" indent="-342900">
              <a:lnSpc>
                <a:spcPct val="90000"/>
              </a:lnSpc>
              <a:spcBef>
                <a:spcPts val="459"/>
              </a:spcBef>
              <a:tabLst>
                <a:tab pos="460375" algn="l"/>
              </a:tabLst>
            </a:pPr>
            <a:r>
              <a:rPr sz="2100" spc="-70" dirty="0">
                <a:solidFill>
                  <a:srgbClr val="EFA12D"/>
                </a:solidFill>
                <a:latin typeface="Microsoft Sans Serif"/>
                <a:cs typeface="Microsoft Sans Serif"/>
              </a:rPr>
              <a:t>🞭		</a:t>
            </a:r>
            <a:r>
              <a:rPr sz="3000" spc="-40" dirty="0">
                <a:solidFill>
                  <a:srgbClr val="4E3A2F"/>
                </a:solidFill>
                <a:latin typeface="Microsoft Sans Serif"/>
                <a:cs typeface="Microsoft Sans Serif"/>
              </a:rPr>
              <a:t>Лідер</a:t>
            </a:r>
            <a:r>
              <a:rPr sz="3000" spc="1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000" spc="-100" dirty="0">
                <a:solidFill>
                  <a:srgbClr val="4E3A2F"/>
                </a:solidFill>
                <a:latin typeface="Microsoft Sans Serif"/>
                <a:cs typeface="Microsoft Sans Serif"/>
              </a:rPr>
              <a:t>як</a:t>
            </a:r>
            <a:r>
              <a:rPr sz="3000" spc="4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0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планувальник.</a:t>
            </a:r>
            <a:r>
              <a:rPr sz="3000" spc="4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000" spc="-40" dirty="0">
                <a:solidFill>
                  <a:srgbClr val="4E3A2F"/>
                </a:solidFill>
                <a:latin typeface="Microsoft Sans Serif"/>
                <a:cs typeface="Microsoft Sans Serif"/>
              </a:rPr>
              <a:t>Лідер</a:t>
            </a:r>
            <a:r>
              <a:rPr sz="3000" spc="3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0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часто</a:t>
            </a:r>
            <a:r>
              <a:rPr sz="3000" spc="2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0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приймає </a:t>
            </a:r>
            <a:r>
              <a:rPr sz="3000" spc="-78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000" spc="-40" dirty="0">
                <a:solidFill>
                  <a:srgbClr val="4E3A2F"/>
                </a:solidFill>
                <a:latin typeface="Microsoft Sans Serif"/>
                <a:cs typeface="Microsoft Sans Serif"/>
              </a:rPr>
              <a:t>обов’язки</a:t>
            </a:r>
            <a:r>
              <a:rPr sz="3000" spc="1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000" spc="-35" dirty="0">
                <a:solidFill>
                  <a:srgbClr val="4E3A2F"/>
                </a:solidFill>
                <a:latin typeface="Microsoft Sans Serif"/>
                <a:cs typeface="Microsoft Sans Serif"/>
              </a:rPr>
              <a:t>розробника</a:t>
            </a:r>
            <a:r>
              <a:rPr sz="3000" spc="3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000" spc="-45" dirty="0">
                <a:solidFill>
                  <a:srgbClr val="4E3A2F"/>
                </a:solidFill>
                <a:latin typeface="Microsoft Sans Serif"/>
                <a:cs typeface="Microsoft Sans Serif"/>
              </a:rPr>
              <a:t>методів</a:t>
            </a:r>
            <a:r>
              <a:rPr sz="3000" spc="1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0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і</a:t>
            </a:r>
            <a:r>
              <a:rPr sz="3000" spc="3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0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засобів,</a:t>
            </a:r>
            <a:r>
              <a:rPr sz="3000" spc="2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000" spc="-70" dirty="0">
                <a:solidFill>
                  <a:srgbClr val="4E3A2F"/>
                </a:solidFill>
                <a:latin typeface="Microsoft Sans Serif"/>
                <a:cs typeface="Microsoft Sans Serif"/>
              </a:rPr>
              <a:t>за </a:t>
            </a:r>
            <a:r>
              <a:rPr sz="3000" spc="-6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000" spc="-30" dirty="0">
                <a:solidFill>
                  <a:srgbClr val="4E3A2F"/>
                </a:solidFill>
                <a:latin typeface="Microsoft Sans Serif"/>
                <a:cs typeface="Microsoft Sans Serif"/>
              </a:rPr>
              <a:t>допомогою</a:t>
            </a:r>
            <a:r>
              <a:rPr sz="3000" spc="2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000" spc="-55" dirty="0">
                <a:solidFill>
                  <a:srgbClr val="4E3A2F"/>
                </a:solidFill>
                <a:latin typeface="Microsoft Sans Serif"/>
                <a:cs typeface="Microsoft Sans Serif"/>
              </a:rPr>
              <a:t>яких</a:t>
            </a:r>
            <a:r>
              <a:rPr sz="3000" spc="4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000" spc="-30" dirty="0">
                <a:solidFill>
                  <a:srgbClr val="4E3A2F"/>
                </a:solidFill>
                <a:latin typeface="Microsoft Sans Serif"/>
                <a:cs typeface="Microsoft Sans Serif"/>
              </a:rPr>
              <a:t>група</a:t>
            </a:r>
            <a:r>
              <a:rPr sz="3000" spc="3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0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досягає</a:t>
            </a:r>
            <a:r>
              <a:rPr sz="3000" spc="2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000" dirty="0">
                <a:solidFill>
                  <a:srgbClr val="4E3A2F"/>
                </a:solidFill>
                <a:latin typeface="Microsoft Sans Serif"/>
                <a:cs typeface="Microsoft Sans Serif"/>
              </a:rPr>
              <a:t>цілей.</a:t>
            </a:r>
            <a:r>
              <a:rPr sz="3000" spc="2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0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Ця </a:t>
            </a:r>
            <a:r>
              <a:rPr sz="30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000" spc="-40" dirty="0">
                <a:solidFill>
                  <a:srgbClr val="4E3A2F"/>
                </a:solidFill>
                <a:latin typeface="Microsoft Sans Serif"/>
                <a:cs typeface="Microsoft Sans Serif"/>
              </a:rPr>
              <a:t>функція</a:t>
            </a:r>
            <a:r>
              <a:rPr sz="3000" spc="1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000" spc="-60" dirty="0">
                <a:solidFill>
                  <a:srgbClr val="4E3A2F"/>
                </a:solidFill>
                <a:latin typeface="Microsoft Sans Serif"/>
                <a:cs typeface="Microsoft Sans Serif"/>
              </a:rPr>
              <a:t>може</a:t>
            </a:r>
            <a:r>
              <a:rPr sz="3000" spc="3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000" spc="-35" dirty="0">
                <a:solidFill>
                  <a:srgbClr val="4E3A2F"/>
                </a:solidFill>
                <a:latin typeface="Microsoft Sans Serif"/>
                <a:cs typeface="Microsoft Sans Serif"/>
              </a:rPr>
              <a:t>включати</a:t>
            </a:r>
            <a:r>
              <a:rPr sz="3000" spc="3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000" dirty="0">
                <a:solidFill>
                  <a:srgbClr val="4E3A2F"/>
                </a:solidFill>
                <a:latin typeface="Microsoft Sans Serif"/>
                <a:cs typeface="Microsoft Sans Serif"/>
              </a:rPr>
              <a:t>в</a:t>
            </a:r>
            <a:r>
              <a:rPr sz="3000" spc="3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0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себе</a:t>
            </a:r>
            <a:r>
              <a:rPr sz="3000" spc="3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000" spc="-105" dirty="0">
                <a:solidFill>
                  <a:srgbClr val="4E3A2F"/>
                </a:solidFill>
                <a:latin typeface="Microsoft Sans Serif"/>
                <a:cs typeface="Microsoft Sans Serif"/>
              </a:rPr>
              <a:t>як</a:t>
            </a:r>
            <a:r>
              <a:rPr sz="3000" spc="3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000" spc="-30" dirty="0">
                <a:solidFill>
                  <a:srgbClr val="4E3A2F"/>
                </a:solidFill>
                <a:latin typeface="Microsoft Sans Serif"/>
                <a:cs typeface="Microsoft Sans Serif"/>
              </a:rPr>
              <a:t>визначення </a:t>
            </a:r>
            <a:r>
              <a:rPr sz="3000" spc="-78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000" spc="-35" dirty="0">
                <a:solidFill>
                  <a:srgbClr val="4E3A2F"/>
                </a:solidFill>
                <a:latin typeface="Microsoft Sans Serif"/>
                <a:cs typeface="Microsoft Sans Serif"/>
              </a:rPr>
              <a:t>безпосередніх</a:t>
            </a:r>
            <a:r>
              <a:rPr sz="3000" spc="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000" spc="-60" dirty="0">
                <a:solidFill>
                  <a:srgbClr val="4E3A2F"/>
                </a:solidFill>
                <a:latin typeface="Microsoft Sans Serif"/>
                <a:cs typeface="Microsoft Sans Serif"/>
              </a:rPr>
              <a:t>кроків,</a:t>
            </a:r>
            <a:r>
              <a:rPr sz="3000" spc="3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000" spc="-75" dirty="0">
                <a:solidFill>
                  <a:srgbClr val="4E3A2F"/>
                </a:solidFill>
                <a:latin typeface="Microsoft Sans Serif"/>
                <a:cs typeface="Microsoft Sans Serif"/>
              </a:rPr>
              <a:t>так</a:t>
            </a:r>
            <a:r>
              <a:rPr sz="3000" spc="2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0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і</a:t>
            </a:r>
            <a:r>
              <a:rPr sz="3000" spc="4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000" spc="-45" dirty="0">
                <a:solidFill>
                  <a:srgbClr val="4E3A2F"/>
                </a:solidFill>
                <a:latin typeface="Microsoft Sans Serif"/>
                <a:cs typeface="Microsoft Sans Serif"/>
              </a:rPr>
              <a:t>розробка </a:t>
            </a:r>
            <a:r>
              <a:rPr sz="3000" spc="-4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000" spc="-25" dirty="0">
                <a:solidFill>
                  <a:srgbClr val="4E3A2F"/>
                </a:solidFill>
                <a:latin typeface="Microsoft Sans Serif"/>
                <a:cs typeface="Microsoft Sans Serif"/>
              </a:rPr>
              <a:t>довготермінових</a:t>
            </a:r>
            <a:r>
              <a:rPr sz="3000" spc="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0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планів</a:t>
            </a:r>
            <a:r>
              <a:rPr sz="3000" spc="2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0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діяльності.</a:t>
            </a:r>
            <a:r>
              <a:rPr sz="3000" spc="2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0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Часто </a:t>
            </a:r>
            <a:r>
              <a:rPr sz="30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000" dirty="0">
                <a:solidFill>
                  <a:srgbClr val="4E3A2F"/>
                </a:solidFill>
                <a:latin typeface="Microsoft Sans Serif"/>
                <a:cs typeface="Microsoft Sans Serif"/>
              </a:rPr>
              <a:t>лідер</a:t>
            </a:r>
            <a:r>
              <a:rPr sz="3000" spc="1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000" spc="30" dirty="0">
                <a:solidFill>
                  <a:srgbClr val="4E3A2F"/>
                </a:solidFill>
                <a:latin typeface="Microsoft Sans Serif"/>
                <a:cs typeface="Microsoft Sans Serif"/>
              </a:rPr>
              <a:t>є</a:t>
            </a:r>
            <a:r>
              <a:rPr sz="3000" spc="3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0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єдиним</a:t>
            </a:r>
            <a:r>
              <a:rPr sz="3000" spc="3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000" spc="-55" dirty="0">
                <a:solidFill>
                  <a:srgbClr val="4E3A2F"/>
                </a:solidFill>
                <a:latin typeface="Microsoft Sans Serif"/>
                <a:cs typeface="Microsoft Sans Serif"/>
              </a:rPr>
              <a:t>зберігачем</a:t>
            </a:r>
            <a:r>
              <a:rPr sz="30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 плану</a:t>
            </a:r>
            <a:r>
              <a:rPr sz="3000" spc="2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0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дій;</a:t>
            </a:r>
            <a:r>
              <a:rPr sz="3000" spc="2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0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він</a:t>
            </a:r>
            <a:r>
              <a:rPr sz="3000" spc="4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000" spc="-25" dirty="0">
                <a:solidFill>
                  <a:srgbClr val="4E3A2F"/>
                </a:solidFill>
                <a:latin typeface="Microsoft Sans Serif"/>
                <a:cs typeface="Microsoft Sans Serif"/>
              </a:rPr>
              <a:t>один </a:t>
            </a:r>
            <a:r>
              <a:rPr sz="3000" spc="-78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000" spc="-35" dirty="0">
                <a:solidFill>
                  <a:srgbClr val="4E3A2F"/>
                </a:solidFill>
                <a:latin typeface="Microsoft Sans Serif"/>
                <a:cs typeface="Microsoft Sans Serif"/>
              </a:rPr>
              <a:t>знає</a:t>
            </a:r>
            <a:r>
              <a:rPr sz="3000" spc="2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0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подальші</a:t>
            </a:r>
            <a:r>
              <a:rPr sz="3000" spc="2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000" spc="5" dirty="0">
                <a:solidFill>
                  <a:srgbClr val="4E3A2F"/>
                </a:solidFill>
                <a:latin typeface="Microsoft Sans Serif"/>
                <a:cs typeface="Microsoft Sans Serif"/>
              </a:rPr>
              <a:t>шляхи,</a:t>
            </a:r>
            <a:r>
              <a:rPr sz="3000" spc="4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0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всі</a:t>
            </a:r>
            <a:r>
              <a:rPr sz="3000" spc="3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0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інші</a:t>
            </a:r>
            <a:r>
              <a:rPr sz="3000" spc="3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0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члени</a:t>
            </a:r>
            <a:r>
              <a:rPr sz="3000" spc="4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000" spc="-30" dirty="0">
                <a:solidFill>
                  <a:srgbClr val="4E3A2F"/>
                </a:solidFill>
                <a:latin typeface="Microsoft Sans Serif"/>
                <a:cs typeface="Microsoft Sans Serif"/>
              </a:rPr>
              <a:t>групи </a:t>
            </a:r>
            <a:r>
              <a:rPr sz="3000" spc="-2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000" spc="-40" dirty="0">
                <a:solidFill>
                  <a:srgbClr val="4E3A2F"/>
                </a:solidFill>
                <a:latin typeface="Microsoft Sans Serif"/>
                <a:cs typeface="Microsoft Sans Serif"/>
              </a:rPr>
              <a:t>знайомі</a:t>
            </a:r>
            <a:r>
              <a:rPr sz="3000" spc="1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000" spc="5" dirty="0">
                <a:solidFill>
                  <a:srgbClr val="4E3A2F"/>
                </a:solidFill>
                <a:latin typeface="Microsoft Sans Serif"/>
                <a:cs typeface="Microsoft Sans Serif"/>
              </a:rPr>
              <a:t>лише</a:t>
            </a:r>
            <a:r>
              <a:rPr sz="3000" spc="2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000" spc="-125" dirty="0">
                <a:solidFill>
                  <a:srgbClr val="4E3A2F"/>
                </a:solidFill>
                <a:latin typeface="Microsoft Sans Serif"/>
                <a:cs typeface="Microsoft Sans Serif"/>
              </a:rPr>
              <a:t>з</a:t>
            </a:r>
            <a:r>
              <a:rPr sz="3000" spc="4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000" spc="-45" dirty="0">
                <a:solidFill>
                  <a:srgbClr val="4E3A2F"/>
                </a:solidFill>
                <a:latin typeface="Microsoft Sans Serif"/>
                <a:cs typeface="Microsoft Sans Serif"/>
              </a:rPr>
              <a:t>окремими,</a:t>
            </a:r>
            <a:r>
              <a:rPr sz="3000" spc="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0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не</a:t>
            </a:r>
            <a:r>
              <a:rPr sz="3000" spc="4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000" spc="-25" dirty="0">
                <a:solidFill>
                  <a:srgbClr val="4E3A2F"/>
                </a:solidFill>
                <a:latin typeface="Microsoft Sans Serif"/>
                <a:cs typeface="Microsoft Sans Serif"/>
              </a:rPr>
              <a:t>пов’язаними</a:t>
            </a:r>
            <a:endParaRPr sz="3000">
              <a:latin typeface="Microsoft Sans Serif"/>
              <a:cs typeface="Microsoft Sans Serif"/>
            </a:endParaRPr>
          </a:p>
          <a:p>
            <a:pPr marL="355600">
              <a:lnSpc>
                <a:spcPts val="3245"/>
              </a:lnSpc>
            </a:pPr>
            <a:r>
              <a:rPr sz="3000" spc="-70" dirty="0">
                <a:solidFill>
                  <a:srgbClr val="4E3A2F"/>
                </a:solidFill>
                <a:latin typeface="Microsoft Sans Serif"/>
                <a:cs typeface="Microsoft Sans Serif"/>
              </a:rPr>
              <a:t>між</a:t>
            </a:r>
            <a:r>
              <a:rPr sz="3000" spc="1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000" spc="5" dirty="0">
                <a:solidFill>
                  <a:srgbClr val="4E3A2F"/>
                </a:solidFill>
                <a:latin typeface="Microsoft Sans Serif"/>
                <a:cs typeface="Microsoft Sans Serif"/>
              </a:rPr>
              <a:t>собою</a:t>
            </a:r>
            <a:r>
              <a:rPr sz="30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0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частинами</a:t>
            </a:r>
            <a:r>
              <a:rPr sz="3000" spc="1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000" spc="-55" dirty="0">
                <a:solidFill>
                  <a:srgbClr val="4E3A2F"/>
                </a:solidFill>
                <a:latin typeface="Microsoft Sans Serif"/>
                <a:cs typeface="Microsoft Sans Serif"/>
              </a:rPr>
              <a:t>плану.</a:t>
            </a:r>
            <a:endParaRPr sz="30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3540" y="1576781"/>
            <a:ext cx="8351520" cy="4781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</a:pPr>
            <a:r>
              <a:rPr sz="2100" spc="-70" dirty="0">
                <a:solidFill>
                  <a:srgbClr val="EFA12D"/>
                </a:solidFill>
                <a:latin typeface="Microsoft Sans Serif"/>
                <a:cs typeface="Microsoft Sans Serif"/>
              </a:rPr>
              <a:t>🞭</a:t>
            </a:r>
            <a:r>
              <a:rPr sz="2100" spc="265" dirty="0">
                <a:solidFill>
                  <a:srgbClr val="EFA12D"/>
                </a:solidFill>
                <a:latin typeface="Microsoft Sans Serif"/>
                <a:cs typeface="Microsoft Sans Serif"/>
              </a:rPr>
              <a:t> </a:t>
            </a:r>
            <a:r>
              <a:rPr sz="3000" spc="-40" dirty="0">
                <a:solidFill>
                  <a:srgbClr val="4E3A2F"/>
                </a:solidFill>
                <a:latin typeface="Microsoft Sans Serif"/>
                <a:cs typeface="Microsoft Sans Serif"/>
              </a:rPr>
              <a:t>Лідер</a:t>
            </a:r>
            <a:r>
              <a:rPr sz="3000" spc="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000" spc="-100" dirty="0">
                <a:solidFill>
                  <a:srgbClr val="4E3A2F"/>
                </a:solidFill>
                <a:latin typeface="Microsoft Sans Serif"/>
                <a:cs typeface="Microsoft Sans Serif"/>
              </a:rPr>
              <a:t>як</a:t>
            </a:r>
            <a:r>
              <a:rPr sz="3000" spc="4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000" spc="-35" dirty="0">
                <a:solidFill>
                  <a:srgbClr val="4E3A2F"/>
                </a:solidFill>
                <a:latin typeface="Microsoft Sans Serif"/>
                <a:cs typeface="Microsoft Sans Serif"/>
              </a:rPr>
              <a:t>політик.</a:t>
            </a:r>
            <a:r>
              <a:rPr sz="3000" spc="1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000" spc="-25" dirty="0">
                <a:solidFill>
                  <a:srgbClr val="4E3A2F"/>
                </a:solidFill>
                <a:latin typeface="Microsoft Sans Serif"/>
                <a:cs typeface="Microsoft Sans Serif"/>
              </a:rPr>
              <a:t>Визначає</a:t>
            </a:r>
            <a:r>
              <a:rPr sz="30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000" dirty="0">
                <a:solidFill>
                  <a:srgbClr val="4E3A2F"/>
                </a:solidFill>
                <a:latin typeface="Microsoft Sans Serif"/>
                <a:cs typeface="Microsoft Sans Serif"/>
              </a:rPr>
              <a:t>цілі</a:t>
            </a:r>
            <a:r>
              <a:rPr sz="3000" spc="2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000" dirty="0">
                <a:solidFill>
                  <a:srgbClr val="4E3A2F"/>
                </a:solidFill>
                <a:latin typeface="Microsoft Sans Serif"/>
                <a:cs typeface="Microsoft Sans Serif"/>
              </a:rPr>
              <a:t>й</a:t>
            </a:r>
            <a:r>
              <a:rPr sz="3000" spc="3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0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основні</a:t>
            </a:r>
            <a:r>
              <a:rPr sz="3000" spc="3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000" spc="25" dirty="0">
                <a:solidFill>
                  <a:srgbClr val="4E3A2F"/>
                </a:solidFill>
                <a:latin typeface="Microsoft Sans Serif"/>
                <a:cs typeface="Microsoft Sans Serif"/>
              </a:rPr>
              <a:t>лінії </a:t>
            </a:r>
            <a:r>
              <a:rPr sz="3000" spc="3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000" spc="-45" dirty="0">
                <a:solidFill>
                  <a:srgbClr val="4E3A2F"/>
                </a:solidFill>
                <a:latin typeface="Microsoft Sans Serif"/>
                <a:cs typeface="Microsoft Sans Serif"/>
              </a:rPr>
              <a:t>поведінки</a:t>
            </a:r>
            <a:r>
              <a:rPr sz="3000" spc="2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000" spc="-25" dirty="0">
                <a:solidFill>
                  <a:srgbClr val="4E3A2F"/>
                </a:solidFill>
                <a:latin typeface="Microsoft Sans Serif"/>
                <a:cs typeface="Microsoft Sans Serif"/>
              </a:rPr>
              <a:t>групи.</a:t>
            </a:r>
            <a:endParaRPr sz="30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4450">
              <a:latin typeface="Microsoft Sans Serif"/>
              <a:cs typeface="Microsoft Sans Serif"/>
            </a:endParaRPr>
          </a:p>
          <a:p>
            <a:pPr marL="355600" marR="220979" indent="-342900">
              <a:lnSpc>
                <a:spcPct val="100000"/>
              </a:lnSpc>
              <a:tabLst>
                <a:tab pos="672465" algn="l"/>
              </a:tabLst>
            </a:pPr>
            <a:r>
              <a:rPr sz="2100" spc="-70" dirty="0">
                <a:solidFill>
                  <a:srgbClr val="EFA12D"/>
                </a:solidFill>
                <a:latin typeface="Microsoft Sans Serif"/>
                <a:cs typeface="Microsoft Sans Serif"/>
              </a:rPr>
              <a:t>🞭		</a:t>
            </a:r>
            <a:r>
              <a:rPr sz="3000" spc="-40" dirty="0">
                <a:solidFill>
                  <a:srgbClr val="4E3A2F"/>
                </a:solidFill>
                <a:latin typeface="Microsoft Sans Serif"/>
                <a:cs typeface="Microsoft Sans Serif"/>
              </a:rPr>
              <a:t>Лідер</a:t>
            </a:r>
            <a:r>
              <a:rPr sz="3000" spc="3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000" spc="-100" dirty="0">
                <a:solidFill>
                  <a:srgbClr val="4E3A2F"/>
                </a:solidFill>
                <a:latin typeface="Microsoft Sans Serif"/>
                <a:cs typeface="Microsoft Sans Serif"/>
              </a:rPr>
              <a:t>як</a:t>
            </a:r>
            <a:r>
              <a:rPr sz="3000" spc="4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000" spc="-80" dirty="0">
                <a:solidFill>
                  <a:srgbClr val="4E3A2F"/>
                </a:solidFill>
                <a:latin typeface="Microsoft Sans Serif"/>
                <a:cs typeface="Microsoft Sans Serif"/>
              </a:rPr>
              <a:t>експерт.</a:t>
            </a:r>
            <a:r>
              <a:rPr sz="3000" spc="3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000" spc="-135" dirty="0">
                <a:solidFill>
                  <a:srgbClr val="4E3A2F"/>
                </a:solidFill>
                <a:latin typeface="Microsoft Sans Serif"/>
                <a:cs typeface="Microsoft Sans Serif"/>
              </a:rPr>
              <a:t>До</a:t>
            </a:r>
            <a:r>
              <a:rPr sz="3000" spc="5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000" spc="-35" dirty="0">
                <a:solidFill>
                  <a:srgbClr val="4E3A2F"/>
                </a:solidFill>
                <a:latin typeface="Microsoft Sans Serif"/>
                <a:cs typeface="Microsoft Sans Serif"/>
              </a:rPr>
              <a:t>нього</a:t>
            </a:r>
            <a:r>
              <a:rPr sz="3000" spc="3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000" spc="-30" dirty="0">
                <a:solidFill>
                  <a:srgbClr val="4E3A2F"/>
                </a:solidFill>
                <a:latin typeface="Microsoft Sans Serif"/>
                <a:cs typeface="Microsoft Sans Serif"/>
              </a:rPr>
              <a:t>звертаються</a:t>
            </a:r>
            <a:r>
              <a:rPr sz="300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000" spc="-100" dirty="0">
                <a:solidFill>
                  <a:srgbClr val="4E3A2F"/>
                </a:solidFill>
                <a:latin typeface="Microsoft Sans Serif"/>
                <a:cs typeface="Microsoft Sans Serif"/>
              </a:rPr>
              <a:t>як </a:t>
            </a:r>
            <a:r>
              <a:rPr sz="3000" spc="-78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0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до</a:t>
            </a:r>
            <a:r>
              <a:rPr sz="3000" spc="2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000" spc="-30" dirty="0">
                <a:solidFill>
                  <a:srgbClr val="4E3A2F"/>
                </a:solidFill>
                <a:latin typeface="Microsoft Sans Serif"/>
                <a:cs typeface="Microsoft Sans Serif"/>
              </a:rPr>
              <a:t>джерела</a:t>
            </a:r>
            <a:r>
              <a:rPr sz="3000" spc="2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000" dirty="0">
                <a:solidFill>
                  <a:srgbClr val="4E3A2F"/>
                </a:solidFill>
                <a:latin typeface="Microsoft Sans Serif"/>
                <a:cs typeface="Microsoft Sans Serif"/>
              </a:rPr>
              <a:t>достовірної</a:t>
            </a:r>
            <a:r>
              <a:rPr sz="3000" spc="4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0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інформації</a:t>
            </a:r>
            <a:r>
              <a:rPr sz="3000" spc="1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000" spc="-25" dirty="0">
                <a:solidFill>
                  <a:srgbClr val="4E3A2F"/>
                </a:solidFill>
                <a:latin typeface="Microsoft Sans Serif"/>
                <a:cs typeface="Microsoft Sans Serif"/>
              </a:rPr>
              <a:t>чи</a:t>
            </a:r>
            <a:endParaRPr sz="3000">
              <a:latin typeface="Microsoft Sans Serif"/>
              <a:cs typeface="Microsoft Sans Serif"/>
            </a:endParaRPr>
          </a:p>
          <a:p>
            <a:pPr marL="355600" marR="471805">
              <a:lnSpc>
                <a:spcPct val="100000"/>
              </a:lnSpc>
              <a:spcBef>
                <a:spcPts val="5"/>
              </a:spcBef>
            </a:pPr>
            <a:r>
              <a:rPr sz="3000" spc="-40" dirty="0">
                <a:solidFill>
                  <a:srgbClr val="4E3A2F"/>
                </a:solidFill>
                <a:latin typeface="Microsoft Sans Serif"/>
                <a:cs typeface="Microsoft Sans Serif"/>
              </a:rPr>
              <a:t>кваліфікованого</a:t>
            </a:r>
            <a:r>
              <a:rPr sz="30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0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спеціаліста.</a:t>
            </a:r>
            <a:r>
              <a:rPr sz="3000" spc="1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000" spc="-30" dirty="0">
                <a:solidFill>
                  <a:srgbClr val="4E3A2F"/>
                </a:solidFill>
                <a:latin typeface="Microsoft Sans Serif"/>
                <a:cs typeface="Microsoft Sans Serif"/>
              </a:rPr>
              <a:t>Нерідко</a:t>
            </a:r>
            <a:r>
              <a:rPr sz="3000" spc="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000" dirty="0">
                <a:solidFill>
                  <a:srgbClr val="4E3A2F"/>
                </a:solidFill>
                <a:latin typeface="Microsoft Sans Serif"/>
                <a:cs typeface="Microsoft Sans Serif"/>
              </a:rPr>
              <a:t>цю </a:t>
            </a:r>
            <a:r>
              <a:rPr sz="3000" spc="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000" spc="-40" dirty="0">
                <a:solidFill>
                  <a:srgbClr val="4E3A2F"/>
                </a:solidFill>
                <a:latin typeface="Microsoft Sans Serif"/>
                <a:cs typeface="Microsoft Sans Serif"/>
              </a:rPr>
              <a:t>функцію</a:t>
            </a:r>
            <a:r>
              <a:rPr sz="3000" spc="2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000" dirty="0">
                <a:solidFill>
                  <a:srgbClr val="4E3A2F"/>
                </a:solidFill>
                <a:latin typeface="Microsoft Sans Serif"/>
                <a:cs typeface="Microsoft Sans Serif"/>
              </a:rPr>
              <a:t>лідер</a:t>
            </a:r>
            <a:r>
              <a:rPr sz="3000" spc="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0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делегує</a:t>
            </a:r>
            <a:r>
              <a:rPr sz="3000" spc="2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000" dirty="0">
                <a:solidFill>
                  <a:srgbClr val="4E3A2F"/>
                </a:solidFill>
                <a:latin typeface="Microsoft Sans Serif"/>
                <a:cs typeface="Microsoft Sans Serif"/>
              </a:rPr>
              <a:t>своїм</a:t>
            </a:r>
            <a:r>
              <a:rPr sz="3000" spc="5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000" spc="-35" dirty="0">
                <a:solidFill>
                  <a:srgbClr val="4E3A2F"/>
                </a:solidFill>
                <a:latin typeface="Microsoft Sans Serif"/>
                <a:cs typeface="Microsoft Sans Serif"/>
              </a:rPr>
              <a:t>заступникам. </a:t>
            </a:r>
            <a:r>
              <a:rPr sz="3000" spc="-78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0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Проте</a:t>
            </a:r>
            <a:r>
              <a:rPr sz="300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000" spc="-30" dirty="0">
                <a:solidFill>
                  <a:srgbClr val="4E3A2F"/>
                </a:solidFill>
                <a:latin typeface="Microsoft Sans Serif"/>
                <a:cs typeface="Microsoft Sans Serif"/>
              </a:rPr>
              <a:t>сам</a:t>
            </a:r>
            <a:r>
              <a:rPr sz="3000" spc="3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0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вибір</a:t>
            </a:r>
            <a:r>
              <a:rPr sz="3000" spc="3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0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цих</a:t>
            </a:r>
            <a:r>
              <a:rPr sz="3000" spc="3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000" spc="-35" dirty="0">
                <a:solidFill>
                  <a:srgbClr val="4E3A2F"/>
                </a:solidFill>
                <a:latin typeface="Microsoft Sans Serif"/>
                <a:cs typeface="Microsoft Sans Serif"/>
              </a:rPr>
              <a:t>експертів</a:t>
            </a:r>
            <a:r>
              <a:rPr sz="3000" spc="2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000" spc="-45" dirty="0">
                <a:solidFill>
                  <a:srgbClr val="4E3A2F"/>
                </a:solidFill>
                <a:latin typeface="Microsoft Sans Serif"/>
                <a:cs typeface="Microsoft Sans Serif"/>
              </a:rPr>
              <a:t>другого </a:t>
            </a:r>
            <a:r>
              <a:rPr sz="3000" spc="-4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0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ступеню</a:t>
            </a:r>
            <a:r>
              <a:rPr sz="3000" spc="2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000" spc="-25" dirty="0">
                <a:solidFill>
                  <a:srgbClr val="4E3A2F"/>
                </a:solidFill>
                <a:latin typeface="Microsoft Sans Serif"/>
                <a:cs typeface="Microsoft Sans Serif"/>
              </a:rPr>
              <a:t>наочно</a:t>
            </a:r>
            <a:r>
              <a:rPr sz="3000" spc="2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000" spc="-35" dirty="0">
                <a:solidFill>
                  <a:srgbClr val="4E3A2F"/>
                </a:solidFill>
                <a:latin typeface="Microsoft Sans Serif"/>
                <a:cs typeface="Microsoft Sans Serif"/>
              </a:rPr>
              <a:t>характеризує</a:t>
            </a:r>
            <a:r>
              <a:rPr sz="3000" spc="1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000" spc="-30" dirty="0">
                <a:solidFill>
                  <a:srgbClr val="4E3A2F"/>
                </a:solidFill>
                <a:latin typeface="Microsoft Sans Serif"/>
                <a:cs typeface="Microsoft Sans Serif"/>
              </a:rPr>
              <a:t>здібності </a:t>
            </a:r>
            <a:r>
              <a:rPr sz="3000" spc="-2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000" spc="-35" dirty="0">
                <a:solidFill>
                  <a:srgbClr val="4E3A2F"/>
                </a:solidFill>
                <a:latin typeface="Microsoft Sans Serif"/>
                <a:cs typeface="Microsoft Sans Serif"/>
              </a:rPr>
              <a:t>самого</a:t>
            </a:r>
            <a:r>
              <a:rPr sz="3000" spc="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000" spc="-35" dirty="0">
                <a:solidFill>
                  <a:srgbClr val="4E3A2F"/>
                </a:solidFill>
                <a:latin typeface="Microsoft Sans Serif"/>
                <a:cs typeface="Microsoft Sans Serif"/>
              </a:rPr>
              <a:t>керівника.</a:t>
            </a:r>
            <a:endParaRPr sz="30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3540" y="1575257"/>
            <a:ext cx="8469630" cy="34410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253365" indent="-342900">
              <a:lnSpc>
                <a:spcPct val="100000"/>
              </a:lnSpc>
              <a:spcBef>
                <a:spcPts val="105"/>
              </a:spcBef>
              <a:tabLst>
                <a:tab pos="466725" algn="l"/>
              </a:tabLst>
            </a:pPr>
            <a:r>
              <a:rPr sz="2250" spc="-75" dirty="0">
                <a:solidFill>
                  <a:srgbClr val="EFA12D"/>
                </a:solidFill>
                <a:latin typeface="Microsoft Sans Serif"/>
                <a:cs typeface="Microsoft Sans Serif"/>
              </a:rPr>
              <a:t>🞭		</a:t>
            </a:r>
            <a:r>
              <a:rPr sz="3200" spc="-25" dirty="0">
                <a:solidFill>
                  <a:srgbClr val="4E3A2F"/>
                </a:solidFill>
                <a:latin typeface="Microsoft Sans Serif"/>
                <a:cs typeface="Microsoft Sans Serif"/>
              </a:rPr>
              <a:t>Майже</a:t>
            </a:r>
            <a:r>
              <a:rPr sz="3200" spc="2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200" dirty="0">
                <a:solidFill>
                  <a:srgbClr val="4E3A2F"/>
                </a:solidFill>
                <a:latin typeface="Microsoft Sans Serif"/>
                <a:cs typeface="Microsoft Sans Serif"/>
              </a:rPr>
              <a:t>у</a:t>
            </a:r>
            <a:r>
              <a:rPr sz="3200" spc="3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2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всіх</a:t>
            </a:r>
            <a:r>
              <a:rPr sz="3200" spc="3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200" spc="-25" dirty="0">
                <a:solidFill>
                  <a:srgbClr val="4E3A2F"/>
                </a:solidFill>
                <a:latin typeface="Microsoft Sans Serif"/>
                <a:cs typeface="Microsoft Sans Serif"/>
              </a:rPr>
              <a:t>випадках,</a:t>
            </a:r>
            <a:r>
              <a:rPr sz="320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200" spc="-55" dirty="0">
                <a:solidFill>
                  <a:srgbClr val="4E3A2F"/>
                </a:solidFill>
                <a:latin typeface="Microsoft Sans Serif"/>
                <a:cs typeface="Microsoft Sans Serif"/>
              </a:rPr>
              <a:t>коли</a:t>
            </a:r>
            <a:r>
              <a:rPr sz="3200" spc="2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2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члени</a:t>
            </a:r>
            <a:r>
              <a:rPr sz="3200" spc="2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200" spc="-30" dirty="0">
                <a:solidFill>
                  <a:srgbClr val="4E3A2F"/>
                </a:solidFill>
                <a:latin typeface="Microsoft Sans Serif"/>
                <a:cs typeface="Microsoft Sans Serif"/>
              </a:rPr>
              <a:t>групи </a:t>
            </a:r>
            <a:r>
              <a:rPr sz="3200" spc="-83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200" spc="-45" dirty="0">
                <a:solidFill>
                  <a:srgbClr val="4E3A2F"/>
                </a:solidFill>
                <a:latin typeface="Microsoft Sans Serif"/>
                <a:cs typeface="Microsoft Sans Serif"/>
              </a:rPr>
              <a:t>залежать</a:t>
            </a:r>
            <a:r>
              <a:rPr sz="32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2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від</a:t>
            </a:r>
            <a:r>
              <a:rPr sz="3200" spc="4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2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людини,</a:t>
            </a:r>
            <a:r>
              <a:rPr sz="3200" spc="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200" spc="-30" dirty="0">
                <a:solidFill>
                  <a:srgbClr val="4E3A2F"/>
                </a:solidFill>
                <a:latin typeface="Microsoft Sans Serif"/>
                <a:cs typeface="Microsoft Sans Serif"/>
              </a:rPr>
              <a:t>технічні</a:t>
            </a:r>
            <a:r>
              <a:rPr sz="3200" spc="1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200" spc="-35" dirty="0">
                <a:solidFill>
                  <a:srgbClr val="4E3A2F"/>
                </a:solidFill>
                <a:latin typeface="Microsoft Sans Serif"/>
                <a:cs typeface="Microsoft Sans Serif"/>
              </a:rPr>
              <a:t>знання</a:t>
            </a:r>
            <a:r>
              <a:rPr sz="3200" spc="2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2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і</a:t>
            </a:r>
            <a:endParaRPr sz="3200">
              <a:latin typeface="Microsoft Sans Serif"/>
              <a:cs typeface="Microsoft Sans Serif"/>
            </a:endParaRPr>
          </a:p>
          <a:p>
            <a:pPr marL="355600" marR="5080">
              <a:lnSpc>
                <a:spcPct val="100000"/>
              </a:lnSpc>
            </a:pPr>
            <a:r>
              <a:rPr sz="3200" spc="-35" dirty="0">
                <a:solidFill>
                  <a:srgbClr val="4E3A2F"/>
                </a:solidFill>
                <a:latin typeface="Microsoft Sans Serif"/>
                <a:cs typeface="Microsoft Sans Serif"/>
              </a:rPr>
              <a:t>кваліфікація</a:t>
            </a:r>
            <a:r>
              <a:rPr sz="3200" spc="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200" dirty="0">
                <a:solidFill>
                  <a:srgbClr val="4E3A2F"/>
                </a:solidFill>
                <a:latin typeface="Microsoft Sans Serif"/>
                <a:cs typeface="Microsoft Sans Serif"/>
              </a:rPr>
              <a:t>якої</a:t>
            </a:r>
            <a:r>
              <a:rPr sz="3200" spc="1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200" spc="-25" dirty="0">
                <a:solidFill>
                  <a:srgbClr val="4E3A2F"/>
                </a:solidFill>
                <a:latin typeface="Microsoft Sans Serif"/>
                <a:cs typeface="Microsoft Sans Serif"/>
              </a:rPr>
              <a:t>необхідні</a:t>
            </a:r>
            <a:r>
              <a:rPr sz="3200" spc="1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200" spc="15" dirty="0">
                <a:solidFill>
                  <a:srgbClr val="4E3A2F"/>
                </a:solidFill>
                <a:latin typeface="Microsoft Sans Serif"/>
                <a:cs typeface="Microsoft Sans Serif"/>
              </a:rPr>
              <a:t>для </a:t>
            </a:r>
            <a:r>
              <a:rPr sz="32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досягнення </a:t>
            </a:r>
            <a:r>
              <a:rPr sz="3200" spc="-83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2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групових</a:t>
            </a:r>
            <a:r>
              <a:rPr sz="3200" dirty="0">
                <a:solidFill>
                  <a:srgbClr val="4E3A2F"/>
                </a:solidFill>
                <a:latin typeface="Microsoft Sans Serif"/>
                <a:cs typeface="Microsoft Sans Serif"/>
              </a:rPr>
              <a:t> цілей,</a:t>
            </a:r>
            <a:r>
              <a:rPr sz="3200" spc="2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200" spc="-30" dirty="0">
                <a:solidFill>
                  <a:srgbClr val="4E3A2F"/>
                </a:solidFill>
                <a:latin typeface="Microsoft Sans Serif"/>
                <a:cs typeface="Microsoft Sans Serif"/>
              </a:rPr>
              <a:t>навколо</a:t>
            </a:r>
            <a:r>
              <a:rPr sz="3200" spc="3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200" spc="40" dirty="0">
                <a:solidFill>
                  <a:srgbClr val="4E3A2F"/>
                </a:solidFill>
                <a:latin typeface="Microsoft Sans Serif"/>
                <a:cs typeface="Microsoft Sans Serif"/>
              </a:rPr>
              <a:t>цієї</a:t>
            </a:r>
            <a:r>
              <a:rPr sz="3200" spc="2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2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особистості </a:t>
            </a:r>
            <a:r>
              <a:rPr sz="320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2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відбувається</a:t>
            </a:r>
            <a:r>
              <a:rPr sz="32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200" spc="-25" dirty="0">
                <a:solidFill>
                  <a:srgbClr val="4E3A2F"/>
                </a:solidFill>
                <a:latin typeface="Microsoft Sans Serif"/>
                <a:cs typeface="Microsoft Sans Serif"/>
              </a:rPr>
              <a:t>поляризація</a:t>
            </a:r>
            <a:r>
              <a:rPr sz="3200" spc="2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2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влади,</a:t>
            </a:r>
            <a:r>
              <a:rPr sz="3200" spc="1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200" spc="-55" dirty="0">
                <a:solidFill>
                  <a:srgbClr val="4E3A2F"/>
                </a:solidFill>
                <a:latin typeface="Microsoft Sans Serif"/>
                <a:cs typeface="Microsoft Sans Serif"/>
              </a:rPr>
              <a:t>яку</a:t>
            </a:r>
            <a:r>
              <a:rPr sz="3200" spc="2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2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він</a:t>
            </a:r>
            <a:endParaRPr sz="3200">
              <a:latin typeface="Microsoft Sans Serif"/>
              <a:cs typeface="Microsoft Sans Serif"/>
            </a:endParaRPr>
          </a:p>
          <a:p>
            <a:pPr marL="355600" marR="777875">
              <a:lnSpc>
                <a:spcPct val="100000"/>
              </a:lnSpc>
              <a:spcBef>
                <a:spcPts val="5"/>
              </a:spcBef>
            </a:pPr>
            <a:r>
              <a:rPr sz="3200" spc="-60" dirty="0">
                <a:solidFill>
                  <a:srgbClr val="4E3A2F"/>
                </a:solidFill>
                <a:latin typeface="Microsoft Sans Serif"/>
                <a:cs typeface="Microsoft Sans Serif"/>
              </a:rPr>
              <a:t>може</a:t>
            </a:r>
            <a:r>
              <a:rPr sz="32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200" spc="-30" dirty="0">
                <a:solidFill>
                  <a:srgbClr val="4E3A2F"/>
                </a:solidFill>
                <a:latin typeface="Microsoft Sans Serif"/>
                <a:cs typeface="Microsoft Sans Serif"/>
              </a:rPr>
              <a:t>використати</a:t>
            </a:r>
            <a:r>
              <a:rPr sz="3200" spc="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200" spc="10" dirty="0">
                <a:solidFill>
                  <a:srgbClr val="4E3A2F"/>
                </a:solidFill>
                <a:latin typeface="Microsoft Sans Serif"/>
                <a:cs typeface="Microsoft Sans Serif"/>
              </a:rPr>
              <a:t>для</a:t>
            </a:r>
            <a:r>
              <a:rPr sz="3200" spc="2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200" spc="-35" dirty="0">
                <a:solidFill>
                  <a:srgbClr val="4E3A2F"/>
                </a:solidFill>
                <a:latin typeface="Microsoft Sans Serif"/>
                <a:cs typeface="Microsoft Sans Serif"/>
              </a:rPr>
              <a:t>зміцнення</a:t>
            </a:r>
            <a:r>
              <a:rPr sz="3200" spc="2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200" spc="30" dirty="0">
                <a:solidFill>
                  <a:srgbClr val="4E3A2F"/>
                </a:solidFill>
                <a:latin typeface="Microsoft Sans Serif"/>
                <a:cs typeface="Microsoft Sans Serif"/>
              </a:rPr>
              <a:t>своєї </a:t>
            </a:r>
            <a:r>
              <a:rPr sz="3200" spc="-83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2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ролі</a:t>
            </a:r>
            <a:r>
              <a:rPr sz="3200" spc="1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200" dirty="0">
                <a:solidFill>
                  <a:srgbClr val="4E3A2F"/>
                </a:solidFill>
                <a:latin typeface="Microsoft Sans Serif"/>
                <a:cs typeface="Microsoft Sans Serif"/>
              </a:rPr>
              <a:t>лідера.</a:t>
            </a:r>
            <a:endParaRPr sz="32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 rotWithShape="1">
          <a:blip r:embed="rId2" cstate="print"/>
          <a:srcRect b="6885"/>
          <a:stretch/>
        </p:blipFill>
        <p:spPr>
          <a:xfrm>
            <a:off x="1043609" y="332625"/>
            <a:ext cx="7740396" cy="5405566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3540" y="1503374"/>
            <a:ext cx="8508365" cy="45224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2700"/>
              </a:lnSpc>
              <a:spcBef>
                <a:spcPts val="95"/>
              </a:spcBef>
              <a:tabLst>
                <a:tab pos="441959" algn="l"/>
              </a:tabLst>
            </a:pPr>
            <a:r>
              <a:rPr sz="1750" spc="-60" dirty="0">
                <a:solidFill>
                  <a:srgbClr val="EFA12D"/>
                </a:solidFill>
                <a:latin typeface="Microsoft Sans Serif"/>
                <a:cs typeface="Microsoft Sans Serif"/>
              </a:rPr>
              <a:t>🞭	</a:t>
            </a:r>
            <a:r>
              <a:rPr sz="2500" spc="-35" dirty="0">
                <a:solidFill>
                  <a:srgbClr val="4E3A2F"/>
                </a:solidFill>
                <a:latin typeface="Microsoft Sans Serif"/>
                <a:cs typeface="Microsoft Sans Serif"/>
              </a:rPr>
              <a:t>Лідер</a:t>
            </a:r>
            <a:r>
              <a:rPr sz="2500" spc="3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80" dirty="0">
                <a:solidFill>
                  <a:srgbClr val="4E3A2F"/>
                </a:solidFill>
                <a:latin typeface="Microsoft Sans Serif"/>
                <a:cs typeface="Microsoft Sans Serif"/>
              </a:rPr>
              <a:t>як</a:t>
            </a:r>
            <a:r>
              <a:rPr sz="2500" spc="4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35" dirty="0">
                <a:solidFill>
                  <a:srgbClr val="4E3A2F"/>
                </a:solidFill>
                <a:latin typeface="Microsoft Sans Serif"/>
                <a:cs typeface="Microsoft Sans Serif"/>
              </a:rPr>
              <a:t>представник</a:t>
            </a:r>
            <a:r>
              <a:rPr sz="2500" spc="4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25" dirty="0">
                <a:solidFill>
                  <a:srgbClr val="4E3A2F"/>
                </a:solidFill>
                <a:latin typeface="Microsoft Sans Serif"/>
                <a:cs typeface="Microsoft Sans Serif"/>
              </a:rPr>
              <a:t>групи</a:t>
            </a:r>
            <a:r>
              <a:rPr sz="2500" spc="3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dirty="0">
                <a:solidFill>
                  <a:srgbClr val="4E3A2F"/>
                </a:solidFill>
                <a:latin typeface="Microsoft Sans Serif"/>
                <a:cs typeface="Microsoft Sans Serif"/>
              </a:rPr>
              <a:t>в</a:t>
            </a:r>
            <a:r>
              <a:rPr sz="2500" spc="1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25" dirty="0">
                <a:solidFill>
                  <a:srgbClr val="4E3A2F"/>
                </a:solidFill>
                <a:latin typeface="Microsoft Sans Serif"/>
                <a:cs typeface="Microsoft Sans Serif"/>
              </a:rPr>
              <a:t>зовнішньому</a:t>
            </a:r>
            <a:endParaRPr sz="2500">
              <a:latin typeface="Microsoft Sans Serif"/>
              <a:cs typeface="Microsoft Sans Serif"/>
            </a:endParaRPr>
          </a:p>
          <a:p>
            <a:pPr marL="355600" marR="5080">
              <a:lnSpc>
                <a:spcPct val="80000"/>
              </a:lnSpc>
              <a:spcBef>
                <a:spcPts val="305"/>
              </a:spcBef>
            </a:pPr>
            <a:r>
              <a:rPr sz="25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середовищі.</a:t>
            </a:r>
            <a:r>
              <a:rPr sz="2500" spc="2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85" dirty="0">
                <a:solidFill>
                  <a:srgbClr val="4E3A2F"/>
                </a:solidFill>
                <a:latin typeface="Microsoft Sans Serif"/>
                <a:cs typeface="Microsoft Sans Serif"/>
              </a:rPr>
              <a:t>Як</a:t>
            </a:r>
            <a:r>
              <a:rPr sz="2500" spc="4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офіційна</a:t>
            </a:r>
            <a:r>
              <a:rPr sz="2500" spc="6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особа</a:t>
            </a:r>
            <a:r>
              <a:rPr sz="2500" spc="3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групи,</a:t>
            </a:r>
            <a:r>
              <a:rPr sz="2500" spc="4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лідер</a:t>
            </a:r>
            <a:r>
              <a:rPr sz="2500" spc="4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виступає </a:t>
            </a:r>
            <a:r>
              <a:rPr sz="250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60" dirty="0">
                <a:solidFill>
                  <a:srgbClr val="4E3A2F"/>
                </a:solidFill>
                <a:latin typeface="Microsoft Sans Serif"/>
                <a:cs typeface="Microsoft Sans Serif"/>
              </a:rPr>
              <a:t>за</a:t>
            </a:r>
            <a:r>
              <a:rPr sz="2500" spc="3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110" dirty="0">
                <a:solidFill>
                  <a:srgbClr val="4E3A2F"/>
                </a:solidFill>
                <a:latin typeface="Microsoft Sans Serif"/>
                <a:cs typeface="Microsoft Sans Serif"/>
              </a:rPr>
              <a:t>її</a:t>
            </a:r>
            <a:r>
              <a:rPr sz="2500" spc="7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45" dirty="0">
                <a:solidFill>
                  <a:srgbClr val="4E3A2F"/>
                </a:solidFill>
                <a:latin typeface="Microsoft Sans Serif"/>
                <a:cs typeface="Microsoft Sans Serif"/>
              </a:rPr>
              <a:t>межами</a:t>
            </a:r>
            <a:r>
              <a:rPr sz="2500" spc="5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85" dirty="0">
                <a:solidFill>
                  <a:srgbClr val="4E3A2F"/>
                </a:solidFill>
                <a:latin typeface="Microsoft Sans Serif"/>
                <a:cs typeface="Microsoft Sans Serif"/>
              </a:rPr>
              <a:t>як</a:t>
            </a:r>
            <a:r>
              <a:rPr sz="2500" spc="3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114" dirty="0">
                <a:solidFill>
                  <a:srgbClr val="4E3A2F"/>
                </a:solidFill>
                <a:latin typeface="Microsoft Sans Serif"/>
                <a:cs typeface="Microsoft Sans Serif"/>
              </a:rPr>
              <a:t>її</a:t>
            </a:r>
            <a:r>
              <a:rPr sz="2500" spc="5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30" dirty="0">
                <a:solidFill>
                  <a:srgbClr val="4E3A2F"/>
                </a:solidFill>
                <a:latin typeface="Microsoft Sans Serif"/>
                <a:cs typeface="Microsoft Sans Serif"/>
              </a:rPr>
              <a:t>представник.</a:t>
            </a:r>
            <a:r>
              <a:rPr sz="2500" spc="5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35" dirty="0">
                <a:solidFill>
                  <a:srgbClr val="4E3A2F"/>
                </a:solidFill>
                <a:latin typeface="Microsoft Sans Serif"/>
                <a:cs typeface="Microsoft Sans Serif"/>
              </a:rPr>
              <a:t>Лідер</a:t>
            </a:r>
            <a:r>
              <a:rPr sz="2500" spc="2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35" dirty="0">
                <a:solidFill>
                  <a:srgbClr val="4E3A2F"/>
                </a:solidFill>
                <a:latin typeface="Microsoft Sans Serif"/>
                <a:cs typeface="Microsoft Sans Serif"/>
              </a:rPr>
              <a:t>ототожнює</a:t>
            </a:r>
            <a:r>
              <a:rPr sz="2500" spc="5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dirty="0">
                <a:solidFill>
                  <a:srgbClr val="4E3A2F"/>
                </a:solidFill>
                <a:latin typeface="Microsoft Sans Serif"/>
                <a:cs typeface="Microsoft Sans Serif"/>
              </a:rPr>
              <a:t>собою </a:t>
            </a:r>
            <a:r>
              <a:rPr sz="2500" spc="-65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усіх</a:t>
            </a:r>
            <a:r>
              <a:rPr sz="2500" spc="2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членів</a:t>
            </a:r>
            <a:r>
              <a:rPr sz="2500" spc="4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групи,</a:t>
            </a:r>
            <a:r>
              <a:rPr sz="2500" spc="45" dirty="0">
                <a:solidFill>
                  <a:srgbClr val="4E3A2F"/>
                </a:solidFill>
                <a:latin typeface="Microsoft Sans Serif"/>
                <a:cs typeface="Microsoft Sans Serif"/>
              </a:rPr>
              <a:t> їх</a:t>
            </a:r>
            <a:r>
              <a:rPr sz="2500" spc="7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35" dirty="0">
                <a:solidFill>
                  <a:srgbClr val="4E3A2F"/>
                </a:solidFill>
                <a:latin typeface="Microsoft Sans Serif"/>
                <a:cs typeface="Microsoft Sans Serif"/>
              </a:rPr>
              <a:t>колективний</a:t>
            </a:r>
            <a:r>
              <a:rPr sz="2500" spc="8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45" dirty="0">
                <a:solidFill>
                  <a:srgbClr val="4E3A2F"/>
                </a:solidFill>
                <a:latin typeface="Microsoft Sans Serif"/>
                <a:cs typeface="Microsoft Sans Serif"/>
              </a:rPr>
              <a:t>розум,</a:t>
            </a:r>
            <a:r>
              <a:rPr sz="2500" spc="5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волю</a:t>
            </a:r>
            <a:r>
              <a:rPr sz="2500" spc="3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і</a:t>
            </a:r>
            <a:r>
              <a:rPr sz="2500" spc="3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145" dirty="0">
                <a:solidFill>
                  <a:srgbClr val="4E3A2F"/>
                </a:solidFill>
                <a:latin typeface="Microsoft Sans Serif"/>
                <a:cs typeface="Microsoft Sans Serif"/>
              </a:rPr>
              <a:t>т.</a:t>
            </a:r>
            <a:r>
              <a:rPr sz="2500" spc="6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ін.</a:t>
            </a:r>
            <a:r>
              <a:rPr sz="2500" spc="3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Він </a:t>
            </a:r>
            <a:r>
              <a:rPr sz="2500" spc="-64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трансформує</a:t>
            </a:r>
            <a:r>
              <a:rPr sz="2500" spc="3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інформацію,</a:t>
            </a:r>
            <a:r>
              <a:rPr sz="2500" spc="3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35" dirty="0">
                <a:solidFill>
                  <a:srgbClr val="4E3A2F"/>
                </a:solidFill>
                <a:latin typeface="Microsoft Sans Serif"/>
                <a:cs typeface="Microsoft Sans Serif"/>
              </a:rPr>
              <a:t>яка</a:t>
            </a:r>
            <a:r>
              <a:rPr sz="2500" spc="3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виходить</a:t>
            </a:r>
            <a:r>
              <a:rPr sz="2500" spc="7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від</a:t>
            </a:r>
            <a:r>
              <a:rPr sz="2500" spc="2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25" dirty="0">
                <a:solidFill>
                  <a:srgbClr val="4E3A2F"/>
                </a:solidFill>
                <a:latin typeface="Microsoft Sans Serif"/>
                <a:cs typeface="Microsoft Sans Serif"/>
              </a:rPr>
              <a:t>групи</a:t>
            </a:r>
            <a:r>
              <a:rPr sz="2500" spc="2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і</a:t>
            </a:r>
            <a:r>
              <a:rPr sz="2500" spc="3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50" dirty="0">
                <a:solidFill>
                  <a:srgbClr val="4E3A2F"/>
                </a:solidFill>
                <a:latin typeface="Microsoft Sans Serif"/>
                <a:cs typeface="Microsoft Sans Serif"/>
              </a:rPr>
              <a:t>яку </a:t>
            </a:r>
            <a:r>
              <a:rPr sz="2500" spc="-4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отримує</a:t>
            </a:r>
            <a:r>
              <a:rPr sz="2500" spc="5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5" dirty="0">
                <a:solidFill>
                  <a:srgbClr val="4E3A2F"/>
                </a:solidFill>
                <a:latin typeface="Microsoft Sans Serif"/>
                <a:cs typeface="Microsoft Sans Serif"/>
              </a:rPr>
              <a:t>для</a:t>
            </a:r>
            <a:r>
              <a:rPr sz="2500" spc="5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групи.</a:t>
            </a:r>
            <a:endParaRPr sz="25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150">
              <a:latin typeface="Microsoft Sans Serif"/>
              <a:cs typeface="Microsoft Sans Serif"/>
            </a:endParaRPr>
          </a:p>
          <a:p>
            <a:pPr marL="355600" marR="18415" indent="-342900">
              <a:lnSpc>
                <a:spcPct val="80000"/>
              </a:lnSpc>
              <a:spcBef>
                <a:spcPts val="5"/>
              </a:spcBef>
              <a:tabLst>
                <a:tab pos="709295" algn="l"/>
              </a:tabLst>
            </a:pPr>
            <a:r>
              <a:rPr sz="1750" spc="-60" dirty="0">
                <a:solidFill>
                  <a:srgbClr val="EFA12D"/>
                </a:solidFill>
                <a:latin typeface="Microsoft Sans Serif"/>
                <a:cs typeface="Microsoft Sans Serif"/>
              </a:rPr>
              <a:t>🞭		</a:t>
            </a:r>
            <a:r>
              <a:rPr sz="2500" spc="-35" dirty="0">
                <a:solidFill>
                  <a:srgbClr val="4E3A2F"/>
                </a:solidFill>
                <a:latin typeface="Microsoft Sans Serif"/>
                <a:cs typeface="Microsoft Sans Serif"/>
              </a:rPr>
              <a:t>Лідер</a:t>
            </a:r>
            <a:r>
              <a:rPr sz="2500" spc="3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85" dirty="0">
                <a:solidFill>
                  <a:srgbClr val="4E3A2F"/>
                </a:solidFill>
                <a:latin typeface="Microsoft Sans Serif"/>
                <a:cs typeface="Microsoft Sans Serif"/>
              </a:rPr>
              <a:t>як</a:t>
            </a:r>
            <a:r>
              <a:rPr sz="2500" spc="4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регулятор</a:t>
            </a:r>
            <a:r>
              <a:rPr sz="2500" spc="5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відносин</a:t>
            </a:r>
            <a:r>
              <a:rPr sz="2500" spc="3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в</a:t>
            </a:r>
            <a:r>
              <a:rPr sz="2500" spc="3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середині</a:t>
            </a:r>
            <a:r>
              <a:rPr sz="2500" spc="3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групи. </a:t>
            </a:r>
            <a:r>
              <a:rPr sz="25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25" dirty="0">
                <a:solidFill>
                  <a:srgbClr val="4E3A2F"/>
                </a:solidFill>
                <a:latin typeface="Microsoft Sans Serif"/>
                <a:cs typeface="Microsoft Sans Serif"/>
              </a:rPr>
              <a:t>Регулювання</a:t>
            </a:r>
            <a:r>
              <a:rPr sz="250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особистісних</a:t>
            </a:r>
            <a:r>
              <a:rPr sz="2500" spc="7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і</a:t>
            </a:r>
            <a:r>
              <a:rPr sz="2500" spc="4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dirty="0">
                <a:solidFill>
                  <a:srgbClr val="4E3A2F"/>
                </a:solidFill>
                <a:latin typeface="Microsoft Sans Serif"/>
                <a:cs typeface="Microsoft Sans Serif"/>
              </a:rPr>
              <a:t>ділових</a:t>
            </a:r>
            <a:r>
              <a:rPr sz="2500" spc="5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30" dirty="0">
                <a:solidFill>
                  <a:srgbClr val="4E3A2F"/>
                </a:solidFill>
                <a:latin typeface="Microsoft Sans Serif"/>
                <a:cs typeface="Microsoft Sans Serif"/>
              </a:rPr>
              <a:t>стосунків</a:t>
            </a:r>
            <a:r>
              <a:rPr sz="2500" spc="3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dirty="0">
                <a:solidFill>
                  <a:srgbClr val="4E3A2F"/>
                </a:solidFill>
                <a:latin typeface="Microsoft Sans Serif"/>
                <a:cs typeface="Microsoft Sans Serif"/>
              </a:rPr>
              <a:t>в </a:t>
            </a:r>
            <a:r>
              <a:rPr sz="2500" spc="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середині</a:t>
            </a:r>
            <a:r>
              <a:rPr sz="2500" spc="3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25" dirty="0">
                <a:solidFill>
                  <a:srgbClr val="4E3A2F"/>
                </a:solidFill>
                <a:latin typeface="Microsoft Sans Serif"/>
                <a:cs typeface="Microsoft Sans Serif"/>
              </a:rPr>
              <a:t>групи</a:t>
            </a:r>
            <a:r>
              <a:rPr sz="2500" spc="3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здійснюється</a:t>
            </a:r>
            <a:r>
              <a:rPr sz="2500" spc="8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40" dirty="0">
                <a:solidFill>
                  <a:srgbClr val="4E3A2F"/>
                </a:solidFill>
                <a:latin typeface="Microsoft Sans Serif"/>
                <a:cs typeface="Microsoft Sans Serif"/>
              </a:rPr>
              <a:t>через</a:t>
            </a:r>
            <a:r>
              <a:rPr sz="2500" spc="3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35" dirty="0">
                <a:solidFill>
                  <a:srgbClr val="4E3A2F"/>
                </a:solidFill>
                <a:latin typeface="Microsoft Sans Serif"/>
                <a:cs typeface="Microsoft Sans Serif"/>
              </a:rPr>
              <a:t>комунікативну</a:t>
            </a:r>
            <a:r>
              <a:rPr sz="2500" spc="6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70" dirty="0">
                <a:solidFill>
                  <a:srgbClr val="4E3A2F"/>
                </a:solidFill>
                <a:latin typeface="Microsoft Sans Serif"/>
                <a:cs typeface="Microsoft Sans Serif"/>
              </a:rPr>
              <a:t>сітку, </a:t>
            </a:r>
            <a:r>
              <a:rPr sz="2500" spc="-65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35" dirty="0">
                <a:solidFill>
                  <a:srgbClr val="4E3A2F"/>
                </a:solidFill>
                <a:latin typeface="Microsoft Sans Serif"/>
                <a:cs typeface="Microsoft Sans Serif"/>
              </a:rPr>
              <a:t>яка</a:t>
            </a:r>
            <a:r>
              <a:rPr sz="2500" spc="2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50" dirty="0">
                <a:solidFill>
                  <a:srgbClr val="4E3A2F"/>
                </a:solidFill>
                <a:latin typeface="Microsoft Sans Serif"/>
                <a:cs typeface="Microsoft Sans Serif"/>
              </a:rPr>
              <a:t>може</a:t>
            </a:r>
            <a:r>
              <a:rPr sz="2500" spc="3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35" dirty="0">
                <a:solidFill>
                  <a:srgbClr val="4E3A2F"/>
                </a:solidFill>
                <a:latin typeface="Microsoft Sans Serif"/>
                <a:cs typeface="Microsoft Sans Serif"/>
              </a:rPr>
              <a:t>мати</a:t>
            </a:r>
            <a:r>
              <a:rPr sz="2500" spc="6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30" dirty="0">
                <a:solidFill>
                  <a:srgbClr val="4E3A2F"/>
                </a:solidFill>
                <a:latin typeface="Microsoft Sans Serif"/>
                <a:cs typeface="Microsoft Sans Serif"/>
              </a:rPr>
              <a:t>різний</a:t>
            </a:r>
            <a:r>
              <a:rPr sz="2500" spc="3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вигляд.</a:t>
            </a:r>
            <a:r>
              <a:rPr sz="2500" spc="6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В</a:t>
            </a:r>
            <a:r>
              <a:rPr sz="2500" spc="3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35" dirty="0">
                <a:solidFill>
                  <a:srgbClr val="4E3A2F"/>
                </a:solidFill>
                <a:latin typeface="Microsoft Sans Serif"/>
                <a:cs typeface="Microsoft Sans Serif"/>
              </a:rPr>
              <a:t>деяких</a:t>
            </a:r>
            <a:r>
              <a:rPr sz="2500" spc="6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групах</a:t>
            </a:r>
            <a:r>
              <a:rPr sz="2500" spc="2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вся </a:t>
            </a:r>
            <a:r>
              <a:rPr sz="25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інформація</a:t>
            </a:r>
            <a:r>
              <a:rPr sz="2500" spc="2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25" dirty="0">
                <a:solidFill>
                  <a:srgbClr val="4E3A2F"/>
                </a:solidFill>
                <a:latin typeface="Microsoft Sans Serif"/>
                <a:cs typeface="Microsoft Sans Serif"/>
              </a:rPr>
              <a:t>проходить</a:t>
            </a:r>
            <a:r>
              <a:rPr sz="2500" spc="7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40" dirty="0">
                <a:solidFill>
                  <a:srgbClr val="4E3A2F"/>
                </a:solidFill>
                <a:latin typeface="Microsoft Sans Serif"/>
                <a:cs typeface="Microsoft Sans Serif"/>
              </a:rPr>
              <a:t>через</a:t>
            </a:r>
            <a:r>
              <a:rPr sz="2500" spc="4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лідера;</a:t>
            </a:r>
            <a:r>
              <a:rPr sz="2500" spc="4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25" dirty="0">
                <a:solidFill>
                  <a:srgbClr val="4E3A2F"/>
                </a:solidFill>
                <a:latin typeface="Microsoft Sans Serif"/>
                <a:cs typeface="Microsoft Sans Serif"/>
              </a:rPr>
              <a:t>іноді</a:t>
            </a:r>
            <a:r>
              <a:rPr sz="2500" spc="2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в</a:t>
            </a:r>
            <a:r>
              <a:rPr sz="2500" spc="3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25" dirty="0">
                <a:solidFill>
                  <a:srgbClr val="4E3A2F"/>
                </a:solidFill>
                <a:latin typeface="Microsoft Sans Serif"/>
                <a:cs typeface="Microsoft Sans Serif"/>
              </a:rPr>
              <a:t>групі </a:t>
            </a:r>
            <a:r>
              <a:rPr sz="25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 існують</a:t>
            </a:r>
            <a:r>
              <a:rPr sz="2500" spc="3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30" dirty="0">
                <a:solidFill>
                  <a:srgbClr val="4E3A2F"/>
                </a:solidFill>
                <a:latin typeface="Microsoft Sans Serif"/>
                <a:cs typeface="Microsoft Sans Serif"/>
              </a:rPr>
              <a:t>наближені</a:t>
            </a:r>
            <a:r>
              <a:rPr sz="2500" spc="5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до</a:t>
            </a:r>
            <a:r>
              <a:rPr sz="2500" spc="4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лідера</a:t>
            </a:r>
            <a:r>
              <a:rPr sz="2500" spc="6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особи,</a:t>
            </a:r>
            <a:r>
              <a:rPr sz="2500" spc="6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60" dirty="0">
                <a:solidFill>
                  <a:srgbClr val="4E3A2F"/>
                </a:solidFill>
                <a:latin typeface="Microsoft Sans Serif"/>
                <a:cs typeface="Microsoft Sans Serif"/>
              </a:rPr>
              <a:t>які</a:t>
            </a:r>
            <a:r>
              <a:rPr sz="2500" spc="3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45" dirty="0">
                <a:solidFill>
                  <a:srgbClr val="4E3A2F"/>
                </a:solidFill>
                <a:latin typeface="Microsoft Sans Serif"/>
                <a:cs typeface="Microsoft Sans Serif"/>
              </a:rPr>
              <a:t>замикають</a:t>
            </a:r>
            <a:r>
              <a:rPr sz="2500" spc="8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на </a:t>
            </a:r>
            <a:r>
              <a:rPr sz="25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себе</a:t>
            </a:r>
            <a:r>
              <a:rPr sz="2500" spc="2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dirty="0">
                <a:solidFill>
                  <a:srgbClr val="4E3A2F"/>
                </a:solidFill>
                <a:latin typeface="Microsoft Sans Serif"/>
                <a:cs typeface="Microsoft Sans Serif"/>
              </a:rPr>
              <a:t>цю</a:t>
            </a:r>
            <a:r>
              <a:rPr sz="2500" spc="4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30" dirty="0">
                <a:solidFill>
                  <a:srgbClr val="4E3A2F"/>
                </a:solidFill>
                <a:latin typeface="Microsoft Sans Serif"/>
                <a:cs typeface="Microsoft Sans Serif"/>
              </a:rPr>
              <a:t>сітку;</a:t>
            </a:r>
            <a:r>
              <a:rPr sz="2500" spc="6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25" dirty="0">
                <a:solidFill>
                  <a:srgbClr val="4E3A2F"/>
                </a:solidFill>
                <a:latin typeface="Microsoft Sans Serif"/>
                <a:cs typeface="Microsoft Sans Serif"/>
              </a:rPr>
              <a:t>іноді</a:t>
            </a:r>
            <a:r>
              <a:rPr sz="2500" spc="2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лідер</a:t>
            </a:r>
            <a:r>
              <a:rPr sz="2500" spc="6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655" dirty="0">
                <a:solidFill>
                  <a:srgbClr val="4E3A2F"/>
                </a:solidFill>
                <a:latin typeface="Microsoft Sans Serif"/>
                <a:cs typeface="Microsoft Sans Serif"/>
              </a:rPr>
              <a:t>–</a:t>
            </a:r>
            <a:r>
              <a:rPr sz="2500" spc="3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“один</a:t>
            </a:r>
            <a:r>
              <a:rPr sz="2500" spc="5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65" dirty="0">
                <a:solidFill>
                  <a:srgbClr val="4E3A2F"/>
                </a:solidFill>
                <a:latin typeface="Microsoft Sans Serif"/>
                <a:cs typeface="Microsoft Sans Serif"/>
              </a:rPr>
              <a:t>із</a:t>
            </a:r>
            <a:r>
              <a:rPr sz="2500" spc="3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усіх”.</a:t>
            </a:r>
            <a:endParaRPr sz="25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3540" y="1512823"/>
            <a:ext cx="8524240" cy="45192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2375"/>
              </a:lnSpc>
              <a:spcBef>
                <a:spcPts val="95"/>
              </a:spcBef>
              <a:tabLst>
                <a:tab pos="431165" algn="l"/>
              </a:tabLst>
            </a:pPr>
            <a:r>
              <a:rPr sz="1500" spc="-40" dirty="0">
                <a:solidFill>
                  <a:srgbClr val="EFA12D"/>
                </a:solidFill>
                <a:latin typeface="Microsoft Sans Serif"/>
                <a:cs typeface="Microsoft Sans Serif"/>
              </a:rPr>
              <a:t>🞭	</a:t>
            </a:r>
            <a:r>
              <a:rPr sz="2200" spc="-30" dirty="0">
                <a:solidFill>
                  <a:srgbClr val="4E3A2F"/>
                </a:solidFill>
                <a:latin typeface="Microsoft Sans Serif"/>
                <a:cs typeface="Microsoft Sans Serif"/>
              </a:rPr>
              <a:t>Лідер</a:t>
            </a:r>
            <a:r>
              <a:rPr sz="2200" spc="4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75" dirty="0">
                <a:solidFill>
                  <a:srgbClr val="4E3A2F"/>
                </a:solidFill>
                <a:latin typeface="Microsoft Sans Serif"/>
                <a:cs typeface="Microsoft Sans Serif"/>
              </a:rPr>
              <a:t>як</a:t>
            </a:r>
            <a:r>
              <a:rPr sz="2200" spc="2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джерело</a:t>
            </a:r>
            <a:r>
              <a:rPr sz="2200" spc="5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30" dirty="0">
                <a:solidFill>
                  <a:srgbClr val="4E3A2F"/>
                </a:solidFill>
                <a:latin typeface="Microsoft Sans Serif"/>
                <a:cs typeface="Microsoft Sans Serif"/>
              </a:rPr>
              <a:t>заохочень</a:t>
            </a:r>
            <a:r>
              <a:rPr sz="2200" spc="5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і</a:t>
            </a:r>
            <a:r>
              <a:rPr sz="2200" spc="3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покарань.</a:t>
            </a:r>
            <a:r>
              <a:rPr sz="2200" spc="3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75" dirty="0">
                <a:solidFill>
                  <a:srgbClr val="4E3A2F"/>
                </a:solidFill>
                <a:latin typeface="Microsoft Sans Serif"/>
                <a:cs typeface="Microsoft Sans Serif"/>
              </a:rPr>
              <a:t>З</a:t>
            </a:r>
            <a:r>
              <a:rPr sz="2200" spc="3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50" dirty="0">
                <a:solidFill>
                  <a:srgbClr val="4E3A2F"/>
                </a:solidFill>
                <a:latin typeface="Microsoft Sans Serif"/>
                <a:cs typeface="Microsoft Sans Serif"/>
              </a:rPr>
              <a:t>точки</a:t>
            </a:r>
            <a:r>
              <a:rPr sz="2200" spc="3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40" dirty="0">
                <a:solidFill>
                  <a:srgbClr val="4E3A2F"/>
                </a:solidFill>
                <a:latin typeface="Microsoft Sans Serif"/>
                <a:cs typeface="Microsoft Sans Serif"/>
              </a:rPr>
              <a:t>зору</a:t>
            </a:r>
            <a:r>
              <a:rPr sz="2200" spc="2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членів</a:t>
            </a:r>
            <a:endParaRPr sz="2200">
              <a:latin typeface="Microsoft Sans Serif"/>
              <a:cs typeface="Microsoft Sans Serif"/>
            </a:endParaRPr>
          </a:p>
          <a:p>
            <a:pPr marL="355600" marR="8890">
              <a:lnSpc>
                <a:spcPct val="80000"/>
              </a:lnSpc>
              <a:spcBef>
                <a:spcPts val="265"/>
              </a:spcBef>
            </a:pPr>
            <a:r>
              <a:rPr sz="2200" spc="-25" dirty="0">
                <a:solidFill>
                  <a:srgbClr val="4E3A2F"/>
                </a:solidFill>
                <a:latin typeface="Microsoft Sans Serif"/>
                <a:cs typeface="Microsoft Sans Serif"/>
              </a:rPr>
              <a:t>групи</a:t>
            </a:r>
            <a:r>
              <a:rPr sz="2200" spc="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це</a:t>
            </a:r>
            <a:r>
              <a:rPr sz="2200" spc="4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особливо</a:t>
            </a:r>
            <a:r>
              <a:rPr sz="2200" spc="5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25" dirty="0">
                <a:solidFill>
                  <a:srgbClr val="4E3A2F"/>
                </a:solidFill>
                <a:latin typeface="Microsoft Sans Serif"/>
                <a:cs typeface="Microsoft Sans Serif"/>
              </a:rPr>
              <a:t>важлива</a:t>
            </a:r>
            <a:r>
              <a:rPr sz="2200" spc="6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обставина.</a:t>
            </a:r>
            <a:r>
              <a:rPr sz="2200" spc="5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Водночас,</a:t>
            </a:r>
            <a:r>
              <a:rPr sz="2200" spc="4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ця</a:t>
            </a:r>
            <a:r>
              <a:rPr sz="2200" spc="3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35" dirty="0">
                <a:solidFill>
                  <a:srgbClr val="4E3A2F"/>
                </a:solidFill>
                <a:latin typeface="Microsoft Sans Serif"/>
                <a:cs typeface="Microsoft Sans Serif"/>
              </a:rPr>
              <a:t>функція </a:t>
            </a:r>
            <a:r>
              <a:rPr sz="2200" spc="-3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висуває</a:t>
            </a:r>
            <a:r>
              <a:rPr sz="2200" spc="4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досить</a:t>
            </a:r>
            <a:r>
              <a:rPr sz="2200" spc="4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30" dirty="0">
                <a:solidFill>
                  <a:srgbClr val="4E3A2F"/>
                </a:solidFill>
                <a:latin typeface="Microsoft Sans Serif"/>
                <a:cs typeface="Microsoft Sans Serif"/>
              </a:rPr>
              <a:t>високі</a:t>
            </a:r>
            <a:r>
              <a:rPr sz="2200" spc="4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25" dirty="0">
                <a:solidFill>
                  <a:srgbClr val="4E3A2F"/>
                </a:solidFill>
                <a:latin typeface="Microsoft Sans Serif"/>
                <a:cs typeface="Microsoft Sans Serif"/>
              </a:rPr>
              <a:t>вимоги</a:t>
            </a:r>
            <a:r>
              <a:rPr sz="2200" spc="4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до</a:t>
            </a:r>
            <a:r>
              <a:rPr sz="2200" spc="2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особистості</a:t>
            </a:r>
            <a:r>
              <a:rPr sz="2200" spc="4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rgbClr val="4E3A2F"/>
                </a:solidFill>
                <a:latin typeface="Microsoft Sans Serif"/>
                <a:cs typeface="Microsoft Sans Serif"/>
              </a:rPr>
              <a:t>лідера,</a:t>
            </a:r>
            <a:r>
              <a:rPr sz="2200" spc="4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особливо </a:t>
            </a:r>
            <a:r>
              <a:rPr sz="2200" spc="-57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в</a:t>
            </a:r>
            <a:r>
              <a:rPr sz="2200" spc="2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групах,</a:t>
            </a:r>
            <a:r>
              <a:rPr sz="2200" spc="4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де</a:t>
            </a:r>
            <a:r>
              <a:rPr sz="2200" spc="4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35" dirty="0">
                <a:solidFill>
                  <a:srgbClr val="4E3A2F"/>
                </a:solidFill>
                <a:latin typeface="Microsoft Sans Serif"/>
                <a:cs typeface="Microsoft Sans Serif"/>
              </a:rPr>
              <a:t>значна</a:t>
            </a:r>
            <a:r>
              <a:rPr sz="2200" spc="3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30" dirty="0">
                <a:solidFill>
                  <a:srgbClr val="4E3A2F"/>
                </a:solidFill>
                <a:latin typeface="Microsoft Sans Serif"/>
                <a:cs typeface="Microsoft Sans Serif"/>
              </a:rPr>
              <a:t>увага</a:t>
            </a:r>
            <a:r>
              <a:rPr sz="2200" spc="4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приділяється</a:t>
            </a:r>
            <a:r>
              <a:rPr sz="2200" spc="5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не</a:t>
            </a:r>
            <a:r>
              <a:rPr sz="2200" spc="2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30" dirty="0">
                <a:solidFill>
                  <a:srgbClr val="4E3A2F"/>
                </a:solidFill>
                <a:latin typeface="Microsoft Sans Serif"/>
                <a:cs typeface="Microsoft Sans Serif"/>
              </a:rPr>
              <a:t>матеріальному,</a:t>
            </a:r>
            <a:r>
              <a:rPr sz="2200" spc="6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а</a:t>
            </a:r>
            <a:endParaRPr sz="2200">
              <a:latin typeface="Microsoft Sans Serif"/>
              <a:cs typeface="Microsoft Sans Serif"/>
            </a:endParaRPr>
          </a:p>
          <a:p>
            <a:pPr marL="355600">
              <a:lnSpc>
                <a:spcPts val="1850"/>
              </a:lnSpc>
            </a:pPr>
            <a:r>
              <a:rPr sz="22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моральному</a:t>
            </a:r>
            <a:r>
              <a:rPr sz="2200" spc="3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55" dirty="0">
                <a:solidFill>
                  <a:srgbClr val="4E3A2F"/>
                </a:solidFill>
                <a:latin typeface="Microsoft Sans Serif"/>
                <a:cs typeface="Microsoft Sans Serif"/>
              </a:rPr>
              <a:t>фактору.</a:t>
            </a:r>
            <a:r>
              <a:rPr sz="2200" spc="7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30" dirty="0">
                <a:solidFill>
                  <a:srgbClr val="4E3A2F"/>
                </a:solidFill>
                <a:latin typeface="Microsoft Sans Serif"/>
                <a:cs typeface="Microsoft Sans Serif"/>
              </a:rPr>
              <a:t>Лідер</a:t>
            </a:r>
            <a:r>
              <a:rPr sz="2200" spc="5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повинен</a:t>
            </a:r>
            <a:r>
              <a:rPr sz="2200" spc="4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35" dirty="0">
                <a:solidFill>
                  <a:srgbClr val="4E3A2F"/>
                </a:solidFill>
                <a:latin typeface="Microsoft Sans Serif"/>
                <a:cs typeface="Microsoft Sans Serif"/>
              </a:rPr>
              <a:t>знати</a:t>
            </a:r>
            <a:r>
              <a:rPr sz="2200" spc="4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індивідуальну</a:t>
            </a:r>
            <a:endParaRPr sz="2200">
              <a:latin typeface="Microsoft Sans Serif"/>
              <a:cs typeface="Microsoft Sans Serif"/>
            </a:endParaRPr>
          </a:p>
          <a:p>
            <a:pPr marL="355600">
              <a:lnSpc>
                <a:spcPts val="2115"/>
              </a:lnSpc>
            </a:pPr>
            <a:r>
              <a:rPr sz="22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мотивацію</a:t>
            </a:r>
            <a:r>
              <a:rPr sz="2200" spc="4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діяльності</a:t>
            </a:r>
            <a:r>
              <a:rPr sz="2200" spc="5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45" dirty="0">
                <a:solidFill>
                  <a:srgbClr val="4E3A2F"/>
                </a:solidFill>
                <a:latin typeface="Microsoft Sans Serif"/>
                <a:cs typeface="Microsoft Sans Serif"/>
              </a:rPr>
              <a:t>можного</a:t>
            </a:r>
            <a:r>
              <a:rPr sz="2200" spc="4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члена</a:t>
            </a:r>
            <a:r>
              <a:rPr sz="2200" spc="3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групи,</a:t>
            </a:r>
            <a:r>
              <a:rPr sz="2200" spc="2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враховуючи</a:t>
            </a:r>
            <a:r>
              <a:rPr sz="2200" spc="7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5" dirty="0">
                <a:solidFill>
                  <a:srgbClr val="4E3A2F"/>
                </a:solidFill>
                <a:latin typeface="Microsoft Sans Serif"/>
                <a:cs typeface="Microsoft Sans Serif"/>
              </a:rPr>
              <a:t>силу</a:t>
            </a:r>
            <a:endParaRPr sz="2200">
              <a:latin typeface="Microsoft Sans Serif"/>
              <a:cs typeface="Microsoft Sans Serif"/>
            </a:endParaRPr>
          </a:p>
          <a:p>
            <a:pPr marL="355600">
              <a:lnSpc>
                <a:spcPts val="2375"/>
              </a:lnSpc>
            </a:pPr>
            <a:r>
              <a:rPr sz="22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впливу</a:t>
            </a:r>
            <a:r>
              <a:rPr sz="2200" spc="4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30" dirty="0">
                <a:solidFill>
                  <a:srgbClr val="4E3A2F"/>
                </a:solidFill>
                <a:latin typeface="Microsoft Sans Serif"/>
                <a:cs typeface="Microsoft Sans Serif"/>
              </a:rPr>
              <a:t>заохочень</a:t>
            </a:r>
            <a:r>
              <a:rPr sz="2200" spc="6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і</a:t>
            </a:r>
            <a:r>
              <a:rPr sz="2200" spc="3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25" dirty="0">
                <a:solidFill>
                  <a:srgbClr val="4E3A2F"/>
                </a:solidFill>
                <a:latin typeface="Microsoft Sans Serif"/>
                <a:cs typeface="Microsoft Sans Serif"/>
              </a:rPr>
              <a:t>покарань</a:t>
            </a:r>
            <a:r>
              <a:rPr sz="2200" spc="3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на</a:t>
            </a:r>
            <a:r>
              <a:rPr sz="2200" spc="2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50" dirty="0">
                <a:solidFill>
                  <a:srgbClr val="4E3A2F"/>
                </a:solidFill>
                <a:latin typeface="Microsoft Sans Serif"/>
                <a:cs typeface="Microsoft Sans Serif"/>
              </a:rPr>
              <a:t>кожного</a:t>
            </a:r>
            <a:r>
              <a:rPr sz="2200" spc="4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члена</a:t>
            </a:r>
            <a:r>
              <a:rPr sz="2200" spc="6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групи.</a:t>
            </a:r>
            <a:endParaRPr sz="22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300">
              <a:latin typeface="Microsoft Sans Serif"/>
              <a:cs typeface="Microsoft Sans Serif"/>
            </a:endParaRPr>
          </a:p>
          <a:p>
            <a:pPr marL="12700">
              <a:lnSpc>
                <a:spcPts val="2375"/>
              </a:lnSpc>
              <a:tabLst>
                <a:tab pos="509270" algn="l"/>
              </a:tabLst>
            </a:pPr>
            <a:r>
              <a:rPr sz="1500" spc="-40" dirty="0">
                <a:solidFill>
                  <a:srgbClr val="EFA12D"/>
                </a:solidFill>
                <a:latin typeface="Microsoft Sans Serif"/>
                <a:cs typeface="Microsoft Sans Serif"/>
              </a:rPr>
              <a:t>🞭	</a:t>
            </a:r>
            <a:r>
              <a:rPr sz="2200" spc="-45" dirty="0">
                <a:solidFill>
                  <a:srgbClr val="4E3A2F"/>
                </a:solidFill>
                <a:latin typeface="Microsoft Sans Serif"/>
                <a:cs typeface="Microsoft Sans Serif"/>
              </a:rPr>
              <a:t>Окрім</a:t>
            </a:r>
            <a:r>
              <a:rPr sz="2200" spc="4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адміністративного</a:t>
            </a:r>
            <a:r>
              <a:rPr sz="2200" spc="5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регулювання</a:t>
            </a:r>
            <a:r>
              <a:rPr sz="2200" spc="7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діяльності</a:t>
            </a:r>
            <a:r>
              <a:rPr sz="2200" spc="4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членів</a:t>
            </a:r>
            <a:endParaRPr sz="2200">
              <a:latin typeface="Microsoft Sans Serif"/>
              <a:cs typeface="Microsoft Sans Serif"/>
            </a:endParaRPr>
          </a:p>
          <a:p>
            <a:pPr marL="355600" marR="5080">
              <a:lnSpc>
                <a:spcPct val="80000"/>
              </a:lnSpc>
              <a:spcBef>
                <a:spcPts val="265"/>
              </a:spcBef>
            </a:pPr>
            <a:r>
              <a:rPr sz="2200" spc="-25" dirty="0">
                <a:solidFill>
                  <a:srgbClr val="4E3A2F"/>
                </a:solidFill>
                <a:latin typeface="Microsoft Sans Serif"/>
                <a:cs typeface="Microsoft Sans Serif"/>
              </a:rPr>
              <a:t>групи</a:t>
            </a:r>
            <a:r>
              <a:rPr sz="2200" spc="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і</a:t>
            </a:r>
            <a:r>
              <a:rPr sz="2200" spc="3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застосування</a:t>
            </a:r>
            <a:r>
              <a:rPr sz="2200" spc="5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офіційних</a:t>
            </a:r>
            <a:r>
              <a:rPr sz="2200" spc="3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форм</a:t>
            </a:r>
            <a:r>
              <a:rPr sz="2200" spc="3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25" dirty="0">
                <a:solidFill>
                  <a:srgbClr val="4E3A2F"/>
                </a:solidFill>
                <a:latin typeface="Microsoft Sans Serif"/>
                <a:cs typeface="Microsoft Sans Serif"/>
              </a:rPr>
              <a:t>заохочення,</a:t>
            </a:r>
            <a:r>
              <a:rPr sz="2200" spc="5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rgbClr val="4E3A2F"/>
                </a:solidFill>
                <a:latin typeface="Microsoft Sans Serif"/>
                <a:cs typeface="Microsoft Sans Serif"/>
              </a:rPr>
              <a:t>лідер</a:t>
            </a:r>
            <a:r>
              <a:rPr sz="2200" spc="3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50" dirty="0">
                <a:solidFill>
                  <a:srgbClr val="4E3A2F"/>
                </a:solidFill>
                <a:latin typeface="Microsoft Sans Serif"/>
                <a:cs typeface="Microsoft Sans Serif"/>
              </a:rPr>
              <a:t>може </a:t>
            </a:r>
            <a:r>
              <a:rPr sz="2200" spc="-4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вміло</a:t>
            </a:r>
            <a:r>
              <a:rPr sz="2200" spc="3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застосовувати</a:t>
            </a:r>
            <a:r>
              <a:rPr sz="2200" spc="7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неформальні</a:t>
            </a:r>
            <a:r>
              <a:rPr sz="2200" spc="6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соціальні</a:t>
            </a:r>
            <a:r>
              <a:rPr sz="2200" spc="4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санкції,</a:t>
            </a:r>
            <a:r>
              <a:rPr sz="2200" spc="4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60" dirty="0">
                <a:solidFill>
                  <a:srgbClr val="4E3A2F"/>
                </a:solidFill>
                <a:latin typeface="Microsoft Sans Serif"/>
                <a:cs typeface="Microsoft Sans Serif"/>
              </a:rPr>
              <a:t>які </a:t>
            </a:r>
            <a:r>
              <a:rPr sz="2200" spc="-5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40" dirty="0">
                <a:solidFill>
                  <a:srgbClr val="4E3A2F"/>
                </a:solidFill>
                <a:latin typeface="Microsoft Sans Serif"/>
                <a:cs typeface="Microsoft Sans Serif"/>
              </a:rPr>
              <a:t>зазвичай</a:t>
            </a:r>
            <a:r>
              <a:rPr sz="2200" spc="5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складаються</a:t>
            </a:r>
            <a:r>
              <a:rPr sz="2200" spc="7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в</a:t>
            </a:r>
            <a:r>
              <a:rPr sz="2200" spc="4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малих</a:t>
            </a:r>
            <a:r>
              <a:rPr sz="2200" spc="3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групах.</a:t>
            </a:r>
            <a:r>
              <a:rPr sz="2200" spc="4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Неформальні</a:t>
            </a:r>
            <a:r>
              <a:rPr sz="2200" spc="7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санкції</a:t>
            </a:r>
            <a:r>
              <a:rPr sz="2200" spc="4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575" dirty="0">
                <a:solidFill>
                  <a:srgbClr val="4E3A2F"/>
                </a:solidFill>
                <a:latin typeface="Microsoft Sans Serif"/>
                <a:cs typeface="Microsoft Sans Serif"/>
              </a:rPr>
              <a:t>– </a:t>
            </a:r>
            <a:r>
              <a:rPr sz="2200" spc="-57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це</a:t>
            </a:r>
            <a:r>
              <a:rPr sz="2200" spc="2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прийоми,</a:t>
            </a:r>
            <a:r>
              <a:rPr sz="2200" spc="4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55" dirty="0">
                <a:solidFill>
                  <a:srgbClr val="4E3A2F"/>
                </a:solidFill>
                <a:latin typeface="Microsoft Sans Serif"/>
                <a:cs typeface="Microsoft Sans Serif"/>
              </a:rPr>
              <a:t>за</a:t>
            </a:r>
            <a:r>
              <a:rPr sz="2200" spc="4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25" dirty="0">
                <a:solidFill>
                  <a:srgbClr val="4E3A2F"/>
                </a:solidFill>
                <a:latin typeface="Microsoft Sans Serif"/>
                <a:cs typeface="Microsoft Sans Serif"/>
              </a:rPr>
              <a:t>допомогою</a:t>
            </a:r>
            <a:r>
              <a:rPr sz="2200" spc="4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40" dirty="0">
                <a:solidFill>
                  <a:srgbClr val="4E3A2F"/>
                </a:solidFill>
                <a:latin typeface="Microsoft Sans Serif"/>
                <a:cs typeface="Microsoft Sans Serif"/>
              </a:rPr>
              <a:t>яких</a:t>
            </a:r>
            <a:r>
              <a:rPr sz="2200" spc="4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люди,</a:t>
            </a:r>
            <a:r>
              <a:rPr sz="2200" spc="5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60" dirty="0">
                <a:solidFill>
                  <a:srgbClr val="4E3A2F"/>
                </a:solidFill>
                <a:latin typeface="Microsoft Sans Serif"/>
                <a:cs typeface="Microsoft Sans Serif"/>
              </a:rPr>
              <a:t>які</a:t>
            </a:r>
            <a:r>
              <a:rPr sz="2200" spc="4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50" dirty="0">
                <a:solidFill>
                  <a:srgbClr val="4E3A2F"/>
                </a:solidFill>
                <a:latin typeface="Microsoft Sans Serif"/>
                <a:cs typeface="Microsoft Sans Serif"/>
              </a:rPr>
              <a:t>близько</a:t>
            </a:r>
            <a:r>
              <a:rPr sz="2200" spc="7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30" dirty="0">
                <a:solidFill>
                  <a:srgbClr val="4E3A2F"/>
                </a:solidFill>
                <a:latin typeface="Microsoft Sans Serif"/>
                <a:cs typeface="Microsoft Sans Serif"/>
              </a:rPr>
              <a:t>знають</a:t>
            </a:r>
            <a:r>
              <a:rPr sz="2200" spc="5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один </a:t>
            </a:r>
            <a:r>
              <a:rPr sz="2200" spc="-56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25" dirty="0">
                <a:solidFill>
                  <a:srgbClr val="4E3A2F"/>
                </a:solidFill>
                <a:latin typeface="Microsoft Sans Serif"/>
                <a:cs typeface="Microsoft Sans Serif"/>
              </a:rPr>
              <a:t>одного,</a:t>
            </a:r>
            <a:r>
              <a:rPr sz="2200" spc="2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виявляють</a:t>
            </a:r>
            <a:r>
              <a:rPr sz="2200" spc="8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25" dirty="0">
                <a:solidFill>
                  <a:srgbClr val="4E3A2F"/>
                </a:solidFill>
                <a:latin typeface="Microsoft Sans Serif"/>
                <a:cs typeface="Microsoft Sans Serif"/>
              </a:rPr>
              <a:t>повагу</a:t>
            </a:r>
            <a:r>
              <a:rPr sz="2200" spc="3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до</a:t>
            </a:r>
            <a:r>
              <a:rPr sz="2200" spc="4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тих,</a:t>
            </a:r>
            <a:r>
              <a:rPr sz="2200" spc="4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чия</a:t>
            </a:r>
            <a:r>
              <a:rPr sz="2200" spc="4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30" dirty="0">
                <a:solidFill>
                  <a:srgbClr val="4E3A2F"/>
                </a:solidFill>
                <a:latin typeface="Microsoft Sans Serif"/>
                <a:cs typeface="Microsoft Sans Serif"/>
              </a:rPr>
              <a:t>поведінка</a:t>
            </a:r>
            <a:r>
              <a:rPr sz="2200" spc="4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відповідає</a:t>
            </a:r>
            <a:r>
              <a:rPr sz="2200" spc="7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35" dirty="0">
                <a:solidFill>
                  <a:srgbClr val="4E3A2F"/>
                </a:solidFill>
                <a:latin typeface="Microsoft Sans Serif"/>
                <a:cs typeface="Microsoft Sans Serif"/>
              </a:rPr>
              <a:t>їх </a:t>
            </a:r>
            <a:r>
              <a:rPr sz="2200" spc="4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35" dirty="0">
                <a:solidFill>
                  <a:srgbClr val="4E3A2F"/>
                </a:solidFill>
                <a:latin typeface="Microsoft Sans Serif"/>
                <a:cs typeface="Microsoft Sans Serif"/>
              </a:rPr>
              <a:t>очікуванням,</a:t>
            </a:r>
            <a:r>
              <a:rPr sz="2200" spc="5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і</a:t>
            </a:r>
            <a:r>
              <a:rPr sz="2200" spc="2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виявляють</a:t>
            </a:r>
            <a:r>
              <a:rPr sz="2200" spc="7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25" dirty="0">
                <a:solidFill>
                  <a:srgbClr val="4E3A2F"/>
                </a:solidFill>
                <a:latin typeface="Microsoft Sans Serif"/>
                <a:cs typeface="Microsoft Sans Serif"/>
              </a:rPr>
              <a:t>незадоволення</a:t>
            </a:r>
            <a:r>
              <a:rPr sz="2200" spc="6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тими,</a:t>
            </a:r>
            <a:r>
              <a:rPr sz="2200" spc="4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25" dirty="0">
                <a:solidFill>
                  <a:srgbClr val="4E3A2F"/>
                </a:solidFill>
                <a:latin typeface="Microsoft Sans Serif"/>
                <a:cs typeface="Microsoft Sans Serif"/>
              </a:rPr>
              <a:t>хто</a:t>
            </a:r>
            <a:r>
              <a:rPr sz="2200" spc="3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не </a:t>
            </a:r>
            <a:r>
              <a:rPr sz="22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виправдовує</a:t>
            </a:r>
            <a:r>
              <a:rPr sz="2200" spc="6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45" dirty="0">
                <a:solidFill>
                  <a:srgbClr val="4E3A2F"/>
                </a:solidFill>
                <a:latin typeface="Microsoft Sans Serif"/>
                <a:cs typeface="Microsoft Sans Serif"/>
              </a:rPr>
              <a:t>їх</a:t>
            </a:r>
            <a:r>
              <a:rPr sz="2200" spc="3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надій.</a:t>
            </a:r>
            <a:endParaRPr sz="22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3540" y="1503374"/>
            <a:ext cx="8418830" cy="421767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5600" marR="5080" indent="-342900">
              <a:lnSpc>
                <a:spcPts val="2400"/>
              </a:lnSpc>
              <a:spcBef>
                <a:spcPts val="675"/>
              </a:spcBef>
              <a:tabLst>
                <a:tab pos="354965" algn="l"/>
              </a:tabLst>
            </a:pPr>
            <a:r>
              <a:rPr sz="1750" spc="-60" dirty="0">
                <a:solidFill>
                  <a:srgbClr val="EFA12D"/>
                </a:solidFill>
                <a:latin typeface="Microsoft Sans Serif"/>
                <a:cs typeface="Microsoft Sans Serif"/>
              </a:rPr>
              <a:t>🞭	</a:t>
            </a:r>
            <a:r>
              <a:rPr sz="2500" spc="-35" dirty="0">
                <a:solidFill>
                  <a:srgbClr val="4E3A2F"/>
                </a:solidFill>
                <a:latin typeface="Microsoft Sans Serif"/>
                <a:cs typeface="Microsoft Sans Serif"/>
              </a:rPr>
              <a:t>Лідер</a:t>
            </a:r>
            <a:r>
              <a:rPr sz="2500" spc="2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80" dirty="0">
                <a:solidFill>
                  <a:srgbClr val="4E3A2F"/>
                </a:solidFill>
                <a:latin typeface="Microsoft Sans Serif"/>
                <a:cs typeface="Microsoft Sans Serif"/>
              </a:rPr>
              <a:t>як</a:t>
            </a:r>
            <a:r>
              <a:rPr sz="2500" spc="3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30" dirty="0">
                <a:solidFill>
                  <a:srgbClr val="4E3A2F"/>
                </a:solidFill>
                <a:latin typeface="Microsoft Sans Serif"/>
                <a:cs typeface="Microsoft Sans Serif"/>
              </a:rPr>
              <a:t>третейський</a:t>
            </a:r>
            <a:r>
              <a:rPr sz="2500" spc="7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25" dirty="0">
                <a:solidFill>
                  <a:srgbClr val="4E3A2F"/>
                </a:solidFill>
                <a:latin typeface="Microsoft Sans Serif"/>
                <a:cs typeface="Microsoft Sans Serif"/>
              </a:rPr>
              <a:t>суддя</a:t>
            </a:r>
            <a:r>
              <a:rPr sz="2500" spc="6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і</a:t>
            </a:r>
            <a:r>
              <a:rPr sz="2500" spc="2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миротворець.</a:t>
            </a:r>
            <a:r>
              <a:rPr sz="2500" spc="5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Ця</a:t>
            </a:r>
            <a:r>
              <a:rPr sz="2500" spc="3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35" dirty="0">
                <a:solidFill>
                  <a:srgbClr val="4E3A2F"/>
                </a:solidFill>
                <a:latin typeface="Microsoft Sans Serif"/>
                <a:cs typeface="Microsoft Sans Serif"/>
              </a:rPr>
              <a:t>функція </a:t>
            </a:r>
            <a:r>
              <a:rPr sz="2500" spc="-65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25" dirty="0">
                <a:solidFill>
                  <a:srgbClr val="4E3A2F"/>
                </a:solidFill>
                <a:latin typeface="Microsoft Sans Serif"/>
                <a:cs typeface="Microsoft Sans Serif"/>
              </a:rPr>
              <a:t>пов’язана</a:t>
            </a:r>
            <a:r>
              <a:rPr sz="250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110" dirty="0">
                <a:solidFill>
                  <a:srgbClr val="4E3A2F"/>
                </a:solidFill>
                <a:latin typeface="Microsoft Sans Serif"/>
                <a:cs typeface="Microsoft Sans Serif"/>
              </a:rPr>
              <a:t>з</a:t>
            </a:r>
            <a:r>
              <a:rPr sz="2500" spc="4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попередньою.</a:t>
            </a:r>
            <a:r>
              <a:rPr sz="2500" spc="2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В</a:t>
            </a:r>
            <a:r>
              <a:rPr sz="2500" spc="4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25" dirty="0">
                <a:solidFill>
                  <a:srgbClr val="4E3A2F"/>
                </a:solidFill>
                <a:latin typeface="Microsoft Sans Serif"/>
                <a:cs typeface="Microsoft Sans Serif"/>
              </a:rPr>
              <a:t>умовах</a:t>
            </a:r>
            <a:r>
              <a:rPr sz="2500" spc="3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45" dirty="0">
                <a:solidFill>
                  <a:srgbClr val="4E3A2F"/>
                </a:solidFill>
                <a:latin typeface="Microsoft Sans Serif"/>
                <a:cs typeface="Microsoft Sans Serif"/>
              </a:rPr>
              <a:t>конфлікту</a:t>
            </a:r>
            <a:r>
              <a:rPr sz="2500" spc="9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65" dirty="0">
                <a:solidFill>
                  <a:srgbClr val="4E3A2F"/>
                </a:solidFill>
                <a:latin typeface="Microsoft Sans Serif"/>
                <a:cs typeface="Microsoft Sans Serif"/>
              </a:rPr>
              <a:t>між</a:t>
            </a:r>
            <a:endParaRPr sz="2500">
              <a:latin typeface="Microsoft Sans Serif"/>
              <a:cs typeface="Microsoft Sans Serif"/>
            </a:endParaRPr>
          </a:p>
          <a:p>
            <a:pPr marL="355600" marR="157480">
              <a:lnSpc>
                <a:spcPct val="80000"/>
              </a:lnSpc>
              <a:spcBef>
                <a:spcPts val="25"/>
              </a:spcBef>
            </a:pPr>
            <a:r>
              <a:rPr sz="25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членами</a:t>
            </a:r>
            <a:r>
              <a:rPr sz="2500" spc="4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25" dirty="0">
                <a:solidFill>
                  <a:srgbClr val="4E3A2F"/>
                </a:solidFill>
                <a:latin typeface="Microsoft Sans Serif"/>
                <a:cs typeface="Microsoft Sans Serif"/>
              </a:rPr>
              <a:t>групи</a:t>
            </a:r>
            <a:r>
              <a:rPr sz="2500" spc="3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лідер</a:t>
            </a:r>
            <a:r>
              <a:rPr sz="2500" spc="5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повинен</a:t>
            </a:r>
            <a:r>
              <a:rPr sz="2500" spc="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виступати</a:t>
            </a:r>
            <a:r>
              <a:rPr sz="2500" spc="7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85" dirty="0">
                <a:solidFill>
                  <a:srgbClr val="4E3A2F"/>
                </a:solidFill>
                <a:latin typeface="Microsoft Sans Serif"/>
                <a:cs typeface="Microsoft Sans Serif"/>
              </a:rPr>
              <a:t>як</a:t>
            </a:r>
            <a:r>
              <a:rPr sz="2500" spc="5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25" dirty="0">
                <a:solidFill>
                  <a:srgbClr val="4E3A2F"/>
                </a:solidFill>
                <a:latin typeface="Microsoft Sans Serif"/>
                <a:cs typeface="Microsoft Sans Serif"/>
              </a:rPr>
              <a:t>суддя</a:t>
            </a:r>
            <a:r>
              <a:rPr sz="2500" spc="5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й </a:t>
            </a:r>
            <a:r>
              <a:rPr sz="250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25" dirty="0">
                <a:solidFill>
                  <a:srgbClr val="4E3A2F"/>
                </a:solidFill>
                <a:latin typeface="Microsoft Sans Serif"/>
                <a:cs typeface="Microsoft Sans Serif"/>
              </a:rPr>
              <a:t>тим,</a:t>
            </a:r>
            <a:r>
              <a:rPr sz="2500" spc="5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30" dirty="0">
                <a:solidFill>
                  <a:srgbClr val="4E3A2F"/>
                </a:solidFill>
                <a:latin typeface="Microsoft Sans Serif"/>
                <a:cs typeface="Microsoft Sans Serif"/>
              </a:rPr>
              <a:t>хто</a:t>
            </a:r>
            <a:r>
              <a:rPr sz="2500" spc="5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втішає,</a:t>
            </a:r>
            <a:r>
              <a:rPr sz="2500" spc="4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одночасно,</a:t>
            </a:r>
            <a:r>
              <a:rPr sz="2500" spc="3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тобто</a:t>
            </a:r>
            <a:r>
              <a:rPr sz="2500" spc="6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50" dirty="0">
                <a:solidFill>
                  <a:srgbClr val="4E3A2F"/>
                </a:solidFill>
                <a:latin typeface="Microsoft Sans Serif"/>
                <a:cs typeface="Microsoft Sans Serif"/>
              </a:rPr>
              <a:t>когось</a:t>
            </a:r>
            <a:r>
              <a:rPr sz="2500" spc="5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30" dirty="0">
                <a:solidFill>
                  <a:srgbClr val="4E3A2F"/>
                </a:solidFill>
                <a:latin typeface="Microsoft Sans Serif"/>
                <a:cs typeface="Microsoft Sans Serif"/>
              </a:rPr>
              <a:t>карати,</a:t>
            </a:r>
            <a:r>
              <a:rPr sz="2500" spc="5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а </a:t>
            </a:r>
            <a:r>
              <a:rPr sz="250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45" dirty="0">
                <a:solidFill>
                  <a:srgbClr val="4E3A2F"/>
                </a:solidFill>
                <a:latin typeface="Microsoft Sans Serif"/>
                <a:cs typeface="Microsoft Sans Serif"/>
              </a:rPr>
              <a:t>когось</a:t>
            </a:r>
            <a:r>
              <a:rPr sz="2500" spc="4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35" dirty="0">
                <a:solidFill>
                  <a:srgbClr val="4E3A2F"/>
                </a:solidFill>
                <a:latin typeface="Microsoft Sans Serif"/>
                <a:cs typeface="Microsoft Sans Serif"/>
              </a:rPr>
              <a:t>заохочувати.</a:t>
            </a:r>
            <a:r>
              <a:rPr sz="2500" spc="6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У</a:t>
            </a:r>
            <a:r>
              <a:rPr sz="2500" spc="3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55" dirty="0">
                <a:solidFill>
                  <a:srgbClr val="4E3A2F"/>
                </a:solidFill>
                <a:latin typeface="Microsoft Sans Serif"/>
                <a:cs typeface="Microsoft Sans Serif"/>
              </a:rPr>
              <a:t>зв’язку</a:t>
            </a:r>
            <a:r>
              <a:rPr sz="2500" spc="6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105" dirty="0">
                <a:solidFill>
                  <a:srgbClr val="4E3A2F"/>
                </a:solidFill>
                <a:latin typeface="Microsoft Sans Serif"/>
                <a:cs typeface="Microsoft Sans Serif"/>
              </a:rPr>
              <a:t>з</a:t>
            </a:r>
            <a:r>
              <a:rPr sz="2500" spc="3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dirty="0">
                <a:solidFill>
                  <a:srgbClr val="4E3A2F"/>
                </a:solidFill>
                <a:latin typeface="Microsoft Sans Serif"/>
                <a:cs typeface="Microsoft Sans Serif"/>
              </a:rPr>
              <a:t>цією</a:t>
            </a:r>
            <a:r>
              <a:rPr sz="2500" spc="3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25" dirty="0">
                <a:solidFill>
                  <a:srgbClr val="4E3A2F"/>
                </a:solidFill>
                <a:latin typeface="Microsoft Sans Serif"/>
                <a:cs typeface="Microsoft Sans Serif"/>
              </a:rPr>
              <a:t>функцією</a:t>
            </a:r>
            <a:r>
              <a:rPr sz="2500" spc="6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dirty="0">
                <a:solidFill>
                  <a:srgbClr val="4E3A2F"/>
                </a:solidFill>
                <a:latin typeface="Microsoft Sans Serif"/>
                <a:cs typeface="Microsoft Sans Serif"/>
              </a:rPr>
              <a:t>в</a:t>
            </a:r>
            <a:r>
              <a:rPr sz="2500" spc="2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30" dirty="0">
                <a:solidFill>
                  <a:srgbClr val="4E3A2F"/>
                </a:solidFill>
                <a:latin typeface="Microsoft Sans Serif"/>
                <a:cs typeface="Microsoft Sans Serif"/>
              </a:rPr>
              <a:t>руках </a:t>
            </a:r>
            <a:r>
              <a:rPr sz="2500" spc="-65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лідера</a:t>
            </a:r>
            <a:r>
              <a:rPr sz="2500" spc="3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опиняється</a:t>
            </a:r>
            <a:r>
              <a:rPr sz="2500" spc="4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25" dirty="0">
                <a:solidFill>
                  <a:srgbClr val="4E3A2F"/>
                </a:solidFill>
                <a:latin typeface="Microsoft Sans Serif"/>
                <a:cs typeface="Microsoft Sans Serif"/>
              </a:rPr>
              <a:t>засіб,</a:t>
            </a:r>
            <a:r>
              <a:rPr sz="2500" spc="5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50" dirty="0">
                <a:solidFill>
                  <a:srgbClr val="4E3A2F"/>
                </a:solidFill>
                <a:latin typeface="Microsoft Sans Serif"/>
                <a:cs typeface="Microsoft Sans Serif"/>
              </a:rPr>
              <a:t>завдяки</a:t>
            </a:r>
            <a:r>
              <a:rPr sz="2500" spc="6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40" dirty="0">
                <a:solidFill>
                  <a:srgbClr val="4E3A2F"/>
                </a:solidFill>
                <a:latin typeface="Microsoft Sans Serif"/>
                <a:cs typeface="Microsoft Sans Serif"/>
              </a:rPr>
              <a:t>якому</a:t>
            </a:r>
            <a:r>
              <a:rPr sz="2500" spc="4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він</a:t>
            </a:r>
            <a:r>
              <a:rPr sz="2500" spc="2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50" dirty="0">
                <a:solidFill>
                  <a:srgbClr val="4E3A2F"/>
                </a:solidFill>
                <a:latin typeface="Microsoft Sans Serif"/>
                <a:cs typeface="Microsoft Sans Serif"/>
              </a:rPr>
              <a:t>може </a:t>
            </a:r>
            <a:r>
              <a:rPr sz="2500" spc="-4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35" dirty="0">
                <a:solidFill>
                  <a:srgbClr val="4E3A2F"/>
                </a:solidFill>
                <a:latin typeface="Microsoft Sans Serif"/>
                <a:cs typeface="Microsoft Sans Serif"/>
              </a:rPr>
              <a:t>зменшувати</a:t>
            </a:r>
            <a:r>
              <a:rPr sz="2500" spc="4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25" dirty="0">
                <a:solidFill>
                  <a:srgbClr val="4E3A2F"/>
                </a:solidFill>
                <a:latin typeface="Microsoft Sans Serif"/>
                <a:cs typeface="Microsoft Sans Serif"/>
              </a:rPr>
              <a:t>чи</a:t>
            </a:r>
            <a:r>
              <a:rPr sz="2500" spc="4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підтримувати</a:t>
            </a:r>
            <a:r>
              <a:rPr sz="2500" spc="5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тенденцію</a:t>
            </a:r>
            <a:r>
              <a:rPr sz="2500" spc="4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до</a:t>
            </a:r>
            <a:endParaRPr sz="2500">
              <a:latin typeface="Microsoft Sans Serif"/>
              <a:cs typeface="Microsoft Sans Serif"/>
            </a:endParaRPr>
          </a:p>
          <a:p>
            <a:pPr marL="355600" marR="279400">
              <a:lnSpc>
                <a:spcPct val="80000"/>
              </a:lnSpc>
            </a:pPr>
            <a:r>
              <a:rPr sz="25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фракційності</a:t>
            </a:r>
            <a:r>
              <a:rPr sz="2500" spc="3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в</a:t>
            </a:r>
            <a:r>
              <a:rPr sz="2500" spc="4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середині</a:t>
            </a:r>
            <a:r>
              <a:rPr sz="2500" spc="4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групи,</a:t>
            </a:r>
            <a:r>
              <a:rPr sz="2500" spc="3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в</a:t>
            </a:r>
            <a:r>
              <a:rPr sz="2500" spc="4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30" dirty="0">
                <a:solidFill>
                  <a:srgbClr val="4E3A2F"/>
                </a:solidFill>
                <a:latin typeface="Microsoft Sans Serif"/>
                <a:cs typeface="Microsoft Sans Serif"/>
              </a:rPr>
              <a:t>залежності</a:t>
            </a:r>
            <a:r>
              <a:rPr sz="2500" spc="5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від</a:t>
            </a:r>
            <a:r>
              <a:rPr sz="2500" spc="3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35" dirty="0">
                <a:solidFill>
                  <a:srgbClr val="4E3A2F"/>
                </a:solidFill>
                <a:latin typeface="Microsoft Sans Serif"/>
                <a:cs typeface="Microsoft Sans Serif"/>
              </a:rPr>
              <a:t>того, </a:t>
            </a:r>
            <a:r>
              <a:rPr sz="2500" spc="-64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60" dirty="0">
                <a:solidFill>
                  <a:srgbClr val="4E3A2F"/>
                </a:solidFill>
                <a:latin typeface="Microsoft Sans Serif"/>
                <a:cs typeface="Microsoft Sans Serif"/>
              </a:rPr>
              <a:t>які</a:t>
            </a:r>
            <a:r>
              <a:rPr sz="2500" spc="1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30" dirty="0">
                <a:solidFill>
                  <a:srgbClr val="4E3A2F"/>
                </a:solidFill>
                <a:latin typeface="Microsoft Sans Serif"/>
                <a:cs typeface="Microsoft Sans Serif"/>
              </a:rPr>
              <a:t>його</a:t>
            </a:r>
            <a:r>
              <a:rPr sz="2500" spc="4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особисті</a:t>
            </a:r>
            <a:r>
              <a:rPr sz="2500" spc="5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плани.</a:t>
            </a:r>
            <a:endParaRPr sz="25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150">
              <a:latin typeface="Microsoft Sans Serif"/>
              <a:cs typeface="Microsoft Sans Serif"/>
            </a:endParaRPr>
          </a:p>
          <a:p>
            <a:pPr marL="355600" marR="318135" indent="-342900" algn="just">
              <a:lnSpc>
                <a:spcPct val="80000"/>
              </a:lnSpc>
            </a:pPr>
            <a:r>
              <a:rPr sz="1750" spc="-60" dirty="0">
                <a:solidFill>
                  <a:srgbClr val="EFA12D"/>
                </a:solidFill>
                <a:latin typeface="Microsoft Sans Serif"/>
                <a:cs typeface="Microsoft Sans Serif"/>
              </a:rPr>
              <a:t>🞭</a:t>
            </a:r>
            <a:r>
              <a:rPr sz="1750" spc="-55" dirty="0">
                <a:solidFill>
                  <a:srgbClr val="EFA12D"/>
                </a:solidFill>
                <a:latin typeface="Microsoft Sans Serif"/>
                <a:cs typeface="Microsoft Sans Serif"/>
              </a:rPr>
              <a:t> </a:t>
            </a:r>
            <a:r>
              <a:rPr sz="2500" spc="-35" dirty="0">
                <a:solidFill>
                  <a:srgbClr val="4E3A2F"/>
                </a:solidFill>
                <a:latin typeface="Microsoft Sans Serif"/>
                <a:cs typeface="Microsoft Sans Serif"/>
              </a:rPr>
              <a:t>Лідер </a:t>
            </a:r>
            <a:r>
              <a:rPr sz="2500" spc="-85" dirty="0">
                <a:solidFill>
                  <a:srgbClr val="4E3A2F"/>
                </a:solidFill>
                <a:latin typeface="Microsoft Sans Serif"/>
                <a:cs typeface="Microsoft Sans Serif"/>
              </a:rPr>
              <a:t>як </a:t>
            </a:r>
            <a:r>
              <a:rPr sz="2500" spc="-25" dirty="0">
                <a:solidFill>
                  <a:srgbClr val="4E3A2F"/>
                </a:solidFill>
                <a:latin typeface="Microsoft Sans Serif"/>
                <a:cs typeface="Microsoft Sans Serif"/>
              </a:rPr>
              <a:t>приклад </a:t>
            </a:r>
            <a:r>
              <a:rPr sz="25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служить </a:t>
            </a:r>
            <a:r>
              <a:rPr sz="2500" spc="-25" dirty="0">
                <a:solidFill>
                  <a:srgbClr val="4E3A2F"/>
                </a:solidFill>
                <a:latin typeface="Microsoft Sans Serif"/>
                <a:cs typeface="Microsoft Sans Serif"/>
              </a:rPr>
              <a:t>моделлю </a:t>
            </a:r>
            <a:r>
              <a:rPr sz="2500" spc="-40" dirty="0">
                <a:solidFill>
                  <a:srgbClr val="4E3A2F"/>
                </a:solidFill>
                <a:latin typeface="Microsoft Sans Serif"/>
                <a:cs typeface="Microsoft Sans Serif"/>
              </a:rPr>
              <a:t>поведінки </a:t>
            </a:r>
            <a:r>
              <a:rPr sz="2500" dirty="0">
                <a:solidFill>
                  <a:srgbClr val="4E3A2F"/>
                </a:solidFill>
                <a:latin typeface="Microsoft Sans Serif"/>
                <a:cs typeface="Microsoft Sans Serif"/>
              </a:rPr>
              <a:t>для </a:t>
            </a:r>
            <a:r>
              <a:rPr sz="2500" spc="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інших </a:t>
            </a:r>
            <a:r>
              <a:rPr sz="25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членів </a:t>
            </a:r>
            <a:r>
              <a:rPr sz="25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групи. </a:t>
            </a:r>
            <a:r>
              <a:rPr sz="2500" spc="-50" dirty="0">
                <a:solidFill>
                  <a:srgbClr val="4E3A2F"/>
                </a:solidFill>
                <a:latin typeface="Microsoft Sans Serif"/>
                <a:cs typeface="Microsoft Sans Serif"/>
              </a:rPr>
              <a:t>Тобто </a:t>
            </a:r>
            <a:r>
              <a:rPr sz="2500" spc="-25" dirty="0">
                <a:solidFill>
                  <a:srgbClr val="4E3A2F"/>
                </a:solidFill>
                <a:latin typeface="Microsoft Sans Serif"/>
                <a:cs typeface="Microsoft Sans Serif"/>
              </a:rPr>
              <a:t>наочно </a:t>
            </a:r>
            <a:r>
              <a:rPr sz="25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демонструє </a:t>
            </a:r>
            <a:r>
              <a:rPr sz="2500" spc="10" dirty="0">
                <a:solidFill>
                  <a:srgbClr val="4E3A2F"/>
                </a:solidFill>
                <a:latin typeface="Microsoft Sans Serif"/>
                <a:cs typeface="Microsoft Sans Serif"/>
              </a:rPr>
              <a:t>їм </a:t>
            </a:r>
            <a:r>
              <a:rPr sz="2500" spc="-80" dirty="0">
                <a:solidFill>
                  <a:srgbClr val="4E3A2F"/>
                </a:solidFill>
                <a:latin typeface="Microsoft Sans Serif"/>
                <a:cs typeface="Microsoft Sans Serif"/>
              </a:rPr>
              <a:t>ким </a:t>
            </a:r>
            <a:r>
              <a:rPr sz="2500" spc="-65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вони</a:t>
            </a:r>
            <a:r>
              <a:rPr sz="2500" spc="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30" dirty="0">
                <a:solidFill>
                  <a:srgbClr val="4E3A2F"/>
                </a:solidFill>
                <a:latin typeface="Microsoft Sans Serif"/>
                <a:cs typeface="Microsoft Sans Serif"/>
              </a:rPr>
              <a:t>мають</a:t>
            </a:r>
            <a:r>
              <a:rPr sz="2500" spc="5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бути</a:t>
            </a:r>
            <a:r>
              <a:rPr sz="2500" spc="5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і</a:t>
            </a:r>
            <a:r>
              <a:rPr sz="2500" spc="3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що</a:t>
            </a:r>
            <a:r>
              <a:rPr sz="2500" spc="4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вони</a:t>
            </a:r>
            <a:r>
              <a:rPr sz="2500" spc="2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повинні</a:t>
            </a:r>
            <a:r>
              <a:rPr sz="2500" spc="1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5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робити.</a:t>
            </a:r>
            <a:endParaRPr sz="25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3540" y="1495755"/>
            <a:ext cx="8343900" cy="4224655"/>
          </a:xfrm>
          <a:prstGeom prst="rect">
            <a:avLst/>
          </a:prstGeom>
        </p:spPr>
        <p:txBody>
          <a:bodyPr vert="horz" wrap="square" lIns="0" tIns="92710" rIns="0" bIns="0" rtlCol="0">
            <a:spAutoFit/>
          </a:bodyPr>
          <a:lstStyle/>
          <a:p>
            <a:pPr marL="355600" marR="10795" indent="-342900">
              <a:lnSpc>
                <a:spcPts val="2590"/>
              </a:lnSpc>
              <a:spcBef>
                <a:spcPts val="730"/>
              </a:spcBef>
              <a:tabLst>
                <a:tab pos="354965" algn="l"/>
              </a:tabLst>
            </a:pPr>
            <a:r>
              <a:rPr sz="1850" spc="-55" dirty="0">
                <a:solidFill>
                  <a:srgbClr val="EFA12D"/>
                </a:solidFill>
                <a:latin typeface="Microsoft Sans Serif"/>
                <a:cs typeface="Microsoft Sans Serif"/>
              </a:rPr>
              <a:t>🞭	</a:t>
            </a:r>
            <a:r>
              <a:rPr sz="2700" spc="-35" dirty="0">
                <a:solidFill>
                  <a:srgbClr val="4E3A2F"/>
                </a:solidFill>
                <a:latin typeface="Microsoft Sans Serif"/>
                <a:cs typeface="Microsoft Sans Serif"/>
              </a:rPr>
              <a:t>Лідер</a:t>
            </a:r>
            <a:r>
              <a:rPr sz="2700" spc="1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700" spc="-85" dirty="0">
                <a:solidFill>
                  <a:srgbClr val="4E3A2F"/>
                </a:solidFill>
                <a:latin typeface="Microsoft Sans Serif"/>
                <a:cs typeface="Microsoft Sans Serif"/>
              </a:rPr>
              <a:t>як</a:t>
            </a:r>
            <a:r>
              <a:rPr sz="2700" spc="2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7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символ</a:t>
            </a:r>
            <a:r>
              <a:rPr sz="2700" spc="3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7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групи.</a:t>
            </a:r>
            <a:r>
              <a:rPr sz="2700" spc="3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700" spc="-65" dirty="0">
                <a:solidFill>
                  <a:srgbClr val="4E3A2F"/>
                </a:solidFill>
                <a:latin typeface="Microsoft Sans Serif"/>
                <a:cs typeface="Microsoft Sans Serif"/>
              </a:rPr>
              <a:t>Групи</a:t>
            </a:r>
            <a:r>
              <a:rPr sz="2700" spc="4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700" spc="-114" dirty="0">
                <a:solidFill>
                  <a:srgbClr val="4E3A2F"/>
                </a:solidFill>
                <a:latin typeface="Microsoft Sans Serif"/>
                <a:cs typeface="Microsoft Sans Serif"/>
              </a:rPr>
              <a:t>з</a:t>
            </a:r>
            <a:r>
              <a:rPr sz="2700" spc="2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700" spc="-35" dirty="0">
                <a:solidFill>
                  <a:srgbClr val="4E3A2F"/>
                </a:solidFill>
                <a:latin typeface="Microsoft Sans Serif"/>
                <a:cs typeface="Microsoft Sans Serif"/>
              </a:rPr>
              <a:t>високим</a:t>
            </a:r>
            <a:r>
              <a:rPr sz="2700" spc="4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7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рівнем </a:t>
            </a:r>
            <a:r>
              <a:rPr sz="27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700" spc="-35" dirty="0">
                <a:solidFill>
                  <a:srgbClr val="4E3A2F"/>
                </a:solidFill>
                <a:latin typeface="Microsoft Sans Serif"/>
                <a:cs typeface="Microsoft Sans Serif"/>
              </a:rPr>
              <a:t>згуртованості</a:t>
            </a:r>
            <a:r>
              <a:rPr sz="2700" spc="3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7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прагнуть</a:t>
            </a:r>
            <a:r>
              <a:rPr sz="2700" spc="2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7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не</a:t>
            </a:r>
            <a:r>
              <a:rPr sz="2700" spc="4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700" dirty="0">
                <a:solidFill>
                  <a:srgbClr val="4E3A2F"/>
                </a:solidFill>
                <a:latin typeface="Microsoft Sans Serif"/>
                <a:cs typeface="Microsoft Sans Serif"/>
              </a:rPr>
              <a:t>лише</a:t>
            </a:r>
            <a:r>
              <a:rPr sz="2700" spc="3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7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до</a:t>
            </a:r>
            <a:r>
              <a:rPr sz="2700" spc="3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7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внутрішніх,</a:t>
            </a:r>
            <a:r>
              <a:rPr sz="2700" spc="1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700" dirty="0">
                <a:solidFill>
                  <a:srgbClr val="4E3A2F"/>
                </a:solidFill>
                <a:latin typeface="Microsoft Sans Serif"/>
                <a:cs typeface="Microsoft Sans Serif"/>
              </a:rPr>
              <a:t>а</a:t>
            </a:r>
            <a:r>
              <a:rPr sz="2700" spc="3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7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й </a:t>
            </a:r>
            <a:r>
              <a:rPr sz="2700" spc="-70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7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до</a:t>
            </a:r>
            <a:r>
              <a:rPr sz="2700" spc="2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700" spc="-30" dirty="0">
                <a:solidFill>
                  <a:srgbClr val="4E3A2F"/>
                </a:solidFill>
                <a:latin typeface="Microsoft Sans Serif"/>
                <a:cs typeface="Microsoft Sans Serif"/>
              </a:rPr>
              <a:t>зовнішніх</a:t>
            </a:r>
            <a:r>
              <a:rPr sz="2700" spc="2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7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відмінностей</a:t>
            </a:r>
            <a:r>
              <a:rPr sz="2700" spc="5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7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від</a:t>
            </a:r>
            <a:r>
              <a:rPr sz="2700" spc="4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7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інших</a:t>
            </a:r>
            <a:r>
              <a:rPr sz="2700" spc="2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7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індивідуумів.</a:t>
            </a:r>
            <a:endParaRPr sz="2700">
              <a:latin typeface="Microsoft Sans Serif"/>
              <a:cs typeface="Microsoft Sans Serif"/>
            </a:endParaRPr>
          </a:p>
          <a:p>
            <a:pPr marL="355600" marR="35560">
              <a:lnSpc>
                <a:spcPts val="2600"/>
              </a:lnSpc>
            </a:pPr>
            <a:r>
              <a:rPr sz="27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Члени</a:t>
            </a:r>
            <a:r>
              <a:rPr sz="2700" spc="2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700" spc="-45" dirty="0">
                <a:solidFill>
                  <a:srgbClr val="4E3A2F"/>
                </a:solidFill>
                <a:latin typeface="Microsoft Sans Serif"/>
                <a:cs typeface="Microsoft Sans Serif"/>
              </a:rPr>
              <a:t>таких</a:t>
            </a:r>
            <a:r>
              <a:rPr sz="2700" spc="3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700" spc="-35" dirty="0">
                <a:solidFill>
                  <a:srgbClr val="4E3A2F"/>
                </a:solidFill>
                <a:latin typeface="Microsoft Sans Serif"/>
                <a:cs typeface="Microsoft Sans Serif"/>
              </a:rPr>
              <a:t>груп</a:t>
            </a:r>
            <a:r>
              <a:rPr sz="2700" spc="4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7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встановлюють</a:t>
            </a:r>
            <a:r>
              <a:rPr sz="2700" spc="4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700" spc="-25" dirty="0">
                <a:solidFill>
                  <a:srgbClr val="4E3A2F"/>
                </a:solidFill>
                <a:latin typeface="Microsoft Sans Serif"/>
                <a:cs typeface="Microsoft Sans Serif"/>
              </a:rPr>
              <a:t>притаманні</a:t>
            </a:r>
            <a:r>
              <a:rPr sz="2700" spc="3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700" dirty="0">
                <a:solidFill>
                  <a:srgbClr val="4E3A2F"/>
                </a:solidFill>
                <a:latin typeface="Microsoft Sans Serif"/>
                <a:cs typeface="Microsoft Sans Serif"/>
              </a:rPr>
              <a:t>лише </a:t>
            </a:r>
            <a:r>
              <a:rPr sz="2700" spc="-70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700" spc="25" dirty="0">
                <a:solidFill>
                  <a:srgbClr val="4E3A2F"/>
                </a:solidFill>
                <a:latin typeface="Microsoft Sans Serif"/>
                <a:cs typeface="Microsoft Sans Serif"/>
              </a:rPr>
              <a:t>їм </a:t>
            </a:r>
            <a:r>
              <a:rPr sz="27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символи,</a:t>
            </a:r>
            <a:r>
              <a:rPr sz="2700" spc="4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700" spc="-90" dirty="0">
                <a:solidFill>
                  <a:srgbClr val="4E3A2F"/>
                </a:solidFill>
                <a:latin typeface="Microsoft Sans Serif"/>
                <a:cs typeface="Microsoft Sans Serif"/>
              </a:rPr>
              <a:t>одяг,</a:t>
            </a:r>
            <a:r>
              <a:rPr sz="2700" spc="3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700" dirty="0">
                <a:solidFill>
                  <a:srgbClr val="4E3A2F"/>
                </a:solidFill>
                <a:latin typeface="Microsoft Sans Serif"/>
                <a:cs typeface="Microsoft Sans Serif"/>
              </a:rPr>
              <a:t>ритуали</a:t>
            </a:r>
            <a:r>
              <a:rPr sz="2700" spc="3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7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і</a:t>
            </a:r>
            <a:r>
              <a:rPr sz="2700" spc="3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700" spc="-75" dirty="0">
                <a:solidFill>
                  <a:srgbClr val="4E3A2F"/>
                </a:solidFill>
                <a:latin typeface="Microsoft Sans Serif"/>
                <a:cs typeface="Microsoft Sans Serif"/>
              </a:rPr>
              <a:t>т.д.</a:t>
            </a:r>
            <a:endParaRPr sz="27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3400">
              <a:latin typeface="Microsoft Sans Serif"/>
              <a:cs typeface="Microsoft Sans Serif"/>
            </a:endParaRPr>
          </a:p>
          <a:p>
            <a:pPr marL="355600" marR="5080" indent="-342900">
              <a:lnSpc>
                <a:spcPct val="80000"/>
              </a:lnSpc>
              <a:tabLst>
                <a:tab pos="638810" algn="l"/>
              </a:tabLst>
            </a:pPr>
            <a:r>
              <a:rPr sz="1850" spc="-55" dirty="0">
                <a:solidFill>
                  <a:srgbClr val="EFA12D"/>
                </a:solidFill>
                <a:latin typeface="Microsoft Sans Serif"/>
                <a:cs typeface="Microsoft Sans Serif"/>
              </a:rPr>
              <a:t>🞭		</a:t>
            </a:r>
            <a:r>
              <a:rPr sz="2700" spc="-25" dirty="0">
                <a:solidFill>
                  <a:srgbClr val="4E3A2F"/>
                </a:solidFill>
                <a:latin typeface="Microsoft Sans Serif"/>
                <a:cs typeface="Microsoft Sans Serif"/>
              </a:rPr>
              <a:t>Лідери.</a:t>
            </a:r>
            <a:r>
              <a:rPr sz="2700" spc="3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700" spc="-90" dirty="0">
                <a:solidFill>
                  <a:srgbClr val="4E3A2F"/>
                </a:solidFill>
                <a:latin typeface="Microsoft Sans Serif"/>
                <a:cs typeface="Microsoft Sans Serif"/>
              </a:rPr>
              <a:t>Як</a:t>
            </a:r>
            <a:r>
              <a:rPr sz="2700" spc="3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7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епіцентр</a:t>
            </a:r>
            <a:r>
              <a:rPr sz="2700" spc="3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700" spc="-45" dirty="0">
                <a:solidFill>
                  <a:srgbClr val="4E3A2F"/>
                </a:solidFill>
                <a:latin typeface="Microsoft Sans Serif"/>
                <a:cs typeface="Microsoft Sans Serif"/>
              </a:rPr>
              <a:t>таких</a:t>
            </a:r>
            <a:r>
              <a:rPr sz="2700" spc="4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700" spc="-25" dirty="0">
                <a:solidFill>
                  <a:srgbClr val="4E3A2F"/>
                </a:solidFill>
                <a:latin typeface="Microsoft Sans Serif"/>
                <a:cs typeface="Microsoft Sans Serif"/>
              </a:rPr>
              <a:t>груп,</a:t>
            </a:r>
            <a:r>
              <a:rPr sz="2700" spc="2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700" spc="-25" dirty="0">
                <a:solidFill>
                  <a:srgbClr val="4E3A2F"/>
                </a:solidFill>
                <a:latin typeface="Microsoft Sans Serif"/>
                <a:cs typeface="Microsoft Sans Serif"/>
              </a:rPr>
              <a:t>самі</a:t>
            </a:r>
            <a:r>
              <a:rPr sz="2700" spc="5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700" spc="-25" dirty="0">
                <a:solidFill>
                  <a:srgbClr val="4E3A2F"/>
                </a:solidFill>
                <a:latin typeface="Microsoft Sans Serif"/>
                <a:cs typeface="Microsoft Sans Serif"/>
              </a:rPr>
              <a:t>починають </a:t>
            </a:r>
            <a:r>
              <a:rPr sz="27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700" spc="-30" dirty="0">
                <a:solidFill>
                  <a:srgbClr val="4E3A2F"/>
                </a:solidFill>
                <a:latin typeface="Microsoft Sans Serif"/>
                <a:cs typeface="Microsoft Sans Serif"/>
              </a:rPr>
              <a:t>виконувати</a:t>
            </a:r>
            <a:r>
              <a:rPr sz="2700" spc="3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7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роль</a:t>
            </a:r>
            <a:r>
              <a:rPr sz="2700" spc="3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7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символів,</a:t>
            </a:r>
            <a:r>
              <a:rPr sz="2700" spc="3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700" spc="-30" dirty="0">
                <a:solidFill>
                  <a:srgbClr val="4E3A2F"/>
                </a:solidFill>
                <a:latin typeface="Microsoft Sans Serif"/>
                <a:cs typeface="Microsoft Sans Serif"/>
              </a:rPr>
              <a:t>нерідко</a:t>
            </a:r>
            <a:r>
              <a:rPr sz="2700" spc="5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7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даючи</a:t>
            </a:r>
            <a:r>
              <a:rPr sz="2700" spc="4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700" spc="-40" dirty="0">
                <a:solidFill>
                  <a:srgbClr val="4E3A2F"/>
                </a:solidFill>
                <a:latin typeface="Microsoft Sans Serif"/>
                <a:cs typeface="Microsoft Sans Serif"/>
              </a:rPr>
              <a:t>назви </a:t>
            </a:r>
            <a:r>
              <a:rPr sz="2700" spc="-3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7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суспільно-політичним</a:t>
            </a:r>
            <a:r>
              <a:rPr sz="2700" spc="4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700" spc="-30" dirty="0">
                <a:solidFill>
                  <a:srgbClr val="4E3A2F"/>
                </a:solidFill>
                <a:latin typeface="Microsoft Sans Serif"/>
                <a:cs typeface="Microsoft Sans Serif"/>
              </a:rPr>
              <a:t>рухам</a:t>
            </a:r>
            <a:r>
              <a:rPr sz="2700" spc="2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7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чи</a:t>
            </a:r>
            <a:r>
              <a:rPr sz="2700" spc="3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700" spc="-30" dirty="0">
                <a:solidFill>
                  <a:srgbClr val="4E3A2F"/>
                </a:solidFill>
                <a:latin typeface="Microsoft Sans Serif"/>
                <a:cs typeface="Microsoft Sans Serif"/>
              </a:rPr>
              <a:t>релігійним</a:t>
            </a:r>
            <a:r>
              <a:rPr sz="2700" spc="5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700" spc="-40" dirty="0">
                <a:solidFill>
                  <a:srgbClr val="4E3A2F"/>
                </a:solidFill>
                <a:latin typeface="Microsoft Sans Serif"/>
                <a:cs typeface="Microsoft Sans Serif"/>
              </a:rPr>
              <a:t>течіям, </a:t>
            </a:r>
            <a:r>
              <a:rPr sz="2700" spc="-3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700" spc="-40" dirty="0">
                <a:solidFill>
                  <a:srgbClr val="4E3A2F"/>
                </a:solidFill>
                <a:latin typeface="Microsoft Sans Serif"/>
                <a:cs typeface="Microsoft Sans Serif"/>
              </a:rPr>
              <a:t>науковим</a:t>
            </a:r>
            <a:r>
              <a:rPr sz="2700" spc="4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700" spc="-40" dirty="0">
                <a:solidFill>
                  <a:srgbClr val="4E3A2F"/>
                </a:solidFill>
                <a:latin typeface="Microsoft Sans Serif"/>
                <a:cs typeface="Microsoft Sans Serif"/>
              </a:rPr>
              <a:t>школам,</a:t>
            </a:r>
            <a:r>
              <a:rPr sz="2700" spc="4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700" spc="-25" dirty="0">
                <a:solidFill>
                  <a:srgbClr val="4E3A2F"/>
                </a:solidFill>
                <a:latin typeface="Microsoft Sans Serif"/>
                <a:cs typeface="Microsoft Sans Serif"/>
              </a:rPr>
              <a:t>фірмам,</a:t>
            </a:r>
            <a:r>
              <a:rPr sz="2700" spc="4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7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тощо.</a:t>
            </a:r>
            <a:r>
              <a:rPr sz="2700" spc="3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700" dirty="0">
                <a:solidFill>
                  <a:srgbClr val="4E3A2F"/>
                </a:solidFill>
                <a:latin typeface="Microsoft Sans Serif"/>
                <a:cs typeface="Microsoft Sans Serif"/>
              </a:rPr>
              <a:t>Їх</a:t>
            </a:r>
            <a:r>
              <a:rPr sz="2700" spc="3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700" spc="-30" dirty="0">
                <a:solidFill>
                  <a:srgbClr val="4E3A2F"/>
                </a:solidFill>
                <a:latin typeface="Microsoft Sans Serif"/>
                <a:cs typeface="Microsoft Sans Serif"/>
              </a:rPr>
              <a:t>представники </a:t>
            </a:r>
            <a:r>
              <a:rPr sz="2700" spc="-70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7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навіть</a:t>
            </a:r>
            <a:r>
              <a:rPr sz="2700" spc="2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7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після</a:t>
            </a:r>
            <a:r>
              <a:rPr sz="2700" spc="2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700" spc="-30" dirty="0">
                <a:solidFill>
                  <a:srgbClr val="4E3A2F"/>
                </a:solidFill>
                <a:latin typeface="Microsoft Sans Serif"/>
                <a:cs typeface="Microsoft Sans Serif"/>
              </a:rPr>
              <a:t>смерті</a:t>
            </a:r>
            <a:r>
              <a:rPr sz="2700" spc="3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7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лідера</a:t>
            </a:r>
            <a:r>
              <a:rPr sz="2700" spc="3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700" spc="-25" dirty="0">
                <a:solidFill>
                  <a:srgbClr val="4E3A2F"/>
                </a:solidFill>
                <a:latin typeface="Microsoft Sans Serif"/>
                <a:cs typeface="Microsoft Sans Serif"/>
              </a:rPr>
              <a:t>продовжують </a:t>
            </a:r>
            <a:r>
              <a:rPr sz="27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700" spc="-25" dirty="0">
                <a:solidFill>
                  <a:srgbClr val="4E3A2F"/>
                </a:solidFill>
                <a:latin typeface="Microsoft Sans Serif"/>
                <a:cs typeface="Microsoft Sans Serif"/>
              </a:rPr>
              <a:t>ідентифікувати</a:t>
            </a:r>
            <a:r>
              <a:rPr sz="2700" spc="4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7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себе</a:t>
            </a:r>
            <a:r>
              <a:rPr sz="2700" spc="3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700" spc="-114" dirty="0">
                <a:solidFill>
                  <a:srgbClr val="4E3A2F"/>
                </a:solidFill>
                <a:latin typeface="Microsoft Sans Serif"/>
                <a:cs typeface="Microsoft Sans Serif"/>
              </a:rPr>
              <a:t>з</a:t>
            </a:r>
            <a:r>
              <a:rPr sz="2700" spc="3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700" spc="-25" dirty="0">
                <a:solidFill>
                  <a:srgbClr val="4E3A2F"/>
                </a:solidFill>
                <a:latin typeface="Microsoft Sans Serif"/>
                <a:cs typeface="Microsoft Sans Serif"/>
              </a:rPr>
              <a:t>ним.</a:t>
            </a:r>
            <a:endParaRPr sz="27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1518920"/>
            <a:ext cx="8239125" cy="1550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2160"/>
              </a:lnSpc>
              <a:spcBef>
                <a:spcPts val="105"/>
              </a:spcBef>
              <a:tabLst>
                <a:tab pos="354965" algn="l"/>
              </a:tabLst>
            </a:pPr>
            <a:r>
              <a:rPr sz="1400" spc="-45" dirty="0">
                <a:solidFill>
                  <a:srgbClr val="EFA12D"/>
                </a:solidFill>
              </a:rPr>
              <a:t>🞭	</a:t>
            </a:r>
            <a:r>
              <a:rPr sz="2000" spc="-20" dirty="0"/>
              <a:t>Лідер,</a:t>
            </a:r>
            <a:r>
              <a:rPr sz="2000" spc="5" dirty="0"/>
              <a:t> </a:t>
            </a:r>
            <a:r>
              <a:rPr sz="2000" spc="-65" dirty="0"/>
              <a:t>як</a:t>
            </a:r>
            <a:r>
              <a:rPr sz="2000" spc="35" dirty="0"/>
              <a:t> </a:t>
            </a:r>
            <a:r>
              <a:rPr sz="2000" spc="-25" dirty="0"/>
              <a:t>фактор,</a:t>
            </a:r>
            <a:r>
              <a:rPr sz="2000" spc="25" dirty="0"/>
              <a:t> </a:t>
            </a:r>
            <a:r>
              <a:rPr sz="2000" spc="-35" dirty="0"/>
              <a:t>який</a:t>
            </a:r>
            <a:r>
              <a:rPr sz="2000" spc="30" dirty="0"/>
              <a:t> </a:t>
            </a:r>
            <a:r>
              <a:rPr sz="2000" spc="-15" dirty="0"/>
              <a:t>відміняє</a:t>
            </a:r>
            <a:r>
              <a:rPr sz="2000" spc="45" dirty="0"/>
              <a:t> </a:t>
            </a:r>
            <a:r>
              <a:rPr sz="2000" spc="-10" dirty="0"/>
              <a:t>індивідуальну</a:t>
            </a:r>
            <a:r>
              <a:rPr sz="2000" spc="5" dirty="0"/>
              <a:t> </a:t>
            </a:r>
            <a:r>
              <a:rPr sz="2000" spc="-10" dirty="0"/>
              <a:t>відповідальність.</a:t>
            </a:r>
            <a:endParaRPr sz="2000"/>
          </a:p>
          <a:p>
            <a:pPr marL="355600" marR="5080">
              <a:lnSpc>
                <a:spcPts val="1920"/>
              </a:lnSpc>
              <a:spcBef>
                <a:spcPts val="220"/>
              </a:spcBef>
            </a:pPr>
            <a:r>
              <a:rPr sz="2000" spc="-25" dirty="0"/>
              <a:t>Виконуючи</a:t>
            </a:r>
            <a:r>
              <a:rPr sz="2000" spc="-10" dirty="0"/>
              <a:t> </a:t>
            </a:r>
            <a:r>
              <a:rPr sz="2000" spc="5" dirty="0"/>
              <a:t>цю</a:t>
            </a:r>
            <a:r>
              <a:rPr sz="2000" spc="15" dirty="0"/>
              <a:t> </a:t>
            </a:r>
            <a:r>
              <a:rPr sz="2000" spc="-25" dirty="0"/>
              <a:t>функцію,</a:t>
            </a:r>
            <a:r>
              <a:rPr sz="2000" spc="15" dirty="0"/>
              <a:t> </a:t>
            </a:r>
            <a:r>
              <a:rPr sz="2000" dirty="0"/>
              <a:t>лідер</a:t>
            </a:r>
            <a:r>
              <a:rPr sz="2000" spc="15" dirty="0"/>
              <a:t> </a:t>
            </a:r>
            <a:r>
              <a:rPr sz="2000" spc="-10" dirty="0"/>
              <a:t>звільняє</a:t>
            </a:r>
            <a:r>
              <a:rPr sz="2000" spc="5" dirty="0"/>
              <a:t> </a:t>
            </a:r>
            <a:r>
              <a:rPr sz="2000" spc="-5" dirty="0"/>
              <a:t>членів</a:t>
            </a:r>
            <a:r>
              <a:rPr sz="2000" spc="-10" dirty="0"/>
              <a:t> </a:t>
            </a:r>
            <a:r>
              <a:rPr sz="2000" spc="-20" dirty="0"/>
              <a:t>групи</a:t>
            </a:r>
            <a:r>
              <a:rPr sz="2000" spc="15" dirty="0"/>
              <a:t> </a:t>
            </a:r>
            <a:r>
              <a:rPr sz="2000" spc="-5" dirty="0"/>
              <a:t>від</a:t>
            </a:r>
            <a:r>
              <a:rPr sz="2000" spc="15" dirty="0"/>
              <a:t> </a:t>
            </a:r>
            <a:r>
              <a:rPr sz="2000" spc="30" dirty="0"/>
              <a:t>їх </a:t>
            </a:r>
            <a:r>
              <a:rPr sz="2000" spc="35" dirty="0"/>
              <a:t> </a:t>
            </a:r>
            <a:r>
              <a:rPr sz="2000" spc="-10" dirty="0"/>
              <a:t>відповідальності</a:t>
            </a:r>
            <a:r>
              <a:rPr sz="2000" spc="-20" dirty="0"/>
              <a:t> </a:t>
            </a:r>
            <a:r>
              <a:rPr sz="2000" spc="-40" dirty="0"/>
              <a:t>за</a:t>
            </a:r>
            <a:r>
              <a:rPr sz="2000" spc="20" dirty="0"/>
              <a:t> </a:t>
            </a:r>
            <a:r>
              <a:rPr sz="2000" dirty="0"/>
              <a:t>особисті </a:t>
            </a:r>
            <a:r>
              <a:rPr sz="2000" spc="-10" dirty="0"/>
              <a:t>рішення</a:t>
            </a:r>
            <a:r>
              <a:rPr sz="2000" spc="5" dirty="0"/>
              <a:t> </a:t>
            </a:r>
            <a:r>
              <a:rPr sz="2000" dirty="0"/>
              <a:t>й</a:t>
            </a:r>
            <a:r>
              <a:rPr sz="2000" spc="10" dirty="0"/>
              <a:t> дії,</a:t>
            </a:r>
            <a:r>
              <a:rPr sz="2000" spc="25" dirty="0"/>
              <a:t> </a:t>
            </a:r>
            <a:r>
              <a:rPr sz="2000" spc="-35" dirty="0"/>
              <a:t>яку</a:t>
            </a:r>
            <a:r>
              <a:rPr sz="2000" spc="30" dirty="0"/>
              <a:t> </a:t>
            </a:r>
            <a:r>
              <a:rPr sz="2000" spc="-10" dirty="0"/>
              <a:t>вони</a:t>
            </a:r>
            <a:r>
              <a:rPr sz="2000" dirty="0"/>
              <a:t> </a:t>
            </a:r>
            <a:r>
              <a:rPr sz="2000" spc="-15" dirty="0"/>
              <a:t>самі</a:t>
            </a:r>
            <a:r>
              <a:rPr sz="2000" spc="15" dirty="0"/>
              <a:t> </a:t>
            </a:r>
            <a:r>
              <a:rPr sz="2000" spc="-15" dirty="0"/>
              <a:t>хотіли</a:t>
            </a:r>
            <a:r>
              <a:rPr sz="2000" spc="25" dirty="0"/>
              <a:t> </a:t>
            </a:r>
            <a:r>
              <a:rPr sz="2000" dirty="0"/>
              <a:t>б </a:t>
            </a:r>
            <a:r>
              <a:rPr sz="2000" spc="5" dirty="0"/>
              <a:t> </a:t>
            </a:r>
            <a:r>
              <a:rPr sz="2000" spc="-5" dirty="0"/>
              <a:t>обійти.</a:t>
            </a:r>
            <a:r>
              <a:rPr sz="2000" spc="-10" dirty="0"/>
              <a:t> </a:t>
            </a:r>
            <a:r>
              <a:rPr sz="2000" spc="-25" dirty="0"/>
              <a:t>Улюблені</a:t>
            </a:r>
            <a:r>
              <a:rPr sz="2000" spc="5" dirty="0"/>
              <a:t> вислови</a:t>
            </a:r>
            <a:r>
              <a:rPr sz="2000" spc="-10" dirty="0"/>
              <a:t> </a:t>
            </a:r>
            <a:r>
              <a:rPr sz="2000" spc="-5" dirty="0"/>
              <a:t>лідерів</a:t>
            </a:r>
            <a:r>
              <a:rPr sz="2000" spc="30" dirty="0"/>
              <a:t> </a:t>
            </a:r>
            <a:r>
              <a:rPr sz="2000" spc="525" dirty="0"/>
              <a:t>–</a:t>
            </a:r>
            <a:r>
              <a:rPr sz="2000" spc="10" dirty="0"/>
              <a:t> </a:t>
            </a:r>
            <a:r>
              <a:rPr sz="2000" spc="-10" dirty="0"/>
              <a:t>“всі</a:t>
            </a:r>
            <a:r>
              <a:rPr sz="2000" spc="10" dirty="0"/>
              <a:t> </a:t>
            </a:r>
            <a:r>
              <a:rPr sz="2000" spc="-20" dirty="0"/>
              <a:t>претензії</a:t>
            </a:r>
            <a:r>
              <a:rPr sz="2000" spc="5" dirty="0"/>
              <a:t> </a:t>
            </a:r>
            <a:r>
              <a:rPr sz="2000" spc="525" dirty="0"/>
              <a:t>–</a:t>
            </a:r>
            <a:r>
              <a:rPr sz="2000" spc="30" dirty="0"/>
              <a:t> </a:t>
            </a:r>
            <a:r>
              <a:rPr sz="2000" dirty="0"/>
              <a:t>до </a:t>
            </a:r>
            <a:r>
              <a:rPr sz="2000" spc="-10" dirty="0"/>
              <a:t>мене”, </a:t>
            </a:r>
            <a:r>
              <a:rPr sz="2000" spc="-15" dirty="0"/>
              <a:t>“дійте </a:t>
            </a:r>
            <a:r>
              <a:rPr sz="2000" spc="-515" dirty="0"/>
              <a:t> </a:t>
            </a:r>
            <a:r>
              <a:rPr sz="2000" spc="-5" dirty="0"/>
              <a:t>від</a:t>
            </a:r>
            <a:r>
              <a:rPr sz="2000" spc="5" dirty="0"/>
              <a:t> </a:t>
            </a:r>
            <a:r>
              <a:rPr sz="2000" spc="-35" dirty="0"/>
              <a:t>мого</a:t>
            </a:r>
            <a:r>
              <a:rPr sz="2000" dirty="0"/>
              <a:t> </a:t>
            </a:r>
            <a:r>
              <a:rPr sz="2000" spc="-15" dirty="0"/>
              <a:t>імені”,</a:t>
            </a:r>
            <a:r>
              <a:rPr sz="2000" spc="10" dirty="0"/>
              <a:t> </a:t>
            </a:r>
            <a:r>
              <a:rPr sz="2000" spc="-15" dirty="0"/>
              <a:t>“передайте,</a:t>
            </a:r>
            <a:r>
              <a:rPr sz="2000" dirty="0"/>
              <a:t> </a:t>
            </a:r>
            <a:r>
              <a:rPr sz="2000" spc="-10" dirty="0"/>
              <a:t>що</a:t>
            </a:r>
            <a:r>
              <a:rPr sz="2000" spc="25" dirty="0"/>
              <a:t> </a:t>
            </a:r>
            <a:r>
              <a:rPr sz="2000" dirty="0"/>
              <a:t>я</a:t>
            </a:r>
            <a:r>
              <a:rPr sz="2000" spc="25" dirty="0"/>
              <a:t> </a:t>
            </a:r>
            <a:r>
              <a:rPr sz="2000" spc="-30" dirty="0"/>
              <a:t>наказав”</a:t>
            </a:r>
            <a:r>
              <a:rPr sz="2000" spc="-5" dirty="0"/>
              <a:t> </a:t>
            </a:r>
            <a:r>
              <a:rPr sz="2000" spc="-10" dirty="0"/>
              <a:t>стосуються</a:t>
            </a:r>
            <a:r>
              <a:rPr sz="2000" spc="10" dirty="0"/>
              <a:t> </a:t>
            </a:r>
            <a:r>
              <a:rPr sz="2000" spc="-10" dirty="0"/>
              <a:t>саме</a:t>
            </a:r>
            <a:r>
              <a:rPr sz="2000" spc="5" dirty="0"/>
              <a:t> </a:t>
            </a:r>
            <a:r>
              <a:rPr sz="2000" spc="25" dirty="0"/>
              <a:t>цієї </a:t>
            </a:r>
            <a:r>
              <a:rPr sz="2000" spc="30" dirty="0"/>
              <a:t> </a:t>
            </a:r>
            <a:r>
              <a:rPr sz="2000" spc="-15" dirty="0"/>
              <a:t>функції.</a:t>
            </a:r>
            <a:endParaRPr sz="2000"/>
          </a:p>
        </p:txBody>
      </p:sp>
      <p:sp>
        <p:nvSpPr>
          <p:cNvPr id="3" name="object 3"/>
          <p:cNvSpPr txBox="1"/>
          <p:nvPr/>
        </p:nvSpPr>
        <p:spPr>
          <a:xfrm>
            <a:off x="383540" y="3424554"/>
            <a:ext cx="18478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45" dirty="0">
                <a:solidFill>
                  <a:srgbClr val="EFA12D"/>
                </a:solidFill>
                <a:latin typeface="Microsoft Sans Serif"/>
                <a:cs typeface="Microsoft Sans Serif"/>
              </a:rPr>
              <a:t>🞭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26440" y="3348354"/>
            <a:ext cx="8017509" cy="106299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700" marR="5080" indent="277495">
              <a:lnSpc>
                <a:spcPct val="80000"/>
              </a:lnSpc>
              <a:spcBef>
                <a:spcPts val="585"/>
              </a:spcBef>
            </a:pPr>
            <a:r>
              <a:rPr sz="2000" spc="-55" dirty="0">
                <a:solidFill>
                  <a:srgbClr val="4E3A2F"/>
                </a:solidFill>
                <a:latin typeface="Microsoft Sans Serif"/>
                <a:cs typeface="Microsoft Sans Serif"/>
              </a:rPr>
              <a:t>Таким</a:t>
            </a:r>
            <a:r>
              <a:rPr sz="2000" spc="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чином, </a:t>
            </a:r>
            <a:r>
              <a:rPr sz="2000" dirty="0">
                <a:solidFill>
                  <a:srgbClr val="4E3A2F"/>
                </a:solidFill>
                <a:latin typeface="Microsoft Sans Serif"/>
                <a:cs typeface="Microsoft Sans Serif"/>
              </a:rPr>
              <a:t>у</a:t>
            </a:r>
            <a:r>
              <a:rPr sz="2000" spc="4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відповідь</a:t>
            </a:r>
            <a:r>
              <a:rPr sz="2000" spc="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на</a:t>
            </a:r>
            <a:r>
              <a:rPr sz="2000" spc="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відданість</a:t>
            </a:r>
            <a:r>
              <a:rPr sz="2000" spc="1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послідовників</a:t>
            </a:r>
            <a:r>
              <a:rPr sz="200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лідер</a:t>
            </a:r>
            <a:r>
              <a:rPr sz="2000" spc="1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бере </a:t>
            </a:r>
            <a:r>
              <a:rPr sz="20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 на </a:t>
            </a:r>
            <a:r>
              <a:rPr sz="20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себе</a:t>
            </a:r>
            <a:r>
              <a:rPr sz="2000" spc="1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тягар</a:t>
            </a:r>
            <a:r>
              <a:rPr sz="2000" spc="3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прийняття</a:t>
            </a:r>
            <a:r>
              <a:rPr sz="2000" spc="2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рішень</a:t>
            </a:r>
            <a:r>
              <a:rPr sz="2000" spc="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25" dirty="0">
                <a:solidFill>
                  <a:srgbClr val="4E3A2F"/>
                </a:solidFill>
                <a:latin typeface="Microsoft Sans Serif"/>
                <a:cs typeface="Microsoft Sans Serif"/>
              </a:rPr>
              <a:t>замість</a:t>
            </a:r>
            <a:r>
              <a:rPr sz="200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них.</a:t>
            </a:r>
            <a:r>
              <a:rPr sz="2000" spc="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Причому</a:t>
            </a:r>
            <a:r>
              <a:rPr sz="20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послідовники </a:t>
            </a:r>
            <a:r>
              <a:rPr sz="2000" spc="-51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досить</a:t>
            </a:r>
            <a:r>
              <a:rPr sz="20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30" dirty="0">
                <a:solidFill>
                  <a:srgbClr val="4E3A2F"/>
                </a:solidFill>
                <a:latin typeface="Microsoft Sans Serif"/>
                <a:cs typeface="Microsoft Sans Serif"/>
              </a:rPr>
              <a:t>легко</a:t>
            </a:r>
            <a:r>
              <a:rPr sz="200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передають</a:t>
            </a:r>
            <a:r>
              <a:rPr sz="2000" spc="1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4E3A2F"/>
                </a:solidFill>
                <a:latin typeface="Microsoft Sans Serif"/>
                <a:cs typeface="Microsoft Sans Serif"/>
              </a:rPr>
              <a:t>свою</a:t>
            </a:r>
            <a:r>
              <a:rPr sz="20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свободу</a:t>
            </a:r>
            <a:r>
              <a:rPr sz="200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лідерам</a:t>
            </a:r>
            <a:r>
              <a:rPr sz="2000" spc="1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(Еріх</a:t>
            </a:r>
            <a:r>
              <a:rPr sz="2000" spc="1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55" dirty="0">
                <a:solidFill>
                  <a:srgbClr val="4E3A2F"/>
                </a:solidFill>
                <a:latin typeface="Microsoft Sans Serif"/>
                <a:cs typeface="Microsoft Sans Serif"/>
              </a:rPr>
              <a:t>Фромм</a:t>
            </a:r>
            <a:r>
              <a:rPr sz="20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25" dirty="0">
                <a:solidFill>
                  <a:srgbClr val="4E3A2F"/>
                </a:solidFill>
                <a:latin typeface="Microsoft Sans Serif"/>
                <a:cs typeface="Microsoft Sans Serif"/>
              </a:rPr>
              <a:t>назвав </a:t>
            </a:r>
            <a:r>
              <a:rPr sz="2000" spc="-51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це</a:t>
            </a:r>
            <a:r>
              <a:rPr sz="20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 явище</a:t>
            </a:r>
            <a:r>
              <a:rPr sz="2000" spc="3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25" dirty="0">
                <a:solidFill>
                  <a:srgbClr val="4E3A2F"/>
                </a:solidFill>
                <a:latin typeface="Microsoft Sans Serif"/>
                <a:cs typeface="Microsoft Sans Serif"/>
              </a:rPr>
              <a:t>“втечею</a:t>
            </a:r>
            <a:r>
              <a:rPr sz="20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від</a:t>
            </a:r>
            <a:r>
              <a:rPr sz="2000" spc="1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свободи”).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3540" y="4689728"/>
            <a:ext cx="8504555" cy="130683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355600" marR="55244" indent="-342900">
              <a:lnSpc>
                <a:spcPct val="80000"/>
              </a:lnSpc>
              <a:spcBef>
                <a:spcPts val="585"/>
              </a:spcBef>
              <a:tabLst>
                <a:tab pos="562610" algn="l"/>
              </a:tabLst>
            </a:pPr>
            <a:r>
              <a:rPr sz="1400" spc="-45" dirty="0">
                <a:solidFill>
                  <a:srgbClr val="EFA12D"/>
                </a:solidFill>
                <a:latin typeface="Microsoft Sans Serif"/>
                <a:cs typeface="Microsoft Sans Serif"/>
              </a:rPr>
              <a:t>🞭		</a:t>
            </a:r>
            <a:r>
              <a:rPr sz="2000" spc="-25" dirty="0">
                <a:solidFill>
                  <a:srgbClr val="4E3A2F"/>
                </a:solidFill>
                <a:latin typeface="Microsoft Sans Serif"/>
                <a:cs typeface="Microsoft Sans Serif"/>
              </a:rPr>
              <a:t>Лідер</a:t>
            </a:r>
            <a:r>
              <a:rPr sz="2000" spc="1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65" dirty="0">
                <a:solidFill>
                  <a:srgbClr val="4E3A2F"/>
                </a:solidFill>
                <a:latin typeface="Microsoft Sans Serif"/>
                <a:cs typeface="Microsoft Sans Serif"/>
              </a:rPr>
              <a:t>як</a:t>
            </a:r>
            <a:r>
              <a:rPr sz="2000" spc="4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25" dirty="0">
                <a:solidFill>
                  <a:srgbClr val="4E3A2F"/>
                </a:solidFill>
                <a:latin typeface="Microsoft Sans Serif"/>
                <a:cs typeface="Microsoft Sans Serif"/>
              </a:rPr>
              <a:t>провідник</a:t>
            </a:r>
            <a:r>
              <a:rPr sz="2000" spc="1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35" dirty="0">
                <a:solidFill>
                  <a:srgbClr val="4E3A2F"/>
                </a:solidFill>
                <a:latin typeface="Microsoft Sans Serif"/>
                <a:cs typeface="Microsoft Sans Serif"/>
              </a:rPr>
              <a:t>світогляду.</a:t>
            </a:r>
            <a:r>
              <a:rPr sz="2000" spc="2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4E3A2F"/>
                </a:solidFill>
                <a:latin typeface="Microsoft Sans Serif"/>
                <a:cs typeface="Microsoft Sans Serif"/>
              </a:rPr>
              <a:t>В</a:t>
            </a:r>
            <a:r>
              <a:rPr sz="2000" spc="2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4E3A2F"/>
                </a:solidFill>
                <a:latin typeface="Microsoft Sans Serif"/>
                <a:cs typeface="Microsoft Sans Serif"/>
              </a:rPr>
              <a:t>більшості</a:t>
            </a:r>
            <a:r>
              <a:rPr sz="20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25" dirty="0">
                <a:solidFill>
                  <a:srgbClr val="4E3A2F"/>
                </a:solidFill>
                <a:latin typeface="Microsoft Sans Serif"/>
                <a:cs typeface="Microsoft Sans Serif"/>
              </a:rPr>
              <a:t>випадків</a:t>
            </a:r>
            <a:r>
              <a:rPr sz="2000" spc="3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лідер</a:t>
            </a:r>
            <a:r>
              <a:rPr sz="2000" spc="2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виступає </a:t>
            </a:r>
            <a:r>
              <a:rPr sz="2000" spc="-51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65" dirty="0">
                <a:solidFill>
                  <a:srgbClr val="4E3A2F"/>
                </a:solidFill>
                <a:latin typeface="Microsoft Sans Serif"/>
                <a:cs typeface="Microsoft Sans Serif"/>
              </a:rPr>
              <a:t>як</a:t>
            </a:r>
            <a:r>
              <a:rPr sz="2000" spc="1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джерело</a:t>
            </a:r>
            <a:r>
              <a:rPr sz="2000" spc="2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цінностей</a:t>
            </a:r>
            <a:r>
              <a:rPr sz="20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і</a:t>
            </a:r>
            <a:r>
              <a:rPr sz="2000" spc="3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норм,</a:t>
            </a:r>
            <a:r>
              <a:rPr sz="200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50" dirty="0">
                <a:solidFill>
                  <a:srgbClr val="4E3A2F"/>
                </a:solidFill>
                <a:latin typeface="Microsoft Sans Serif"/>
                <a:cs typeface="Microsoft Sans Serif"/>
              </a:rPr>
              <a:t>які</a:t>
            </a:r>
            <a:r>
              <a:rPr sz="2000" spc="2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складають</a:t>
            </a:r>
            <a:r>
              <a:rPr sz="200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груповий</a:t>
            </a:r>
            <a:r>
              <a:rPr sz="2000" spc="1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світогляд.</a:t>
            </a:r>
            <a:r>
              <a:rPr sz="2000" spc="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4E3A2F"/>
                </a:solidFill>
                <a:latin typeface="Microsoft Sans Serif"/>
                <a:cs typeface="Microsoft Sans Serif"/>
              </a:rPr>
              <a:t>В</a:t>
            </a:r>
            <a:endParaRPr sz="2000">
              <a:latin typeface="Microsoft Sans Serif"/>
              <a:cs typeface="Microsoft Sans Serif"/>
            </a:endParaRPr>
          </a:p>
          <a:p>
            <a:pPr marL="355600">
              <a:lnSpc>
                <a:spcPts val="1680"/>
              </a:lnSpc>
            </a:pPr>
            <a:r>
              <a:rPr sz="2000" dirty="0">
                <a:solidFill>
                  <a:srgbClr val="4E3A2F"/>
                </a:solidFill>
                <a:latin typeface="Microsoft Sans Serif"/>
                <a:cs typeface="Microsoft Sans Serif"/>
              </a:rPr>
              <a:t>цілому</a:t>
            </a:r>
            <a:r>
              <a:rPr sz="20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 він</a:t>
            </a:r>
            <a:r>
              <a:rPr sz="2000" spc="2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відображає</a:t>
            </a:r>
            <a:r>
              <a:rPr sz="200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ідеологію</a:t>
            </a:r>
            <a:r>
              <a:rPr sz="2000" spc="2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30" dirty="0">
                <a:solidFill>
                  <a:srgbClr val="4E3A2F"/>
                </a:solidFill>
                <a:latin typeface="Microsoft Sans Serif"/>
                <a:cs typeface="Microsoft Sans Serif"/>
              </a:rPr>
              <a:t>того</a:t>
            </a:r>
            <a:r>
              <a:rPr sz="2000" spc="1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суспільства,</a:t>
            </a:r>
            <a:r>
              <a:rPr sz="20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4E3A2F"/>
                </a:solidFill>
                <a:latin typeface="Microsoft Sans Serif"/>
                <a:cs typeface="Microsoft Sans Serif"/>
              </a:rPr>
              <a:t>до</a:t>
            </a:r>
            <a:r>
              <a:rPr sz="2000" spc="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40" dirty="0">
                <a:solidFill>
                  <a:srgbClr val="4E3A2F"/>
                </a:solidFill>
                <a:latin typeface="Microsoft Sans Serif"/>
                <a:cs typeface="Microsoft Sans Serif"/>
              </a:rPr>
              <a:t>якого</a:t>
            </a:r>
            <a:r>
              <a:rPr sz="2000" spc="2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належить</a:t>
            </a:r>
            <a:endParaRPr sz="2000">
              <a:latin typeface="Microsoft Sans Serif"/>
              <a:cs typeface="Microsoft Sans Serif"/>
            </a:endParaRPr>
          </a:p>
          <a:p>
            <a:pPr marL="355600">
              <a:lnSpc>
                <a:spcPts val="1920"/>
              </a:lnSpc>
            </a:pPr>
            <a:r>
              <a:rPr sz="20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група.</a:t>
            </a:r>
            <a:r>
              <a:rPr sz="2000" spc="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55" dirty="0">
                <a:solidFill>
                  <a:srgbClr val="4E3A2F"/>
                </a:solidFill>
                <a:latin typeface="Microsoft Sans Serif"/>
                <a:cs typeface="Microsoft Sans Serif"/>
              </a:rPr>
              <a:t>Що</a:t>
            </a:r>
            <a:r>
              <a:rPr sz="2000" spc="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75" dirty="0">
                <a:solidFill>
                  <a:srgbClr val="4E3A2F"/>
                </a:solidFill>
                <a:latin typeface="Microsoft Sans Serif"/>
                <a:cs typeface="Microsoft Sans Serif"/>
              </a:rPr>
              <a:t>ж</a:t>
            </a:r>
            <a:r>
              <a:rPr sz="2000" spc="3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до</a:t>
            </a:r>
            <a:r>
              <a:rPr sz="2000" spc="1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організації,</a:t>
            </a:r>
            <a:r>
              <a:rPr sz="2000" spc="1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то</a:t>
            </a:r>
            <a:r>
              <a:rPr sz="2000" spc="1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4E3A2F"/>
                </a:solidFill>
                <a:latin typeface="Microsoft Sans Serif"/>
                <a:cs typeface="Microsoft Sans Serif"/>
              </a:rPr>
              <a:t>в</a:t>
            </a:r>
            <a:r>
              <a:rPr sz="2000" spc="2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ній</a:t>
            </a:r>
            <a:r>
              <a:rPr sz="2000" spc="2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світогляд</a:t>
            </a:r>
            <a:r>
              <a:rPr sz="2000" spc="1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групи</a:t>
            </a:r>
            <a:r>
              <a:rPr sz="2000" spc="1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4E3A2F"/>
                </a:solidFill>
                <a:latin typeface="Microsoft Sans Serif"/>
                <a:cs typeface="Microsoft Sans Serif"/>
              </a:rPr>
              <a:t>більше</a:t>
            </a:r>
            <a:r>
              <a:rPr sz="2000" spc="1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відповідає</a:t>
            </a:r>
            <a:endParaRPr sz="2000">
              <a:latin typeface="Microsoft Sans Serif"/>
              <a:cs typeface="Microsoft Sans Serif"/>
            </a:endParaRPr>
          </a:p>
          <a:p>
            <a:pPr marL="355600">
              <a:lnSpc>
                <a:spcPts val="2160"/>
              </a:lnSpc>
            </a:pPr>
            <a:r>
              <a:rPr sz="2000" spc="-25" dirty="0">
                <a:solidFill>
                  <a:srgbClr val="4E3A2F"/>
                </a:solidFill>
                <a:latin typeface="Microsoft Sans Serif"/>
                <a:cs typeface="Microsoft Sans Serif"/>
              </a:rPr>
              <a:t>образу</a:t>
            </a:r>
            <a:r>
              <a:rPr sz="20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мислення</a:t>
            </a:r>
            <a:r>
              <a:rPr sz="20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керівництва,</a:t>
            </a:r>
            <a:r>
              <a:rPr sz="20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35" dirty="0">
                <a:solidFill>
                  <a:srgbClr val="4E3A2F"/>
                </a:solidFill>
                <a:latin typeface="Microsoft Sans Serif"/>
                <a:cs typeface="Microsoft Sans Serif"/>
              </a:rPr>
              <a:t>ніж</a:t>
            </a:r>
            <a:r>
              <a:rPr sz="2000" spc="1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30" dirty="0">
                <a:solidFill>
                  <a:srgbClr val="4E3A2F"/>
                </a:solidFill>
                <a:latin typeface="Microsoft Sans Serif"/>
                <a:cs typeface="Microsoft Sans Serif"/>
              </a:rPr>
              <a:t>окремих</a:t>
            </a:r>
            <a:r>
              <a:rPr sz="2000" spc="1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рядових</a:t>
            </a:r>
            <a:r>
              <a:rPr sz="2000" spc="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членів.</a:t>
            </a:r>
            <a:endParaRPr sz="20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3540" y="1512823"/>
            <a:ext cx="8332470" cy="4519295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355600" marR="537210" indent="-342900">
              <a:lnSpc>
                <a:spcPct val="80000"/>
              </a:lnSpc>
              <a:spcBef>
                <a:spcPts val="620"/>
              </a:spcBef>
              <a:tabLst>
                <a:tab pos="431165" algn="l"/>
              </a:tabLst>
            </a:pPr>
            <a:r>
              <a:rPr sz="1500" spc="-40" dirty="0">
                <a:solidFill>
                  <a:srgbClr val="EFA12D"/>
                </a:solidFill>
                <a:latin typeface="Microsoft Sans Serif"/>
                <a:cs typeface="Microsoft Sans Serif"/>
              </a:rPr>
              <a:t>🞭		</a:t>
            </a:r>
            <a:r>
              <a:rPr sz="2200" spc="-30" dirty="0">
                <a:solidFill>
                  <a:srgbClr val="4E3A2F"/>
                </a:solidFill>
                <a:latin typeface="Microsoft Sans Serif"/>
                <a:cs typeface="Microsoft Sans Serif"/>
              </a:rPr>
              <a:t>Лідер</a:t>
            </a:r>
            <a:r>
              <a:rPr sz="2200" spc="5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75" dirty="0">
                <a:solidFill>
                  <a:srgbClr val="4E3A2F"/>
                </a:solidFill>
                <a:latin typeface="Microsoft Sans Serif"/>
                <a:cs typeface="Microsoft Sans Serif"/>
              </a:rPr>
              <a:t>як</a:t>
            </a:r>
            <a:r>
              <a:rPr sz="2200" spc="2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30" dirty="0">
                <a:solidFill>
                  <a:srgbClr val="4E3A2F"/>
                </a:solidFill>
                <a:latin typeface="Microsoft Sans Serif"/>
                <a:cs typeface="Microsoft Sans Serif"/>
              </a:rPr>
              <a:t>“батько”.</a:t>
            </a:r>
            <a:r>
              <a:rPr sz="2200" spc="6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Це</a:t>
            </a:r>
            <a:r>
              <a:rPr sz="2200" spc="3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575" dirty="0">
                <a:solidFill>
                  <a:srgbClr val="4E3A2F"/>
                </a:solidFill>
                <a:latin typeface="Microsoft Sans Serif"/>
                <a:cs typeface="Microsoft Sans Serif"/>
              </a:rPr>
              <a:t>–</a:t>
            </a:r>
            <a:r>
              <a:rPr sz="2200" spc="3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всеохоплююча</a:t>
            </a:r>
            <a:r>
              <a:rPr sz="2200" spc="8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роль,</a:t>
            </a:r>
            <a:r>
              <a:rPr sz="2200" spc="3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35" dirty="0">
                <a:solidFill>
                  <a:srgbClr val="4E3A2F"/>
                </a:solidFill>
                <a:latin typeface="Microsoft Sans Serif"/>
                <a:cs typeface="Microsoft Sans Serif"/>
              </a:rPr>
              <a:t>яка</a:t>
            </a:r>
            <a:r>
              <a:rPr sz="2200" spc="5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інтегрує </a:t>
            </a:r>
            <a:r>
              <a:rPr sz="2200" spc="-57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численні</a:t>
            </a:r>
            <a:r>
              <a:rPr sz="2200" spc="2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функції</a:t>
            </a:r>
            <a:r>
              <a:rPr sz="2200" spc="4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rgbClr val="4E3A2F"/>
                </a:solidFill>
                <a:latin typeface="Microsoft Sans Serif"/>
                <a:cs typeface="Microsoft Sans Serif"/>
              </a:rPr>
              <a:t>лідера.</a:t>
            </a:r>
            <a:r>
              <a:rPr sz="2200" spc="2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25" dirty="0">
                <a:solidFill>
                  <a:srgbClr val="4E3A2F"/>
                </a:solidFill>
                <a:latin typeface="Microsoft Sans Serif"/>
                <a:cs typeface="Microsoft Sans Serif"/>
              </a:rPr>
              <a:t>Справжній</a:t>
            </a:r>
            <a:r>
              <a:rPr sz="2200" spc="5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rgbClr val="4E3A2F"/>
                </a:solidFill>
                <a:latin typeface="Microsoft Sans Serif"/>
                <a:cs typeface="Microsoft Sans Serif"/>
              </a:rPr>
              <a:t>лідер</a:t>
            </a:r>
            <a:r>
              <a:rPr sz="2200" spc="4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575" dirty="0">
                <a:solidFill>
                  <a:srgbClr val="4E3A2F"/>
                </a:solidFill>
                <a:latin typeface="Microsoft Sans Serif"/>
                <a:cs typeface="Microsoft Sans Serif"/>
              </a:rPr>
              <a:t>–</a:t>
            </a:r>
            <a:r>
              <a:rPr sz="2200" spc="2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це</a:t>
            </a:r>
            <a:r>
              <a:rPr sz="2200" spc="2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35" dirty="0">
                <a:solidFill>
                  <a:srgbClr val="4E3A2F"/>
                </a:solidFill>
                <a:latin typeface="Microsoft Sans Serif"/>
                <a:cs typeface="Microsoft Sans Serif"/>
              </a:rPr>
              <a:t>фокус</a:t>
            </a:r>
            <a:r>
              <a:rPr sz="2200" spc="4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усіх </a:t>
            </a:r>
            <a:r>
              <a:rPr sz="2200" spc="-57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25" dirty="0">
                <a:solidFill>
                  <a:srgbClr val="4E3A2F"/>
                </a:solidFill>
                <a:latin typeface="Microsoft Sans Serif"/>
                <a:cs typeface="Microsoft Sans Serif"/>
              </a:rPr>
              <a:t>позитивних</a:t>
            </a:r>
            <a:r>
              <a:rPr sz="2200" spc="5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емоцій</a:t>
            </a:r>
            <a:r>
              <a:rPr sz="2200" spc="3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членів</a:t>
            </a:r>
            <a:r>
              <a:rPr sz="2200" spc="4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групи,</a:t>
            </a:r>
            <a:r>
              <a:rPr sz="2200" spc="2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ідеальний</a:t>
            </a:r>
            <a:r>
              <a:rPr sz="2200" spc="5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25" dirty="0">
                <a:solidFill>
                  <a:srgbClr val="4E3A2F"/>
                </a:solidFill>
                <a:latin typeface="Microsoft Sans Serif"/>
                <a:cs typeface="Microsoft Sans Serif"/>
              </a:rPr>
              <a:t>об’єкт </a:t>
            </a:r>
            <a:r>
              <a:rPr sz="22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ідентифікації</a:t>
            </a:r>
            <a:r>
              <a:rPr sz="2200" spc="3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і</a:t>
            </a:r>
            <a:r>
              <a:rPr sz="2200" spc="3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почуття</a:t>
            </a:r>
            <a:r>
              <a:rPr sz="2200" spc="5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відданості.</a:t>
            </a:r>
            <a:r>
              <a:rPr sz="2200" spc="4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45" dirty="0">
                <a:solidFill>
                  <a:srgbClr val="4E3A2F"/>
                </a:solidFill>
                <a:latin typeface="Microsoft Sans Serif"/>
                <a:cs typeface="Microsoft Sans Serif"/>
              </a:rPr>
              <a:t>Якщо</a:t>
            </a:r>
            <a:r>
              <a:rPr sz="2200" spc="4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rgbClr val="4E3A2F"/>
                </a:solidFill>
                <a:latin typeface="Microsoft Sans Serif"/>
                <a:cs typeface="Microsoft Sans Serif"/>
              </a:rPr>
              <a:t>лідер</a:t>
            </a:r>
            <a:r>
              <a:rPr sz="2200" spc="3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в</a:t>
            </a:r>
            <a:r>
              <a:rPr sz="2200" spc="3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30" dirty="0">
                <a:solidFill>
                  <a:srgbClr val="4E3A2F"/>
                </a:solidFill>
                <a:latin typeface="Microsoft Sans Serif"/>
                <a:cs typeface="Microsoft Sans Serif"/>
              </a:rPr>
              <a:t>деяких</a:t>
            </a:r>
            <a:endParaRPr sz="2200">
              <a:latin typeface="Microsoft Sans Serif"/>
              <a:cs typeface="Microsoft Sans Serif"/>
            </a:endParaRPr>
          </a:p>
          <a:p>
            <a:pPr marL="355600">
              <a:lnSpc>
                <a:spcPts val="1850"/>
              </a:lnSpc>
            </a:pPr>
            <a:r>
              <a:rPr sz="2200" spc="-25" dirty="0">
                <a:solidFill>
                  <a:srgbClr val="4E3A2F"/>
                </a:solidFill>
                <a:latin typeface="Microsoft Sans Serif"/>
                <a:cs typeface="Microsoft Sans Serif"/>
              </a:rPr>
              <a:t>аспектах</a:t>
            </a:r>
            <a:r>
              <a:rPr sz="2200" spc="2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не</a:t>
            </a:r>
            <a:r>
              <a:rPr sz="2200" spc="3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відповідає</a:t>
            </a:r>
            <a:r>
              <a:rPr sz="2200" spc="6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ідеалам</a:t>
            </a:r>
            <a:r>
              <a:rPr sz="2200" spc="3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послідовників,</a:t>
            </a:r>
            <a:r>
              <a:rPr sz="2200" spc="5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вони</a:t>
            </a:r>
            <a:r>
              <a:rPr sz="2200" spc="4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30" dirty="0">
                <a:solidFill>
                  <a:srgbClr val="4E3A2F"/>
                </a:solidFill>
                <a:latin typeface="Microsoft Sans Serif"/>
                <a:cs typeface="Microsoft Sans Serif"/>
              </a:rPr>
              <a:t>можуть</a:t>
            </a:r>
            <a:r>
              <a:rPr sz="2200" spc="5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у</a:t>
            </a:r>
            <a:endParaRPr sz="2200">
              <a:latin typeface="Microsoft Sans Serif"/>
              <a:cs typeface="Microsoft Sans Serif"/>
            </a:endParaRPr>
          </a:p>
          <a:p>
            <a:pPr marL="355600" marR="210185">
              <a:lnSpc>
                <a:spcPct val="80100"/>
              </a:lnSpc>
              <a:spcBef>
                <a:spcPts val="265"/>
              </a:spcBef>
            </a:pPr>
            <a:r>
              <a:rPr sz="2200" spc="10" dirty="0">
                <a:solidFill>
                  <a:srgbClr val="4E3A2F"/>
                </a:solidFill>
                <a:latin typeface="Microsoft Sans Serif"/>
                <a:cs typeface="Microsoft Sans Serif"/>
              </a:rPr>
              <a:t>своїй</a:t>
            </a:r>
            <a:r>
              <a:rPr sz="2200" spc="3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уяві</a:t>
            </a:r>
            <a:r>
              <a:rPr sz="2200" spc="4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“переробити”</a:t>
            </a:r>
            <a:r>
              <a:rPr sz="2200" spc="5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25" dirty="0">
                <a:solidFill>
                  <a:srgbClr val="4E3A2F"/>
                </a:solidFill>
                <a:latin typeface="Microsoft Sans Serif"/>
                <a:cs typeface="Microsoft Sans Serif"/>
              </a:rPr>
              <a:t>його</a:t>
            </a:r>
            <a:r>
              <a:rPr sz="2200" spc="2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на</a:t>
            </a:r>
            <a:r>
              <a:rPr sz="2200" spc="3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свій</a:t>
            </a:r>
            <a:r>
              <a:rPr sz="2200" spc="2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rgbClr val="4E3A2F"/>
                </a:solidFill>
                <a:latin typeface="Microsoft Sans Serif"/>
                <a:cs typeface="Microsoft Sans Serif"/>
              </a:rPr>
              <a:t>лад.</a:t>
            </a:r>
            <a:r>
              <a:rPr sz="2200" spc="4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30" dirty="0">
                <a:solidFill>
                  <a:srgbClr val="4E3A2F"/>
                </a:solidFill>
                <a:latin typeface="Microsoft Sans Serif"/>
                <a:cs typeface="Microsoft Sans Serif"/>
              </a:rPr>
              <a:t>“Батьківська”</a:t>
            </a:r>
            <a:r>
              <a:rPr sz="2200" spc="7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роль </a:t>
            </a:r>
            <a:r>
              <a:rPr sz="2200" spc="-57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40" dirty="0">
                <a:solidFill>
                  <a:srgbClr val="4E3A2F"/>
                </a:solidFill>
                <a:latin typeface="Microsoft Sans Serif"/>
                <a:cs typeface="Microsoft Sans Serif"/>
              </a:rPr>
              <a:t>багато</a:t>
            </a:r>
            <a:r>
              <a:rPr sz="2200" spc="1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в</a:t>
            </a:r>
            <a:r>
              <a:rPr sz="2200" spc="4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чому</a:t>
            </a:r>
            <a:r>
              <a:rPr sz="2200" spc="4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пояснює</a:t>
            </a:r>
            <a:r>
              <a:rPr sz="2200" spc="3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5" dirty="0">
                <a:solidFill>
                  <a:srgbClr val="4E3A2F"/>
                </a:solidFill>
                <a:latin typeface="Microsoft Sans Serif"/>
                <a:cs typeface="Microsoft Sans Serif"/>
              </a:rPr>
              <a:t>ту</a:t>
            </a:r>
            <a:r>
              <a:rPr sz="2200" spc="3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35" dirty="0">
                <a:solidFill>
                  <a:srgbClr val="4E3A2F"/>
                </a:solidFill>
                <a:latin typeface="Microsoft Sans Serif"/>
                <a:cs typeface="Microsoft Sans Serif"/>
              </a:rPr>
              <a:t>майже</a:t>
            </a:r>
            <a:r>
              <a:rPr sz="2200" spc="4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50" dirty="0">
                <a:solidFill>
                  <a:srgbClr val="4E3A2F"/>
                </a:solidFill>
                <a:latin typeface="Microsoft Sans Serif"/>
                <a:cs typeface="Microsoft Sans Serif"/>
              </a:rPr>
              <a:t>безмежну</a:t>
            </a:r>
            <a:r>
              <a:rPr sz="2200" spc="5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45" dirty="0">
                <a:solidFill>
                  <a:srgbClr val="4E3A2F"/>
                </a:solidFill>
                <a:latin typeface="Microsoft Sans Serif"/>
                <a:cs typeface="Microsoft Sans Serif"/>
              </a:rPr>
              <a:t>владу,</a:t>
            </a:r>
            <a:r>
              <a:rPr sz="2200" spc="4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45" dirty="0">
                <a:solidFill>
                  <a:srgbClr val="4E3A2F"/>
                </a:solidFill>
                <a:latin typeface="Microsoft Sans Serif"/>
                <a:cs typeface="Microsoft Sans Serif"/>
              </a:rPr>
              <a:t>яку</a:t>
            </a:r>
            <a:r>
              <a:rPr sz="2200" spc="4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25" dirty="0">
                <a:solidFill>
                  <a:srgbClr val="4E3A2F"/>
                </a:solidFill>
                <a:latin typeface="Microsoft Sans Serif"/>
                <a:cs typeface="Microsoft Sans Serif"/>
              </a:rPr>
              <a:t>іноді </a:t>
            </a:r>
            <a:r>
              <a:rPr sz="22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 набувають</a:t>
            </a:r>
            <a:r>
              <a:rPr sz="2200" spc="6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rgbClr val="4E3A2F"/>
                </a:solidFill>
                <a:latin typeface="Microsoft Sans Serif"/>
                <a:cs typeface="Microsoft Sans Serif"/>
              </a:rPr>
              <a:t>лідери</a:t>
            </a:r>
            <a:r>
              <a:rPr sz="2200" spc="2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50" dirty="0">
                <a:solidFill>
                  <a:srgbClr val="4E3A2F"/>
                </a:solidFill>
                <a:latin typeface="Microsoft Sans Serif"/>
                <a:cs typeface="Microsoft Sans Serif"/>
              </a:rPr>
              <a:t>за</a:t>
            </a:r>
            <a:r>
              <a:rPr sz="2200" spc="4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певних</a:t>
            </a:r>
            <a:r>
              <a:rPr sz="2200" spc="2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25" dirty="0">
                <a:solidFill>
                  <a:srgbClr val="4E3A2F"/>
                </a:solidFill>
                <a:latin typeface="Microsoft Sans Serif"/>
                <a:cs typeface="Microsoft Sans Serif"/>
              </a:rPr>
              <a:t>умов.</a:t>
            </a:r>
            <a:endParaRPr sz="22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750">
              <a:latin typeface="Microsoft Sans Serif"/>
              <a:cs typeface="Microsoft Sans Serif"/>
            </a:endParaRPr>
          </a:p>
          <a:p>
            <a:pPr marL="355600" marR="140335" indent="-342900">
              <a:lnSpc>
                <a:spcPct val="80000"/>
              </a:lnSpc>
              <a:tabLst>
                <a:tab pos="586740" algn="l"/>
              </a:tabLst>
            </a:pPr>
            <a:r>
              <a:rPr sz="1500" spc="-40" dirty="0">
                <a:solidFill>
                  <a:srgbClr val="EFA12D"/>
                </a:solidFill>
                <a:latin typeface="Microsoft Sans Serif"/>
                <a:cs typeface="Microsoft Sans Serif"/>
              </a:rPr>
              <a:t>🞭		</a:t>
            </a:r>
            <a:r>
              <a:rPr sz="2200" spc="-30" dirty="0">
                <a:solidFill>
                  <a:srgbClr val="4E3A2F"/>
                </a:solidFill>
                <a:latin typeface="Microsoft Sans Serif"/>
                <a:cs typeface="Microsoft Sans Serif"/>
              </a:rPr>
              <a:t>Лідер</a:t>
            </a:r>
            <a:r>
              <a:rPr sz="2200" spc="5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75" dirty="0">
                <a:solidFill>
                  <a:srgbClr val="4E3A2F"/>
                </a:solidFill>
                <a:latin typeface="Microsoft Sans Serif"/>
                <a:cs typeface="Microsoft Sans Serif"/>
              </a:rPr>
              <a:t>як</a:t>
            </a:r>
            <a:r>
              <a:rPr sz="2200" spc="2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“цап</a:t>
            </a:r>
            <a:r>
              <a:rPr sz="2200" spc="3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-</a:t>
            </a:r>
            <a:r>
              <a:rPr sz="2200" spc="4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відбувайло”.</a:t>
            </a:r>
            <a:r>
              <a:rPr sz="2200" spc="6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35" dirty="0">
                <a:solidFill>
                  <a:srgbClr val="4E3A2F"/>
                </a:solidFill>
                <a:latin typeface="Microsoft Sans Serif"/>
                <a:cs typeface="Microsoft Sans Serif"/>
              </a:rPr>
              <a:t>Наскільки</a:t>
            </a:r>
            <a:r>
              <a:rPr sz="2200" spc="5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rgbClr val="4E3A2F"/>
                </a:solidFill>
                <a:latin typeface="Microsoft Sans Serif"/>
                <a:cs typeface="Microsoft Sans Serif"/>
              </a:rPr>
              <a:t>лідер</a:t>
            </a:r>
            <a:r>
              <a:rPr sz="2200" spc="3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45" dirty="0">
                <a:solidFill>
                  <a:srgbClr val="4E3A2F"/>
                </a:solidFill>
                <a:latin typeface="Microsoft Sans Serif"/>
                <a:cs typeface="Microsoft Sans Serif"/>
              </a:rPr>
              <a:t>може</a:t>
            </a:r>
            <a:r>
              <a:rPr sz="2200" spc="4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бути </a:t>
            </a:r>
            <a:r>
              <a:rPr sz="22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30" dirty="0">
                <a:solidFill>
                  <a:srgbClr val="4E3A2F"/>
                </a:solidFill>
                <a:latin typeface="Microsoft Sans Serif"/>
                <a:cs typeface="Microsoft Sans Serif"/>
              </a:rPr>
              <a:t>об’єктом</a:t>
            </a:r>
            <a:r>
              <a:rPr sz="2200" spc="4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25" dirty="0">
                <a:solidFill>
                  <a:srgbClr val="4E3A2F"/>
                </a:solidFill>
                <a:latin typeface="Microsoft Sans Serif"/>
                <a:cs typeface="Microsoft Sans Serif"/>
              </a:rPr>
              <a:t>позитивних</a:t>
            </a:r>
            <a:r>
              <a:rPr sz="2200" spc="6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почуттів</a:t>
            </a:r>
            <a:r>
              <a:rPr sz="2200" spc="6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у</a:t>
            </a:r>
            <a:r>
              <a:rPr sz="2200" spc="3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30" dirty="0">
                <a:solidFill>
                  <a:srgbClr val="4E3A2F"/>
                </a:solidFill>
                <a:latin typeface="Microsoft Sans Serif"/>
                <a:cs typeface="Microsoft Sans Serif"/>
              </a:rPr>
              <a:t>випадку</a:t>
            </a:r>
            <a:r>
              <a:rPr sz="2200" spc="5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досягнення</a:t>
            </a:r>
            <a:r>
              <a:rPr sz="2200" spc="3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групою </a:t>
            </a:r>
            <a:r>
              <a:rPr sz="22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 поставлених</a:t>
            </a:r>
            <a:r>
              <a:rPr sz="2200" spc="3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rgbClr val="4E3A2F"/>
                </a:solidFill>
                <a:latin typeface="Microsoft Sans Serif"/>
                <a:cs typeface="Microsoft Sans Serif"/>
              </a:rPr>
              <a:t>цілей,</a:t>
            </a:r>
            <a:r>
              <a:rPr sz="2200" spc="2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настільки</a:t>
            </a:r>
            <a:r>
              <a:rPr sz="2200" spc="5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90" dirty="0">
                <a:solidFill>
                  <a:srgbClr val="4E3A2F"/>
                </a:solidFill>
                <a:latin typeface="Microsoft Sans Serif"/>
                <a:cs typeface="Microsoft Sans Serif"/>
              </a:rPr>
              <a:t>ж</a:t>
            </a:r>
            <a:r>
              <a:rPr sz="2200" spc="3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він</a:t>
            </a:r>
            <a:r>
              <a:rPr sz="2200" spc="2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45" dirty="0">
                <a:solidFill>
                  <a:srgbClr val="4E3A2F"/>
                </a:solidFill>
                <a:latin typeface="Microsoft Sans Serif"/>
                <a:cs typeface="Microsoft Sans Serif"/>
              </a:rPr>
              <a:t>може</a:t>
            </a:r>
            <a:r>
              <a:rPr sz="2200" spc="3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стати</a:t>
            </a:r>
            <a:r>
              <a:rPr sz="2200" spc="4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мішенню</a:t>
            </a:r>
            <a:r>
              <a:rPr sz="2200" spc="2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5" dirty="0">
                <a:solidFill>
                  <a:srgbClr val="4E3A2F"/>
                </a:solidFill>
                <a:latin typeface="Microsoft Sans Serif"/>
                <a:cs typeface="Microsoft Sans Serif"/>
              </a:rPr>
              <a:t>для </a:t>
            </a:r>
            <a:r>
              <a:rPr sz="2200" spc="-57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5" dirty="0">
                <a:solidFill>
                  <a:srgbClr val="4E3A2F"/>
                </a:solidFill>
                <a:latin typeface="Microsoft Sans Serif"/>
                <a:cs typeface="Microsoft Sans Serif"/>
              </a:rPr>
              <a:t>агресії</a:t>
            </a:r>
            <a:r>
              <a:rPr sz="2200" spc="1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95" dirty="0">
                <a:solidFill>
                  <a:srgbClr val="4E3A2F"/>
                </a:solidFill>
                <a:latin typeface="Microsoft Sans Serif"/>
                <a:cs typeface="Microsoft Sans Serif"/>
              </a:rPr>
              <a:t>з</a:t>
            </a:r>
            <a:r>
              <a:rPr sz="2200" spc="3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35" dirty="0">
                <a:solidFill>
                  <a:srgbClr val="4E3A2F"/>
                </a:solidFill>
                <a:latin typeface="Microsoft Sans Serif"/>
                <a:cs typeface="Microsoft Sans Serif"/>
              </a:rPr>
              <a:t>боку</a:t>
            </a:r>
            <a:r>
              <a:rPr sz="2200" spc="3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членів</a:t>
            </a:r>
            <a:r>
              <a:rPr sz="2200" spc="5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25" dirty="0">
                <a:solidFill>
                  <a:srgbClr val="4E3A2F"/>
                </a:solidFill>
                <a:latin typeface="Microsoft Sans Serif"/>
                <a:cs typeface="Microsoft Sans Serif"/>
              </a:rPr>
              <a:t>групи</a:t>
            </a:r>
            <a:r>
              <a:rPr sz="2200" spc="2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у</a:t>
            </a:r>
            <a:r>
              <a:rPr sz="2200" spc="3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30" dirty="0">
                <a:solidFill>
                  <a:srgbClr val="4E3A2F"/>
                </a:solidFill>
                <a:latin typeface="Microsoft Sans Serif"/>
                <a:cs typeface="Microsoft Sans Serif"/>
              </a:rPr>
              <a:t>випадку</a:t>
            </a:r>
            <a:r>
              <a:rPr sz="2200" spc="5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невдачі.</a:t>
            </a:r>
            <a:r>
              <a:rPr sz="2200" spc="5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55" dirty="0">
                <a:solidFill>
                  <a:srgbClr val="4E3A2F"/>
                </a:solidFill>
                <a:latin typeface="Microsoft Sans Serif"/>
                <a:cs typeface="Microsoft Sans Serif"/>
              </a:rPr>
              <a:t>Коли</a:t>
            </a:r>
            <a:r>
              <a:rPr sz="2200" spc="5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25" dirty="0">
                <a:solidFill>
                  <a:srgbClr val="4E3A2F"/>
                </a:solidFill>
                <a:latin typeface="Microsoft Sans Serif"/>
                <a:cs typeface="Microsoft Sans Serif"/>
              </a:rPr>
              <a:t>група </a:t>
            </a:r>
            <a:r>
              <a:rPr sz="22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25" dirty="0">
                <a:solidFill>
                  <a:srgbClr val="4E3A2F"/>
                </a:solidFill>
                <a:latin typeface="Microsoft Sans Serif"/>
                <a:cs typeface="Microsoft Sans Serif"/>
              </a:rPr>
              <a:t>знаходиться</a:t>
            </a:r>
            <a:r>
              <a:rPr sz="2200" spc="5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в</a:t>
            </a:r>
            <a:r>
              <a:rPr sz="2200" spc="3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стані</a:t>
            </a:r>
            <a:r>
              <a:rPr sz="2200" spc="3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rgbClr val="4E3A2F"/>
                </a:solidFill>
                <a:latin typeface="Microsoft Sans Serif"/>
                <a:cs typeface="Microsoft Sans Serif"/>
              </a:rPr>
              <a:t>фрустрації,</a:t>
            </a:r>
            <a:r>
              <a:rPr sz="2200" spc="5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rgbClr val="4E3A2F"/>
                </a:solidFill>
                <a:latin typeface="Microsoft Sans Serif"/>
                <a:cs typeface="Microsoft Sans Serif"/>
              </a:rPr>
              <a:t>лідер</a:t>
            </a:r>
            <a:r>
              <a:rPr sz="2200" spc="3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45" dirty="0">
                <a:solidFill>
                  <a:srgbClr val="4E3A2F"/>
                </a:solidFill>
                <a:latin typeface="Microsoft Sans Serif"/>
                <a:cs typeface="Microsoft Sans Serif"/>
              </a:rPr>
              <a:t>може</a:t>
            </a:r>
            <a:r>
              <a:rPr sz="2200" spc="4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виявитися</a:t>
            </a:r>
            <a:r>
              <a:rPr sz="2200" spc="6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25" dirty="0">
                <a:solidFill>
                  <a:srgbClr val="4E3A2F"/>
                </a:solidFill>
                <a:latin typeface="Microsoft Sans Serif"/>
                <a:cs typeface="Microsoft Sans Serif"/>
              </a:rPr>
              <a:t>тим </a:t>
            </a:r>
            <a:r>
              <a:rPr sz="22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25" dirty="0">
                <a:solidFill>
                  <a:srgbClr val="4E3A2F"/>
                </a:solidFill>
                <a:latin typeface="Microsoft Sans Serif"/>
                <a:cs typeface="Microsoft Sans Serif"/>
              </a:rPr>
              <a:t>об’єктом,</a:t>
            </a:r>
            <a:r>
              <a:rPr sz="2200" spc="2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45" dirty="0">
                <a:solidFill>
                  <a:srgbClr val="4E3A2F"/>
                </a:solidFill>
                <a:latin typeface="Microsoft Sans Serif"/>
                <a:cs typeface="Microsoft Sans Serif"/>
              </a:rPr>
              <a:t>якого</a:t>
            </a:r>
            <a:r>
              <a:rPr sz="2200" spc="4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25" dirty="0">
                <a:solidFill>
                  <a:srgbClr val="4E3A2F"/>
                </a:solidFill>
                <a:latin typeface="Microsoft Sans Serif"/>
                <a:cs typeface="Microsoft Sans Serif"/>
              </a:rPr>
              <a:t>почнуть</a:t>
            </a:r>
            <a:r>
              <a:rPr sz="2200" spc="5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30" dirty="0">
                <a:solidFill>
                  <a:srgbClr val="4E3A2F"/>
                </a:solidFill>
                <a:latin typeface="Microsoft Sans Serif"/>
                <a:cs typeface="Microsoft Sans Serif"/>
              </a:rPr>
              <a:t>звинувачувати</a:t>
            </a:r>
            <a:r>
              <a:rPr sz="2200" spc="7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у</a:t>
            </a:r>
            <a:r>
              <a:rPr sz="2200" spc="3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“всіх</a:t>
            </a:r>
            <a:r>
              <a:rPr sz="2200" spc="3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смертних</a:t>
            </a:r>
            <a:endParaRPr sz="2200">
              <a:latin typeface="Microsoft Sans Serif"/>
              <a:cs typeface="Microsoft Sans Serif"/>
            </a:endParaRPr>
          </a:p>
          <a:p>
            <a:pPr marL="355600">
              <a:lnSpc>
                <a:spcPts val="2110"/>
              </a:lnSpc>
            </a:pPr>
            <a:r>
              <a:rPr sz="22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гріхах”.</a:t>
            </a:r>
            <a:endParaRPr sz="22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33575" y="1104861"/>
            <a:ext cx="6454902" cy="498843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3400" y="762000"/>
            <a:ext cx="8147050" cy="49041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tabLst>
                <a:tab pos="466725" algn="l"/>
              </a:tabLst>
            </a:pPr>
            <a:r>
              <a:rPr sz="2250" spc="-75" dirty="0">
                <a:solidFill>
                  <a:srgbClr val="EFA12D"/>
                </a:solidFill>
                <a:latin typeface="Microsoft Sans Serif"/>
                <a:cs typeface="Microsoft Sans Serif"/>
              </a:rPr>
              <a:t>🞭		</a:t>
            </a:r>
            <a:r>
              <a:rPr sz="3200" spc="-25" dirty="0">
                <a:solidFill>
                  <a:srgbClr val="4E3A2F"/>
                </a:solidFill>
                <a:latin typeface="Microsoft Sans Serif"/>
                <a:cs typeface="Microsoft Sans Serif"/>
              </a:rPr>
              <a:t>Підкреслюючи</a:t>
            </a:r>
            <a:r>
              <a:rPr sz="32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2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труднощі,</a:t>
            </a:r>
            <a:r>
              <a:rPr sz="3200" spc="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200" spc="-130" dirty="0">
                <a:solidFill>
                  <a:srgbClr val="4E3A2F"/>
                </a:solidFill>
                <a:latin typeface="Microsoft Sans Serif"/>
                <a:cs typeface="Microsoft Sans Serif"/>
              </a:rPr>
              <a:t>з</a:t>
            </a:r>
            <a:r>
              <a:rPr sz="3200" spc="3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200" spc="-55" dirty="0">
                <a:solidFill>
                  <a:srgbClr val="4E3A2F"/>
                </a:solidFill>
                <a:latin typeface="Microsoft Sans Serif"/>
                <a:cs typeface="Microsoft Sans Serif"/>
              </a:rPr>
              <a:t>якими </a:t>
            </a:r>
            <a:r>
              <a:rPr sz="3200" spc="-5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200" spc="-25" dirty="0">
                <a:solidFill>
                  <a:srgbClr val="4E3A2F"/>
                </a:solidFill>
                <a:latin typeface="Microsoft Sans Serif"/>
                <a:cs typeface="Microsoft Sans Serif"/>
              </a:rPr>
              <a:t>зустрічаються</a:t>
            </a:r>
            <a:r>
              <a:rPr sz="32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200" spc="-25" dirty="0">
                <a:solidFill>
                  <a:srgbClr val="4E3A2F"/>
                </a:solidFill>
                <a:latin typeface="Microsoft Sans Serif"/>
                <a:cs typeface="Microsoft Sans Serif"/>
              </a:rPr>
              <a:t>дослідники</a:t>
            </a:r>
            <a:r>
              <a:rPr sz="32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 при</a:t>
            </a:r>
            <a:r>
              <a:rPr sz="3200" spc="1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200" spc="-35" dirty="0">
                <a:solidFill>
                  <a:srgbClr val="4E3A2F"/>
                </a:solidFill>
                <a:latin typeface="Microsoft Sans Serif"/>
                <a:cs typeface="Microsoft Sans Serif"/>
              </a:rPr>
              <a:t>визначенні </a:t>
            </a:r>
            <a:r>
              <a:rPr sz="3200" spc="-83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2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сутності лідерства, </a:t>
            </a:r>
            <a:r>
              <a:rPr sz="32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відомий </a:t>
            </a:r>
            <a:r>
              <a:rPr sz="32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200" spc="-40" dirty="0">
                <a:solidFill>
                  <a:srgbClr val="4E3A2F"/>
                </a:solidFill>
                <a:latin typeface="Microsoft Sans Serif"/>
                <a:cs typeface="Microsoft Sans Serif"/>
              </a:rPr>
              <a:t>американський</a:t>
            </a:r>
            <a:r>
              <a:rPr sz="32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2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фахівець</a:t>
            </a:r>
            <a:r>
              <a:rPr sz="320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200" spc="-130" dirty="0">
                <a:solidFill>
                  <a:srgbClr val="4E3A2F"/>
                </a:solidFill>
                <a:latin typeface="Microsoft Sans Serif"/>
                <a:cs typeface="Microsoft Sans Serif"/>
              </a:rPr>
              <a:t>з</a:t>
            </a:r>
            <a:r>
              <a:rPr sz="3200" spc="3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200" spc="-60" dirty="0">
                <a:solidFill>
                  <a:srgbClr val="4E3A2F"/>
                </a:solidFill>
                <a:latin typeface="Microsoft Sans Serif"/>
                <a:cs typeface="Microsoft Sans Serif"/>
              </a:rPr>
              <a:t>менеджменту, </a:t>
            </a:r>
            <a:r>
              <a:rPr sz="3200" spc="-83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200" spc="-30" dirty="0">
                <a:solidFill>
                  <a:srgbClr val="4E3A2F"/>
                </a:solidFill>
                <a:latin typeface="Microsoft Sans Serif"/>
                <a:cs typeface="Microsoft Sans Serif"/>
              </a:rPr>
              <a:t>директор</a:t>
            </a:r>
            <a:r>
              <a:rPr sz="3200" spc="-2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2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Центру</a:t>
            </a:r>
            <a:r>
              <a:rPr sz="3200" spc="1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200" spc="-40" dirty="0">
                <a:solidFill>
                  <a:srgbClr val="4E3A2F"/>
                </a:solidFill>
                <a:latin typeface="Microsoft Sans Serif"/>
                <a:cs typeface="Microsoft Sans Serif"/>
              </a:rPr>
              <a:t>креативного</a:t>
            </a:r>
            <a:r>
              <a:rPr sz="3200" spc="1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2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лідерства </a:t>
            </a:r>
            <a:r>
              <a:rPr sz="320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200" spc="-80" dirty="0">
                <a:solidFill>
                  <a:srgbClr val="4E3A2F"/>
                </a:solidFill>
                <a:latin typeface="Microsoft Sans Serif"/>
                <a:cs typeface="Microsoft Sans Serif"/>
              </a:rPr>
              <a:t>Д.Кемпбелл </a:t>
            </a:r>
            <a:r>
              <a:rPr sz="32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писав: </a:t>
            </a:r>
            <a:r>
              <a:rPr sz="3200" spc="-30" dirty="0">
                <a:solidFill>
                  <a:srgbClr val="4E3A2F"/>
                </a:solidFill>
                <a:latin typeface="Microsoft Sans Serif"/>
                <a:cs typeface="Microsoft Sans Serif"/>
              </a:rPr>
              <a:t>«Лідерство </a:t>
            </a:r>
            <a:r>
              <a:rPr sz="3200" spc="844" dirty="0">
                <a:solidFill>
                  <a:srgbClr val="4E3A2F"/>
                </a:solidFill>
                <a:latin typeface="Microsoft Sans Serif"/>
                <a:cs typeface="Microsoft Sans Serif"/>
              </a:rPr>
              <a:t>– </a:t>
            </a:r>
            <a:r>
              <a:rPr sz="3200" spc="-40" dirty="0">
                <a:solidFill>
                  <a:srgbClr val="4E3A2F"/>
                </a:solidFill>
                <a:latin typeface="Microsoft Sans Serif"/>
                <a:cs typeface="Microsoft Sans Serif"/>
              </a:rPr>
              <a:t>це </a:t>
            </a:r>
            <a:r>
              <a:rPr sz="3200" spc="-3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200" spc="-50" dirty="0">
                <a:solidFill>
                  <a:srgbClr val="4E3A2F"/>
                </a:solidFill>
                <a:latin typeface="Microsoft Sans Serif"/>
                <a:cs typeface="Microsoft Sans Serif"/>
              </a:rPr>
              <a:t>загадкова,</a:t>
            </a:r>
            <a:r>
              <a:rPr sz="32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 вислизаюча</a:t>
            </a:r>
            <a:r>
              <a:rPr sz="32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200" spc="-35" dirty="0">
                <a:solidFill>
                  <a:srgbClr val="4E3A2F"/>
                </a:solidFill>
                <a:latin typeface="Microsoft Sans Serif"/>
                <a:cs typeface="Microsoft Sans Serif"/>
              </a:rPr>
              <a:t>якість.</a:t>
            </a:r>
            <a:r>
              <a:rPr sz="3200" spc="1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2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Існування </a:t>
            </a:r>
            <a:r>
              <a:rPr sz="32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200" spc="-40" dirty="0">
                <a:solidFill>
                  <a:srgbClr val="4E3A2F"/>
                </a:solidFill>
                <a:latin typeface="Microsoft Sans Serif"/>
                <a:cs typeface="Microsoft Sans Serif"/>
              </a:rPr>
              <a:t>його</a:t>
            </a:r>
            <a:r>
              <a:rPr sz="3200" spc="2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200" spc="-45" dirty="0">
                <a:solidFill>
                  <a:srgbClr val="4E3A2F"/>
                </a:solidFill>
                <a:latin typeface="Microsoft Sans Serif"/>
                <a:cs typeface="Microsoft Sans Serif"/>
              </a:rPr>
              <a:t>легко</a:t>
            </a:r>
            <a:r>
              <a:rPr sz="3200" spc="2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200" spc="-35" dirty="0">
                <a:solidFill>
                  <a:srgbClr val="4E3A2F"/>
                </a:solidFill>
                <a:latin typeface="Microsoft Sans Serif"/>
                <a:cs typeface="Microsoft Sans Serif"/>
              </a:rPr>
              <a:t>визнати,</a:t>
            </a:r>
            <a:r>
              <a:rPr sz="3200" spc="2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200" spc="-70" dirty="0">
                <a:solidFill>
                  <a:srgbClr val="4E3A2F"/>
                </a:solidFill>
                <a:latin typeface="Microsoft Sans Serif"/>
                <a:cs typeface="Microsoft Sans Serif"/>
              </a:rPr>
              <a:t>важко</a:t>
            </a:r>
            <a:r>
              <a:rPr sz="3200" spc="2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2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описати,</a:t>
            </a:r>
            <a:r>
              <a:rPr sz="3200" spc="2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200" spc="-30" dirty="0">
                <a:solidFill>
                  <a:srgbClr val="4E3A2F"/>
                </a:solidFill>
                <a:latin typeface="Microsoft Sans Serif"/>
                <a:cs typeface="Microsoft Sans Serif"/>
              </a:rPr>
              <a:t>ще </a:t>
            </a:r>
            <a:r>
              <a:rPr sz="3200" spc="-2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200" spc="-50" dirty="0">
                <a:solidFill>
                  <a:srgbClr val="4E3A2F"/>
                </a:solidFill>
                <a:latin typeface="Microsoft Sans Serif"/>
                <a:cs typeface="Microsoft Sans Serif"/>
              </a:rPr>
              <a:t>важче</a:t>
            </a:r>
            <a:r>
              <a:rPr sz="32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200" spc="-30" dirty="0">
                <a:solidFill>
                  <a:srgbClr val="4E3A2F"/>
                </a:solidFill>
                <a:latin typeface="Microsoft Sans Serif"/>
                <a:cs typeface="Microsoft Sans Serif"/>
              </a:rPr>
              <a:t>використати</a:t>
            </a:r>
            <a:r>
              <a:rPr sz="3200" spc="1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2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на</a:t>
            </a:r>
            <a:r>
              <a:rPr sz="3200" spc="3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200" spc="-35" dirty="0">
                <a:solidFill>
                  <a:srgbClr val="4E3A2F"/>
                </a:solidFill>
                <a:latin typeface="Microsoft Sans Serif"/>
                <a:cs typeface="Microsoft Sans Serif"/>
              </a:rPr>
              <a:t>практиці</a:t>
            </a:r>
            <a:r>
              <a:rPr sz="3200" spc="3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2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і</a:t>
            </a:r>
            <a:r>
              <a:rPr sz="3200" spc="3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200" spc="-55" dirty="0">
                <a:solidFill>
                  <a:srgbClr val="4E3A2F"/>
                </a:solidFill>
                <a:latin typeface="Microsoft Sans Serif"/>
                <a:cs typeface="Microsoft Sans Serif"/>
              </a:rPr>
              <a:t>вже</a:t>
            </a:r>
            <a:endParaRPr sz="3200" dirty="0">
              <a:latin typeface="Microsoft Sans Serif"/>
              <a:cs typeface="Microsoft Sans Serif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3200" spc="-30" dirty="0">
                <a:solidFill>
                  <a:srgbClr val="4E3A2F"/>
                </a:solidFill>
                <a:latin typeface="Microsoft Sans Serif"/>
                <a:cs typeface="Microsoft Sans Serif"/>
              </a:rPr>
              <a:t>неможливо</a:t>
            </a:r>
            <a:r>
              <a:rPr sz="32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2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створити</a:t>
            </a:r>
            <a:r>
              <a:rPr sz="320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200" spc="5" dirty="0">
                <a:solidFill>
                  <a:srgbClr val="4E3A2F"/>
                </a:solidFill>
                <a:latin typeface="Microsoft Sans Serif"/>
                <a:cs typeface="Microsoft Sans Serif"/>
              </a:rPr>
              <a:t>цю</a:t>
            </a:r>
            <a:r>
              <a:rPr sz="3200" spc="3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200" spc="-40" dirty="0">
                <a:solidFill>
                  <a:srgbClr val="4E3A2F"/>
                </a:solidFill>
                <a:latin typeface="Microsoft Sans Serif"/>
                <a:cs typeface="Microsoft Sans Serif"/>
              </a:rPr>
              <a:t>якість</a:t>
            </a:r>
            <a:r>
              <a:rPr sz="3200" spc="2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200" dirty="0">
                <a:solidFill>
                  <a:srgbClr val="4E3A2F"/>
                </a:solidFill>
                <a:latin typeface="Microsoft Sans Serif"/>
                <a:cs typeface="Microsoft Sans Serif"/>
              </a:rPr>
              <a:t>в</a:t>
            </a:r>
            <a:r>
              <a:rPr sz="3200" spc="3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2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інших»</a:t>
            </a:r>
            <a:endParaRPr sz="3200" dirty="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1575257"/>
            <a:ext cx="8345170" cy="20751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1310005" indent="-342900">
              <a:lnSpc>
                <a:spcPct val="100000"/>
              </a:lnSpc>
              <a:spcBef>
                <a:spcPts val="105"/>
              </a:spcBef>
            </a:pPr>
            <a:r>
              <a:rPr sz="2250" spc="-75" dirty="0">
                <a:solidFill>
                  <a:srgbClr val="EFA12D"/>
                </a:solidFill>
              </a:rPr>
              <a:t>🞭</a:t>
            </a:r>
            <a:r>
              <a:rPr sz="2250" spc="-70" dirty="0">
                <a:solidFill>
                  <a:srgbClr val="EFA12D"/>
                </a:solidFill>
              </a:rPr>
              <a:t> </a:t>
            </a:r>
            <a:r>
              <a:rPr spc="-25" dirty="0"/>
              <a:t>Невипадково </a:t>
            </a:r>
            <a:r>
              <a:rPr spc="-5" dirty="0"/>
              <a:t>лідерство </a:t>
            </a:r>
            <a:r>
              <a:rPr spc="-15" dirty="0"/>
              <a:t>має </a:t>
            </a:r>
            <a:r>
              <a:rPr spc="-5" dirty="0"/>
              <a:t>досить </a:t>
            </a:r>
            <a:r>
              <a:rPr dirty="0"/>
              <a:t> </a:t>
            </a:r>
            <a:r>
              <a:rPr spc="-25" dirty="0"/>
              <a:t>складну</a:t>
            </a:r>
            <a:r>
              <a:rPr spc="-5" dirty="0"/>
              <a:t> </a:t>
            </a:r>
            <a:r>
              <a:rPr spc="-25" dirty="0"/>
              <a:t>класифікацію.</a:t>
            </a:r>
            <a:endParaRPr sz="2250"/>
          </a:p>
          <a:p>
            <a:pPr marL="12700" marR="5080">
              <a:lnSpc>
                <a:spcPct val="100000"/>
              </a:lnSpc>
              <a:spcBef>
                <a:spcPts val="770"/>
              </a:spcBef>
            </a:pPr>
            <a:r>
              <a:rPr spc="-50" dirty="0"/>
              <a:t>Зокрема,</a:t>
            </a:r>
            <a:r>
              <a:rPr spc="-5" dirty="0"/>
              <a:t> лідерство</a:t>
            </a:r>
            <a:r>
              <a:rPr spc="-15" dirty="0"/>
              <a:t> </a:t>
            </a:r>
            <a:r>
              <a:rPr spc="-60" dirty="0"/>
              <a:t>може</a:t>
            </a:r>
            <a:r>
              <a:rPr spc="10" dirty="0"/>
              <a:t> </a:t>
            </a:r>
            <a:r>
              <a:rPr spc="-20" dirty="0"/>
              <a:t>бути</a:t>
            </a:r>
            <a:r>
              <a:rPr spc="10" dirty="0"/>
              <a:t> </a:t>
            </a:r>
            <a:r>
              <a:rPr spc="-15" dirty="0"/>
              <a:t>формальним </a:t>
            </a:r>
            <a:r>
              <a:rPr spc="-835" dirty="0"/>
              <a:t> </a:t>
            </a:r>
            <a:r>
              <a:rPr spc="-10" dirty="0"/>
              <a:t>(офіційне</a:t>
            </a:r>
            <a:r>
              <a:rPr spc="10" dirty="0"/>
              <a:t> </a:t>
            </a:r>
            <a:r>
              <a:rPr spc="-25" dirty="0"/>
              <a:t>керівництво)</a:t>
            </a:r>
            <a:r>
              <a:rPr spc="10" dirty="0"/>
              <a:t> </a:t>
            </a:r>
            <a:r>
              <a:rPr spc="-20" dirty="0"/>
              <a:t>і</a:t>
            </a:r>
            <a:r>
              <a:rPr spc="40" dirty="0"/>
              <a:t> </a:t>
            </a:r>
            <a:r>
              <a:rPr spc="-15" dirty="0"/>
              <a:t>неформальним.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1" y="838200"/>
            <a:ext cx="8382000" cy="460705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3540" y="1512823"/>
            <a:ext cx="8386445" cy="39820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just">
              <a:lnSpc>
                <a:spcPts val="2375"/>
              </a:lnSpc>
              <a:spcBef>
                <a:spcPts val="95"/>
              </a:spcBef>
            </a:pPr>
            <a:r>
              <a:rPr sz="1500" spc="-40" dirty="0">
                <a:solidFill>
                  <a:srgbClr val="EFA12D"/>
                </a:solidFill>
                <a:latin typeface="Microsoft Sans Serif"/>
                <a:cs typeface="Microsoft Sans Serif"/>
              </a:rPr>
              <a:t>🞭</a:t>
            </a:r>
            <a:r>
              <a:rPr sz="1500" spc="570" dirty="0">
                <a:solidFill>
                  <a:srgbClr val="EFA12D"/>
                </a:solidFill>
                <a:latin typeface="Microsoft Sans Serif"/>
                <a:cs typeface="Microsoft Sans Serif"/>
              </a:rPr>
              <a:t> </a:t>
            </a:r>
            <a:r>
              <a:rPr sz="2200" spc="-35" dirty="0">
                <a:solidFill>
                  <a:srgbClr val="4E3A2F"/>
                </a:solidFill>
                <a:latin typeface="Microsoft Sans Serif"/>
                <a:cs typeface="Microsoft Sans Serif"/>
              </a:rPr>
              <a:t>Формальні</a:t>
            </a:r>
            <a:r>
              <a:rPr sz="2200" spc="4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rgbClr val="4E3A2F"/>
                </a:solidFill>
                <a:latin typeface="Microsoft Sans Serif"/>
                <a:cs typeface="Microsoft Sans Serif"/>
              </a:rPr>
              <a:t>лідери</a:t>
            </a:r>
            <a:r>
              <a:rPr sz="2200" spc="2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575" dirty="0">
                <a:solidFill>
                  <a:srgbClr val="4E3A2F"/>
                </a:solidFill>
                <a:latin typeface="Microsoft Sans Serif"/>
                <a:cs typeface="Microsoft Sans Serif"/>
              </a:rPr>
              <a:t>–</a:t>
            </a:r>
            <a:r>
              <a:rPr sz="2200" spc="2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це</a:t>
            </a:r>
            <a:r>
              <a:rPr sz="2200" spc="3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люди,</a:t>
            </a:r>
            <a:r>
              <a:rPr sz="2200" spc="4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40" dirty="0">
                <a:solidFill>
                  <a:srgbClr val="4E3A2F"/>
                </a:solidFill>
                <a:latin typeface="Microsoft Sans Serif"/>
                <a:cs typeface="Microsoft Sans Serif"/>
              </a:rPr>
              <a:t>яких</a:t>
            </a:r>
            <a:r>
              <a:rPr sz="2200" spc="2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члени</a:t>
            </a:r>
            <a:r>
              <a:rPr sz="2200" spc="3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організації</a:t>
            </a:r>
            <a:endParaRPr sz="2200">
              <a:latin typeface="Microsoft Sans Serif"/>
              <a:cs typeface="Microsoft Sans Serif"/>
            </a:endParaRPr>
          </a:p>
          <a:p>
            <a:pPr marL="355600" marR="5080" algn="just">
              <a:lnSpc>
                <a:spcPct val="80000"/>
              </a:lnSpc>
              <a:spcBef>
                <a:spcPts val="265"/>
              </a:spcBef>
            </a:pPr>
            <a:r>
              <a:rPr sz="22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вибирають </a:t>
            </a:r>
            <a:r>
              <a:rPr sz="22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чи </a:t>
            </a:r>
            <a:r>
              <a:rPr sz="2200" spc="-30" dirty="0">
                <a:solidFill>
                  <a:srgbClr val="4E3A2F"/>
                </a:solidFill>
                <a:latin typeface="Microsoft Sans Serif"/>
                <a:cs typeface="Microsoft Sans Serif"/>
              </a:rPr>
              <a:t>призначають </a:t>
            </a:r>
            <a:r>
              <a:rPr sz="22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на </a:t>
            </a:r>
            <a:r>
              <a:rPr sz="2200" spc="-35" dirty="0">
                <a:solidFill>
                  <a:srgbClr val="4E3A2F"/>
                </a:solidFill>
                <a:latin typeface="Microsoft Sans Serif"/>
                <a:cs typeface="Microsoft Sans Serif"/>
              </a:rPr>
              <a:t>яку-небудь </a:t>
            </a:r>
            <a:r>
              <a:rPr sz="22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формальну </a:t>
            </a:r>
            <a:r>
              <a:rPr sz="2200" spc="-40" dirty="0">
                <a:solidFill>
                  <a:srgbClr val="4E3A2F"/>
                </a:solidFill>
                <a:latin typeface="Microsoft Sans Serif"/>
                <a:cs typeface="Microsoft Sans Serif"/>
              </a:rPr>
              <a:t>посаду. </a:t>
            </a:r>
            <a:r>
              <a:rPr sz="2200" spc="-57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Вони </a:t>
            </a:r>
            <a:r>
              <a:rPr sz="22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пов’язані </a:t>
            </a:r>
            <a:r>
              <a:rPr sz="2200" spc="-95" dirty="0">
                <a:solidFill>
                  <a:srgbClr val="4E3A2F"/>
                </a:solidFill>
                <a:latin typeface="Microsoft Sans Serif"/>
                <a:cs typeface="Microsoft Sans Serif"/>
              </a:rPr>
              <a:t>з </a:t>
            </a:r>
            <a:r>
              <a:rPr sz="22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офіційною </a:t>
            </a:r>
            <a:r>
              <a:rPr sz="22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організацією </a:t>
            </a:r>
            <a:r>
              <a:rPr sz="22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і </a:t>
            </a:r>
            <a:r>
              <a:rPr sz="22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представляють </a:t>
            </a:r>
            <a:r>
              <a:rPr sz="22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всю </a:t>
            </a:r>
            <a:r>
              <a:rPr sz="22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25" dirty="0">
                <a:solidFill>
                  <a:srgbClr val="4E3A2F"/>
                </a:solidFill>
                <a:latin typeface="Microsoft Sans Serif"/>
                <a:cs typeface="Microsoft Sans Serif"/>
              </a:rPr>
              <a:t>групу</a:t>
            </a:r>
            <a:r>
              <a:rPr sz="2200" spc="2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35" dirty="0">
                <a:solidFill>
                  <a:srgbClr val="4E3A2F"/>
                </a:solidFill>
                <a:latin typeface="Microsoft Sans Serif"/>
                <a:cs typeface="Microsoft Sans Serif"/>
              </a:rPr>
              <a:t>цілому,</a:t>
            </a:r>
            <a:r>
              <a:rPr sz="2200" spc="4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або</a:t>
            </a:r>
            <a:r>
              <a:rPr sz="2200" spc="4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всю</a:t>
            </a:r>
            <a:r>
              <a:rPr sz="2200" spc="4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25" dirty="0">
                <a:solidFill>
                  <a:srgbClr val="4E3A2F"/>
                </a:solidFill>
                <a:latin typeface="Microsoft Sans Serif"/>
                <a:cs typeface="Microsoft Sans Serif"/>
              </a:rPr>
              <a:t>організацію,</a:t>
            </a:r>
            <a:r>
              <a:rPr sz="2200" spc="4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25" dirty="0">
                <a:solidFill>
                  <a:srgbClr val="4E3A2F"/>
                </a:solidFill>
                <a:latin typeface="Microsoft Sans Serif"/>
                <a:cs typeface="Microsoft Sans Serif"/>
              </a:rPr>
              <a:t>захищаючи</a:t>
            </a:r>
            <a:r>
              <a:rPr sz="2200" spc="6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45" dirty="0">
                <a:solidFill>
                  <a:srgbClr val="4E3A2F"/>
                </a:solidFill>
                <a:latin typeface="Microsoft Sans Serif"/>
                <a:cs typeface="Microsoft Sans Serif"/>
              </a:rPr>
              <a:t>їх</a:t>
            </a:r>
            <a:r>
              <a:rPr sz="2200" spc="5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інтереси.</a:t>
            </a:r>
            <a:endParaRPr sz="22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2800">
              <a:latin typeface="Microsoft Sans Serif"/>
              <a:cs typeface="Microsoft Sans Serif"/>
            </a:endParaRPr>
          </a:p>
          <a:p>
            <a:pPr marL="355600" marR="548005" indent="-342900">
              <a:lnSpc>
                <a:spcPct val="80000"/>
              </a:lnSpc>
              <a:tabLst>
                <a:tab pos="354965" algn="l"/>
              </a:tabLst>
            </a:pPr>
            <a:r>
              <a:rPr sz="1500" spc="-40" dirty="0">
                <a:solidFill>
                  <a:srgbClr val="EFA12D"/>
                </a:solidFill>
                <a:latin typeface="Microsoft Sans Serif"/>
                <a:cs typeface="Microsoft Sans Serif"/>
              </a:rPr>
              <a:t>🞭	</a:t>
            </a:r>
            <a:r>
              <a:rPr sz="22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Неформальні</a:t>
            </a:r>
            <a:r>
              <a:rPr sz="2200" spc="4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лідери</a:t>
            </a:r>
            <a:r>
              <a:rPr sz="2200" spc="3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575" dirty="0">
                <a:solidFill>
                  <a:srgbClr val="4E3A2F"/>
                </a:solidFill>
                <a:latin typeface="Microsoft Sans Serif"/>
                <a:cs typeface="Microsoft Sans Serif"/>
              </a:rPr>
              <a:t>–</a:t>
            </a:r>
            <a:r>
              <a:rPr sz="2200" spc="2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це</a:t>
            </a:r>
            <a:r>
              <a:rPr sz="2200" spc="3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люди,</a:t>
            </a:r>
            <a:r>
              <a:rPr sz="2200" spc="5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25" dirty="0">
                <a:solidFill>
                  <a:srgbClr val="4E3A2F"/>
                </a:solidFill>
                <a:latin typeface="Microsoft Sans Serif"/>
                <a:cs typeface="Microsoft Sans Serif"/>
              </a:rPr>
              <a:t>авторитетні</a:t>
            </a:r>
            <a:r>
              <a:rPr sz="2200" spc="6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rgbClr val="4E3A2F"/>
                </a:solidFill>
                <a:latin typeface="Microsoft Sans Serif"/>
                <a:cs typeface="Microsoft Sans Serif"/>
              </a:rPr>
              <a:t>в</a:t>
            </a:r>
            <a:r>
              <a:rPr sz="2200" spc="3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25" dirty="0">
                <a:solidFill>
                  <a:srgbClr val="4E3A2F"/>
                </a:solidFill>
                <a:latin typeface="Microsoft Sans Serif"/>
                <a:cs typeface="Microsoft Sans Serif"/>
              </a:rPr>
              <a:t>групі.</a:t>
            </a:r>
            <a:r>
              <a:rPr sz="2200" spc="3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Вони </a:t>
            </a:r>
            <a:r>
              <a:rPr sz="2200" spc="-57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30" dirty="0">
                <a:solidFill>
                  <a:srgbClr val="4E3A2F"/>
                </a:solidFill>
                <a:latin typeface="Microsoft Sans Serif"/>
                <a:cs typeface="Microsoft Sans Serif"/>
              </a:rPr>
              <a:t>можуть </a:t>
            </a:r>
            <a:r>
              <a:rPr sz="22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бути: </a:t>
            </a:r>
            <a:r>
              <a:rPr sz="2200" spc="-45" dirty="0">
                <a:solidFill>
                  <a:srgbClr val="4E3A2F"/>
                </a:solidFill>
                <a:latin typeface="Microsoft Sans Serif"/>
                <a:cs typeface="Microsoft Sans Serif"/>
              </a:rPr>
              <a:t>вожаками </a:t>
            </a:r>
            <a:r>
              <a:rPr sz="2200" spc="-40" dirty="0">
                <a:solidFill>
                  <a:srgbClr val="4E3A2F"/>
                </a:solidFill>
                <a:latin typeface="Microsoft Sans Serif"/>
                <a:cs typeface="Microsoft Sans Serif"/>
              </a:rPr>
              <a:t>(ватажками) </a:t>
            </a:r>
            <a:r>
              <a:rPr sz="2200" spc="575" dirty="0">
                <a:solidFill>
                  <a:srgbClr val="4E3A2F"/>
                </a:solidFill>
                <a:latin typeface="Microsoft Sans Serif"/>
                <a:cs typeface="Microsoft Sans Serif"/>
              </a:rPr>
              <a:t>– </a:t>
            </a:r>
            <a:r>
              <a:rPr sz="22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найавторитетніші </a:t>
            </a:r>
            <a:r>
              <a:rPr sz="2200" spc="-95" dirty="0">
                <a:solidFill>
                  <a:srgbClr val="4E3A2F"/>
                </a:solidFill>
                <a:latin typeface="Microsoft Sans Serif"/>
                <a:cs typeface="Microsoft Sans Serif"/>
              </a:rPr>
              <a:t>з </a:t>
            </a:r>
            <a:r>
              <a:rPr sz="2200" spc="-57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даром</a:t>
            </a:r>
            <a:r>
              <a:rPr sz="2200" spc="4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переконання</a:t>
            </a:r>
            <a:r>
              <a:rPr sz="2200" spc="3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й</a:t>
            </a:r>
            <a:r>
              <a:rPr sz="2200" spc="3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навіювання;</a:t>
            </a:r>
            <a:r>
              <a:rPr sz="2200" spc="5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лідерами</a:t>
            </a:r>
            <a:r>
              <a:rPr sz="2200" spc="4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(у</a:t>
            </a:r>
            <a:r>
              <a:rPr sz="2200" spc="4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45" dirty="0">
                <a:solidFill>
                  <a:srgbClr val="4E3A2F"/>
                </a:solidFill>
                <a:latin typeface="Microsoft Sans Serif"/>
                <a:cs typeface="Microsoft Sans Serif"/>
              </a:rPr>
              <a:t>вузькому </a:t>
            </a:r>
            <a:r>
              <a:rPr sz="2200" spc="-4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25" dirty="0">
                <a:solidFill>
                  <a:srgbClr val="4E3A2F"/>
                </a:solidFill>
                <a:latin typeface="Microsoft Sans Serif"/>
                <a:cs typeface="Microsoft Sans Serif"/>
              </a:rPr>
              <a:t>значенні)</a:t>
            </a:r>
            <a:r>
              <a:rPr sz="2200" spc="4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575" dirty="0">
                <a:solidFill>
                  <a:srgbClr val="4E3A2F"/>
                </a:solidFill>
                <a:latin typeface="Microsoft Sans Serif"/>
                <a:cs typeface="Microsoft Sans Serif"/>
              </a:rPr>
              <a:t>–</a:t>
            </a:r>
            <a:r>
              <a:rPr sz="2200" spc="3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менш</a:t>
            </a:r>
            <a:r>
              <a:rPr sz="2200" spc="3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25" dirty="0">
                <a:solidFill>
                  <a:srgbClr val="4E3A2F"/>
                </a:solidFill>
                <a:latin typeface="Microsoft Sans Serif"/>
                <a:cs typeface="Microsoft Sans Serif"/>
              </a:rPr>
              <a:t>авторитетними,</a:t>
            </a:r>
            <a:r>
              <a:rPr sz="2200" spc="5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45" dirty="0">
                <a:solidFill>
                  <a:srgbClr val="4E3A2F"/>
                </a:solidFill>
                <a:latin typeface="Microsoft Sans Serif"/>
                <a:cs typeface="Microsoft Sans Serif"/>
              </a:rPr>
              <a:t>ніж</a:t>
            </a:r>
            <a:r>
              <a:rPr sz="2200" spc="3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45" dirty="0">
                <a:solidFill>
                  <a:srgbClr val="4E3A2F"/>
                </a:solidFill>
                <a:latin typeface="Microsoft Sans Serif"/>
                <a:cs typeface="Microsoft Sans Serif"/>
              </a:rPr>
              <a:t>вожаки,</a:t>
            </a:r>
            <a:r>
              <a:rPr sz="2200" spc="5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30" dirty="0">
                <a:solidFill>
                  <a:srgbClr val="4E3A2F"/>
                </a:solidFill>
                <a:latin typeface="Microsoft Sans Serif"/>
                <a:cs typeface="Microsoft Sans Serif"/>
              </a:rPr>
              <a:t>можуть</a:t>
            </a:r>
            <a:endParaRPr sz="2200">
              <a:latin typeface="Microsoft Sans Serif"/>
              <a:cs typeface="Microsoft Sans Serif"/>
            </a:endParaRPr>
          </a:p>
          <a:p>
            <a:pPr marL="355600">
              <a:lnSpc>
                <a:spcPts val="1850"/>
              </a:lnSpc>
            </a:pPr>
            <a:r>
              <a:rPr sz="22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поширювати</a:t>
            </a:r>
            <a:r>
              <a:rPr sz="2200" spc="3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свій</a:t>
            </a:r>
            <a:r>
              <a:rPr sz="2200" spc="3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вплив</a:t>
            </a:r>
            <a:r>
              <a:rPr sz="2200" spc="6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rgbClr val="4E3A2F"/>
                </a:solidFill>
                <a:latin typeface="Microsoft Sans Serif"/>
                <a:cs typeface="Microsoft Sans Serif"/>
              </a:rPr>
              <a:t>лише</a:t>
            </a:r>
            <a:r>
              <a:rPr sz="2200" spc="2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на</a:t>
            </a:r>
            <a:r>
              <a:rPr sz="2200" spc="3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частину</a:t>
            </a:r>
            <a:r>
              <a:rPr sz="2200" spc="4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групи,</a:t>
            </a:r>
            <a:r>
              <a:rPr sz="2200" spc="3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25" dirty="0">
                <a:solidFill>
                  <a:srgbClr val="4E3A2F"/>
                </a:solidFill>
                <a:latin typeface="Microsoft Sans Serif"/>
                <a:cs typeface="Microsoft Sans Serif"/>
              </a:rPr>
              <a:t>спонукаючи</a:t>
            </a:r>
            <a:endParaRPr sz="2200">
              <a:latin typeface="Microsoft Sans Serif"/>
              <a:cs typeface="Microsoft Sans Serif"/>
            </a:endParaRPr>
          </a:p>
          <a:p>
            <a:pPr marL="355600" marR="65405">
              <a:lnSpc>
                <a:spcPct val="80000"/>
              </a:lnSpc>
              <a:spcBef>
                <a:spcPts val="265"/>
              </a:spcBef>
            </a:pPr>
            <a:r>
              <a:rPr sz="22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до</a:t>
            </a:r>
            <a:r>
              <a:rPr sz="2200" spc="2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дій</a:t>
            </a:r>
            <a:r>
              <a:rPr sz="2200" spc="3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не</a:t>
            </a:r>
            <a:r>
              <a:rPr sz="2200" spc="4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rgbClr val="4E3A2F"/>
                </a:solidFill>
                <a:latin typeface="Microsoft Sans Serif"/>
                <a:cs typeface="Microsoft Sans Serif"/>
              </a:rPr>
              <a:t>лише</a:t>
            </a:r>
            <a:r>
              <a:rPr sz="2200" spc="4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навіюванням</a:t>
            </a:r>
            <a:r>
              <a:rPr sz="2200" spc="6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й</a:t>
            </a:r>
            <a:r>
              <a:rPr sz="2200" spc="3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25" dirty="0">
                <a:solidFill>
                  <a:srgbClr val="4E3A2F"/>
                </a:solidFill>
                <a:latin typeface="Microsoft Sans Serif"/>
                <a:cs typeface="Microsoft Sans Serif"/>
              </a:rPr>
              <a:t>переконанням,</a:t>
            </a:r>
            <a:r>
              <a:rPr sz="2200" spc="4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а</a:t>
            </a:r>
            <a:r>
              <a:rPr sz="2200" spc="3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й</a:t>
            </a:r>
            <a:r>
              <a:rPr sz="2200" spc="3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особистим </a:t>
            </a:r>
            <a:r>
              <a:rPr sz="2200" spc="-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25" dirty="0">
                <a:solidFill>
                  <a:srgbClr val="4E3A2F"/>
                </a:solidFill>
                <a:latin typeface="Microsoft Sans Serif"/>
                <a:cs typeface="Microsoft Sans Serif"/>
              </a:rPr>
              <a:t>прикладом; </a:t>
            </a:r>
            <a:r>
              <a:rPr sz="22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ситуативними </a:t>
            </a:r>
            <a:r>
              <a:rPr sz="22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лідерами </a:t>
            </a:r>
            <a:r>
              <a:rPr sz="2200" spc="575" dirty="0">
                <a:solidFill>
                  <a:srgbClr val="4E3A2F"/>
                </a:solidFill>
                <a:latin typeface="Microsoft Sans Serif"/>
                <a:cs typeface="Microsoft Sans Serif"/>
              </a:rPr>
              <a:t>– </a:t>
            </a:r>
            <a:r>
              <a:rPr sz="22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володіють </a:t>
            </a:r>
            <a:r>
              <a:rPr sz="22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особистісними</a:t>
            </a:r>
            <a:r>
              <a:rPr sz="2200" spc="2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25" dirty="0">
                <a:solidFill>
                  <a:srgbClr val="4E3A2F"/>
                </a:solidFill>
                <a:latin typeface="Microsoft Sans Serif"/>
                <a:cs typeface="Microsoft Sans Serif"/>
              </a:rPr>
              <a:t>якостями,</a:t>
            </a:r>
            <a:r>
              <a:rPr sz="2200" spc="3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60" dirty="0">
                <a:solidFill>
                  <a:srgbClr val="4E3A2F"/>
                </a:solidFill>
                <a:latin typeface="Microsoft Sans Serif"/>
                <a:cs typeface="Microsoft Sans Serif"/>
              </a:rPr>
              <a:t>які</a:t>
            </a:r>
            <a:r>
              <a:rPr sz="2200" spc="3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25" dirty="0">
                <a:solidFill>
                  <a:srgbClr val="4E3A2F"/>
                </a:solidFill>
                <a:latin typeface="Microsoft Sans Serif"/>
                <a:cs typeface="Microsoft Sans Serif"/>
              </a:rPr>
              <a:t>мають</a:t>
            </a:r>
            <a:r>
              <a:rPr sz="2200" spc="4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30" dirty="0">
                <a:solidFill>
                  <a:srgbClr val="4E3A2F"/>
                </a:solidFill>
                <a:latin typeface="Microsoft Sans Serif"/>
                <a:cs typeface="Microsoft Sans Serif"/>
              </a:rPr>
              <a:t>значення</a:t>
            </a:r>
            <a:r>
              <a:rPr sz="2200" spc="4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rgbClr val="4E3A2F"/>
                </a:solidFill>
                <a:latin typeface="Microsoft Sans Serif"/>
                <a:cs typeface="Microsoft Sans Serif"/>
              </a:rPr>
              <a:t>лише</a:t>
            </a:r>
            <a:r>
              <a:rPr sz="2200" spc="5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50" dirty="0">
                <a:solidFill>
                  <a:srgbClr val="4E3A2F"/>
                </a:solidFill>
                <a:latin typeface="Microsoft Sans Serif"/>
                <a:cs typeface="Microsoft Sans Serif"/>
              </a:rPr>
              <a:t>за</a:t>
            </a:r>
            <a:r>
              <a:rPr sz="2200" spc="3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певних </a:t>
            </a:r>
            <a:r>
              <a:rPr sz="2200" spc="-57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22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обставин.</a:t>
            </a:r>
            <a:endParaRPr sz="22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3540" y="1575257"/>
            <a:ext cx="7948295" cy="36360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88900" indent="-342900" algn="just">
              <a:lnSpc>
                <a:spcPct val="100000"/>
              </a:lnSpc>
              <a:spcBef>
                <a:spcPts val="105"/>
              </a:spcBef>
            </a:pPr>
            <a:r>
              <a:rPr sz="2250" spc="-75" dirty="0">
                <a:solidFill>
                  <a:srgbClr val="EFA12D"/>
                </a:solidFill>
                <a:latin typeface="Microsoft Sans Serif"/>
                <a:cs typeface="Microsoft Sans Serif"/>
              </a:rPr>
              <a:t>🞭 </a:t>
            </a:r>
            <a:r>
              <a:rPr sz="3200" spc="-60" dirty="0">
                <a:solidFill>
                  <a:srgbClr val="4E3A2F"/>
                </a:solidFill>
                <a:latin typeface="Microsoft Sans Serif"/>
                <a:cs typeface="Microsoft Sans Serif"/>
              </a:rPr>
              <a:t>Окрім </a:t>
            </a:r>
            <a:r>
              <a:rPr sz="32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формального та неформального </a:t>
            </a:r>
            <a:r>
              <a:rPr sz="32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200" dirty="0">
                <a:solidFill>
                  <a:srgbClr val="4E3A2F"/>
                </a:solidFill>
                <a:latin typeface="Microsoft Sans Serif"/>
                <a:cs typeface="Microsoft Sans Serif"/>
              </a:rPr>
              <a:t>лідера соціальний </a:t>
            </a:r>
            <a:r>
              <a:rPr sz="32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психолог </a:t>
            </a:r>
            <a:r>
              <a:rPr sz="3200" spc="-55" dirty="0">
                <a:solidFill>
                  <a:srgbClr val="4E3A2F"/>
                </a:solidFill>
                <a:latin typeface="Microsoft Sans Serif"/>
                <a:cs typeface="Microsoft Sans Serif"/>
              </a:rPr>
              <a:t>Дж.Морено </a:t>
            </a:r>
            <a:r>
              <a:rPr sz="3200" spc="-83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200" spc="5" dirty="0">
                <a:solidFill>
                  <a:srgbClr val="4E3A2F"/>
                </a:solidFill>
                <a:latin typeface="Microsoft Sans Serif"/>
                <a:cs typeface="Microsoft Sans Serif"/>
              </a:rPr>
              <a:t>виділяє</a:t>
            </a:r>
            <a:r>
              <a:rPr sz="3200" spc="1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200" spc="-15" dirty="0">
                <a:solidFill>
                  <a:srgbClr val="4E3A2F"/>
                </a:solidFill>
                <a:latin typeface="Microsoft Sans Serif"/>
                <a:cs typeface="Microsoft Sans Serif"/>
              </a:rPr>
              <a:t>ще</a:t>
            </a:r>
            <a:r>
              <a:rPr sz="3200" spc="1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200" spc="-25" dirty="0">
                <a:solidFill>
                  <a:srgbClr val="4E3A2F"/>
                </a:solidFill>
                <a:latin typeface="Microsoft Sans Serif"/>
                <a:cs typeface="Microsoft Sans Serif"/>
              </a:rPr>
              <a:t>один</a:t>
            </a:r>
            <a:r>
              <a:rPr sz="3200" spc="1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2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тип</a:t>
            </a:r>
            <a:r>
              <a:rPr sz="3200" spc="4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200" spc="840" dirty="0">
                <a:solidFill>
                  <a:srgbClr val="4E3A2F"/>
                </a:solidFill>
                <a:latin typeface="Microsoft Sans Serif"/>
                <a:cs typeface="Microsoft Sans Serif"/>
              </a:rPr>
              <a:t>–</a:t>
            </a:r>
            <a:r>
              <a:rPr sz="3200" spc="2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2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соціометричний.</a:t>
            </a:r>
            <a:endParaRPr sz="32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4750">
              <a:latin typeface="Microsoft Sans Serif"/>
              <a:cs typeface="Microsoft Sans Serif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5"/>
              </a:spcBef>
            </a:pPr>
            <a:r>
              <a:rPr sz="2250" spc="-75" dirty="0">
                <a:solidFill>
                  <a:srgbClr val="EFA12D"/>
                </a:solidFill>
                <a:latin typeface="Microsoft Sans Serif"/>
                <a:cs typeface="Microsoft Sans Serif"/>
              </a:rPr>
              <a:t>🞭 </a:t>
            </a:r>
            <a:r>
              <a:rPr sz="3200" spc="-25" dirty="0">
                <a:solidFill>
                  <a:srgbClr val="4E3A2F"/>
                </a:solidFill>
                <a:latin typeface="Microsoft Sans Serif"/>
                <a:cs typeface="Microsoft Sans Serif"/>
              </a:rPr>
              <a:t>Соціометричний </a:t>
            </a:r>
            <a:r>
              <a:rPr sz="3200" dirty="0">
                <a:solidFill>
                  <a:srgbClr val="4E3A2F"/>
                </a:solidFill>
                <a:latin typeface="Microsoft Sans Serif"/>
                <a:cs typeface="Microsoft Sans Serif"/>
              </a:rPr>
              <a:t>лідер </a:t>
            </a:r>
            <a:r>
              <a:rPr sz="3200" spc="840" dirty="0">
                <a:solidFill>
                  <a:srgbClr val="4E3A2F"/>
                </a:solidFill>
                <a:latin typeface="Microsoft Sans Serif"/>
                <a:cs typeface="Microsoft Sans Serif"/>
              </a:rPr>
              <a:t>– </a:t>
            </a:r>
            <a:r>
              <a:rPr sz="32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це </a:t>
            </a:r>
            <a:r>
              <a:rPr sz="3200" spc="-30" dirty="0">
                <a:solidFill>
                  <a:srgbClr val="4E3A2F"/>
                </a:solidFill>
                <a:latin typeface="Microsoft Sans Serif"/>
                <a:cs typeface="Microsoft Sans Serif"/>
              </a:rPr>
              <a:t>сходження </a:t>
            </a:r>
            <a:r>
              <a:rPr sz="3200" dirty="0">
                <a:solidFill>
                  <a:srgbClr val="4E3A2F"/>
                </a:solidFill>
                <a:latin typeface="Microsoft Sans Serif"/>
                <a:cs typeface="Microsoft Sans Serif"/>
              </a:rPr>
              <a:t>в </a:t>
            </a:r>
            <a:r>
              <a:rPr sz="3200" spc="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200" spc="-25" dirty="0">
                <a:solidFill>
                  <a:srgbClr val="4E3A2F"/>
                </a:solidFill>
                <a:latin typeface="Microsoft Sans Serif"/>
                <a:cs typeface="Microsoft Sans Serif"/>
              </a:rPr>
              <a:t>одній</a:t>
            </a:r>
            <a:r>
              <a:rPr sz="3200" dirty="0">
                <a:solidFill>
                  <a:srgbClr val="4E3A2F"/>
                </a:solidFill>
                <a:latin typeface="Microsoft Sans Serif"/>
                <a:cs typeface="Microsoft Sans Serif"/>
              </a:rPr>
              <a:t> особі</a:t>
            </a:r>
            <a:r>
              <a:rPr sz="3200" spc="3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2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формального</a:t>
            </a:r>
            <a:r>
              <a:rPr sz="3200" spc="-10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200" dirty="0">
                <a:solidFill>
                  <a:srgbClr val="4E3A2F"/>
                </a:solidFill>
                <a:latin typeface="Microsoft Sans Serif"/>
                <a:cs typeface="Microsoft Sans Serif"/>
              </a:rPr>
              <a:t>й</a:t>
            </a:r>
            <a:endParaRPr sz="3200">
              <a:latin typeface="Microsoft Sans Serif"/>
              <a:cs typeface="Microsoft Sans Serif"/>
            </a:endParaRPr>
          </a:p>
          <a:p>
            <a:pPr marL="355600">
              <a:lnSpc>
                <a:spcPct val="100000"/>
              </a:lnSpc>
            </a:pPr>
            <a:r>
              <a:rPr sz="3200" spc="-20" dirty="0">
                <a:solidFill>
                  <a:srgbClr val="4E3A2F"/>
                </a:solidFill>
                <a:latin typeface="Microsoft Sans Serif"/>
                <a:cs typeface="Microsoft Sans Serif"/>
              </a:rPr>
              <a:t>неформального</a:t>
            </a:r>
            <a:r>
              <a:rPr sz="3200" spc="-55" dirty="0">
                <a:solidFill>
                  <a:srgbClr val="4E3A2F"/>
                </a:solidFill>
                <a:latin typeface="Microsoft Sans Serif"/>
                <a:cs typeface="Microsoft Sans Serif"/>
              </a:rPr>
              <a:t> </a:t>
            </a:r>
            <a:r>
              <a:rPr sz="3200" dirty="0">
                <a:solidFill>
                  <a:srgbClr val="4E3A2F"/>
                </a:solidFill>
                <a:latin typeface="Microsoft Sans Serif"/>
                <a:cs typeface="Microsoft Sans Serif"/>
              </a:rPr>
              <a:t>лідера.</a:t>
            </a:r>
            <a:endParaRPr sz="32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1177</Words>
  <Application>Microsoft Office PowerPoint</Application>
  <PresentationFormat>Экран (4:3)</PresentationFormat>
  <Paragraphs>248</Paragraphs>
  <Slides>46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47" baseType="lpstr">
      <vt:lpstr>Office Theme</vt:lpstr>
      <vt:lpstr>Презентация PowerPoint</vt:lpstr>
      <vt:lpstr>ЛІДЕРСТВО ТА ЙОГО КЛАСИФІКАЦІЇ.</vt:lpstr>
      <vt:lpstr>Презентация PowerPoint</vt:lpstr>
      <vt:lpstr>Презентация PowerPoint</vt:lpstr>
      <vt:lpstr>Презентация PowerPoint</vt:lpstr>
      <vt:lpstr>🞭 Невипадково лідерство має досить  складну класифікацію. Зокрема, лідерство може бути формальним  (офіційне керівництво) і неформальним.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НОВА РЕАЛЬНІСТЬ ЛІДЕРА</vt:lpstr>
      <vt:lpstr>2. ЛІДЕРСТВО, ВЛАДА І ВПЛИВ. ЛІДЕРСТВО І  МЕНЕДЖМЕНТ.</vt:lpstr>
      <vt:lpstr>🞭 Біологічний підхід розглядає владу як природній стан суспільства, визначений  самою природою. Основа влади в природі  самої людини.</vt:lpstr>
      <vt:lpstr>Презентация PowerPoint</vt:lpstr>
      <vt:lpstr>Презентация PowerPoint</vt:lpstr>
      <vt:lpstr>🞭 влада, заснована на примусі, передбачає можливість карати співробітників за непокору. Підлеглий вірить, що керівник,  який здійснює вплив, може завадити задоволенню його  нагальних потреб;</vt:lpstr>
      <vt:lpstr>Презентация PowerPoint</vt:lpstr>
      <vt:lpstr>ДЛЯ ТОГО, ЩОБ ВЛАДА ЛІДЕРА БУЛА ЕФЕКТИВНОЮ,  ВІН МАЄ ДОТРИМУВАТИСЯ РЯД ГОЛОВНИХ ПРИНЦИПІВ:</vt:lpstr>
      <vt:lpstr>ЛІДЕРСТВО І МЕНЕДЖМЕНТ</vt:lpstr>
      <vt:lpstr>ВІДМІННОСТІ МІЖ ЛІДЕРОМ ТА МЕНЕДЖЕРОМ ЗА У.БЕННІСОМ</vt:lpstr>
      <vt:lpstr>Дж.Коттер визначає різницю між менеджерами й  лідерами в контексті управління складними структурами  й, відповідно, виживання за умов мінливих обставин.</vt:lpstr>
      <vt:lpstr>Презентация PowerPoint</vt:lpstr>
      <vt:lpstr>Презентация PowerPoint</vt:lpstr>
      <vt:lpstr>Презентация PowerPoint</vt:lpstr>
      <vt:lpstr>🞭  Робота з персоналом – це відбір, організація й оцінка  робітників на відповідні посади й забезпечення її необхідними  для виконання завдання знаннями.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🞭 Лідер, як фактор, який відміняє індивідуальну відповідальність. Виконуючи цю функцію, лідер звільняє членів групи від їх  відповідальності за особисті рішення й дії, яку вони самі хотіли б  обійти. Улюблені вислови лідерів – “всі претензії – до мене”, “дійте  від мого імені”, “передайте, що я наказав” стосуються саме цієї  функції.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Friend</dc:creator>
  <cp:lastModifiedBy>Владелец</cp:lastModifiedBy>
  <cp:revision>2</cp:revision>
  <dcterms:created xsi:type="dcterms:W3CDTF">2021-11-04T21:36:41Z</dcterms:created>
  <dcterms:modified xsi:type="dcterms:W3CDTF">2021-11-04T21:40:22Z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2020-09-15T00:00:00Z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2021-11-04T00:00:00Z</vt:filetime>
  </property>
</Properties>
</file>