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7" r:id="rId2"/>
    <p:sldId id="256" r:id="rId3"/>
    <p:sldId id="261" r:id="rId4"/>
    <p:sldId id="259" r:id="rId5"/>
    <p:sldId id="260" r:id="rId6"/>
    <p:sldId id="258" r:id="rId7"/>
    <p:sldId id="263" r:id="rId8"/>
    <p:sldId id="262" r:id="rId9"/>
    <p:sldId id="264" r:id="rId10"/>
    <p:sldId id="265" r:id="rId11"/>
    <p:sldId id="267" r:id="rId12"/>
    <p:sldId id="272" r:id="rId13"/>
    <p:sldId id="269" r:id="rId14"/>
    <p:sldId id="275" r:id="rId15"/>
    <p:sldId id="281" r:id="rId16"/>
    <p:sldId id="283" r:id="rId17"/>
    <p:sldId id="266" r:id="rId18"/>
    <p:sldId id="268" r:id="rId19"/>
    <p:sldId id="280" r:id="rId20"/>
    <p:sldId id="270" r:id="rId21"/>
    <p:sldId id="271" r:id="rId22"/>
    <p:sldId id="273" r:id="rId23"/>
    <p:sldId id="274" r:id="rId24"/>
    <p:sldId id="277" r:id="rId25"/>
    <p:sldId id="276" r:id="rId26"/>
    <p:sldId id="282" r:id="rId27"/>
    <p:sldId id="278" r:id="rId28"/>
    <p:sldId id="279" r:id="rId29"/>
    <p:sldId id="286" r:id="rId30"/>
    <p:sldId id="284" r:id="rId31"/>
    <p:sldId id="285" r:id="rId32"/>
    <p:sldId id="288" r:id="rId33"/>
    <p:sldId id="292" r:id="rId34"/>
    <p:sldId id="287" r:id="rId35"/>
    <p:sldId id="289" r:id="rId36"/>
    <p:sldId id="290" r:id="rId37"/>
    <p:sldId id="291" r:id="rId3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41" autoAdjust="0"/>
    <p:restoredTop sz="97692" autoAdjust="0"/>
  </p:normalViewPr>
  <p:slideViewPr>
    <p:cSldViewPr>
      <p:cViewPr>
        <p:scale>
          <a:sx n="70" d="100"/>
          <a:sy n="70" d="100"/>
        </p:scale>
        <p:origin x="-1494" y="-13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hyperlink" Target="http://elbib.in.ua/kiberprostir-yak-virtualniy-svit-sotsiologiya-internetu.html" TargetMode="External"/><Relationship Id="rId2" Type="http://schemas.openxmlformats.org/officeDocument/2006/relationships/hyperlink" Target="http://elbib.in.ua/virtualniy-prostir-sotsiologiya-internetu.html" TargetMode="External"/><Relationship Id="rId1" Type="http://schemas.openxmlformats.org/officeDocument/2006/relationships/hyperlink" Target="http://elbib.in.ua/ponyattya-i-harakteristika-kiberprostoru-sotsiologiya-internetu.html" TargetMode="External"/><Relationship Id="rId6" Type="http://schemas.openxmlformats.org/officeDocument/2006/relationships/hyperlink" Target="http://elbib.in.ua/novi-sistemi-tsinnostey-v-kiberprostori-sotsiologiya-internetu.html" TargetMode="External"/><Relationship Id="rId5" Type="http://schemas.openxmlformats.org/officeDocument/2006/relationships/hyperlink" Target="http://elbib.in.ua/tehnologichna-glibina-i-virtualni-realiyi-sotsiologiya-internetu.html" TargetMode="External"/><Relationship Id="rId4" Type="http://schemas.openxmlformats.org/officeDocument/2006/relationships/hyperlink" Target="http://elbib.in.ua/printsip-pobudovi-sistemi-virtualnoyi-realnosti-sotsiologiya-internetu.html"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elbib.in.ua/kiberprostir-yak-virtualniy-svit-sotsiologiya-internetu.html" TargetMode="External"/><Relationship Id="rId2" Type="http://schemas.openxmlformats.org/officeDocument/2006/relationships/hyperlink" Target="http://elbib.in.ua/virtualniy-prostir-sotsiologiya-internetu.html" TargetMode="External"/><Relationship Id="rId1" Type="http://schemas.openxmlformats.org/officeDocument/2006/relationships/hyperlink" Target="http://elbib.in.ua/ponyattya-i-harakteristika-kiberprostoru-sotsiologiya-internetu.html" TargetMode="External"/><Relationship Id="rId6" Type="http://schemas.openxmlformats.org/officeDocument/2006/relationships/hyperlink" Target="http://elbib.in.ua/novi-sistemi-tsinnostey-v-kiberprostori-sotsiologiya-internetu.html" TargetMode="External"/><Relationship Id="rId5" Type="http://schemas.openxmlformats.org/officeDocument/2006/relationships/hyperlink" Target="http://elbib.in.ua/tehnologichna-glibina-i-virtualni-realiyi-sotsiologiya-internetu.html" TargetMode="External"/><Relationship Id="rId4" Type="http://schemas.openxmlformats.org/officeDocument/2006/relationships/hyperlink" Target="http://elbib.in.ua/printsip-pobudovi-sistemi-virtualnoyi-realnosti-sotsiologiya-internetu.html" TargetMode="Externa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C68C54-2E6B-4AD2-93FC-1AF3EEE1825D}" type="doc">
      <dgm:prSet loTypeId="urn:microsoft.com/office/officeart/2005/8/layout/vList3" loCatId="list" qsTypeId="urn:microsoft.com/office/officeart/2005/8/quickstyle/simple3" qsCatId="simple" csTypeId="urn:microsoft.com/office/officeart/2005/8/colors/accent1_5" csCatId="accent1" phldr="1"/>
      <dgm:spPr/>
      <dgm:t>
        <a:bodyPr/>
        <a:lstStyle/>
        <a:p>
          <a:endParaRPr lang="uk-UA"/>
        </a:p>
      </dgm:t>
    </dgm:pt>
    <dgm:pt modelId="{7D7B818C-DE1A-4667-9258-8C666918997E}">
      <dgm:prSet custT="1"/>
      <dgm:spPr/>
      <dgm:t>
        <a:bodyPr/>
        <a:lstStyle/>
        <a:p>
          <a:pPr rtl="0"/>
          <a:r>
            <a:rPr lang="uk-UA" sz="2800" dirty="0" smtClean="0">
              <a:solidFill>
                <a:schemeClr val="accent6">
                  <a:lumMod val="50000"/>
                </a:schemeClr>
              </a:solidFill>
              <a:hlinkClick xmlns:r="http://schemas.openxmlformats.org/officeDocument/2006/relationships" r:id="rId1"/>
            </a:rPr>
            <a:t>Поняття і характеристика кіберпростору</a:t>
          </a:r>
          <a:endParaRPr lang="ru-RU" sz="2800" dirty="0">
            <a:solidFill>
              <a:schemeClr val="accent6">
                <a:lumMod val="50000"/>
              </a:schemeClr>
            </a:solidFill>
          </a:endParaRPr>
        </a:p>
      </dgm:t>
    </dgm:pt>
    <dgm:pt modelId="{138FEEC9-DE8C-49D5-939B-0E998965205E}" type="parTrans" cxnId="{50D128D9-C012-4606-9A2C-2FCCA58F73EE}">
      <dgm:prSet/>
      <dgm:spPr/>
      <dgm:t>
        <a:bodyPr/>
        <a:lstStyle/>
        <a:p>
          <a:endParaRPr lang="uk-UA" sz="2800">
            <a:solidFill>
              <a:schemeClr val="accent6">
                <a:lumMod val="50000"/>
              </a:schemeClr>
            </a:solidFill>
          </a:endParaRPr>
        </a:p>
      </dgm:t>
    </dgm:pt>
    <dgm:pt modelId="{D701371A-03FF-4033-9D54-015EDA5BED75}" type="sibTrans" cxnId="{50D128D9-C012-4606-9A2C-2FCCA58F73EE}">
      <dgm:prSet/>
      <dgm:spPr/>
      <dgm:t>
        <a:bodyPr/>
        <a:lstStyle/>
        <a:p>
          <a:endParaRPr lang="uk-UA" sz="2800">
            <a:solidFill>
              <a:schemeClr val="accent6">
                <a:lumMod val="50000"/>
              </a:schemeClr>
            </a:solidFill>
          </a:endParaRPr>
        </a:p>
      </dgm:t>
    </dgm:pt>
    <dgm:pt modelId="{1A2BAD11-2092-466C-8B3F-BAD19A0E7529}">
      <dgm:prSet custT="1"/>
      <dgm:spPr/>
      <dgm:t>
        <a:bodyPr/>
        <a:lstStyle/>
        <a:p>
          <a:pPr rtl="0"/>
          <a:r>
            <a:rPr lang="uk-UA" sz="2800" dirty="0" smtClean="0">
              <a:solidFill>
                <a:schemeClr val="accent6">
                  <a:lumMod val="50000"/>
                </a:schemeClr>
              </a:solidFill>
              <a:hlinkClick xmlns:r="http://schemas.openxmlformats.org/officeDocument/2006/relationships" r:id="rId2"/>
            </a:rPr>
            <a:t>Віртуальний простір</a:t>
          </a:r>
          <a:endParaRPr lang="ru-RU" sz="2800" dirty="0">
            <a:solidFill>
              <a:schemeClr val="accent6">
                <a:lumMod val="50000"/>
              </a:schemeClr>
            </a:solidFill>
          </a:endParaRPr>
        </a:p>
      </dgm:t>
    </dgm:pt>
    <dgm:pt modelId="{9A005144-D07D-49F7-9107-FFAB93B71380}" type="parTrans" cxnId="{E8604CFD-D499-4582-A827-1AF17C9055AF}">
      <dgm:prSet/>
      <dgm:spPr/>
      <dgm:t>
        <a:bodyPr/>
        <a:lstStyle/>
        <a:p>
          <a:endParaRPr lang="uk-UA" sz="2800">
            <a:solidFill>
              <a:schemeClr val="accent6">
                <a:lumMod val="50000"/>
              </a:schemeClr>
            </a:solidFill>
          </a:endParaRPr>
        </a:p>
      </dgm:t>
    </dgm:pt>
    <dgm:pt modelId="{18F3D47F-26D3-4CAD-BFA0-4571ACB984B7}" type="sibTrans" cxnId="{E8604CFD-D499-4582-A827-1AF17C9055AF}">
      <dgm:prSet/>
      <dgm:spPr/>
      <dgm:t>
        <a:bodyPr/>
        <a:lstStyle/>
        <a:p>
          <a:endParaRPr lang="uk-UA" sz="2800">
            <a:solidFill>
              <a:schemeClr val="accent6">
                <a:lumMod val="50000"/>
              </a:schemeClr>
            </a:solidFill>
          </a:endParaRPr>
        </a:p>
      </dgm:t>
    </dgm:pt>
    <dgm:pt modelId="{2347B343-4EA3-46EF-92CB-7D1089F62FAE}">
      <dgm:prSet custT="1"/>
      <dgm:spPr/>
      <dgm:t>
        <a:bodyPr/>
        <a:lstStyle/>
        <a:p>
          <a:pPr rtl="0"/>
          <a:r>
            <a:rPr lang="uk-UA" sz="2800" dirty="0" smtClean="0">
              <a:solidFill>
                <a:schemeClr val="accent6">
                  <a:lumMod val="50000"/>
                </a:schemeClr>
              </a:solidFill>
              <a:hlinkClick xmlns:r="http://schemas.openxmlformats.org/officeDocument/2006/relationships" r:id="rId3"/>
            </a:rPr>
            <a:t>Кіберпростір як віртуальний світ</a:t>
          </a:r>
          <a:endParaRPr lang="ru-RU" sz="2800" dirty="0">
            <a:solidFill>
              <a:schemeClr val="accent6">
                <a:lumMod val="50000"/>
              </a:schemeClr>
            </a:solidFill>
          </a:endParaRPr>
        </a:p>
      </dgm:t>
    </dgm:pt>
    <dgm:pt modelId="{BDD1B5F5-90F5-4711-A1F3-C09583FA0B8F}" type="parTrans" cxnId="{C907596C-BC32-42D9-9261-45495B056B30}">
      <dgm:prSet/>
      <dgm:spPr/>
      <dgm:t>
        <a:bodyPr/>
        <a:lstStyle/>
        <a:p>
          <a:endParaRPr lang="uk-UA" sz="2800">
            <a:solidFill>
              <a:schemeClr val="accent6">
                <a:lumMod val="50000"/>
              </a:schemeClr>
            </a:solidFill>
          </a:endParaRPr>
        </a:p>
      </dgm:t>
    </dgm:pt>
    <dgm:pt modelId="{61902374-551F-4FFA-A19F-53843CDDD12A}" type="sibTrans" cxnId="{C907596C-BC32-42D9-9261-45495B056B30}">
      <dgm:prSet/>
      <dgm:spPr/>
      <dgm:t>
        <a:bodyPr/>
        <a:lstStyle/>
        <a:p>
          <a:endParaRPr lang="uk-UA" sz="2800">
            <a:solidFill>
              <a:schemeClr val="accent6">
                <a:lumMod val="50000"/>
              </a:schemeClr>
            </a:solidFill>
          </a:endParaRPr>
        </a:p>
      </dgm:t>
    </dgm:pt>
    <dgm:pt modelId="{7413B53B-ADD7-47CB-B665-DE002DBF1B7C}">
      <dgm:prSet custT="1"/>
      <dgm:spPr/>
      <dgm:t>
        <a:bodyPr/>
        <a:lstStyle/>
        <a:p>
          <a:pPr rtl="0"/>
          <a:r>
            <a:rPr lang="uk-UA" sz="2800" dirty="0" smtClean="0">
              <a:solidFill>
                <a:schemeClr val="accent6">
                  <a:lumMod val="50000"/>
                </a:schemeClr>
              </a:solidFill>
              <a:hlinkClick xmlns:r="http://schemas.openxmlformats.org/officeDocument/2006/relationships" r:id="rId4"/>
            </a:rPr>
            <a:t>Принцип побудови системи віртуальної реальності</a:t>
          </a:r>
          <a:endParaRPr lang="ru-RU" sz="2800" dirty="0">
            <a:solidFill>
              <a:schemeClr val="accent6">
                <a:lumMod val="50000"/>
              </a:schemeClr>
            </a:solidFill>
          </a:endParaRPr>
        </a:p>
      </dgm:t>
    </dgm:pt>
    <dgm:pt modelId="{A4FDC3A0-6118-494E-AF20-EEF603982050}" type="parTrans" cxnId="{5563E6F8-1435-4D4B-B930-91E5047DE258}">
      <dgm:prSet/>
      <dgm:spPr/>
      <dgm:t>
        <a:bodyPr/>
        <a:lstStyle/>
        <a:p>
          <a:endParaRPr lang="uk-UA" sz="2800">
            <a:solidFill>
              <a:schemeClr val="accent6">
                <a:lumMod val="50000"/>
              </a:schemeClr>
            </a:solidFill>
          </a:endParaRPr>
        </a:p>
      </dgm:t>
    </dgm:pt>
    <dgm:pt modelId="{D367B56A-20F7-4743-B1BC-2AAB5DF4B27D}" type="sibTrans" cxnId="{5563E6F8-1435-4D4B-B930-91E5047DE258}">
      <dgm:prSet/>
      <dgm:spPr/>
      <dgm:t>
        <a:bodyPr/>
        <a:lstStyle/>
        <a:p>
          <a:endParaRPr lang="uk-UA" sz="2800">
            <a:solidFill>
              <a:schemeClr val="accent6">
                <a:lumMod val="50000"/>
              </a:schemeClr>
            </a:solidFill>
          </a:endParaRPr>
        </a:p>
      </dgm:t>
    </dgm:pt>
    <dgm:pt modelId="{B33E13F7-6EE5-4A08-B89D-9708489BB5E8}">
      <dgm:prSet custT="1"/>
      <dgm:spPr/>
      <dgm:t>
        <a:bodyPr/>
        <a:lstStyle/>
        <a:p>
          <a:pPr rtl="0"/>
          <a:r>
            <a:rPr lang="uk-UA" sz="2800" dirty="0" smtClean="0">
              <a:solidFill>
                <a:schemeClr val="accent6">
                  <a:lumMod val="50000"/>
                </a:schemeClr>
              </a:solidFill>
              <a:hlinkClick xmlns:r="http://schemas.openxmlformats.org/officeDocument/2006/relationships" r:id="rId5"/>
            </a:rPr>
            <a:t>Технологічна глибина і віртуальні реалії</a:t>
          </a:r>
          <a:endParaRPr lang="ru-RU" sz="2800" dirty="0">
            <a:solidFill>
              <a:schemeClr val="accent6">
                <a:lumMod val="50000"/>
              </a:schemeClr>
            </a:solidFill>
          </a:endParaRPr>
        </a:p>
      </dgm:t>
    </dgm:pt>
    <dgm:pt modelId="{D9D08A7B-6EA7-4840-903E-6D211EAAF890}" type="parTrans" cxnId="{B918105E-D7FC-4627-82C3-AC1355845B76}">
      <dgm:prSet/>
      <dgm:spPr/>
      <dgm:t>
        <a:bodyPr/>
        <a:lstStyle/>
        <a:p>
          <a:endParaRPr lang="uk-UA" sz="2800">
            <a:solidFill>
              <a:schemeClr val="accent6">
                <a:lumMod val="50000"/>
              </a:schemeClr>
            </a:solidFill>
          </a:endParaRPr>
        </a:p>
      </dgm:t>
    </dgm:pt>
    <dgm:pt modelId="{F8ECFF55-FDF7-4BFD-80CC-124ADD3F6713}" type="sibTrans" cxnId="{B918105E-D7FC-4627-82C3-AC1355845B76}">
      <dgm:prSet/>
      <dgm:spPr/>
      <dgm:t>
        <a:bodyPr/>
        <a:lstStyle/>
        <a:p>
          <a:endParaRPr lang="uk-UA" sz="2800">
            <a:solidFill>
              <a:schemeClr val="accent6">
                <a:lumMod val="50000"/>
              </a:schemeClr>
            </a:solidFill>
          </a:endParaRPr>
        </a:p>
      </dgm:t>
    </dgm:pt>
    <dgm:pt modelId="{2277B3F1-DC71-4136-BFD5-4178539B4063}">
      <dgm:prSet custT="1"/>
      <dgm:spPr/>
      <dgm:t>
        <a:bodyPr/>
        <a:lstStyle/>
        <a:p>
          <a:pPr rtl="0"/>
          <a:r>
            <a:rPr lang="uk-UA" sz="2800" dirty="0" smtClean="0">
              <a:solidFill>
                <a:schemeClr val="accent6">
                  <a:lumMod val="50000"/>
                </a:schemeClr>
              </a:solidFill>
              <a:hlinkClick xmlns:r="http://schemas.openxmlformats.org/officeDocument/2006/relationships" r:id="rId6"/>
            </a:rPr>
            <a:t>Нові системи цінностей в кіберпросторі</a:t>
          </a:r>
          <a:endParaRPr lang="ru-RU" sz="2800" dirty="0">
            <a:solidFill>
              <a:schemeClr val="accent6">
                <a:lumMod val="50000"/>
              </a:schemeClr>
            </a:solidFill>
          </a:endParaRPr>
        </a:p>
      </dgm:t>
    </dgm:pt>
    <dgm:pt modelId="{BA1C0590-0BE3-4B31-90E8-45A8B88DBF73}" type="parTrans" cxnId="{3A4CAC1C-62E1-446D-A420-1275AA418E9A}">
      <dgm:prSet/>
      <dgm:spPr/>
      <dgm:t>
        <a:bodyPr/>
        <a:lstStyle/>
        <a:p>
          <a:endParaRPr lang="uk-UA" sz="2800">
            <a:solidFill>
              <a:schemeClr val="accent6">
                <a:lumMod val="50000"/>
              </a:schemeClr>
            </a:solidFill>
          </a:endParaRPr>
        </a:p>
      </dgm:t>
    </dgm:pt>
    <dgm:pt modelId="{AD9B3626-44C5-4CE7-8AC2-6B8BD6FA41EB}" type="sibTrans" cxnId="{3A4CAC1C-62E1-446D-A420-1275AA418E9A}">
      <dgm:prSet/>
      <dgm:spPr/>
      <dgm:t>
        <a:bodyPr/>
        <a:lstStyle/>
        <a:p>
          <a:endParaRPr lang="uk-UA" sz="2800">
            <a:solidFill>
              <a:schemeClr val="accent6">
                <a:lumMod val="50000"/>
              </a:schemeClr>
            </a:solidFill>
          </a:endParaRPr>
        </a:p>
      </dgm:t>
    </dgm:pt>
    <dgm:pt modelId="{6819A1C7-D6A8-4FBA-BC1A-C9577DD5AE92}" type="pres">
      <dgm:prSet presAssocID="{8AC68C54-2E6B-4AD2-93FC-1AF3EEE1825D}" presName="linearFlow" presStyleCnt="0">
        <dgm:presLayoutVars>
          <dgm:dir/>
          <dgm:resizeHandles val="exact"/>
        </dgm:presLayoutVars>
      </dgm:prSet>
      <dgm:spPr/>
      <dgm:t>
        <a:bodyPr/>
        <a:lstStyle/>
        <a:p>
          <a:endParaRPr lang="uk-UA"/>
        </a:p>
      </dgm:t>
    </dgm:pt>
    <dgm:pt modelId="{7288D328-EB50-474C-9450-80BBD3B4DA29}" type="pres">
      <dgm:prSet presAssocID="{7D7B818C-DE1A-4667-9258-8C666918997E}" presName="composite" presStyleCnt="0"/>
      <dgm:spPr/>
    </dgm:pt>
    <dgm:pt modelId="{5A13C96D-E803-4655-9816-53C3428C3FA6}" type="pres">
      <dgm:prSet presAssocID="{7D7B818C-DE1A-4667-9258-8C666918997E}" presName="imgShp" presStyleLbl="fgImgPlace1" presStyleIdx="0" presStyleCnt="6" custLinFactX="-82860" custLinFactNeighborX="-100000" custLinFactNeighborY="-377"/>
      <dgm:spPr/>
    </dgm:pt>
    <dgm:pt modelId="{9595EE35-7C19-4865-81FB-347A90EBEB01}" type="pres">
      <dgm:prSet presAssocID="{7D7B818C-DE1A-4667-9258-8C666918997E}" presName="txShp" presStyleLbl="node1" presStyleIdx="0" presStyleCnt="6" custScaleX="150376">
        <dgm:presLayoutVars>
          <dgm:bulletEnabled val="1"/>
        </dgm:presLayoutVars>
      </dgm:prSet>
      <dgm:spPr/>
      <dgm:t>
        <a:bodyPr/>
        <a:lstStyle/>
        <a:p>
          <a:endParaRPr lang="uk-UA"/>
        </a:p>
      </dgm:t>
    </dgm:pt>
    <dgm:pt modelId="{8CCD5823-1DB4-4CC3-8961-19ADCE7CEF53}" type="pres">
      <dgm:prSet presAssocID="{D701371A-03FF-4033-9D54-015EDA5BED75}" presName="spacing" presStyleCnt="0"/>
      <dgm:spPr/>
    </dgm:pt>
    <dgm:pt modelId="{006719AB-B01A-4B5C-9877-8349ED488D1E}" type="pres">
      <dgm:prSet presAssocID="{1A2BAD11-2092-466C-8B3F-BAD19A0E7529}" presName="composite" presStyleCnt="0"/>
      <dgm:spPr/>
    </dgm:pt>
    <dgm:pt modelId="{C87E692D-BB28-4D19-80B7-05CC59467E7D}" type="pres">
      <dgm:prSet presAssocID="{1A2BAD11-2092-466C-8B3F-BAD19A0E7529}" presName="imgShp" presStyleLbl="fgImgPlace1" presStyleIdx="1" presStyleCnt="6" custLinFactX="-82860" custLinFactNeighborX="-100000" custLinFactNeighborY="4752"/>
      <dgm:spPr/>
    </dgm:pt>
    <dgm:pt modelId="{649A140C-ACEE-410D-B52E-F92203A8DF00}" type="pres">
      <dgm:prSet presAssocID="{1A2BAD11-2092-466C-8B3F-BAD19A0E7529}" presName="txShp" presStyleLbl="node1" presStyleIdx="1" presStyleCnt="6" custScaleX="150376">
        <dgm:presLayoutVars>
          <dgm:bulletEnabled val="1"/>
        </dgm:presLayoutVars>
      </dgm:prSet>
      <dgm:spPr/>
      <dgm:t>
        <a:bodyPr/>
        <a:lstStyle/>
        <a:p>
          <a:endParaRPr lang="uk-UA"/>
        </a:p>
      </dgm:t>
    </dgm:pt>
    <dgm:pt modelId="{98A068AD-0998-46EC-AD20-203E793DD36A}" type="pres">
      <dgm:prSet presAssocID="{18F3D47F-26D3-4CAD-BFA0-4571ACB984B7}" presName="spacing" presStyleCnt="0"/>
      <dgm:spPr/>
    </dgm:pt>
    <dgm:pt modelId="{FDE24EF0-2E39-4D28-B08B-EE7196DD409C}" type="pres">
      <dgm:prSet presAssocID="{2347B343-4EA3-46EF-92CB-7D1089F62FAE}" presName="composite" presStyleCnt="0"/>
      <dgm:spPr/>
    </dgm:pt>
    <dgm:pt modelId="{BBC122E4-D215-4205-9935-906250F65A41}" type="pres">
      <dgm:prSet presAssocID="{2347B343-4EA3-46EF-92CB-7D1089F62FAE}" presName="imgShp" presStyleLbl="fgImgPlace1" presStyleIdx="2" presStyleCnt="6" custLinFactX="-70589" custLinFactNeighborX="-100000" custLinFactNeighborY="-2391"/>
      <dgm:spPr/>
    </dgm:pt>
    <dgm:pt modelId="{E7BB46B6-719D-4E9E-8039-1CC9A8EB1BDB}" type="pres">
      <dgm:prSet presAssocID="{2347B343-4EA3-46EF-92CB-7D1089F62FAE}" presName="txShp" presStyleLbl="node1" presStyleIdx="2" presStyleCnt="6" custScaleX="150376">
        <dgm:presLayoutVars>
          <dgm:bulletEnabled val="1"/>
        </dgm:presLayoutVars>
      </dgm:prSet>
      <dgm:spPr/>
      <dgm:t>
        <a:bodyPr/>
        <a:lstStyle/>
        <a:p>
          <a:endParaRPr lang="uk-UA"/>
        </a:p>
      </dgm:t>
    </dgm:pt>
    <dgm:pt modelId="{CA1051CB-E7A8-44A5-B037-CA0D5D4E941B}" type="pres">
      <dgm:prSet presAssocID="{61902374-551F-4FFA-A19F-53843CDDD12A}" presName="spacing" presStyleCnt="0"/>
      <dgm:spPr/>
    </dgm:pt>
    <dgm:pt modelId="{82A3EF50-109E-4EF4-9814-AB1135BF4275}" type="pres">
      <dgm:prSet presAssocID="{7413B53B-ADD7-47CB-B665-DE002DBF1B7C}" presName="composite" presStyleCnt="0"/>
      <dgm:spPr/>
    </dgm:pt>
    <dgm:pt modelId="{DB7C3E5C-462B-449F-8664-35E9CCBEB3CA}" type="pres">
      <dgm:prSet presAssocID="{7413B53B-ADD7-47CB-B665-DE002DBF1B7C}" presName="imgShp" presStyleLbl="fgImgPlace1" presStyleIdx="3" presStyleCnt="6" custLinFactX="-82860" custLinFactNeighborX="-100000" custLinFactNeighborY="2738"/>
      <dgm:spPr/>
    </dgm:pt>
    <dgm:pt modelId="{902FC8E8-62B7-41CB-A2A5-FA407FC02F5B}" type="pres">
      <dgm:prSet presAssocID="{7413B53B-ADD7-47CB-B665-DE002DBF1B7C}" presName="txShp" presStyleLbl="node1" presStyleIdx="3" presStyleCnt="6" custScaleX="150376">
        <dgm:presLayoutVars>
          <dgm:bulletEnabled val="1"/>
        </dgm:presLayoutVars>
      </dgm:prSet>
      <dgm:spPr/>
      <dgm:t>
        <a:bodyPr/>
        <a:lstStyle/>
        <a:p>
          <a:endParaRPr lang="uk-UA"/>
        </a:p>
      </dgm:t>
    </dgm:pt>
    <dgm:pt modelId="{E4E9B82B-BAF5-499A-A171-E90A6F706060}" type="pres">
      <dgm:prSet presAssocID="{D367B56A-20F7-4743-B1BC-2AAB5DF4B27D}" presName="spacing" presStyleCnt="0"/>
      <dgm:spPr/>
    </dgm:pt>
    <dgm:pt modelId="{00B7C485-EEFD-4AE8-BFEB-B4E6DDD1B136}" type="pres">
      <dgm:prSet presAssocID="{B33E13F7-6EE5-4A08-B89D-9708489BB5E8}" presName="composite" presStyleCnt="0"/>
      <dgm:spPr/>
    </dgm:pt>
    <dgm:pt modelId="{CA4D084C-33EF-4775-8B87-E309ECD1D000}" type="pres">
      <dgm:prSet presAssocID="{B33E13F7-6EE5-4A08-B89D-9708489BB5E8}" presName="imgShp" presStyleLbl="fgImgPlace1" presStyleIdx="4" presStyleCnt="6" custLinFactX="-70589" custLinFactNeighborX="-100000" custLinFactNeighborY="7867"/>
      <dgm:spPr/>
    </dgm:pt>
    <dgm:pt modelId="{E0FBF035-47DE-4BBC-ADD2-8D05944DD9B3}" type="pres">
      <dgm:prSet presAssocID="{B33E13F7-6EE5-4A08-B89D-9708489BB5E8}" presName="txShp" presStyleLbl="node1" presStyleIdx="4" presStyleCnt="6" custScaleX="150376">
        <dgm:presLayoutVars>
          <dgm:bulletEnabled val="1"/>
        </dgm:presLayoutVars>
      </dgm:prSet>
      <dgm:spPr/>
      <dgm:t>
        <a:bodyPr/>
        <a:lstStyle/>
        <a:p>
          <a:endParaRPr lang="uk-UA"/>
        </a:p>
      </dgm:t>
    </dgm:pt>
    <dgm:pt modelId="{49BAF782-C3B5-43E4-A704-2667A76B9226}" type="pres">
      <dgm:prSet presAssocID="{F8ECFF55-FDF7-4BFD-80CC-124ADD3F6713}" presName="spacing" presStyleCnt="0"/>
      <dgm:spPr/>
    </dgm:pt>
    <dgm:pt modelId="{261F9F49-0974-41F8-90FE-C564702CBDE7}" type="pres">
      <dgm:prSet presAssocID="{2277B3F1-DC71-4136-BFD5-4178539B4063}" presName="composite" presStyleCnt="0"/>
      <dgm:spPr/>
    </dgm:pt>
    <dgm:pt modelId="{180A3E97-C249-4ADF-8771-79D8A5CF0269}" type="pres">
      <dgm:prSet presAssocID="{2277B3F1-DC71-4136-BFD5-4178539B4063}" presName="imgShp" presStyleLbl="fgImgPlace1" presStyleIdx="5" presStyleCnt="6" custLinFactX="-58318" custLinFactNeighborX="-100000" custLinFactNeighborY="725"/>
      <dgm:spPr/>
    </dgm:pt>
    <dgm:pt modelId="{807CE929-63B8-4FCC-A524-DB176D524CB6}" type="pres">
      <dgm:prSet presAssocID="{2277B3F1-DC71-4136-BFD5-4178539B4063}" presName="txShp" presStyleLbl="node1" presStyleIdx="5" presStyleCnt="6" custScaleX="148267">
        <dgm:presLayoutVars>
          <dgm:bulletEnabled val="1"/>
        </dgm:presLayoutVars>
      </dgm:prSet>
      <dgm:spPr/>
      <dgm:t>
        <a:bodyPr/>
        <a:lstStyle/>
        <a:p>
          <a:endParaRPr lang="uk-UA"/>
        </a:p>
      </dgm:t>
    </dgm:pt>
  </dgm:ptLst>
  <dgm:cxnLst>
    <dgm:cxn modelId="{154C2E80-BB68-443D-A96A-DEAA02B723FE}" type="presOf" srcId="{8AC68C54-2E6B-4AD2-93FC-1AF3EEE1825D}" destId="{6819A1C7-D6A8-4FBA-BC1A-C9577DD5AE92}" srcOrd="0" destOrd="0" presId="urn:microsoft.com/office/officeart/2005/8/layout/vList3"/>
    <dgm:cxn modelId="{1CDF9A9F-60DC-45CA-B083-5CAD97C99B7A}" type="presOf" srcId="{2277B3F1-DC71-4136-BFD5-4178539B4063}" destId="{807CE929-63B8-4FCC-A524-DB176D524CB6}" srcOrd="0" destOrd="0" presId="urn:microsoft.com/office/officeart/2005/8/layout/vList3"/>
    <dgm:cxn modelId="{02451AE2-A9EF-4691-B908-BC2DDE6712F6}" type="presOf" srcId="{1A2BAD11-2092-466C-8B3F-BAD19A0E7529}" destId="{649A140C-ACEE-410D-B52E-F92203A8DF00}" srcOrd="0" destOrd="0" presId="urn:microsoft.com/office/officeart/2005/8/layout/vList3"/>
    <dgm:cxn modelId="{E8604CFD-D499-4582-A827-1AF17C9055AF}" srcId="{8AC68C54-2E6B-4AD2-93FC-1AF3EEE1825D}" destId="{1A2BAD11-2092-466C-8B3F-BAD19A0E7529}" srcOrd="1" destOrd="0" parTransId="{9A005144-D07D-49F7-9107-FFAB93B71380}" sibTransId="{18F3D47F-26D3-4CAD-BFA0-4571ACB984B7}"/>
    <dgm:cxn modelId="{B918105E-D7FC-4627-82C3-AC1355845B76}" srcId="{8AC68C54-2E6B-4AD2-93FC-1AF3EEE1825D}" destId="{B33E13F7-6EE5-4A08-B89D-9708489BB5E8}" srcOrd="4" destOrd="0" parTransId="{D9D08A7B-6EA7-4840-903E-6D211EAAF890}" sibTransId="{F8ECFF55-FDF7-4BFD-80CC-124ADD3F6713}"/>
    <dgm:cxn modelId="{859F4D23-081F-4953-B268-A80AF018A75F}" type="presOf" srcId="{2347B343-4EA3-46EF-92CB-7D1089F62FAE}" destId="{E7BB46B6-719D-4E9E-8039-1CC9A8EB1BDB}" srcOrd="0" destOrd="0" presId="urn:microsoft.com/office/officeart/2005/8/layout/vList3"/>
    <dgm:cxn modelId="{A60C460E-E075-423D-AF28-540C0863593A}" type="presOf" srcId="{7413B53B-ADD7-47CB-B665-DE002DBF1B7C}" destId="{902FC8E8-62B7-41CB-A2A5-FA407FC02F5B}" srcOrd="0" destOrd="0" presId="urn:microsoft.com/office/officeart/2005/8/layout/vList3"/>
    <dgm:cxn modelId="{5563E6F8-1435-4D4B-B930-91E5047DE258}" srcId="{8AC68C54-2E6B-4AD2-93FC-1AF3EEE1825D}" destId="{7413B53B-ADD7-47CB-B665-DE002DBF1B7C}" srcOrd="3" destOrd="0" parTransId="{A4FDC3A0-6118-494E-AF20-EEF603982050}" sibTransId="{D367B56A-20F7-4743-B1BC-2AAB5DF4B27D}"/>
    <dgm:cxn modelId="{9CF9EB63-B407-43F5-85F3-7D75D566F5DE}" type="presOf" srcId="{7D7B818C-DE1A-4667-9258-8C666918997E}" destId="{9595EE35-7C19-4865-81FB-347A90EBEB01}" srcOrd="0" destOrd="0" presId="urn:microsoft.com/office/officeart/2005/8/layout/vList3"/>
    <dgm:cxn modelId="{C907596C-BC32-42D9-9261-45495B056B30}" srcId="{8AC68C54-2E6B-4AD2-93FC-1AF3EEE1825D}" destId="{2347B343-4EA3-46EF-92CB-7D1089F62FAE}" srcOrd="2" destOrd="0" parTransId="{BDD1B5F5-90F5-4711-A1F3-C09583FA0B8F}" sibTransId="{61902374-551F-4FFA-A19F-53843CDDD12A}"/>
    <dgm:cxn modelId="{50D128D9-C012-4606-9A2C-2FCCA58F73EE}" srcId="{8AC68C54-2E6B-4AD2-93FC-1AF3EEE1825D}" destId="{7D7B818C-DE1A-4667-9258-8C666918997E}" srcOrd="0" destOrd="0" parTransId="{138FEEC9-DE8C-49D5-939B-0E998965205E}" sibTransId="{D701371A-03FF-4033-9D54-015EDA5BED75}"/>
    <dgm:cxn modelId="{366B6194-5BB9-42DC-AA08-00681D1C88CF}" type="presOf" srcId="{B33E13F7-6EE5-4A08-B89D-9708489BB5E8}" destId="{E0FBF035-47DE-4BBC-ADD2-8D05944DD9B3}" srcOrd="0" destOrd="0" presId="urn:microsoft.com/office/officeart/2005/8/layout/vList3"/>
    <dgm:cxn modelId="{3A4CAC1C-62E1-446D-A420-1275AA418E9A}" srcId="{8AC68C54-2E6B-4AD2-93FC-1AF3EEE1825D}" destId="{2277B3F1-DC71-4136-BFD5-4178539B4063}" srcOrd="5" destOrd="0" parTransId="{BA1C0590-0BE3-4B31-90E8-45A8B88DBF73}" sibTransId="{AD9B3626-44C5-4CE7-8AC2-6B8BD6FA41EB}"/>
    <dgm:cxn modelId="{BA212E27-194C-4576-938C-A9BFBAA3C904}" type="presParOf" srcId="{6819A1C7-D6A8-4FBA-BC1A-C9577DD5AE92}" destId="{7288D328-EB50-474C-9450-80BBD3B4DA29}" srcOrd="0" destOrd="0" presId="urn:microsoft.com/office/officeart/2005/8/layout/vList3"/>
    <dgm:cxn modelId="{03F562A0-698A-4570-9A39-6FFA045D2243}" type="presParOf" srcId="{7288D328-EB50-474C-9450-80BBD3B4DA29}" destId="{5A13C96D-E803-4655-9816-53C3428C3FA6}" srcOrd="0" destOrd="0" presId="urn:microsoft.com/office/officeart/2005/8/layout/vList3"/>
    <dgm:cxn modelId="{4F29245E-FE87-4557-9DF9-346DE6F0654C}" type="presParOf" srcId="{7288D328-EB50-474C-9450-80BBD3B4DA29}" destId="{9595EE35-7C19-4865-81FB-347A90EBEB01}" srcOrd="1" destOrd="0" presId="urn:microsoft.com/office/officeart/2005/8/layout/vList3"/>
    <dgm:cxn modelId="{FCDB31E9-A4D1-4973-870D-EE943FED4C57}" type="presParOf" srcId="{6819A1C7-D6A8-4FBA-BC1A-C9577DD5AE92}" destId="{8CCD5823-1DB4-4CC3-8961-19ADCE7CEF53}" srcOrd="1" destOrd="0" presId="urn:microsoft.com/office/officeart/2005/8/layout/vList3"/>
    <dgm:cxn modelId="{581FA4DE-7FED-4990-BFB9-AD2DD7BE5FD3}" type="presParOf" srcId="{6819A1C7-D6A8-4FBA-BC1A-C9577DD5AE92}" destId="{006719AB-B01A-4B5C-9877-8349ED488D1E}" srcOrd="2" destOrd="0" presId="urn:microsoft.com/office/officeart/2005/8/layout/vList3"/>
    <dgm:cxn modelId="{104F5112-D7A6-4D63-87EB-A5846FB8E0C8}" type="presParOf" srcId="{006719AB-B01A-4B5C-9877-8349ED488D1E}" destId="{C87E692D-BB28-4D19-80B7-05CC59467E7D}" srcOrd="0" destOrd="0" presId="urn:microsoft.com/office/officeart/2005/8/layout/vList3"/>
    <dgm:cxn modelId="{C24D0CB7-A8F8-4C75-B19F-1F891D8C3648}" type="presParOf" srcId="{006719AB-B01A-4B5C-9877-8349ED488D1E}" destId="{649A140C-ACEE-410D-B52E-F92203A8DF00}" srcOrd="1" destOrd="0" presId="urn:microsoft.com/office/officeart/2005/8/layout/vList3"/>
    <dgm:cxn modelId="{8AB801B3-DE14-49E9-BCDE-C0FBA2700212}" type="presParOf" srcId="{6819A1C7-D6A8-4FBA-BC1A-C9577DD5AE92}" destId="{98A068AD-0998-46EC-AD20-203E793DD36A}" srcOrd="3" destOrd="0" presId="urn:microsoft.com/office/officeart/2005/8/layout/vList3"/>
    <dgm:cxn modelId="{923E4A49-5E3E-4CA2-82BD-A3BB7B10D373}" type="presParOf" srcId="{6819A1C7-D6A8-4FBA-BC1A-C9577DD5AE92}" destId="{FDE24EF0-2E39-4D28-B08B-EE7196DD409C}" srcOrd="4" destOrd="0" presId="urn:microsoft.com/office/officeart/2005/8/layout/vList3"/>
    <dgm:cxn modelId="{8B453EFD-072D-4A5D-A993-CDC24C019E5E}" type="presParOf" srcId="{FDE24EF0-2E39-4D28-B08B-EE7196DD409C}" destId="{BBC122E4-D215-4205-9935-906250F65A41}" srcOrd="0" destOrd="0" presId="urn:microsoft.com/office/officeart/2005/8/layout/vList3"/>
    <dgm:cxn modelId="{380A9683-CE00-4EE3-8B87-2CE117DBCEE0}" type="presParOf" srcId="{FDE24EF0-2E39-4D28-B08B-EE7196DD409C}" destId="{E7BB46B6-719D-4E9E-8039-1CC9A8EB1BDB}" srcOrd="1" destOrd="0" presId="urn:microsoft.com/office/officeart/2005/8/layout/vList3"/>
    <dgm:cxn modelId="{7C2FA7E9-A745-4A7D-9339-11EAA357274A}" type="presParOf" srcId="{6819A1C7-D6A8-4FBA-BC1A-C9577DD5AE92}" destId="{CA1051CB-E7A8-44A5-B037-CA0D5D4E941B}" srcOrd="5" destOrd="0" presId="urn:microsoft.com/office/officeart/2005/8/layout/vList3"/>
    <dgm:cxn modelId="{73A5F0BE-4114-41A2-8F03-7F5C4BDD5523}" type="presParOf" srcId="{6819A1C7-D6A8-4FBA-BC1A-C9577DD5AE92}" destId="{82A3EF50-109E-4EF4-9814-AB1135BF4275}" srcOrd="6" destOrd="0" presId="urn:microsoft.com/office/officeart/2005/8/layout/vList3"/>
    <dgm:cxn modelId="{EB593F2F-248F-44C2-B70A-EBC6EA8DC436}" type="presParOf" srcId="{82A3EF50-109E-4EF4-9814-AB1135BF4275}" destId="{DB7C3E5C-462B-449F-8664-35E9CCBEB3CA}" srcOrd="0" destOrd="0" presId="urn:microsoft.com/office/officeart/2005/8/layout/vList3"/>
    <dgm:cxn modelId="{483C84D9-A656-4874-9E8A-61C7C016A847}" type="presParOf" srcId="{82A3EF50-109E-4EF4-9814-AB1135BF4275}" destId="{902FC8E8-62B7-41CB-A2A5-FA407FC02F5B}" srcOrd="1" destOrd="0" presId="urn:microsoft.com/office/officeart/2005/8/layout/vList3"/>
    <dgm:cxn modelId="{B71DA2C4-3A1E-4C97-9940-A5544F1F71E7}" type="presParOf" srcId="{6819A1C7-D6A8-4FBA-BC1A-C9577DD5AE92}" destId="{E4E9B82B-BAF5-499A-A171-E90A6F706060}" srcOrd="7" destOrd="0" presId="urn:microsoft.com/office/officeart/2005/8/layout/vList3"/>
    <dgm:cxn modelId="{F089020B-1CAC-4164-9881-56BC66FCDC3C}" type="presParOf" srcId="{6819A1C7-D6A8-4FBA-BC1A-C9577DD5AE92}" destId="{00B7C485-EEFD-4AE8-BFEB-B4E6DDD1B136}" srcOrd="8" destOrd="0" presId="urn:microsoft.com/office/officeart/2005/8/layout/vList3"/>
    <dgm:cxn modelId="{4A086D43-1CA5-42FF-AD2B-2737ACCC95FE}" type="presParOf" srcId="{00B7C485-EEFD-4AE8-BFEB-B4E6DDD1B136}" destId="{CA4D084C-33EF-4775-8B87-E309ECD1D000}" srcOrd="0" destOrd="0" presId="urn:microsoft.com/office/officeart/2005/8/layout/vList3"/>
    <dgm:cxn modelId="{425BA472-F15F-4D8B-ACEC-248FCBF6180C}" type="presParOf" srcId="{00B7C485-EEFD-4AE8-BFEB-B4E6DDD1B136}" destId="{E0FBF035-47DE-4BBC-ADD2-8D05944DD9B3}" srcOrd="1" destOrd="0" presId="urn:microsoft.com/office/officeart/2005/8/layout/vList3"/>
    <dgm:cxn modelId="{DD1D1A3F-CB5A-41D4-8C6D-8F97FAA2193E}" type="presParOf" srcId="{6819A1C7-D6A8-4FBA-BC1A-C9577DD5AE92}" destId="{49BAF782-C3B5-43E4-A704-2667A76B9226}" srcOrd="9" destOrd="0" presId="urn:microsoft.com/office/officeart/2005/8/layout/vList3"/>
    <dgm:cxn modelId="{3B9135D8-8B35-41D7-AD24-47B34DC476FB}" type="presParOf" srcId="{6819A1C7-D6A8-4FBA-BC1A-C9577DD5AE92}" destId="{261F9F49-0974-41F8-90FE-C564702CBDE7}" srcOrd="10" destOrd="0" presId="urn:microsoft.com/office/officeart/2005/8/layout/vList3"/>
    <dgm:cxn modelId="{CDABC7C6-09A5-493B-A6DC-C7CB514ECD98}" type="presParOf" srcId="{261F9F49-0974-41F8-90FE-C564702CBDE7}" destId="{180A3E97-C249-4ADF-8771-79D8A5CF0269}" srcOrd="0" destOrd="0" presId="urn:microsoft.com/office/officeart/2005/8/layout/vList3"/>
    <dgm:cxn modelId="{E00A1890-5EFC-461C-8376-643716BF7D80}" type="presParOf" srcId="{261F9F49-0974-41F8-90FE-C564702CBDE7}" destId="{807CE929-63B8-4FCC-A524-DB176D524CB6}"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95EE35-7C19-4865-81FB-347A90EBEB01}">
      <dsp:nvSpPr>
        <dsp:cNvPr id="0" name=""/>
        <dsp:cNvSpPr/>
      </dsp:nvSpPr>
      <dsp:spPr>
        <a:xfrm rot="10800000">
          <a:off x="-1" y="2214"/>
          <a:ext cx="9036499" cy="586820"/>
        </a:xfrm>
        <a:prstGeom prst="homePlate">
          <a:avLst/>
        </a:prstGeom>
        <a:gradFill rotWithShape="0">
          <a:gsLst>
            <a:gs pos="0">
              <a:schemeClr val="accent1">
                <a:alpha val="90000"/>
                <a:hueOff val="0"/>
                <a:satOff val="0"/>
                <a:lumOff val="0"/>
                <a:alphaOff val="0"/>
                <a:tint val="50000"/>
                <a:satMod val="300000"/>
              </a:schemeClr>
            </a:gs>
            <a:gs pos="35000">
              <a:schemeClr val="accent1">
                <a:alpha val="90000"/>
                <a:hueOff val="0"/>
                <a:satOff val="0"/>
                <a:lumOff val="0"/>
                <a:alphaOff val="0"/>
                <a:tint val="37000"/>
                <a:satMod val="300000"/>
              </a:schemeClr>
            </a:gs>
            <a:gs pos="100000">
              <a:schemeClr val="accent1">
                <a:alpha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8772" tIns="106680" rIns="199136" bIns="106680" numCol="1" spcCol="1270" anchor="ctr" anchorCtr="0">
          <a:noAutofit/>
        </a:bodyPr>
        <a:lstStyle/>
        <a:p>
          <a:pPr lvl="0" algn="ctr" defTabSz="1244600" rtl="0">
            <a:lnSpc>
              <a:spcPct val="90000"/>
            </a:lnSpc>
            <a:spcBef>
              <a:spcPct val="0"/>
            </a:spcBef>
            <a:spcAft>
              <a:spcPct val="35000"/>
            </a:spcAft>
          </a:pPr>
          <a:r>
            <a:rPr lang="uk-UA" sz="2800" kern="1200" dirty="0" smtClean="0">
              <a:solidFill>
                <a:schemeClr val="accent6">
                  <a:lumMod val="50000"/>
                </a:schemeClr>
              </a:solidFill>
              <a:hlinkClick xmlns:r="http://schemas.openxmlformats.org/officeDocument/2006/relationships" r:id="rId1"/>
            </a:rPr>
            <a:t>Поняття і характеристика кіберпростору</a:t>
          </a:r>
          <a:endParaRPr lang="ru-RU" sz="2800" kern="1200" dirty="0">
            <a:solidFill>
              <a:schemeClr val="accent6">
                <a:lumMod val="50000"/>
              </a:schemeClr>
            </a:solidFill>
          </a:endParaRPr>
        </a:p>
      </dsp:txBody>
      <dsp:txXfrm rot="10800000">
        <a:off x="146704" y="2214"/>
        <a:ext cx="8889794" cy="586820"/>
      </dsp:txXfrm>
    </dsp:sp>
    <dsp:sp modelId="{5A13C96D-E803-4655-9816-53C3428C3FA6}">
      <dsp:nvSpPr>
        <dsp:cNvPr id="0" name=""/>
        <dsp:cNvSpPr/>
      </dsp:nvSpPr>
      <dsp:spPr>
        <a:xfrm>
          <a:off x="147142" y="2"/>
          <a:ext cx="586820" cy="586820"/>
        </a:xfrm>
        <a:prstGeom prst="ellipse">
          <a:avLst/>
        </a:prstGeom>
        <a:solidFill>
          <a:schemeClr val="accent1">
            <a:tint val="50000"/>
            <a:alpha val="90000"/>
            <a:hueOff val="0"/>
            <a:satOff val="0"/>
            <a:lumOff val="0"/>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649A140C-ACEE-410D-B52E-F92203A8DF00}">
      <dsp:nvSpPr>
        <dsp:cNvPr id="0" name=""/>
        <dsp:cNvSpPr/>
      </dsp:nvSpPr>
      <dsp:spPr>
        <a:xfrm rot="10800000">
          <a:off x="-1" y="764205"/>
          <a:ext cx="9036499" cy="586820"/>
        </a:xfrm>
        <a:prstGeom prst="homePlate">
          <a:avLst/>
        </a:prstGeom>
        <a:gradFill rotWithShape="0">
          <a:gsLst>
            <a:gs pos="0">
              <a:schemeClr val="accent1">
                <a:alpha val="90000"/>
                <a:hueOff val="0"/>
                <a:satOff val="0"/>
                <a:lumOff val="0"/>
                <a:alphaOff val="-8000"/>
                <a:tint val="50000"/>
                <a:satMod val="300000"/>
              </a:schemeClr>
            </a:gs>
            <a:gs pos="35000">
              <a:schemeClr val="accent1">
                <a:alpha val="90000"/>
                <a:hueOff val="0"/>
                <a:satOff val="0"/>
                <a:lumOff val="0"/>
                <a:alphaOff val="-8000"/>
                <a:tint val="37000"/>
                <a:satMod val="300000"/>
              </a:schemeClr>
            </a:gs>
            <a:gs pos="100000">
              <a:schemeClr val="accent1">
                <a:alpha val="90000"/>
                <a:hueOff val="0"/>
                <a:satOff val="0"/>
                <a:lumOff val="0"/>
                <a:alphaOff val="-8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8772" tIns="106680" rIns="199136" bIns="106680" numCol="1" spcCol="1270" anchor="ctr" anchorCtr="0">
          <a:noAutofit/>
        </a:bodyPr>
        <a:lstStyle/>
        <a:p>
          <a:pPr lvl="0" algn="ctr" defTabSz="1244600" rtl="0">
            <a:lnSpc>
              <a:spcPct val="90000"/>
            </a:lnSpc>
            <a:spcBef>
              <a:spcPct val="0"/>
            </a:spcBef>
            <a:spcAft>
              <a:spcPct val="35000"/>
            </a:spcAft>
          </a:pPr>
          <a:r>
            <a:rPr lang="uk-UA" sz="2800" kern="1200" dirty="0" smtClean="0">
              <a:solidFill>
                <a:schemeClr val="accent6">
                  <a:lumMod val="50000"/>
                </a:schemeClr>
              </a:solidFill>
              <a:hlinkClick xmlns:r="http://schemas.openxmlformats.org/officeDocument/2006/relationships" r:id="rId2"/>
            </a:rPr>
            <a:t>Віртуальний простір</a:t>
          </a:r>
          <a:endParaRPr lang="ru-RU" sz="2800" kern="1200" dirty="0">
            <a:solidFill>
              <a:schemeClr val="accent6">
                <a:lumMod val="50000"/>
              </a:schemeClr>
            </a:solidFill>
          </a:endParaRPr>
        </a:p>
      </dsp:txBody>
      <dsp:txXfrm rot="10800000">
        <a:off x="146704" y="764205"/>
        <a:ext cx="8889794" cy="586820"/>
      </dsp:txXfrm>
    </dsp:sp>
    <dsp:sp modelId="{C87E692D-BB28-4D19-80B7-05CC59467E7D}">
      <dsp:nvSpPr>
        <dsp:cNvPr id="0" name=""/>
        <dsp:cNvSpPr/>
      </dsp:nvSpPr>
      <dsp:spPr>
        <a:xfrm>
          <a:off x="147142" y="792091"/>
          <a:ext cx="586820" cy="586820"/>
        </a:xfrm>
        <a:prstGeom prst="ellipse">
          <a:avLst/>
        </a:prstGeom>
        <a:solidFill>
          <a:schemeClr val="accent1">
            <a:tint val="50000"/>
            <a:alpha val="90000"/>
            <a:hueOff val="11279"/>
            <a:satOff val="-529"/>
            <a:lumOff val="2260"/>
            <a:alphaOff val="-800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E7BB46B6-719D-4E9E-8039-1CC9A8EB1BDB}">
      <dsp:nvSpPr>
        <dsp:cNvPr id="0" name=""/>
        <dsp:cNvSpPr/>
      </dsp:nvSpPr>
      <dsp:spPr>
        <a:xfrm rot="10800000">
          <a:off x="-1" y="1526196"/>
          <a:ext cx="9036499" cy="586820"/>
        </a:xfrm>
        <a:prstGeom prst="homePlate">
          <a:avLst/>
        </a:prstGeom>
        <a:gradFill rotWithShape="0">
          <a:gsLst>
            <a:gs pos="0">
              <a:schemeClr val="accent1">
                <a:alpha val="90000"/>
                <a:hueOff val="0"/>
                <a:satOff val="0"/>
                <a:lumOff val="0"/>
                <a:alphaOff val="-16000"/>
                <a:tint val="50000"/>
                <a:satMod val="300000"/>
              </a:schemeClr>
            </a:gs>
            <a:gs pos="35000">
              <a:schemeClr val="accent1">
                <a:alpha val="90000"/>
                <a:hueOff val="0"/>
                <a:satOff val="0"/>
                <a:lumOff val="0"/>
                <a:alphaOff val="-16000"/>
                <a:tint val="37000"/>
                <a:satMod val="300000"/>
              </a:schemeClr>
            </a:gs>
            <a:gs pos="100000">
              <a:schemeClr val="accent1">
                <a:alpha val="90000"/>
                <a:hueOff val="0"/>
                <a:satOff val="0"/>
                <a:lumOff val="0"/>
                <a:alphaOff val="-16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8772" tIns="106680" rIns="199136" bIns="106680" numCol="1" spcCol="1270" anchor="ctr" anchorCtr="0">
          <a:noAutofit/>
        </a:bodyPr>
        <a:lstStyle/>
        <a:p>
          <a:pPr lvl="0" algn="ctr" defTabSz="1244600" rtl="0">
            <a:lnSpc>
              <a:spcPct val="90000"/>
            </a:lnSpc>
            <a:spcBef>
              <a:spcPct val="0"/>
            </a:spcBef>
            <a:spcAft>
              <a:spcPct val="35000"/>
            </a:spcAft>
          </a:pPr>
          <a:r>
            <a:rPr lang="uk-UA" sz="2800" kern="1200" dirty="0" smtClean="0">
              <a:solidFill>
                <a:schemeClr val="accent6">
                  <a:lumMod val="50000"/>
                </a:schemeClr>
              </a:solidFill>
              <a:hlinkClick xmlns:r="http://schemas.openxmlformats.org/officeDocument/2006/relationships" r:id="rId3"/>
            </a:rPr>
            <a:t>Кіберпростір як віртуальний світ</a:t>
          </a:r>
          <a:endParaRPr lang="ru-RU" sz="2800" kern="1200" dirty="0">
            <a:solidFill>
              <a:schemeClr val="accent6">
                <a:lumMod val="50000"/>
              </a:schemeClr>
            </a:solidFill>
          </a:endParaRPr>
        </a:p>
      </dsp:txBody>
      <dsp:txXfrm rot="10800000">
        <a:off x="146704" y="1526196"/>
        <a:ext cx="8889794" cy="586820"/>
      </dsp:txXfrm>
    </dsp:sp>
    <dsp:sp modelId="{BBC122E4-D215-4205-9935-906250F65A41}">
      <dsp:nvSpPr>
        <dsp:cNvPr id="0" name=""/>
        <dsp:cNvSpPr/>
      </dsp:nvSpPr>
      <dsp:spPr>
        <a:xfrm>
          <a:off x="219151" y="1512165"/>
          <a:ext cx="586820" cy="586820"/>
        </a:xfrm>
        <a:prstGeom prst="ellipse">
          <a:avLst/>
        </a:prstGeom>
        <a:solidFill>
          <a:schemeClr val="accent1">
            <a:tint val="50000"/>
            <a:alpha val="90000"/>
            <a:hueOff val="22558"/>
            <a:satOff val="-1058"/>
            <a:lumOff val="4520"/>
            <a:alphaOff val="-1600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902FC8E8-62B7-41CB-A2A5-FA407FC02F5B}">
      <dsp:nvSpPr>
        <dsp:cNvPr id="0" name=""/>
        <dsp:cNvSpPr/>
      </dsp:nvSpPr>
      <dsp:spPr>
        <a:xfrm rot="10800000">
          <a:off x="-1" y="2288187"/>
          <a:ext cx="9036499" cy="586820"/>
        </a:xfrm>
        <a:prstGeom prst="homePlate">
          <a:avLst/>
        </a:prstGeom>
        <a:gradFill rotWithShape="0">
          <a:gsLst>
            <a:gs pos="0">
              <a:schemeClr val="accent1">
                <a:alpha val="90000"/>
                <a:hueOff val="0"/>
                <a:satOff val="0"/>
                <a:lumOff val="0"/>
                <a:alphaOff val="-24000"/>
                <a:tint val="50000"/>
                <a:satMod val="300000"/>
              </a:schemeClr>
            </a:gs>
            <a:gs pos="35000">
              <a:schemeClr val="accent1">
                <a:alpha val="90000"/>
                <a:hueOff val="0"/>
                <a:satOff val="0"/>
                <a:lumOff val="0"/>
                <a:alphaOff val="-24000"/>
                <a:tint val="37000"/>
                <a:satMod val="300000"/>
              </a:schemeClr>
            </a:gs>
            <a:gs pos="100000">
              <a:schemeClr val="accent1">
                <a:alpha val="90000"/>
                <a:hueOff val="0"/>
                <a:satOff val="0"/>
                <a:lumOff val="0"/>
                <a:alphaOff val="-24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8772" tIns="106680" rIns="199136" bIns="106680" numCol="1" spcCol="1270" anchor="ctr" anchorCtr="0">
          <a:noAutofit/>
        </a:bodyPr>
        <a:lstStyle/>
        <a:p>
          <a:pPr lvl="0" algn="ctr" defTabSz="1244600" rtl="0">
            <a:lnSpc>
              <a:spcPct val="90000"/>
            </a:lnSpc>
            <a:spcBef>
              <a:spcPct val="0"/>
            </a:spcBef>
            <a:spcAft>
              <a:spcPct val="35000"/>
            </a:spcAft>
          </a:pPr>
          <a:r>
            <a:rPr lang="uk-UA" sz="2800" kern="1200" dirty="0" smtClean="0">
              <a:solidFill>
                <a:schemeClr val="accent6">
                  <a:lumMod val="50000"/>
                </a:schemeClr>
              </a:solidFill>
              <a:hlinkClick xmlns:r="http://schemas.openxmlformats.org/officeDocument/2006/relationships" r:id="rId4"/>
            </a:rPr>
            <a:t>Принцип побудови системи віртуальної реальності</a:t>
          </a:r>
          <a:endParaRPr lang="ru-RU" sz="2800" kern="1200" dirty="0">
            <a:solidFill>
              <a:schemeClr val="accent6">
                <a:lumMod val="50000"/>
              </a:schemeClr>
            </a:solidFill>
          </a:endParaRPr>
        </a:p>
      </dsp:txBody>
      <dsp:txXfrm rot="10800000">
        <a:off x="146704" y="2288187"/>
        <a:ext cx="8889794" cy="586820"/>
      </dsp:txXfrm>
    </dsp:sp>
    <dsp:sp modelId="{DB7C3E5C-462B-449F-8664-35E9CCBEB3CA}">
      <dsp:nvSpPr>
        <dsp:cNvPr id="0" name=""/>
        <dsp:cNvSpPr/>
      </dsp:nvSpPr>
      <dsp:spPr>
        <a:xfrm>
          <a:off x="147142" y="2304254"/>
          <a:ext cx="586820" cy="586820"/>
        </a:xfrm>
        <a:prstGeom prst="ellipse">
          <a:avLst/>
        </a:prstGeom>
        <a:solidFill>
          <a:schemeClr val="accent1">
            <a:tint val="50000"/>
            <a:alpha val="90000"/>
            <a:hueOff val="33837"/>
            <a:satOff val="-1587"/>
            <a:lumOff val="6779"/>
            <a:alphaOff val="-2400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E0FBF035-47DE-4BBC-ADD2-8D05944DD9B3}">
      <dsp:nvSpPr>
        <dsp:cNvPr id="0" name=""/>
        <dsp:cNvSpPr/>
      </dsp:nvSpPr>
      <dsp:spPr>
        <a:xfrm rot="10800000">
          <a:off x="-1" y="3050178"/>
          <a:ext cx="9036499" cy="586820"/>
        </a:xfrm>
        <a:prstGeom prst="homePlate">
          <a:avLst/>
        </a:prstGeom>
        <a:gradFill rotWithShape="0">
          <a:gsLst>
            <a:gs pos="0">
              <a:schemeClr val="accent1">
                <a:alpha val="90000"/>
                <a:hueOff val="0"/>
                <a:satOff val="0"/>
                <a:lumOff val="0"/>
                <a:alphaOff val="-32000"/>
                <a:tint val="50000"/>
                <a:satMod val="300000"/>
              </a:schemeClr>
            </a:gs>
            <a:gs pos="35000">
              <a:schemeClr val="accent1">
                <a:alpha val="90000"/>
                <a:hueOff val="0"/>
                <a:satOff val="0"/>
                <a:lumOff val="0"/>
                <a:alphaOff val="-32000"/>
                <a:tint val="37000"/>
                <a:satMod val="300000"/>
              </a:schemeClr>
            </a:gs>
            <a:gs pos="100000">
              <a:schemeClr val="accent1">
                <a:alpha val="90000"/>
                <a:hueOff val="0"/>
                <a:satOff val="0"/>
                <a:lumOff val="0"/>
                <a:alphaOff val="-32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8772" tIns="106680" rIns="199136" bIns="106680" numCol="1" spcCol="1270" anchor="ctr" anchorCtr="0">
          <a:noAutofit/>
        </a:bodyPr>
        <a:lstStyle/>
        <a:p>
          <a:pPr lvl="0" algn="ctr" defTabSz="1244600" rtl="0">
            <a:lnSpc>
              <a:spcPct val="90000"/>
            </a:lnSpc>
            <a:spcBef>
              <a:spcPct val="0"/>
            </a:spcBef>
            <a:spcAft>
              <a:spcPct val="35000"/>
            </a:spcAft>
          </a:pPr>
          <a:r>
            <a:rPr lang="uk-UA" sz="2800" kern="1200" dirty="0" smtClean="0">
              <a:solidFill>
                <a:schemeClr val="accent6">
                  <a:lumMod val="50000"/>
                </a:schemeClr>
              </a:solidFill>
              <a:hlinkClick xmlns:r="http://schemas.openxmlformats.org/officeDocument/2006/relationships" r:id="rId5"/>
            </a:rPr>
            <a:t>Технологічна глибина і віртуальні реалії</a:t>
          </a:r>
          <a:endParaRPr lang="ru-RU" sz="2800" kern="1200" dirty="0">
            <a:solidFill>
              <a:schemeClr val="accent6">
                <a:lumMod val="50000"/>
              </a:schemeClr>
            </a:solidFill>
          </a:endParaRPr>
        </a:p>
      </dsp:txBody>
      <dsp:txXfrm rot="10800000">
        <a:off x="146704" y="3050178"/>
        <a:ext cx="8889794" cy="586820"/>
      </dsp:txXfrm>
    </dsp:sp>
    <dsp:sp modelId="{CA4D084C-33EF-4775-8B87-E309ECD1D000}">
      <dsp:nvSpPr>
        <dsp:cNvPr id="0" name=""/>
        <dsp:cNvSpPr/>
      </dsp:nvSpPr>
      <dsp:spPr>
        <a:xfrm>
          <a:off x="219151" y="3096343"/>
          <a:ext cx="586820" cy="586820"/>
        </a:xfrm>
        <a:prstGeom prst="ellipse">
          <a:avLst/>
        </a:prstGeom>
        <a:solidFill>
          <a:schemeClr val="accent1">
            <a:tint val="50000"/>
            <a:alpha val="90000"/>
            <a:hueOff val="45116"/>
            <a:satOff val="-2116"/>
            <a:lumOff val="9039"/>
            <a:alphaOff val="-3200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807CE929-63B8-4FCC-A524-DB176D524CB6}">
      <dsp:nvSpPr>
        <dsp:cNvPr id="0" name=""/>
        <dsp:cNvSpPr/>
      </dsp:nvSpPr>
      <dsp:spPr>
        <a:xfrm rot="10800000">
          <a:off x="63365" y="3812169"/>
          <a:ext cx="8909764" cy="586820"/>
        </a:xfrm>
        <a:prstGeom prst="homePlate">
          <a:avLst/>
        </a:prstGeom>
        <a:gradFill rotWithShape="0">
          <a:gsLst>
            <a:gs pos="0">
              <a:schemeClr val="accent1">
                <a:alpha val="90000"/>
                <a:hueOff val="0"/>
                <a:satOff val="0"/>
                <a:lumOff val="0"/>
                <a:alphaOff val="-40000"/>
                <a:tint val="50000"/>
                <a:satMod val="300000"/>
              </a:schemeClr>
            </a:gs>
            <a:gs pos="35000">
              <a:schemeClr val="accent1">
                <a:alpha val="90000"/>
                <a:hueOff val="0"/>
                <a:satOff val="0"/>
                <a:lumOff val="0"/>
                <a:alphaOff val="-40000"/>
                <a:tint val="37000"/>
                <a:satMod val="300000"/>
              </a:schemeClr>
            </a:gs>
            <a:gs pos="100000">
              <a:schemeClr val="accent1">
                <a:alpha val="90000"/>
                <a:hueOff val="0"/>
                <a:satOff val="0"/>
                <a:lumOff val="0"/>
                <a:alphaOff val="-4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8772" tIns="106680" rIns="199136" bIns="106680" numCol="1" spcCol="1270" anchor="ctr" anchorCtr="0">
          <a:noAutofit/>
        </a:bodyPr>
        <a:lstStyle/>
        <a:p>
          <a:pPr lvl="0" algn="ctr" defTabSz="1244600" rtl="0">
            <a:lnSpc>
              <a:spcPct val="90000"/>
            </a:lnSpc>
            <a:spcBef>
              <a:spcPct val="0"/>
            </a:spcBef>
            <a:spcAft>
              <a:spcPct val="35000"/>
            </a:spcAft>
          </a:pPr>
          <a:r>
            <a:rPr lang="uk-UA" sz="2800" kern="1200" dirty="0" smtClean="0">
              <a:solidFill>
                <a:schemeClr val="accent6">
                  <a:lumMod val="50000"/>
                </a:schemeClr>
              </a:solidFill>
              <a:hlinkClick xmlns:r="http://schemas.openxmlformats.org/officeDocument/2006/relationships" r:id="rId6"/>
            </a:rPr>
            <a:t>Нові системи цінностей в кіберпросторі</a:t>
          </a:r>
          <a:endParaRPr lang="ru-RU" sz="2800" kern="1200" dirty="0">
            <a:solidFill>
              <a:schemeClr val="accent6">
                <a:lumMod val="50000"/>
              </a:schemeClr>
            </a:solidFill>
          </a:endParaRPr>
        </a:p>
      </dsp:txBody>
      <dsp:txXfrm rot="10800000">
        <a:off x="210070" y="3812169"/>
        <a:ext cx="8763059" cy="586820"/>
      </dsp:txXfrm>
    </dsp:sp>
    <dsp:sp modelId="{180A3E97-C249-4ADF-8771-79D8A5CF0269}">
      <dsp:nvSpPr>
        <dsp:cNvPr id="0" name=""/>
        <dsp:cNvSpPr/>
      </dsp:nvSpPr>
      <dsp:spPr>
        <a:xfrm>
          <a:off x="291159" y="3814384"/>
          <a:ext cx="586820" cy="586820"/>
        </a:xfrm>
        <a:prstGeom prst="ellipse">
          <a:avLst/>
        </a:prstGeom>
        <a:solidFill>
          <a:schemeClr val="accent1">
            <a:tint val="50000"/>
            <a:alpha val="90000"/>
            <a:hueOff val="56396"/>
            <a:satOff val="-2645"/>
            <a:lumOff val="11299"/>
            <a:alphaOff val="-4000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2F18E6-1802-45A3-BDA4-416C8025D5AA}" type="datetimeFigureOut">
              <a:rPr lang="uk-UA" smtClean="0"/>
              <a:t>27.09.2022</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82E93F-7776-435E-ABB5-7161B24497E5}" type="slidenum">
              <a:rPr lang="uk-UA" smtClean="0"/>
              <a:t>‹#›</a:t>
            </a:fld>
            <a:endParaRPr lang="uk-UA"/>
          </a:p>
        </p:txBody>
      </p:sp>
    </p:spTree>
    <p:extLst>
      <p:ext uri="{BB962C8B-B14F-4D97-AF65-F5344CB8AC3E}">
        <p14:creationId xmlns:p14="http://schemas.microsoft.com/office/powerpoint/2010/main" val="2021466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6382E93F-7776-435E-ABB5-7161B24497E5}" type="slidenum">
              <a:rPr lang="uk-UA" smtClean="0"/>
              <a:t>19</a:t>
            </a:fld>
            <a:endParaRPr lang="uk-UA"/>
          </a:p>
        </p:txBody>
      </p:sp>
    </p:spTree>
    <p:extLst>
      <p:ext uri="{BB962C8B-B14F-4D97-AF65-F5344CB8AC3E}">
        <p14:creationId xmlns:p14="http://schemas.microsoft.com/office/powerpoint/2010/main" val="3331557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27.09.2022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27.09.2022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27.09.2022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27.09.2022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27.09.2022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27.09.2022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27.09.2022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27.09.2022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27.09.2022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27.09.2022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27.09.2022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2000"/>
            <a:lum/>
          </a:blip>
          <a:srcRect/>
          <a:stretch>
            <a:fillRect l="-27000" r="-2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27.09.2022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www.ukrinform.u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3321" y="1412776"/>
            <a:ext cx="8677376" cy="452431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96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Кібербезпека</a:t>
            </a:r>
            <a:r>
              <a:rPr lang="ru-RU" sz="9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a:p>
            <a:pPr algn="ctr"/>
            <a:r>
              <a:rPr lang="ru-RU" sz="9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та </a:t>
            </a:r>
            <a:r>
              <a:rPr lang="ru-RU" sz="96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національна</a:t>
            </a:r>
            <a:r>
              <a:rPr lang="ru-RU" sz="9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a:p>
            <a:pPr algn="ctr"/>
            <a:r>
              <a:rPr lang="ru-RU" sz="96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політика</a:t>
            </a:r>
            <a:endParaRPr lang="ru-RU"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6029891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4260049282"/>
              </p:ext>
            </p:extLst>
          </p:nvPr>
        </p:nvGraphicFramePr>
        <p:xfrm>
          <a:off x="32369" y="1268760"/>
          <a:ext cx="9036496" cy="44012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3609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497" y="188640"/>
            <a:ext cx="9127050"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ПОНЯТТЯ ТА ОСОБЛИВОСТІ </a:t>
            </a:r>
            <a:r>
              <a:rPr lang="ru-RU"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КІБЕРПРОСТІРУ </a:t>
            </a:r>
          </a:p>
        </p:txBody>
      </p:sp>
      <p:sp>
        <p:nvSpPr>
          <p:cNvPr id="3" name="Прямоугольник 2"/>
          <p:cNvSpPr/>
          <p:nvPr/>
        </p:nvSpPr>
        <p:spPr>
          <a:xfrm>
            <a:off x="80650" y="834971"/>
            <a:ext cx="8982744" cy="5909310"/>
          </a:xfrm>
          <a:prstGeom prst="rect">
            <a:avLst/>
          </a:prstGeom>
          <a:ln>
            <a:solidFill>
              <a:schemeClr val="accent1"/>
            </a:solidFill>
          </a:ln>
        </p:spPr>
        <p:txBody>
          <a:bodyPr wrap="square">
            <a:spAutoFit/>
          </a:bodyPr>
          <a:lstStyle/>
          <a:p>
            <a:r>
              <a:rPr lang="uk-UA" dirty="0" smtClean="0"/>
              <a:t>Поняття «кіберпростір» (</a:t>
            </a:r>
            <a:r>
              <a:rPr lang="uk-UA" dirty="0" err="1" smtClean="0"/>
              <a:t>cyberspace</a:t>
            </a:r>
            <a:r>
              <a:rPr lang="uk-UA" dirty="0" smtClean="0"/>
              <a:t>) ввів американський письменник-фантаст У. Гібсон в романі «</a:t>
            </a:r>
            <a:r>
              <a:rPr lang="uk-UA" dirty="0" err="1" smtClean="0"/>
              <a:t>Нейромант</a:t>
            </a:r>
            <a:r>
              <a:rPr lang="uk-UA" dirty="0" smtClean="0"/>
              <a:t>». Автор описав в ньому кіберпростір як «</a:t>
            </a:r>
            <a:r>
              <a:rPr lang="uk-UA" dirty="0" err="1" smtClean="0"/>
              <a:t>консенсуальну</a:t>
            </a:r>
            <a:r>
              <a:rPr lang="uk-UA" dirty="0" smtClean="0"/>
              <a:t> галюцинацію», яку важко відрізнити від реальності і в якій комп'ютерні системи є свого роду заміною реального світу, який існує лише в пам'яті комп'ютерів і умах його користувачів.</a:t>
            </a:r>
          </a:p>
          <a:p>
            <a:endParaRPr lang="uk-UA" dirty="0" smtClean="0"/>
          </a:p>
          <a:p>
            <a:r>
              <a:rPr lang="uk-UA" dirty="0" smtClean="0"/>
              <a:t>Дещо по-іншому кіберпростір описують визначення, що характеризують його, наприклад, в якості області електронного зв'язку, що включає комунікаційні мережі, передачу сигналів і взаємодій комп'ютерів. </a:t>
            </a:r>
          </a:p>
          <a:p>
            <a:endParaRPr lang="uk-UA" dirty="0" smtClean="0"/>
          </a:p>
          <a:p>
            <a:r>
              <a:rPr lang="uk-UA" dirty="0" smtClean="0"/>
              <a:t>Підкреслюється також соціальний аспект кіберпростору, яке визначається як: «місце, де можна зустрітися», «знайти нові дії, переживання». М. Бетті виділяє в «географії Інтернету» чотири рівні:</a:t>
            </a:r>
          </a:p>
          <a:p>
            <a:pPr lvl="0"/>
            <a:r>
              <a:rPr lang="uk-UA" b="1" dirty="0" smtClean="0"/>
              <a:t>1) місце (</a:t>
            </a:r>
            <a:r>
              <a:rPr lang="uk-UA" b="1" dirty="0" err="1" smtClean="0"/>
              <a:t>place</a:t>
            </a:r>
            <a:r>
              <a:rPr lang="uk-UA" b="1" dirty="0" smtClean="0"/>
              <a:t>) в традиційному географічному сенсі, яке відповідає географічному положенню, науковому поняттю простору;</a:t>
            </a:r>
          </a:p>
          <a:p>
            <a:pPr lvl="0"/>
            <a:r>
              <a:rPr lang="uk-UA" b="1" dirty="0" smtClean="0"/>
              <a:t>2) віртуальний простір (</a:t>
            </a:r>
            <a:r>
              <a:rPr lang="uk-UA" b="1" dirty="0" err="1" smtClean="0"/>
              <a:t>virtual</a:t>
            </a:r>
            <a:r>
              <a:rPr lang="uk-UA" b="1" dirty="0" smtClean="0"/>
              <a:t> </a:t>
            </a:r>
            <a:r>
              <a:rPr lang="uk-UA" b="1" dirty="0" err="1" smtClean="0"/>
              <a:t>space</a:t>
            </a:r>
            <a:r>
              <a:rPr lang="uk-UA" b="1" dirty="0" smtClean="0"/>
              <a:t>), яке змодельоване на комп'ютерах на базі існуючого в реальному світі місця (</a:t>
            </a:r>
            <a:r>
              <a:rPr lang="uk-UA" b="1" dirty="0" err="1" smtClean="0"/>
              <a:t>place</a:t>
            </a:r>
            <a:r>
              <a:rPr lang="uk-UA" b="1" dirty="0" smtClean="0"/>
              <a:t>), наприклад </a:t>
            </a:r>
            <a:r>
              <a:rPr lang="uk-UA" b="1" dirty="0" err="1" smtClean="0"/>
              <a:t>geo-data</a:t>
            </a:r>
            <a:r>
              <a:rPr lang="uk-UA" b="1" dirty="0" smtClean="0"/>
              <a:t>;</a:t>
            </a:r>
          </a:p>
          <a:p>
            <a:pPr lvl="0"/>
            <a:r>
              <a:rPr lang="uk-UA" b="1" dirty="0" smtClean="0"/>
              <a:t>3) кіберпростір (</a:t>
            </a:r>
            <a:r>
              <a:rPr lang="uk-UA" b="1" dirty="0" err="1" smtClean="0"/>
              <a:t>cyberspace</a:t>
            </a:r>
            <a:r>
              <a:rPr lang="uk-UA" b="1" dirty="0" smtClean="0"/>
              <a:t>), яке поступово розвивається завдяки комп'ютерним мережам;</a:t>
            </a:r>
          </a:p>
          <a:p>
            <a:pPr lvl="0"/>
            <a:r>
              <a:rPr lang="uk-UA" b="1" dirty="0" smtClean="0"/>
              <a:t>4) світ </a:t>
            </a:r>
            <a:r>
              <a:rPr lang="uk-UA" b="1" dirty="0" err="1" smtClean="0"/>
              <a:t>кіберместа</a:t>
            </a:r>
            <a:r>
              <a:rPr lang="uk-UA" b="1" dirty="0" smtClean="0"/>
              <a:t> (a </a:t>
            </a:r>
            <a:r>
              <a:rPr lang="uk-UA" b="1" dirty="0" err="1" smtClean="0"/>
              <a:t>world</a:t>
            </a:r>
            <a:r>
              <a:rPr lang="uk-UA" b="1" dirty="0" smtClean="0"/>
              <a:t> </a:t>
            </a:r>
            <a:r>
              <a:rPr lang="uk-UA" b="1" dirty="0" err="1" smtClean="0"/>
              <a:t>of</a:t>
            </a:r>
            <a:r>
              <a:rPr lang="uk-UA" b="1" dirty="0" smtClean="0"/>
              <a:t> </a:t>
            </a:r>
            <a:r>
              <a:rPr lang="uk-UA" b="1" dirty="0" err="1" smtClean="0"/>
              <a:t>cyber-place</a:t>
            </a:r>
            <a:r>
              <a:rPr lang="uk-UA" b="1" dirty="0" smtClean="0"/>
              <a:t>), який є посередником кіберпростору і відноситься до місця в географічному сенсі. ДОПОВНЕНА РЕАЛЬНОСТЬ. </a:t>
            </a:r>
            <a:endParaRPr lang="uk-UA" b="1" dirty="0"/>
          </a:p>
        </p:txBody>
      </p:sp>
    </p:spTree>
    <p:extLst>
      <p:ext uri="{BB962C8B-B14F-4D97-AF65-F5344CB8AC3E}">
        <p14:creationId xmlns:p14="http://schemas.microsoft.com/office/powerpoint/2010/main" val="33167854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7976"/>
            <a:ext cx="8712968" cy="6593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07006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Users\asus\Desktop\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0648"/>
            <a:ext cx="9171742" cy="5976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12839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33573"/>
            <a:ext cx="9036496" cy="4708981"/>
          </a:xfrm>
          <a:prstGeom prst="rect">
            <a:avLst/>
          </a:prstGeom>
          <a:ln>
            <a:solidFill>
              <a:schemeClr val="accent1"/>
            </a:solidFill>
          </a:ln>
        </p:spPr>
        <p:txBody>
          <a:bodyPr wrap="square">
            <a:spAutoFit/>
          </a:bodyPr>
          <a:lstStyle/>
          <a:p>
            <a:r>
              <a:rPr lang="uk-UA" sz="2000" dirty="0" smtClean="0"/>
              <a:t>Дивлячись на циркуляційну модель Бетті (рис. 5.1) можна зробити висновок, що простір в географічному сенсі і кіберпростір постійно впливають один на одного. </a:t>
            </a:r>
          </a:p>
          <a:p>
            <a:endParaRPr lang="uk-UA" sz="2000" dirty="0"/>
          </a:p>
          <a:p>
            <a:r>
              <a:rPr lang="uk-UA" sz="2000" dirty="0" smtClean="0"/>
              <a:t>Кіберпростір, крім того, завжди містить в собі реальний світ, в більшій чи меншій мірі «торкаючись» в цій циркуляції, матеріального, реального місця. Воно розвивається на основі поєднання комп'ютерів і користувачів, що вступають у взаємодію на відстані (а не лицем до лиця), посередником ж між </a:t>
            </a:r>
            <a:r>
              <a:rPr lang="uk-UA" sz="2000" dirty="0" err="1" smtClean="0"/>
              <a:t>киберпространством</a:t>
            </a:r>
            <a:r>
              <a:rPr lang="uk-UA" sz="2000" dirty="0" smtClean="0"/>
              <a:t> і місцем в географічному сенсі є «світ </a:t>
            </a:r>
            <a:r>
              <a:rPr lang="uk-UA" sz="2000" dirty="0" err="1" smtClean="0"/>
              <a:t>кіберместа</a:t>
            </a:r>
            <a:r>
              <a:rPr lang="uk-UA" sz="2000" dirty="0" smtClean="0"/>
              <a:t>».</a:t>
            </a:r>
          </a:p>
          <a:p>
            <a:endParaRPr lang="uk-UA" sz="2000" dirty="0" smtClean="0"/>
          </a:p>
          <a:p>
            <a:r>
              <a:rPr lang="uk-UA" sz="2000" dirty="0" smtClean="0"/>
              <a:t>Таким чином, кіберпростір можна розглядати як область, схожу на географічний простір, яка з'єднує всі простори в єдине ціле, хоча межі між ними розмиті. Це широке поняття, частиною якого є Інтернет. У кіберпросторі можна виділити соціальний простір, що розуміється як місце зустрічі користувачів (наприклад, інтернет-форуми, ігри </a:t>
            </a:r>
            <a:r>
              <a:rPr lang="uk-UA" sz="2000" dirty="0" err="1" smtClean="0"/>
              <a:t>ит</a:t>
            </a:r>
            <a:r>
              <a:rPr lang="uk-UA" sz="2000" dirty="0" smtClean="0"/>
              <a:t>. П.). ІНФОРМАЦІЙНИЙ+ГЕОРАФІЧНИЙ+СОЦІАЛЬНИЙ (ПРОСТОРИ) = КІБЕРПРСТІР</a:t>
            </a:r>
            <a:endParaRPr lang="uk-UA" sz="2000" dirty="0"/>
          </a:p>
        </p:txBody>
      </p:sp>
    </p:spTree>
    <p:extLst>
      <p:ext uri="{BB962C8B-B14F-4D97-AF65-F5344CB8AC3E}">
        <p14:creationId xmlns:p14="http://schemas.microsoft.com/office/powerpoint/2010/main" val="6876299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asus\Desktop\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76672"/>
            <a:ext cx="8772252" cy="5693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96197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sus\Desktop\3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605" y="344239"/>
            <a:ext cx="8665610" cy="6513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3312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620688"/>
            <a:ext cx="7974632" cy="5262979"/>
          </a:xfrm>
          <a:prstGeom prst="rect">
            <a:avLst/>
          </a:prstGeom>
        </p:spPr>
        <p:txBody>
          <a:bodyPr wrap="square">
            <a:spAutoFit/>
          </a:bodyPr>
          <a:lstStyle/>
          <a:p>
            <a:r>
              <a:rPr lang="uk-UA" sz="2400" dirty="0" smtClean="0">
                <a:effectLst>
                  <a:outerShdw blurRad="38100" dist="38100" dir="2700000" algn="tl">
                    <a:srgbClr val="000000">
                      <a:alpha val="43137"/>
                    </a:srgbClr>
                  </a:outerShdw>
                </a:effectLst>
              </a:rPr>
              <a:t>В інтерпретації сутності кіберпростору можна виділити його основні риси:</a:t>
            </a:r>
          </a:p>
          <a:p>
            <a:pPr lvl="0"/>
            <a:r>
              <a:rPr lang="uk-UA" sz="2400" dirty="0" smtClean="0">
                <a:effectLst>
                  <a:outerShdw blurRad="38100" dist="38100" dir="2700000" algn="tl">
                    <a:srgbClr val="000000">
                      <a:alpha val="43137"/>
                    </a:srgbClr>
                  </a:outerShdw>
                </a:effectLst>
              </a:rPr>
              <a:t>кіберпростір - це просто Інтернет, його ресурси та послуги, а також користувачі;</a:t>
            </a:r>
          </a:p>
          <a:p>
            <a:pPr lvl="0"/>
            <a:r>
              <a:rPr lang="uk-UA" sz="2400" dirty="0" smtClean="0">
                <a:effectLst>
                  <a:outerShdw blurRad="38100" dist="38100" dir="2700000" algn="tl">
                    <a:srgbClr val="000000">
                      <a:alpha val="43137"/>
                    </a:srgbClr>
                  </a:outerShdw>
                </a:effectLst>
              </a:rPr>
              <a:t>кіберпростір ототожнюється з віртуальною реальністю, створюваної комп'ютером, мережею та Інтернетом;</a:t>
            </a:r>
          </a:p>
          <a:p>
            <a:pPr lvl="0"/>
            <a:r>
              <a:rPr lang="uk-UA" sz="2400" dirty="0" smtClean="0">
                <a:effectLst>
                  <a:outerShdw blurRad="38100" dist="38100" dir="2700000" algn="tl">
                    <a:srgbClr val="000000">
                      <a:alpha val="43137"/>
                    </a:srgbClr>
                  </a:outerShdw>
                </a:effectLst>
              </a:rPr>
              <a:t>кіберпростір є соціальною </a:t>
            </a:r>
            <a:r>
              <a:rPr lang="uk-UA" sz="2400" dirty="0" err="1" smtClean="0">
                <a:effectLst>
                  <a:outerShdw blurRad="38100" dist="38100" dir="2700000" algn="tl">
                    <a:srgbClr val="000000">
                      <a:alpha val="43137"/>
                    </a:srgbClr>
                  </a:outerShdw>
                </a:effectLst>
              </a:rPr>
              <a:t>мегамережею</a:t>
            </a:r>
            <a:r>
              <a:rPr lang="uk-UA" sz="2400" dirty="0" smtClean="0">
                <a:effectLst>
                  <a:outerShdw blurRad="38100" dist="38100" dir="2700000" algn="tl">
                    <a:srgbClr val="000000">
                      <a:alpha val="43137"/>
                    </a:srgbClr>
                  </a:outerShdw>
                </a:effectLst>
              </a:rPr>
              <a:t> - «мережа мереж», в якій індивідуальні учасники і групи (спільноти) користуються глобальними ресурсами, наданими через Інтернет;</a:t>
            </a:r>
          </a:p>
          <a:p>
            <a:r>
              <a:rPr lang="uk-UA" sz="2400" dirty="0" smtClean="0">
                <a:effectLst>
                  <a:outerShdw blurRad="38100" dist="38100" dir="2700000" algn="tl">
                    <a:srgbClr val="000000">
                      <a:alpha val="43137"/>
                    </a:srgbClr>
                  </a:outerShdw>
                </a:effectLst>
              </a:rPr>
              <a:t>кіберпростір - це еволюціонує складна динамічна система (</a:t>
            </a:r>
            <a:r>
              <a:rPr lang="uk-UA" sz="2400" dirty="0" err="1" smtClean="0">
                <a:effectLst>
                  <a:outerShdw blurRad="38100" dist="38100" dir="2700000" algn="tl">
                    <a:srgbClr val="000000">
                      <a:alpha val="43137"/>
                    </a:srgbClr>
                  </a:outerShdw>
                </a:effectLst>
              </a:rPr>
              <a:t>system</a:t>
            </a:r>
            <a:r>
              <a:rPr lang="uk-UA" sz="2400" dirty="0" smtClean="0">
                <a:effectLst>
                  <a:outerShdw blurRad="38100" dist="38100" dir="2700000" algn="tl">
                    <a:srgbClr val="000000">
                      <a:alpha val="43137"/>
                    </a:srgbClr>
                  </a:outerShdw>
                </a:effectLst>
              </a:rPr>
              <a:t> </a:t>
            </a:r>
            <a:r>
              <a:rPr lang="uk-UA" sz="2400" dirty="0" err="1" smtClean="0">
                <a:effectLst>
                  <a:outerShdw blurRad="38100" dist="38100" dir="2700000" algn="tl">
                    <a:srgbClr val="000000">
                      <a:alpha val="43137"/>
                    </a:srgbClr>
                  </a:outerShdw>
                </a:effectLst>
              </a:rPr>
              <a:t>of</a:t>
            </a:r>
            <a:r>
              <a:rPr lang="uk-UA" sz="2400" dirty="0" smtClean="0">
                <a:effectLst>
                  <a:outerShdw blurRad="38100" dist="38100" dir="2700000" algn="tl">
                    <a:srgbClr val="000000">
                      <a:alpha val="43137"/>
                    </a:srgbClr>
                  </a:outerShdw>
                </a:effectLst>
              </a:rPr>
              <a:t> </a:t>
            </a:r>
            <a:r>
              <a:rPr lang="uk-UA" sz="2400" dirty="0" err="1" smtClean="0">
                <a:effectLst>
                  <a:outerShdw blurRad="38100" dist="38100" dir="2700000" algn="tl">
                    <a:srgbClr val="000000">
                      <a:alpha val="43137"/>
                    </a:srgbClr>
                  </a:outerShdw>
                </a:effectLst>
              </a:rPr>
              <a:t>systems</a:t>
            </a:r>
            <a:r>
              <a:rPr lang="uk-UA" sz="2400" dirty="0" smtClean="0">
                <a:effectLst>
                  <a:outerShdw blurRad="38100" dist="38100" dir="2700000" algn="tl">
                    <a:srgbClr val="000000">
                      <a:alpha val="43137"/>
                    </a:srgbClr>
                  </a:outerShdw>
                </a:effectLst>
              </a:rPr>
              <a:t>), і тоді його в першу чергу слід розглядати саме так, незалежно від того, чи буде він проявляти свої технічні, інформаційні та соціальні аспекти.</a:t>
            </a:r>
            <a:endParaRPr lang="uk-UA"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165512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778" y="404664"/>
            <a:ext cx="9144000" cy="5693866"/>
          </a:xfrm>
          <a:prstGeom prst="rect">
            <a:avLst/>
          </a:prstGeom>
        </p:spPr>
        <p:txBody>
          <a:bodyPr wrap="square">
            <a:spAutoFit/>
          </a:bodyPr>
          <a:lstStyle/>
          <a:p>
            <a:r>
              <a:rPr lang="uk-UA" sz="2800" dirty="0" smtClean="0">
                <a:solidFill>
                  <a:srgbClr val="002060"/>
                </a:solidFill>
              </a:rPr>
              <a:t>Кіберпростір є площиною синхронного співіснування двох видів кооперації: позитивної (т. Е. Взаємодії заради суспільно значущих цілей) і негативної (т. Е. Агресії, викликаної несумісністю цілей). До негативної кооперації можна віднести:</a:t>
            </a:r>
          </a:p>
          <a:p>
            <a:pPr lvl="0"/>
            <a:r>
              <a:rPr lang="uk-UA" sz="2800" dirty="0" err="1" smtClean="0">
                <a:solidFill>
                  <a:srgbClr val="002060"/>
                </a:solidFill>
              </a:rPr>
              <a:t>кібертероризм</a:t>
            </a:r>
            <a:r>
              <a:rPr lang="uk-UA" sz="2800" dirty="0" smtClean="0">
                <a:solidFill>
                  <a:srgbClr val="002060"/>
                </a:solidFill>
              </a:rPr>
              <a:t>, т. е. використання кіберпростору для терористичної діяльності;</a:t>
            </a:r>
          </a:p>
          <a:p>
            <a:pPr lvl="0"/>
            <a:r>
              <a:rPr lang="uk-UA" sz="2800" dirty="0" err="1" smtClean="0">
                <a:solidFill>
                  <a:srgbClr val="002060"/>
                </a:solidFill>
              </a:rPr>
              <a:t>кібервійну</a:t>
            </a:r>
            <a:r>
              <a:rPr lang="uk-UA" sz="2800" dirty="0" smtClean="0">
                <a:solidFill>
                  <a:srgbClr val="002060"/>
                </a:solidFill>
              </a:rPr>
              <a:t>, т. е. війну з використанням кіберпростору;</a:t>
            </a:r>
          </a:p>
          <a:p>
            <a:pPr lvl="0"/>
            <a:r>
              <a:rPr lang="uk-UA" sz="2800" dirty="0" smtClean="0">
                <a:solidFill>
                  <a:srgbClr val="002060"/>
                </a:solidFill>
              </a:rPr>
              <a:t>кіберзлочинність, т. е. кримінально карані дії, організована злочинність і злочини економічного характеру;</a:t>
            </a:r>
          </a:p>
          <a:p>
            <a:r>
              <a:rPr lang="uk-UA" sz="2800" dirty="0" err="1" smtClean="0">
                <a:solidFill>
                  <a:srgbClr val="002060"/>
                </a:solidFill>
              </a:rPr>
              <a:t>кібернадзор</a:t>
            </a:r>
            <a:r>
              <a:rPr lang="uk-UA" sz="2800" dirty="0" smtClean="0">
                <a:solidFill>
                  <a:srgbClr val="002060"/>
                </a:solidFill>
              </a:rPr>
              <a:t>, введення суворого громадського контролю в кіберпросторі.</a:t>
            </a:r>
            <a:endParaRPr lang="uk-UA" sz="2800" dirty="0">
              <a:solidFill>
                <a:srgbClr val="002060"/>
              </a:solidFill>
            </a:endParaRPr>
          </a:p>
        </p:txBody>
      </p:sp>
    </p:spTree>
    <p:extLst>
      <p:ext uri="{BB962C8B-B14F-4D97-AF65-F5344CB8AC3E}">
        <p14:creationId xmlns:p14="http://schemas.microsoft.com/office/powerpoint/2010/main" val="19993042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58847"/>
            <a:ext cx="8856984" cy="6370975"/>
          </a:xfrm>
          <a:prstGeom prst="rect">
            <a:avLst/>
          </a:prstGeom>
        </p:spPr>
        <p:txBody>
          <a:bodyPr wrap="square">
            <a:spAutoFit/>
          </a:bodyPr>
          <a:lstStyle/>
          <a:p>
            <a:r>
              <a:rPr lang="uk-UA" sz="2400" dirty="0" smtClean="0"/>
              <a:t>НАТО визнає кіберпростір зоною воєнних оперативних дій на рівні із поверхнею суші, морським та повітряним просторами.</a:t>
            </a:r>
          </a:p>
          <a:p>
            <a:r>
              <a:rPr lang="uk-UA" sz="2400" dirty="0" smtClean="0"/>
              <a:t>Таке рішення схвалили у вівторок у Брюсселі міністри оборони Альянсу, повідомляє власний кореспондент </a:t>
            </a:r>
            <a:r>
              <a:rPr lang="uk-UA" sz="2400" u="sng" dirty="0" smtClean="0">
                <a:hlinkClick r:id="rId3"/>
              </a:rPr>
              <a:t>Укрінформу</a:t>
            </a:r>
            <a:r>
              <a:rPr lang="uk-UA" sz="2400" dirty="0" smtClean="0"/>
              <a:t>.</a:t>
            </a:r>
          </a:p>
          <a:p>
            <a:r>
              <a:rPr lang="uk-UA" sz="2400" dirty="0" smtClean="0"/>
              <a:t>«Ми схвалили, що визнаємо кіберпростір як оперативну зону. Так само, як суходіл, море і повітря. </a:t>
            </a:r>
            <a:r>
              <a:rPr lang="uk-UA" sz="2400" dirty="0" err="1" smtClean="0"/>
              <a:t>Кібероборона</a:t>
            </a:r>
            <a:r>
              <a:rPr lang="uk-UA" sz="2400" dirty="0" smtClean="0"/>
              <a:t> є частиною колективної оборони», – заявив генеральний секретар НАТО Єнс Столтенберг.</a:t>
            </a:r>
          </a:p>
          <a:p>
            <a:r>
              <a:rPr lang="uk-UA" sz="2400" dirty="0" smtClean="0"/>
              <a:t>«Ми схвалили, що визнаємо кіберпростір як оперативну зону. Так само, як суходіл, море і повітря. </a:t>
            </a:r>
            <a:r>
              <a:rPr lang="uk-UA" sz="2400" dirty="0" err="1" smtClean="0"/>
              <a:t>Кібероборона</a:t>
            </a:r>
            <a:r>
              <a:rPr lang="uk-UA" sz="2400" dirty="0" smtClean="0"/>
              <a:t> є частиною колективної оборони», – заявив генеральний секретар НАТО Єнс Столтенберг.</a:t>
            </a:r>
          </a:p>
          <a:p>
            <a:r>
              <a:rPr lang="uk-UA" sz="2400" dirty="0" smtClean="0"/>
              <a:t>Він зауважив, що більшість конфліктів сьогодні включають </a:t>
            </a:r>
            <a:r>
              <a:rPr lang="uk-UA" sz="2400" dirty="0" err="1" smtClean="0"/>
              <a:t>кібервимір</a:t>
            </a:r>
            <a:r>
              <a:rPr lang="uk-UA" sz="2400" dirty="0" smtClean="0"/>
              <a:t>. </a:t>
            </a:r>
          </a:p>
          <a:p>
            <a:r>
              <a:rPr lang="uk-UA" sz="2400" dirty="0" smtClean="0"/>
              <a:t>«Відтак, розглядаючи вимір кіберпростору як оперативний, ми зможемо краще захищати проведення наших операцій та місій», – додав глава Альянсу. НАВІДНИКИ</a:t>
            </a:r>
            <a:endParaRPr lang="uk-UA" sz="2400" dirty="0"/>
          </a:p>
        </p:txBody>
      </p:sp>
    </p:spTree>
    <p:extLst>
      <p:ext uri="{BB962C8B-B14F-4D97-AF65-F5344CB8AC3E}">
        <p14:creationId xmlns:p14="http://schemas.microsoft.com/office/powerpoint/2010/main" val="40555336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04129" y="0"/>
            <a:ext cx="8964488" cy="6740307"/>
          </a:xfrm>
          <a:prstGeom prst="rect">
            <a:avLst/>
          </a:prstGeom>
        </p:spPr>
        <p:txBody>
          <a:bodyPr wrap="square">
            <a:spAutoFit/>
          </a:bodyPr>
          <a:lstStyle/>
          <a:p>
            <a:r>
              <a:rPr lang="ru-RU" sz="1600" b="1" dirty="0">
                <a:latin typeface="Times New Roman" panose="02020603050405020304" pitchFamily="18" charset="0"/>
                <a:cs typeface="Times New Roman" panose="02020603050405020304" pitchFamily="18" charset="0"/>
              </a:rPr>
              <a:t>ФАХОВИЙ БЛОК</a:t>
            </a:r>
            <a:endParaRPr lang="ru-RU" sz="1600" dirty="0">
              <a:latin typeface="Times New Roman" panose="02020603050405020304" pitchFamily="18" charset="0"/>
              <a:cs typeface="Times New Roman" panose="02020603050405020304" pitchFamily="18" charset="0"/>
            </a:endParaRPr>
          </a:p>
          <a:p>
            <a:r>
              <a:rPr lang="uk-UA" sz="1600" dirty="0" smtClean="0">
                <a:latin typeface="Times New Roman" panose="02020603050405020304" pitchFamily="18" charset="0"/>
                <a:cs typeface="Times New Roman" panose="02020603050405020304" pitchFamily="18" charset="0"/>
              </a:rPr>
              <a:t>Організаційне та нормативно-правове забезпечення захисту інформації</a:t>
            </a:r>
          </a:p>
          <a:p>
            <a:r>
              <a:rPr lang="uk-UA" sz="1600" dirty="0" smtClean="0">
                <a:latin typeface="Times New Roman" panose="02020603050405020304" pitchFamily="18" charset="0"/>
                <a:cs typeface="Times New Roman" panose="02020603050405020304" pitchFamily="18" charset="0"/>
              </a:rPr>
              <a:t>Теорія інформації</a:t>
            </a:r>
          </a:p>
          <a:p>
            <a:r>
              <a:rPr lang="uk-UA" sz="1600" dirty="0" smtClean="0">
                <a:latin typeface="Times New Roman" panose="02020603050405020304" pitchFamily="18" charset="0"/>
                <a:cs typeface="Times New Roman" panose="02020603050405020304" pitchFamily="18" charset="0"/>
              </a:rPr>
              <a:t>Програмування</a:t>
            </a:r>
          </a:p>
          <a:p>
            <a:r>
              <a:rPr lang="uk-UA" sz="1600" dirty="0" smtClean="0">
                <a:latin typeface="Times New Roman" panose="02020603050405020304" pitchFamily="18" charset="0"/>
                <a:cs typeface="Times New Roman" panose="02020603050405020304" pitchFamily="18" charset="0"/>
              </a:rPr>
              <a:t>Інформаційна безпека держави</a:t>
            </a:r>
          </a:p>
          <a:p>
            <a:r>
              <a:rPr lang="uk-UA" sz="1600" dirty="0" smtClean="0">
                <a:latin typeface="Times New Roman" panose="02020603050405020304" pitchFamily="18" charset="0"/>
                <a:cs typeface="Times New Roman" panose="02020603050405020304" pitchFamily="18" charset="0"/>
              </a:rPr>
              <a:t>Операційні системи та системне програмування</a:t>
            </a:r>
          </a:p>
          <a:p>
            <a:r>
              <a:rPr lang="uk-UA" sz="1600" dirty="0" smtClean="0">
                <a:latin typeface="Times New Roman" panose="02020603050405020304" pitchFamily="18" charset="0"/>
                <a:cs typeface="Times New Roman" panose="02020603050405020304" pitchFamily="18" charset="0"/>
              </a:rPr>
              <a:t>Вища математика</a:t>
            </a:r>
          </a:p>
          <a:p>
            <a:r>
              <a:rPr lang="uk-UA" sz="1600" dirty="0" smtClean="0">
                <a:latin typeface="Times New Roman" panose="02020603050405020304" pitchFamily="18" charset="0"/>
                <a:cs typeface="Times New Roman" panose="02020603050405020304" pitchFamily="18" charset="0"/>
              </a:rPr>
              <a:t>Фізика</a:t>
            </a:r>
          </a:p>
          <a:p>
            <a:r>
              <a:rPr lang="uk-UA" sz="1600" dirty="0" smtClean="0">
                <a:latin typeface="Times New Roman" panose="02020603050405020304" pitchFamily="18" charset="0"/>
                <a:cs typeface="Times New Roman" panose="02020603050405020304" pitchFamily="18" charset="0"/>
              </a:rPr>
              <a:t>Теорія ймовірностей</a:t>
            </a: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та </a:t>
            </a:r>
            <a:r>
              <a:rPr lang="ru-RU" sz="1600" dirty="0" err="1">
                <a:latin typeface="Times New Roman" panose="02020603050405020304" pitchFamily="18" charset="0"/>
                <a:cs typeface="Times New Roman" panose="02020603050405020304" pitchFamily="18" charset="0"/>
              </a:rPr>
              <a:t>математична</a:t>
            </a:r>
            <a:r>
              <a:rPr lang="ru-RU" sz="1600" dirty="0">
                <a:latin typeface="Times New Roman" panose="02020603050405020304" pitchFamily="18" charset="0"/>
                <a:cs typeface="Times New Roman" panose="02020603050405020304" pitchFamily="18" charset="0"/>
              </a:rPr>
              <a:t> статистика</a:t>
            </a:r>
          </a:p>
          <a:p>
            <a:r>
              <a:rPr lang="ru-RU" sz="1600" dirty="0" err="1">
                <a:latin typeface="Times New Roman" panose="02020603050405020304" pitchFamily="18" charset="0"/>
                <a:cs typeface="Times New Roman" panose="02020603050405020304" pitchFamily="18" charset="0"/>
              </a:rPr>
              <a:t>Спеціальні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розділи</a:t>
            </a:r>
            <a:r>
              <a:rPr lang="ru-RU" sz="1600" dirty="0">
                <a:latin typeface="Times New Roman" panose="02020603050405020304" pitchFamily="18" charset="0"/>
                <a:cs typeface="Times New Roman" panose="02020603050405020304" pitchFamily="18" charset="0"/>
              </a:rPr>
              <a:t> математики</a:t>
            </a:r>
          </a:p>
          <a:p>
            <a:r>
              <a:rPr lang="en-US" sz="1600" dirty="0">
                <a:latin typeface="Times New Roman" panose="02020603050405020304" pitchFamily="18" charset="0"/>
                <a:cs typeface="Times New Roman" panose="02020603050405020304" pitchFamily="18" charset="0"/>
              </a:rPr>
              <a:t>C</a:t>
            </a:r>
            <a:r>
              <a:rPr lang="ru-RU" sz="1600" dirty="0" err="1">
                <a:latin typeface="Times New Roman" panose="02020603050405020304" pitchFamily="18" charset="0"/>
                <a:cs typeface="Times New Roman" panose="02020603050405020304" pitchFamily="18" charset="0"/>
              </a:rPr>
              <a:t>хемотехніка</a:t>
            </a:r>
            <a:r>
              <a:rPr lang="ru-RU" sz="1600" dirty="0">
                <a:latin typeface="Times New Roman" panose="02020603050405020304" pitchFamily="18" charset="0"/>
                <a:cs typeface="Times New Roman" panose="02020603050405020304" pitchFamily="18" charset="0"/>
              </a:rPr>
              <a:t> та </a:t>
            </a:r>
            <a:r>
              <a:rPr lang="ru-RU" sz="1600" dirty="0" err="1">
                <a:latin typeface="Times New Roman" panose="02020603050405020304" pitchFamily="18" charset="0"/>
                <a:cs typeface="Times New Roman" panose="02020603050405020304" pitchFamily="18" charset="0"/>
              </a:rPr>
              <a:t>архітектура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комп'ютерів</a:t>
            </a:r>
            <a:endParaRPr lang="ru-RU" sz="1600" dirty="0">
              <a:latin typeface="Times New Roman" panose="02020603050405020304" pitchFamily="18" charset="0"/>
              <a:cs typeface="Times New Roman" panose="02020603050405020304" pitchFamily="18" charset="0"/>
            </a:endParaRPr>
          </a:p>
          <a:p>
            <a:r>
              <a:rPr lang="ru-RU" sz="1600" dirty="0" err="1">
                <a:latin typeface="Times New Roman" panose="02020603050405020304" pitchFamily="18" charset="0"/>
                <a:cs typeface="Times New Roman" panose="02020603050405020304" pitchFamily="18" charset="0"/>
              </a:rPr>
              <a:t>Математичне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моделювання</a:t>
            </a:r>
            <a:r>
              <a:rPr lang="ru-RU" sz="1600" dirty="0">
                <a:latin typeface="Times New Roman" panose="02020603050405020304" pitchFamily="18" charset="0"/>
                <a:cs typeface="Times New Roman" panose="02020603050405020304" pitchFamily="18" charset="0"/>
              </a:rPr>
              <a:t> в </a:t>
            </a:r>
            <a:r>
              <a:rPr lang="ru-RU" sz="1600" dirty="0" err="1">
                <a:latin typeface="Times New Roman" panose="02020603050405020304" pitchFamily="18" charset="0"/>
                <a:cs typeface="Times New Roman" panose="02020603050405020304" pitchFamily="18" charset="0"/>
              </a:rPr>
              <a:t>кібербезпеці</a:t>
            </a:r>
            <a:endParaRPr lang="ru-RU" sz="1600" dirty="0">
              <a:latin typeface="Times New Roman" panose="02020603050405020304" pitchFamily="18" charset="0"/>
              <a:cs typeface="Times New Roman" panose="02020603050405020304" pitchFamily="18" charset="0"/>
            </a:endParaRPr>
          </a:p>
          <a:p>
            <a:r>
              <a:rPr lang="uk-UA" sz="1600" dirty="0" smtClean="0">
                <a:latin typeface="Times New Roman" panose="02020603050405020304" pitchFamily="18" charset="0"/>
                <a:cs typeface="Times New Roman" panose="02020603050405020304" pitchFamily="18" charset="0"/>
              </a:rPr>
              <a:t>Спеціальні розділи програмування</a:t>
            </a:r>
          </a:p>
          <a:p>
            <a:r>
              <a:rPr lang="uk-UA" sz="1600" dirty="0" smtClean="0">
                <a:latin typeface="Times New Roman" panose="02020603050405020304" pitchFamily="18" charset="0"/>
                <a:cs typeface="Times New Roman" panose="02020603050405020304" pitchFamily="18" charset="0"/>
              </a:rPr>
              <a:t>Бази даних та їх захист</a:t>
            </a:r>
          </a:p>
          <a:p>
            <a:r>
              <a:rPr lang="uk-UA" sz="1600" dirty="0" smtClean="0">
                <a:latin typeface="Times New Roman" panose="02020603050405020304" pitchFamily="18" charset="0"/>
                <a:cs typeface="Times New Roman" panose="02020603050405020304" pitchFamily="18" charset="0"/>
              </a:rPr>
              <a:t>Інформаційно-телекомунікаційні системи та їх захист</a:t>
            </a:r>
          </a:p>
          <a:p>
            <a:r>
              <a:rPr lang="uk-UA" sz="1600" dirty="0" smtClean="0">
                <a:latin typeface="Times New Roman" panose="02020603050405020304" pitchFamily="18" charset="0"/>
                <a:cs typeface="Times New Roman" panose="02020603050405020304" pitchFamily="18" charset="0"/>
              </a:rPr>
              <a:t>Комп’ютерна вірусологія та антивірусне програмне забезпечення</a:t>
            </a:r>
          </a:p>
          <a:p>
            <a:r>
              <a:rPr lang="uk-UA" sz="1600" dirty="0" smtClean="0">
                <a:latin typeface="Times New Roman" panose="02020603050405020304" pitchFamily="18" charset="0"/>
                <a:cs typeface="Times New Roman" panose="02020603050405020304" pitchFamily="18" charset="0"/>
              </a:rPr>
              <a:t>Програмно-технічні засоби захисту інформації</a:t>
            </a:r>
          </a:p>
          <a:p>
            <a:r>
              <a:rPr lang="uk-UA" sz="1600" dirty="0" smtClean="0">
                <a:latin typeface="Times New Roman" panose="02020603050405020304" pitchFamily="18" charset="0"/>
                <a:cs typeface="Times New Roman" panose="02020603050405020304" pitchFamily="18" charset="0"/>
              </a:rPr>
              <a:t>Комплексні системи захисту інформації</a:t>
            </a:r>
          </a:p>
          <a:p>
            <a:r>
              <a:rPr lang="uk-UA" sz="1600" dirty="0" smtClean="0">
                <a:latin typeface="Times New Roman" panose="02020603050405020304" pitchFamily="18" charset="0"/>
                <a:cs typeface="Times New Roman" panose="02020603050405020304" pitchFamily="18" charset="0"/>
              </a:rPr>
              <a:t>Системний аналіз в </a:t>
            </a:r>
            <a:r>
              <a:rPr lang="uk-UA" sz="1600" dirty="0" err="1" smtClean="0">
                <a:latin typeface="Times New Roman" panose="02020603050405020304" pitchFamily="18" charset="0"/>
                <a:cs typeface="Times New Roman" panose="02020603050405020304" pitchFamily="18" charset="0"/>
              </a:rPr>
              <a:t>кібербезпеці</a:t>
            </a:r>
            <a:endParaRPr lang="uk-UA" sz="1600" dirty="0" smtClean="0">
              <a:latin typeface="Times New Roman" panose="02020603050405020304" pitchFamily="18" charset="0"/>
              <a:cs typeface="Times New Roman" panose="02020603050405020304" pitchFamily="18" charset="0"/>
            </a:endParaRPr>
          </a:p>
          <a:p>
            <a:r>
              <a:rPr lang="uk-UA" sz="1600" dirty="0" smtClean="0">
                <a:latin typeface="Times New Roman" panose="02020603050405020304" pitchFamily="18" charset="0"/>
                <a:cs typeface="Times New Roman" panose="02020603050405020304" pitchFamily="18" charset="0"/>
              </a:rPr>
              <a:t>Теорія ризиків</a:t>
            </a:r>
          </a:p>
          <a:p>
            <a:r>
              <a:rPr lang="uk-UA" sz="1600" dirty="0" smtClean="0">
                <a:latin typeface="Times New Roman" panose="02020603050405020304" pitchFamily="18" charset="0"/>
                <a:cs typeface="Times New Roman" panose="02020603050405020304" pitchFamily="18" charset="0"/>
              </a:rPr>
              <a:t>Основи криптографії</a:t>
            </a:r>
          </a:p>
          <a:p>
            <a:r>
              <a:rPr lang="uk-UA" sz="1600" dirty="0" smtClean="0">
                <a:latin typeface="Times New Roman" panose="02020603050405020304" pitchFamily="18" charset="0"/>
                <a:cs typeface="Times New Roman" panose="02020603050405020304" pitchFamily="18" charset="0"/>
              </a:rPr>
              <a:t>Управління доступом</a:t>
            </a:r>
          </a:p>
          <a:p>
            <a:r>
              <a:rPr lang="uk-UA" sz="1600" dirty="0" smtClean="0">
                <a:latin typeface="Times New Roman" panose="02020603050405020304" pitchFamily="18" charset="0"/>
                <a:cs typeface="Times New Roman" panose="02020603050405020304" pitchFamily="18" charset="0"/>
              </a:rPr>
              <a:t>Методи оцінки захищеності інформаційних систем</a:t>
            </a:r>
          </a:p>
          <a:p>
            <a:r>
              <a:rPr lang="uk-UA" sz="1600" dirty="0" smtClean="0">
                <a:latin typeface="Times New Roman" panose="02020603050405020304" pitchFamily="18" charset="0"/>
                <a:cs typeface="Times New Roman" panose="02020603050405020304" pitchFamily="18" charset="0"/>
              </a:rPr>
              <a:t>Основи </a:t>
            </a:r>
            <a:r>
              <a:rPr lang="uk-UA" sz="1600" dirty="0" err="1" smtClean="0">
                <a:latin typeface="Times New Roman" panose="02020603050405020304" pitchFamily="18" charset="0"/>
                <a:cs typeface="Times New Roman" panose="02020603050405020304" pitchFamily="18" charset="0"/>
              </a:rPr>
              <a:t>стеганографії</a:t>
            </a:r>
            <a:endParaRPr lang="uk-UA" sz="1600" dirty="0" smtClean="0">
              <a:latin typeface="Times New Roman" panose="02020603050405020304" pitchFamily="18" charset="0"/>
              <a:cs typeface="Times New Roman" panose="02020603050405020304" pitchFamily="18" charset="0"/>
            </a:endParaRPr>
          </a:p>
          <a:p>
            <a:r>
              <a:rPr lang="uk-UA" sz="1600" dirty="0" smtClean="0">
                <a:latin typeface="Times New Roman" panose="02020603050405020304" pitchFamily="18" charset="0"/>
                <a:cs typeface="Times New Roman" panose="02020603050405020304" pitchFamily="18" charset="0"/>
              </a:rPr>
              <a:t>Управління та обробка інцидентів </a:t>
            </a:r>
            <a:r>
              <a:rPr lang="uk-UA" sz="1600" dirty="0" err="1" smtClean="0">
                <a:latin typeface="Times New Roman" panose="02020603050405020304" pitchFamily="18" charset="0"/>
                <a:cs typeface="Times New Roman" panose="02020603050405020304" pitchFamily="18" charset="0"/>
              </a:rPr>
              <a:t>кібербезпеки</a:t>
            </a:r>
            <a:endParaRPr lang="uk-UA" sz="1600" dirty="0" smtClean="0">
              <a:latin typeface="Times New Roman" panose="02020603050405020304" pitchFamily="18" charset="0"/>
              <a:cs typeface="Times New Roman" panose="02020603050405020304" pitchFamily="18" charset="0"/>
            </a:endParaRPr>
          </a:p>
          <a:p>
            <a:r>
              <a:rPr lang="uk-UA" sz="1600" dirty="0" smtClean="0">
                <a:latin typeface="Times New Roman" panose="02020603050405020304" pitchFamily="18" charset="0"/>
                <a:cs typeface="Times New Roman" panose="02020603050405020304" pitchFamily="18" charset="0"/>
              </a:rPr>
              <a:t>Безпека життєдіяльності та основи охорони праці</a:t>
            </a:r>
          </a:p>
          <a:p>
            <a:r>
              <a:rPr lang="uk-UA" sz="1600" dirty="0" smtClean="0">
                <a:latin typeface="Times New Roman" panose="02020603050405020304" pitchFamily="18" charset="0"/>
                <a:cs typeface="Times New Roman" panose="02020603050405020304" pitchFamily="18" charset="0"/>
              </a:rPr>
              <a:t>Управління </a:t>
            </a:r>
            <a:r>
              <a:rPr lang="uk-UA" sz="1600" dirty="0" err="1" smtClean="0">
                <a:latin typeface="Times New Roman" panose="02020603050405020304" pitchFamily="18" charset="0"/>
                <a:cs typeface="Times New Roman" panose="02020603050405020304" pitchFamily="18" charset="0"/>
              </a:rPr>
              <a:t>кібербезпекою</a:t>
            </a:r>
            <a:endParaRPr lang="uk-UA"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42651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1332"/>
            <a:ext cx="8928992" cy="6986528"/>
          </a:xfrm>
          <a:prstGeom prst="rect">
            <a:avLst/>
          </a:prstGeom>
        </p:spPr>
        <p:txBody>
          <a:bodyPr wrap="square">
            <a:spAutoFit/>
          </a:bodyPr>
          <a:lstStyle/>
          <a:p>
            <a:r>
              <a:rPr lang="uk-UA" sz="3200" dirty="0" smtClean="0">
                <a:solidFill>
                  <a:srgbClr val="002060"/>
                </a:solidFill>
              </a:rPr>
              <a:t>На початку 90-х рр. XX ст., Під час «Війни в </a:t>
            </a:r>
            <a:r>
              <a:rPr lang="uk-UA" sz="3200" dirty="0" err="1" smtClean="0">
                <a:solidFill>
                  <a:srgbClr val="002060"/>
                </a:solidFill>
              </a:rPr>
              <a:t>затоці</a:t>
            </a:r>
            <a:r>
              <a:rPr lang="uk-UA" sz="3200" dirty="0" smtClean="0">
                <a:solidFill>
                  <a:srgbClr val="002060"/>
                </a:solidFill>
              </a:rPr>
              <a:t>» (1991)</a:t>
            </a:r>
            <a:r>
              <a:rPr lang="uk-UA" sz="3200" baseline="30000" dirty="0" smtClean="0">
                <a:solidFill>
                  <a:srgbClr val="002060"/>
                </a:solidFill>
              </a:rPr>
              <a:t>1</a:t>
            </a:r>
            <a:r>
              <a:rPr lang="uk-UA" sz="3200" dirty="0" smtClean="0">
                <a:solidFill>
                  <a:srgbClr val="002060"/>
                </a:solidFill>
              </a:rPr>
              <a:t>, про яку писали, що вона була першою інформаційною війною, кіберпростір стало розумітися як «п'ятого простору» (крім суші, морського простору, повітряного простору і космосу), середовища боротьби і війни.</a:t>
            </a:r>
          </a:p>
          <a:p>
            <a:r>
              <a:rPr lang="ru-RU" sz="3200" dirty="0"/>
              <a:t>Тим самим </a:t>
            </a:r>
            <a:r>
              <a:rPr lang="ru-RU" sz="3200" dirty="0" err="1"/>
              <a:t>кіберпростір</a:t>
            </a:r>
            <a:r>
              <a:rPr lang="ru-RU" sz="3200" dirty="0"/>
              <a:t> стало </a:t>
            </a:r>
            <a:r>
              <a:rPr lang="ru-RU" sz="3200" dirty="0" err="1"/>
              <a:t>своєрідним</a:t>
            </a:r>
            <a:r>
              <a:rPr lang="ru-RU" sz="3200" dirty="0"/>
              <a:t> </a:t>
            </a:r>
            <a:r>
              <a:rPr lang="ru-RU" sz="3200" dirty="0" err="1"/>
              <a:t>інструментом</a:t>
            </a:r>
            <a:r>
              <a:rPr lang="ru-RU" sz="3200" dirty="0"/>
              <a:t> </a:t>
            </a:r>
            <a:r>
              <a:rPr lang="ru-RU" sz="3200" dirty="0" err="1"/>
              <a:t>політики</a:t>
            </a:r>
            <a:r>
              <a:rPr lang="ru-RU" sz="3200" dirty="0"/>
              <a:t>, т. Е. Простором </a:t>
            </a:r>
            <a:r>
              <a:rPr lang="ru-RU" sz="3200" dirty="0" err="1"/>
              <a:t>конфліктів</a:t>
            </a:r>
            <a:r>
              <a:rPr lang="ru-RU" sz="3200" dirty="0"/>
              <a:t> і </a:t>
            </a:r>
            <a:r>
              <a:rPr lang="ru-RU" sz="3200" dirty="0" err="1"/>
              <a:t>суперечливих</a:t>
            </a:r>
            <a:r>
              <a:rPr lang="ru-RU" sz="3200" dirty="0"/>
              <a:t> </a:t>
            </a:r>
            <a:r>
              <a:rPr lang="ru-RU" sz="3200" dirty="0" err="1"/>
              <a:t>інтересів</a:t>
            </a:r>
            <a:r>
              <a:rPr lang="ru-RU" sz="3200" dirty="0"/>
              <a:t>. </a:t>
            </a:r>
            <a:r>
              <a:rPr lang="ru-RU" sz="3200" dirty="0" err="1"/>
              <a:t>Це</a:t>
            </a:r>
            <a:r>
              <a:rPr lang="ru-RU" sz="3200" dirty="0"/>
              <a:t> </a:t>
            </a:r>
            <a:r>
              <a:rPr lang="ru-RU" sz="3200" dirty="0" err="1"/>
              <a:t>викликало</a:t>
            </a:r>
            <a:r>
              <a:rPr lang="ru-RU" sz="3200" dirty="0"/>
              <a:t> потребу в </a:t>
            </a:r>
            <a:r>
              <a:rPr lang="ru-RU" sz="3200" dirty="0" err="1"/>
              <a:t>осмисленні</a:t>
            </a:r>
            <a:r>
              <a:rPr lang="ru-RU" sz="3200" dirty="0"/>
              <a:t> таких понять, як </a:t>
            </a:r>
            <a:r>
              <a:rPr lang="ru-RU" sz="3200" dirty="0" err="1"/>
              <a:t>cyberwar</a:t>
            </a:r>
            <a:r>
              <a:rPr lang="ru-RU" sz="3200" dirty="0"/>
              <a:t>, </a:t>
            </a:r>
            <a:r>
              <a:rPr lang="ru-RU" sz="3200" dirty="0" err="1"/>
              <a:t>infowar</a:t>
            </a:r>
            <a:r>
              <a:rPr lang="ru-RU" sz="3200" dirty="0"/>
              <a:t>, </a:t>
            </a:r>
            <a:r>
              <a:rPr lang="ru-RU" sz="3200" dirty="0" err="1"/>
              <a:t>netwar</a:t>
            </a:r>
            <a:r>
              <a:rPr lang="ru-RU" sz="3200" dirty="0"/>
              <a:t>, </a:t>
            </a:r>
            <a:r>
              <a:rPr lang="ru-RU" sz="3200" dirty="0" err="1"/>
              <a:t>або</a:t>
            </a:r>
            <a:r>
              <a:rPr lang="ru-RU" sz="3200" dirty="0"/>
              <a:t> NCW (</a:t>
            </a:r>
            <a:r>
              <a:rPr lang="ru-RU" sz="3200" dirty="0" err="1"/>
              <a:t>Network-Centric</a:t>
            </a:r>
            <a:r>
              <a:rPr lang="ru-RU" sz="3200" dirty="0"/>
              <a:t> </a:t>
            </a:r>
            <a:r>
              <a:rPr lang="ru-RU" sz="3200" dirty="0" err="1"/>
              <a:t>Warfare</a:t>
            </a:r>
            <a:r>
              <a:rPr lang="ru-RU" sz="3200" dirty="0"/>
              <a:t>). По </a:t>
            </a:r>
            <a:r>
              <a:rPr lang="ru-RU" sz="3200" dirty="0" err="1"/>
              <a:t>суті</a:t>
            </a:r>
            <a:r>
              <a:rPr lang="ru-RU" sz="3200" dirty="0"/>
              <a:t>, </a:t>
            </a:r>
            <a:r>
              <a:rPr lang="ru-RU" sz="3200" dirty="0" err="1"/>
              <a:t>всі</a:t>
            </a:r>
            <a:r>
              <a:rPr lang="ru-RU" sz="3200" dirty="0"/>
              <a:t> вони </a:t>
            </a:r>
            <a:r>
              <a:rPr lang="ru-RU" sz="3200" dirty="0" err="1"/>
              <a:t>стосуються</a:t>
            </a:r>
            <a:r>
              <a:rPr lang="ru-RU" sz="3200" dirty="0"/>
              <a:t> одного і того ж - </a:t>
            </a:r>
            <a:r>
              <a:rPr lang="ru-RU" sz="3200" dirty="0" err="1"/>
              <a:t>використання</a:t>
            </a:r>
            <a:r>
              <a:rPr lang="ru-RU" sz="3200" dirty="0"/>
              <a:t> </a:t>
            </a:r>
            <a:r>
              <a:rPr lang="ru-RU" sz="3200" dirty="0" err="1"/>
              <a:t>кіберпростору</a:t>
            </a:r>
            <a:r>
              <a:rPr lang="ru-RU" sz="3200" dirty="0"/>
              <a:t> для </a:t>
            </a:r>
            <a:r>
              <a:rPr lang="ru-RU" sz="3200" dirty="0" err="1"/>
              <a:t>досягнення</a:t>
            </a:r>
            <a:r>
              <a:rPr lang="ru-RU" sz="3200" dirty="0"/>
              <a:t> </a:t>
            </a:r>
            <a:r>
              <a:rPr lang="ru-RU" sz="3200" dirty="0" err="1"/>
              <a:t>політичних</a:t>
            </a:r>
            <a:r>
              <a:rPr lang="ru-RU" sz="3200" dirty="0"/>
              <a:t> </a:t>
            </a:r>
            <a:r>
              <a:rPr lang="ru-RU" sz="3200" dirty="0" err="1"/>
              <a:t>цілей</a:t>
            </a:r>
            <a:r>
              <a:rPr lang="ru-RU" sz="3200" dirty="0"/>
              <a:t> за </a:t>
            </a:r>
            <a:r>
              <a:rPr lang="ru-RU" sz="3200" dirty="0" err="1"/>
              <a:t>допомогою</a:t>
            </a:r>
            <a:r>
              <a:rPr lang="ru-RU" sz="3200" dirty="0"/>
              <a:t> сил і </a:t>
            </a:r>
            <a:r>
              <a:rPr lang="ru-RU" sz="3200" dirty="0" err="1"/>
              <a:t>засобів</a:t>
            </a:r>
            <a:r>
              <a:rPr lang="ru-RU" sz="3200" dirty="0"/>
              <a:t> ІКТ</a:t>
            </a:r>
            <a:r>
              <a:rPr lang="ru-RU" sz="3200" dirty="0" smtClean="0"/>
              <a:t>.</a:t>
            </a:r>
            <a:endParaRPr lang="ru-RU" sz="3200" dirty="0"/>
          </a:p>
        </p:txBody>
      </p:sp>
    </p:spTree>
    <p:extLst>
      <p:ext uri="{BB962C8B-B14F-4D97-AF65-F5344CB8AC3E}">
        <p14:creationId xmlns:p14="http://schemas.microsoft.com/office/powerpoint/2010/main" val="21755692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0"/>
            <a:ext cx="8694712" cy="6740307"/>
          </a:xfrm>
          <a:prstGeom prst="rect">
            <a:avLst/>
          </a:prstGeom>
        </p:spPr>
        <p:txBody>
          <a:bodyPr wrap="square">
            <a:spAutoFit/>
          </a:bodyPr>
          <a:lstStyle/>
          <a:p>
            <a:pPr lvl="0"/>
            <a:r>
              <a:rPr lang="uk-UA" dirty="0" smtClean="0"/>
              <a:t>1. Інформаційна революція крім незаперечних переваг принесла нові загрози для безпеки держав.</a:t>
            </a:r>
          </a:p>
          <a:p>
            <a:pPr lvl="0"/>
            <a:r>
              <a:rPr lang="uk-UA" dirty="0" smtClean="0"/>
              <a:t>2. Кіберпростір через своїх унікальних властивостей стало новим виміром, в рамках якого можна використовувати різні інструменти зовнішньої політики.</a:t>
            </a:r>
          </a:p>
          <a:p>
            <a:pPr lvl="0"/>
            <a:r>
              <a:rPr lang="uk-UA" dirty="0" smtClean="0"/>
              <a:t>3. До найбільш часто використовуваних засобів відносяться </a:t>
            </a:r>
            <a:r>
              <a:rPr lang="uk-UA" dirty="0" err="1" smtClean="0"/>
              <a:t>кібертероризм</a:t>
            </a:r>
            <a:r>
              <a:rPr lang="uk-UA" dirty="0" smtClean="0"/>
              <a:t>, </a:t>
            </a:r>
            <a:r>
              <a:rPr lang="uk-UA" dirty="0" err="1" smtClean="0"/>
              <a:t>кібершпіонство</a:t>
            </a:r>
            <a:r>
              <a:rPr lang="uk-UA" dirty="0" smtClean="0"/>
              <a:t> і </a:t>
            </a:r>
            <a:r>
              <a:rPr lang="uk-UA" dirty="0" err="1" smtClean="0"/>
              <a:t>кібервійни</a:t>
            </a:r>
            <a:r>
              <a:rPr lang="uk-UA" dirty="0" smtClean="0"/>
              <a:t>. Унікальну роль відіграє також патріотичний </a:t>
            </a:r>
            <a:r>
              <a:rPr lang="uk-UA" dirty="0" err="1" smtClean="0"/>
              <a:t>активізм</a:t>
            </a:r>
            <a:r>
              <a:rPr lang="uk-UA" dirty="0" smtClean="0"/>
              <a:t>, який є свого роду </a:t>
            </a:r>
            <a:r>
              <a:rPr lang="uk-UA" dirty="0" err="1" smtClean="0"/>
              <a:t>квазіінструментом</a:t>
            </a:r>
            <a:r>
              <a:rPr lang="uk-UA" dirty="0" smtClean="0"/>
              <a:t>.</a:t>
            </a:r>
          </a:p>
          <a:p>
            <a:pPr lvl="0"/>
            <a:r>
              <a:rPr lang="uk-UA" dirty="0" smtClean="0"/>
              <a:t>4. Використання кіберпростору відкриває нові можливості для реалізації державних інтересів на міжнародній арені. «Телеінформаційні» інструменти зовнішньої політики держави дозволяють нестандартними способами досягати головних цілей (забезпечення безпеки, збільшення потужності (сили) і економічного зростання та міжнародного престижу).</a:t>
            </a:r>
          </a:p>
          <a:p>
            <a:pPr lvl="0"/>
            <a:r>
              <a:rPr lang="uk-UA" dirty="0" smtClean="0"/>
              <a:t>5. Їх застосування урядами різних країн визначає феномен суперництва держав в кіберпросторі.</a:t>
            </a:r>
          </a:p>
          <a:p>
            <a:pPr lvl="0"/>
            <a:r>
              <a:rPr lang="uk-UA" dirty="0" smtClean="0"/>
              <a:t>6. Ці заходи являють собою одночасно і новий вид погроз для національної і міжнародної безпеки, отже, також є фактором, що впливає на організацію співробітництва держав в області 1Т-безпеки.</a:t>
            </a:r>
          </a:p>
          <a:p>
            <a:pPr lvl="0"/>
            <a:r>
              <a:rPr lang="uk-UA" dirty="0" smtClean="0"/>
              <a:t>7. Незважаючи на те що спектр співпраці в кіберпросторі в останні роки поступово зростає, в цій області все ще не вироблені необхідні механізми і рішення.</a:t>
            </a:r>
          </a:p>
          <a:p>
            <a:pPr lvl="0"/>
            <a:r>
              <a:rPr lang="uk-UA" dirty="0" smtClean="0"/>
              <a:t>8. У XXI ст. спостерігається надзвичайний суперництво держав в кіберпросторі, що бере верх над консолідацією і співпрацею, що пов'язано з серйозними наслідками для безпеки міжнародної системи. Тут можна відзначити два основних наслідки: ослаблення ефективності міжнародного права і ослаблення ефективності механізмів політичного і військового взаємодії.</a:t>
            </a:r>
            <a:endParaRPr lang="uk-UA" dirty="0"/>
          </a:p>
        </p:txBody>
      </p:sp>
    </p:spTree>
    <p:extLst>
      <p:ext uri="{BB962C8B-B14F-4D97-AF65-F5344CB8AC3E}">
        <p14:creationId xmlns:p14="http://schemas.microsoft.com/office/powerpoint/2010/main" val="41582758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1094" y="1264403"/>
            <a:ext cx="9054752" cy="5078313"/>
          </a:xfrm>
          <a:prstGeom prst="rect">
            <a:avLst/>
          </a:prstGeom>
        </p:spPr>
        <p:txBody>
          <a:bodyPr wrap="square">
            <a:spAutoFit/>
          </a:bodyPr>
          <a:lstStyle/>
          <a:p>
            <a:pPr algn="just"/>
            <a:r>
              <a:rPr lang="uk-UA" sz="3600" dirty="0" smtClean="0"/>
              <a:t>1) </a:t>
            </a:r>
            <a:r>
              <a:rPr lang="uk-UA" sz="3600" dirty="0"/>
              <a:t>в філософському сенсі - можливе, але не фактичне буття; </a:t>
            </a:r>
          </a:p>
          <a:p>
            <a:pPr algn="just"/>
            <a:r>
              <a:rPr lang="uk-UA" sz="3600" dirty="0" smtClean="0"/>
              <a:t>2) </a:t>
            </a:r>
            <a:r>
              <a:rPr lang="uk-UA" sz="3600" dirty="0"/>
              <a:t>в життєвому сенсі - протилежне реальному, ілюзія, щось неможливе або уявне; </a:t>
            </a:r>
            <a:r>
              <a:rPr lang="uk-UA" sz="3600" dirty="0" smtClean="0"/>
              <a:t>  СОН</a:t>
            </a:r>
            <a:endParaRPr lang="uk-UA" sz="3600" dirty="0"/>
          </a:p>
          <a:p>
            <a:pPr algn="just"/>
            <a:r>
              <a:rPr lang="uk-UA" sz="3600" dirty="0" smtClean="0"/>
              <a:t>3) з точки зору інформатики - збережене в цифровій формі як програмне забезпечення, база даних, гіпертекст і </a:t>
            </a:r>
            <a:r>
              <a:rPr lang="uk-UA" sz="3600" dirty="0" err="1" smtClean="0"/>
              <a:t>т.д</a:t>
            </a:r>
            <a:r>
              <a:rPr lang="uk-UA" sz="3600" dirty="0" smtClean="0"/>
              <a:t> .; </a:t>
            </a:r>
          </a:p>
          <a:p>
            <a:pPr algn="just"/>
            <a:r>
              <a:rPr lang="uk-UA" sz="3600" dirty="0" smtClean="0"/>
              <a:t>4) те, що генерується комп'ютером.</a:t>
            </a:r>
            <a:endParaRPr lang="uk-UA" sz="3600" dirty="0"/>
          </a:p>
        </p:txBody>
      </p:sp>
      <p:sp>
        <p:nvSpPr>
          <p:cNvPr id="3" name="Прямоугольник 2"/>
          <p:cNvSpPr/>
          <p:nvPr/>
        </p:nvSpPr>
        <p:spPr>
          <a:xfrm>
            <a:off x="187740" y="188640"/>
            <a:ext cx="8913145" cy="110799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6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ВІРТУАЛЬНИЙ ПРОСТІР </a:t>
            </a:r>
          </a:p>
        </p:txBody>
      </p:sp>
    </p:spTree>
    <p:extLst>
      <p:ext uri="{BB962C8B-B14F-4D97-AF65-F5344CB8AC3E}">
        <p14:creationId xmlns:p14="http://schemas.microsoft.com/office/powerpoint/2010/main" val="1418941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60648"/>
            <a:ext cx="8478688" cy="5632311"/>
          </a:xfrm>
          <a:prstGeom prst="rect">
            <a:avLst/>
          </a:prstGeom>
        </p:spPr>
        <p:txBody>
          <a:bodyPr wrap="square">
            <a:spAutoFit/>
          </a:bodyPr>
          <a:lstStyle/>
          <a:p>
            <a:r>
              <a:rPr lang="uk-UA" sz="2000" dirty="0" smtClean="0"/>
              <a:t>Віртуальна реальність - творіння людського розуму, людської культури і тісно пов'язана з духовним виміром людини. Це простір дуже специфічне, необмежене жодними географічними або тимчасовими рамками, де не діють закони фізики або по-іншому тече час.</a:t>
            </a:r>
          </a:p>
          <a:p>
            <a:r>
              <a:rPr lang="uk-UA" sz="2000" dirty="0" smtClean="0"/>
              <a:t>Існує й інша інтерпретація віртуального простору - культурна або культурно-політична. Ця інтерпретація, висунута американськими вченими, являє віртуальний простір як останню стадію розвитку соціального простору - від публічного простору через синтетичне (тобто таке, яке втрачає свій громадсько-політичний характер на користь розваг та ігор) до віртуального простору. У цьому сенсі віртуальний простір постає як позбавлене рис реального фантасмагоричне місце без контексту і відповідальності.</a:t>
            </a:r>
          </a:p>
          <a:p>
            <a:r>
              <a:rPr lang="uk-UA" sz="2000" dirty="0" smtClean="0"/>
              <a:t>Інтерактивне кіберпростір - окремий світ зі своєю мовою, власними </a:t>
            </a:r>
            <a:r>
              <a:rPr lang="uk-UA" sz="2000" dirty="0" err="1" smtClean="0"/>
              <a:t>гаджетами</a:t>
            </a:r>
            <a:r>
              <a:rPr lang="uk-UA" sz="2000" dirty="0" smtClean="0"/>
              <a:t> і своєрідною близькістю між людьми. Неважливо, в якому місці людина знаходиться, що він робить, які реально люди його оточують, головне - поєднання. Серфінг по монітору - цікава форма «прогулянок» і дослідження світу. Користувач має можливість вибирати форми взаємодії з іншими користувачами Мережі: можна робити покупки, отримувати інформацію на будь-яку тему і </a:t>
            </a:r>
            <a:r>
              <a:rPr lang="uk-UA" sz="2000" dirty="0" err="1" smtClean="0"/>
              <a:t>т.д</a:t>
            </a:r>
            <a:r>
              <a:rPr lang="uk-UA" sz="2000" dirty="0" smtClean="0"/>
              <a:t>.</a:t>
            </a:r>
            <a:endParaRPr lang="uk-UA" sz="2000" dirty="0"/>
          </a:p>
        </p:txBody>
      </p:sp>
    </p:spTree>
    <p:extLst>
      <p:ext uri="{BB962C8B-B14F-4D97-AF65-F5344CB8AC3E}">
        <p14:creationId xmlns:p14="http://schemas.microsoft.com/office/powerpoint/2010/main" val="18920241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 y="-21928"/>
            <a:ext cx="9113971" cy="7017306"/>
          </a:xfrm>
          <a:prstGeom prst="rect">
            <a:avLst/>
          </a:prstGeom>
        </p:spPr>
        <p:txBody>
          <a:bodyPr wrap="square">
            <a:spAutoFit/>
          </a:bodyPr>
          <a:lstStyle/>
          <a:p>
            <a:r>
              <a:rPr lang="uk-UA" dirty="0" smtClean="0"/>
              <a:t>З'єднання людей в Інтернеті веде до утворення віртуальних спільнот - груп людей з близькими інтересами і стилем життя. На місце суспільства з традиційною ієрархією приходить плоска мережу динамічних </a:t>
            </a:r>
            <a:r>
              <a:rPr lang="uk-UA" dirty="0" err="1" smtClean="0"/>
              <a:t>зв'язків</a:t>
            </a:r>
            <a:r>
              <a:rPr lang="uk-UA" dirty="0" smtClean="0"/>
              <a:t> в кіберпросторі. Вона </a:t>
            </a:r>
            <a:r>
              <a:rPr lang="uk-UA" dirty="0" err="1" smtClean="0"/>
              <a:t>переносить</a:t>
            </a:r>
            <a:r>
              <a:rPr lang="uk-UA" dirty="0" smtClean="0"/>
              <a:t> свідомість індивідуума в зовсім інший, не фізичний контекст. Логіка мережі кидає виклик традиційній </a:t>
            </a:r>
            <a:r>
              <a:rPr lang="uk-UA" dirty="0" err="1" smtClean="0"/>
              <a:t>логіці</a:t>
            </a:r>
            <a:r>
              <a:rPr lang="uk-UA" dirty="0" smtClean="0"/>
              <a:t> простору, вона не визнає кордонів і тому заперечує основний атрибут держави - панування над територією.</a:t>
            </a:r>
          </a:p>
          <a:p>
            <a:r>
              <a:rPr lang="uk-UA" dirty="0" smtClean="0"/>
              <a:t>Глобальний рух людей, капіталу і пов'язаних з ними символів і значень підриває привілейовану роль держави в підтримці культурних зразків і інтерпретації їх значення. Інтернет пропонує різні версії реальності, які стають альтернативою однією версією, наданої державою. Вони дотримуються іншої аксіоматичної системи, хоча фізично знаходяться на території держави, в якійсь мірі виходять з-під його контролю. Віртуальна реальність поступово стає світом в самій собі, що створює власну культуру, безмежну і наднаціональну.</a:t>
            </a:r>
          </a:p>
          <a:p>
            <a:r>
              <a:rPr lang="uk-UA" dirty="0" smtClean="0"/>
              <a:t>Така ситуація призводить до запуску державою механізмів контролю, завданням яких є відновлення головній ролі однієї версії реальності і дискредитація або підпорядкування їй інших версій. Це породжує проблему онлайн-участі громадян у житті суспільства, </a:t>
            </a:r>
            <a:r>
              <a:rPr lang="uk-UA" dirty="0" err="1" smtClean="0"/>
              <a:t>кібердемократіі</a:t>
            </a:r>
            <a:r>
              <a:rPr lang="uk-UA" dirty="0" smtClean="0"/>
              <a:t> і можливості контролю державної політики через кіберпростір. Увага користувача направляється на доступне і широко рекламовану кіберпростір, створене державою. Іншим механізмом контролю є свого роду колонізація кіберпростору державою. Цьому сприяють різні закони, які приймають форму заборон або цензури.</a:t>
            </a:r>
          </a:p>
          <a:p>
            <a:r>
              <a:rPr lang="uk-UA" dirty="0" smtClean="0"/>
              <a:t>Кіберпростір - нескінченний набір місць, які нав'язують себе як конкретні і реальні, але в той же час ні до чого не зобов'язують; це нескінченна подорож, омана почуттів. Увага і емоційні спонукання «втягуються» всередину Мережі, в калейдоскоп мінливих світів. Деякі дослідники говорять навіть про еротичної онтології кіберпростору, захоплюючої почуття індивіда.</a:t>
            </a:r>
            <a:endParaRPr lang="uk-UA" dirty="0"/>
          </a:p>
        </p:txBody>
      </p:sp>
    </p:spTree>
    <p:extLst>
      <p:ext uri="{BB962C8B-B14F-4D97-AF65-F5344CB8AC3E}">
        <p14:creationId xmlns:p14="http://schemas.microsoft.com/office/powerpoint/2010/main" val="41944545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us\Desktop\2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980728"/>
            <a:ext cx="4566047" cy="4232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76519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asus\Desktop\2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265" y="453700"/>
            <a:ext cx="8005470" cy="3676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24475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0"/>
            <a:ext cx="8838728" cy="3139321"/>
          </a:xfrm>
          <a:prstGeom prst="rect">
            <a:avLst/>
          </a:prstGeom>
        </p:spPr>
        <p:txBody>
          <a:bodyPr wrap="square">
            <a:spAutoFit/>
          </a:bodyPr>
          <a:lstStyle/>
          <a:p>
            <a:r>
              <a:rPr lang="uk-UA" dirty="0" smtClean="0"/>
              <a:t>З усього сказаного вище можна зробити висновок, що єдність кіберпростору створюється через ринок, держава, </a:t>
            </a:r>
            <a:r>
              <a:rPr lang="uk-UA" dirty="0" err="1" smtClean="0"/>
              <a:t>хакерську</a:t>
            </a:r>
            <a:r>
              <a:rPr lang="uk-UA" dirty="0" smtClean="0"/>
              <a:t> культуру і в значній мірі ґрунтується на певному підході до місця і часу. Часто ці сили не виключають один одного, а працюють разом і створюють певні зміни значень.</a:t>
            </a:r>
          </a:p>
          <a:p>
            <a:r>
              <a:rPr lang="uk-UA" dirty="0" smtClean="0"/>
              <a:t>Кіберпростір знаходиться в постійно мінливому полі значень, що балансують між стійкістю і ефемерністю, об'єктом (предметом) і суб'єктом дії, розсіюванням і єднанням і, нарешті, між реальністю і симуляцією.</a:t>
            </a:r>
          </a:p>
          <a:p>
            <a:r>
              <a:rPr lang="uk-UA" dirty="0" smtClean="0"/>
              <a:t>Кіберпростір - це набір значень і конкретних практик. Ці змінюються практики не тільки створюють способи використання кіберпростору, а й надають йому нові сенс і нові функції, впливаючи на розуміння того, чим є реальність, і сприяючи розумінню і створення інших культурних </a:t>
            </a:r>
            <a:r>
              <a:rPr lang="uk-UA" dirty="0" err="1" smtClean="0"/>
              <a:t>реальностей</a:t>
            </a:r>
            <a:r>
              <a:rPr lang="uk-UA" dirty="0" smtClean="0"/>
              <a:t>.</a:t>
            </a:r>
            <a:endParaRPr lang="uk-UA" dirty="0"/>
          </a:p>
        </p:txBody>
      </p:sp>
    </p:spTree>
    <p:extLst>
      <p:ext uri="{BB962C8B-B14F-4D97-AF65-F5344CB8AC3E}">
        <p14:creationId xmlns:p14="http://schemas.microsoft.com/office/powerpoint/2010/main" val="15016370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097" y="24866"/>
            <a:ext cx="9144000"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КІБЕРПРОСТІР І ВІРТУАЛЬНИЙ СВІТ  </a:t>
            </a:r>
            <a:endParaRPr lang="ru-RU" sz="4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Прямоугольник 2"/>
          <p:cNvSpPr/>
          <p:nvPr/>
        </p:nvSpPr>
        <p:spPr>
          <a:xfrm>
            <a:off x="-32887" y="1124744"/>
            <a:ext cx="9121903" cy="4524315"/>
          </a:xfrm>
          <a:prstGeom prst="rect">
            <a:avLst/>
          </a:prstGeom>
        </p:spPr>
        <p:txBody>
          <a:bodyPr wrap="square">
            <a:spAutoFit/>
          </a:bodyPr>
          <a:lstStyle/>
          <a:p>
            <a:r>
              <a:rPr lang="uk-UA" dirty="0" smtClean="0"/>
              <a:t>Віртуальний світ можна визначити як генерується комп'ютером </a:t>
            </a:r>
            <a:r>
              <a:rPr lang="uk-UA" dirty="0" err="1" smtClean="0"/>
              <a:t>мультисенсорний</a:t>
            </a:r>
            <a:r>
              <a:rPr lang="uk-UA" dirty="0" smtClean="0"/>
              <a:t> середу, в яку занурюється користувач в режимі реального часу. Системи віртуальної реальності все частіше використовуються для моделювання, презентації та оцінки просторових образів. Користуючись спеціальними окулярами (якщо крім комп'ютера застосовуються відповідні пристрої), глядач може побачити не існуючий об'єкт в тривимірному просторі, а рухаючи головою, отримує повну інформацію про навколишній його просторі.</a:t>
            </a:r>
          </a:p>
          <a:p>
            <a:r>
              <a:rPr lang="uk-UA" dirty="0" smtClean="0"/>
              <a:t>Завдяки віртуальній реальності комп'ютерний світ - не тільки двовимірний екран монітора, але і повноцінна просторова середу, керована людиною. Віртуальна реальність характеризується шістьма ступенями свободи. Це означає, що її програми роблять можливим рух вперед - назад, вгору - вниз, вліво - вправо, а також обертання навколо трьох осей системи координат. Таким чином, її можна розглядати як симуляцію реальної дійсності. Людина існує в чотиривимірному просторі - часу, перебуваючи в стані постійної взаємодії з навколишнім світом. Віртуальна реальність здатна симулювати реальність так, що свідомість перебуває в ній людини передбачає можливість керування знаходяться в ній тривимірними об'єктами. Відповідно його поведінки ці об'єкти трансформуються, змінюються їх форма і визначають її параметри.</a:t>
            </a:r>
            <a:endParaRPr lang="uk-UA" dirty="0"/>
          </a:p>
        </p:txBody>
      </p:sp>
    </p:spTree>
    <p:extLst>
      <p:ext uri="{BB962C8B-B14F-4D97-AF65-F5344CB8AC3E}">
        <p14:creationId xmlns:p14="http://schemas.microsoft.com/office/powerpoint/2010/main" val="18830501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76672"/>
            <a:ext cx="8630990" cy="5607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descr="C:\Users\asus\Desktop\в.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046" y="125109"/>
            <a:ext cx="8892480" cy="6616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5264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5016758"/>
          </a:xfrm>
          <a:prstGeom prst="rect">
            <a:avLst/>
          </a:prstGeom>
        </p:spPr>
        <p:txBody>
          <a:bodyPr wrap="square">
            <a:spAutoFit/>
          </a:bodyPr>
          <a:lstStyle/>
          <a:p>
            <a:pPr algn="just"/>
            <a:r>
              <a:rPr lang="ru-RU" sz="3200" dirty="0">
                <a:latin typeface="Times New Roman" panose="02020603050405020304" pitchFamily="18" charset="0"/>
                <a:cs typeface="Times New Roman" panose="02020603050405020304" pitchFamily="18" charset="0"/>
              </a:rPr>
              <a:t>…</a:t>
            </a:r>
            <a:r>
              <a:rPr lang="ru-RU" sz="3200" dirty="0" err="1">
                <a:latin typeface="Times New Roman" panose="02020603050405020304" pitchFamily="18" charset="0"/>
                <a:cs typeface="Times New Roman" panose="02020603050405020304" pitchFamily="18" charset="0"/>
              </a:rPr>
              <a:t>це</a:t>
            </a:r>
            <a:r>
              <a:rPr lang="ru-RU" sz="3200" dirty="0">
                <a:latin typeface="Times New Roman" panose="02020603050405020304" pitchFamily="18" charset="0"/>
                <a:cs typeface="Times New Roman" panose="02020603050405020304" pitchFamily="18" charset="0"/>
              </a:rPr>
              <a:t> стан </a:t>
            </a:r>
            <a:r>
              <a:rPr lang="ru-RU" sz="3200" dirty="0" err="1">
                <a:latin typeface="Times New Roman" panose="02020603050405020304" pitchFamily="18" charset="0"/>
                <a:cs typeface="Times New Roman" panose="02020603050405020304" pitchFamily="18" charset="0"/>
              </a:rPr>
              <a:t>захищеності</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інформаційного</a:t>
            </a:r>
            <a:r>
              <a:rPr lang="ru-RU" sz="3200" dirty="0">
                <a:latin typeface="Times New Roman" panose="02020603050405020304" pitchFamily="18" charset="0"/>
                <a:cs typeface="Times New Roman" panose="02020603050405020304" pitchFamily="18" charset="0"/>
              </a:rPr>
              <a:t> </a:t>
            </a:r>
            <a:r>
              <a:rPr lang="ru-RU" sz="3200" dirty="0" smtClean="0">
                <a:latin typeface="Times New Roman" panose="02020603050405020304" pitchFamily="18" charset="0"/>
                <a:cs typeface="Times New Roman" panose="02020603050405020304" pitchFamily="18" charset="0"/>
              </a:rPr>
              <a:t>простору</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який</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забезпечує</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його</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формування</a:t>
            </a:r>
            <a:r>
              <a:rPr lang="ru-RU" sz="3200" dirty="0">
                <a:latin typeface="Times New Roman" panose="02020603050405020304" pitchFamily="18" charset="0"/>
                <a:cs typeface="Times New Roman" panose="02020603050405020304" pitchFamily="18" charset="0"/>
              </a:rPr>
              <a:t> і </a:t>
            </a:r>
            <a:r>
              <a:rPr lang="ru-RU" sz="3200" dirty="0" err="1">
                <a:latin typeface="Times New Roman" panose="02020603050405020304" pitchFamily="18" charset="0"/>
                <a:cs typeface="Times New Roman" panose="02020603050405020304" pitchFamily="18" charset="0"/>
              </a:rPr>
              <a:t>розвиток</a:t>
            </a:r>
            <a:r>
              <a:rPr lang="ru-RU" sz="3200" dirty="0">
                <a:latin typeface="Times New Roman" panose="02020603050405020304" pitchFamily="18" charset="0"/>
                <a:cs typeface="Times New Roman" panose="02020603050405020304" pitchFamily="18" charset="0"/>
              </a:rPr>
              <a:t> в </a:t>
            </a:r>
            <a:r>
              <a:rPr lang="ru-RU" sz="3200" dirty="0" err="1" smtClean="0">
                <a:latin typeface="Times New Roman" panose="02020603050405020304" pitchFamily="18" charset="0"/>
                <a:cs typeface="Times New Roman" panose="02020603050405020304" pitchFamily="18" charset="0"/>
              </a:rPr>
              <a:t>інтересах</a:t>
            </a:r>
            <a:r>
              <a:rPr lang="ru-RU" sz="3200" dirty="0" smtClean="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громадян</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організацій</a:t>
            </a:r>
            <a:r>
              <a:rPr lang="ru-RU" sz="3200" dirty="0">
                <a:latin typeface="Times New Roman" panose="02020603050405020304" pitchFamily="18" charset="0"/>
                <a:cs typeface="Times New Roman" panose="02020603050405020304" pitchFamily="18" charset="0"/>
              </a:rPr>
              <a:t> і </a:t>
            </a:r>
            <a:r>
              <a:rPr lang="ru-RU" sz="3200" dirty="0" err="1">
                <a:latin typeface="Times New Roman" panose="02020603050405020304" pitchFamily="18" charset="0"/>
                <a:cs typeface="Times New Roman" panose="02020603050405020304" pitchFamily="18" charset="0"/>
              </a:rPr>
              <a:t>держави</a:t>
            </a:r>
            <a:r>
              <a:rPr lang="ru-RU" sz="3200" dirty="0">
                <a:latin typeface="Times New Roman" panose="02020603050405020304" pitchFamily="18" charset="0"/>
                <a:cs typeface="Times New Roman" panose="02020603050405020304" pitchFamily="18" charset="0"/>
              </a:rPr>
              <a:t> в </a:t>
            </a:r>
            <a:r>
              <a:rPr lang="ru-RU" sz="3200" dirty="0" err="1">
                <a:latin typeface="Times New Roman" panose="02020603050405020304" pitchFamily="18" charset="0"/>
                <a:cs typeface="Times New Roman" panose="02020603050405020304" pitchFamily="18" charset="0"/>
              </a:rPr>
              <a:t>цілому</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захист</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від</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неправомірного</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зовнішнього</a:t>
            </a:r>
            <a:r>
              <a:rPr lang="ru-RU" sz="3200" dirty="0">
                <a:latin typeface="Times New Roman" panose="02020603050405020304" pitchFamily="18" charset="0"/>
                <a:cs typeface="Times New Roman" panose="02020603050405020304" pitchFamily="18" charset="0"/>
              </a:rPr>
              <a:t> і </a:t>
            </a:r>
            <a:r>
              <a:rPr lang="ru-RU" sz="3200" dirty="0" err="1">
                <a:latin typeface="Times New Roman" panose="02020603050405020304" pitchFamily="18" charset="0"/>
                <a:cs typeface="Times New Roman" panose="02020603050405020304" pitchFamily="18" charset="0"/>
              </a:rPr>
              <a:t>внутрішнього</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втручання</a:t>
            </a:r>
            <a:r>
              <a:rPr lang="ru-RU" sz="3200" dirty="0">
                <a:latin typeface="Times New Roman" panose="02020603050405020304" pitchFamily="18" charset="0"/>
                <a:cs typeface="Times New Roman" panose="02020603050405020304" pitchFamily="18" charset="0"/>
              </a:rPr>
              <a:t>; стан </a:t>
            </a:r>
            <a:r>
              <a:rPr lang="ru-RU" sz="3200" dirty="0" err="1">
                <a:latin typeface="Times New Roman" panose="02020603050405020304" pitchFamily="18" charset="0"/>
                <a:cs typeface="Times New Roman" panose="02020603050405020304" pitchFamily="18" charset="0"/>
              </a:rPr>
              <a:t>інформаційної</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інфраструктури</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процесів</a:t>
            </a:r>
            <a:r>
              <a:rPr lang="ru-RU" sz="3200" dirty="0">
                <a:latin typeface="Times New Roman" panose="02020603050405020304" pitchFamily="18" charset="0"/>
                <a:cs typeface="Times New Roman" panose="02020603050405020304" pitchFamily="18" charset="0"/>
              </a:rPr>
              <a:t>, за </a:t>
            </a:r>
            <a:r>
              <a:rPr lang="ru-RU" sz="3200" dirty="0" err="1">
                <a:latin typeface="Times New Roman" panose="02020603050405020304" pitchFamily="18" charset="0"/>
                <a:cs typeface="Times New Roman" panose="02020603050405020304" pitchFamily="18" charset="0"/>
              </a:rPr>
              <a:t>яких</a:t>
            </a:r>
            <a:r>
              <a:rPr lang="ru-RU" sz="3200" dirty="0">
                <a:latin typeface="Times New Roman" panose="02020603050405020304" pitchFamily="18" charset="0"/>
                <a:cs typeface="Times New Roman" panose="02020603050405020304" pitchFamily="18" charset="0"/>
              </a:rPr>
              <a:t> </a:t>
            </a:r>
            <a:r>
              <a:rPr lang="ru-RU" sz="3200" dirty="0" err="1" smtClean="0">
                <a:latin typeface="Times New Roman" panose="02020603050405020304" pitchFamily="18" charset="0"/>
                <a:cs typeface="Times New Roman" panose="02020603050405020304" pitchFamily="18" charset="0"/>
              </a:rPr>
              <a:t>інформація</a:t>
            </a:r>
            <a:r>
              <a:rPr lang="ru-RU" sz="3200" dirty="0" smtClean="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використовується</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суворо</a:t>
            </a:r>
            <a:r>
              <a:rPr lang="ru-RU" sz="3200" dirty="0">
                <a:latin typeface="Times New Roman" panose="02020603050405020304" pitchFamily="18" charset="0"/>
                <a:cs typeface="Times New Roman" panose="02020603050405020304" pitchFamily="18" charset="0"/>
              </a:rPr>
              <a:t> за </a:t>
            </a:r>
            <a:r>
              <a:rPr lang="ru-RU" sz="3200" dirty="0" err="1">
                <a:latin typeface="Times New Roman" panose="02020603050405020304" pitchFamily="18" charset="0"/>
                <a:cs typeface="Times New Roman" panose="02020603050405020304" pitchFamily="18" charset="0"/>
              </a:rPr>
              <a:t>призначенням</a:t>
            </a:r>
            <a:r>
              <a:rPr lang="ru-RU" sz="3200" dirty="0">
                <a:latin typeface="Times New Roman" panose="02020603050405020304" pitchFamily="18" charset="0"/>
                <a:cs typeface="Times New Roman" panose="02020603050405020304" pitchFamily="18" charset="0"/>
              </a:rPr>
              <a:t> і не </a:t>
            </a:r>
            <a:r>
              <a:rPr lang="ru-RU" sz="3200" dirty="0" err="1">
                <a:latin typeface="Times New Roman" panose="02020603050405020304" pitchFamily="18" charset="0"/>
                <a:cs typeface="Times New Roman" panose="02020603050405020304" pitchFamily="18" charset="0"/>
              </a:rPr>
              <a:t>впливає</a:t>
            </a:r>
            <a:r>
              <a:rPr lang="ru-RU" sz="3200" dirty="0">
                <a:latin typeface="Times New Roman" panose="02020603050405020304" pitchFamily="18" charset="0"/>
                <a:cs typeface="Times New Roman" panose="02020603050405020304" pitchFamily="18" charset="0"/>
              </a:rPr>
              <a:t> негативно на </a:t>
            </a:r>
            <a:r>
              <a:rPr lang="ru-RU" sz="3200" dirty="0" err="1">
                <a:latin typeface="Times New Roman" panose="02020603050405020304" pitchFamily="18" charset="0"/>
                <a:cs typeface="Times New Roman" panose="02020603050405020304" pitchFamily="18" charset="0"/>
              </a:rPr>
              <a:t>інформаційну</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чи</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інші</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системи</a:t>
            </a:r>
            <a:r>
              <a:rPr lang="ru-RU" sz="3200" dirty="0">
                <a:latin typeface="Times New Roman" panose="02020603050405020304" pitchFamily="18" charset="0"/>
                <a:cs typeface="Times New Roman" panose="02020603050405020304" pitchFamily="18" charset="0"/>
              </a:rPr>
              <a:t> як </a:t>
            </a:r>
            <a:r>
              <a:rPr lang="ru-RU" sz="3200" dirty="0" err="1">
                <a:latin typeface="Times New Roman" panose="02020603050405020304" pitchFamily="18" charset="0"/>
                <a:cs typeface="Times New Roman" panose="02020603050405020304" pitchFamily="18" charset="0"/>
              </a:rPr>
              <a:t>самої</a:t>
            </a:r>
            <a:r>
              <a:rPr lang="ru-RU" sz="3200" dirty="0">
                <a:latin typeface="Times New Roman" panose="02020603050405020304" pitchFamily="18" charset="0"/>
                <a:cs typeface="Times New Roman" panose="02020603050405020304" pitchFamily="18" charset="0"/>
              </a:rPr>
              <a:t> </a:t>
            </a:r>
            <a:r>
              <a:rPr lang="ru-RU" sz="3200" smtClean="0">
                <a:latin typeface="Times New Roman" panose="02020603050405020304" pitchFamily="18" charset="0"/>
                <a:cs typeface="Times New Roman" panose="02020603050405020304" pitchFamily="18" charset="0"/>
              </a:rPr>
              <a:t>держави</a:t>
            </a:r>
            <a:r>
              <a:rPr lang="ru-RU" sz="3200" dirty="0">
                <a:latin typeface="Times New Roman" panose="02020603050405020304" pitchFamily="18" charset="0"/>
                <a:cs typeface="Times New Roman" panose="02020603050405020304" pitchFamily="18" charset="0"/>
              </a:rPr>
              <a:t>, так й </a:t>
            </a:r>
            <a:r>
              <a:rPr lang="ru-RU" sz="3200" dirty="0" err="1">
                <a:latin typeface="Times New Roman" panose="02020603050405020304" pitchFamily="18" charset="0"/>
                <a:cs typeface="Times New Roman" panose="02020603050405020304" pitchFamily="18" charset="0"/>
              </a:rPr>
              <a:t>інших</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країн</a:t>
            </a:r>
            <a:r>
              <a:rPr lang="ru-RU" sz="3200" dirty="0">
                <a:latin typeface="Times New Roman" panose="02020603050405020304" pitchFamily="18" charset="0"/>
                <a:cs typeface="Times New Roman" panose="02020603050405020304" pitchFamily="18" charset="0"/>
              </a:rPr>
              <a:t> при </a:t>
            </a:r>
            <a:r>
              <a:rPr lang="ru-RU" sz="3200" dirty="0" err="1">
                <a:latin typeface="Times New Roman" panose="02020603050405020304" pitchFamily="18" charset="0"/>
                <a:cs typeface="Times New Roman" panose="02020603050405020304" pitchFamily="18" charset="0"/>
              </a:rPr>
              <a:t>її</a:t>
            </a:r>
            <a:r>
              <a:rPr lang="ru-RU" sz="3200" dirty="0">
                <a:latin typeface="Times New Roman" panose="02020603050405020304" pitchFamily="18" charset="0"/>
                <a:cs typeface="Times New Roman" panose="02020603050405020304" pitchFamily="18" charset="0"/>
              </a:rPr>
              <a:t> </a:t>
            </a:r>
            <a:r>
              <a:rPr lang="ru-RU" sz="3200" dirty="0" err="1" smtClean="0">
                <a:latin typeface="Times New Roman" panose="02020603050405020304" pitchFamily="18" charset="0"/>
                <a:cs typeface="Times New Roman" panose="02020603050405020304" pitchFamily="18" charset="0"/>
              </a:rPr>
              <a:t>використанні</a:t>
            </a:r>
            <a:r>
              <a:rPr lang="ru-RU" sz="3200" dirty="0" smtClean="0">
                <a:latin typeface="Times New Roman" panose="02020603050405020304" pitchFamily="18" charset="0"/>
                <a:cs typeface="Times New Roman" panose="02020603050405020304" pitchFamily="18" charset="0"/>
              </a:rPr>
              <a:t>…</a:t>
            </a:r>
            <a:endParaRPr lang="uk-UA"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10975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6212" y="332656"/>
            <a:ext cx="8691610" cy="452431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9600" b="1" spc="50" dirty="0" smtClean="0">
                <a:ln w="11430"/>
                <a:solidFill>
                  <a:schemeClr val="accent2">
                    <a:lumMod val="60000"/>
                    <a:lumOff val="40000"/>
                  </a:schemeClr>
                </a:solidFill>
                <a:effectLst>
                  <a:outerShdw blurRad="76200" dist="50800" dir="5400000" algn="tl" rotWithShape="0">
                    <a:srgbClr val="000000">
                      <a:alpha val="65000"/>
                    </a:srgbClr>
                  </a:outerShdw>
                </a:effectLst>
              </a:rPr>
              <a:t>ЛЕКЦІЯ </a:t>
            </a:r>
            <a:r>
              <a:rPr lang="ru-RU" sz="9600" b="1" spc="50" dirty="0" smtClean="0">
                <a:ln w="11430"/>
                <a:solidFill>
                  <a:schemeClr val="accent2">
                    <a:lumMod val="60000"/>
                    <a:lumOff val="40000"/>
                  </a:schemeClr>
                </a:solidFill>
                <a:effectLst>
                  <a:outerShdw blurRad="76200" dist="50800" dir="5400000" algn="tl" rotWithShape="0">
                    <a:srgbClr val="000000">
                      <a:alpha val="65000"/>
                    </a:srgbClr>
                  </a:outerShdw>
                </a:effectLst>
              </a:rPr>
              <a:t>4</a:t>
            </a:r>
            <a:endParaRPr lang="ru-RU" sz="9600" b="1" spc="50" dirty="0" smtClean="0">
              <a:ln w="11430"/>
              <a:solidFill>
                <a:schemeClr val="accent2">
                  <a:lumMod val="60000"/>
                  <a:lumOff val="40000"/>
                </a:schemeClr>
              </a:solidFill>
              <a:effectLst>
                <a:outerShdw blurRad="76200" dist="50800" dir="5400000" algn="tl" rotWithShape="0">
                  <a:srgbClr val="000000">
                    <a:alpha val="65000"/>
                  </a:srgbClr>
                </a:outerShdw>
              </a:effectLst>
            </a:endParaRPr>
          </a:p>
          <a:p>
            <a:pPr algn="ctr"/>
            <a:r>
              <a:rPr lang="ru-RU" sz="9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9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СКЛАДОВІ </a:t>
            </a:r>
          </a:p>
          <a:p>
            <a:pPr algn="ctr"/>
            <a:r>
              <a:rPr lang="ru-RU" sz="9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КІБЕРПРОСТІРУ </a:t>
            </a:r>
            <a:endParaRPr lang="ru-RU" sz="9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8163455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08520" y="163860"/>
            <a:ext cx="9224455" cy="6863417"/>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42950" lvl="0" indent="-742950">
              <a:buFont typeface="+mj-lt"/>
              <a:buAutoNum type="arabicPeriod"/>
            </a:pPr>
            <a:r>
              <a:rPr lang="uk-UA" sz="4000" b="1" dirty="0">
                <a:ln/>
                <a:solidFill>
                  <a:srgbClr val="FF0000"/>
                </a:solidFill>
              </a:rPr>
              <a:t>Географічні дослідження кіберпростору. </a:t>
            </a:r>
            <a:r>
              <a:rPr lang="uk-UA" sz="4000" b="1" i="1" dirty="0" err="1">
                <a:ln/>
                <a:solidFill>
                  <a:srgbClr val="7030A0"/>
                </a:solidFill>
              </a:rPr>
              <a:t>Кiбергеографiя</a:t>
            </a:r>
            <a:r>
              <a:rPr lang="uk-UA" sz="4000" b="1" dirty="0">
                <a:ln/>
                <a:solidFill>
                  <a:srgbClr val="7030A0"/>
                </a:solidFill>
              </a:rPr>
              <a:t>;</a:t>
            </a:r>
            <a:endParaRPr lang="ru-RU" sz="4000" b="1" dirty="0">
              <a:ln/>
              <a:solidFill>
                <a:srgbClr val="7030A0"/>
              </a:solidFill>
            </a:endParaRPr>
          </a:p>
          <a:p>
            <a:pPr marL="742950" lvl="0" indent="-742950">
              <a:buFont typeface="+mj-lt"/>
              <a:buAutoNum type="arabicPeriod"/>
            </a:pPr>
            <a:r>
              <a:rPr lang="uk-UA" sz="4000" b="1" dirty="0">
                <a:ln/>
                <a:solidFill>
                  <a:srgbClr val="FF0000"/>
                </a:solidFill>
              </a:rPr>
              <a:t>Співвідношення кіберпростору i реального простору. </a:t>
            </a:r>
            <a:r>
              <a:rPr lang="uk-UA" sz="4000" b="1" i="1" dirty="0">
                <a:ln/>
                <a:solidFill>
                  <a:srgbClr val="7030A0"/>
                </a:solidFill>
              </a:rPr>
              <a:t>Матриця M. </a:t>
            </a:r>
            <a:r>
              <a:rPr lang="uk-UA" sz="4000" b="1" i="1" dirty="0" err="1">
                <a:ln/>
                <a:solidFill>
                  <a:srgbClr val="7030A0"/>
                </a:solidFill>
              </a:rPr>
              <a:t>Batty</a:t>
            </a:r>
            <a:r>
              <a:rPr lang="uk-UA" sz="4000" b="1" dirty="0">
                <a:ln/>
                <a:solidFill>
                  <a:srgbClr val="7030A0"/>
                </a:solidFill>
              </a:rPr>
              <a:t>;</a:t>
            </a:r>
            <a:endParaRPr lang="ru-RU" sz="4000" b="1" dirty="0">
              <a:ln/>
              <a:solidFill>
                <a:srgbClr val="7030A0"/>
              </a:solidFill>
            </a:endParaRPr>
          </a:p>
          <a:p>
            <a:pPr marL="742950" lvl="0" indent="-742950">
              <a:buFont typeface="+mj-lt"/>
              <a:buAutoNum type="arabicPeriod"/>
            </a:pPr>
            <a:r>
              <a:rPr lang="uk-UA" sz="4000" b="1" dirty="0">
                <a:ln/>
                <a:solidFill>
                  <a:srgbClr val="FF0000"/>
                </a:solidFill>
              </a:rPr>
              <a:t>Візуалізація кіберпростору.  </a:t>
            </a:r>
            <a:r>
              <a:rPr lang="uk-UA" sz="4000" b="1" i="1" dirty="0">
                <a:ln/>
                <a:solidFill>
                  <a:srgbClr val="7030A0"/>
                </a:solidFill>
              </a:rPr>
              <a:t>Картування кіберпростору. Атласи кіберпростору</a:t>
            </a:r>
            <a:r>
              <a:rPr lang="uk-UA" sz="4000" b="1" dirty="0">
                <a:ln/>
                <a:solidFill>
                  <a:srgbClr val="7030A0"/>
                </a:solidFill>
              </a:rPr>
              <a:t>;</a:t>
            </a:r>
            <a:endParaRPr lang="ru-RU" sz="4000" b="1" dirty="0">
              <a:ln/>
              <a:solidFill>
                <a:srgbClr val="7030A0"/>
              </a:solidFill>
            </a:endParaRPr>
          </a:p>
          <a:p>
            <a:pPr marL="742950" lvl="0" indent="-742950">
              <a:buFont typeface="+mj-lt"/>
              <a:buAutoNum type="arabicPeriod"/>
            </a:pPr>
            <a:r>
              <a:rPr lang="uk-UA" sz="4000" b="1" dirty="0">
                <a:ln/>
                <a:solidFill>
                  <a:srgbClr val="FF0000"/>
                </a:solidFill>
              </a:rPr>
              <a:t>Розвиток географії кіберпростору: </a:t>
            </a:r>
            <a:r>
              <a:rPr lang="uk-UA" sz="4000" b="1" i="1" dirty="0" err="1">
                <a:ln/>
                <a:solidFill>
                  <a:srgbClr val="7030A0"/>
                </a:solidFill>
              </a:rPr>
              <a:t>Кiбергеополiтика</a:t>
            </a:r>
            <a:r>
              <a:rPr lang="uk-UA" sz="4000" b="1" i="1" dirty="0">
                <a:ln/>
                <a:solidFill>
                  <a:srgbClr val="7030A0"/>
                </a:solidFill>
              </a:rPr>
              <a:t>. </a:t>
            </a:r>
            <a:r>
              <a:rPr lang="uk-UA" sz="4000" b="1" i="1" dirty="0" err="1">
                <a:ln/>
                <a:solidFill>
                  <a:srgbClr val="7030A0"/>
                </a:solidFill>
              </a:rPr>
              <a:t>Кiбердемографiя</a:t>
            </a:r>
            <a:r>
              <a:rPr lang="uk-UA" sz="4000" b="1" i="1" dirty="0">
                <a:ln/>
                <a:solidFill>
                  <a:srgbClr val="7030A0"/>
                </a:solidFill>
              </a:rPr>
              <a:t> </a:t>
            </a:r>
            <a:r>
              <a:rPr lang="uk-UA" sz="4000" b="1" i="1" dirty="0" err="1">
                <a:ln/>
                <a:solidFill>
                  <a:srgbClr val="7030A0"/>
                </a:solidFill>
              </a:rPr>
              <a:t>Кiберкартографiя</a:t>
            </a:r>
            <a:r>
              <a:rPr lang="uk-UA" sz="4000" b="1" dirty="0">
                <a:ln/>
                <a:solidFill>
                  <a:srgbClr val="7030A0"/>
                </a:solidFill>
              </a:rPr>
              <a:t>.</a:t>
            </a:r>
            <a:endParaRPr lang="ru-RU" sz="4000" b="1" dirty="0">
              <a:ln/>
              <a:solidFill>
                <a:srgbClr val="7030A0"/>
              </a:solidFill>
            </a:endParaRPr>
          </a:p>
        </p:txBody>
      </p:sp>
    </p:spTree>
    <p:extLst>
      <p:ext uri="{BB962C8B-B14F-4D97-AF65-F5344CB8AC3E}">
        <p14:creationId xmlns:p14="http://schemas.microsoft.com/office/powerpoint/2010/main" val="25937103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ike-batty21.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5055" y="0"/>
            <a:ext cx="1115055" cy="145849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586" y="27678"/>
            <a:ext cx="6238886" cy="6463308"/>
          </a:xfrm>
          <a:prstGeom prst="rect">
            <a:avLst/>
          </a:prstGeom>
          <a:noFill/>
        </p:spPr>
        <p:txBody>
          <a:bodyPr wrap="square" rtlCol="0">
            <a:spAutoFit/>
          </a:bodyPr>
          <a:lstStyle/>
          <a:p>
            <a:pPr fontAlgn="base"/>
            <a:r>
              <a:rPr lang="en-US" dirty="0"/>
              <a:t>Professor Michael Batty</a:t>
            </a:r>
            <a:endParaRPr lang="en-US" dirty="0"/>
          </a:p>
          <a:p>
            <a:pPr fontAlgn="base"/>
            <a:r>
              <a:rPr lang="en-US" dirty="0"/>
              <a:t>Chairman, Centre for Advanced Spatial Analysis (CASA) University College London</a:t>
            </a:r>
          </a:p>
          <a:p>
            <a:pPr fontAlgn="base"/>
            <a:r>
              <a:rPr lang="en-US" dirty="0"/>
              <a:t/>
            </a:r>
            <a:br>
              <a:rPr lang="en-US" dirty="0"/>
            </a:br>
            <a:endParaRPr lang="en-US" dirty="0"/>
          </a:p>
          <a:p>
            <a:pPr fontAlgn="base"/>
            <a:r>
              <a:rPr lang="en-US" dirty="0"/>
              <a:t>Michael Batty is Bartlett Professor of Planning at University College London. He is Chair of the Centre for Advanced Spatial Analysis (CASA) and a Turing Fellow in the Alan Turing Institute. He was Professor of Town Planning at the University of Wales in Cardiff in the 1980s, Director of the NCGIA at SUNY-Buffalo in the early 1990s before he set up CASA at UCL in 1995. He has worked on computer models of cities and their </a:t>
            </a:r>
            <a:r>
              <a:rPr lang="en-US" dirty="0" err="1"/>
              <a:t>visualisation</a:t>
            </a:r>
            <a:r>
              <a:rPr lang="en-US" dirty="0"/>
              <a:t> since the 1970s and his recent publications are </a:t>
            </a:r>
            <a:r>
              <a:rPr lang="en-US" b="1" i="1" dirty="0"/>
              <a:t>Cities and Complexity</a:t>
            </a:r>
            <a:r>
              <a:rPr lang="en-US" dirty="0"/>
              <a:t> (2005), </a:t>
            </a:r>
            <a:r>
              <a:rPr lang="en-US" b="1" i="1" dirty="0"/>
              <a:t>The New Science of Cities</a:t>
            </a:r>
            <a:r>
              <a:rPr lang="en-US" dirty="0"/>
              <a:t> (2013), and </a:t>
            </a:r>
            <a:r>
              <a:rPr lang="en-US" b="1" i="1" dirty="0"/>
              <a:t>Inventing Future Cities</a:t>
            </a:r>
            <a:r>
              <a:rPr lang="en-US" dirty="0"/>
              <a:t> (2018), all published by The MIT Press. The edited book </a:t>
            </a:r>
            <a:r>
              <a:rPr lang="en-US" b="1" i="1" dirty="0"/>
              <a:t>Urban Informatics</a:t>
            </a:r>
            <a:r>
              <a:rPr lang="en-US" dirty="0"/>
              <a:t> (Springer 2021) reflects the focus on the applications of digital technologies to urban planning. He is a Fellow of the British Academy (FBA) and the Royal Society (FRS) and was awarded the CBE in the Queen’s Birthday </a:t>
            </a:r>
            <a:r>
              <a:rPr lang="en-US" dirty="0" err="1"/>
              <a:t>Honours</a:t>
            </a:r>
            <a:r>
              <a:rPr lang="en-US" dirty="0"/>
              <a:t> List in 2004. In 2015 he received the Gold Medal of the Royal Geographical Society and in 2016 the Gold Medal of the Royal Town Planning Institute.</a:t>
            </a:r>
          </a:p>
          <a:p>
            <a:endParaRPr lang="uk-UA" dirty="0"/>
          </a:p>
        </p:txBody>
      </p:sp>
      <p:pic>
        <p:nvPicPr>
          <p:cNvPr id="1029" name="Picture 5" descr="https://static.wixstatic.com/media/21d32f_af7ab98fe6b747f688dfef17c155194a~mv2.jpg/v1/fill/w_740,h_1023,al_c,q_85,usm_0.66_1.00_0.01,enc_auto/21d32f_af7ab98fe6b747f688dfef17c155194a~mv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9471" y="82407"/>
            <a:ext cx="1666813"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99466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asus\Desktop\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76672"/>
            <a:ext cx="8772252" cy="5693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60129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95057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421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88143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5479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us\Desktop\КУРСИ ВЕРЕСЕНЬ 2022 р\КІБЕРБЕЗПЕКА 22-23\МАТЕРІАЛ КІБЕРБЕЗПЕКА\КІБЕРБЕЗПЕКА ГРАФІКА\kibersecurity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188640"/>
            <a:ext cx="6877272" cy="6433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170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sus\Desktop\КУРСИ ВЕРЕСЕНЬ 2022 р\КІБЕРБЕЗПЕКА 22-23\МАТЕРІАЛ КІБЕРБЕЗПЕКА\КІБЕРБЕЗПЕКА ГРАФІКА\kibersecurity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822" y="-4584"/>
            <a:ext cx="7610067" cy="7920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9671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sus\Desktop\КУРСИ ВЕРЕСЕНЬ 2022 р\КІБЕРБЕЗПЕКА 22-23\МАТЕРІАЛ КІБЕРБЕЗПЕКА\КІБЕРБЕЗПЕКА ГРАФІКА\slid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0975" y="1090613"/>
            <a:ext cx="6242050" cy="4675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6647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sus\Desktop\КУРСИ ВЕРЕСЕНЬ 2022 р\КІБЕРБЕЗПЕКА 22-23\МАТЕРІАЛ КІБЕРБЕЗПЕКА\КІБЕРБЕЗПЕКА ГРАФІКА\Й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4147356" cy="5529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412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sus\Desktop\КУРСИ ВЕРЕСЕНЬ 2022 р\КІБЕРБЕЗПЕКА 22-23\МАТЕРІАЛ КІБЕРБЕЗПЕКА\КІБЕРБЕЗПЕКА ПІДРУЧНИКИ\1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1" y="462492"/>
            <a:ext cx="5193928" cy="3890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552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0076" y="332656"/>
            <a:ext cx="8303876" cy="600164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9600" b="1" spc="50" dirty="0" smtClean="0">
                <a:ln w="11430"/>
                <a:solidFill>
                  <a:schemeClr val="accent2">
                    <a:lumMod val="60000"/>
                    <a:lumOff val="40000"/>
                  </a:schemeClr>
                </a:solidFill>
                <a:effectLst>
                  <a:outerShdw blurRad="76200" dist="50800" dir="5400000" algn="tl" rotWithShape="0">
                    <a:srgbClr val="000000">
                      <a:alpha val="65000"/>
                    </a:srgbClr>
                  </a:outerShdw>
                </a:effectLst>
              </a:rPr>
              <a:t>ЛЕКЦІЯ 3</a:t>
            </a:r>
          </a:p>
          <a:p>
            <a:pPr algn="ctr"/>
            <a:r>
              <a:rPr lang="ru-RU" sz="9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КІБЕРПРОСТІР </a:t>
            </a:r>
          </a:p>
          <a:p>
            <a:pPr algn="ctr"/>
            <a:r>
              <a:rPr lang="ru-RU" sz="9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 СИСТЕМІ </a:t>
            </a:r>
          </a:p>
          <a:p>
            <a:pPr algn="ctr"/>
            <a:r>
              <a:rPr lang="ru-RU" sz="9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КІБЕРБЕЗПЕКИ</a:t>
            </a:r>
            <a:endParaRPr lang="ru-RU"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66659653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499</TotalTime>
  <Words>2049</Words>
  <Application>Microsoft Office PowerPoint</Application>
  <PresentationFormat>Экран (4:3)</PresentationFormat>
  <Paragraphs>112</Paragraphs>
  <Slides>37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37</vt:i4>
      </vt:variant>
    </vt:vector>
  </HeadingPairs>
  <TitlesOfParts>
    <vt:vector size="38"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asus</dc:creator>
  <cp:lastModifiedBy>asus</cp:lastModifiedBy>
  <cp:revision>43</cp:revision>
  <dcterms:created xsi:type="dcterms:W3CDTF">2022-09-06T08:07:36Z</dcterms:created>
  <dcterms:modified xsi:type="dcterms:W3CDTF">2022-09-27T11:14:04Z</dcterms:modified>
</cp:coreProperties>
</file>