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93" r:id="rId33"/>
    <p:sldId id="288" r:id="rId34"/>
    <p:sldId id="291" r:id="rId35"/>
    <p:sldId id="290" r:id="rId36"/>
    <p:sldId id="289" r:id="rId37"/>
    <p:sldId id="295" r:id="rId38"/>
    <p:sldId id="294" r:id="rId39"/>
    <p:sldId id="292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3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A2D19-7796-483E-BB07-A56509CD383D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3FB2-A391-4917-A6DD-7368A1F3B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844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A2D19-7796-483E-BB07-A56509CD383D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3FB2-A391-4917-A6DD-7368A1F3B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740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A2D19-7796-483E-BB07-A56509CD383D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3FB2-A391-4917-A6DD-7368A1F3B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636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A2D19-7796-483E-BB07-A56509CD383D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3FB2-A391-4917-A6DD-7368A1F3B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562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A2D19-7796-483E-BB07-A56509CD383D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3FB2-A391-4917-A6DD-7368A1F3B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64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A2D19-7796-483E-BB07-A56509CD383D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3FB2-A391-4917-A6DD-7368A1F3B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299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A2D19-7796-483E-BB07-A56509CD383D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3FB2-A391-4917-A6DD-7368A1F3B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08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A2D19-7796-483E-BB07-A56509CD383D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3FB2-A391-4917-A6DD-7368A1F3B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846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A2D19-7796-483E-BB07-A56509CD383D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3FB2-A391-4917-A6DD-7368A1F3B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002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A2D19-7796-483E-BB07-A56509CD383D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3FB2-A391-4917-A6DD-7368A1F3B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632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A2D19-7796-483E-BB07-A56509CD383D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3FB2-A391-4917-A6DD-7368A1F3B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507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A2D19-7796-483E-BB07-A56509CD383D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83FB2-A391-4917-A6DD-7368A1F3B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78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serpstat.com/uk/competitor-analysis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interkassa.com/blog/monitoring-zgadok-brendu-v-interneti-sho-pro-vas-govoryat-kliyenti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Тема 3. </a:t>
            </a:r>
            <a:r>
              <a:rPr lang="ru-RU" dirty="0" err="1" smtClean="0"/>
              <a:t>Поведінка</a:t>
            </a:r>
            <a:r>
              <a:rPr lang="ru-RU" dirty="0" smtClean="0"/>
              <a:t> </a:t>
            </a:r>
            <a:r>
              <a:rPr lang="ru-RU" dirty="0" err="1" smtClean="0"/>
              <a:t>споживачів</a:t>
            </a:r>
            <a:r>
              <a:rPr lang="ru-RU" dirty="0" smtClean="0"/>
              <a:t> в цифровому </a:t>
            </a:r>
            <a:r>
              <a:rPr lang="ru-RU" dirty="0" err="1" smtClean="0"/>
              <a:t>комунікаційному</a:t>
            </a:r>
            <a:r>
              <a:rPr lang="ru-RU" dirty="0" smtClean="0"/>
              <a:t> </a:t>
            </a:r>
            <a:r>
              <a:rPr lang="ru-RU" dirty="0" err="1" smtClean="0"/>
              <a:t>середовищі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023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Дотримання</a:t>
            </a:r>
            <a:r>
              <a:rPr lang="ru-RU" b="1" dirty="0"/>
              <a:t> </a:t>
            </a:r>
            <a:r>
              <a:rPr lang="ru-RU" b="1" dirty="0" err="1"/>
              <a:t>нормативних</a:t>
            </a:r>
            <a:r>
              <a:rPr lang="ru-RU" b="1" dirty="0"/>
              <a:t> </a:t>
            </a:r>
            <a:r>
              <a:rPr lang="ru-RU" b="1" dirty="0" err="1"/>
              <a:t>вимог</a:t>
            </a:r>
            <a:r>
              <a:rPr lang="ru-RU" b="1" dirty="0"/>
              <a:t> для </a:t>
            </a:r>
            <a:r>
              <a:rPr lang="ru-RU" b="1" dirty="0" err="1"/>
              <a:t>міжнародних</a:t>
            </a:r>
            <a:r>
              <a:rPr lang="ru-RU" b="1" dirty="0"/>
              <a:t> </a:t>
            </a:r>
            <a:r>
              <a:rPr lang="ru-RU" b="1" dirty="0" err="1"/>
              <a:t>кампаній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/>
              <a:t>звернути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на </a:t>
            </a:r>
            <a:r>
              <a:rPr lang="ru-RU" dirty="0" err="1"/>
              <a:t>дотримання</a:t>
            </a:r>
            <a:r>
              <a:rPr lang="ru-RU" dirty="0"/>
              <a:t> </a:t>
            </a:r>
            <a:r>
              <a:rPr lang="ru-RU" dirty="0" err="1"/>
              <a:t>нормативних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 для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кампаній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 smtClean="0"/>
              <a:t>агенція</a:t>
            </a:r>
            <a:r>
              <a:rPr lang="ru-RU" dirty="0" smtClean="0"/>
              <a:t> </a:t>
            </a:r>
            <a:r>
              <a:rPr lang="ru-RU" dirty="0" err="1"/>
              <a:t>працює</a:t>
            </a:r>
            <a:r>
              <a:rPr lang="ru-RU" dirty="0"/>
              <a:t> на </a:t>
            </a:r>
            <a:r>
              <a:rPr lang="ru-RU" dirty="0" err="1"/>
              <a:t>міжнародному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. У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діють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закони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стосуються</a:t>
            </a:r>
            <a:r>
              <a:rPr lang="ru-RU" dirty="0"/>
              <a:t> </a:t>
            </a:r>
            <a:r>
              <a:rPr lang="ru-RU" dirty="0" err="1"/>
              <a:t>реклами</a:t>
            </a:r>
            <a:r>
              <a:rPr lang="ru-RU" dirty="0"/>
              <a:t>, </a:t>
            </a:r>
            <a:r>
              <a:rPr lang="ru-RU" dirty="0" err="1"/>
              <a:t>конфіденційності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та прав </a:t>
            </a:r>
            <a:r>
              <a:rPr lang="ru-RU" dirty="0" err="1"/>
              <a:t>споживачів</a:t>
            </a:r>
            <a:r>
              <a:rPr lang="ru-RU" dirty="0"/>
              <a:t>.</a:t>
            </a:r>
          </a:p>
          <a:p>
            <a:pPr algn="just"/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вивчити</a:t>
            </a:r>
            <a:r>
              <a:rPr lang="ru-RU" dirty="0" smtClean="0"/>
              <a:t> </a:t>
            </a:r>
            <a:r>
              <a:rPr lang="ru-RU" dirty="0" err="1" smtClean="0"/>
              <a:t>законодавчі</a:t>
            </a:r>
            <a:r>
              <a:rPr lang="ru-RU" dirty="0" smtClean="0"/>
              <a:t> </a:t>
            </a:r>
            <a:r>
              <a:rPr lang="ru-RU" dirty="0" err="1" smtClean="0"/>
              <a:t>вимоги</a:t>
            </a:r>
            <a:r>
              <a:rPr lang="ru-RU" dirty="0" smtClean="0"/>
              <a:t> </a:t>
            </a:r>
            <a:r>
              <a:rPr lang="ru-RU" dirty="0"/>
              <a:t>на кожному </a:t>
            </a:r>
            <a:r>
              <a:rPr lang="ru-RU" dirty="0" err="1"/>
              <a:t>цільовому</a:t>
            </a:r>
            <a:r>
              <a:rPr lang="ru-RU" dirty="0"/>
              <a:t> ринку.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/>
              <a:t>скоригувати</a:t>
            </a:r>
            <a:r>
              <a:rPr lang="ru-RU" dirty="0"/>
              <a:t> </a:t>
            </a:r>
            <a:r>
              <a:rPr lang="ru-RU" dirty="0" err="1" smtClean="0"/>
              <a:t>стратегії</a:t>
            </a:r>
            <a:r>
              <a:rPr lang="ru-RU" dirty="0" smtClean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культурних</a:t>
            </a:r>
            <a:r>
              <a:rPr lang="ru-RU" dirty="0"/>
              <a:t> норм;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працює</a:t>
            </a:r>
            <a:r>
              <a:rPr lang="ru-RU" dirty="0"/>
              <a:t> на </a:t>
            </a:r>
            <a:r>
              <a:rPr lang="ru-RU" dirty="0" err="1"/>
              <a:t>внутрішньому</a:t>
            </a:r>
            <a:r>
              <a:rPr lang="ru-RU" dirty="0"/>
              <a:t> ринку,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неприйнятним</a:t>
            </a:r>
            <a:r>
              <a:rPr lang="ru-RU" dirty="0"/>
              <a:t> за кордоном. </a:t>
            </a:r>
            <a:r>
              <a:rPr lang="ru-RU" dirty="0" err="1" smtClean="0"/>
              <a:t>Місцеві</a:t>
            </a:r>
            <a:r>
              <a:rPr lang="ru-RU" dirty="0" smtClean="0"/>
              <a:t> </a:t>
            </a:r>
            <a:r>
              <a:rPr lang="ru-RU" dirty="0" err="1" smtClean="0"/>
              <a:t>юридичні</a:t>
            </a:r>
            <a:r>
              <a:rPr lang="ru-RU" dirty="0" smtClean="0"/>
              <a:t> консультант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запропонувати</a:t>
            </a:r>
            <a:r>
              <a:rPr lang="ru-RU" dirty="0"/>
              <a:t> </a:t>
            </a:r>
            <a:r>
              <a:rPr lang="ru-RU" dirty="0" err="1" smtClean="0"/>
              <a:t>розуміння</a:t>
            </a:r>
            <a:r>
              <a:rPr lang="ru-RU" dirty="0" smtClean="0"/>
              <a:t> </a:t>
            </a:r>
            <a:r>
              <a:rPr lang="ru-RU" dirty="0" err="1"/>
              <a:t>специфіки</a:t>
            </a:r>
            <a:r>
              <a:rPr lang="ru-RU" dirty="0"/>
              <a:t> </a:t>
            </a:r>
            <a:r>
              <a:rPr lang="ru-RU" dirty="0" err="1"/>
              <a:t>конкретних</a:t>
            </a:r>
            <a:r>
              <a:rPr lang="ru-RU" dirty="0"/>
              <a:t> </a:t>
            </a:r>
            <a:r>
              <a:rPr lang="ru-RU" dirty="0" err="1"/>
              <a:t>ринків</a:t>
            </a:r>
            <a:r>
              <a:rPr lang="ru-RU" dirty="0"/>
              <a:t>; </a:t>
            </a:r>
            <a:r>
              <a:rPr lang="ru-RU" dirty="0" err="1"/>
              <a:t>їхній</a:t>
            </a:r>
            <a:r>
              <a:rPr lang="ru-RU" dirty="0"/>
              <a:t> </a:t>
            </a:r>
            <a:r>
              <a:rPr lang="ru-RU" dirty="0" err="1"/>
              <a:t>досвід</a:t>
            </a:r>
            <a:r>
              <a:rPr lang="ru-RU" dirty="0"/>
              <a:t> </a:t>
            </a:r>
            <a:r>
              <a:rPr lang="ru-RU" dirty="0" err="1"/>
              <a:t>допомагає</a:t>
            </a:r>
            <a:r>
              <a:rPr lang="ru-RU" dirty="0"/>
              <a:t> легко </a:t>
            </a:r>
            <a:r>
              <a:rPr lang="ru-RU" dirty="0" err="1"/>
              <a:t>орієнтуватися</a:t>
            </a:r>
            <a:r>
              <a:rPr lang="ru-RU" dirty="0"/>
              <a:t> в складному </a:t>
            </a:r>
            <a:r>
              <a:rPr lang="ru-RU" dirty="0" err="1"/>
              <a:t>міжнародному</a:t>
            </a:r>
            <a:r>
              <a:rPr lang="ru-RU" dirty="0"/>
              <a:t> </a:t>
            </a:r>
            <a:r>
              <a:rPr lang="ru-RU" dirty="0" err="1"/>
              <a:t>законодавстві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створити</a:t>
            </a:r>
            <a:r>
              <a:rPr lang="ru-RU" dirty="0" smtClean="0"/>
              <a:t> систему, </a:t>
            </a:r>
            <a:r>
              <a:rPr lang="ru-RU" dirty="0"/>
              <a:t>яка дозволить легко </a:t>
            </a:r>
            <a:r>
              <a:rPr lang="ru-RU" dirty="0" err="1"/>
              <a:t>адаптувати</a:t>
            </a:r>
            <a:r>
              <a:rPr lang="ru-RU" dirty="0"/>
              <a:t> </a:t>
            </a:r>
            <a:r>
              <a:rPr lang="ru-RU" dirty="0" err="1"/>
              <a:t>маркетингові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 для </a:t>
            </a:r>
            <a:r>
              <a:rPr lang="ru-RU" dirty="0" err="1"/>
              <a:t>ефективного</a:t>
            </a:r>
            <a:r>
              <a:rPr lang="ru-RU" dirty="0"/>
              <a:t> </a:t>
            </a:r>
            <a:r>
              <a:rPr lang="ru-RU" dirty="0" err="1"/>
              <a:t>задоволення</a:t>
            </a:r>
            <a:r>
              <a:rPr lang="ru-RU" dirty="0"/>
              <a:t> потреб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комплаєнсу</a:t>
            </a:r>
            <a:r>
              <a:rPr lang="ru-RU" dirty="0"/>
              <a:t>.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підхід</a:t>
            </a:r>
            <a:r>
              <a:rPr lang="ru-RU" dirty="0"/>
              <a:t> </a:t>
            </a:r>
            <a:r>
              <a:rPr lang="ru-RU" dirty="0" err="1"/>
              <a:t>захистить</a:t>
            </a:r>
            <a:r>
              <a:rPr lang="ru-RU" dirty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/>
              <a:t>потенційних</a:t>
            </a:r>
            <a:r>
              <a:rPr lang="ru-RU" dirty="0"/>
              <a:t> </a:t>
            </a:r>
            <a:r>
              <a:rPr lang="ru-RU" dirty="0" err="1"/>
              <a:t>юридичних</a:t>
            </a:r>
            <a:r>
              <a:rPr lang="ru-RU" dirty="0"/>
              <a:t> проблем, </a:t>
            </a:r>
            <a:r>
              <a:rPr lang="ru-RU" dirty="0" err="1"/>
              <a:t>водночас</a:t>
            </a:r>
            <a:r>
              <a:rPr lang="ru-RU" dirty="0"/>
              <a:t> </a:t>
            </a:r>
            <a:r>
              <a:rPr lang="ru-RU" dirty="0" err="1"/>
              <a:t>відповідально</a:t>
            </a:r>
            <a:r>
              <a:rPr lang="ru-RU" dirty="0"/>
              <a:t> </a:t>
            </a:r>
            <a:r>
              <a:rPr lang="ru-RU" dirty="0" err="1"/>
              <a:t>розширюючи</a:t>
            </a:r>
            <a:r>
              <a:rPr lang="ru-RU" dirty="0"/>
              <a:t> </a:t>
            </a:r>
            <a:r>
              <a:rPr lang="ru-RU" dirty="0" err="1" smtClean="0"/>
              <a:t>глобальне</a:t>
            </a:r>
            <a:r>
              <a:rPr lang="ru-RU" dirty="0" smtClean="0"/>
              <a:t> </a:t>
            </a:r>
            <a:r>
              <a:rPr lang="ru-RU" dirty="0" err="1"/>
              <a:t>охоплення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447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Відповідність</a:t>
            </a:r>
            <a:r>
              <a:rPr lang="ru-RU" b="1" dirty="0"/>
              <a:t> </a:t>
            </a:r>
            <a:r>
              <a:rPr lang="ru-RU" b="1" dirty="0" err="1"/>
              <a:t>вимогам</a:t>
            </a:r>
            <a:r>
              <a:rPr lang="ru-RU" b="1" dirty="0"/>
              <a:t> </a:t>
            </a:r>
            <a:r>
              <a:rPr lang="ru-RU" b="1" dirty="0" err="1"/>
              <a:t>доступності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7673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/>
              <a:t>одним </a:t>
            </a:r>
            <a:r>
              <a:rPr lang="ru-RU" dirty="0" err="1"/>
              <a:t>важливим</a:t>
            </a:r>
            <a:r>
              <a:rPr lang="ru-RU" dirty="0"/>
              <a:t> </a:t>
            </a:r>
            <a:r>
              <a:rPr lang="ru-RU" dirty="0" err="1"/>
              <a:t>правовим</a:t>
            </a:r>
            <a:r>
              <a:rPr lang="ru-RU" dirty="0"/>
              <a:t> аспектом для агентств цифрового маркетингу є </a:t>
            </a:r>
            <a:r>
              <a:rPr lang="ru-RU" dirty="0" err="1"/>
              <a:t>дотримання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 </a:t>
            </a:r>
            <a:r>
              <a:rPr lang="ru-RU" dirty="0" err="1"/>
              <a:t>доступності</a:t>
            </a:r>
            <a:r>
              <a:rPr lang="ru-RU" dirty="0"/>
              <a:t>.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доступності</a:t>
            </a:r>
            <a:r>
              <a:rPr lang="ru-RU" dirty="0"/>
              <a:t> </a:t>
            </a:r>
            <a:r>
              <a:rPr lang="ru-RU" dirty="0" err="1"/>
              <a:t>вашого</a:t>
            </a:r>
            <a:r>
              <a:rPr lang="ru-RU" dirty="0"/>
              <a:t> контенту для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користувачів</a:t>
            </a:r>
            <a:r>
              <a:rPr lang="ru-RU" dirty="0"/>
              <a:t>, </a:t>
            </a:r>
            <a:r>
              <a:rPr lang="ru-RU" dirty="0" err="1"/>
              <a:t>включно</a:t>
            </a:r>
            <a:r>
              <a:rPr lang="ru-RU" dirty="0"/>
              <a:t> з людьми з </a:t>
            </a:r>
            <a:r>
              <a:rPr lang="ru-RU" dirty="0" err="1"/>
              <a:t>інвалідністю</a:t>
            </a:r>
            <a:r>
              <a:rPr lang="ru-RU" dirty="0"/>
              <a:t>, </a:t>
            </a:r>
            <a:r>
              <a:rPr lang="ru-RU" dirty="0" err="1"/>
              <a:t>підвищує</a:t>
            </a:r>
            <a:r>
              <a:rPr lang="ru-RU" dirty="0"/>
              <a:t> </a:t>
            </a:r>
            <a:r>
              <a:rPr lang="ru-RU" dirty="0" err="1"/>
              <a:t>інклюзивність</a:t>
            </a:r>
            <a:r>
              <a:rPr lang="ru-RU" dirty="0"/>
              <a:t> та </a:t>
            </a:r>
            <a:r>
              <a:rPr lang="ru-RU" dirty="0" err="1"/>
              <a:t>відповідає</a:t>
            </a:r>
            <a:r>
              <a:rPr lang="ru-RU" dirty="0"/>
              <a:t> </a:t>
            </a:r>
            <a:r>
              <a:rPr lang="ru-RU" dirty="0" err="1"/>
              <a:t>правовим</a:t>
            </a:r>
            <a:r>
              <a:rPr lang="ru-RU" dirty="0"/>
              <a:t> стандартам.</a:t>
            </a:r>
          </a:p>
          <a:p>
            <a:pPr algn="just"/>
            <a:r>
              <a:rPr lang="ru-RU" dirty="0" err="1"/>
              <a:t>Ознайомтеся</a:t>
            </a:r>
            <a:r>
              <a:rPr lang="ru-RU" dirty="0"/>
              <a:t> з такими </a:t>
            </a:r>
            <a:r>
              <a:rPr lang="ru-RU" dirty="0" err="1"/>
              <a:t>настановами</a:t>
            </a:r>
            <a:r>
              <a:rPr lang="ru-RU" dirty="0"/>
              <a:t>, як </a:t>
            </a:r>
            <a:r>
              <a:rPr lang="ru-RU" dirty="0" err="1"/>
              <a:t>Керівництво</a:t>
            </a:r>
            <a:r>
              <a:rPr lang="ru-RU" dirty="0"/>
              <a:t> з </a:t>
            </a:r>
            <a:r>
              <a:rPr lang="ru-RU" dirty="0" err="1"/>
              <a:t>доступності</a:t>
            </a:r>
            <a:r>
              <a:rPr lang="ru-RU" dirty="0"/>
              <a:t> веб-контенту (</a:t>
            </a:r>
            <a:r>
              <a:rPr lang="en-US" dirty="0"/>
              <a:t>WCAG). </a:t>
            </a:r>
            <a:r>
              <a:rPr lang="ru-RU" dirty="0"/>
              <a:t>Вони </a:t>
            </a:r>
            <a:r>
              <a:rPr lang="ru-RU" dirty="0" err="1"/>
              <a:t>забезпечують</a:t>
            </a:r>
            <a:r>
              <a:rPr lang="ru-RU" dirty="0"/>
              <a:t> основу для </a:t>
            </a:r>
            <a:r>
              <a:rPr lang="ru-RU" dirty="0" err="1"/>
              <a:t>створення</a:t>
            </a:r>
            <a:r>
              <a:rPr lang="ru-RU" dirty="0"/>
              <a:t> доступного веб-контенту. </a:t>
            </a:r>
            <a:r>
              <a:rPr lang="ru-RU" dirty="0" err="1"/>
              <a:t>Впровадження</a:t>
            </a:r>
            <a:r>
              <a:rPr lang="ru-RU" dirty="0"/>
              <a:t> таких </a:t>
            </a:r>
            <a:r>
              <a:rPr lang="ru-RU" dirty="0" err="1"/>
              <a:t>функцій</a:t>
            </a:r>
            <a:r>
              <a:rPr lang="ru-RU" dirty="0"/>
              <a:t>, як </a:t>
            </a:r>
            <a:r>
              <a:rPr lang="ru-RU" dirty="0" err="1"/>
              <a:t>альтернативний</a:t>
            </a:r>
            <a:r>
              <a:rPr lang="ru-RU" dirty="0"/>
              <a:t> текст для </a:t>
            </a:r>
            <a:r>
              <a:rPr lang="ru-RU" dirty="0" err="1"/>
              <a:t>зображень</a:t>
            </a:r>
            <a:r>
              <a:rPr lang="ru-RU" dirty="0"/>
              <a:t>, </a:t>
            </a:r>
            <a:r>
              <a:rPr lang="ru-RU" dirty="0" err="1"/>
              <a:t>відео</a:t>
            </a:r>
            <a:r>
              <a:rPr lang="ru-RU" dirty="0"/>
              <a:t> з субтитрами та </a:t>
            </a:r>
            <a:r>
              <a:rPr lang="ru-RU" dirty="0" err="1"/>
              <a:t>клавіатурна</a:t>
            </a:r>
            <a:r>
              <a:rPr lang="ru-RU" dirty="0"/>
              <a:t> </a:t>
            </a:r>
            <a:r>
              <a:rPr lang="ru-RU" dirty="0" err="1"/>
              <a:t>навігація</a:t>
            </a:r>
            <a:r>
              <a:rPr lang="ru-RU" dirty="0"/>
              <a:t>,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ваш веб-сайт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зручним</a:t>
            </a:r>
            <a:r>
              <a:rPr lang="ru-RU" dirty="0"/>
              <a:t> для </a:t>
            </a:r>
            <a:r>
              <a:rPr lang="ru-RU" dirty="0" err="1"/>
              <a:t>користувачів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Крім</a:t>
            </a:r>
            <a:r>
              <a:rPr lang="ru-RU" dirty="0"/>
              <a:t> того, регулярно </a:t>
            </a:r>
            <a:r>
              <a:rPr lang="ru-RU" dirty="0" err="1"/>
              <a:t>проводьте</a:t>
            </a:r>
            <a:r>
              <a:rPr lang="ru-RU" dirty="0"/>
              <a:t> аудит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цифрових</a:t>
            </a:r>
            <a:r>
              <a:rPr lang="ru-RU" dirty="0"/>
              <a:t> платформ,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виявити</a:t>
            </a:r>
            <a:r>
              <a:rPr lang="ru-RU" dirty="0"/>
              <a:t> та </a:t>
            </a:r>
            <a:r>
              <a:rPr lang="ru-RU" dirty="0" err="1"/>
              <a:t>виправити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з </a:t>
            </a:r>
            <a:r>
              <a:rPr lang="ru-RU" dirty="0" err="1"/>
              <a:t>доступністю</a:t>
            </a:r>
            <a:r>
              <a:rPr lang="ru-RU" dirty="0"/>
              <a:t>.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проактивний</a:t>
            </a:r>
            <a:r>
              <a:rPr lang="ru-RU" dirty="0"/>
              <a:t> </a:t>
            </a:r>
            <a:r>
              <a:rPr lang="ru-RU" dirty="0" err="1"/>
              <a:t>підхід</a:t>
            </a:r>
            <a:r>
              <a:rPr lang="ru-RU" dirty="0"/>
              <a:t> </a:t>
            </a:r>
            <a:r>
              <a:rPr lang="ru-RU" dirty="0" err="1"/>
              <a:t>допоможе</a:t>
            </a:r>
            <a:r>
              <a:rPr lang="ru-RU" dirty="0"/>
              <a:t> вам </a:t>
            </a:r>
            <a:r>
              <a:rPr lang="ru-RU" dirty="0" err="1"/>
              <a:t>відповідати</a:t>
            </a:r>
            <a:r>
              <a:rPr lang="ru-RU" dirty="0"/>
              <a:t> </a:t>
            </a:r>
            <a:r>
              <a:rPr lang="ru-RU" dirty="0" err="1"/>
              <a:t>вимогам</a:t>
            </a:r>
            <a:r>
              <a:rPr lang="ru-RU" dirty="0"/>
              <a:t> </a:t>
            </a:r>
            <a:r>
              <a:rPr lang="ru-RU" dirty="0" err="1"/>
              <a:t>законодавства</a:t>
            </a:r>
            <a:r>
              <a:rPr lang="ru-RU" dirty="0"/>
              <a:t> та </a:t>
            </a:r>
            <a:r>
              <a:rPr lang="ru-RU" dirty="0" err="1"/>
              <a:t>уникнути</a:t>
            </a:r>
            <a:r>
              <a:rPr lang="ru-RU" dirty="0"/>
              <a:t> </a:t>
            </a:r>
            <a:r>
              <a:rPr lang="ru-RU" dirty="0" err="1"/>
              <a:t>потенційних</a:t>
            </a:r>
            <a:r>
              <a:rPr lang="ru-RU" dirty="0"/>
              <a:t> </a:t>
            </a:r>
            <a:r>
              <a:rPr lang="ru-RU" dirty="0" err="1"/>
              <a:t>судових</a:t>
            </a:r>
            <a:r>
              <a:rPr lang="ru-RU" dirty="0"/>
              <a:t> </a:t>
            </a:r>
            <a:r>
              <a:rPr lang="ru-RU" dirty="0" err="1"/>
              <a:t>позовів</a:t>
            </a:r>
            <a:r>
              <a:rPr lang="ru-RU" dirty="0"/>
              <a:t>, </a:t>
            </a:r>
            <a:r>
              <a:rPr lang="ru-RU" dirty="0" err="1"/>
              <a:t>пов'язаних</a:t>
            </a:r>
            <a:r>
              <a:rPr lang="ru-RU" dirty="0"/>
              <a:t> з </a:t>
            </a:r>
            <a:r>
              <a:rPr lang="ru-RU" dirty="0" err="1"/>
              <a:t>дискримінацією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Інвестуйте</a:t>
            </a:r>
            <a:r>
              <a:rPr lang="ru-RU" dirty="0"/>
              <a:t> в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вашої</a:t>
            </a:r>
            <a:r>
              <a:rPr lang="ru-RU" dirty="0"/>
              <a:t> </a:t>
            </a:r>
            <a:r>
              <a:rPr lang="ru-RU" dirty="0" err="1"/>
              <a:t>команди</a:t>
            </a:r>
            <a:r>
              <a:rPr lang="ru-RU" dirty="0"/>
              <a:t> </a:t>
            </a:r>
            <a:r>
              <a:rPr lang="ru-RU" dirty="0" err="1"/>
              <a:t>найкращим</a:t>
            </a:r>
            <a:r>
              <a:rPr lang="ru-RU" dirty="0"/>
              <a:t> практикам </a:t>
            </a:r>
            <a:r>
              <a:rPr lang="ru-RU" dirty="0" err="1"/>
              <a:t>доступності</a:t>
            </a:r>
            <a:r>
              <a:rPr lang="ru-RU" dirty="0"/>
              <a:t> в </a:t>
            </a:r>
            <a:r>
              <a:rPr lang="ru-RU" dirty="0" err="1"/>
              <a:t>дизайні</a:t>
            </a:r>
            <a:r>
              <a:rPr lang="ru-RU" dirty="0"/>
              <a:t> та </a:t>
            </a:r>
            <a:r>
              <a:rPr lang="ru-RU" dirty="0" err="1"/>
              <a:t>розробці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 </a:t>
            </a:r>
            <a:r>
              <a:rPr lang="ru-RU" dirty="0" err="1"/>
              <a:t>гарантують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зробить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внесок</a:t>
            </a:r>
            <a:r>
              <a:rPr lang="ru-RU" dirty="0"/>
              <a:t> у </a:t>
            </a:r>
            <a:r>
              <a:rPr lang="ru-RU" dirty="0" err="1"/>
              <a:t>підтримку</a:t>
            </a:r>
            <a:r>
              <a:rPr lang="ru-RU" dirty="0"/>
              <a:t> </a:t>
            </a:r>
            <a:r>
              <a:rPr lang="ru-RU" dirty="0" err="1"/>
              <a:t>інклюзивної</a:t>
            </a:r>
            <a:r>
              <a:rPr lang="ru-RU" dirty="0"/>
              <a:t> </a:t>
            </a:r>
            <a:r>
              <a:rPr lang="ru-RU" dirty="0" err="1"/>
              <a:t>присутності</a:t>
            </a:r>
            <a:r>
              <a:rPr lang="ru-RU" dirty="0"/>
              <a:t> в </a:t>
            </a:r>
            <a:r>
              <a:rPr lang="ru-RU" dirty="0" err="1"/>
              <a:t>Інтернеті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сприятимуть</a:t>
            </a:r>
            <a:r>
              <a:rPr lang="ru-RU" dirty="0"/>
              <a:t> </a:t>
            </a:r>
            <a:r>
              <a:rPr lang="ru-RU" dirty="0" err="1"/>
              <a:t>формуванню</a:t>
            </a:r>
            <a:r>
              <a:rPr lang="ru-RU" dirty="0"/>
              <a:t> </a:t>
            </a:r>
            <a:r>
              <a:rPr lang="ru-RU" dirty="0" err="1"/>
              <a:t>доброзичливих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різними</a:t>
            </a:r>
            <a:r>
              <a:rPr lang="ru-RU" dirty="0"/>
              <a:t> </a:t>
            </a:r>
            <a:r>
              <a:rPr lang="ru-RU" dirty="0" err="1"/>
              <a:t>групами</a:t>
            </a:r>
            <a:r>
              <a:rPr lang="ru-RU" dirty="0"/>
              <a:t> </a:t>
            </a:r>
            <a:r>
              <a:rPr lang="ru-RU" dirty="0" err="1"/>
              <a:t>користувачів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4048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93387"/>
            <a:ext cx="10515600" cy="558357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/>
              <a:t>Дотримання</a:t>
            </a:r>
            <a:r>
              <a:rPr lang="ru-RU" b="1" dirty="0"/>
              <a:t> </a:t>
            </a:r>
            <a:r>
              <a:rPr lang="ru-RU" b="1" dirty="0" err="1"/>
              <a:t>екологічних</a:t>
            </a:r>
            <a:r>
              <a:rPr lang="ru-RU" b="1" dirty="0"/>
              <a:t> норм</a:t>
            </a:r>
          </a:p>
          <a:p>
            <a:r>
              <a:rPr lang="ru-RU" dirty="0" err="1"/>
              <a:t>Поряд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доступністю</a:t>
            </a:r>
            <a:r>
              <a:rPr lang="ru-RU" dirty="0"/>
              <a:t>, для агентств цифрового маркетингу </a:t>
            </a:r>
            <a:r>
              <a:rPr lang="ru-RU" dirty="0" err="1"/>
              <a:t>дедалі</a:t>
            </a:r>
            <a:r>
              <a:rPr lang="ru-RU" dirty="0"/>
              <a:t> </a:t>
            </a:r>
            <a:r>
              <a:rPr lang="ru-RU" dirty="0" err="1"/>
              <a:t>більшого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набуває</a:t>
            </a:r>
            <a:r>
              <a:rPr lang="ru-RU" dirty="0"/>
              <a:t> </a:t>
            </a:r>
            <a:r>
              <a:rPr lang="ru-RU" dirty="0" err="1"/>
              <a:t>дотримання</a:t>
            </a:r>
            <a:r>
              <a:rPr lang="ru-RU" dirty="0"/>
              <a:t> </a:t>
            </a:r>
            <a:r>
              <a:rPr lang="ru-RU" dirty="0" err="1"/>
              <a:t>екологічних</a:t>
            </a:r>
            <a:r>
              <a:rPr lang="ru-RU" dirty="0"/>
              <a:t> норм. У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регіонах</a:t>
            </a:r>
            <a:r>
              <a:rPr lang="ru-RU" dirty="0"/>
              <a:t> зараз </a:t>
            </a:r>
            <a:r>
              <a:rPr lang="ru-RU" dirty="0" err="1"/>
              <a:t>діють</a:t>
            </a:r>
            <a:r>
              <a:rPr lang="ru-RU" dirty="0"/>
              <a:t> правила, </a:t>
            </a:r>
            <a:r>
              <a:rPr lang="ru-RU" dirty="0" err="1"/>
              <a:t>спрямовані</a:t>
            </a:r>
            <a:r>
              <a:rPr lang="ru-RU" dirty="0"/>
              <a:t> на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 на </a:t>
            </a:r>
            <a:r>
              <a:rPr lang="ru-RU" dirty="0" err="1"/>
              <a:t>навколишнє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.</a:t>
            </a:r>
          </a:p>
          <a:p>
            <a:r>
              <a:rPr lang="ru-RU" dirty="0" err="1"/>
              <a:t>Почніть</a:t>
            </a:r>
            <a:r>
              <a:rPr lang="ru-RU" dirty="0"/>
              <a:t> з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вуглецевого</a:t>
            </a:r>
            <a:r>
              <a:rPr lang="ru-RU" dirty="0"/>
              <a:t> </a:t>
            </a:r>
            <a:r>
              <a:rPr lang="ru-RU" dirty="0" err="1"/>
              <a:t>сліду</a:t>
            </a:r>
            <a:r>
              <a:rPr lang="ru-RU" dirty="0"/>
              <a:t> </a:t>
            </a:r>
            <a:r>
              <a:rPr lang="ru-RU" dirty="0" err="1"/>
              <a:t>вашої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. </a:t>
            </a:r>
            <a:r>
              <a:rPr lang="ru-RU" dirty="0" err="1"/>
              <a:t>Впроваджуйте</a:t>
            </a:r>
            <a:r>
              <a:rPr lang="ru-RU" dirty="0"/>
              <a:t> практики,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мінімізують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оптимізуйте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серверів</a:t>
            </a:r>
            <a:r>
              <a:rPr lang="ru-RU" dirty="0"/>
              <a:t> та </a:t>
            </a:r>
            <a:r>
              <a:rPr lang="ru-RU" dirty="0" err="1"/>
              <a:t>використовуйте</a:t>
            </a:r>
            <a:r>
              <a:rPr lang="ru-RU" dirty="0"/>
              <a:t> </a:t>
            </a:r>
            <a:r>
              <a:rPr lang="ru-RU" dirty="0" err="1"/>
              <a:t>відновлювані</a:t>
            </a:r>
            <a:r>
              <a:rPr lang="ru-RU" dirty="0"/>
              <a:t> </a:t>
            </a:r>
            <a:r>
              <a:rPr lang="ru-RU" dirty="0" err="1"/>
              <a:t>джерела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. </a:t>
            </a:r>
            <a:r>
              <a:rPr lang="ru-RU" dirty="0" err="1"/>
              <a:t>Ще</a:t>
            </a:r>
            <a:r>
              <a:rPr lang="ru-RU" dirty="0"/>
              <a:t> один </a:t>
            </a:r>
            <a:r>
              <a:rPr lang="ru-RU" dirty="0" err="1"/>
              <a:t>простий</a:t>
            </a:r>
            <a:r>
              <a:rPr lang="ru-RU" dirty="0"/>
              <a:t>, але </a:t>
            </a:r>
            <a:r>
              <a:rPr lang="ru-RU" dirty="0" err="1"/>
              <a:t>ефективний</a:t>
            </a:r>
            <a:r>
              <a:rPr lang="ru-RU" dirty="0"/>
              <a:t> </a:t>
            </a:r>
            <a:r>
              <a:rPr lang="ru-RU" dirty="0" err="1"/>
              <a:t>крок</a:t>
            </a:r>
            <a:r>
              <a:rPr lang="ru-RU" dirty="0"/>
              <a:t> - </a:t>
            </a:r>
            <a:r>
              <a:rPr lang="ru-RU" dirty="0" err="1"/>
              <a:t>скорочення</a:t>
            </a:r>
            <a:r>
              <a:rPr lang="ru-RU" dirty="0"/>
              <a:t> </a:t>
            </a:r>
            <a:r>
              <a:rPr lang="ru-RU" dirty="0" err="1"/>
              <a:t>паперових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цифрових</a:t>
            </a:r>
            <a:r>
              <a:rPr lang="ru-RU" dirty="0"/>
              <a:t> </a:t>
            </a:r>
            <a:r>
              <a:rPr lang="ru-RU" dirty="0" err="1"/>
              <a:t>контрактів</a:t>
            </a:r>
            <a:r>
              <a:rPr lang="ru-RU" dirty="0"/>
              <a:t> та </a:t>
            </a:r>
            <a:r>
              <a:rPr lang="ru-RU" dirty="0" err="1"/>
              <a:t>комунікацій</a:t>
            </a:r>
            <a:r>
              <a:rPr lang="ru-RU" dirty="0"/>
              <a:t>.</a:t>
            </a:r>
          </a:p>
          <a:p>
            <a:r>
              <a:rPr lang="ru-RU" dirty="0" err="1"/>
              <a:t>Запровадьте</a:t>
            </a:r>
            <a:r>
              <a:rPr lang="ru-RU" dirty="0"/>
              <a:t> </a:t>
            </a:r>
            <a:r>
              <a:rPr lang="ru-RU" dirty="0" err="1"/>
              <a:t>політику</a:t>
            </a:r>
            <a:r>
              <a:rPr lang="ru-RU" dirty="0"/>
              <a:t> </a:t>
            </a:r>
            <a:r>
              <a:rPr lang="ru-RU" dirty="0" err="1"/>
              <a:t>прозорості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ваших </a:t>
            </a:r>
            <a:r>
              <a:rPr lang="ru-RU" dirty="0" err="1"/>
              <a:t>зусиль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сталого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. </a:t>
            </a:r>
            <a:r>
              <a:rPr lang="ru-RU" dirty="0" err="1"/>
              <a:t>Прозорість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покращити</a:t>
            </a:r>
            <a:r>
              <a:rPr lang="ru-RU" dirty="0"/>
              <a:t> </a:t>
            </a:r>
            <a:r>
              <a:rPr lang="ru-RU" dirty="0" err="1"/>
              <a:t>імідж</a:t>
            </a:r>
            <a:r>
              <a:rPr lang="ru-RU" dirty="0"/>
              <a:t> </a:t>
            </a:r>
            <a:r>
              <a:rPr lang="ru-RU" dirty="0" err="1"/>
              <a:t>вашого</a:t>
            </a:r>
            <a:r>
              <a:rPr lang="ru-RU" dirty="0"/>
              <a:t> бренду; </a:t>
            </a:r>
            <a:r>
              <a:rPr lang="ru-RU" dirty="0" err="1"/>
              <a:t>клієнти</a:t>
            </a:r>
            <a:r>
              <a:rPr lang="ru-RU" dirty="0"/>
              <a:t> все </a:t>
            </a:r>
            <a:r>
              <a:rPr lang="ru-RU" dirty="0" err="1"/>
              <a:t>частіше</a:t>
            </a:r>
            <a:r>
              <a:rPr lang="ru-RU" dirty="0"/>
              <a:t> </a:t>
            </a:r>
            <a:r>
              <a:rPr lang="ru-RU" dirty="0" err="1"/>
              <a:t>віддають</a:t>
            </a:r>
            <a:r>
              <a:rPr lang="ru-RU" dirty="0"/>
              <a:t> </a:t>
            </a:r>
            <a:r>
              <a:rPr lang="ru-RU" dirty="0" err="1"/>
              <a:t>перевагу</a:t>
            </a:r>
            <a:r>
              <a:rPr lang="ru-RU" dirty="0"/>
              <a:t> </a:t>
            </a:r>
            <a:r>
              <a:rPr lang="ru-RU" dirty="0" err="1"/>
              <a:t>роботі</a:t>
            </a:r>
            <a:r>
              <a:rPr lang="ru-RU" dirty="0"/>
              <a:t> з </a:t>
            </a:r>
            <a:r>
              <a:rPr lang="ru-RU" dirty="0" err="1"/>
              <a:t>екологічно</a:t>
            </a:r>
            <a:r>
              <a:rPr lang="ru-RU" dirty="0"/>
              <a:t> </a:t>
            </a:r>
            <a:r>
              <a:rPr lang="ru-RU" dirty="0" err="1"/>
              <a:t>відповідальними</a:t>
            </a:r>
            <a:r>
              <a:rPr lang="ru-RU" dirty="0"/>
              <a:t> партнерами. </a:t>
            </a:r>
            <a:r>
              <a:rPr lang="ru-RU" dirty="0" err="1"/>
              <a:t>Найважливіше</a:t>
            </a:r>
            <a:r>
              <a:rPr lang="ru-RU" dirty="0"/>
              <a:t> - бути в </a:t>
            </a:r>
            <a:r>
              <a:rPr lang="ru-RU" dirty="0" err="1"/>
              <a:t>курсі</a:t>
            </a:r>
            <a:r>
              <a:rPr lang="ru-RU" dirty="0"/>
              <a:t> </a:t>
            </a:r>
            <a:r>
              <a:rPr lang="ru-RU" dirty="0" err="1"/>
              <a:t>місцевих</a:t>
            </a:r>
            <a:r>
              <a:rPr lang="ru-RU" dirty="0"/>
              <a:t> </a:t>
            </a:r>
            <a:r>
              <a:rPr lang="ru-RU" dirty="0" err="1"/>
              <a:t>законів</a:t>
            </a:r>
            <a:r>
              <a:rPr lang="ru-RU" dirty="0"/>
              <a:t> про </a:t>
            </a:r>
            <a:r>
              <a:rPr lang="ru-RU" dirty="0" err="1"/>
              <a:t>охорону</a:t>
            </a:r>
            <a:r>
              <a:rPr lang="ru-RU" dirty="0"/>
              <a:t> </a:t>
            </a:r>
            <a:r>
              <a:rPr lang="ru-RU" dirty="0" err="1"/>
              <a:t>довкілля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позиціонувати</a:t>
            </a:r>
            <a:r>
              <a:rPr lang="ru-RU" dirty="0"/>
              <a:t> свою </a:t>
            </a:r>
            <a:r>
              <a:rPr lang="ru-RU" dirty="0" err="1"/>
              <a:t>агенцію</a:t>
            </a:r>
            <a:r>
              <a:rPr lang="ru-RU" dirty="0"/>
              <a:t> як </a:t>
            </a:r>
            <a:r>
              <a:rPr lang="ru-RU" dirty="0" err="1"/>
              <a:t>прогресивного</a:t>
            </a:r>
            <a:r>
              <a:rPr lang="ru-RU" dirty="0"/>
              <a:t> </a:t>
            </a:r>
            <a:r>
              <a:rPr lang="ru-RU" dirty="0" err="1"/>
              <a:t>лідера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, </a:t>
            </a:r>
            <a:r>
              <a:rPr lang="ru-RU" dirty="0" err="1"/>
              <a:t>відданого</a:t>
            </a:r>
            <a:r>
              <a:rPr lang="ru-RU" dirty="0"/>
              <a:t> </a:t>
            </a:r>
            <a:r>
              <a:rPr lang="ru-RU" dirty="0" err="1"/>
              <a:t>глобальним</a:t>
            </a:r>
            <a:r>
              <a:rPr lang="ru-RU" dirty="0"/>
              <a:t> </a:t>
            </a:r>
            <a:r>
              <a:rPr lang="ru-RU" dirty="0" err="1"/>
              <a:t>ініціативам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сталого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, та </a:t>
            </a:r>
            <a:r>
              <a:rPr lang="ru-RU" dirty="0" err="1"/>
              <a:t>уникати</a:t>
            </a:r>
            <a:r>
              <a:rPr lang="ru-RU" dirty="0"/>
              <a:t> </a:t>
            </a:r>
            <a:r>
              <a:rPr lang="ru-RU" dirty="0" err="1"/>
              <a:t>правових</a:t>
            </a:r>
            <a:r>
              <a:rPr lang="ru-RU" dirty="0"/>
              <a:t> </a:t>
            </a:r>
            <a:r>
              <a:rPr lang="ru-RU" dirty="0" err="1"/>
              <a:t>пасток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42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Роль </a:t>
            </a:r>
            <a:r>
              <a:rPr lang="ru-RU" b="1" dirty="0" err="1"/>
              <a:t>експертів</a:t>
            </a:r>
            <a:r>
              <a:rPr lang="ru-RU" b="1" dirty="0"/>
              <a:t> у </a:t>
            </a:r>
            <a:r>
              <a:rPr lang="ru-RU" b="1" dirty="0" err="1"/>
              <a:t>забезпеченні</a:t>
            </a:r>
            <a:r>
              <a:rPr lang="ru-RU" b="1" dirty="0"/>
              <a:t> </a:t>
            </a:r>
            <a:r>
              <a:rPr lang="ru-RU" b="1" dirty="0" err="1"/>
              <a:t>комплаєнсу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 smtClean="0"/>
              <a:t>Залучення</a:t>
            </a:r>
            <a:r>
              <a:rPr lang="ru-RU" dirty="0" smtClean="0"/>
              <a:t> </a:t>
            </a:r>
            <a:r>
              <a:rPr lang="ru-RU" dirty="0" err="1"/>
              <a:t>експертів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важливе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для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дотримання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 </a:t>
            </a:r>
            <a:r>
              <a:rPr lang="ru-RU" dirty="0" err="1"/>
              <a:t>законодавства</a:t>
            </a:r>
            <a:r>
              <a:rPr lang="ru-RU" dirty="0"/>
              <a:t> та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smtClean="0"/>
              <a:t>цифрового </a:t>
            </a:r>
            <a:r>
              <a:rPr lang="ru-RU" dirty="0"/>
              <a:t>маркетингу. </a:t>
            </a:r>
            <a:r>
              <a:rPr lang="ru-RU" dirty="0" err="1"/>
              <a:t>Юридичні</a:t>
            </a:r>
            <a:r>
              <a:rPr lang="ru-RU" dirty="0"/>
              <a:t> </a:t>
            </a:r>
            <a:r>
              <a:rPr lang="ru-RU" dirty="0" err="1"/>
              <a:t>консультанти</a:t>
            </a:r>
            <a:r>
              <a:rPr lang="ru-RU" dirty="0"/>
              <a:t>, особливо </a:t>
            </a:r>
            <a:r>
              <a:rPr lang="ru-RU" dirty="0" err="1"/>
              <a:t>комерційні</a:t>
            </a:r>
            <a:r>
              <a:rPr lang="ru-RU" dirty="0"/>
              <a:t> та </a:t>
            </a:r>
            <a:r>
              <a:rPr lang="ru-RU" dirty="0" err="1"/>
              <a:t>контрактні</a:t>
            </a:r>
            <a:r>
              <a:rPr lang="ru-RU" dirty="0"/>
              <a:t> </a:t>
            </a:r>
            <a:r>
              <a:rPr lang="ru-RU" dirty="0" err="1"/>
              <a:t>юристи</a:t>
            </a:r>
            <a:r>
              <a:rPr lang="ru-RU" dirty="0"/>
              <a:t>, </a:t>
            </a:r>
            <a:r>
              <a:rPr lang="ru-RU" dirty="0" err="1"/>
              <a:t>життєво</a:t>
            </a:r>
            <a:r>
              <a:rPr lang="ru-RU" dirty="0"/>
              <a:t> </a:t>
            </a:r>
            <a:r>
              <a:rPr lang="ru-RU" dirty="0" err="1"/>
              <a:t>необхідні</a:t>
            </a:r>
            <a:r>
              <a:rPr lang="ru-RU" dirty="0"/>
              <a:t> для </a:t>
            </a:r>
            <a:r>
              <a:rPr lang="ru-RU" dirty="0" err="1"/>
              <a:t>складання</a:t>
            </a:r>
            <a:r>
              <a:rPr lang="ru-RU" dirty="0"/>
              <a:t> </a:t>
            </a:r>
            <a:r>
              <a:rPr lang="ru-RU" dirty="0" err="1"/>
              <a:t>чітких</a:t>
            </a:r>
            <a:r>
              <a:rPr lang="ru-RU" dirty="0"/>
              <a:t> </a:t>
            </a:r>
            <a:r>
              <a:rPr lang="ru-RU" dirty="0" err="1"/>
              <a:t>угод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запобігають</a:t>
            </a:r>
            <a:r>
              <a:rPr lang="ru-RU" dirty="0"/>
              <a:t> </a:t>
            </a:r>
            <a:r>
              <a:rPr lang="ru-RU" dirty="0" err="1"/>
              <a:t>виникненню</a:t>
            </a:r>
            <a:r>
              <a:rPr lang="ru-RU" dirty="0"/>
              <a:t> </a:t>
            </a:r>
            <a:r>
              <a:rPr lang="ru-RU" dirty="0" err="1"/>
              <a:t>суперечок</a:t>
            </a:r>
            <a:r>
              <a:rPr lang="ru-RU" dirty="0"/>
              <a:t>. Вони </a:t>
            </a:r>
            <a:r>
              <a:rPr lang="ru-RU" dirty="0" err="1"/>
              <a:t>гарантують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дотримуєтесь</a:t>
            </a:r>
            <a:r>
              <a:rPr lang="ru-RU" dirty="0"/>
              <a:t> </a:t>
            </a:r>
            <a:r>
              <a:rPr lang="ru-RU" dirty="0" err="1"/>
              <a:t>законів</a:t>
            </a:r>
            <a:r>
              <a:rPr lang="ru-RU" dirty="0"/>
              <a:t> про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, таких як </a:t>
            </a:r>
            <a:r>
              <a:rPr lang="en-US" dirty="0"/>
              <a:t>GDPR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en-US" dirty="0"/>
              <a:t>CCPA.</a:t>
            </a:r>
          </a:p>
          <a:p>
            <a:endParaRPr lang="ru-RU" dirty="0"/>
          </a:p>
          <a:p>
            <a:r>
              <a:rPr lang="ru-RU" dirty="0" err="1"/>
              <a:t>Бухгалтери</a:t>
            </a:r>
            <a:r>
              <a:rPr lang="ru-RU" dirty="0"/>
              <a:t>, </a:t>
            </a:r>
            <a:r>
              <a:rPr lang="ru-RU" dirty="0" err="1"/>
              <a:t>знайомі</a:t>
            </a:r>
            <a:r>
              <a:rPr lang="ru-RU" dirty="0"/>
              <a:t> з маркетинговою </a:t>
            </a:r>
            <a:r>
              <a:rPr lang="ru-RU" dirty="0" err="1"/>
              <a:t>індустрією</a:t>
            </a:r>
            <a:r>
              <a:rPr lang="ru-RU" dirty="0"/>
              <a:t>, </a:t>
            </a:r>
            <a:r>
              <a:rPr lang="ru-RU" dirty="0" err="1"/>
              <a:t>допомагають</a:t>
            </a:r>
            <a:r>
              <a:rPr lang="ru-RU" dirty="0"/>
              <a:t> </a:t>
            </a:r>
            <a:r>
              <a:rPr lang="ru-RU" dirty="0" err="1"/>
              <a:t>дотримуватися</a:t>
            </a:r>
            <a:r>
              <a:rPr lang="ru-RU" dirty="0"/>
              <a:t> </a:t>
            </a:r>
            <a:r>
              <a:rPr lang="ru-RU" dirty="0" err="1"/>
              <a:t>податкового</a:t>
            </a:r>
            <a:r>
              <a:rPr lang="ru-RU" dirty="0"/>
              <a:t> </a:t>
            </a:r>
            <a:r>
              <a:rPr lang="ru-RU" dirty="0" err="1"/>
              <a:t>законодавства</a:t>
            </a:r>
            <a:r>
              <a:rPr lang="ru-RU" dirty="0"/>
              <a:t>, </a:t>
            </a:r>
            <a:r>
              <a:rPr lang="ru-RU" dirty="0" err="1"/>
              <a:t>ведучи</a:t>
            </a:r>
            <a:r>
              <a:rPr lang="ru-RU" dirty="0"/>
              <a:t> </a:t>
            </a:r>
            <a:r>
              <a:rPr lang="ru-RU" dirty="0" err="1"/>
              <a:t>точний</a:t>
            </a:r>
            <a:r>
              <a:rPr lang="ru-RU" dirty="0"/>
              <a:t> </a:t>
            </a:r>
            <a:r>
              <a:rPr lang="ru-RU" dirty="0" err="1"/>
              <a:t>облік</a:t>
            </a:r>
            <a:r>
              <a:rPr lang="ru-RU" dirty="0"/>
              <a:t> і </a:t>
            </a:r>
            <a:r>
              <a:rPr lang="ru-RU" dirty="0" err="1"/>
              <a:t>своєчасно</a:t>
            </a:r>
            <a:r>
              <a:rPr lang="ru-RU" dirty="0"/>
              <a:t> </a:t>
            </a:r>
            <a:r>
              <a:rPr lang="ru-RU" dirty="0" err="1"/>
              <a:t>подаючи</a:t>
            </a:r>
            <a:r>
              <a:rPr lang="ru-RU" dirty="0"/>
              <a:t> </a:t>
            </a:r>
            <a:r>
              <a:rPr lang="ru-RU" dirty="0" err="1"/>
              <a:t>декларації</a:t>
            </a:r>
            <a:r>
              <a:rPr lang="ru-RU" dirty="0"/>
              <a:t>. </a:t>
            </a:r>
            <a:r>
              <a:rPr lang="ru-RU" dirty="0" err="1"/>
              <a:t>Консультанти</a:t>
            </a:r>
            <a:r>
              <a:rPr lang="ru-RU" dirty="0"/>
              <a:t> з </a:t>
            </a:r>
            <a:r>
              <a:rPr lang="ru-RU" dirty="0" err="1"/>
              <a:t>кібербезпеки</a:t>
            </a:r>
            <a:r>
              <a:rPr lang="ru-RU" dirty="0"/>
              <a:t> </a:t>
            </a:r>
            <a:r>
              <a:rPr lang="ru-RU" dirty="0" err="1"/>
              <a:t>відіграють</a:t>
            </a:r>
            <a:r>
              <a:rPr lang="ru-RU" dirty="0"/>
              <a:t> </a:t>
            </a:r>
            <a:r>
              <a:rPr lang="ru-RU" dirty="0" err="1"/>
              <a:t>важливу</a:t>
            </a:r>
            <a:r>
              <a:rPr lang="ru-RU" dirty="0"/>
              <a:t> роль у </a:t>
            </a:r>
            <a:r>
              <a:rPr lang="ru-RU" dirty="0" err="1"/>
              <a:t>захисті</a:t>
            </a:r>
            <a:r>
              <a:rPr lang="ru-RU" dirty="0"/>
              <a:t> </a:t>
            </a:r>
            <a:r>
              <a:rPr lang="ru-RU" dirty="0" err="1"/>
              <a:t>конфіденційних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потенційних</a:t>
            </a:r>
            <a:r>
              <a:rPr lang="ru-RU" dirty="0"/>
              <a:t> </a:t>
            </a:r>
            <a:r>
              <a:rPr lang="ru-RU" dirty="0" err="1"/>
              <a:t>порушень</a:t>
            </a:r>
            <a:r>
              <a:rPr lang="ru-RU" dirty="0"/>
              <a:t>. Вони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впровадити</a:t>
            </a:r>
            <a:r>
              <a:rPr lang="ru-RU" dirty="0"/>
              <a:t> </a:t>
            </a:r>
            <a:r>
              <a:rPr lang="ru-RU" dirty="0" err="1"/>
              <a:t>надійні</a:t>
            </a:r>
            <a:r>
              <a:rPr lang="ru-RU" dirty="0"/>
              <a:t> заходи </a:t>
            </a:r>
            <a:r>
              <a:rPr lang="ru-RU" dirty="0" err="1"/>
              <a:t>безпеки</a:t>
            </a:r>
            <a:r>
              <a:rPr lang="ru-RU" dirty="0"/>
              <a:t>, </a:t>
            </a:r>
            <a:r>
              <a:rPr lang="ru-RU" dirty="0" err="1"/>
              <a:t>адаптовані</a:t>
            </a:r>
            <a:r>
              <a:rPr lang="ru-RU" dirty="0"/>
              <a:t> до ваших </a:t>
            </a:r>
            <a:r>
              <a:rPr lang="ru-RU" dirty="0" err="1"/>
              <a:t>конкретних</a:t>
            </a:r>
            <a:r>
              <a:rPr lang="ru-RU" dirty="0"/>
              <a:t> потреб.</a:t>
            </a:r>
          </a:p>
          <a:p>
            <a:r>
              <a:rPr lang="ru-RU" dirty="0" err="1"/>
              <a:t>Фахівці</a:t>
            </a:r>
            <a:r>
              <a:rPr lang="ru-RU" dirty="0"/>
              <a:t> з </a:t>
            </a:r>
            <a:r>
              <a:rPr lang="ru-RU" dirty="0" err="1"/>
              <a:t>доступності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відповідність</a:t>
            </a:r>
            <a:r>
              <a:rPr lang="ru-RU" dirty="0"/>
              <a:t> </a:t>
            </a:r>
            <a:r>
              <a:rPr lang="ru-RU" dirty="0" err="1"/>
              <a:t>вашого</a:t>
            </a:r>
            <a:r>
              <a:rPr lang="ru-RU" dirty="0"/>
              <a:t> цифрового контенту </a:t>
            </a:r>
            <a:r>
              <a:rPr lang="ru-RU" dirty="0" err="1"/>
              <a:t>правовим</a:t>
            </a:r>
            <a:r>
              <a:rPr lang="ru-RU" dirty="0"/>
              <a:t> стандартам, </a:t>
            </a:r>
            <a:r>
              <a:rPr lang="ru-RU" dirty="0" err="1"/>
              <a:t>роблячи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інклюзивним</a:t>
            </a:r>
            <a:r>
              <a:rPr lang="ru-RU" dirty="0"/>
              <a:t> для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користувачів</a:t>
            </a:r>
            <a:r>
              <a:rPr lang="ru-RU" dirty="0"/>
              <a:t> і </a:t>
            </a:r>
            <a:r>
              <a:rPr lang="ru-RU" dirty="0" err="1"/>
              <a:t>уникаючи</a:t>
            </a:r>
            <a:r>
              <a:rPr lang="ru-RU" dirty="0"/>
              <a:t> </a:t>
            </a:r>
            <a:r>
              <a:rPr lang="ru-RU" dirty="0" err="1"/>
              <a:t>потенційних</a:t>
            </a:r>
            <a:r>
              <a:rPr lang="ru-RU" dirty="0"/>
              <a:t> </a:t>
            </a:r>
            <a:r>
              <a:rPr lang="ru-RU" dirty="0" err="1"/>
              <a:t>судових</a:t>
            </a:r>
            <a:r>
              <a:rPr lang="ru-RU" dirty="0"/>
              <a:t> </a:t>
            </a:r>
            <a:r>
              <a:rPr lang="ru-RU" dirty="0" err="1"/>
              <a:t>позовів</a:t>
            </a:r>
            <a:r>
              <a:rPr lang="ru-RU" dirty="0"/>
              <a:t>, </a:t>
            </a:r>
            <a:r>
              <a:rPr lang="ru-RU" dirty="0" err="1"/>
              <a:t>пов'язаних</a:t>
            </a:r>
            <a:r>
              <a:rPr lang="ru-RU" dirty="0"/>
              <a:t> з </a:t>
            </a:r>
            <a:r>
              <a:rPr lang="ru-RU" dirty="0" err="1"/>
              <a:t>дискримінацією</a:t>
            </a:r>
            <a:r>
              <a:rPr lang="ru-RU" dirty="0"/>
              <a:t>. </a:t>
            </a:r>
            <a:r>
              <a:rPr lang="ru-RU" dirty="0" err="1"/>
              <a:t>Співпраця</a:t>
            </a:r>
            <a:r>
              <a:rPr lang="ru-RU" dirty="0"/>
              <a:t> з </a:t>
            </a:r>
            <a:r>
              <a:rPr lang="ru-RU" dirty="0" err="1"/>
              <a:t>цими</a:t>
            </a:r>
            <a:r>
              <a:rPr lang="ru-RU" dirty="0"/>
              <a:t> </a:t>
            </a:r>
            <a:r>
              <a:rPr lang="ru-RU" dirty="0" err="1"/>
              <a:t>фахівцями</a:t>
            </a:r>
            <a:r>
              <a:rPr lang="ru-RU" dirty="0"/>
              <a:t>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міцний</a:t>
            </a:r>
            <a:r>
              <a:rPr lang="ru-RU" dirty="0"/>
              <a:t> фундамент,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відповідність</a:t>
            </a:r>
            <a:r>
              <a:rPr lang="ru-RU" dirty="0"/>
              <a:t> </a:t>
            </a:r>
            <a:r>
              <a:rPr lang="ru-RU" dirty="0" err="1"/>
              <a:t>вашого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 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безпеку</a:t>
            </a:r>
            <a:r>
              <a:rPr lang="ru-RU" dirty="0"/>
              <a:t> в складному правовому </a:t>
            </a:r>
            <a:r>
              <a:rPr lang="ru-RU" dirty="0" err="1"/>
              <a:t>середовищі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106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Цифрові</a:t>
            </a:r>
            <a:r>
              <a:rPr lang="ru-RU" dirty="0"/>
              <a:t> </a:t>
            </a:r>
            <a:r>
              <a:rPr lang="ru-RU" dirty="0" err="1"/>
              <a:t>активи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. </a:t>
            </a:r>
            <a:r>
              <a:rPr lang="ru-RU" dirty="0" err="1" smtClean="0"/>
              <a:t>Аналіз</a:t>
            </a:r>
            <a:r>
              <a:rPr lang="ru-RU" dirty="0" smtClean="0"/>
              <a:t> </a:t>
            </a:r>
            <a:r>
              <a:rPr lang="ru-RU" dirty="0" err="1"/>
              <a:t>сайтів</a:t>
            </a:r>
            <a:r>
              <a:rPr lang="ru-RU" dirty="0"/>
              <a:t> </a:t>
            </a:r>
            <a:r>
              <a:rPr lang="ru-RU" dirty="0" err="1"/>
              <a:t>конкурентів</a:t>
            </a:r>
            <a:r>
              <a:rPr lang="ru-RU" dirty="0"/>
              <a:t>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352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Цифрові</a:t>
            </a:r>
            <a:r>
              <a:rPr lang="ru-RU" dirty="0"/>
              <a:t> </a:t>
            </a:r>
            <a:r>
              <a:rPr lang="ru-RU" dirty="0" err="1"/>
              <a:t>активи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.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Віртуальним</a:t>
            </a:r>
            <a:r>
              <a:rPr lang="ru-RU" dirty="0" smtClean="0"/>
              <a:t> активом є </a:t>
            </a:r>
            <a:r>
              <a:rPr lang="ru-RU" dirty="0" err="1" smtClean="0"/>
              <a:t>цифрове</a:t>
            </a:r>
            <a:r>
              <a:rPr lang="ru-RU" dirty="0" smtClean="0"/>
              <a:t> </a:t>
            </a:r>
            <a:r>
              <a:rPr lang="ru-RU" dirty="0" err="1" smtClean="0"/>
              <a:t>вираження</a:t>
            </a:r>
            <a:r>
              <a:rPr lang="ru-RU" dirty="0" smtClean="0"/>
              <a:t> </a:t>
            </a:r>
            <a:r>
              <a:rPr lang="ru-RU" dirty="0" err="1" smtClean="0"/>
              <a:t>вартості</a:t>
            </a:r>
            <a:r>
              <a:rPr lang="ru-RU" dirty="0" smtClean="0"/>
              <a:t>, </a:t>
            </a:r>
            <a:r>
              <a:rPr lang="ru-RU" dirty="0" err="1" smtClean="0"/>
              <a:t>яким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торгувати</a:t>
            </a:r>
            <a:r>
              <a:rPr lang="ru-RU" dirty="0" smtClean="0"/>
              <a:t> у цифровому </a:t>
            </a:r>
            <a:r>
              <a:rPr lang="ru-RU" dirty="0" err="1" smtClean="0"/>
              <a:t>форматі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передавати</a:t>
            </a:r>
            <a:r>
              <a:rPr lang="ru-RU" dirty="0" smtClean="0"/>
              <a:t> і яке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використовуватися</a:t>
            </a:r>
            <a:r>
              <a:rPr lang="ru-RU" dirty="0" smtClean="0"/>
              <a:t> для </a:t>
            </a:r>
            <a:r>
              <a:rPr lang="ru-RU" dirty="0" err="1" smtClean="0"/>
              <a:t>платіжних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інвестиційних</a:t>
            </a:r>
            <a:r>
              <a:rPr lang="ru-RU" dirty="0" smtClean="0"/>
              <a:t> </a:t>
            </a:r>
            <a:r>
              <a:rPr lang="ru-RU" dirty="0" err="1" smtClean="0"/>
              <a:t>цілей</a:t>
            </a:r>
            <a:r>
              <a:rPr lang="ru-RU" dirty="0" smtClean="0"/>
              <a:t>»</a:t>
            </a:r>
          </a:p>
          <a:p>
            <a:r>
              <a:rPr lang="ru-RU" dirty="0" err="1" smtClean="0"/>
              <a:t>Цифрові</a:t>
            </a:r>
            <a:r>
              <a:rPr lang="ru-RU" dirty="0" smtClean="0"/>
              <a:t> </a:t>
            </a:r>
            <a:r>
              <a:rPr lang="ru-RU" dirty="0" err="1" smtClean="0"/>
              <a:t>фінансові</a:t>
            </a:r>
            <a:r>
              <a:rPr lang="ru-RU" dirty="0" smtClean="0"/>
              <a:t> </a:t>
            </a:r>
            <a:r>
              <a:rPr lang="ru-RU" dirty="0" err="1" smtClean="0"/>
              <a:t>активи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фінансові</a:t>
            </a:r>
            <a:r>
              <a:rPr lang="ru-RU" dirty="0" smtClean="0"/>
              <a:t> </a:t>
            </a:r>
            <a:r>
              <a:rPr lang="ru-RU" dirty="0" err="1" smtClean="0"/>
              <a:t>активи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не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матеріальної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, </a:t>
            </a:r>
            <a:r>
              <a:rPr lang="ru-RU" dirty="0" err="1" smtClean="0"/>
              <a:t>виражені</a:t>
            </a:r>
            <a:r>
              <a:rPr lang="ru-RU" dirty="0" smtClean="0"/>
              <a:t> </a:t>
            </a:r>
            <a:r>
              <a:rPr lang="ru-RU" dirty="0" err="1" smtClean="0"/>
              <a:t>виключно</a:t>
            </a:r>
            <a:r>
              <a:rPr lang="ru-RU" dirty="0" smtClean="0"/>
              <a:t> в </a:t>
            </a:r>
            <a:r>
              <a:rPr lang="ru-RU" dirty="0" err="1" smtClean="0"/>
              <a:t>електронній</a:t>
            </a:r>
            <a:r>
              <a:rPr lang="ru-RU" dirty="0" smtClean="0"/>
              <a:t> </a:t>
            </a:r>
            <a:r>
              <a:rPr lang="ru-RU" dirty="0" err="1" smtClean="0"/>
              <a:t>формі</a:t>
            </a:r>
            <a:r>
              <a:rPr lang="ru-RU" dirty="0" smtClean="0"/>
              <a:t>, </a:t>
            </a:r>
            <a:r>
              <a:rPr lang="ru-RU" dirty="0" err="1" smtClean="0"/>
              <a:t>створені</a:t>
            </a:r>
            <a:r>
              <a:rPr lang="ru-RU" dirty="0" smtClean="0"/>
              <a:t> з </a:t>
            </a:r>
            <a:r>
              <a:rPr lang="ru-RU" dirty="0" err="1" smtClean="0"/>
              <a:t>використанням</a:t>
            </a:r>
            <a:r>
              <a:rPr lang="ru-RU" dirty="0" smtClean="0"/>
              <a:t> </a:t>
            </a:r>
            <a:r>
              <a:rPr lang="ru-RU" dirty="0" err="1" smtClean="0"/>
              <a:t>технології</a:t>
            </a:r>
            <a:r>
              <a:rPr lang="ru-RU" dirty="0" smtClean="0"/>
              <a:t> </a:t>
            </a:r>
            <a:r>
              <a:rPr lang="ru-RU" dirty="0" err="1" smtClean="0"/>
              <a:t>розподіленого</a:t>
            </a:r>
            <a:r>
              <a:rPr lang="ru-RU" dirty="0" smtClean="0"/>
              <a:t> </a:t>
            </a:r>
            <a:r>
              <a:rPr lang="ru-RU" dirty="0" err="1" smtClean="0"/>
              <a:t>реєстру</a:t>
            </a:r>
            <a:r>
              <a:rPr lang="ru-RU" dirty="0" smtClean="0"/>
              <a:t> (</a:t>
            </a:r>
            <a:r>
              <a:rPr lang="ru-RU" dirty="0" err="1" smtClean="0"/>
              <a:t>блокчейн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іншої</a:t>
            </a:r>
            <a:r>
              <a:rPr lang="ru-RU" dirty="0" smtClean="0"/>
              <a:t> </a:t>
            </a:r>
            <a:r>
              <a:rPr lang="ru-RU" dirty="0" err="1" smtClean="0"/>
              <a:t>подібної</a:t>
            </a:r>
            <a:r>
              <a:rPr lang="ru-RU" dirty="0" smtClean="0"/>
              <a:t> </a:t>
            </a:r>
            <a:r>
              <a:rPr lang="ru-RU" dirty="0" err="1" smtClean="0"/>
              <a:t>технології</a:t>
            </a:r>
            <a:r>
              <a:rPr lang="ru-RU" dirty="0" smtClean="0"/>
              <a:t>) та </a:t>
            </a:r>
            <a:r>
              <a:rPr lang="ru-RU" dirty="0" err="1" smtClean="0"/>
              <a:t>існують</a:t>
            </a:r>
            <a:r>
              <a:rPr lang="ru-RU" dirty="0" smtClean="0"/>
              <a:t> в </a:t>
            </a:r>
            <a:r>
              <a:rPr lang="ru-RU" dirty="0" err="1" smtClean="0"/>
              <a:t>системі</a:t>
            </a:r>
            <a:r>
              <a:rPr lang="ru-RU" dirty="0" smtClean="0"/>
              <a:t> </a:t>
            </a:r>
            <a:r>
              <a:rPr lang="ru-RU" dirty="0" err="1" smtClean="0"/>
              <a:t>обігу</a:t>
            </a:r>
            <a:r>
              <a:rPr lang="ru-RU" dirty="0" smtClean="0"/>
              <a:t> </a:t>
            </a:r>
            <a:r>
              <a:rPr lang="ru-RU" dirty="0" err="1" smtClean="0"/>
              <a:t>віртуальних</a:t>
            </a:r>
            <a:r>
              <a:rPr lang="ru-RU" dirty="0" smtClean="0"/>
              <a:t> </a:t>
            </a:r>
            <a:r>
              <a:rPr lang="ru-RU" dirty="0" err="1" smtClean="0"/>
              <a:t>активів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Поняття</a:t>
            </a:r>
            <a:r>
              <a:rPr lang="ru-RU" dirty="0" smtClean="0"/>
              <a:t> </a:t>
            </a:r>
            <a:r>
              <a:rPr lang="ru-RU" dirty="0" err="1" smtClean="0"/>
              <a:t>цифрові</a:t>
            </a:r>
            <a:r>
              <a:rPr lang="ru-RU" dirty="0" smtClean="0"/>
              <a:t> </a:t>
            </a:r>
            <a:r>
              <a:rPr lang="ru-RU" dirty="0" err="1" smtClean="0"/>
              <a:t>активи</a:t>
            </a:r>
            <a:r>
              <a:rPr lang="ru-RU" dirty="0" smtClean="0"/>
              <a:t> є </a:t>
            </a:r>
            <a:r>
              <a:rPr lang="ru-RU" dirty="0" err="1" smtClean="0"/>
              <a:t>більш</a:t>
            </a:r>
            <a:r>
              <a:rPr lang="ru-RU" dirty="0" smtClean="0"/>
              <a:t> широким,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цифрові</a:t>
            </a:r>
            <a:r>
              <a:rPr lang="ru-RU" dirty="0" smtClean="0"/>
              <a:t> </a:t>
            </a:r>
            <a:r>
              <a:rPr lang="ru-RU" dirty="0" err="1" smtClean="0"/>
              <a:t>фінансові</a:t>
            </a:r>
            <a:r>
              <a:rPr lang="ru-RU" dirty="0" smtClean="0"/>
              <a:t> </a:t>
            </a:r>
            <a:r>
              <a:rPr lang="ru-RU" dirty="0" err="1" smtClean="0"/>
              <a:t>активи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включає</a:t>
            </a:r>
            <a:r>
              <a:rPr lang="ru-RU" dirty="0" smtClean="0"/>
              <a:t> і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активів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фінансовими</a:t>
            </a:r>
            <a:r>
              <a:rPr lang="ru-RU" dirty="0" smtClean="0"/>
              <a:t> не є.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організація</a:t>
            </a:r>
            <a:r>
              <a:rPr lang="ru-RU" dirty="0" smtClean="0"/>
              <a:t> </a:t>
            </a:r>
            <a:r>
              <a:rPr lang="ru-RU" dirty="0" err="1" smtClean="0"/>
              <a:t>економічного</a:t>
            </a:r>
            <a:r>
              <a:rPr lang="ru-RU" dirty="0" smtClean="0"/>
              <a:t>  </a:t>
            </a:r>
            <a:r>
              <a:rPr lang="ru-RU" dirty="0" err="1" smtClean="0"/>
              <a:t>співробітництва</a:t>
            </a:r>
            <a:r>
              <a:rPr lang="ru-RU" dirty="0" smtClean="0"/>
              <a:t> та </a:t>
            </a:r>
            <a:r>
              <a:rPr lang="ru-RU" dirty="0" err="1" smtClean="0"/>
              <a:t>розвитку</a:t>
            </a:r>
            <a:r>
              <a:rPr lang="ru-RU" dirty="0" smtClean="0"/>
              <a:t> (</a:t>
            </a:r>
            <a:r>
              <a:rPr lang="en-US" dirty="0" smtClean="0"/>
              <a:t>OECD) </a:t>
            </a:r>
            <a:r>
              <a:rPr lang="ru-RU" dirty="0" smtClean="0"/>
              <a:t>та </a:t>
            </a:r>
            <a:r>
              <a:rPr lang="ru-RU" dirty="0" err="1" smtClean="0"/>
              <a:t>міжнародна</a:t>
            </a:r>
            <a:r>
              <a:rPr lang="ru-RU" dirty="0" smtClean="0"/>
              <a:t> </a:t>
            </a:r>
            <a:r>
              <a:rPr lang="ru-RU" dirty="0" err="1" smtClean="0"/>
              <a:t>консалтингова</a:t>
            </a:r>
            <a:r>
              <a:rPr lang="ru-RU" dirty="0" smtClean="0"/>
              <a:t> </a:t>
            </a:r>
            <a:r>
              <a:rPr lang="ru-RU" dirty="0" err="1" smtClean="0"/>
              <a:t>компанія</a:t>
            </a:r>
            <a:r>
              <a:rPr lang="ru-RU" dirty="0" smtClean="0"/>
              <a:t> </a:t>
            </a:r>
            <a:r>
              <a:rPr lang="en-US" dirty="0" err="1" smtClean="0"/>
              <a:t>pricewaterhousecoopers</a:t>
            </a:r>
            <a:r>
              <a:rPr lang="en-US" dirty="0" smtClean="0"/>
              <a:t> </a:t>
            </a:r>
            <a:r>
              <a:rPr lang="ru-RU" dirty="0" err="1" smtClean="0"/>
              <a:t>виділяють</a:t>
            </a:r>
            <a:r>
              <a:rPr lang="ru-RU" dirty="0" smtClean="0"/>
              <a:t> </a:t>
            </a:r>
            <a:r>
              <a:rPr lang="ru-RU" dirty="0" err="1" smtClean="0"/>
              <a:t>наступні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цифрових</a:t>
            </a:r>
            <a:r>
              <a:rPr lang="ru-RU" dirty="0" smtClean="0"/>
              <a:t> </a:t>
            </a:r>
            <a:r>
              <a:rPr lang="ru-RU" dirty="0" err="1" smtClean="0"/>
              <a:t>активів</a:t>
            </a:r>
            <a:r>
              <a:rPr lang="ru-RU" dirty="0" smtClean="0"/>
              <a:t>: </a:t>
            </a:r>
          </a:p>
          <a:p>
            <a:r>
              <a:rPr lang="ru-RU" dirty="0" err="1" smtClean="0"/>
              <a:t>криптовалюти</a:t>
            </a:r>
            <a:r>
              <a:rPr lang="ru-RU" dirty="0"/>
              <a:t>,</a:t>
            </a:r>
          </a:p>
          <a:p>
            <a:r>
              <a:rPr lang="ru-RU" dirty="0" err="1"/>
              <a:t>стейблкоіни</a:t>
            </a:r>
            <a:r>
              <a:rPr lang="ru-RU" dirty="0"/>
              <a:t>, </a:t>
            </a:r>
            <a:r>
              <a:rPr lang="ru-RU" dirty="0" err="1"/>
              <a:t>невзаємозамінні</a:t>
            </a:r>
            <a:r>
              <a:rPr lang="ru-RU" dirty="0"/>
              <a:t> </a:t>
            </a:r>
            <a:r>
              <a:rPr lang="ru-RU" dirty="0" err="1"/>
              <a:t>токени</a:t>
            </a:r>
            <a:r>
              <a:rPr lang="ru-RU" dirty="0"/>
              <a:t> (</a:t>
            </a:r>
            <a:r>
              <a:rPr lang="en-US" dirty="0" err="1"/>
              <a:t>Nonfungible</a:t>
            </a:r>
            <a:endParaRPr lang="en-US" dirty="0"/>
          </a:p>
          <a:p>
            <a:r>
              <a:rPr lang="en-US" dirty="0"/>
              <a:t>tokens, NFT), </a:t>
            </a:r>
            <a:r>
              <a:rPr lang="ru-RU" dirty="0" err="1"/>
              <a:t>цифрові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endParaRPr lang="ru-RU" dirty="0"/>
          </a:p>
          <a:p>
            <a:r>
              <a:rPr lang="ru-RU" dirty="0" err="1"/>
              <a:t>центробанків</a:t>
            </a:r>
            <a:r>
              <a:rPr lang="ru-RU" dirty="0"/>
              <a:t> (</a:t>
            </a:r>
            <a:r>
              <a:rPr lang="en-US" dirty="0"/>
              <a:t>CBDC) </a:t>
            </a:r>
            <a:r>
              <a:rPr lang="ru-RU" dirty="0"/>
              <a:t>та </a:t>
            </a:r>
            <a:r>
              <a:rPr lang="ru-RU" dirty="0" err="1"/>
              <a:t>інвестиційні</a:t>
            </a:r>
            <a:r>
              <a:rPr lang="ru-RU" dirty="0"/>
              <a:t> </a:t>
            </a:r>
            <a:r>
              <a:rPr lang="ru-RU" dirty="0" err="1" smtClean="0"/>
              <a:t>токени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0969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криптоактивів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підпадають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 smtClean="0"/>
              <a:t>регулювання</a:t>
            </a:r>
            <a:r>
              <a:rPr lang="ru-RU" dirty="0" smtClean="0"/>
              <a:t> регламенту </a:t>
            </a:r>
            <a:r>
              <a:rPr lang="en-US" dirty="0" err="1" smtClean="0"/>
              <a:t>MiCA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токени</a:t>
            </a:r>
            <a:r>
              <a:rPr lang="ru-RU" dirty="0"/>
              <a:t>, </a:t>
            </a:r>
            <a:r>
              <a:rPr lang="ru-RU" dirty="0" err="1"/>
              <a:t>пов’язані</a:t>
            </a:r>
            <a:r>
              <a:rPr lang="ru-RU" dirty="0"/>
              <a:t> з активами (</a:t>
            </a:r>
            <a:r>
              <a:rPr lang="en-US" dirty="0"/>
              <a:t>ART);</a:t>
            </a:r>
          </a:p>
          <a:p>
            <a:r>
              <a:rPr lang="ru-RU" dirty="0" err="1" smtClean="0"/>
              <a:t>токени</a:t>
            </a:r>
            <a:r>
              <a:rPr lang="ru-RU" dirty="0" smtClean="0"/>
              <a:t> </a:t>
            </a:r>
            <a:r>
              <a:rPr lang="ru-RU" dirty="0" err="1"/>
              <a:t>електронних</a:t>
            </a:r>
            <a:r>
              <a:rPr lang="ru-RU" dirty="0"/>
              <a:t> грошей (</a:t>
            </a:r>
            <a:r>
              <a:rPr lang="en-US" dirty="0"/>
              <a:t>EMT);</a:t>
            </a:r>
          </a:p>
          <a:p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/>
              <a:t>криптоактиви</a:t>
            </a:r>
            <a:r>
              <a:rPr lang="ru-RU" dirty="0"/>
              <a:t>, на 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 smtClean="0"/>
              <a:t>поширюється</a:t>
            </a:r>
            <a:r>
              <a:rPr lang="ru-RU" dirty="0" smtClean="0"/>
              <a:t> </a:t>
            </a:r>
            <a:r>
              <a:rPr lang="ru-RU" dirty="0" err="1" smtClean="0"/>
              <a:t>чинне</a:t>
            </a:r>
            <a:r>
              <a:rPr lang="ru-RU" dirty="0" smtClean="0"/>
              <a:t> </a:t>
            </a:r>
            <a:r>
              <a:rPr lang="ru-RU" dirty="0" err="1"/>
              <a:t>законодавство</a:t>
            </a:r>
            <a:r>
              <a:rPr lang="ru-RU" dirty="0"/>
              <a:t> ЄС про </a:t>
            </a:r>
            <a:r>
              <a:rPr lang="ru-RU" dirty="0" err="1" smtClean="0"/>
              <a:t>фінансові</a:t>
            </a:r>
            <a:r>
              <a:rPr lang="ru-RU" dirty="0" smtClean="0"/>
              <a:t> </a:t>
            </a:r>
            <a:r>
              <a:rPr lang="ru-RU" dirty="0" err="1" smtClean="0"/>
              <a:t>інструменти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корисні</a:t>
            </a:r>
            <a:r>
              <a:rPr lang="ru-RU" dirty="0"/>
              <a:t> </a:t>
            </a:r>
            <a:r>
              <a:rPr lang="ru-RU" dirty="0" err="1"/>
              <a:t>токени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598408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Критерії</a:t>
            </a:r>
            <a:r>
              <a:rPr lang="ru-RU" dirty="0" smtClean="0"/>
              <a:t> </a:t>
            </a:r>
            <a:r>
              <a:rPr lang="ru-RU" dirty="0" err="1" smtClean="0"/>
              <a:t>класифікації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1. За типом </a:t>
            </a:r>
            <a:r>
              <a:rPr lang="ru-RU" dirty="0" err="1"/>
              <a:t>токена</a:t>
            </a:r>
            <a:r>
              <a:rPr lang="ru-RU" dirty="0"/>
              <a:t>: </a:t>
            </a:r>
            <a:r>
              <a:rPr lang="ru-RU" dirty="0" err="1"/>
              <a:t>платіжні</a:t>
            </a:r>
            <a:r>
              <a:rPr lang="ru-RU" dirty="0"/>
              <a:t> </a:t>
            </a:r>
            <a:r>
              <a:rPr lang="ru-RU" dirty="0" err="1"/>
              <a:t>токени</a:t>
            </a:r>
            <a:r>
              <a:rPr lang="ru-RU" dirty="0" smtClean="0"/>
              <a:t>, </a:t>
            </a:r>
            <a:r>
              <a:rPr lang="ru-RU" dirty="0" err="1" smtClean="0"/>
              <a:t>утилітарні</a:t>
            </a:r>
            <a:r>
              <a:rPr lang="ru-RU" dirty="0" smtClean="0"/>
              <a:t> </a:t>
            </a:r>
            <a:r>
              <a:rPr lang="ru-RU" dirty="0" err="1"/>
              <a:t>токени</a:t>
            </a:r>
            <a:r>
              <a:rPr lang="ru-RU" dirty="0"/>
              <a:t>, </a:t>
            </a:r>
            <a:r>
              <a:rPr lang="ru-RU" dirty="0" err="1"/>
              <a:t>токени</a:t>
            </a:r>
            <a:r>
              <a:rPr lang="ru-RU" dirty="0"/>
              <a:t> в </a:t>
            </a:r>
            <a:r>
              <a:rPr lang="ru-RU" dirty="0" err="1"/>
              <a:t>цінних</a:t>
            </a:r>
            <a:r>
              <a:rPr lang="ru-RU" dirty="0"/>
              <a:t> </a:t>
            </a:r>
            <a:r>
              <a:rPr lang="ru-RU" dirty="0" err="1"/>
              <a:t>паперах</a:t>
            </a:r>
            <a:r>
              <a:rPr lang="ru-RU" dirty="0" smtClean="0"/>
              <a:t>, </a:t>
            </a:r>
            <a:r>
              <a:rPr lang="ru-RU" dirty="0" err="1" smtClean="0"/>
              <a:t>гібридні</a:t>
            </a:r>
            <a:r>
              <a:rPr lang="ru-RU" dirty="0" smtClean="0"/>
              <a:t> </a:t>
            </a:r>
            <a:r>
              <a:rPr lang="ru-RU" dirty="0" err="1"/>
              <a:t>токени</a:t>
            </a:r>
            <a:r>
              <a:rPr lang="ru-RU" dirty="0"/>
              <a:t>.</a:t>
            </a:r>
          </a:p>
          <a:p>
            <a:r>
              <a:rPr lang="ru-RU" dirty="0"/>
              <a:t>2. За </a:t>
            </a:r>
            <a:r>
              <a:rPr lang="ru-RU" dirty="0" err="1"/>
              <a:t>організацією</a:t>
            </a:r>
            <a:r>
              <a:rPr lang="ru-RU" dirty="0"/>
              <a:t> </a:t>
            </a:r>
            <a:r>
              <a:rPr lang="ru-RU" dirty="0" err="1"/>
              <a:t>майданчиків</a:t>
            </a:r>
            <a:r>
              <a:rPr lang="ru-RU" dirty="0"/>
              <a:t> (</a:t>
            </a:r>
            <a:r>
              <a:rPr lang="ru-RU" dirty="0" err="1" smtClean="0"/>
              <a:t>бірж</a:t>
            </a:r>
            <a:r>
              <a:rPr lang="ru-RU" dirty="0" smtClean="0"/>
              <a:t> </a:t>
            </a:r>
            <a:r>
              <a:rPr lang="ru-RU" dirty="0" err="1" smtClean="0"/>
              <a:t>криптоактивів</a:t>
            </a:r>
            <a:r>
              <a:rPr lang="ru-RU" dirty="0"/>
              <a:t>),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дозволяють</a:t>
            </a:r>
            <a:r>
              <a:rPr lang="ru-RU" dirty="0"/>
              <a:t> </a:t>
            </a:r>
            <a:r>
              <a:rPr lang="ru-RU" dirty="0" err="1" smtClean="0"/>
              <a:t>користувачам</a:t>
            </a:r>
            <a:r>
              <a:rPr lang="ru-RU" dirty="0" smtClean="0"/>
              <a:t> </a:t>
            </a:r>
            <a:r>
              <a:rPr lang="ru-RU" dirty="0" err="1" smtClean="0"/>
              <a:t>купувати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продавати</a:t>
            </a:r>
            <a:r>
              <a:rPr lang="ru-RU" dirty="0"/>
              <a:t> </a:t>
            </a:r>
            <a:r>
              <a:rPr lang="ru-RU" dirty="0" err="1"/>
              <a:t>криптоактиви</a:t>
            </a:r>
            <a:r>
              <a:rPr lang="ru-RU" dirty="0"/>
              <a:t> за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активи</a:t>
            </a:r>
            <a:r>
              <a:rPr lang="ru-RU" dirty="0" smtClean="0"/>
              <a:t>: − </a:t>
            </a:r>
            <a:r>
              <a:rPr lang="ru-RU" dirty="0" err="1"/>
              <a:t>централізована</a:t>
            </a:r>
            <a:r>
              <a:rPr lang="ru-RU" dirty="0"/>
              <a:t> </a:t>
            </a:r>
            <a:r>
              <a:rPr lang="ru-RU" dirty="0" err="1"/>
              <a:t>торгівля</a:t>
            </a:r>
            <a:r>
              <a:rPr lang="ru-RU" dirty="0"/>
              <a:t> (оператор </a:t>
            </a:r>
            <a:r>
              <a:rPr lang="ru-RU" dirty="0" err="1" smtClean="0"/>
              <a:t>біржі</a:t>
            </a:r>
            <a:r>
              <a:rPr lang="ru-RU" dirty="0" smtClean="0"/>
              <a:t>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/>
              <a:t>контролює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замовлень</a:t>
            </a:r>
            <a:r>
              <a:rPr lang="ru-RU" dirty="0" smtClean="0"/>
              <a:t>, </a:t>
            </a:r>
            <a:r>
              <a:rPr lang="ru-RU" dirty="0" err="1" smtClean="0"/>
              <a:t>кліринг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зберігання</a:t>
            </a:r>
            <a:r>
              <a:rPr lang="ru-RU" dirty="0" smtClean="0"/>
              <a:t>; − </a:t>
            </a:r>
            <a:r>
              <a:rPr lang="en-US" dirty="0"/>
              <a:t>P2P (</a:t>
            </a:r>
            <a:r>
              <a:rPr lang="ru-RU" dirty="0" err="1"/>
              <a:t>однорангова</a:t>
            </a:r>
            <a:r>
              <a:rPr lang="ru-RU" dirty="0"/>
              <a:t>) </a:t>
            </a:r>
            <a:r>
              <a:rPr lang="ru-RU" dirty="0" err="1"/>
              <a:t>торгівля</a:t>
            </a:r>
            <a:r>
              <a:rPr lang="ru-RU" dirty="0"/>
              <a:t> (оператор </a:t>
            </a:r>
            <a:r>
              <a:rPr lang="ru-RU" dirty="0" err="1" smtClean="0"/>
              <a:t>біржі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/>
              <a:t>з'єднує</a:t>
            </a:r>
            <a:r>
              <a:rPr lang="ru-RU" dirty="0"/>
              <a:t> </a:t>
            </a:r>
            <a:r>
              <a:rPr lang="ru-RU" dirty="0" err="1"/>
              <a:t>покупців</a:t>
            </a:r>
            <a:r>
              <a:rPr lang="ru-RU" dirty="0"/>
              <a:t> з </a:t>
            </a:r>
            <a:r>
              <a:rPr lang="ru-RU" dirty="0" err="1"/>
              <a:t>продавцями</a:t>
            </a:r>
            <a:r>
              <a:rPr lang="ru-RU" dirty="0" smtClean="0"/>
              <a:t>); − </a:t>
            </a:r>
            <a:r>
              <a:rPr lang="ru-RU" dirty="0" err="1"/>
              <a:t>децентралізована</a:t>
            </a:r>
            <a:r>
              <a:rPr lang="ru-RU" dirty="0"/>
              <a:t> (</a:t>
            </a:r>
            <a:r>
              <a:rPr lang="en-US" dirty="0"/>
              <a:t>DEX) </a:t>
            </a:r>
            <a:r>
              <a:rPr lang="ru-RU" dirty="0" err="1"/>
              <a:t>торгівля</a:t>
            </a:r>
            <a:r>
              <a:rPr lang="ru-RU" dirty="0"/>
              <a:t> (</a:t>
            </a:r>
            <a:r>
              <a:rPr lang="ru-RU" dirty="0" err="1" smtClean="0"/>
              <a:t>відсутній</a:t>
            </a:r>
            <a:r>
              <a:rPr lang="ru-RU" dirty="0" smtClean="0"/>
              <a:t> </a:t>
            </a:r>
            <a:r>
              <a:rPr lang="ru-RU" dirty="0" err="1" smtClean="0"/>
              <a:t>центральний</a:t>
            </a:r>
            <a:r>
              <a:rPr lang="ru-RU" dirty="0" smtClean="0"/>
              <a:t> </a:t>
            </a:r>
            <a:r>
              <a:rPr lang="ru-RU" dirty="0"/>
              <a:t>оператор, і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 smtClean="0"/>
              <a:t>процеси</a:t>
            </a:r>
            <a:r>
              <a:rPr lang="ru-RU" dirty="0" smtClean="0"/>
              <a:t> </a:t>
            </a:r>
            <a:r>
              <a:rPr lang="ru-RU" dirty="0" err="1" smtClean="0"/>
              <a:t>виконуються</a:t>
            </a:r>
            <a:r>
              <a:rPr lang="ru-RU" dirty="0" smtClean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через </a:t>
            </a:r>
            <a:r>
              <a:rPr lang="ru-RU" dirty="0" smtClean="0"/>
              <a:t>систему </a:t>
            </a:r>
            <a:r>
              <a:rPr lang="en-US" dirty="0" smtClean="0"/>
              <a:t>DLT</a:t>
            </a:r>
            <a:r>
              <a:rPr lang="en-US" dirty="0"/>
              <a:t>).</a:t>
            </a:r>
          </a:p>
          <a:p>
            <a:r>
              <a:rPr lang="en-US" dirty="0"/>
              <a:t>3. </a:t>
            </a:r>
            <a:r>
              <a:rPr lang="ru-RU" dirty="0"/>
              <a:t>За типом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en-US" dirty="0"/>
              <a:t>DLT</a:t>
            </a:r>
            <a:r>
              <a:rPr lang="en-US" dirty="0" smtClean="0"/>
              <a:t>:</a:t>
            </a:r>
            <a:r>
              <a:rPr lang="uk-UA" dirty="0" smtClean="0"/>
              <a:t> </a:t>
            </a:r>
            <a:r>
              <a:rPr lang="en-US" dirty="0" smtClean="0"/>
              <a:t>− </a:t>
            </a:r>
            <a:r>
              <a:rPr lang="ru-RU" dirty="0" err="1"/>
              <a:t>відкриті</a:t>
            </a:r>
            <a:r>
              <a:rPr lang="ru-RU" dirty="0"/>
              <a:t> </a:t>
            </a:r>
            <a:r>
              <a:rPr lang="en-US" dirty="0"/>
              <a:t>DLT (</a:t>
            </a:r>
            <a:r>
              <a:rPr lang="ru-RU" dirty="0" err="1"/>
              <a:t>публічні</a:t>
            </a:r>
            <a:r>
              <a:rPr lang="ru-RU" dirty="0"/>
              <a:t>), доступ до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smtClean="0"/>
              <a:t>є </a:t>
            </a:r>
            <a:r>
              <a:rPr lang="ru-RU" dirty="0" err="1" smtClean="0"/>
              <a:t>необмеженим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відкритим</a:t>
            </a:r>
            <a:r>
              <a:rPr lang="ru-RU" dirty="0"/>
              <a:t> для </a:t>
            </a:r>
            <a:r>
              <a:rPr lang="ru-RU" dirty="0" err="1"/>
              <a:t>всіх</a:t>
            </a:r>
            <a:r>
              <a:rPr lang="ru-RU" dirty="0" smtClean="0"/>
              <a:t>; − </a:t>
            </a:r>
            <a:r>
              <a:rPr lang="ru-RU" dirty="0" err="1"/>
              <a:t>закриті</a:t>
            </a:r>
            <a:r>
              <a:rPr lang="ru-RU" dirty="0"/>
              <a:t> </a:t>
            </a:r>
            <a:r>
              <a:rPr lang="en-US" dirty="0"/>
              <a:t>DLT (</a:t>
            </a:r>
            <a:r>
              <a:rPr lang="ru-RU" dirty="0" err="1"/>
              <a:t>приватні</a:t>
            </a:r>
            <a:r>
              <a:rPr lang="ru-RU" dirty="0"/>
              <a:t>), </a:t>
            </a:r>
            <a:r>
              <a:rPr lang="ru-RU" dirty="0" err="1"/>
              <a:t>які</a:t>
            </a:r>
            <a:r>
              <a:rPr lang="ru-RU" dirty="0"/>
              <a:t>, як правило</a:t>
            </a:r>
            <a:r>
              <a:rPr lang="ru-RU" dirty="0" smtClean="0"/>
              <a:t>, </a:t>
            </a:r>
            <a:r>
              <a:rPr lang="ru-RU" dirty="0" err="1" smtClean="0"/>
              <a:t>створюються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 smtClean="0"/>
              <a:t>контрольованому</a:t>
            </a:r>
            <a:r>
              <a:rPr lang="ru-RU" dirty="0" smtClean="0"/>
              <a:t> корпоративному </a:t>
            </a:r>
            <a:r>
              <a:rPr lang="ru-RU" dirty="0" err="1"/>
              <a:t>середовищі</a:t>
            </a:r>
            <a:r>
              <a:rPr lang="ru-RU" dirty="0"/>
              <a:t>, а </a:t>
            </a:r>
            <a:r>
              <a:rPr lang="ru-RU" dirty="0" err="1" smtClean="0"/>
              <a:t>учасників</a:t>
            </a:r>
            <a:r>
              <a:rPr lang="ru-RU" dirty="0" smtClean="0"/>
              <a:t> до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підключає</a:t>
            </a:r>
            <a:r>
              <a:rPr lang="ru-RU" dirty="0"/>
              <a:t> </a:t>
            </a:r>
            <a:r>
              <a:rPr lang="ru-RU" dirty="0" err="1"/>
              <a:t>відповідальна</a:t>
            </a:r>
            <a:r>
              <a:rPr lang="ru-RU" dirty="0"/>
              <a:t> за </a:t>
            </a:r>
            <a:r>
              <a:rPr lang="ru-RU" dirty="0" err="1" smtClean="0"/>
              <a:t>це</a:t>
            </a:r>
            <a:r>
              <a:rPr lang="ru-RU" dirty="0" smtClean="0"/>
              <a:t> особа; − </a:t>
            </a:r>
            <a:r>
              <a:rPr lang="ru-RU" dirty="0" err="1"/>
              <a:t>гібридні</a:t>
            </a:r>
            <a:r>
              <a:rPr lang="ru-RU" dirty="0"/>
              <a:t> </a:t>
            </a:r>
            <a:r>
              <a:rPr lang="en-US" dirty="0"/>
              <a:t>DLT,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 smtClean="0"/>
              <a:t>окремі</a:t>
            </a:r>
            <a:r>
              <a:rPr lang="ru-RU" dirty="0" smtClean="0"/>
              <a:t> характеристики </a:t>
            </a:r>
            <a:r>
              <a:rPr lang="ru-RU" dirty="0" err="1"/>
              <a:t>відкритих</a:t>
            </a:r>
            <a:r>
              <a:rPr lang="ru-RU" dirty="0"/>
              <a:t> і </a:t>
            </a:r>
            <a:r>
              <a:rPr lang="ru-RU" dirty="0" err="1"/>
              <a:t>закритих</a:t>
            </a:r>
            <a:r>
              <a:rPr lang="ru-RU" dirty="0"/>
              <a:t> </a:t>
            </a:r>
            <a:r>
              <a:rPr lang="en-US" dirty="0"/>
              <a:t>DLT.</a:t>
            </a:r>
          </a:p>
          <a:p>
            <a:r>
              <a:rPr lang="en-US" dirty="0"/>
              <a:t>4. </a:t>
            </a:r>
            <a:r>
              <a:rPr lang="ru-RU" dirty="0"/>
              <a:t>За типом </a:t>
            </a:r>
            <a:r>
              <a:rPr lang="ru-RU" dirty="0" err="1"/>
              <a:t>зберігання</a:t>
            </a:r>
            <a:r>
              <a:rPr lang="ru-RU" dirty="0"/>
              <a:t> </a:t>
            </a:r>
            <a:r>
              <a:rPr lang="ru-RU" dirty="0" err="1" smtClean="0"/>
              <a:t>криптографічних</a:t>
            </a:r>
            <a:r>
              <a:rPr lang="ru-RU" dirty="0" smtClean="0"/>
              <a:t> </a:t>
            </a:r>
            <a:r>
              <a:rPr lang="ru-RU" dirty="0" err="1" smtClean="0"/>
              <a:t>ключів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необхідні</a:t>
            </a:r>
            <a:r>
              <a:rPr lang="ru-RU" dirty="0"/>
              <a:t> для </a:t>
            </a:r>
            <a:r>
              <a:rPr lang="ru-RU" dirty="0" err="1"/>
              <a:t>розблокування</a:t>
            </a:r>
            <a:r>
              <a:rPr lang="ru-RU" dirty="0"/>
              <a:t> </a:t>
            </a:r>
            <a:r>
              <a:rPr lang="ru-RU" dirty="0" smtClean="0"/>
              <a:t>та </a:t>
            </a:r>
            <a:r>
              <a:rPr lang="ru-RU" dirty="0" err="1" smtClean="0"/>
              <a:t>переміщення</a:t>
            </a:r>
            <a:r>
              <a:rPr lang="ru-RU" dirty="0" smtClean="0"/>
              <a:t> </a:t>
            </a:r>
            <a:r>
              <a:rPr lang="ru-RU" dirty="0" err="1"/>
              <a:t>коштів</a:t>
            </a:r>
            <a:r>
              <a:rPr lang="ru-RU" dirty="0"/>
              <a:t> </a:t>
            </a:r>
            <a:r>
              <a:rPr lang="ru-RU" dirty="0" err="1"/>
              <a:t>власників</a:t>
            </a:r>
            <a:r>
              <a:rPr lang="ru-RU" dirty="0"/>
              <a:t> </a:t>
            </a:r>
            <a:r>
              <a:rPr lang="ru-RU" dirty="0" err="1"/>
              <a:t>криптоактивів</a:t>
            </a:r>
            <a:r>
              <a:rPr lang="ru-RU" dirty="0" smtClean="0"/>
              <a:t>: − </a:t>
            </a:r>
            <a:r>
              <a:rPr lang="ru-RU" dirty="0" err="1"/>
              <a:t>кастодіальний</a:t>
            </a:r>
            <a:r>
              <a:rPr lang="ru-RU" dirty="0"/>
              <a:t> (</a:t>
            </a:r>
            <a:r>
              <a:rPr lang="ru-RU" dirty="0" err="1"/>
              <a:t>ключі</a:t>
            </a:r>
            <a:r>
              <a:rPr lang="ru-RU" dirty="0"/>
              <a:t> та </a:t>
            </a:r>
            <a:r>
              <a:rPr lang="ru-RU" dirty="0" err="1"/>
              <a:t>кошти</a:t>
            </a:r>
            <a:r>
              <a:rPr lang="ru-RU" dirty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 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/>
              <a:t>контролює</a:t>
            </a:r>
            <a:r>
              <a:rPr lang="ru-RU" dirty="0"/>
              <a:t> провайдер </a:t>
            </a:r>
            <a:r>
              <a:rPr lang="ru-RU" dirty="0" err="1"/>
              <a:t>послуг</a:t>
            </a:r>
            <a:r>
              <a:rPr lang="ru-RU" dirty="0" smtClean="0"/>
              <a:t>); − </a:t>
            </a:r>
            <a:r>
              <a:rPr lang="ru-RU" dirty="0" err="1"/>
              <a:t>некастодіальний</a:t>
            </a:r>
            <a:r>
              <a:rPr lang="ru-RU" dirty="0"/>
              <a:t> (</a:t>
            </a:r>
            <a:r>
              <a:rPr lang="ru-RU" dirty="0" err="1"/>
              <a:t>клієнт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 smtClean="0"/>
              <a:t>повний</a:t>
            </a:r>
            <a:r>
              <a:rPr lang="ru-RU" dirty="0" smtClean="0"/>
              <a:t> контроль </a:t>
            </a:r>
            <a:r>
              <a:rPr lang="ru-RU" dirty="0"/>
              <a:t>над ключами і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переміщувати</a:t>
            </a:r>
            <a:r>
              <a:rPr lang="ru-RU" dirty="0" smtClean="0"/>
              <a:t> </a:t>
            </a:r>
            <a:r>
              <a:rPr lang="ru-RU" dirty="0" err="1"/>
              <a:t>кошти</a:t>
            </a:r>
            <a:r>
              <a:rPr lang="ru-RU" dirty="0"/>
              <a:t> без </a:t>
            </a:r>
            <a:r>
              <a:rPr lang="ru-RU" dirty="0" err="1" smtClean="0"/>
              <a:t>дозволу</a:t>
            </a:r>
            <a:r>
              <a:rPr lang="ru-RU" dirty="0" smtClean="0"/>
              <a:t> </a:t>
            </a:r>
            <a:r>
              <a:rPr lang="ru-RU" dirty="0" err="1" smtClean="0"/>
              <a:t>постачальника</a:t>
            </a:r>
            <a:r>
              <a:rPr lang="ru-RU" dirty="0" smtClean="0"/>
              <a:t> </a:t>
            </a:r>
            <a:r>
              <a:rPr lang="ru-RU" dirty="0" err="1"/>
              <a:t>послуг</a:t>
            </a:r>
            <a:r>
              <a:rPr lang="ru-RU" dirty="0" smtClean="0"/>
              <a:t>); − </a:t>
            </a:r>
            <a:r>
              <a:rPr lang="ru-RU" dirty="0" err="1"/>
              <a:t>гібридний</a:t>
            </a:r>
            <a:r>
              <a:rPr lang="ru-RU" dirty="0"/>
              <a:t> (</a:t>
            </a:r>
            <a:r>
              <a:rPr lang="ru-RU" dirty="0" err="1"/>
              <a:t>ані</a:t>
            </a:r>
            <a:r>
              <a:rPr lang="ru-RU" dirty="0"/>
              <a:t> провайдер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ані</a:t>
            </a:r>
            <a:r>
              <a:rPr lang="ru-RU" dirty="0"/>
              <a:t> </a:t>
            </a:r>
            <a:r>
              <a:rPr lang="ru-RU" dirty="0" err="1" smtClean="0"/>
              <a:t>клієнт</a:t>
            </a:r>
            <a:r>
              <a:rPr lang="ru-RU" dirty="0" smtClean="0"/>
              <a:t> не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переміщувати</a:t>
            </a:r>
            <a:r>
              <a:rPr lang="ru-RU" dirty="0"/>
              <a:t> </a:t>
            </a:r>
            <a:r>
              <a:rPr lang="ru-RU" dirty="0" err="1"/>
              <a:t>кошти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односторонньому</a:t>
            </a:r>
            <a:r>
              <a:rPr lang="ru-RU" dirty="0" smtClean="0"/>
              <a:t> </a:t>
            </a:r>
            <a:r>
              <a:rPr lang="ru-RU" dirty="0"/>
              <a:t>порядку; </a:t>
            </a:r>
            <a:r>
              <a:rPr lang="ru-RU" dirty="0" smtClean="0"/>
              <a:t>для </a:t>
            </a:r>
            <a:r>
              <a:rPr lang="ru-RU" dirty="0" err="1" smtClean="0"/>
              <a:t>розблокування</a:t>
            </a:r>
            <a:r>
              <a:rPr lang="ru-RU" dirty="0" smtClean="0"/>
              <a:t> </a:t>
            </a:r>
            <a:r>
              <a:rPr lang="ru-RU" dirty="0" err="1"/>
              <a:t>коштів</a:t>
            </a:r>
            <a:r>
              <a:rPr lang="ru-RU" dirty="0"/>
              <a:t> </a:t>
            </a:r>
            <a:r>
              <a:rPr lang="ru-RU" dirty="0" err="1"/>
              <a:t>потрібне</a:t>
            </a:r>
            <a:r>
              <a:rPr lang="ru-RU" dirty="0"/>
              <a:t> </a:t>
            </a:r>
            <a:r>
              <a:rPr lang="ru-RU" dirty="0" err="1" smtClean="0"/>
              <a:t>схвалення</a:t>
            </a:r>
            <a:r>
              <a:rPr lang="ru-RU" dirty="0" smtClean="0"/>
              <a:t> </a:t>
            </a:r>
            <a:r>
              <a:rPr lang="ru-RU" dirty="0" err="1" smtClean="0"/>
              <a:t>обох</a:t>
            </a:r>
            <a:r>
              <a:rPr lang="ru-RU" dirty="0" smtClean="0"/>
              <a:t> </a:t>
            </a:r>
            <a:r>
              <a:rPr lang="ru-RU" dirty="0" err="1"/>
              <a:t>сторін</a:t>
            </a:r>
            <a:r>
              <a:rPr lang="ru-RU" dirty="0"/>
              <a:t>).</a:t>
            </a:r>
          </a:p>
          <a:p>
            <a:r>
              <a:rPr lang="ru-RU" dirty="0"/>
              <a:t>5. За </a:t>
            </a:r>
            <a:r>
              <a:rPr lang="ru-RU" dirty="0" err="1"/>
              <a:t>місцем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 smtClean="0"/>
              <a:t>: − </a:t>
            </a:r>
            <a:r>
              <a:rPr lang="ru-RU" dirty="0" err="1"/>
              <a:t>безпосередньо</a:t>
            </a:r>
            <a:r>
              <a:rPr lang="ru-RU" dirty="0"/>
              <a:t> в </a:t>
            </a:r>
            <a:r>
              <a:rPr lang="ru-RU" dirty="0" err="1"/>
              <a:t>ланцюжку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en-US" dirty="0" smtClean="0"/>
              <a:t>DLT</a:t>
            </a:r>
            <a:r>
              <a:rPr lang="uk-UA" dirty="0" smtClean="0"/>
              <a:t> </a:t>
            </a:r>
            <a:r>
              <a:rPr lang="en-US" dirty="0" smtClean="0"/>
              <a:t>(</a:t>
            </a:r>
            <a:r>
              <a:rPr lang="ru-RU" dirty="0" err="1"/>
              <a:t>однорангова</a:t>
            </a:r>
            <a:r>
              <a:rPr lang="ru-RU" dirty="0"/>
              <a:t> </a:t>
            </a:r>
            <a:r>
              <a:rPr lang="ru-RU" dirty="0" err="1"/>
              <a:t>транзакція</a:t>
            </a:r>
            <a:r>
              <a:rPr lang="ru-RU" dirty="0" smtClean="0"/>
              <a:t>); − </a:t>
            </a:r>
            <a:r>
              <a:rPr lang="ru-RU" dirty="0"/>
              <a:t>поза </a:t>
            </a:r>
            <a:r>
              <a:rPr lang="ru-RU" dirty="0" err="1"/>
              <a:t>ланцюгом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en-US" dirty="0"/>
              <a:t>DLT (</a:t>
            </a:r>
            <a:r>
              <a:rPr lang="ru-RU" dirty="0" err="1" smtClean="0"/>
              <a:t>мережева</a:t>
            </a:r>
            <a:r>
              <a:rPr lang="ru-RU" dirty="0" smtClean="0"/>
              <a:t> </a:t>
            </a:r>
            <a:r>
              <a:rPr lang="ru-RU" dirty="0" err="1" smtClean="0"/>
              <a:t>транзакція</a:t>
            </a:r>
            <a:r>
              <a:rPr lang="ru-RU" dirty="0" smtClean="0"/>
              <a:t>). </a:t>
            </a:r>
            <a:endParaRPr lang="ru-RU" dirty="0"/>
          </a:p>
          <a:p>
            <a:r>
              <a:rPr lang="ru-RU" dirty="0"/>
              <a:t>6. За типом </a:t>
            </a:r>
            <a:r>
              <a:rPr lang="ru-RU" dirty="0" err="1"/>
              <a:t>розміщення</a:t>
            </a:r>
            <a:r>
              <a:rPr lang="ru-RU" dirty="0"/>
              <a:t> </a:t>
            </a:r>
            <a:r>
              <a:rPr lang="ru-RU" dirty="0" err="1"/>
              <a:t>токенів</a:t>
            </a:r>
            <a:r>
              <a:rPr lang="ru-RU" dirty="0" smtClean="0"/>
              <a:t>: −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одиниці</a:t>
            </a:r>
            <a:r>
              <a:rPr lang="ru-RU" dirty="0"/>
              <a:t> </a:t>
            </a:r>
            <a:r>
              <a:rPr lang="ru-RU" dirty="0" err="1"/>
              <a:t>токенів</a:t>
            </a:r>
            <a:r>
              <a:rPr lang="ru-RU" dirty="0"/>
              <a:t> </a:t>
            </a:r>
            <a:r>
              <a:rPr lang="ru-RU" dirty="0" err="1"/>
              <a:t>роздаються</a:t>
            </a:r>
            <a:r>
              <a:rPr lang="ru-RU" dirty="0"/>
              <a:t> </a:t>
            </a:r>
            <a:r>
              <a:rPr lang="ru-RU" dirty="0" err="1" smtClean="0"/>
              <a:t>власникам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/>
              <a:t>існуючих</a:t>
            </a:r>
            <a:r>
              <a:rPr lang="ru-RU" dirty="0"/>
              <a:t> </a:t>
            </a:r>
            <a:r>
              <a:rPr lang="ru-RU" dirty="0" err="1"/>
              <a:t>токенів</a:t>
            </a:r>
            <a:r>
              <a:rPr lang="ru-RU" dirty="0"/>
              <a:t>, як правило, за </a:t>
            </a:r>
            <a:r>
              <a:rPr lang="ru-RU" dirty="0" err="1" smtClean="0"/>
              <a:t>певних</a:t>
            </a:r>
            <a:r>
              <a:rPr lang="ru-RU" dirty="0" smtClean="0"/>
              <a:t> умов; −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токени</a:t>
            </a:r>
            <a:r>
              <a:rPr lang="ru-RU" dirty="0"/>
              <a:t> </a:t>
            </a:r>
            <a:r>
              <a:rPr lang="ru-RU" dirty="0" err="1"/>
              <a:t>створюються</a:t>
            </a:r>
            <a:r>
              <a:rPr lang="ru-RU" dirty="0"/>
              <a:t>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розколу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спліту</a:t>
            </a:r>
            <a:r>
              <a:rPr lang="ru-RU" dirty="0"/>
              <a:t>) </a:t>
            </a:r>
            <a:r>
              <a:rPr lang="ru-RU" dirty="0" err="1"/>
              <a:t>базової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en-US" dirty="0"/>
              <a:t>DLT, </a:t>
            </a:r>
            <a:r>
              <a:rPr lang="ru-RU" dirty="0" smtClean="0"/>
              <a:t>і </a:t>
            </a:r>
            <a:r>
              <a:rPr lang="ru-RU" dirty="0" err="1" smtClean="0"/>
              <a:t>існуючі</a:t>
            </a:r>
            <a:r>
              <a:rPr lang="ru-RU" dirty="0" smtClean="0"/>
              <a:t> </a:t>
            </a:r>
            <a:r>
              <a:rPr lang="ru-RU" dirty="0" err="1"/>
              <a:t>власники</a:t>
            </a:r>
            <a:r>
              <a:rPr lang="ru-RU" dirty="0"/>
              <a:t> </a:t>
            </a:r>
            <a:r>
              <a:rPr lang="ru-RU" dirty="0" err="1"/>
              <a:t>токенів</a:t>
            </a:r>
            <a:r>
              <a:rPr lang="ru-RU" dirty="0"/>
              <a:t> </a:t>
            </a:r>
            <a:r>
              <a:rPr lang="ru-RU" dirty="0" err="1"/>
              <a:t>подвоюють</a:t>
            </a:r>
            <a:r>
              <a:rPr lang="ru-RU" dirty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; − </a:t>
            </a:r>
            <a:r>
              <a:rPr lang="ru-RU" dirty="0" err="1"/>
              <a:t>майнінг</a:t>
            </a:r>
            <a:r>
              <a:rPr lang="ru-RU" dirty="0"/>
              <a:t>, коли </a:t>
            </a:r>
            <a:r>
              <a:rPr lang="ru-RU" dirty="0" err="1"/>
              <a:t>новостворені</a:t>
            </a:r>
            <a:r>
              <a:rPr lang="ru-RU" dirty="0"/>
              <a:t> </a:t>
            </a:r>
            <a:r>
              <a:rPr lang="ru-RU" dirty="0" err="1" smtClean="0"/>
              <a:t>токени</a:t>
            </a:r>
            <a:r>
              <a:rPr lang="ru-RU" dirty="0" smtClean="0"/>
              <a:t> </a:t>
            </a:r>
            <a:r>
              <a:rPr lang="ru-RU" dirty="0" err="1" smtClean="0"/>
              <a:t>розповсюджуються</a:t>
            </a:r>
            <a:r>
              <a:rPr lang="ru-RU" dirty="0" smtClean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майнерів</a:t>
            </a:r>
            <a:r>
              <a:rPr lang="ru-RU" dirty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виконують</a:t>
            </a:r>
            <a:r>
              <a:rPr lang="ru-RU" dirty="0" smtClean="0"/>
              <a:t> </a:t>
            </a:r>
            <a:r>
              <a:rPr lang="ru-RU" dirty="0" err="1"/>
              <a:t>необхідні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, </a:t>
            </a:r>
            <a:r>
              <a:rPr lang="ru-RU" dirty="0" err="1" smtClean="0"/>
              <a:t>визначені</a:t>
            </a:r>
            <a:r>
              <a:rPr lang="ru-RU" dirty="0" smtClean="0"/>
              <a:t> протоколом </a:t>
            </a:r>
            <a:r>
              <a:rPr lang="ru-RU" dirty="0"/>
              <a:t>конкретного </a:t>
            </a:r>
            <a:r>
              <a:rPr lang="ru-RU" dirty="0" err="1"/>
              <a:t>криптоактиву</a:t>
            </a:r>
            <a:r>
              <a:rPr lang="ru-RU" dirty="0" smtClean="0"/>
              <a:t>; − </a:t>
            </a:r>
            <a:r>
              <a:rPr lang="ru-RU" dirty="0" err="1"/>
              <a:t>попередній</a:t>
            </a:r>
            <a:r>
              <a:rPr lang="ru-RU" dirty="0"/>
              <a:t> продаж, коли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приватне</a:t>
            </a:r>
            <a:r>
              <a:rPr lang="ru-RU" dirty="0" smtClean="0"/>
              <a:t> </a:t>
            </a:r>
            <a:r>
              <a:rPr lang="ru-RU" dirty="0" err="1"/>
              <a:t>розміщення</a:t>
            </a:r>
            <a:r>
              <a:rPr lang="ru-RU" dirty="0"/>
              <a:t> </a:t>
            </a:r>
            <a:r>
              <a:rPr lang="ru-RU" dirty="0" err="1" smtClean="0"/>
              <a:t>попередньо</a:t>
            </a:r>
            <a:r>
              <a:rPr lang="ru-RU" dirty="0" smtClean="0"/>
              <a:t> </a:t>
            </a:r>
            <a:r>
              <a:rPr lang="ru-RU" dirty="0" err="1" smtClean="0"/>
              <a:t>видобутих</a:t>
            </a:r>
            <a:r>
              <a:rPr lang="ru-RU" dirty="0" smtClean="0"/>
              <a:t> </a:t>
            </a:r>
            <a:r>
              <a:rPr lang="ru-RU" dirty="0" err="1"/>
              <a:t>токенів</a:t>
            </a:r>
            <a:r>
              <a:rPr lang="ru-RU" dirty="0"/>
              <a:t>, часто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 smtClean="0"/>
              <a:t>значними</a:t>
            </a:r>
            <a:r>
              <a:rPr lang="ru-RU" dirty="0" smtClean="0"/>
              <a:t> </a:t>
            </a:r>
            <a:r>
              <a:rPr lang="ru-RU" dirty="0" err="1" smtClean="0"/>
              <a:t>знижками</a:t>
            </a:r>
            <a:r>
              <a:rPr lang="ru-RU" dirty="0" smtClean="0"/>
              <a:t>; − </a:t>
            </a:r>
            <a:r>
              <a:rPr lang="ru-RU" dirty="0" err="1"/>
              <a:t>первинне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озміщення</a:t>
            </a:r>
            <a:r>
              <a:rPr lang="ru-RU" dirty="0" smtClean="0"/>
              <a:t> </a:t>
            </a:r>
            <a:r>
              <a:rPr lang="ru-RU" dirty="0" err="1"/>
              <a:t>токенів</a:t>
            </a:r>
            <a:r>
              <a:rPr lang="ru-RU" dirty="0"/>
              <a:t> (ІСО</a:t>
            </a:r>
            <a:r>
              <a:rPr lang="ru-RU" dirty="0" smtClean="0"/>
              <a:t>): </a:t>
            </a:r>
            <a:r>
              <a:rPr lang="ru-RU" dirty="0" err="1" smtClean="0"/>
              <a:t>публічне</a:t>
            </a:r>
            <a:r>
              <a:rPr lang="ru-RU" dirty="0" smtClean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приватне</a:t>
            </a:r>
            <a:r>
              <a:rPr lang="ru-RU" dirty="0"/>
              <a:t> </a:t>
            </a:r>
            <a:r>
              <a:rPr lang="ru-RU" dirty="0" err="1" smtClean="0"/>
              <a:t>розміщення</a:t>
            </a:r>
            <a:r>
              <a:rPr lang="ru-RU" dirty="0" smtClean="0"/>
              <a:t> </a:t>
            </a:r>
            <a:r>
              <a:rPr lang="ru-RU" dirty="0" err="1" smtClean="0"/>
              <a:t>попередньо</a:t>
            </a:r>
            <a:r>
              <a:rPr lang="ru-RU" dirty="0" smtClean="0"/>
              <a:t> </a:t>
            </a:r>
            <a:r>
              <a:rPr lang="ru-RU" dirty="0" err="1"/>
              <a:t>видобутих</a:t>
            </a:r>
            <a:r>
              <a:rPr lang="ru-RU" dirty="0"/>
              <a:t> </a:t>
            </a:r>
            <a:r>
              <a:rPr lang="ru-RU" dirty="0" err="1" smtClean="0"/>
              <a:t>токенів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4736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цифрових</a:t>
            </a:r>
            <a:r>
              <a:rPr lang="ru-RU" dirty="0"/>
              <a:t> </a:t>
            </a:r>
            <a:r>
              <a:rPr lang="ru-RU" dirty="0" err="1"/>
              <a:t>активів</a:t>
            </a:r>
            <a:r>
              <a:rPr lang="ru-RU" dirty="0"/>
              <a:t> за типом </a:t>
            </a:r>
            <a:r>
              <a:rPr lang="ru-RU" dirty="0" err="1"/>
              <a:t>токена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952" t="32236" r="16257" b="22158"/>
          <a:stretch/>
        </p:blipFill>
        <p:spPr>
          <a:xfrm>
            <a:off x="1040859" y="1595336"/>
            <a:ext cx="9875197" cy="519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40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цифрових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активів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737" t="31594" r="20406" b="41356"/>
          <a:stretch/>
        </p:blipFill>
        <p:spPr>
          <a:xfrm>
            <a:off x="1352145" y="2110902"/>
            <a:ext cx="9191421" cy="359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33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Правові</a:t>
            </a:r>
            <a:r>
              <a:rPr lang="ru-RU" dirty="0"/>
              <a:t> </a:t>
            </a:r>
            <a:r>
              <a:rPr lang="ru-RU" dirty="0" err="1"/>
              <a:t>аспекти</a:t>
            </a:r>
            <a:r>
              <a:rPr lang="ru-RU" dirty="0"/>
              <a:t> цифрового маркетингу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884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25294"/>
            <a:ext cx="10515600" cy="5651669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досягти</a:t>
            </a:r>
            <a:r>
              <a:rPr lang="ru-RU" dirty="0"/>
              <a:t> </a:t>
            </a:r>
            <a:r>
              <a:rPr lang="ru-RU" dirty="0" err="1"/>
              <a:t>успіху</a:t>
            </a:r>
            <a:r>
              <a:rPr lang="ru-RU" dirty="0"/>
              <a:t> на </a:t>
            </a:r>
            <a:r>
              <a:rPr lang="ru-RU" dirty="0" smtClean="0"/>
              <a:t>ринку</a:t>
            </a:r>
            <a:r>
              <a:rPr lang="en-US" dirty="0" smtClean="0"/>
              <a:t>, </a:t>
            </a:r>
            <a:r>
              <a:rPr lang="ru-RU" dirty="0" err="1"/>
              <a:t>важливо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надавати</a:t>
            </a:r>
            <a:r>
              <a:rPr lang="ru-RU" dirty="0"/>
              <a:t> </a:t>
            </a:r>
            <a:r>
              <a:rPr lang="ru-RU" dirty="0" err="1"/>
              <a:t>першокласні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/</a:t>
            </a:r>
            <a:r>
              <a:rPr lang="ru-RU" dirty="0" err="1"/>
              <a:t>товари</a:t>
            </a:r>
            <a:r>
              <a:rPr lang="ru-RU" dirty="0"/>
              <a:t>, але й бути </a:t>
            </a:r>
            <a:r>
              <a:rPr lang="ru-RU" dirty="0" err="1"/>
              <a:t>кращими</a:t>
            </a:r>
            <a:r>
              <a:rPr lang="ru-RU" dirty="0"/>
              <a:t> за </a:t>
            </a:r>
            <a:r>
              <a:rPr lang="ru-RU" dirty="0" err="1"/>
              <a:t>схожі</a:t>
            </a:r>
            <a:r>
              <a:rPr lang="ru-RU" dirty="0"/>
              <a:t> онлайн-</a:t>
            </a:r>
            <a:r>
              <a:rPr lang="ru-RU" dirty="0" err="1"/>
              <a:t>магазини</a:t>
            </a:r>
            <a:r>
              <a:rPr lang="ru-RU" dirty="0"/>
              <a:t>. 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допоможе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сайтів</a:t>
            </a:r>
            <a:r>
              <a:rPr lang="ru-RU" dirty="0"/>
              <a:t> </a:t>
            </a:r>
            <a:r>
              <a:rPr lang="ru-RU" dirty="0" err="1"/>
              <a:t>конкурентів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гарний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дізнатися</a:t>
            </a:r>
            <a:r>
              <a:rPr lang="ru-RU" dirty="0"/>
              <a:t> </a:t>
            </a:r>
            <a:r>
              <a:rPr lang="ru-RU" dirty="0" err="1"/>
              <a:t>сильні</a:t>
            </a:r>
            <a:r>
              <a:rPr lang="ru-RU" dirty="0"/>
              <a:t> та </a:t>
            </a:r>
            <a:r>
              <a:rPr lang="ru-RU" dirty="0" err="1"/>
              <a:t>слабкі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підприємців</a:t>
            </a:r>
            <a:r>
              <a:rPr lang="ru-RU" dirty="0"/>
              <a:t>. Такого роду </a:t>
            </a:r>
            <a:r>
              <a:rPr lang="ru-RU" dirty="0" err="1"/>
              <a:t>інформація</a:t>
            </a:r>
            <a:r>
              <a:rPr lang="ru-RU" dirty="0"/>
              <a:t> </a:t>
            </a:r>
            <a:r>
              <a:rPr lang="ru-RU" dirty="0" err="1"/>
              <a:t>знадобиться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удосконалити</a:t>
            </a:r>
            <a:r>
              <a:rPr lang="ru-RU" dirty="0"/>
              <a:t> свою </a:t>
            </a:r>
            <a:r>
              <a:rPr lang="ru-RU" dirty="0" err="1"/>
              <a:t>маркетингову</a:t>
            </a:r>
            <a:r>
              <a:rPr lang="ru-RU" dirty="0"/>
              <a:t> </a:t>
            </a:r>
            <a:r>
              <a:rPr lang="ru-RU" dirty="0" err="1"/>
              <a:t>кампанію</a:t>
            </a:r>
            <a:r>
              <a:rPr lang="ru-RU" dirty="0"/>
              <a:t> та </a:t>
            </a:r>
            <a:r>
              <a:rPr lang="ru-RU" dirty="0" err="1"/>
              <a:t>зберегти</a:t>
            </a:r>
            <a:r>
              <a:rPr lang="ru-RU" dirty="0"/>
              <a:t> за нею </a:t>
            </a:r>
            <a:r>
              <a:rPr lang="ru-RU" dirty="0" err="1"/>
              <a:t>перевагу</a:t>
            </a:r>
            <a:r>
              <a:rPr lang="ru-RU" dirty="0"/>
              <a:t> на ринку</a:t>
            </a:r>
            <a:r>
              <a:rPr lang="ru-RU" dirty="0" smtClean="0"/>
              <a:t>.</a:t>
            </a:r>
          </a:p>
          <a:p>
            <a:r>
              <a:rPr lang="en-US" dirty="0">
                <a:hlinkClick r:id="rId2"/>
              </a:rPr>
              <a:t>https://serpstat.com/uk/competitor-analysis</a:t>
            </a:r>
            <a:r>
              <a:rPr lang="en-US" dirty="0" smtClean="0">
                <a:hlinkClick r:id="rId2"/>
              </a:rPr>
              <a:t>/</a:t>
            </a:r>
            <a:endParaRPr lang="uk-UA" dirty="0" smtClean="0"/>
          </a:p>
          <a:p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конкурентів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про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 </a:t>
            </a:r>
            <a:r>
              <a:rPr lang="ru-RU" dirty="0" err="1"/>
              <a:t>просування</a:t>
            </a:r>
            <a:r>
              <a:rPr lang="ru-RU" dirty="0"/>
              <a:t> та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оптимізації</a:t>
            </a:r>
            <a:r>
              <a:rPr lang="ru-RU" dirty="0"/>
              <a:t> сайту для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пошукової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важливо</a:t>
            </a:r>
            <a:r>
              <a:rPr lang="ru-RU" dirty="0"/>
              <a:t> з </a:t>
            </a:r>
            <a:r>
              <a:rPr lang="ru-RU" dirty="0" err="1"/>
              <a:t>кількох</a:t>
            </a:r>
            <a:r>
              <a:rPr lang="ru-RU" dirty="0"/>
              <a:t> причин: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/>
              <a:t>сильних</a:t>
            </a:r>
            <a:r>
              <a:rPr lang="ru-RU" dirty="0"/>
              <a:t> та </a:t>
            </a:r>
            <a:r>
              <a:rPr lang="ru-RU" dirty="0" err="1"/>
              <a:t>слабких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r>
              <a:rPr lang="ru-RU" dirty="0"/>
              <a:t> </a:t>
            </a:r>
            <a:r>
              <a:rPr lang="ru-RU" dirty="0" err="1"/>
              <a:t>конкурентів</a:t>
            </a:r>
            <a:r>
              <a:rPr lang="ru-RU" dirty="0"/>
              <a:t> — 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уникнути</a:t>
            </a:r>
            <a:r>
              <a:rPr lang="ru-RU" dirty="0"/>
              <a:t> </a:t>
            </a:r>
            <a:r>
              <a:rPr lang="ru-RU" dirty="0" err="1"/>
              <a:t>потенційних</a:t>
            </a:r>
            <a:r>
              <a:rPr lang="ru-RU" dirty="0"/>
              <a:t> </a:t>
            </a:r>
            <a:r>
              <a:rPr lang="ru-RU" dirty="0" err="1"/>
              <a:t>помилок</a:t>
            </a:r>
            <a:r>
              <a:rPr lang="ru-RU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 smtClean="0"/>
              <a:t>Загальний</a:t>
            </a:r>
            <a:r>
              <a:rPr lang="ru-RU" dirty="0" smtClean="0"/>
              <a:t> </a:t>
            </a:r>
            <a:r>
              <a:rPr lang="ru-RU" dirty="0" err="1"/>
              <a:t>ринковий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важливий</a:t>
            </a:r>
            <a:r>
              <a:rPr lang="ru-RU" dirty="0"/>
              <a:t> для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ефективної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 </a:t>
            </a:r>
            <a:r>
              <a:rPr lang="ru-RU" dirty="0" err="1"/>
              <a:t>власного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/>
              <a:t>потреб </a:t>
            </a:r>
            <a:r>
              <a:rPr lang="ru-RU" dirty="0" err="1"/>
              <a:t>авдиторії</a:t>
            </a:r>
            <a:r>
              <a:rPr lang="ru-RU" dirty="0"/>
              <a:t> </a:t>
            </a:r>
            <a:r>
              <a:rPr lang="ru-RU" dirty="0" err="1"/>
              <a:t>допоможе</a:t>
            </a:r>
            <a:r>
              <a:rPr lang="ru-RU" dirty="0"/>
              <a:t> </a:t>
            </a:r>
            <a:r>
              <a:rPr lang="ru-RU" dirty="0" err="1"/>
              <a:t>вигідно</a:t>
            </a:r>
            <a:r>
              <a:rPr lang="ru-RU" dirty="0"/>
              <a:t> </a:t>
            </a:r>
            <a:r>
              <a:rPr lang="ru-RU" dirty="0" err="1"/>
              <a:t>вплинути</a:t>
            </a:r>
            <a:r>
              <a:rPr lang="ru-RU" dirty="0"/>
              <a:t> на них</a:t>
            </a:r>
            <a:r>
              <a:rPr lang="ru-RU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 smtClean="0"/>
              <a:t>Знаходження</a:t>
            </a:r>
            <a:r>
              <a:rPr lang="ru-RU" dirty="0" smtClean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ідей</a:t>
            </a:r>
            <a:r>
              <a:rPr lang="ru-RU" dirty="0"/>
              <a:t>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удосконаленню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.</a:t>
            </a:r>
          </a:p>
          <a:p>
            <a:r>
              <a:rPr lang="ru-RU" b="1" dirty="0" err="1"/>
              <a:t>Основні</a:t>
            </a:r>
            <a:r>
              <a:rPr lang="ru-RU" b="1" dirty="0"/>
              <a:t> </a:t>
            </a:r>
            <a:r>
              <a:rPr lang="ru-RU" b="1" dirty="0" err="1"/>
              <a:t>цілі</a:t>
            </a:r>
            <a:r>
              <a:rPr lang="ru-RU" b="1" dirty="0"/>
              <a:t> SEO-</a:t>
            </a:r>
            <a:r>
              <a:rPr lang="ru-RU" b="1" dirty="0" err="1"/>
              <a:t>аналізу</a:t>
            </a:r>
            <a:r>
              <a:rPr lang="ru-RU" b="1" dirty="0"/>
              <a:t> </a:t>
            </a:r>
            <a:r>
              <a:rPr lang="ru-RU" b="1" dirty="0" err="1"/>
              <a:t>конкурентних</a:t>
            </a:r>
            <a:r>
              <a:rPr lang="ru-RU" b="1" dirty="0"/>
              <a:t> </a:t>
            </a:r>
            <a:r>
              <a:rPr lang="ru-RU" b="1" dirty="0" err="1"/>
              <a:t>сайтів</a:t>
            </a:r>
            <a:endParaRPr lang="ru-RU" b="1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/>
              <a:t>SEO-тактик </a:t>
            </a:r>
            <a:r>
              <a:rPr lang="ru-RU" dirty="0" err="1"/>
              <a:t>конкурентів</a:t>
            </a:r>
            <a:r>
              <a:rPr lang="ru-RU" dirty="0"/>
              <a:t>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здатності</a:t>
            </a:r>
            <a:r>
              <a:rPr lang="ru-RU" dirty="0"/>
              <a:t> </a:t>
            </a:r>
            <a:r>
              <a:rPr lang="ru-RU" dirty="0" err="1"/>
              <a:t>адаптуватися</a:t>
            </a:r>
            <a:r>
              <a:rPr lang="ru-RU" dirty="0"/>
              <a:t> до </a:t>
            </a:r>
            <a:r>
              <a:rPr lang="ru-RU" dirty="0" err="1"/>
              <a:t>вимог</a:t>
            </a:r>
            <a:r>
              <a:rPr lang="ru-RU" dirty="0"/>
              <a:t> ринку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специфічності</a:t>
            </a:r>
            <a:r>
              <a:rPr lang="ru-RU" dirty="0"/>
              <a:t> </a:t>
            </a:r>
            <a:r>
              <a:rPr lang="ru-RU" dirty="0" err="1"/>
              <a:t>вашого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напрямків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конкурентами, для </a:t>
            </a:r>
            <a:r>
              <a:rPr lang="ru-RU" dirty="0" err="1"/>
              <a:t>знаходження</a:t>
            </a:r>
            <a:r>
              <a:rPr lang="ru-RU" dirty="0"/>
              <a:t> </a:t>
            </a:r>
            <a:r>
              <a:rPr lang="ru-RU" dirty="0" err="1"/>
              <a:t>можливих</a:t>
            </a:r>
            <a:r>
              <a:rPr lang="ru-RU" dirty="0"/>
              <a:t> </a:t>
            </a:r>
            <a:r>
              <a:rPr lang="ru-RU" dirty="0" err="1"/>
              <a:t>точок</a:t>
            </a:r>
            <a:r>
              <a:rPr lang="ru-RU" dirty="0"/>
              <a:t> росту </a:t>
            </a:r>
            <a:r>
              <a:rPr lang="ru-RU" dirty="0" err="1"/>
              <a:t>власного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 smtClean="0"/>
              <a:t>Виявлення</a:t>
            </a:r>
            <a:r>
              <a:rPr lang="ru-RU" dirty="0" smtClean="0"/>
              <a:t> </a:t>
            </a:r>
            <a:r>
              <a:rPr lang="ru-RU" dirty="0" err="1"/>
              <a:t>власних</a:t>
            </a:r>
            <a:r>
              <a:rPr lang="ru-RU" dirty="0"/>
              <a:t> </a:t>
            </a:r>
            <a:r>
              <a:rPr lang="ru-RU" dirty="0" err="1"/>
              <a:t>помилок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дозволили конкурентам </a:t>
            </a:r>
            <a:r>
              <a:rPr lang="ru-RU" dirty="0" err="1"/>
              <a:t>обійти</a:t>
            </a:r>
            <a:r>
              <a:rPr lang="ru-RU" dirty="0"/>
              <a:t> вас у </a:t>
            </a:r>
            <a:r>
              <a:rPr lang="ru-RU" dirty="0" err="1"/>
              <a:t>певних</a:t>
            </a:r>
            <a:r>
              <a:rPr lang="ru-RU" dirty="0"/>
              <a:t> аспектах, та </a:t>
            </a:r>
            <a:r>
              <a:rPr lang="ru-RU" dirty="0" err="1"/>
              <a:t>пошук</a:t>
            </a:r>
            <a:r>
              <a:rPr lang="ru-RU" dirty="0"/>
              <a:t> </a:t>
            </a:r>
            <a:r>
              <a:rPr lang="ru-RU" dirty="0" err="1"/>
              <a:t>можливостей</a:t>
            </a:r>
            <a:r>
              <a:rPr lang="ru-RU" dirty="0"/>
              <a:t> для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виправлення</a:t>
            </a:r>
            <a:r>
              <a:rPr lang="ru-RU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/>
              <a:t>стратегій</a:t>
            </a:r>
            <a:r>
              <a:rPr lang="ru-RU" dirty="0"/>
              <a:t> </a:t>
            </a:r>
            <a:r>
              <a:rPr lang="ru-RU" dirty="0" err="1"/>
              <a:t>зовнішньої</a:t>
            </a:r>
            <a:r>
              <a:rPr lang="ru-RU" dirty="0"/>
              <a:t> </a:t>
            </a:r>
            <a:r>
              <a:rPr lang="ru-RU" dirty="0" err="1"/>
              <a:t>оптимізації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конкурентами для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цінних</a:t>
            </a:r>
            <a:r>
              <a:rPr lang="ru-RU" dirty="0"/>
              <a:t> </a:t>
            </a:r>
            <a:r>
              <a:rPr lang="ru-RU" dirty="0" err="1"/>
              <a:t>зворотних</a:t>
            </a:r>
            <a:r>
              <a:rPr lang="ru-RU" dirty="0"/>
              <a:t> </a:t>
            </a:r>
            <a:r>
              <a:rPr lang="ru-RU" dirty="0" err="1"/>
              <a:t>посилань</a:t>
            </a:r>
            <a:r>
              <a:rPr lang="ru-RU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 smtClean="0"/>
              <a:t>Аналіз</a:t>
            </a:r>
            <a:r>
              <a:rPr lang="ru-RU" dirty="0" smtClean="0"/>
              <a:t> </a:t>
            </a:r>
            <a:r>
              <a:rPr lang="ru-RU" dirty="0" err="1"/>
              <a:t>рекламних</a:t>
            </a:r>
            <a:r>
              <a:rPr lang="ru-RU" dirty="0"/>
              <a:t> </a:t>
            </a:r>
            <a:r>
              <a:rPr lang="ru-RU" dirty="0" err="1"/>
              <a:t>кампаній</a:t>
            </a:r>
            <a:r>
              <a:rPr lang="ru-RU" dirty="0"/>
              <a:t> і </a:t>
            </a:r>
            <a:r>
              <a:rPr lang="ru-RU" dirty="0" err="1"/>
              <a:t>маркетингових</a:t>
            </a:r>
            <a:r>
              <a:rPr lang="ru-RU" dirty="0"/>
              <a:t> </a:t>
            </a:r>
            <a:r>
              <a:rPr lang="ru-RU" dirty="0" err="1"/>
              <a:t>стратегій</a:t>
            </a:r>
            <a:r>
              <a:rPr lang="ru-RU" dirty="0"/>
              <a:t> для </a:t>
            </a:r>
            <a:r>
              <a:rPr lang="ru-RU" dirty="0" err="1"/>
              <a:t>ідентифікації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можливостей</a:t>
            </a:r>
            <a:r>
              <a:rPr lang="ru-RU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 smtClean="0"/>
              <a:t>Оцінка</a:t>
            </a:r>
            <a:r>
              <a:rPr lang="ru-RU" dirty="0" smtClean="0"/>
              <a:t> </a:t>
            </a:r>
            <a:r>
              <a:rPr lang="ru-RU" dirty="0" err="1"/>
              <a:t>конкурентоспроможності</a:t>
            </a:r>
            <a:r>
              <a:rPr lang="ru-RU" dirty="0"/>
              <a:t> </a:t>
            </a:r>
            <a:r>
              <a:rPr lang="ru-RU" dirty="0" err="1"/>
              <a:t>ключових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 у </a:t>
            </a:r>
            <a:r>
              <a:rPr lang="ru-RU" dirty="0" err="1"/>
              <a:t>конкретній</a:t>
            </a:r>
            <a:r>
              <a:rPr lang="ru-RU" dirty="0"/>
              <a:t> </a:t>
            </a:r>
            <a:r>
              <a:rPr lang="ru-RU" dirty="0" err="1"/>
              <a:t>тематичній</a:t>
            </a:r>
            <a:r>
              <a:rPr lang="ru-RU" dirty="0"/>
              <a:t> </a:t>
            </a:r>
            <a:r>
              <a:rPr lang="ru-RU" dirty="0" err="1"/>
              <a:t>ніші</a:t>
            </a:r>
            <a:r>
              <a:rPr lang="ru-RU" dirty="0"/>
              <a:t> для </a:t>
            </a:r>
            <a:r>
              <a:rPr lang="ru-RU" dirty="0" err="1"/>
              <a:t>ефективного</a:t>
            </a:r>
            <a:r>
              <a:rPr lang="ru-RU" dirty="0"/>
              <a:t> </a:t>
            </a:r>
            <a:r>
              <a:rPr lang="ru-RU" dirty="0" err="1"/>
              <a:t>просування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2103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Як </a:t>
            </a:r>
            <a:r>
              <a:rPr lang="ru-RU" b="1" dirty="0" err="1"/>
              <a:t>дізнатись</a:t>
            </a:r>
            <a:r>
              <a:rPr lang="ru-RU" b="1" dirty="0"/>
              <a:t> </a:t>
            </a:r>
            <a:r>
              <a:rPr lang="ru-RU" b="1" dirty="0" err="1"/>
              <a:t>ключові</a:t>
            </a:r>
            <a:r>
              <a:rPr lang="ru-RU" b="1" dirty="0"/>
              <a:t> слова конкурента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21404"/>
            <a:ext cx="10515600" cy="515555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err="1" smtClean="0"/>
              <a:t>Ключові</a:t>
            </a:r>
            <a:r>
              <a:rPr lang="ru-RU" dirty="0" smtClean="0"/>
              <a:t> </a:t>
            </a:r>
            <a:r>
              <a:rPr lang="ru-RU" dirty="0"/>
              <a:t>слова (семантика) </a:t>
            </a:r>
            <a:r>
              <a:rPr lang="ru-RU" dirty="0" err="1"/>
              <a:t>допомагають</a:t>
            </a:r>
            <a:r>
              <a:rPr lang="ru-RU" dirty="0"/>
              <a:t> </a:t>
            </a:r>
            <a:r>
              <a:rPr lang="ru-RU" dirty="0" err="1"/>
              <a:t>оптимізувати</a:t>
            </a:r>
            <a:r>
              <a:rPr lang="ru-RU" dirty="0"/>
              <a:t> сайт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пошукові</a:t>
            </a:r>
            <a:r>
              <a:rPr lang="ru-RU" dirty="0"/>
              <a:t> </a:t>
            </a:r>
            <a:r>
              <a:rPr lang="ru-RU" dirty="0" err="1"/>
              <a:t>запити</a:t>
            </a:r>
            <a:r>
              <a:rPr lang="ru-RU" dirty="0"/>
              <a:t> </a:t>
            </a:r>
            <a:r>
              <a:rPr lang="ru-RU" dirty="0" err="1"/>
              <a:t>користувачів</a:t>
            </a:r>
            <a:r>
              <a:rPr lang="ru-RU" dirty="0"/>
              <a:t>. Коли </a:t>
            </a:r>
            <a:r>
              <a:rPr lang="ru-RU" dirty="0" err="1"/>
              <a:t>семантичне</a:t>
            </a:r>
            <a:r>
              <a:rPr lang="ru-RU" dirty="0"/>
              <a:t> ядро </a:t>
            </a:r>
            <a:r>
              <a:rPr lang="ru-RU" dirty="0" err="1"/>
              <a:t>вірно</a:t>
            </a:r>
            <a:r>
              <a:rPr lang="ru-RU" dirty="0"/>
              <a:t> </a:t>
            </a:r>
            <a:r>
              <a:rPr lang="ru-RU" dirty="0" err="1"/>
              <a:t>складене</a:t>
            </a:r>
            <a:r>
              <a:rPr lang="ru-RU" dirty="0"/>
              <a:t>,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шансів</a:t>
            </a:r>
            <a:r>
              <a:rPr lang="ru-RU" dirty="0"/>
              <a:t> </a:t>
            </a:r>
            <a:r>
              <a:rPr lang="ru-RU" dirty="0" err="1"/>
              <a:t>опинитися</a:t>
            </a:r>
            <a:r>
              <a:rPr lang="ru-RU" dirty="0"/>
              <a:t> на </a:t>
            </a:r>
            <a:r>
              <a:rPr lang="ru-RU" dirty="0" err="1"/>
              <a:t>першій</a:t>
            </a:r>
            <a:r>
              <a:rPr lang="ru-RU" dirty="0"/>
              <a:t> </a:t>
            </a:r>
            <a:r>
              <a:rPr lang="ru-RU" dirty="0" err="1"/>
              <a:t>сторінці</a:t>
            </a:r>
            <a:r>
              <a:rPr lang="ru-RU" dirty="0"/>
              <a:t> </a:t>
            </a:r>
            <a:r>
              <a:rPr lang="ru-RU" dirty="0" err="1"/>
              <a:t>пошукової</a:t>
            </a:r>
            <a:r>
              <a:rPr lang="ru-RU" dirty="0"/>
              <a:t> </a:t>
            </a:r>
            <a:r>
              <a:rPr lang="ru-RU" dirty="0" err="1"/>
              <a:t>видачі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знаєте</a:t>
            </a:r>
            <a:r>
              <a:rPr lang="ru-RU" dirty="0"/>
              <a:t> </a:t>
            </a:r>
            <a:r>
              <a:rPr lang="ru-RU" dirty="0" err="1"/>
              <a:t>ключові</a:t>
            </a:r>
            <a:r>
              <a:rPr lang="ru-RU" dirty="0"/>
              <a:t> </a:t>
            </a:r>
            <a:r>
              <a:rPr lang="ru-RU" dirty="0" err="1"/>
              <a:t>запити</a:t>
            </a:r>
            <a:r>
              <a:rPr lang="ru-RU" dirty="0"/>
              <a:t> </a:t>
            </a:r>
            <a:r>
              <a:rPr lang="ru-RU" dirty="0" err="1"/>
              <a:t>конкурентів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займають</a:t>
            </a:r>
            <a:r>
              <a:rPr lang="ru-RU" dirty="0"/>
              <a:t>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позиції</a:t>
            </a:r>
            <a:r>
              <a:rPr lang="ru-RU" dirty="0"/>
              <a:t> за тематикою </a:t>
            </a:r>
            <a:r>
              <a:rPr lang="ru-RU" dirty="0" err="1"/>
              <a:t>вашої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додати</a:t>
            </a:r>
            <a:r>
              <a:rPr lang="ru-RU" dirty="0"/>
              <a:t> в </a:t>
            </a:r>
            <a:r>
              <a:rPr lang="ru-RU" dirty="0" err="1"/>
              <a:t>тексти</a:t>
            </a:r>
            <a:r>
              <a:rPr lang="ru-RU" dirty="0"/>
              <a:t> на </a:t>
            </a:r>
            <a:r>
              <a:rPr lang="ru-RU" dirty="0" err="1" smtClean="0"/>
              <a:t>сайті</a:t>
            </a:r>
            <a:r>
              <a:rPr lang="ru-RU" dirty="0"/>
              <a:t>. Таким чином, </a:t>
            </a:r>
            <a:r>
              <a:rPr lang="ru-RU" dirty="0" err="1"/>
              <a:t>потенційні</a:t>
            </a:r>
            <a:r>
              <a:rPr lang="ru-RU" dirty="0"/>
              <a:t> </a:t>
            </a:r>
            <a:r>
              <a:rPr lang="ru-RU" dirty="0" err="1"/>
              <a:t>клієнти</a:t>
            </a:r>
            <a:r>
              <a:rPr lang="ru-RU" dirty="0"/>
              <a:t> </a:t>
            </a:r>
            <a:r>
              <a:rPr lang="ru-RU" dirty="0" err="1"/>
              <a:t>швидше</a:t>
            </a:r>
            <a:r>
              <a:rPr lang="ru-RU" dirty="0"/>
              <a:t> </a:t>
            </a:r>
            <a:r>
              <a:rPr lang="ru-RU" dirty="0" err="1"/>
              <a:t>знайдуть</a:t>
            </a:r>
            <a:r>
              <a:rPr lang="ru-RU" dirty="0"/>
              <a:t> </a:t>
            </a:r>
            <a:r>
              <a:rPr lang="ru-RU" dirty="0" smtClean="0"/>
              <a:t>сайт</a:t>
            </a:r>
            <a:r>
              <a:rPr lang="ru-RU" dirty="0"/>
              <a:t>.</a:t>
            </a:r>
          </a:p>
          <a:p>
            <a:pPr algn="just"/>
            <a:r>
              <a:rPr lang="en-US" b="1" dirty="0" err="1" smtClean="0"/>
              <a:t>Ahrefs</a:t>
            </a:r>
            <a:endParaRPr lang="en-US" b="1" dirty="0"/>
          </a:p>
          <a:p>
            <a:pPr algn="just"/>
            <a:r>
              <a:rPr lang="ru-RU" dirty="0" err="1"/>
              <a:t>Це</a:t>
            </a:r>
            <a:r>
              <a:rPr lang="ru-RU" dirty="0"/>
              <a:t> один з </a:t>
            </a:r>
            <a:r>
              <a:rPr lang="ru-RU" dirty="0" err="1"/>
              <a:t>найпопулярніших</a:t>
            </a:r>
            <a:r>
              <a:rPr lang="ru-RU" dirty="0"/>
              <a:t> </a:t>
            </a:r>
            <a:r>
              <a:rPr lang="en-US" dirty="0"/>
              <a:t>SEO-</a:t>
            </a:r>
            <a:r>
              <a:rPr lang="ru-RU" dirty="0" err="1"/>
              <a:t>інструментів</a:t>
            </a:r>
            <a:r>
              <a:rPr lang="ru-RU" dirty="0"/>
              <a:t> на ринку.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 smtClean="0"/>
              <a:t>підходить</a:t>
            </a:r>
            <a:r>
              <a:rPr lang="ru-RU" dirty="0" smtClean="0"/>
              <a:t> </a:t>
            </a:r>
            <a:r>
              <a:rPr lang="ru-RU" dirty="0"/>
              <a:t>для </a:t>
            </a:r>
            <a:r>
              <a:rPr lang="ru-RU" dirty="0" err="1"/>
              <a:t>збору</a:t>
            </a:r>
            <a:r>
              <a:rPr lang="ru-RU" dirty="0"/>
              <a:t> семантики, а </a:t>
            </a:r>
            <a:r>
              <a:rPr lang="ru-RU" dirty="0" err="1"/>
              <a:t>також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подивитись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важливі</a:t>
            </a:r>
            <a:r>
              <a:rPr lang="ru-RU" dirty="0"/>
              <a:t> метрики,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трафік</a:t>
            </a:r>
            <a:r>
              <a:rPr lang="ru-RU" dirty="0"/>
              <a:t>, </a:t>
            </a:r>
            <a:r>
              <a:rPr lang="ru-RU" dirty="0" err="1"/>
              <a:t>позиції</a:t>
            </a:r>
            <a:r>
              <a:rPr lang="ru-RU" dirty="0"/>
              <a:t> </a:t>
            </a:r>
            <a:r>
              <a:rPr lang="ru-RU" dirty="0" err="1"/>
              <a:t>конкурентів</a:t>
            </a:r>
            <a:r>
              <a:rPr lang="ru-RU" dirty="0"/>
              <a:t> у </a:t>
            </a:r>
            <a:r>
              <a:rPr lang="ru-RU" dirty="0" err="1"/>
              <a:t>пошуковій</a:t>
            </a:r>
            <a:r>
              <a:rPr lang="ru-RU" dirty="0"/>
              <a:t> </a:t>
            </a:r>
            <a:r>
              <a:rPr lang="ru-RU" dirty="0" err="1"/>
              <a:t>видачі</a:t>
            </a:r>
            <a:r>
              <a:rPr lang="ru-RU" dirty="0"/>
              <a:t>, </a:t>
            </a:r>
            <a:r>
              <a:rPr lang="ru-RU" dirty="0" err="1"/>
              <a:t>ціни</a:t>
            </a:r>
            <a:r>
              <a:rPr lang="ru-RU" dirty="0"/>
              <a:t> за </a:t>
            </a:r>
            <a:r>
              <a:rPr lang="ru-RU" dirty="0" err="1"/>
              <a:t>клік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Відповідно</a:t>
            </a:r>
            <a:r>
              <a:rPr lang="ru-RU" dirty="0"/>
              <a:t> до ваших задач </a:t>
            </a:r>
            <a:r>
              <a:rPr lang="ru-RU" dirty="0" err="1"/>
              <a:t>ви</a:t>
            </a:r>
            <a:r>
              <a:rPr lang="ru-RU" dirty="0"/>
              <a:t> можете обрати один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чотирьох</a:t>
            </a:r>
            <a:r>
              <a:rPr lang="ru-RU" dirty="0"/>
              <a:t> </a:t>
            </a:r>
            <a:r>
              <a:rPr lang="ru-RU" dirty="0" err="1"/>
              <a:t>тарифів</a:t>
            </a:r>
            <a:r>
              <a:rPr lang="ru-RU" dirty="0"/>
              <a:t>. </a:t>
            </a:r>
            <a:r>
              <a:rPr lang="ru-RU" dirty="0" err="1"/>
              <a:t>Найдешевший</a:t>
            </a:r>
            <a:r>
              <a:rPr lang="ru-RU" dirty="0"/>
              <a:t> </a:t>
            </a:r>
            <a:r>
              <a:rPr lang="ru-RU" dirty="0" err="1"/>
              <a:t>тарифний</a:t>
            </a:r>
            <a:r>
              <a:rPr lang="ru-RU" dirty="0"/>
              <a:t> план “</a:t>
            </a:r>
            <a:r>
              <a:rPr lang="ru-RU" dirty="0" err="1"/>
              <a:t>Лайт</a:t>
            </a:r>
            <a:r>
              <a:rPr lang="ru-RU" dirty="0"/>
              <a:t>” на момент </a:t>
            </a:r>
            <a:r>
              <a:rPr lang="ru-RU" dirty="0" err="1"/>
              <a:t>підготовки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 </a:t>
            </a:r>
            <a:r>
              <a:rPr lang="ru-RU" dirty="0" err="1"/>
              <a:t>коштує</a:t>
            </a:r>
            <a:r>
              <a:rPr lang="ru-RU" dirty="0"/>
              <a:t> $99, </a:t>
            </a:r>
            <a:r>
              <a:rPr lang="ru-RU" dirty="0" err="1"/>
              <a:t>найдорожчий</a:t>
            </a:r>
            <a:r>
              <a:rPr lang="ru-RU" dirty="0"/>
              <a:t> – $999. </a:t>
            </a:r>
            <a:r>
              <a:rPr lang="ru-RU" dirty="0" err="1"/>
              <a:t>Вигідніше</a:t>
            </a:r>
            <a:r>
              <a:rPr lang="ru-RU" dirty="0"/>
              <a:t> </a:t>
            </a:r>
            <a:r>
              <a:rPr lang="ru-RU" dirty="0" err="1"/>
              <a:t>купувати</a:t>
            </a:r>
            <a:r>
              <a:rPr lang="ru-RU" dirty="0"/>
              <a:t> </a:t>
            </a:r>
            <a:r>
              <a:rPr lang="ru-RU" dirty="0" err="1"/>
              <a:t>відразу</a:t>
            </a:r>
            <a:r>
              <a:rPr lang="ru-RU" dirty="0"/>
              <a:t> </a:t>
            </a:r>
            <a:r>
              <a:rPr lang="ru-RU" dirty="0" err="1"/>
              <a:t>підписку</a:t>
            </a:r>
            <a:r>
              <a:rPr lang="ru-RU" dirty="0"/>
              <a:t> на </a:t>
            </a:r>
            <a:r>
              <a:rPr lang="ru-RU" dirty="0" err="1"/>
              <a:t>рік</a:t>
            </a:r>
            <a:r>
              <a:rPr lang="ru-RU" dirty="0"/>
              <a:t>: </a:t>
            </a:r>
            <a:r>
              <a:rPr lang="en-US" dirty="0" err="1"/>
              <a:t>Ahrefs</a:t>
            </a:r>
            <a:r>
              <a:rPr lang="en-US" dirty="0"/>
              <a:t> </a:t>
            </a:r>
            <a:r>
              <a:rPr lang="ru-RU" dirty="0"/>
              <a:t>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пропонує</a:t>
            </a:r>
            <a:r>
              <a:rPr lang="ru-RU" dirty="0"/>
              <a:t> </a:t>
            </a:r>
            <a:r>
              <a:rPr lang="ru-RU" dirty="0" err="1"/>
              <a:t>знижку</a:t>
            </a:r>
            <a:r>
              <a:rPr lang="ru-RU" dirty="0"/>
              <a:t>, і,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місяць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"</a:t>
            </a:r>
            <a:r>
              <a:rPr lang="ru-RU" dirty="0" err="1"/>
              <a:t>Лайт</a:t>
            </a:r>
            <a:r>
              <a:rPr lang="ru-RU" dirty="0"/>
              <a:t>" </a:t>
            </a:r>
            <a:r>
              <a:rPr lang="ru-RU" dirty="0" err="1"/>
              <a:t>обійдеться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$83.</a:t>
            </a:r>
          </a:p>
          <a:p>
            <a:pPr algn="just"/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зібрати</a:t>
            </a:r>
            <a:r>
              <a:rPr lang="ru-RU" dirty="0"/>
              <a:t> семантику, </a:t>
            </a:r>
            <a:r>
              <a:rPr lang="ru-RU" dirty="0" err="1"/>
              <a:t>введіть</a:t>
            </a:r>
            <a:r>
              <a:rPr lang="ru-RU" dirty="0"/>
              <a:t> адресу сайту в рядок </a:t>
            </a:r>
            <a:r>
              <a:rPr lang="ru-RU" dirty="0" err="1"/>
              <a:t>пошуку</a:t>
            </a:r>
            <a:r>
              <a:rPr lang="ru-RU" dirty="0"/>
              <a:t> та </a:t>
            </a:r>
            <a:r>
              <a:rPr lang="ru-RU" dirty="0" err="1"/>
              <a:t>оберіть</a:t>
            </a:r>
            <a:r>
              <a:rPr lang="ru-RU" dirty="0"/>
              <a:t> </a:t>
            </a:r>
            <a:r>
              <a:rPr lang="ru-RU" dirty="0" err="1"/>
              <a:t>розділ</a:t>
            </a:r>
            <a:r>
              <a:rPr lang="ru-RU" dirty="0"/>
              <a:t> “</a:t>
            </a:r>
            <a:r>
              <a:rPr lang="ru-RU" dirty="0" err="1"/>
              <a:t>Ключові</a:t>
            </a:r>
            <a:r>
              <a:rPr lang="ru-RU" dirty="0"/>
              <a:t> слова”. Там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знайдете</a:t>
            </a:r>
            <a:r>
              <a:rPr lang="ru-RU" dirty="0"/>
              <a:t> </a:t>
            </a:r>
            <a:r>
              <a:rPr lang="ru-RU" dirty="0" err="1"/>
              <a:t>наступні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: </a:t>
            </a:r>
            <a:r>
              <a:rPr lang="ru-RU" dirty="0" err="1"/>
              <a:t>ключі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частотність</a:t>
            </a:r>
            <a:r>
              <a:rPr lang="ru-RU" dirty="0"/>
              <a:t>, </a:t>
            </a:r>
            <a:r>
              <a:rPr lang="ru-RU" dirty="0" err="1"/>
              <a:t>конкурентність</a:t>
            </a:r>
            <a:r>
              <a:rPr lang="ru-RU" dirty="0"/>
              <a:t> </a:t>
            </a:r>
            <a:r>
              <a:rPr lang="ru-RU" dirty="0" err="1"/>
              <a:t>запиту</a:t>
            </a:r>
            <a:r>
              <a:rPr lang="ru-RU" dirty="0"/>
              <a:t> та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err="1"/>
              <a:t>корисної</a:t>
            </a:r>
            <a:r>
              <a:rPr lang="ru-RU" dirty="0"/>
              <a:t> </a:t>
            </a:r>
            <a:r>
              <a:rPr lang="en-US" dirty="0"/>
              <a:t>SEO-</a:t>
            </a:r>
            <a:r>
              <a:rPr lang="ru-RU" dirty="0" err="1"/>
              <a:t>інформації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682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Аналіз</a:t>
            </a:r>
            <a:r>
              <a:rPr lang="ru-RU" b="1" dirty="0"/>
              <a:t> </a:t>
            </a:r>
            <a:r>
              <a:rPr lang="ru-RU" b="1" dirty="0" err="1"/>
              <a:t>трафіку</a:t>
            </a:r>
            <a:r>
              <a:rPr lang="ru-RU" b="1" dirty="0"/>
              <a:t> </a:t>
            </a:r>
            <a:r>
              <a:rPr lang="ru-RU" b="1" dirty="0" err="1"/>
              <a:t>конкурентів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89498"/>
            <a:ext cx="10515600" cy="5573949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err="1" smtClean="0"/>
              <a:t>Трафік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користувачів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заходять</a:t>
            </a:r>
            <a:r>
              <a:rPr lang="ru-RU" dirty="0"/>
              <a:t> на сайт.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трафіку</a:t>
            </a:r>
            <a:r>
              <a:rPr lang="ru-RU" dirty="0"/>
              <a:t> </a:t>
            </a:r>
            <a:r>
              <a:rPr lang="ru-RU" dirty="0" err="1"/>
              <a:t>конкурентів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для тих,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хоче</a:t>
            </a:r>
            <a:r>
              <a:rPr lang="ru-RU" dirty="0"/>
              <a:t> </a:t>
            </a:r>
            <a:r>
              <a:rPr lang="ru-RU" dirty="0" err="1"/>
              <a:t>подивитись</a:t>
            </a:r>
            <a:r>
              <a:rPr lang="ru-RU" dirty="0"/>
              <a:t> на свою </a:t>
            </a:r>
            <a:r>
              <a:rPr lang="ru-RU" dirty="0" err="1"/>
              <a:t>стратегію</a:t>
            </a:r>
            <a:r>
              <a:rPr lang="ru-RU" dirty="0"/>
              <a:t> </a:t>
            </a:r>
            <a:r>
              <a:rPr lang="ru-RU" dirty="0" err="1"/>
              <a:t>просування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іншим</a:t>
            </a:r>
            <a:r>
              <a:rPr lang="ru-RU" dirty="0"/>
              <a:t> кутом та </a:t>
            </a:r>
            <a:r>
              <a:rPr lang="ru-RU" dirty="0" err="1"/>
              <a:t>удосконалити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зробити</a:t>
            </a:r>
            <a:r>
              <a:rPr lang="ru-RU" dirty="0" smtClean="0"/>
              <a:t> </a:t>
            </a:r>
            <a:r>
              <a:rPr lang="ru-RU" dirty="0" err="1"/>
              <a:t>свій</a:t>
            </a:r>
            <a:r>
              <a:rPr lang="ru-RU" dirty="0"/>
              <a:t> блог </a:t>
            </a:r>
            <a:r>
              <a:rPr lang="ru-RU" dirty="0" err="1"/>
              <a:t>привабливішим</a:t>
            </a:r>
            <a:r>
              <a:rPr lang="ru-RU" dirty="0"/>
              <a:t> для </a:t>
            </a:r>
            <a:r>
              <a:rPr lang="ru-RU" dirty="0" err="1"/>
              <a:t>читачів</a:t>
            </a:r>
            <a:r>
              <a:rPr lang="ru-RU" dirty="0"/>
              <a:t>, </a:t>
            </a:r>
            <a:r>
              <a:rPr lang="ru-RU" dirty="0" err="1"/>
              <a:t>знаючи</a:t>
            </a:r>
            <a:r>
              <a:rPr lang="ru-RU" dirty="0"/>
              <a:t>, на </a:t>
            </a:r>
            <a:r>
              <a:rPr lang="ru-RU" dirty="0" err="1"/>
              <a:t>які</a:t>
            </a:r>
            <a:r>
              <a:rPr lang="ru-RU" dirty="0"/>
              <a:t> тему </a:t>
            </a:r>
            <a:r>
              <a:rPr lang="ru-RU" dirty="0" err="1"/>
              <a:t>йде</a:t>
            </a:r>
            <a:r>
              <a:rPr lang="ru-RU" dirty="0"/>
              <a:t> </a:t>
            </a:r>
            <a:r>
              <a:rPr lang="ru-RU" dirty="0" err="1"/>
              <a:t>найбільша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трафіку</a:t>
            </a:r>
            <a:r>
              <a:rPr lang="ru-RU" dirty="0"/>
              <a:t> у </a:t>
            </a:r>
            <a:r>
              <a:rPr lang="ru-RU" dirty="0" err="1"/>
              <a:t>конкурентів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Для </a:t>
            </a:r>
            <a:r>
              <a:rPr lang="ru-RU" dirty="0" err="1"/>
              <a:t>ефективного</a:t>
            </a:r>
            <a:r>
              <a:rPr lang="ru-RU" dirty="0"/>
              <a:t> </a:t>
            </a:r>
            <a:r>
              <a:rPr lang="ru-RU" dirty="0" err="1"/>
              <a:t>просування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 у </a:t>
            </a:r>
            <a:r>
              <a:rPr lang="ru-RU" dirty="0" err="1"/>
              <a:t>мережі</a:t>
            </a:r>
            <a:r>
              <a:rPr lang="ru-RU" dirty="0"/>
              <a:t>,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важливо</a:t>
            </a:r>
            <a:r>
              <a:rPr lang="ru-RU" dirty="0"/>
              <a:t> знати </a:t>
            </a:r>
            <a:r>
              <a:rPr lang="ru-RU" dirty="0" err="1"/>
              <a:t>джерела</a:t>
            </a:r>
            <a:r>
              <a:rPr lang="ru-RU" dirty="0"/>
              <a:t> </a:t>
            </a:r>
            <a:r>
              <a:rPr lang="ru-RU" dirty="0" err="1"/>
              <a:t>трафіку</a:t>
            </a:r>
            <a:r>
              <a:rPr lang="ru-RU" dirty="0"/>
              <a:t> </a:t>
            </a:r>
            <a:r>
              <a:rPr lang="ru-RU" dirty="0" err="1"/>
              <a:t>конкурентів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дасть</a:t>
            </a:r>
            <a:r>
              <a:rPr lang="ru-RU" dirty="0"/>
              <a:t> </a:t>
            </a:r>
            <a:r>
              <a:rPr lang="ru-RU" dirty="0" err="1"/>
              <a:t>розуміння</a:t>
            </a:r>
            <a:r>
              <a:rPr lang="ru-RU" dirty="0"/>
              <a:t> того, з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каналів</a:t>
            </a:r>
            <a:r>
              <a:rPr lang="ru-RU" dirty="0"/>
              <a:t>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приваблювати</a:t>
            </a:r>
            <a:r>
              <a:rPr lang="ru-RU" dirty="0"/>
              <a:t> </a:t>
            </a:r>
            <a:r>
              <a:rPr lang="ru-RU" dirty="0" err="1"/>
              <a:t>користувачів</a:t>
            </a:r>
            <a:r>
              <a:rPr lang="ru-RU" dirty="0"/>
              <a:t>.</a:t>
            </a:r>
          </a:p>
          <a:p>
            <a:pPr algn="just"/>
            <a:r>
              <a:rPr lang="en-US" b="1" dirty="0" err="1" smtClean="0"/>
              <a:t>SEMRush</a:t>
            </a:r>
            <a:endParaRPr lang="en-US" b="1" dirty="0"/>
          </a:p>
          <a:p>
            <a:pPr algn="just"/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сервіс</a:t>
            </a:r>
            <a:r>
              <a:rPr lang="ru-RU" dirty="0"/>
              <a:t> входить в топ </a:t>
            </a:r>
            <a:r>
              <a:rPr lang="ru-RU" dirty="0" err="1"/>
              <a:t>найкращих</a:t>
            </a:r>
            <a:r>
              <a:rPr lang="ru-RU" dirty="0"/>
              <a:t> </a:t>
            </a:r>
            <a:r>
              <a:rPr lang="en-US" dirty="0"/>
              <a:t>SEO-</a:t>
            </a:r>
            <a:r>
              <a:rPr lang="ru-RU" dirty="0" err="1"/>
              <a:t>інструментів</a:t>
            </a:r>
            <a:r>
              <a:rPr lang="ru-RU" dirty="0"/>
              <a:t> по </a:t>
            </a:r>
            <a:r>
              <a:rPr lang="ru-RU" dirty="0" err="1"/>
              <a:t>всьому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 </a:t>
            </a:r>
            <a:r>
              <a:rPr lang="ru-RU" dirty="0" err="1"/>
              <a:t>Більше</a:t>
            </a:r>
            <a:r>
              <a:rPr lang="ru-RU" dirty="0"/>
              <a:t> 2,5 </a:t>
            </a:r>
            <a:r>
              <a:rPr lang="ru-RU" dirty="0" err="1"/>
              <a:t>мільйонів</a:t>
            </a:r>
            <a:r>
              <a:rPr lang="ru-RU" dirty="0"/>
              <a:t> </a:t>
            </a:r>
            <a:r>
              <a:rPr lang="ru-RU" dirty="0" err="1"/>
              <a:t>користувачів</a:t>
            </a:r>
            <a:r>
              <a:rPr lang="ru-RU" dirty="0"/>
              <a:t>,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en-US" dirty="0"/>
              <a:t>Forbes, Amazon, </a:t>
            </a:r>
            <a:r>
              <a:rPr lang="en-US" dirty="0" err="1"/>
              <a:t>Ebay</a:t>
            </a:r>
            <a:r>
              <a:rPr lang="en-US" dirty="0"/>
              <a:t> </a:t>
            </a:r>
            <a:r>
              <a:rPr lang="ru-RU" dirty="0"/>
              <a:t>та </a:t>
            </a:r>
            <a:r>
              <a:rPr lang="en-US" dirty="0"/>
              <a:t>Booking.com.</a:t>
            </a:r>
          </a:p>
          <a:p>
            <a:pPr algn="just"/>
            <a:r>
              <a:rPr lang="ru-RU" dirty="0" err="1" smtClean="0"/>
              <a:t>Програма</a:t>
            </a:r>
            <a:r>
              <a:rPr lang="ru-RU" dirty="0" smtClean="0"/>
              <a:t>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точний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відвідуваності</a:t>
            </a:r>
            <a:r>
              <a:rPr lang="ru-RU" dirty="0"/>
              <a:t> </a:t>
            </a:r>
            <a:r>
              <a:rPr lang="ru-RU" dirty="0" err="1"/>
              <a:t>сайтів</a:t>
            </a:r>
            <a:r>
              <a:rPr lang="ru-RU" dirty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 </a:t>
            </a:r>
            <a:r>
              <a:rPr lang="ru-RU" dirty="0"/>
              <a:t>та США.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en-US" dirty="0" err="1"/>
              <a:t>SEMRush</a:t>
            </a:r>
            <a:r>
              <a:rPr lang="en-US" dirty="0"/>
              <a:t> </a:t>
            </a:r>
            <a:r>
              <a:rPr lang="ru-RU" dirty="0" err="1"/>
              <a:t>ви</a:t>
            </a:r>
            <a:r>
              <a:rPr lang="ru-RU" dirty="0"/>
              <a:t> будете в </a:t>
            </a:r>
            <a:r>
              <a:rPr lang="ru-RU" dirty="0" err="1"/>
              <a:t>курсі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</a:t>
            </a:r>
            <a:r>
              <a:rPr lang="ru-RU" dirty="0" err="1"/>
              <a:t>трафіку</a:t>
            </a:r>
            <a:r>
              <a:rPr lang="ru-RU" dirty="0"/>
              <a:t>, але й </a:t>
            </a:r>
            <a:r>
              <a:rPr lang="ru-RU" dirty="0" err="1"/>
              <a:t>дізнаєтесь</a:t>
            </a:r>
            <a:r>
              <a:rPr lang="ru-RU" dirty="0"/>
              <a:t> </a:t>
            </a:r>
            <a:r>
              <a:rPr lang="ru-RU" dirty="0" err="1"/>
              <a:t>позиції</a:t>
            </a:r>
            <a:r>
              <a:rPr lang="ru-RU" dirty="0"/>
              <a:t> </a:t>
            </a:r>
            <a:r>
              <a:rPr lang="ru-RU" dirty="0" err="1"/>
              <a:t>конкурентів</a:t>
            </a:r>
            <a:r>
              <a:rPr lang="ru-RU" dirty="0"/>
              <a:t> в </a:t>
            </a:r>
            <a:r>
              <a:rPr lang="ru-RU" dirty="0" err="1"/>
              <a:t>пошукових</a:t>
            </a:r>
            <a:r>
              <a:rPr lang="ru-RU" dirty="0"/>
              <a:t> системах. </a:t>
            </a:r>
            <a:r>
              <a:rPr lang="ru-RU" dirty="0" err="1"/>
              <a:t>Також</a:t>
            </a:r>
            <a:r>
              <a:rPr lang="ru-RU" dirty="0"/>
              <a:t> на </a:t>
            </a:r>
            <a:r>
              <a:rPr lang="ru-RU" dirty="0" err="1"/>
              <a:t>платформі</a:t>
            </a:r>
            <a:r>
              <a:rPr lang="ru-RU" dirty="0"/>
              <a:t> </a:t>
            </a:r>
            <a:r>
              <a:rPr lang="ru-RU" dirty="0" err="1"/>
              <a:t>доступні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про </a:t>
            </a:r>
            <a:r>
              <a:rPr lang="ru-RU" dirty="0" err="1"/>
              <a:t>активність</a:t>
            </a:r>
            <a:r>
              <a:rPr lang="ru-RU" dirty="0"/>
              <a:t> в </a:t>
            </a:r>
            <a:r>
              <a:rPr lang="ru-RU" dirty="0" err="1"/>
              <a:t>соціальних</a:t>
            </a:r>
            <a:r>
              <a:rPr lang="ru-RU" dirty="0"/>
              <a:t> мережах та способах </a:t>
            </a:r>
            <a:r>
              <a:rPr lang="ru-RU" dirty="0" err="1"/>
              <a:t>просування</a:t>
            </a:r>
            <a:r>
              <a:rPr lang="ru-RU" dirty="0"/>
              <a:t>.</a:t>
            </a:r>
          </a:p>
          <a:p>
            <a:pPr algn="just"/>
            <a:r>
              <a:rPr lang="en-US" b="1" dirty="0" err="1"/>
              <a:t>SimilarWeb</a:t>
            </a:r>
            <a:endParaRPr lang="en-US" b="1" dirty="0"/>
          </a:p>
          <a:p>
            <a:pPr algn="just"/>
            <a:r>
              <a:rPr lang="ru-RU" dirty="0"/>
              <a:t>Платформа добре </a:t>
            </a:r>
            <a:r>
              <a:rPr lang="ru-RU" dirty="0" err="1"/>
              <a:t>зарекомендувала</a:t>
            </a:r>
            <a:r>
              <a:rPr lang="ru-RU" dirty="0"/>
              <a:t> себе не </a:t>
            </a:r>
            <a:r>
              <a:rPr lang="ru-RU" dirty="0" err="1"/>
              <a:t>лише</a:t>
            </a:r>
            <a:r>
              <a:rPr lang="ru-RU" dirty="0"/>
              <a:t> в </a:t>
            </a:r>
            <a:r>
              <a:rPr lang="ru-RU" dirty="0" err="1"/>
              <a:t>країнах</a:t>
            </a:r>
            <a:r>
              <a:rPr lang="ru-RU" dirty="0"/>
              <a:t> СНД, але й на </a:t>
            </a:r>
            <a:r>
              <a:rPr lang="ru-RU" dirty="0" err="1"/>
              <a:t>заході</a:t>
            </a:r>
            <a:r>
              <a:rPr lang="ru-RU" dirty="0"/>
              <a:t>.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використовуючи</a:t>
            </a:r>
            <a:r>
              <a:rPr lang="ru-RU" dirty="0"/>
              <a:t> </a:t>
            </a:r>
            <a:r>
              <a:rPr lang="ru-RU" dirty="0" err="1"/>
              <a:t>безкоштовну</a:t>
            </a:r>
            <a:r>
              <a:rPr lang="ru-RU" dirty="0"/>
              <a:t> </a:t>
            </a:r>
            <a:r>
              <a:rPr lang="ru-RU" dirty="0" err="1"/>
              <a:t>версію</a:t>
            </a:r>
            <a:r>
              <a:rPr lang="ru-RU" dirty="0"/>
              <a:t>, </a:t>
            </a:r>
            <a:r>
              <a:rPr lang="ru-RU" dirty="0" err="1"/>
              <a:t>користувач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детально </a:t>
            </a:r>
            <a:r>
              <a:rPr lang="ru-RU" dirty="0" err="1"/>
              <a:t>відслідковувати</a:t>
            </a:r>
            <a:r>
              <a:rPr lang="ru-RU" dirty="0"/>
              <a:t> </a:t>
            </a:r>
            <a:r>
              <a:rPr lang="ru-RU" dirty="0" err="1"/>
              <a:t>трафік</a:t>
            </a:r>
            <a:r>
              <a:rPr lang="ru-RU" dirty="0"/>
              <a:t> </a:t>
            </a:r>
            <a:r>
              <a:rPr lang="ru-RU" dirty="0" err="1"/>
              <a:t>конкурентів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Як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введете адресу сайту в </a:t>
            </a:r>
            <a:r>
              <a:rPr lang="ru-RU" dirty="0" err="1"/>
              <a:t>пошуковий</a:t>
            </a:r>
            <a:r>
              <a:rPr lang="ru-RU" dirty="0"/>
              <a:t> рядок, </a:t>
            </a:r>
            <a:r>
              <a:rPr lang="ru-RU" dirty="0" err="1"/>
              <a:t>програма</a:t>
            </a:r>
            <a:r>
              <a:rPr lang="ru-RU" dirty="0"/>
              <a:t> </a:t>
            </a:r>
            <a:r>
              <a:rPr lang="ru-RU" dirty="0" err="1"/>
              <a:t>надасть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про </a:t>
            </a:r>
            <a:r>
              <a:rPr lang="ru-RU" dirty="0" err="1"/>
              <a:t>відвідуваність</a:t>
            </a:r>
            <a:r>
              <a:rPr lang="ru-RU" dirty="0"/>
              <a:t> ресурсу,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найпопулярніші</a:t>
            </a:r>
            <a:r>
              <a:rPr lang="ru-RU" dirty="0"/>
              <a:t> </a:t>
            </a:r>
            <a:r>
              <a:rPr lang="ru-RU" dirty="0" err="1"/>
              <a:t>сторінки</a:t>
            </a:r>
            <a:r>
              <a:rPr lang="ru-RU" dirty="0"/>
              <a:t> та </a:t>
            </a:r>
            <a:r>
              <a:rPr lang="ru-RU" dirty="0" err="1"/>
              <a:t>тривалість</a:t>
            </a:r>
            <a:r>
              <a:rPr lang="ru-RU" dirty="0"/>
              <a:t> </a:t>
            </a:r>
            <a:r>
              <a:rPr lang="ru-RU" dirty="0" err="1"/>
              <a:t>візитів</a:t>
            </a:r>
            <a:r>
              <a:rPr lang="ru-RU" dirty="0"/>
              <a:t> </a:t>
            </a:r>
            <a:r>
              <a:rPr lang="ru-RU" dirty="0" err="1"/>
              <a:t>користувачів</a:t>
            </a:r>
            <a:r>
              <a:rPr lang="ru-RU" dirty="0"/>
              <a:t>. </a:t>
            </a:r>
            <a:r>
              <a:rPr lang="ru-RU" dirty="0" err="1"/>
              <a:t>Корисною</a:t>
            </a:r>
            <a:r>
              <a:rPr lang="ru-RU" dirty="0"/>
              <a:t> </a:t>
            </a:r>
            <a:r>
              <a:rPr lang="ru-RU" dirty="0" err="1"/>
              <a:t>інформацією</a:t>
            </a:r>
            <a:r>
              <a:rPr lang="ru-RU" dirty="0"/>
              <a:t> для </a:t>
            </a:r>
            <a:r>
              <a:rPr lang="ru-RU" dirty="0" err="1"/>
              <a:t>підприємця</a:t>
            </a:r>
            <a:r>
              <a:rPr lang="ru-RU" dirty="0"/>
              <a:t> стане </a:t>
            </a:r>
            <a:r>
              <a:rPr lang="ru-RU" dirty="0" err="1"/>
              <a:t>зведення</a:t>
            </a:r>
            <a:r>
              <a:rPr lang="ru-RU" dirty="0"/>
              <a:t> про </a:t>
            </a:r>
            <a:r>
              <a:rPr lang="ru-RU" dirty="0" err="1"/>
              <a:t>джерела</a:t>
            </a:r>
            <a:r>
              <a:rPr lang="ru-RU" dirty="0"/>
              <a:t> </a:t>
            </a:r>
            <a:r>
              <a:rPr lang="ru-RU" dirty="0" err="1"/>
              <a:t>органічного</a:t>
            </a:r>
            <a:r>
              <a:rPr lang="ru-RU" dirty="0"/>
              <a:t> та рекламного </a:t>
            </a:r>
            <a:r>
              <a:rPr lang="ru-RU" dirty="0" err="1"/>
              <a:t>трафіку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Розширений</a:t>
            </a:r>
            <a:r>
              <a:rPr lang="ru-RU" dirty="0"/>
              <a:t> </a:t>
            </a:r>
            <a:r>
              <a:rPr lang="ru-RU" dirty="0" err="1"/>
              <a:t>функціонал</a:t>
            </a:r>
            <a:r>
              <a:rPr lang="ru-RU" dirty="0"/>
              <a:t> </a:t>
            </a:r>
            <a:r>
              <a:rPr lang="ru-RU" dirty="0" err="1"/>
              <a:t>сервісу</a:t>
            </a:r>
            <a:r>
              <a:rPr lang="ru-RU" dirty="0"/>
              <a:t> </a:t>
            </a:r>
            <a:r>
              <a:rPr lang="ru-RU" dirty="0" err="1"/>
              <a:t>відкриває</a:t>
            </a:r>
            <a:r>
              <a:rPr lang="ru-RU" dirty="0"/>
              <a:t> </a:t>
            </a:r>
            <a:r>
              <a:rPr lang="ru-RU" dirty="0" err="1"/>
              <a:t>масу</a:t>
            </a:r>
            <a:r>
              <a:rPr lang="ru-RU" dirty="0"/>
              <a:t> </a:t>
            </a:r>
            <a:r>
              <a:rPr lang="ru-RU" dirty="0" err="1"/>
              <a:t>можливостей</a:t>
            </a:r>
            <a:r>
              <a:rPr lang="ru-RU" dirty="0"/>
              <a:t> для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сайтів</a:t>
            </a:r>
            <a:r>
              <a:rPr lang="ru-RU" dirty="0"/>
              <a:t> </a:t>
            </a:r>
            <a:r>
              <a:rPr lang="ru-RU" dirty="0" err="1"/>
              <a:t>конкурентів</a:t>
            </a:r>
            <a:r>
              <a:rPr lang="ru-RU" dirty="0"/>
              <a:t>. На </a:t>
            </a:r>
            <a:r>
              <a:rPr lang="ru-RU" dirty="0" err="1"/>
              <a:t>сайті</a:t>
            </a:r>
            <a:r>
              <a:rPr lang="ru-RU" dirty="0"/>
              <a:t> </a:t>
            </a:r>
            <a:r>
              <a:rPr lang="ru-RU" dirty="0" err="1"/>
              <a:t>вказана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вартість</a:t>
            </a:r>
            <a:r>
              <a:rPr lang="ru-RU" dirty="0"/>
              <a:t> базового пакету для малого </a:t>
            </a:r>
            <a:r>
              <a:rPr lang="ru-RU" dirty="0" err="1"/>
              <a:t>бізнесу</a:t>
            </a:r>
            <a:r>
              <a:rPr lang="ru-RU" dirty="0"/>
              <a:t> – </a:t>
            </a:r>
            <a:r>
              <a:rPr lang="ru-RU" dirty="0" err="1"/>
              <a:t>від</a:t>
            </a:r>
            <a:r>
              <a:rPr lang="ru-RU" dirty="0"/>
              <a:t> $167 на </a:t>
            </a:r>
            <a:r>
              <a:rPr lang="ru-RU" dirty="0" err="1"/>
              <a:t>місяць</a:t>
            </a:r>
            <a:r>
              <a:rPr lang="ru-RU" dirty="0"/>
              <a:t>. </a:t>
            </a:r>
            <a:r>
              <a:rPr lang="ru-RU" dirty="0" err="1"/>
              <a:t>Ціна</a:t>
            </a:r>
            <a:r>
              <a:rPr lang="ru-RU" dirty="0"/>
              <a:t> </a:t>
            </a:r>
            <a:r>
              <a:rPr lang="ru-RU" dirty="0" err="1"/>
              <a:t>преміум</a:t>
            </a:r>
            <a:r>
              <a:rPr lang="ru-RU" dirty="0"/>
              <a:t>-пакету з </a:t>
            </a:r>
            <a:r>
              <a:rPr lang="ru-RU" dirty="0" err="1"/>
              <a:t>додатковими</a:t>
            </a:r>
            <a:r>
              <a:rPr lang="ru-RU" dirty="0"/>
              <a:t> </a:t>
            </a:r>
            <a:r>
              <a:rPr lang="ru-RU" dirty="0" err="1"/>
              <a:t>можливостями</a:t>
            </a:r>
            <a:r>
              <a:rPr lang="ru-RU" dirty="0"/>
              <a:t>, </a:t>
            </a:r>
            <a:r>
              <a:rPr lang="ru-RU" dirty="0" err="1"/>
              <a:t>підтримкою</a:t>
            </a:r>
            <a:r>
              <a:rPr lang="ru-RU" dirty="0"/>
              <a:t> 24/7 та рядом </a:t>
            </a:r>
            <a:r>
              <a:rPr lang="ru-RU" dirty="0" err="1"/>
              <a:t>консультативних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en-US" dirty="0" err="1"/>
              <a:t>SimilarWeb</a:t>
            </a:r>
            <a:r>
              <a:rPr lang="en-US" dirty="0"/>
              <a:t> </a:t>
            </a:r>
            <a:r>
              <a:rPr lang="ru-RU" dirty="0"/>
              <a:t>не </a:t>
            </a:r>
            <a:r>
              <a:rPr lang="ru-RU" dirty="0" err="1"/>
              <a:t>вказують</a:t>
            </a:r>
            <a:r>
              <a:rPr lang="ru-RU" dirty="0"/>
              <a:t> на </a:t>
            </a:r>
            <a:r>
              <a:rPr lang="ru-RU" dirty="0" err="1"/>
              <a:t>сайті</a:t>
            </a:r>
            <a:r>
              <a:rPr lang="ru-RU" dirty="0"/>
              <a:t>. Тариф </a:t>
            </a:r>
            <a:r>
              <a:rPr lang="ru-RU" dirty="0" err="1"/>
              <a:t>обговорюється</a:t>
            </a:r>
            <a:r>
              <a:rPr lang="ru-RU" dirty="0"/>
              <a:t> з </a:t>
            </a:r>
            <a:r>
              <a:rPr lang="ru-RU" dirty="0" err="1"/>
              <a:t>кожним</a:t>
            </a:r>
            <a:r>
              <a:rPr lang="ru-RU" dirty="0"/>
              <a:t> </a:t>
            </a:r>
            <a:r>
              <a:rPr lang="ru-RU" dirty="0" err="1"/>
              <a:t>клієнтом</a:t>
            </a:r>
            <a:r>
              <a:rPr lang="ru-RU" dirty="0"/>
              <a:t> </a:t>
            </a:r>
            <a:r>
              <a:rPr lang="ru-RU" dirty="0" err="1"/>
              <a:t>індивідуально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2255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Аналіз</a:t>
            </a:r>
            <a:r>
              <a:rPr lang="ru-RU" b="1" dirty="0"/>
              <a:t> </a:t>
            </a:r>
            <a:r>
              <a:rPr lang="ru-RU" b="1" dirty="0" err="1"/>
              <a:t>посилань</a:t>
            </a:r>
            <a:r>
              <a:rPr lang="ru-RU" b="1" dirty="0"/>
              <a:t> </a:t>
            </a:r>
            <a:r>
              <a:rPr lang="ru-RU" b="1" dirty="0" err="1"/>
              <a:t>конкурентів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79770"/>
            <a:ext cx="10515600" cy="5525311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err="1" smtClean="0"/>
              <a:t>Зовнішні</a:t>
            </a:r>
            <a:r>
              <a:rPr lang="ru-RU" dirty="0" smtClean="0"/>
              <a:t> </a:t>
            </a:r>
            <a:r>
              <a:rPr lang="ru-RU" dirty="0" err="1"/>
              <a:t>посилання</a:t>
            </a:r>
            <a:r>
              <a:rPr lang="ru-RU" dirty="0"/>
              <a:t> (</a:t>
            </a:r>
            <a:r>
              <a:rPr lang="ru-RU" dirty="0" err="1"/>
              <a:t>зворотні</a:t>
            </a:r>
            <a:r>
              <a:rPr lang="ru-RU" dirty="0"/>
              <a:t> </a:t>
            </a:r>
            <a:r>
              <a:rPr lang="ru-RU" dirty="0" err="1"/>
              <a:t>посилання</a:t>
            </a:r>
            <a:r>
              <a:rPr lang="ru-RU" dirty="0"/>
              <a:t>)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посилання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зв’язують</a:t>
            </a:r>
            <a:r>
              <a:rPr lang="ru-RU" dirty="0"/>
              <a:t> сайт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сторонніми</a:t>
            </a:r>
            <a:r>
              <a:rPr lang="ru-RU" dirty="0"/>
              <a:t> ресурсами. Чим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посилань</a:t>
            </a:r>
            <a:r>
              <a:rPr lang="ru-RU" dirty="0"/>
              <a:t> </a:t>
            </a:r>
            <a:r>
              <a:rPr lang="ru-RU" dirty="0" err="1"/>
              <a:t>веде</a:t>
            </a:r>
            <a:r>
              <a:rPr lang="ru-RU" dirty="0"/>
              <a:t> на сайт,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шансів</a:t>
            </a:r>
            <a:r>
              <a:rPr lang="ru-RU" dirty="0"/>
              <a:t> </a:t>
            </a:r>
            <a:r>
              <a:rPr lang="ru-RU" dirty="0" err="1"/>
              <a:t>потрапити</a:t>
            </a:r>
            <a:r>
              <a:rPr lang="ru-RU" dirty="0"/>
              <a:t> в топ </a:t>
            </a:r>
            <a:r>
              <a:rPr lang="ru-RU" dirty="0" err="1"/>
              <a:t>пошукової</a:t>
            </a:r>
            <a:r>
              <a:rPr lang="ru-RU" dirty="0"/>
              <a:t> </a:t>
            </a:r>
            <a:r>
              <a:rPr lang="ru-RU" dirty="0" err="1"/>
              <a:t>видачі</a:t>
            </a:r>
            <a:r>
              <a:rPr lang="ru-RU" dirty="0"/>
              <a:t>. Все тому, </a:t>
            </a:r>
            <a:r>
              <a:rPr lang="ru-RU" dirty="0" err="1"/>
              <a:t>що</a:t>
            </a:r>
            <a:r>
              <a:rPr lang="ru-RU" dirty="0"/>
              <a:t>  </a:t>
            </a:r>
            <a:r>
              <a:rPr lang="en-US" dirty="0"/>
              <a:t>Google </a:t>
            </a:r>
            <a:r>
              <a:rPr lang="ru-RU" dirty="0"/>
              <a:t>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пошукові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ранжують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алгоритмів</a:t>
            </a:r>
            <a:r>
              <a:rPr lang="ru-RU" dirty="0"/>
              <a:t>. Коли на сайт </a:t>
            </a:r>
            <a:r>
              <a:rPr lang="ru-RU" dirty="0" err="1"/>
              <a:t>посилаються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, </a:t>
            </a:r>
            <a:r>
              <a:rPr lang="ru-RU" dirty="0" err="1"/>
              <a:t>бажано</a:t>
            </a:r>
            <a:r>
              <a:rPr lang="ru-RU" dirty="0"/>
              <a:t> </a:t>
            </a:r>
            <a:r>
              <a:rPr lang="ru-RU" dirty="0" err="1"/>
              <a:t>якісні</a:t>
            </a:r>
            <a:r>
              <a:rPr lang="ru-RU" dirty="0"/>
              <a:t> </a:t>
            </a:r>
            <a:r>
              <a:rPr lang="ru-RU" dirty="0" err="1"/>
              <a:t>джерела</a:t>
            </a:r>
            <a:r>
              <a:rPr lang="ru-RU" dirty="0"/>
              <a:t>, система </a:t>
            </a:r>
            <a:r>
              <a:rPr lang="ru-RU" dirty="0" err="1"/>
              <a:t>отримує</a:t>
            </a:r>
            <a:r>
              <a:rPr lang="ru-RU" dirty="0"/>
              <a:t> сигнал, </a:t>
            </a:r>
            <a:r>
              <a:rPr lang="ru-RU" dirty="0" err="1"/>
              <a:t>що</a:t>
            </a:r>
            <a:r>
              <a:rPr lang="ru-RU" dirty="0"/>
              <a:t> сайт </a:t>
            </a:r>
            <a:r>
              <a:rPr lang="ru-RU" dirty="0" err="1"/>
              <a:t>інформативний</a:t>
            </a:r>
            <a:r>
              <a:rPr lang="ru-RU" dirty="0"/>
              <a:t>, </a:t>
            </a:r>
            <a:r>
              <a:rPr lang="ru-RU" dirty="0" err="1"/>
              <a:t>заслуговує</a:t>
            </a:r>
            <a:r>
              <a:rPr lang="ru-RU" dirty="0"/>
              <a:t> </a:t>
            </a:r>
            <a:r>
              <a:rPr lang="ru-RU" dirty="0" err="1"/>
              <a:t>довіри</a:t>
            </a:r>
            <a:r>
              <a:rPr lang="ru-RU" dirty="0"/>
              <a:t> і буде </a:t>
            </a:r>
            <a:r>
              <a:rPr lang="ru-RU" dirty="0" err="1"/>
              <a:t>корисним</a:t>
            </a:r>
            <a:r>
              <a:rPr lang="ru-RU" dirty="0"/>
              <a:t> для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користувачів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посилань</a:t>
            </a:r>
            <a:r>
              <a:rPr lang="ru-RU" dirty="0"/>
              <a:t> </a:t>
            </a:r>
            <a:r>
              <a:rPr lang="ru-RU" dirty="0" err="1"/>
              <a:t>конкурентів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підприємцям</a:t>
            </a:r>
            <a:r>
              <a:rPr lang="ru-RU" dirty="0"/>
              <a:t> для того, </a:t>
            </a:r>
            <a:r>
              <a:rPr lang="ru-RU" dirty="0" err="1"/>
              <a:t>щоб</a:t>
            </a:r>
            <a:r>
              <a:rPr lang="ru-RU" dirty="0"/>
              <a:t> грамотно </a:t>
            </a:r>
            <a:r>
              <a:rPr lang="ru-RU" dirty="0" err="1"/>
              <a:t>підібрати</a:t>
            </a:r>
            <a:r>
              <a:rPr lang="ru-RU" dirty="0"/>
              <a:t> </a:t>
            </a:r>
            <a:r>
              <a:rPr lang="ru-RU" dirty="0" err="1"/>
              <a:t>донорів</a:t>
            </a:r>
            <a:r>
              <a:rPr lang="ru-RU" dirty="0"/>
              <a:t> для </a:t>
            </a:r>
            <a:r>
              <a:rPr lang="ru-RU" dirty="0" err="1"/>
              <a:t>свого</a:t>
            </a:r>
            <a:r>
              <a:rPr lang="ru-RU" dirty="0"/>
              <a:t> сайту. </a:t>
            </a:r>
            <a:r>
              <a:rPr lang="ru-RU" dirty="0" err="1"/>
              <a:t>Донори</a:t>
            </a:r>
            <a:r>
              <a:rPr lang="ru-RU" dirty="0"/>
              <a:t> в </a:t>
            </a:r>
            <a:r>
              <a:rPr lang="ru-RU" dirty="0" err="1"/>
              <a:t>контексті</a:t>
            </a:r>
            <a:r>
              <a:rPr lang="ru-RU" dirty="0"/>
              <a:t> </a:t>
            </a:r>
            <a:r>
              <a:rPr lang="en-US" dirty="0"/>
              <a:t>SEO-</a:t>
            </a:r>
            <a:r>
              <a:rPr lang="ru-RU" dirty="0" err="1"/>
              <a:t>оптимізації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домени</a:t>
            </a:r>
            <a:r>
              <a:rPr lang="ru-RU" dirty="0"/>
              <a:t>, на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розмістити</a:t>
            </a:r>
            <a:r>
              <a:rPr lang="ru-RU" dirty="0"/>
              <a:t> </a:t>
            </a:r>
            <a:r>
              <a:rPr lang="ru-RU" dirty="0" err="1"/>
              <a:t>посилання</a:t>
            </a:r>
            <a:r>
              <a:rPr lang="ru-RU" dirty="0"/>
              <a:t>. Не </a:t>
            </a:r>
            <a:r>
              <a:rPr lang="ru-RU" dirty="0" err="1"/>
              <a:t>зайвим</a:t>
            </a:r>
            <a:r>
              <a:rPr lang="ru-RU" dirty="0"/>
              <a:t> буде </a:t>
            </a:r>
            <a:r>
              <a:rPr lang="ru-RU" dirty="0" err="1"/>
              <a:t>вивчити</a:t>
            </a:r>
            <a:r>
              <a:rPr lang="ru-RU" dirty="0"/>
              <a:t> текст </a:t>
            </a:r>
            <a:r>
              <a:rPr lang="ru-RU" dirty="0" err="1"/>
              <a:t>посилань</a:t>
            </a:r>
            <a:r>
              <a:rPr lang="ru-RU" dirty="0"/>
              <a:t> (</a:t>
            </a:r>
            <a:r>
              <a:rPr lang="ru-RU" dirty="0" err="1"/>
              <a:t>анкори</a:t>
            </a:r>
            <a:r>
              <a:rPr lang="ru-RU" dirty="0"/>
              <a:t>), за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просуваються</a:t>
            </a:r>
            <a:r>
              <a:rPr lang="ru-RU" dirty="0"/>
              <a:t> </a:t>
            </a:r>
            <a:r>
              <a:rPr lang="ru-RU" dirty="0" err="1"/>
              <a:t>конкуренти</a:t>
            </a:r>
            <a:r>
              <a:rPr lang="ru-RU" dirty="0"/>
              <a:t> в </a:t>
            </a:r>
            <a:r>
              <a:rPr lang="ru-RU" dirty="0" err="1"/>
              <a:t>пошуковій</a:t>
            </a:r>
            <a:r>
              <a:rPr lang="ru-RU" dirty="0"/>
              <a:t> </a:t>
            </a:r>
            <a:r>
              <a:rPr lang="ru-RU" dirty="0" err="1"/>
              <a:t>видачі</a:t>
            </a:r>
            <a:r>
              <a:rPr lang="ru-RU" dirty="0"/>
              <a:t>.</a:t>
            </a:r>
          </a:p>
          <a:p>
            <a:pPr algn="just"/>
            <a:r>
              <a:rPr lang="en-US" b="1" dirty="0" smtClean="0"/>
              <a:t>Monitor </a:t>
            </a:r>
            <a:r>
              <a:rPr lang="en-US" b="1" dirty="0"/>
              <a:t>Backlinks</a:t>
            </a:r>
          </a:p>
          <a:p>
            <a:pPr algn="just"/>
            <a:r>
              <a:rPr lang="ru-RU" dirty="0"/>
              <a:t>За </a:t>
            </a:r>
            <a:r>
              <a:rPr lang="ru-RU" dirty="0" err="1"/>
              <a:t>назвою</a:t>
            </a:r>
            <a:r>
              <a:rPr lang="ru-RU" dirty="0"/>
              <a:t> </a:t>
            </a:r>
            <a:r>
              <a:rPr lang="ru-RU" dirty="0" err="1"/>
              <a:t>сервісу</a:t>
            </a:r>
            <a:r>
              <a:rPr lang="ru-RU" dirty="0"/>
              <a:t> </a:t>
            </a:r>
            <a:r>
              <a:rPr lang="ru-RU" dirty="0" err="1"/>
              <a:t>зрозуміло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для </a:t>
            </a:r>
            <a:r>
              <a:rPr lang="ru-RU" dirty="0" err="1"/>
              <a:t>моніторингу</a:t>
            </a:r>
            <a:r>
              <a:rPr lang="ru-RU" dirty="0"/>
              <a:t> </a:t>
            </a:r>
            <a:r>
              <a:rPr lang="ru-RU" dirty="0" err="1"/>
              <a:t>зворотних</a:t>
            </a:r>
            <a:r>
              <a:rPr lang="ru-RU" dirty="0"/>
              <a:t> </a:t>
            </a:r>
            <a:r>
              <a:rPr lang="ru-RU" dirty="0" err="1"/>
              <a:t>посилань</a:t>
            </a:r>
            <a:r>
              <a:rPr lang="ru-RU" dirty="0"/>
              <a:t>. </a:t>
            </a:r>
            <a:r>
              <a:rPr lang="ru-RU" dirty="0" err="1"/>
              <a:t>Програма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фільтрувати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за тегами: </a:t>
            </a:r>
            <a:r>
              <a:rPr lang="ru-RU" dirty="0" err="1"/>
              <a:t>анкорний</a:t>
            </a:r>
            <a:r>
              <a:rPr lang="ru-RU" dirty="0"/>
              <a:t> текст, статус </a:t>
            </a:r>
            <a:r>
              <a:rPr lang="ru-RU" dirty="0" err="1"/>
              <a:t>посилання</a:t>
            </a:r>
            <a:r>
              <a:rPr lang="ru-RU" dirty="0"/>
              <a:t> та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репостів</a:t>
            </a:r>
            <a:r>
              <a:rPr lang="ru-RU" dirty="0"/>
              <a:t> в </a:t>
            </a:r>
            <a:r>
              <a:rPr lang="ru-RU" dirty="0" err="1"/>
              <a:t>медіа</a:t>
            </a:r>
            <a:r>
              <a:rPr lang="ru-RU" dirty="0"/>
              <a:t>. </a:t>
            </a:r>
            <a:r>
              <a:rPr lang="ru-RU" dirty="0" err="1"/>
              <a:t>Проаналізувавши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посилань</a:t>
            </a:r>
            <a:r>
              <a:rPr lang="ru-RU" dirty="0"/>
              <a:t> конкурента, </a:t>
            </a:r>
            <a:r>
              <a:rPr lang="ru-RU" dirty="0" err="1"/>
              <a:t>сервіс</a:t>
            </a:r>
            <a:r>
              <a:rPr lang="ru-RU" dirty="0"/>
              <a:t> направить вам </a:t>
            </a:r>
            <a:r>
              <a:rPr lang="ru-RU" dirty="0" err="1"/>
              <a:t>детальний</a:t>
            </a:r>
            <a:r>
              <a:rPr lang="ru-RU" dirty="0"/>
              <a:t> </a:t>
            </a:r>
            <a:r>
              <a:rPr lang="ru-RU" dirty="0" err="1"/>
              <a:t>звіт</a:t>
            </a:r>
            <a:r>
              <a:rPr lang="ru-RU" dirty="0"/>
              <a:t> на </a:t>
            </a:r>
            <a:r>
              <a:rPr lang="en-US" dirty="0"/>
              <a:t>e-mail.</a:t>
            </a:r>
          </a:p>
          <a:p>
            <a:pPr algn="just"/>
            <a:r>
              <a:rPr lang="en-US" dirty="0"/>
              <a:t>Monitor Backlinks </a:t>
            </a:r>
            <a:r>
              <a:rPr lang="ru-RU" dirty="0" err="1"/>
              <a:t>пропонує</a:t>
            </a:r>
            <a:r>
              <a:rPr lang="ru-RU" dirty="0"/>
              <a:t> 30 </a:t>
            </a:r>
            <a:r>
              <a:rPr lang="ru-RU" dirty="0" err="1"/>
              <a:t>днів</a:t>
            </a:r>
            <a:r>
              <a:rPr lang="ru-RU" dirty="0"/>
              <a:t> </a:t>
            </a:r>
            <a:r>
              <a:rPr lang="ru-RU" dirty="0" err="1"/>
              <a:t>безкоштовного</a:t>
            </a:r>
            <a:r>
              <a:rPr lang="ru-RU" dirty="0"/>
              <a:t> тестового </a:t>
            </a:r>
            <a:r>
              <a:rPr lang="ru-RU" dirty="0" err="1"/>
              <a:t>періоду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суттєва</a:t>
            </a:r>
            <a:r>
              <a:rPr lang="ru-RU" dirty="0"/>
              <a:t> </a:t>
            </a:r>
            <a:r>
              <a:rPr lang="ru-RU" dirty="0" err="1"/>
              <a:t>перевага</a:t>
            </a:r>
            <a:r>
              <a:rPr lang="ru-RU" dirty="0"/>
              <a:t> перед </a:t>
            </a:r>
            <a:r>
              <a:rPr lang="ru-RU" dirty="0" err="1"/>
              <a:t>аналогічними</a:t>
            </a:r>
            <a:r>
              <a:rPr lang="ru-RU" dirty="0"/>
              <a:t> </a:t>
            </a:r>
            <a:r>
              <a:rPr lang="ru-RU" dirty="0" err="1"/>
              <a:t>програмами</a:t>
            </a:r>
            <a:r>
              <a:rPr lang="ru-RU" dirty="0"/>
              <a:t>. </a:t>
            </a:r>
            <a:r>
              <a:rPr lang="ru-RU" dirty="0" err="1"/>
              <a:t>Тарифні</a:t>
            </a:r>
            <a:r>
              <a:rPr lang="ru-RU" dirty="0"/>
              <a:t> </a:t>
            </a:r>
            <a:r>
              <a:rPr lang="ru-RU" dirty="0" err="1"/>
              <a:t>плани</a:t>
            </a:r>
            <a:r>
              <a:rPr lang="ru-RU" dirty="0"/>
              <a:t>, як у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подібних</a:t>
            </a:r>
            <a:r>
              <a:rPr lang="ru-RU" dirty="0"/>
              <a:t> </a:t>
            </a:r>
            <a:r>
              <a:rPr lang="ru-RU" dirty="0" err="1"/>
              <a:t>сервісів</a:t>
            </a:r>
            <a:r>
              <a:rPr lang="ru-RU" dirty="0"/>
              <a:t>, </a:t>
            </a:r>
            <a:r>
              <a:rPr lang="ru-RU" dirty="0" err="1"/>
              <a:t>відрізняються</a:t>
            </a:r>
            <a:r>
              <a:rPr lang="ru-RU" dirty="0"/>
              <a:t> за </a:t>
            </a:r>
            <a:r>
              <a:rPr lang="ru-RU" dirty="0" err="1"/>
              <a:t>функціоналом</a:t>
            </a:r>
            <a:r>
              <a:rPr lang="ru-RU" dirty="0"/>
              <a:t> та </a:t>
            </a:r>
            <a:r>
              <a:rPr lang="ru-RU" dirty="0" err="1"/>
              <a:t>вартістю</a:t>
            </a:r>
            <a:r>
              <a:rPr lang="ru-RU" dirty="0"/>
              <a:t>. </a:t>
            </a:r>
            <a:r>
              <a:rPr lang="ru-RU" dirty="0" err="1"/>
              <a:t>Ціни</a:t>
            </a:r>
            <a:r>
              <a:rPr lang="ru-RU" dirty="0"/>
              <a:t> </a:t>
            </a:r>
            <a:r>
              <a:rPr lang="ru-RU" dirty="0" err="1"/>
              <a:t>залежать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доменів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плануєте</a:t>
            </a:r>
            <a:r>
              <a:rPr lang="ru-RU" dirty="0"/>
              <a:t> </a:t>
            </a:r>
            <a:r>
              <a:rPr lang="ru-RU" dirty="0" err="1"/>
              <a:t>моніторити</a:t>
            </a:r>
            <a:r>
              <a:rPr lang="ru-RU" dirty="0"/>
              <a:t>, і </a:t>
            </a:r>
            <a:r>
              <a:rPr lang="ru-RU" dirty="0" err="1"/>
              <a:t>варіюються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$25 до $187.</a:t>
            </a:r>
          </a:p>
          <a:p>
            <a:pPr algn="just"/>
            <a:r>
              <a:rPr lang="en-US" b="1" dirty="0" err="1"/>
              <a:t>Neilpatel</a:t>
            </a:r>
            <a:endParaRPr lang="en-US" b="1" dirty="0"/>
          </a:p>
          <a:p>
            <a:pPr algn="just"/>
            <a:r>
              <a:rPr lang="uk-UA" dirty="0" smtClean="0"/>
              <a:t>С</a:t>
            </a:r>
            <a:r>
              <a:rPr lang="ru-RU" dirty="0" err="1" smtClean="0"/>
              <a:t>ервіс</a:t>
            </a:r>
            <a:r>
              <a:rPr lang="ru-RU" dirty="0" smtClean="0"/>
              <a:t> </a:t>
            </a:r>
            <a:r>
              <a:rPr lang="ru-RU" dirty="0" err="1"/>
              <a:t>пропонує</a:t>
            </a:r>
            <a:r>
              <a:rPr lang="ru-RU" dirty="0"/>
              <a:t> </a:t>
            </a:r>
            <a:r>
              <a:rPr lang="ru-RU" dirty="0" err="1"/>
              <a:t>безліч</a:t>
            </a:r>
            <a:r>
              <a:rPr lang="ru-RU" dirty="0"/>
              <a:t> </a:t>
            </a:r>
            <a:r>
              <a:rPr lang="ru-RU" dirty="0" err="1"/>
              <a:t>можливостей</a:t>
            </a:r>
            <a:r>
              <a:rPr lang="ru-RU" dirty="0"/>
              <a:t> для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конкурентів</a:t>
            </a:r>
            <a:r>
              <a:rPr lang="ru-RU" dirty="0"/>
              <a:t>. </a:t>
            </a:r>
            <a:r>
              <a:rPr lang="ru-RU" dirty="0" err="1"/>
              <a:t>Програма</a:t>
            </a:r>
            <a:r>
              <a:rPr lang="ru-RU" dirty="0"/>
              <a:t> </a:t>
            </a:r>
            <a:r>
              <a:rPr lang="ru-RU" dirty="0" err="1"/>
              <a:t>відображає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зворотних</a:t>
            </a:r>
            <a:r>
              <a:rPr lang="ru-RU" dirty="0"/>
              <a:t> </a:t>
            </a:r>
            <a:r>
              <a:rPr lang="ru-RU" dirty="0" err="1"/>
              <a:t>посилань</a:t>
            </a:r>
            <a:r>
              <a:rPr lang="ru-RU" dirty="0"/>
              <a:t> (</a:t>
            </a:r>
            <a:r>
              <a:rPr lang="ru-RU" dirty="0" err="1"/>
              <a:t>нових</a:t>
            </a:r>
            <a:r>
              <a:rPr lang="ru-RU" dirty="0"/>
              <a:t> та </a:t>
            </a:r>
            <a:r>
              <a:rPr lang="ru-RU" dirty="0" err="1"/>
              <a:t>втрачених</a:t>
            </a:r>
            <a:r>
              <a:rPr lang="ru-RU" dirty="0"/>
              <a:t>) і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домени-джерела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6285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Як </a:t>
            </a:r>
            <a:r>
              <a:rPr lang="ru-RU" b="1" dirty="0" err="1"/>
              <a:t>дізнатись</a:t>
            </a:r>
            <a:r>
              <a:rPr lang="ru-RU" b="1" dirty="0"/>
              <a:t> </a:t>
            </a:r>
            <a:r>
              <a:rPr lang="ru-RU" b="1" dirty="0" err="1"/>
              <a:t>позиції</a:t>
            </a:r>
            <a:r>
              <a:rPr lang="ru-RU" b="1" dirty="0"/>
              <a:t> сайту конкурента в </a:t>
            </a:r>
            <a:r>
              <a:rPr lang="ru-RU" b="1" dirty="0" err="1"/>
              <a:t>пошуковій</a:t>
            </a:r>
            <a:r>
              <a:rPr lang="ru-RU" b="1" dirty="0"/>
              <a:t> </a:t>
            </a:r>
            <a:r>
              <a:rPr lang="ru-RU" b="1" dirty="0" err="1"/>
              <a:t>видачі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42416"/>
            <a:ext cx="10515600" cy="5398851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err="1" smtClean="0"/>
              <a:t>Інформацію</a:t>
            </a:r>
            <a:r>
              <a:rPr lang="ru-RU" dirty="0" smtClean="0"/>
              <a:t> </a:t>
            </a:r>
            <a:r>
              <a:rPr lang="ru-RU" dirty="0"/>
              <a:t>про </a:t>
            </a:r>
            <a:r>
              <a:rPr lang="ru-RU" dirty="0" err="1"/>
              <a:t>позиції</a:t>
            </a:r>
            <a:r>
              <a:rPr lang="ru-RU" dirty="0"/>
              <a:t> сайту конкурента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дізнатись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сервісів</a:t>
            </a:r>
            <a:r>
              <a:rPr lang="ru-RU" dirty="0"/>
              <a:t> </a:t>
            </a:r>
            <a:r>
              <a:rPr lang="en-US" dirty="0" err="1"/>
              <a:t>Serpstat</a:t>
            </a:r>
            <a:r>
              <a:rPr lang="en-US" dirty="0"/>
              <a:t> </a:t>
            </a:r>
            <a:r>
              <a:rPr lang="ru-RU" dirty="0"/>
              <a:t>та </a:t>
            </a:r>
            <a:r>
              <a:rPr lang="en-US" dirty="0"/>
              <a:t>SE Ranking.</a:t>
            </a:r>
          </a:p>
          <a:p>
            <a:pPr algn="just"/>
            <a:r>
              <a:rPr lang="en-US" b="1" dirty="0" err="1"/>
              <a:t>Serpstat</a:t>
            </a:r>
            <a:endParaRPr lang="en-US" b="1" dirty="0"/>
          </a:p>
          <a:p>
            <a:pPr algn="just"/>
            <a:r>
              <a:rPr lang="ru-RU" dirty="0" err="1"/>
              <a:t>Перевірити</a:t>
            </a:r>
            <a:r>
              <a:rPr lang="ru-RU" dirty="0"/>
              <a:t> сайт конкурента в </a:t>
            </a:r>
            <a:r>
              <a:rPr lang="ru-RU" dirty="0" err="1"/>
              <a:t>пошукових</a:t>
            </a:r>
            <a:r>
              <a:rPr lang="ru-RU" dirty="0"/>
              <a:t> системах </a:t>
            </a:r>
            <a:r>
              <a:rPr lang="ru-RU" dirty="0" err="1"/>
              <a:t>можна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багатофункціональної</a:t>
            </a:r>
            <a:r>
              <a:rPr lang="ru-RU" dirty="0"/>
              <a:t> </a:t>
            </a:r>
            <a:r>
              <a:rPr lang="en-US" dirty="0"/>
              <a:t>SEO-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en-US" dirty="0" err="1"/>
              <a:t>Serpstat</a:t>
            </a:r>
            <a:r>
              <a:rPr lang="en-US" dirty="0"/>
              <a:t>. </a:t>
            </a:r>
            <a:r>
              <a:rPr lang="ru-RU" dirty="0" err="1"/>
              <a:t>Сервіс</a:t>
            </a:r>
            <a:r>
              <a:rPr lang="ru-RU" dirty="0"/>
              <a:t> </a:t>
            </a:r>
            <a:r>
              <a:rPr lang="ru-RU" dirty="0" err="1"/>
              <a:t>впорається</a:t>
            </a:r>
            <a:r>
              <a:rPr lang="ru-RU" dirty="0"/>
              <a:t> з </a:t>
            </a:r>
            <a:r>
              <a:rPr lang="ru-RU" dirty="0" err="1"/>
              <a:t>поставленою</a:t>
            </a:r>
            <a:r>
              <a:rPr lang="ru-RU" dirty="0"/>
              <a:t> задачею,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компанія</a:t>
            </a:r>
            <a:r>
              <a:rPr lang="ru-RU" dirty="0"/>
              <a:t> конкурента </a:t>
            </a:r>
            <a:r>
              <a:rPr lang="ru-RU" dirty="0" err="1"/>
              <a:t>знаходиться</a:t>
            </a:r>
            <a:r>
              <a:rPr lang="ru-RU" dirty="0"/>
              <a:t> в </a:t>
            </a:r>
            <a:r>
              <a:rPr lang="ru-RU" dirty="0" err="1"/>
              <a:t>Австралії</a:t>
            </a:r>
            <a:r>
              <a:rPr lang="ru-RU" dirty="0"/>
              <a:t>, </a:t>
            </a:r>
            <a:r>
              <a:rPr lang="ru-RU" dirty="0" err="1"/>
              <a:t>Америці</a:t>
            </a:r>
            <a:r>
              <a:rPr lang="ru-RU" dirty="0"/>
              <a:t>, СНД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Європі</a:t>
            </a:r>
            <a:r>
              <a:rPr lang="ru-RU" dirty="0"/>
              <a:t>. </a:t>
            </a:r>
            <a:r>
              <a:rPr lang="ru-RU" dirty="0" err="1"/>
              <a:t>Фішкою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є “Дерево сайту”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інструмент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максимально точно </a:t>
            </a:r>
            <a:r>
              <a:rPr lang="ru-RU" dirty="0" err="1"/>
              <a:t>відображає</a:t>
            </a:r>
            <a:r>
              <a:rPr lang="ru-RU" dirty="0"/>
              <a:t> структуру </a:t>
            </a:r>
            <a:r>
              <a:rPr lang="ru-RU" dirty="0" err="1"/>
              <a:t>досліджуваного</a:t>
            </a:r>
            <a:r>
              <a:rPr lang="ru-RU" dirty="0"/>
              <a:t> ресурсу та </a:t>
            </a:r>
            <a:r>
              <a:rPr lang="ru-RU" dirty="0" err="1"/>
              <a:t>фрази</a:t>
            </a:r>
            <a:r>
              <a:rPr lang="ru-RU" dirty="0"/>
              <a:t>, за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пошукова</a:t>
            </a:r>
            <a:r>
              <a:rPr lang="ru-RU" dirty="0"/>
              <a:t> система </a:t>
            </a:r>
            <a:r>
              <a:rPr lang="ru-RU" dirty="0" err="1"/>
              <a:t>ранжує</a:t>
            </a:r>
            <a:r>
              <a:rPr lang="ru-RU" dirty="0"/>
              <a:t> </a:t>
            </a:r>
            <a:r>
              <a:rPr lang="ru-RU" dirty="0" err="1"/>
              <a:t>сторінки</a:t>
            </a:r>
            <a:r>
              <a:rPr lang="ru-RU" dirty="0"/>
              <a:t> у </a:t>
            </a:r>
            <a:r>
              <a:rPr lang="ru-RU" dirty="0" err="1"/>
              <a:t>видачі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Ціна</a:t>
            </a:r>
            <a:r>
              <a:rPr lang="ru-RU" dirty="0"/>
              <a:t> </a:t>
            </a:r>
            <a:r>
              <a:rPr lang="ru-RU" dirty="0" err="1"/>
              <a:t>варіюється</a:t>
            </a:r>
            <a:r>
              <a:rPr lang="ru-RU" dirty="0"/>
              <a:t> в </a:t>
            </a:r>
            <a:r>
              <a:rPr lang="ru-RU" dirty="0" err="1"/>
              <a:t>залежності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складності</a:t>
            </a:r>
            <a:r>
              <a:rPr lang="ru-RU" dirty="0"/>
              <a:t> </a:t>
            </a:r>
            <a:r>
              <a:rPr lang="ru-RU" dirty="0" err="1"/>
              <a:t>поставлених</a:t>
            </a:r>
            <a:r>
              <a:rPr lang="ru-RU" dirty="0"/>
              <a:t> задач і </a:t>
            </a:r>
            <a:r>
              <a:rPr lang="ru-RU" dirty="0" err="1"/>
              <a:t>потрібного</a:t>
            </a:r>
            <a:r>
              <a:rPr lang="ru-RU" dirty="0"/>
              <a:t> вам </a:t>
            </a:r>
            <a:r>
              <a:rPr lang="ru-RU" dirty="0" err="1"/>
              <a:t>функціоналу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за </a:t>
            </a:r>
            <a:r>
              <a:rPr lang="en-US" dirty="0"/>
              <a:t>lite-</a:t>
            </a:r>
            <a:r>
              <a:rPr lang="ru-RU" dirty="0"/>
              <a:t>план </a:t>
            </a:r>
            <a:r>
              <a:rPr lang="ru-RU" dirty="0" err="1"/>
              <a:t>ви</a:t>
            </a:r>
            <a:r>
              <a:rPr lang="ru-RU" dirty="0"/>
              <a:t> заплатите $69, а за </a:t>
            </a:r>
            <a:r>
              <a:rPr lang="en-US" dirty="0"/>
              <a:t>enterprise – $499.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купувати</a:t>
            </a:r>
            <a:r>
              <a:rPr lang="ru-RU" dirty="0"/>
              <a:t> </a:t>
            </a:r>
            <a:r>
              <a:rPr lang="ru-RU" dirty="0" err="1"/>
              <a:t>річну</a:t>
            </a:r>
            <a:r>
              <a:rPr lang="ru-RU" dirty="0"/>
              <a:t> </a:t>
            </a:r>
            <a:r>
              <a:rPr lang="ru-RU" dirty="0" err="1"/>
              <a:t>підписку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знижку</a:t>
            </a:r>
            <a:r>
              <a:rPr lang="ru-RU" dirty="0"/>
              <a:t> 20%. </a:t>
            </a:r>
            <a:r>
              <a:rPr lang="ru-RU" dirty="0" err="1"/>
              <a:t>Також</a:t>
            </a:r>
            <a:r>
              <a:rPr lang="ru-RU" dirty="0"/>
              <a:t> є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підібрати</a:t>
            </a:r>
            <a:r>
              <a:rPr lang="ru-RU" dirty="0"/>
              <a:t> </a:t>
            </a:r>
            <a:r>
              <a:rPr lang="ru-RU" dirty="0" err="1"/>
              <a:t>кастомізований</a:t>
            </a:r>
            <a:r>
              <a:rPr lang="ru-RU" dirty="0"/>
              <a:t> тариф для </a:t>
            </a:r>
            <a:r>
              <a:rPr lang="ru-RU" dirty="0" err="1"/>
              <a:t>компаній</a:t>
            </a:r>
            <a:r>
              <a:rPr lang="ru-RU" dirty="0"/>
              <a:t> з </a:t>
            </a:r>
            <a:r>
              <a:rPr lang="ru-RU" dirty="0" err="1"/>
              <a:t>особливими</a:t>
            </a:r>
            <a:r>
              <a:rPr lang="ru-RU" dirty="0"/>
              <a:t> </a:t>
            </a:r>
            <a:r>
              <a:rPr lang="ru-RU" dirty="0" err="1"/>
              <a:t>запитами</a:t>
            </a:r>
            <a:r>
              <a:rPr lang="ru-RU" dirty="0"/>
              <a:t>.</a:t>
            </a:r>
          </a:p>
          <a:p>
            <a:pPr algn="just"/>
            <a:r>
              <a:rPr lang="en-US" b="1" dirty="0"/>
              <a:t>SE Ranking</a:t>
            </a:r>
          </a:p>
          <a:p>
            <a:pPr algn="just"/>
            <a:r>
              <a:rPr lang="ru-RU" dirty="0" err="1"/>
              <a:t>Хмарна</a:t>
            </a:r>
            <a:r>
              <a:rPr lang="ru-RU" dirty="0"/>
              <a:t> платформа </a:t>
            </a:r>
            <a:r>
              <a:rPr lang="en-US" dirty="0"/>
              <a:t>SE Ranking </a:t>
            </a:r>
            <a:r>
              <a:rPr lang="ru-RU" dirty="0" err="1"/>
              <a:t>користується</a:t>
            </a:r>
            <a:r>
              <a:rPr lang="ru-RU" dirty="0"/>
              <a:t> </a:t>
            </a:r>
            <a:r>
              <a:rPr lang="ru-RU" dirty="0" err="1"/>
              <a:t>популярністю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підприємців</a:t>
            </a:r>
            <a:r>
              <a:rPr lang="ru-RU" dirty="0"/>
              <a:t> та </a:t>
            </a:r>
            <a:r>
              <a:rPr lang="en-US" dirty="0"/>
              <a:t>SEO-</a:t>
            </a:r>
            <a:r>
              <a:rPr lang="ru-RU" dirty="0"/>
              <a:t>агентств. </a:t>
            </a:r>
            <a:r>
              <a:rPr lang="ru-RU" dirty="0" err="1"/>
              <a:t>Сервіс</a:t>
            </a:r>
            <a:r>
              <a:rPr lang="ru-RU" dirty="0"/>
              <a:t> </a:t>
            </a:r>
            <a:r>
              <a:rPr lang="ru-RU" dirty="0" err="1"/>
              <a:t>пропонує</a:t>
            </a:r>
            <a:r>
              <a:rPr lang="ru-RU" dirty="0"/>
              <a:t> широкий спектр </a:t>
            </a:r>
            <a:r>
              <a:rPr lang="ru-RU" dirty="0" err="1"/>
              <a:t>інструментів</a:t>
            </a:r>
            <a:r>
              <a:rPr lang="ru-RU" dirty="0"/>
              <a:t>, </a:t>
            </a:r>
            <a:r>
              <a:rPr lang="ru-RU" dirty="0" err="1"/>
              <a:t>достатньо</a:t>
            </a:r>
            <a:r>
              <a:rPr lang="ru-RU" dirty="0"/>
              <a:t> </a:t>
            </a:r>
            <a:r>
              <a:rPr lang="ru-RU" dirty="0" err="1"/>
              <a:t>ефективних</a:t>
            </a:r>
            <a:r>
              <a:rPr lang="ru-RU" dirty="0"/>
              <a:t> для </a:t>
            </a:r>
            <a:r>
              <a:rPr lang="ru-RU" dirty="0" err="1"/>
              <a:t>всесторонньої</a:t>
            </a:r>
            <a:r>
              <a:rPr lang="ru-RU" dirty="0"/>
              <a:t> </a:t>
            </a:r>
            <a:r>
              <a:rPr lang="ru-RU" dirty="0" err="1"/>
              <a:t>оптимізації</a:t>
            </a:r>
            <a:r>
              <a:rPr lang="ru-RU" dirty="0"/>
              <a:t> сайту.</a:t>
            </a:r>
          </a:p>
          <a:p>
            <a:pPr algn="just"/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позицію</a:t>
            </a:r>
            <a:r>
              <a:rPr lang="ru-RU" dirty="0"/>
              <a:t> конкурента, </a:t>
            </a:r>
            <a:r>
              <a:rPr lang="ru-RU" dirty="0" err="1"/>
              <a:t>введіть</a:t>
            </a:r>
            <a:r>
              <a:rPr lang="ru-RU" dirty="0"/>
              <a:t> домен, </a:t>
            </a:r>
            <a:r>
              <a:rPr lang="ru-RU" dirty="0" err="1"/>
              <a:t>оберіть</a:t>
            </a:r>
            <a:r>
              <a:rPr lang="ru-RU" dirty="0"/>
              <a:t> </a:t>
            </a:r>
            <a:r>
              <a:rPr lang="ru-RU" dirty="0" err="1"/>
              <a:t>пошукову</a:t>
            </a:r>
            <a:r>
              <a:rPr lang="ru-RU" dirty="0"/>
              <a:t> систему та </a:t>
            </a:r>
            <a:r>
              <a:rPr lang="ru-RU" dirty="0" err="1"/>
              <a:t>країну</a:t>
            </a:r>
            <a:r>
              <a:rPr lang="ru-RU" dirty="0"/>
              <a:t>. </a:t>
            </a:r>
            <a:r>
              <a:rPr lang="ru-RU" dirty="0" err="1"/>
              <a:t>Окрім</a:t>
            </a:r>
            <a:r>
              <a:rPr lang="ru-RU" dirty="0"/>
              <a:t> </a:t>
            </a:r>
            <a:r>
              <a:rPr lang="ru-RU" dirty="0" err="1"/>
              <a:t>позиції</a:t>
            </a:r>
            <a:r>
              <a:rPr lang="ru-RU" dirty="0"/>
              <a:t> </a:t>
            </a:r>
            <a:r>
              <a:rPr lang="ru-RU" dirty="0" err="1"/>
              <a:t>конкурентів</a:t>
            </a:r>
            <a:r>
              <a:rPr lang="ru-RU" dirty="0"/>
              <a:t> в </a:t>
            </a:r>
            <a:r>
              <a:rPr lang="ru-RU" dirty="0" err="1"/>
              <a:t>пошуковій</a:t>
            </a:r>
            <a:r>
              <a:rPr lang="ru-RU" dirty="0"/>
              <a:t> </a:t>
            </a:r>
            <a:r>
              <a:rPr lang="ru-RU" dirty="0" err="1"/>
              <a:t>видачі</a:t>
            </a:r>
            <a:r>
              <a:rPr lang="ru-RU" dirty="0"/>
              <a:t>, </a:t>
            </a:r>
            <a:r>
              <a:rPr lang="en-US" dirty="0"/>
              <a:t>SE Ranking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про </a:t>
            </a:r>
            <a:r>
              <a:rPr lang="ru-RU" dirty="0" err="1"/>
              <a:t>трафік</a:t>
            </a:r>
            <a:r>
              <a:rPr lang="ru-RU" dirty="0"/>
              <a:t> за </a:t>
            </a:r>
            <a:r>
              <a:rPr lang="ru-RU" dirty="0" err="1"/>
              <a:t>ключовими</a:t>
            </a:r>
            <a:r>
              <a:rPr lang="ru-RU" dirty="0"/>
              <a:t> </a:t>
            </a:r>
            <a:r>
              <a:rPr lang="ru-RU" dirty="0" err="1"/>
              <a:t>запитами</a:t>
            </a:r>
            <a:r>
              <a:rPr lang="ru-RU" dirty="0"/>
              <a:t>, </a:t>
            </a:r>
            <a:r>
              <a:rPr lang="ru-RU" dirty="0" err="1"/>
              <a:t>порівнює</a:t>
            </a:r>
            <a:r>
              <a:rPr lang="ru-RU" dirty="0"/>
              <a:t> семантику сайту з </a:t>
            </a:r>
            <a:r>
              <a:rPr lang="ru-RU" dirty="0" err="1"/>
              <a:t>аналогічними</a:t>
            </a:r>
            <a:r>
              <a:rPr lang="ru-RU" dirty="0"/>
              <a:t> </a:t>
            </a:r>
            <a:r>
              <a:rPr lang="ru-RU" dirty="0" err="1"/>
              <a:t>компаніями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Тестувати</a:t>
            </a:r>
            <a:r>
              <a:rPr lang="ru-RU" dirty="0"/>
              <a:t> </a:t>
            </a:r>
            <a:r>
              <a:rPr lang="ru-RU" dirty="0" err="1"/>
              <a:t>сервіс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безкоштовно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14 </a:t>
            </a:r>
            <a:r>
              <a:rPr lang="ru-RU" dirty="0" err="1"/>
              <a:t>днів</a:t>
            </a:r>
            <a:r>
              <a:rPr lang="ru-RU" dirty="0"/>
              <a:t>. Є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тарифних</a:t>
            </a:r>
            <a:r>
              <a:rPr lang="ru-RU" dirty="0"/>
              <a:t> </a:t>
            </a:r>
            <a:r>
              <a:rPr lang="ru-RU" dirty="0" err="1"/>
              <a:t>планів</a:t>
            </a:r>
            <a:r>
              <a:rPr lang="ru-RU" dirty="0"/>
              <a:t>, </a:t>
            </a:r>
            <a:r>
              <a:rPr lang="ru-RU" dirty="0" err="1"/>
              <a:t>вартість</a:t>
            </a:r>
            <a:r>
              <a:rPr lang="ru-RU" dirty="0"/>
              <a:t> кожного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ключових</a:t>
            </a:r>
            <a:r>
              <a:rPr lang="ru-RU" dirty="0"/>
              <a:t> фраз та </a:t>
            </a:r>
            <a:r>
              <a:rPr lang="ru-RU" dirty="0" err="1"/>
              <a:t>частоти</a:t>
            </a:r>
            <a:r>
              <a:rPr lang="ru-RU" dirty="0"/>
              <a:t> </a:t>
            </a:r>
            <a:r>
              <a:rPr lang="ru-RU" dirty="0" err="1"/>
              <a:t>перевірок</a:t>
            </a:r>
            <a:r>
              <a:rPr lang="ru-RU" dirty="0"/>
              <a:t> — </a:t>
            </a:r>
            <a:r>
              <a:rPr lang="ru-RU" dirty="0" err="1"/>
              <a:t>щодня</a:t>
            </a:r>
            <a:r>
              <a:rPr lang="ru-RU" dirty="0"/>
              <a:t>, раз на три </a:t>
            </a:r>
            <a:r>
              <a:rPr lang="ru-RU" dirty="0" err="1"/>
              <a:t>дні</a:t>
            </a:r>
            <a:r>
              <a:rPr lang="ru-RU" dirty="0"/>
              <a:t>, раз на </a:t>
            </a:r>
            <a:r>
              <a:rPr lang="ru-RU" dirty="0" err="1"/>
              <a:t>тиждень</a:t>
            </a:r>
            <a:r>
              <a:rPr lang="ru-RU" dirty="0"/>
              <a:t>. Чим </a:t>
            </a:r>
            <a:r>
              <a:rPr lang="ru-RU" dirty="0" err="1"/>
              <a:t>рідше</a:t>
            </a:r>
            <a:r>
              <a:rPr lang="ru-RU" dirty="0"/>
              <a:t>,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дешевше</a:t>
            </a:r>
            <a:r>
              <a:rPr lang="ru-RU" dirty="0"/>
              <a:t>. </a:t>
            </a:r>
            <a:r>
              <a:rPr lang="ru-RU" dirty="0" err="1"/>
              <a:t>Найдешевший</a:t>
            </a:r>
            <a:r>
              <a:rPr lang="ru-RU" dirty="0"/>
              <a:t> </a:t>
            </a:r>
            <a:r>
              <a:rPr lang="ru-RU" dirty="0" err="1"/>
              <a:t>тарифний</a:t>
            </a:r>
            <a:r>
              <a:rPr lang="ru-RU" dirty="0"/>
              <a:t> план </a:t>
            </a:r>
            <a:r>
              <a:rPr lang="ru-RU" dirty="0" err="1"/>
              <a:t>коштуватиме</a:t>
            </a:r>
            <a:r>
              <a:rPr lang="ru-RU" dirty="0"/>
              <a:t> $23,4 на </a:t>
            </a:r>
            <a:r>
              <a:rPr lang="ru-RU" dirty="0" err="1"/>
              <a:t>місяць</a:t>
            </a:r>
            <a:r>
              <a:rPr lang="ru-RU" dirty="0"/>
              <a:t>: </a:t>
            </a:r>
            <a:r>
              <a:rPr lang="ru-RU" dirty="0" err="1"/>
              <a:t>щотижнева</a:t>
            </a:r>
            <a:r>
              <a:rPr lang="ru-RU" dirty="0"/>
              <a:t> </a:t>
            </a:r>
            <a:r>
              <a:rPr lang="ru-RU" dirty="0" err="1"/>
              <a:t>перевірка</a:t>
            </a:r>
            <a:r>
              <a:rPr lang="ru-RU" dirty="0"/>
              <a:t> за 250 </a:t>
            </a:r>
            <a:r>
              <a:rPr lang="ru-RU" dirty="0" err="1"/>
              <a:t>ключовими</a:t>
            </a:r>
            <a:r>
              <a:rPr lang="ru-RU" dirty="0"/>
              <a:t> фразами. </a:t>
            </a:r>
            <a:r>
              <a:rPr lang="ru-RU" dirty="0" err="1"/>
              <a:t>Найдорожчий</a:t>
            </a:r>
            <a:r>
              <a:rPr lang="ru-RU" dirty="0"/>
              <a:t> пакет — $899: </a:t>
            </a:r>
            <a:r>
              <a:rPr lang="ru-RU" dirty="0" err="1"/>
              <a:t>перевірка</a:t>
            </a:r>
            <a:r>
              <a:rPr lang="ru-RU" dirty="0"/>
              <a:t> </a:t>
            </a:r>
            <a:r>
              <a:rPr lang="ru-RU" dirty="0" err="1"/>
              <a:t>щодня</a:t>
            </a:r>
            <a:r>
              <a:rPr lang="ru-RU" dirty="0"/>
              <a:t>, </a:t>
            </a:r>
            <a:r>
              <a:rPr lang="ru-RU" dirty="0" err="1"/>
              <a:t>відстеження</a:t>
            </a:r>
            <a:r>
              <a:rPr lang="ru-RU" dirty="0"/>
              <a:t> </a:t>
            </a:r>
            <a:r>
              <a:rPr lang="ru-RU" dirty="0" err="1"/>
              <a:t>максимальної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ключів</a:t>
            </a:r>
            <a:r>
              <a:rPr lang="ru-RU" dirty="0"/>
              <a:t> (20 тис.).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6297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Аналіз</a:t>
            </a:r>
            <a:r>
              <a:rPr lang="ru-RU" b="1" dirty="0"/>
              <a:t> </a:t>
            </a:r>
            <a:r>
              <a:rPr lang="ru-RU" b="1" dirty="0" err="1"/>
              <a:t>контекстної</a:t>
            </a:r>
            <a:r>
              <a:rPr lang="ru-RU" b="1" dirty="0"/>
              <a:t> </a:t>
            </a:r>
            <a:r>
              <a:rPr lang="ru-RU" b="1" dirty="0" err="1"/>
              <a:t>реклами</a:t>
            </a:r>
            <a:r>
              <a:rPr lang="ru-RU" b="1" dirty="0"/>
              <a:t> </a:t>
            </a:r>
            <a:r>
              <a:rPr lang="ru-RU" b="1" dirty="0" err="1"/>
              <a:t>конкурентів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54868"/>
            <a:ext cx="10515600" cy="5330757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Аналіз</a:t>
            </a:r>
            <a:r>
              <a:rPr lang="ru-RU" dirty="0" smtClean="0"/>
              <a:t> </a:t>
            </a:r>
            <a:r>
              <a:rPr lang="ru-RU" dirty="0" err="1"/>
              <a:t>реклами</a:t>
            </a:r>
            <a:r>
              <a:rPr lang="ru-RU" dirty="0"/>
              <a:t> </a:t>
            </a:r>
            <a:r>
              <a:rPr lang="ru-RU" dirty="0" err="1"/>
              <a:t>конкурентів</a:t>
            </a:r>
            <a:r>
              <a:rPr lang="ru-RU" dirty="0"/>
              <a:t>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побачити</a:t>
            </a:r>
            <a:r>
              <a:rPr lang="ru-RU" dirty="0"/>
              <a:t> </a:t>
            </a:r>
            <a:r>
              <a:rPr lang="ru-RU" dirty="0" err="1"/>
              <a:t>переваги</a:t>
            </a:r>
            <a:r>
              <a:rPr lang="ru-RU" dirty="0"/>
              <a:t> та </a:t>
            </a:r>
            <a:r>
              <a:rPr lang="ru-RU" dirty="0" err="1"/>
              <a:t>недоліки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маркетингової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. При грамотному </a:t>
            </a:r>
            <a:r>
              <a:rPr lang="ru-RU" dirty="0" err="1"/>
              <a:t>використанні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, </a:t>
            </a:r>
            <a:r>
              <a:rPr lang="ru-RU" dirty="0" err="1"/>
              <a:t>контекстна</a:t>
            </a:r>
            <a:r>
              <a:rPr lang="ru-RU" dirty="0"/>
              <a:t> реклама стане </a:t>
            </a:r>
            <a:r>
              <a:rPr lang="ru-RU" dirty="0" err="1"/>
              <a:t>джерелом</a:t>
            </a:r>
            <a:r>
              <a:rPr lang="ru-RU" dirty="0"/>
              <a:t> </a:t>
            </a:r>
            <a:r>
              <a:rPr lang="ru-RU" dirty="0" err="1"/>
              <a:t>креативних</a:t>
            </a:r>
            <a:r>
              <a:rPr lang="ru-RU" dirty="0"/>
              <a:t> </a:t>
            </a:r>
            <a:r>
              <a:rPr lang="ru-RU" dirty="0" err="1"/>
              <a:t>ідей</a:t>
            </a:r>
            <a:r>
              <a:rPr lang="ru-RU" dirty="0"/>
              <a:t> з </a:t>
            </a:r>
            <a:r>
              <a:rPr lang="ru-RU" dirty="0" err="1"/>
              <a:t>просування</a:t>
            </a:r>
            <a:r>
              <a:rPr lang="ru-RU" dirty="0"/>
              <a:t> </a:t>
            </a:r>
            <a:r>
              <a:rPr lang="ru-RU" dirty="0" err="1"/>
              <a:t>власного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. </a:t>
            </a:r>
            <a:r>
              <a:rPr lang="ru-RU" dirty="0" err="1"/>
              <a:t>Пам’ятайте</a:t>
            </a:r>
            <a:r>
              <a:rPr lang="ru-RU" dirty="0"/>
              <a:t>, </a:t>
            </a:r>
            <a:r>
              <a:rPr lang="ru-RU" dirty="0" err="1"/>
              <a:t>моніторинг</a:t>
            </a:r>
            <a:r>
              <a:rPr lang="ru-RU" dirty="0"/>
              <a:t> </a:t>
            </a:r>
            <a:r>
              <a:rPr lang="ru-RU" dirty="0" err="1"/>
              <a:t>конкурентів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ніякого</a:t>
            </a:r>
            <a:r>
              <a:rPr lang="ru-RU" dirty="0"/>
              <a:t> </a:t>
            </a:r>
            <a:r>
              <a:rPr lang="ru-RU" dirty="0" err="1"/>
              <a:t>відношення</a:t>
            </a:r>
            <a:r>
              <a:rPr lang="ru-RU" dirty="0"/>
              <a:t> до </a:t>
            </a:r>
            <a:r>
              <a:rPr lang="ru-RU" dirty="0" err="1"/>
              <a:t>плагіату</a:t>
            </a:r>
            <a:r>
              <a:rPr lang="ru-RU" dirty="0"/>
              <a:t> чужих </a:t>
            </a:r>
            <a:r>
              <a:rPr lang="ru-RU" dirty="0" err="1"/>
              <a:t>стратегій</a:t>
            </a:r>
            <a:r>
              <a:rPr lang="ru-RU" dirty="0"/>
              <a:t>.</a:t>
            </a:r>
          </a:p>
          <a:p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подивитися</a:t>
            </a:r>
            <a:r>
              <a:rPr lang="ru-RU" dirty="0"/>
              <a:t>, як </a:t>
            </a:r>
            <a:r>
              <a:rPr lang="ru-RU" dirty="0" err="1"/>
              <a:t>конкуренти</a:t>
            </a:r>
            <a:r>
              <a:rPr lang="ru-RU" dirty="0"/>
              <a:t> </a:t>
            </a:r>
            <a:r>
              <a:rPr lang="ru-RU" dirty="0" err="1"/>
              <a:t>рекламують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продукт, </a:t>
            </a:r>
            <a:r>
              <a:rPr lang="ru-RU" dirty="0" err="1"/>
              <a:t>підійдуть</a:t>
            </a:r>
            <a:r>
              <a:rPr lang="ru-RU" dirty="0"/>
              <a:t> </a:t>
            </a:r>
            <a:r>
              <a:rPr lang="ru-RU" dirty="0" err="1"/>
              <a:t>ті</a:t>
            </a:r>
            <a:r>
              <a:rPr lang="ru-RU" dirty="0"/>
              <a:t> ж </a:t>
            </a:r>
            <a:r>
              <a:rPr lang="ru-RU" dirty="0" err="1"/>
              <a:t>комплексні</a:t>
            </a:r>
            <a:r>
              <a:rPr lang="ru-RU" dirty="0"/>
              <a:t> </a:t>
            </a:r>
            <a:r>
              <a:rPr lang="ru-RU" dirty="0" err="1"/>
              <a:t>інструменти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ми </a:t>
            </a:r>
            <a:r>
              <a:rPr lang="ru-RU" dirty="0" err="1"/>
              <a:t>згадуємо</a:t>
            </a:r>
            <a:r>
              <a:rPr lang="ru-RU" dirty="0"/>
              <a:t> в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розділах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посту, — </a:t>
            </a:r>
            <a:r>
              <a:rPr lang="en-US" dirty="0" err="1"/>
              <a:t>SEMRush</a:t>
            </a:r>
            <a:r>
              <a:rPr lang="en-US" dirty="0"/>
              <a:t>, </a:t>
            </a:r>
            <a:r>
              <a:rPr lang="en-US" dirty="0" err="1"/>
              <a:t>SimilarWeb</a:t>
            </a:r>
            <a:r>
              <a:rPr lang="en-US" dirty="0"/>
              <a:t>, </a:t>
            </a:r>
            <a:r>
              <a:rPr lang="en-US" dirty="0" err="1"/>
              <a:t>Serpstat</a:t>
            </a:r>
            <a:r>
              <a:rPr lang="en-US" dirty="0"/>
              <a:t>. </a:t>
            </a:r>
            <a:r>
              <a:rPr lang="ru-RU" dirty="0"/>
              <a:t>До них </a:t>
            </a:r>
            <a:r>
              <a:rPr lang="ru-RU" dirty="0" err="1"/>
              <a:t>додамо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один — </a:t>
            </a:r>
            <a:r>
              <a:rPr lang="en-US" dirty="0" err="1"/>
              <a:t>iSpionage</a:t>
            </a:r>
            <a:r>
              <a:rPr lang="en-US" dirty="0"/>
              <a:t>.</a:t>
            </a:r>
          </a:p>
          <a:p>
            <a:r>
              <a:rPr lang="en-US" b="1" dirty="0" err="1"/>
              <a:t>iSpionage</a:t>
            </a:r>
            <a:endParaRPr lang="en-US" b="1" dirty="0"/>
          </a:p>
          <a:p>
            <a:r>
              <a:rPr lang="ru-RU" dirty="0" err="1"/>
              <a:t>Використовуючи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сервіс</a:t>
            </a:r>
            <a:r>
              <a:rPr lang="ru-RU" dirty="0"/>
              <a:t>, </a:t>
            </a:r>
            <a:r>
              <a:rPr lang="ru-RU" dirty="0" err="1"/>
              <a:t>підприємець</a:t>
            </a:r>
            <a:r>
              <a:rPr lang="ru-RU" dirty="0"/>
              <a:t> </a:t>
            </a:r>
            <a:r>
              <a:rPr lang="ru-RU" dirty="0" err="1"/>
              <a:t>отримує</a:t>
            </a:r>
            <a:r>
              <a:rPr lang="ru-RU" dirty="0"/>
              <a:t> </a:t>
            </a:r>
            <a:r>
              <a:rPr lang="ru-RU" dirty="0" err="1"/>
              <a:t>уявлення</a:t>
            </a:r>
            <a:r>
              <a:rPr lang="ru-RU" dirty="0"/>
              <a:t> про </a:t>
            </a:r>
            <a:r>
              <a:rPr lang="en-US" dirty="0"/>
              <a:t>SEO- </a:t>
            </a:r>
            <a:r>
              <a:rPr lang="ru-RU" dirty="0"/>
              <a:t>та </a:t>
            </a:r>
            <a:r>
              <a:rPr lang="en-US" dirty="0"/>
              <a:t>PPC-</a:t>
            </a:r>
            <a:r>
              <a:rPr lang="ru-RU" dirty="0" err="1"/>
              <a:t>стратегії</a:t>
            </a:r>
            <a:r>
              <a:rPr lang="ru-RU" dirty="0"/>
              <a:t> </a:t>
            </a:r>
            <a:r>
              <a:rPr lang="ru-RU" dirty="0" err="1"/>
              <a:t>конкурентів</a:t>
            </a:r>
            <a:r>
              <a:rPr lang="ru-RU" dirty="0"/>
              <a:t> та </a:t>
            </a:r>
            <a:r>
              <a:rPr lang="ru-RU" dirty="0" err="1"/>
              <a:t>приблизному</a:t>
            </a:r>
            <a:r>
              <a:rPr lang="ru-RU" dirty="0"/>
              <a:t> </a:t>
            </a:r>
            <a:r>
              <a:rPr lang="ru-RU" dirty="0" err="1"/>
              <a:t>місячному</a:t>
            </a:r>
            <a:r>
              <a:rPr lang="ru-RU" dirty="0"/>
              <a:t> бюджету на </a:t>
            </a:r>
            <a:r>
              <a:rPr lang="ru-RU" dirty="0" err="1"/>
              <a:t>просування</a:t>
            </a:r>
            <a:r>
              <a:rPr lang="ru-RU" dirty="0"/>
              <a:t>.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програма</a:t>
            </a:r>
            <a:r>
              <a:rPr lang="ru-RU" dirty="0"/>
              <a:t> </a:t>
            </a:r>
            <a:r>
              <a:rPr lang="ru-RU" dirty="0" err="1"/>
              <a:t>надає</a:t>
            </a:r>
            <a:r>
              <a:rPr lang="ru-RU" dirty="0"/>
              <a:t> список </a:t>
            </a:r>
            <a:r>
              <a:rPr lang="ru-RU" dirty="0" err="1"/>
              <a:t>ключових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, </a:t>
            </a:r>
            <a:r>
              <a:rPr lang="ru-RU" dirty="0" err="1"/>
              <a:t>тексти</a:t>
            </a:r>
            <a:r>
              <a:rPr lang="ru-RU" dirty="0"/>
              <a:t> </a:t>
            </a:r>
            <a:r>
              <a:rPr lang="ru-RU" dirty="0" err="1"/>
              <a:t>оголошень</a:t>
            </a:r>
            <a:r>
              <a:rPr lang="ru-RU" dirty="0"/>
              <a:t> та </a:t>
            </a:r>
            <a:r>
              <a:rPr lang="ru-RU" dirty="0" err="1"/>
              <a:t>інформацію</a:t>
            </a:r>
            <a:r>
              <a:rPr lang="ru-RU" dirty="0"/>
              <a:t> про те, </a:t>
            </a:r>
            <a:r>
              <a:rPr lang="ru-RU" dirty="0" err="1"/>
              <a:t>скільки</a:t>
            </a:r>
            <a:r>
              <a:rPr lang="ru-RU" dirty="0"/>
              <a:t> </a:t>
            </a:r>
            <a:r>
              <a:rPr lang="ru-RU" dirty="0" err="1"/>
              <a:t>трафіку</a:t>
            </a:r>
            <a:r>
              <a:rPr lang="ru-RU" dirty="0"/>
              <a:t> </a:t>
            </a:r>
            <a:r>
              <a:rPr lang="ru-RU" dirty="0" err="1"/>
              <a:t>йде</a:t>
            </a:r>
            <a:r>
              <a:rPr lang="ru-RU" dirty="0"/>
              <a:t> на </a:t>
            </a:r>
            <a:r>
              <a:rPr lang="ru-RU" dirty="0" err="1"/>
              <a:t>кожне</a:t>
            </a:r>
            <a:r>
              <a:rPr lang="ru-RU" dirty="0"/>
              <a:t> з них.</a:t>
            </a:r>
          </a:p>
          <a:p>
            <a:r>
              <a:rPr lang="en-US" dirty="0" err="1"/>
              <a:t>iSpionage</a:t>
            </a:r>
            <a:r>
              <a:rPr lang="en-US" dirty="0"/>
              <a:t> </a:t>
            </a:r>
            <a:r>
              <a:rPr lang="ru-RU" dirty="0" err="1"/>
              <a:t>відслідковує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по США, </a:t>
            </a:r>
            <a:r>
              <a:rPr lang="ru-RU" dirty="0" err="1"/>
              <a:t>Канаді</a:t>
            </a:r>
            <a:r>
              <a:rPr lang="ru-RU" dirty="0"/>
              <a:t>, </a:t>
            </a:r>
            <a:r>
              <a:rPr lang="ru-RU" dirty="0" err="1"/>
              <a:t>Австралії</a:t>
            </a:r>
            <a:r>
              <a:rPr lang="ru-RU" dirty="0"/>
              <a:t> та </a:t>
            </a:r>
            <a:r>
              <a:rPr lang="ru-RU" dirty="0" err="1"/>
              <a:t>Великобританії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виходите</a:t>
            </a:r>
            <a:r>
              <a:rPr lang="ru-RU" dirty="0"/>
              <a:t> на </a:t>
            </a:r>
            <a:r>
              <a:rPr lang="ru-RU" dirty="0" err="1"/>
              <a:t>міжнародний</a:t>
            </a:r>
            <a:r>
              <a:rPr lang="ru-RU" dirty="0"/>
              <a:t> </a:t>
            </a:r>
            <a:r>
              <a:rPr lang="ru-RU" dirty="0" err="1"/>
              <a:t>ринок</a:t>
            </a:r>
            <a:r>
              <a:rPr lang="ru-RU" dirty="0"/>
              <a:t>,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інструмент</a:t>
            </a:r>
            <a:r>
              <a:rPr lang="ru-RU" dirty="0"/>
              <a:t> </a:t>
            </a:r>
            <a:r>
              <a:rPr lang="ru-RU" dirty="0" err="1"/>
              <a:t>суттєво</a:t>
            </a:r>
            <a:r>
              <a:rPr lang="ru-RU" dirty="0"/>
              <a:t> </a:t>
            </a:r>
            <a:r>
              <a:rPr lang="ru-RU" dirty="0" err="1"/>
              <a:t>допоможе</a:t>
            </a:r>
            <a:r>
              <a:rPr lang="ru-RU" dirty="0"/>
              <a:t> </a:t>
            </a:r>
            <a:r>
              <a:rPr lang="ru-RU" dirty="0" err="1"/>
              <a:t>справі</a:t>
            </a:r>
            <a:r>
              <a:rPr lang="ru-RU" dirty="0"/>
              <a:t>.</a:t>
            </a:r>
          </a:p>
          <a:p>
            <a:r>
              <a:rPr lang="ru-RU" dirty="0"/>
              <a:t>На </a:t>
            </a:r>
            <a:r>
              <a:rPr lang="ru-RU" dirty="0" err="1"/>
              <a:t>сайті</a:t>
            </a:r>
            <a:r>
              <a:rPr lang="ru-RU" dirty="0"/>
              <a:t> представлено 3 </a:t>
            </a:r>
            <a:r>
              <a:rPr lang="ru-RU" dirty="0" err="1"/>
              <a:t>тарифні</a:t>
            </a:r>
            <a:r>
              <a:rPr lang="ru-RU" dirty="0"/>
              <a:t> </a:t>
            </a:r>
            <a:r>
              <a:rPr lang="ru-RU" dirty="0" err="1"/>
              <a:t>плани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є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зібрати</a:t>
            </a:r>
            <a:r>
              <a:rPr lang="ru-RU" dirty="0"/>
              <a:t> </a:t>
            </a:r>
            <a:r>
              <a:rPr lang="ru-RU" dirty="0" err="1"/>
              <a:t>кастомний</a:t>
            </a:r>
            <a:r>
              <a:rPr lang="ru-RU" dirty="0"/>
              <a:t> пакет </a:t>
            </a:r>
            <a:r>
              <a:rPr lang="ru-RU" dirty="0" err="1"/>
              <a:t>рішень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ваших задач. В </a:t>
            </a:r>
            <a:r>
              <a:rPr lang="ru-RU" dirty="0" err="1"/>
              <a:t>найпродвинутішому</a:t>
            </a:r>
            <a:r>
              <a:rPr lang="ru-RU" dirty="0"/>
              <a:t> </a:t>
            </a:r>
            <a:r>
              <a:rPr lang="ru-RU" dirty="0" err="1"/>
              <a:t>тарифі</a:t>
            </a:r>
            <a:r>
              <a:rPr lang="ru-RU" dirty="0"/>
              <a:t> за $299 </a:t>
            </a:r>
            <a:r>
              <a:rPr lang="ru-RU" dirty="0" err="1"/>
              <a:t>відкрито</a:t>
            </a:r>
            <a:r>
              <a:rPr lang="ru-RU" dirty="0"/>
              <a:t> доступ до </a:t>
            </a:r>
            <a:r>
              <a:rPr lang="ru-RU" dirty="0" err="1"/>
              <a:t>повної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про </a:t>
            </a:r>
            <a:r>
              <a:rPr lang="ru-RU" dirty="0" err="1"/>
              <a:t>контекстну</a:t>
            </a:r>
            <a:r>
              <a:rPr lang="ru-RU" dirty="0"/>
              <a:t> рекламу </a:t>
            </a:r>
            <a:r>
              <a:rPr lang="ru-RU" dirty="0" err="1"/>
              <a:t>конкурентів</a:t>
            </a:r>
            <a:r>
              <a:rPr lang="ru-RU" dirty="0"/>
              <a:t> і є </a:t>
            </a:r>
            <a:r>
              <a:rPr lang="ru-RU" dirty="0" err="1"/>
              <a:t>можливість</a:t>
            </a:r>
            <a:r>
              <a:rPr lang="ru-RU" dirty="0"/>
              <a:t> А/В-</a:t>
            </a:r>
            <a:r>
              <a:rPr lang="ru-RU" dirty="0" err="1"/>
              <a:t>тестування</a:t>
            </a:r>
            <a:r>
              <a:rPr lang="ru-RU" dirty="0"/>
              <a:t> – метод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окремої</a:t>
            </a:r>
            <a:r>
              <a:rPr lang="ru-RU" dirty="0"/>
              <a:t> </a:t>
            </a:r>
            <a:r>
              <a:rPr lang="ru-RU" dirty="0" err="1"/>
              <a:t>сторінки</a:t>
            </a:r>
            <a:r>
              <a:rPr lang="ru-RU" dirty="0"/>
              <a:t>. Будь-</a:t>
            </a:r>
            <a:r>
              <a:rPr lang="ru-RU" dirty="0" err="1"/>
              <a:t>який</a:t>
            </a:r>
            <a:r>
              <a:rPr lang="ru-RU" dirty="0"/>
              <a:t> тариф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30 </a:t>
            </a:r>
            <a:r>
              <a:rPr lang="ru-RU" dirty="0" err="1"/>
              <a:t>днів</a:t>
            </a:r>
            <a:r>
              <a:rPr lang="ru-RU" dirty="0"/>
              <a:t> </a:t>
            </a:r>
            <a:r>
              <a:rPr lang="ru-RU" dirty="0" err="1"/>
              <a:t>безкоштовно</a:t>
            </a:r>
            <a:r>
              <a:rPr lang="ru-RU" dirty="0"/>
              <a:t>, а за </a:t>
            </a:r>
            <a:r>
              <a:rPr lang="ru-RU" dirty="0" err="1"/>
              <a:t>річну</a:t>
            </a:r>
            <a:r>
              <a:rPr lang="ru-RU" dirty="0"/>
              <a:t> </a:t>
            </a:r>
            <a:r>
              <a:rPr lang="ru-RU" dirty="0" err="1"/>
              <a:t>підписку</a:t>
            </a:r>
            <a:r>
              <a:rPr lang="ru-RU" dirty="0"/>
              <a:t> </a:t>
            </a:r>
            <a:r>
              <a:rPr lang="ru-RU" dirty="0" err="1"/>
              <a:t>сервіс</a:t>
            </a:r>
            <a:r>
              <a:rPr lang="ru-RU" dirty="0"/>
              <a:t> </a:t>
            </a:r>
            <a:r>
              <a:rPr lang="ru-RU" dirty="0" err="1"/>
              <a:t>пропонує</a:t>
            </a:r>
            <a:r>
              <a:rPr lang="ru-RU" dirty="0"/>
              <a:t> 15% </a:t>
            </a:r>
            <a:r>
              <a:rPr lang="ru-RU" dirty="0" err="1"/>
              <a:t>знижку</a:t>
            </a:r>
            <a:r>
              <a:rPr lang="ru-RU" dirty="0"/>
              <a:t>.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85244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Аналіз</a:t>
            </a:r>
            <a:r>
              <a:rPr lang="ru-RU" b="1" dirty="0"/>
              <a:t> </a:t>
            </a:r>
            <a:r>
              <a:rPr lang="ru-RU" b="1" dirty="0" err="1"/>
              <a:t>соціальних</a:t>
            </a:r>
            <a:r>
              <a:rPr lang="ru-RU" b="1" dirty="0"/>
              <a:t> мереж </a:t>
            </a:r>
            <a:r>
              <a:rPr lang="ru-RU" b="1" dirty="0" err="1"/>
              <a:t>конкурентів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70043"/>
            <a:ext cx="10515600" cy="564204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err="1" smtClean="0"/>
              <a:t>Соціальні</a:t>
            </a:r>
            <a:r>
              <a:rPr lang="ru-RU" dirty="0" smtClean="0"/>
              <a:t> </a:t>
            </a:r>
            <a:r>
              <a:rPr lang="ru-RU" dirty="0" err="1"/>
              <a:t>мережі</a:t>
            </a:r>
            <a:r>
              <a:rPr lang="ru-RU" dirty="0"/>
              <a:t> — </a:t>
            </a:r>
            <a:r>
              <a:rPr lang="ru-RU" dirty="0" err="1"/>
              <a:t>гарне</a:t>
            </a:r>
            <a:r>
              <a:rPr lang="ru-RU" dirty="0"/>
              <a:t> </a:t>
            </a:r>
            <a:r>
              <a:rPr lang="ru-RU" dirty="0" err="1"/>
              <a:t>джерело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про ваших </a:t>
            </a:r>
            <a:r>
              <a:rPr lang="ru-RU" dirty="0" err="1"/>
              <a:t>конкурентів</a:t>
            </a:r>
            <a:r>
              <a:rPr lang="ru-RU" dirty="0"/>
              <a:t>. Ви можете </a:t>
            </a:r>
            <a:r>
              <a:rPr lang="ru-RU" dirty="0" err="1"/>
              <a:t>дізнатись</a:t>
            </a:r>
            <a:r>
              <a:rPr lang="ru-RU" dirty="0"/>
              <a:t>, як вони </a:t>
            </a:r>
            <a:r>
              <a:rPr lang="ru-RU" dirty="0" err="1"/>
              <a:t>взаємодіють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/>
              <a:t>користувачами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контент </a:t>
            </a:r>
            <a:r>
              <a:rPr lang="ru-RU" dirty="0" err="1"/>
              <a:t>розміщують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конкурси</a:t>
            </a:r>
            <a:r>
              <a:rPr lang="ru-RU" dirty="0"/>
              <a:t> </a:t>
            </a:r>
            <a:r>
              <a:rPr lang="ru-RU" dirty="0" err="1"/>
              <a:t>проводять</a:t>
            </a:r>
            <a:r>
              <a:rPr lang="ru-RU" dirty="0"/>
              <a:t>.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доречними</a:t>
            </a:r>
            <a:r>
              <a:rPr lang="ru-RU" dirty="0"/>
              <a:t> для </a:t>
            </a:r>
            <a:r>
              <a:rPr lang="ru-RU" dirty="0" err="1"/>
              <a:t>удосконалення</a:t>
            </a:r>
            <a:r>
              <a:rPr lang="ru-RU" dirty="0"/>
              <a:t> </a:t>
            </a:r>
            <a:r>
              <a:rPr lang="ru-RU" dirty="0" err="1"/>
              <a:t>власної</a:t>
            </a:r>
            <a:r>
              <a:rPr lang="ru-RU" dirty="0"/>
              <a:t> </a:t>
            </a:r>
            <a:r>
              <a:rPr lang="en-US" dirty="0"/>
              <a:t>SMM-</a:t>
            </a:r>
            <a:r>
              <a:rPr lang="ru-RU" dirty="0" err="1"/>
              <a:t>стратегії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мереж </a:t>
            </a:r>
            <a:r>
              <a:rPr lang="ru-RU" dirty="0" err="1"/>
              <a:t>конкурентів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провести </a:t>
            </a:r>
            <a:r>
              <a:rPr lang="ru-RU" dirty="0" err="1"/>
              <a:t>вручну</a:t>
            </a:r>
            <a:r>
              <a:rPr lang="ru-RU" dirty="0"/>
              <a:t>. </a:t>
            </a:r>
            <a:r>
              <a:rPr lang="ru-RU" dirty="0" err="1"/>
              <a:t>Достатньо</a:t>
            </a:r>
            <a:r>
              <a:rPr lang="ru-RU" dirty="0"/>
              <a:t> </a:t>
            </a:r>
            <a:r>
              <a:rPr lang="ru-RU" dirty="0" err="1"/>
              <a:t>прочитати</a:t>
            </a:r>
            <a:r>
              <a:rPr lang="ru-RU" dirty="0"/>
              <a:t> </a:t>
            </a:r>
            <a:r>
              <a:rPr lang="ru-RU" dirty="0" err="1"/>
              <a:t>пости</a:t>
            </a:r>
            <a:r>
              <a:rPr lang="ru-RU" dirty="0"/>
              <a:t>, </a:t>
            </a:r>
            <a:r>
              <a:rPr lang="ru-RU" dirty="0" err="1"/>
              <a:t>подивитись</a:t>
            </a:r>
            <a:r>
              <a:rPr lang="ru-RU" dirty="0"/>
              <a:t> </a:t>
            </a:r>
            <a:r>
              <a:rPr lang="ru-RU" dirty="0" err="1"/>
              <a:t>відгуки</a:t>
            </a:r>
            <a:r>
              <a:rPr lang="ru-RU" dirty="0"/>
              <a:t> і в </a:t>
            </a:r>
            <a:r>
              <a:rPr lang="ru-RU" dirty="0" err="1"/>
              <a:t>цілому</a:t>
            </a:r>
            <a:r>
              <a:rPr lang="ru-RU" dirty="0"/>
              <a:t> </a:t>
            </a:r>
            <a:r>
              <a:rPr lang="ru-RU" dirty="0" err="1"/>
              <a:t>дізнатись</a:t>
            </a:r>
            <a:r>
              <a:rPr lang="ru-RU" dirty="0"/>
              <a:t>, як </a:t>
            </a:r>
            <a:r>
              <a:rPr lang="ru-RU" dirty="0" err="1"/>
              <a:t>конкуренти</a:t>
            </a:r>
            <a:r>
              <a:rPr lang="ru-RU" dirty="0"/>
              <a:t> </a:t>
            </a:r>
            <a:r>
              <a:rPr lang="ru-RU" dirty="0" err="1"/>
              <a:t>ведуть</a:t>
            </a:r>
            <a:r>
              <a:rPr lang="ru-RU" dirty="0"/>
              <a:t> </a:t>
            </a:r>
            <a:r>
              <a:rPr lang="ru-RU" dirty="0" err="1"/>
              <a:t>сторінки</a:t>
            </a:r>
            <a:r>
              <a:rPr lang="ru-RU" dirty="0"/>
              <a:t> в </a:t>
            </a:r>
            <a:r>
              <a:rPr lang="en-US" dirty="0"/>
              <a:t>Facebook, Instagram, </a:t>
            </a:r>
            <a:r>
              <a:rPr lang="en-US" dirty="0" err="1"/>
              <a:t>Youtube</a:t>
            </a:r>
            <a:r>
              <a:rPr lang="en-US" dirty="0"/>
              <a:t> </a:t>
            </a:r>
            <a:r>
              <a:rPr lang="ru-RU" dirty="0"/>
              <a:t>та </a:t>
            </a:r>
            <a:r>
              <a:rPr lang="ru-RU" dirty="0" err="1"/>
              <a:t>інших</a:t>
            </a:r>
            <a:r>
              <a:rPr lang="ru-RU" dirty="0"/>
              <a:t> мережах. </a:t>
            </a:r>
            <a:r>
              <a:rPr lang="ru-RU" dirty="0" err="1"/>
              <a:t>Однак</a:t>
            </a:r>
            <a:r>
              <a:rPr lang="ru-RU" dirty="0"/>
              <a:t>, </a:t>
            </a:r>
            <a:r>
              <a:rPr lang="ru-RU" dirty="0" err="1"/>
              <a:t>зовсім</a:t>
            </a:r>
            <a:r>
              <a:rPr lang="ru-RU" dirty="0"/>
              <a:t> не </a:t>
            </a:r>
            <a:r>
              <a:rPr lang="ru-RU" dirty="0" err="1"/>
              <a:t>усі</a:t>
            </a:r>
            <a:r>
              <a:rPr lang="ru-RU" dirty="0"/>
              <a:t> метрики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зібрати</a:t>
            </a:r>
            <a:r>
              <a:rPr lang="ru-RU" dirty="0"/>
              <a:t> </a:t>
            </a:r>
            <a:r>
              <a:rPr lang="ru-RU" dirty="0" err="1"/>
              <a:t>вручну</a:t>
            </a:r>
            <a:r>
              <a:rPr lang="ru-RU" dirty="0"/>
              <a:t>. Тому </a:t>
            </a:r>
            <a:r>
              <a:rPr lang="ru-RU" dirty="0" err="1"/>
              <a:t>простіше</a:t>
            </a:r>
            <a:r>
              <a:rPr lang="ru-RU" dirty="0"/>
              <a:t> та </a:t>
            </a:r>
            <a:r>
              <a:rPr lang="ru-RU" dirty="0" err="1"/>
              <a:t>швидше</a:t>
            </a:r>
            <a:r>
              <a:rPr lang="ru-RU" dirty="0"/>
              <a:t> </a:t>
            </a:r>
            <a:r>
              <a:rPr lang="ru-RU" dirty="0" err="1"/>
              <a:t>промоніторити</a:t>
            </a:r>
            <a:r>
              <a:rPr lang="ru-RU" dirty="0"/>
              <a:t> </a:t>
            </a:r>
            <a:r>
              <a:rPr lang="ru-RU" dirty="0" err="1"/>
              <a:t>соцмережі</a:t>
            </a:r>
            <a:r>
              <a:rPr lang="ru-RU" dirty="0"/>
              <a:t> </a:t>
            </a:r>
            <a:r>
              <a:rPr lang="ru-RU" dirty="0" err="1"/>
              <a:t>конкурентів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сервісів</a:t>
            </a:r>
            <a:r>
              <a:rPr lang="ru-RU" dirty="0"/>
              <a:t>. </a:t>
            </a:r>
            <a:r>
              <a:rPr lang="ru-RU" dirty="0" err="1"/>
              <a:t>Більшість</a:t>
            </a:r>
            <a:r>
              <a:rPr lang="ru-RU" dirty="0"/>
              <a:t> </a:t>
            </a:r>
            <a:r>
              <a:rPr lang="ru-RU" dirty="0" err="1">
                <a:hlinkClick r:id="rId2"/>
              </a:rPr>
              <a:t>інструментів</a:t>
            </a:r>
            <a:r>
              <a:rPr lang="ru-RU" dirty="0">
                <a:hlinkClick r:id="rId2"/>
              </a:rPr>
              <a:t> для </a:t>
            </a:r>
            <a:r>
              <a:rPr lang="ru-RU" dirty="0" err="1">
                <a:hlinkClick r:id="rId2"/>
              </a:rPr>
              <a:t>моніторингу</a:t>
            </a:r>
            <a:r>
              <a:rPr lang="ru-RU" dirty="0">
                <a:hlinkClick r:id="rId2"/>
              </a:rPr>
              <a:t> </a:t>
            </a:r>
            <a:r>
              <a:rPr lang="ru-RU" dirty="0" err="1">
                <a:hlinkClick r:id="rId2"/>
              </a:rPr>
              <a:t>репутації</a:t>
            </a:r>
            <a:r>
              <a:rPr lang="ru-RU" dirty="0">
                <a:hlinkClick r:id="rId2"/>
              </a:rPr>
              <a:t> </a:t>
            </a:r>
            <a:r>
              <a:rPr lang="ru-RU" dirty="0" err="1">
                <a:hlinkClick r:id="rId2"/>
              </a:rPr>
              <a:t>брендів</a:t>
            </a:r>
            <a:r>
              <a:rPr lang="ru-RU" dirty="0">
                <a:hlinkClick r:id="rId2"/>
              </a:rPr>
              <a:t> у </a:t>
            </a:r>
            <a:r>
              <a:rPr lang="ru-RU" dirty="0" err="1">
                <a:hlinkClick r:id="rId2"/>
              </a:rPr>
              <a:t>мережі</a:t>
            </a:r>
            <a:r>
              <a:rPr lang="ru-RU" dirty="0"/>
              <a:t> </a:t>
            </a:r>
            <a:r>
              <a:rPr lang="ru-RU" dirty="0" err="1"/>
              <a:t>пропонують</a:t>
            </a:r>
            <a:r>
              <a:rPr lang="ru-RU" dirty="0"/>
              <a:t> і </a:t>
            </a:r>
            <a:r>
              <a:rPr lang="ru-RU" dirty="0" err="1"/>
              <a:t>функцію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облікових</a:t>
            </a:r>
            <a:r>
              <a:rPr lang="ru-RU" dirty="0"/>
              <a:t> </a:t>
            </a:r>
            <a:r>
              <a:rPr lang="ru-RU" dirty="0" err="1"/>
              <a:t>записів</a:t>
            </a:r>
            <a:r>
              <a:rPr lang="ru-RU" dirty="0"/>
              <a:t> </a:t>
            </a:r>
            <a:r>
              <a:rPr lang="ru-RU" dirty="0" err="1"/>
              <a:t>конкурентів</a:t>
            </a:r>
            <a:r>
              <a:rPr lang="ru-RU" dirty="0"/>
              <a:t> на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майданчиках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 </a:t>
            </a:r>
            <a:r>
              <a:rPr lang="en-US" dirty="0" err="1"/>
              <a:t>BuzzSumo</a:t>
            </a:r>
            <a:r>
              <a:rPr lang="en-US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en-US" dirty="0" err="1"/>
              <a:t>Brandwatch</a:t>
            </a:r>
            <a:r>
              <a:rPr lang="en-US" dirty="0"/>
              <a:t>.</a:t>
            </a:r>
          </a:p>
          <a:p>
            <a:pPr algn="just"/>
            <a:r>
              <a:rPr lang="en-US" b="1" dirty="0" err="1" smtClean="0"/>
              <a:t>Fanpage</a:t>
            </a:r>
            <a:r>
              <a:rPr lang="en-US" b="1" dirty="0" smtClean="0"/>
              <a:t> </a:t>
            </a:r>
            <a:r>
              <a:rPr lang="en-US" b="1" dirty="0"/>
              <a:t>Karma</a:t>
            </a:r>
          </a:p>
          <a:p>
            <a:pPr algn="just"/>
            <a:r>
              <a:rPr lang="ru-RU" dirty="0" err="1"/>
              <a:t>Сервіс</a:t>
            </a:r>
            <a:r>
              <a:rPr lang="ru-RU" dirty="0"/>
              <a:t> </a:t>
            </a:r>
            <a:r>
              <a:rPr lang="ru-RU" dirty="0" err="1"/>
              <a:t>пропонує</a:t>
            </a:r>
            <a:r>
              <a:rPr lang="ru-RU" dirty="0"/>
              <a:t> </a:t>
            </a:r>
            <a:r>
              <a:rPr lang="ru-RU" dirty="0" err="1"/>
              <a:t>безкоштовний</a:t>
            </a:r>
            <a:r>
              <a:rPr lang="ru-RU" dirty="0"/>
              <a:t> тариф для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 </a:t>
            </a:r>
            <a:r>
              <a:rPr lang="ru-RU" dirty="0" err="1"/>
              <a:t>конкурентів</a:t>
            </a:r>
            <a:r>
              <a:rPr lang="ru-RU" dirty="0"/>
              <a:t> у </a:t>
            </a:r>
            <a:r>
              <a:rPr lang="en-US" dirty="0"/>
              <a:t>Facebook </a:t>
            </a:r>
            <a:r>
              <a:rPr lang="ru-RU" dirty="0"/>
              <a:t>та </a:t>
            </a:r>
            <a:r>
              <a:rPr lang="ru-RU" dirty="0" err="1"/>
              <a:t>платний</a:t>
            </a:r>
            <a:r>
              <a:rPr lang="ru-RU" dirty="0"/>
              <a:t> для </a:t>
            </a:r>
            <a:r>
              <a:rPr lang="ru-RU" dirty="0" err="1"/>
              <a:t>більшої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мереж. </a:t>
            </a:r>
            <a:r>
              <a:rPr lang="ru-RU" dirty="0" err="1"/>
              <a:t>Зручно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є </a:t>
            </a:r>
            <a:r>
              <a:rPr lang="ru-RU" dirty="0" err="1"/>
              <a:t>опція</a:t>
            </a:r>
            <a:r>
              <a:rPr lang="ru-RU" dirty="0"/>
              <a:t> тестового </a:t>
            </a:r>
            <a:r>
              <a:rPr lang="ru-RU" dirty="0" err="1"/>
              <a:t>періоду</a:t>
            </a:r>
            <a:r>
              <a:rPr lang="ru-RU" dirty="0"/>
              <a:t>. </a:t>
            </a:r>
            <a:r>
              <a:rPr lang="ru-RU" dirty="0" err="1"/>
              <a:t>Програма</a:t>
            </a:r>
            <a:r>
              <a:rPr lang="ru-RU" dirty="0"/>
              <a:t> </a:t>
            </a:r>
            <a:r>
              <a:rPr lang="ru-RU" dirty="0" err="1"/>
              <a:t>відслідковує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публікацій</a:t>
            </a:r>
            <a:r>
              <a:rPr lang="ru-RU" dirty="0"/>
              <a:t>, </a:t>
            </a:r>
            <a:r>
              <a:rPr lang="ru-RU" dirty="0" err="1"/>
              <a:t>лайків</a:t>
            </a:r>
            <a:r>
              <a:rPr lang="ru-RU" dirty="0"/>
              <a:t> та </a:t>
            </a:r>
            <a:r>
              <a:rPr lang="ru-RU" dirty="0" err="1"/>
              <a:t>підписників</a:t>
            </a:r>
            <a:r>
              <a:rPr lang="ru-RU" dirty="0"/>
              <a:t> </a:t>
            </a:r>
            <a:r>
              <a:rPr lang="ru-RU" dirty="0" err="1"/>
              <a:t>конкурентів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показує</a:t>
            </a:r>
            <a:r>
              <a:rPr lang="ru-RU" dirty="0"/>
              <a:t>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та </a:t>
            </a:r>
            <a:r>
              <a:rPr lang="ru-RU" dirty="0" err="1"/>
              <a:t>найменш</a:t>
            </a:r>
            <a:r>
              <a:rPr lang="ru-RU" dirty="0"/>
              <a:t> </a:t>
            </a:r>
            <a:r>
              <a:rPr lang="ru-RU" dirty="0" err="1"/>
              <a:t>популярні</a:t>
            </a:r>
            <a:r>
              <a:rPr lang="ru-RU" dirty="0"/>
              <a:t> </a:t>
            </a:r>
            <a:r>
              <a:rPr lang="ru-RU" dirty="0" err="1"/>
              <a:t>пости</a:t>
            </a:r>
            <a:r>
              <a:rPr lang="ru-RU" dirty="0"/>
              <a:t>. </a:t>
            </a:r>
          </a:p>
          <a:p>
            <a:pPr algn="just"/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хочете</a:t>
            </a:r>
            <a:r>
              <a:rPr lang="ru-RU" dirty="0"/>
              <a:t> </a:t>
            </a:r>
            <a:r>
              <a:rPr lang="ru-RU" dirty="0" err="1"/>
              <a:t>аналізувати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конкурентів</a:t>
            </a:r>
            <a:r>
              <a:rPr lang="ru-RU" dirty="0"/>
              <a:t> на 2-х і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майданчиках</a:t>
            </a:r>
            <a:r>
              <a:rPr lang="ru-RU" dirty="0"/>
              <a:t>, то оптимально </a:t>
            </a:r>
            <a:r>
              <a:rPr lang="ru-RU" dirty="0" err="1"/>
              <a:t>брати</a:t>
            </a:r>
            <a:r>
              <a:rPr lang="ru-RU" dirty="0"/>
              <a:t> пакет </a:t>
            </a:r>
            <a:r>
              <a:rPr lang="en-US" dirty="0"/>
              <a:t>Silver </a:t>
            </a:r>
            <a:r>
              <a:rPr lang="ru-RU" dirty="0"/>
              <a:t>за $199 на </a:t>
            </a:r>
            <a:r>
              <a:rPr lang="ru-RU" dirty="0" err="1"/>
              <a:t>місяць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моніторинг</a:t>
            </a:r>
            <a:r>
              <a:rPr lang="ru-RU" dirty="0"/>
              <a:t> </a:t>
            </a:r>
            <a:r>
              <a:rPr lang="ru-RU" dirty="0" err="1"/>
              <a:t>необмеженої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профілів</a:t>
            </a:r>
            <a:r>
              <a:rPr lang="ru-RU" dirty="0"/>
              <a:t> у 8 </a:t>
            </a:r>
            <a:r>
              <a:rPr lang="ru-RU" dirty="0" err="1"/>
              <a:t>соцмережах</a:t>
            </a:r>
            <a:r>
              <a:rPr lang="ru-RU" dirty="0"/>
              <a:t>. </a:t>
            </a:r>
            <a:r>
              <a:rPr lang="ru-RU" dirty="0" err="1"/>
              <a:t>Зручно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є </a:t>
            </a:r>
            <a:r>
              <a:rPr lang="ru-RU" dirty="0" err="1"/>
              <a:t>опція</a:t>
            </a:r>
            <a:r>
              <a:rPr lang="ru-RU" dirty="0"/>
              <a:t> пробного </a:t>
            </a:r>
            <a:r>
              <a:rPr lang="ru-RU" dirty="0" err="1"/>
              <a:t>періоду</a:t>
            </a:r>
            <a:r>
              <a:rPr lang="ru-RU" dirty="0"/>
              <a:t>: </a:t>
            </a:r>
            <a:r>
              <a:rPr lang="ru-RU" dirty="0" err="1"/>
              <a:t>протестувати</a:t>
            </a:r>
            <a:r>
              <a:rPr lang="ru-RU" dirty="0"/>
              <a:t> будь-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тарифний</a:t>
            </a:r>
            <a:r>
              <a:rPr lang="ru-RU" dirty="0"/>
              <a:t> план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14 </a:t>
            </a:r>
            <a:r>
              <a:rPr lang="ru-RU" dirty="0" err="1"/>
              <a:t>днів</a:t>
            </a:r>
            <a:r>
              <a:rPr lang="ru-RU" dirty="0"/>
              <a:t>.</a:t>
            </a:r>
          </a:p>
          <a:p>
            <a:pPr algn="just"/>
            <a:r>
              <a:rPr lang="en-US" b="1" dirty="0"/>
              <a:t>Hootsuite</a:t>
            </a:r>
          </a:p>
          <a:p>
            <a:pPr algn="just"/>
            <a:r>
              <a:rPr lang="en-US" dirty="0"/>
              <a:t>Hootsuite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сервіс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спрощує</a:t>
            </a:r>
            <a:r>
              <a:rPr lang="ru-RU" dirty="0"/>
              <a:t> брендам роботу з </a:t>
            </a:r>
            <a:r>
              <a:rPr lang="ru-RU" dirty="0" err="1"/>
              <a:t>соцмережами</a:t>
            </a:r>
            <a:r>
              <a:rPr lang="ru-RU" dirty="0"/>
              <a:t>: постинг, </a:t>
            </a:r>
            <a:r>
              <a:rPr lang="ru-RU" dirty="0" err="1"/>
              <a:t>аналітика</a:t>
            </a:r>
            <a:r>
              <a:rPr lang="ru-RU" dirty="0"/>
              <a:t>, </a:t>
            </a:r>
            <a:r>
              <a:rPr lang="ru-RU" dirty="0" err="1"/>
              <a:t>звіти</a:t>
            </a:r>
            <a:r>
              <a:rPr lang="ru-RU" dirty="0"/>
              <a:t> та </a:t>
            </a:r>
            <a:r>
              <a:rPr lang="ru-RU" dirty="0" err="1"/>
              <a:t>моніторинг</a:t>
            </a:r>
            <a:r>
              <a:rPr lang="ru-RU" dirty="0"/>
              <a:t>.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промоніторити</a:t>
            </a:r>
            <a:r>
              <a:rPr lang="ru-RU" dirty="0"/>
              <a:t> </a:t>
            </a:r>
            <a:r>
              <a:rPr lang="ru-RU" dirty="0" err="1"/>
              <a:t>активність</a:t>
            </a:r>
            <a:r>
              <a:rPr lang="ru-RU" dirty="0"/>
              <a:t> </a:t>
            </a:r>
            <a:r>
              <a:rPr lang="ru-RU" dirty="0" err="1"/>
              <a:t>конкурентів</a:t>
            </a:r>
            <a:r>
              <a:rPr lang="ru-RU" dirty="0"/>
              <a:t>, </a:t>
            </a:r>
            <a:r>
              <a:rPr lang="ru-RU" dirty="0" err="1"/>
              <a:t>скористайтеся</a:t>
            </a:r>
            <a:r>
              <a:rPr lang="ru-RU" dirty="0"/>
              <a:t> </a:t>
            </a:r>
            <a:r>
              <a:rPr lang="ru-RU" dirty="0" err="1"/>
              <a:t>інструментом</a:t>
            </a:r>
            <a:r>
              <a:rPr lang="ru-RU" dirty="0"/>
              <a:t> </a:t>
            </a:r>
            <a:r>
              <a:rPr lang="en-US" dirty="0"/>
              <a:t>Hootsuite Streams: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групувати</a:t>
            </a:r>
            <a:r>
              <a:rPr lang="ru-RU" dirty="0"/>
              <a:t> </a:t>
            </a:r>
            <a:r>
              <a:rPr lang="ru-RU" dirty="0" err="1"/>
              <a:t>акаунти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вас </a:t>
            </a:r>
            <a:r>
              <a:rPr lang="ru-RU" dirty="0" err="1"/>
              <a:t>цікавлять</a:t>
            </a:r>
            <a:r>
              <a:rPr lang="ru-RU" dirty="0"/>
              <a:t>, в </a:t>
            </a:r>
            <a:r>
              <a:rPr lang="ru-RU" dirty="0" err="1"/>
              <a:t>окремі</a:t>
            </a:r>
            <a:r>
              <a:rPr lang="ru-RU" dirty="0"/>
              <a:t> "потоки". Так </a:t>
            </a:r>
            <a:r>
              <a:rPr lang="ru-RU" dirty="0" err="1"/>
              <a:t>ви</a:t>
            </a:r>
            <a:r>
              <a:rPr lang="ru-RU" dirty="0"/>
              <a:t> можете </a:t>
            </a:r>
            <a:r>
              <a:rPr lang="ru-RU" dirty="0" err="1"/>
              <a:t>додати</a:t>
            </a:r>
            <a:r>
              <a:rPr lang="ru-RU" dirty="0"/>
              <a:t> </a:t>
            </a:r>
            <a:r>
              <a:rPr lang="ru-RU" dirty="0" err="1"/>
              <a:t>потрібні</a:t>
            </a:r>
            <a:r>
              <a:rPr lang="ru-RU" dirty="0"/>
              <a:t> </a:t>
            </a:r>
            <a:r>
              <a:rPr lang="ru-RU" dirty="0" err="1"/>
              <a:t>профілі</a:t>
            </a:r>
            <a:r>
              <a:rPr lang="ru-RU" dirty="0"/>
              <a:t> в один </a:t>
            </a:r>
            <a:r>
              <a:rPr lang="en-US" dirty="0"/>
              <a:t>Stream, </a:t>
            </a:r>
            <a:r>
              <a:rPr lang="ru-RU" dirty="0"/>
              <a:t>та </a:t>
            </a:r>
            <a:r>
              <a:rPr lang="ru-RU" dirty="0" err="1"/>
              <a:t>відстежувати</a:t>
            </a:r>
            <a:r>
              <a:rPr lang="ru-RU" dirty="0"/>
              <a:t> контент і </a:t>
            </a:r>
            <a:r>
              <a:rPr lang="ru-RU" dirty="0" err="1"/>
              <a:t>активність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конкурентів</a:t>
            </a:r>
            <a:r>
              <a:rPr lang="ru-RU" dirty="0"/>
              <a:t> на одному </a:t>
            </a:r>
            <a:r>
              <a:rPr lang="ru-RU" dirty="0" err="1"/>
              <a:t>дашборді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67661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Маркетинговий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r>
              <a:rPr lang="ru-RU" dirty="0"/>
              <a:t> та </a:t>
            </a:r>
            <a:r>
              <a:rPr lang="ru-RU" dirty="0" err="1"/>
              <a:t>маркетингові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в цифровому </a:t>
            </a:r>
            <a:r>
              <a:rPr lang="ru-RU" dirty="0" err="1"/>
              <a:t>середовищі</a:t>
            </a:r>
            <a:r>
              <a:rPr lang="ru-RU" dirty="0"/>
              <a:t>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2214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err="1"/>
              <a:t>Маркетингові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проводяться</a:t>
            </a:r>
            <a:r>
              <a:rPr lang="ru-RU" dirty="0"/>
              <a:t> в </a:t>
            </a:r>
            <a:r>
              <a:rPr lang="ru-RU" dirty="0" err="1"/>
              <a:t>інтернеті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збір</a:t>
            </a:r>
            <a:r>
              <a:rPr lang="ru-RU" dirty="0"/>
              <a:t>, </a:t>
            </a:r>
            <a:r>
              <a:rPr lang="ru-RU" dirty="0" err="1"/>
              <a:t>якісна</a:t>
            </a:r>
            <a:r>
              <a:rPr lang="ru-RU" dirty="0"/>
              <a:t> </a:t>
            </a:r>
            <a:r>
              <a:rPr lang="ru-RU" dirty="0" err="1"/>
              <a:t>обробка</a:t>
            </a:r>
            <a:r>
              <a:rPr lang="ru-RU" dirty="0"/>
              <a:t>, </a:t>
            </a:r>
            <a:r>
              <a:rPr lang="ru-RU" dirty="0" err="1"/>
              <a:t>накопичення</a:t>
            </a:r>
            <a:r>
              <a:rPr lang="ru-RU" dirty="0"/>
              <a:t> і </a:t>
            </a:r>
            <a:r>
              <a:rPr lang="ru-RU" dirty="0" err="1"/>
              <a:t>повний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отриманих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характеризують</a:t>
            </a:r>
            <a:r>
              <a:rPr lang="ru-RU" dirty="0"/>
              <a:t> </a:t>
            </a:r>
            <a:r>
              <a:rPr lang="ru-RU" dirty="0" err="1"/>
              <a:t>зовнішнє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 маркетингу (</a:t>
            </a:r>
            <a:r>
              <a:rPr lang="ru-RU" dirty="0" err="1"/>
              <a:t>споживачів</a:t>
            </a:r>
            <a:r>
              <a:rPr lang="ru-RU" dirty="0"/>
              <a:t>, </a:t>
            </a:r>
            <a:r>
              <a:rPr lang="ru-RU" dirty="0" err="1"/>
              <a:t>постачальників</a:t>
            </a:r>
            <a:r>
              <a:rPr lang="ru-RU" dirty="0"/>
              <a:t>, </a:t>
            </a:r>
            <a:r>
              <a:rPr lang="ru-RU" dirty="0" err="1"/>
              <a:t>конкурентів</a:t>
            </a:r>
            <a:r>
              <a:rPr lang="ru-RU" dirty="0"/>
              <a:t>, ринку).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інструмент</a:t>
            </a:r>
            <a:r>
              <a:rPr lang="ru-RU" dirty="0"/>
              <a:t> </a:t>
            </a:r>
            <a:r>
              <a:rPr lang="ru-RU" dirty="0" err="1"/>
              <a:t>пов’язує</a:t>
            </a:r>
            <a:r>
              <a:rPr lang="ru-RU" dirty="0"/>
              <a:t> </a:t>
            </a:r>
            <a:r>
              <a:rPr lang="ru-RU" dirty="0" err="1"/>
              <a:t>компанію</a:t>
            </a:r>
            <a:r>
              <a:rPr lang="ru-RU" dirty="0"/>
              <a:t> з ринком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, </a:t>
            </a:r>
            <a:r>
              <a:rPr lang="ru-RU" dirty="0" err="1"/>
              <a:t>отриманих</a:t>
            </a:r>
            <a:r>
              <a:rPr lang="ru-RU" dirty="0"/>
              <a:t> з </a:t>
            </a:r>
            <a:r>
              <a:rPr lang="ru-RU" dirty="0" err="1"/>
              <a:t>Інтернет-джерел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Маркетингові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онлайн </a:t>
            </a:r>
            <a:r>
              <a:rPr lang="ru-RU" dirty="0" err="1"/>
              <a:t>мають</a:t>
            </a:r>
            <a:r>
              <a:rPr lang="ru-RU" dirty="0"/>
              <a:t> ряд </a:t>
            </a:r>
            <a:r>
              <a:rPr lang="ru-RU" dirty="0" err="1"/>
              <a:t>специфічних</a:t>
            </a:r>
            <a:r>
              <a:rPr lang="ru-RU" dirty="0"/>
              <a:t> </a:t>
            </a:r>
            <a:r>
              <a:rPr lang="ru-RU" dirty="0" err="1"/>
              <a:t>особливостей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враховувати</a:t>
            </a:r>
            <a:r>
              <a:rPr lang="ru-RU" dirty="0"/>
              <a:t> при </a:t>
            </a:r>
            <a:r>
              <a:rPr lang="ru-RU" dirty="0" err="1"/>
              <a:t>виборі</a:t>
            </a:r>
            <a:r>
              <a:rPr lang="ru-RU" dirty="0"/>
              <a:t> способу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.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збору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відрізнятися</a:t>
            </a:r>
            <a:r>
              <a:rPr lang="ru-RU" dirty="0"/>
              <a:t> в </a:t>
            </a:r>
            <a:r>
              <a:rPr lang="ru-RU" dirty="0" err="1"/>
              <a:t>залежності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виду </a:t>
            </a:r>
            <a:r>
              <a:rPr lang="ru-RU" dirty="0" err="1"/>
              <a:t>досліджень</a:t>
            </a:r>
            <a:r>
              <a:rPr lang="ru-RU" dirty="0"/>
              <a:t>. Вони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первинні</a:t>
            </a:r>
            <a:r>
              <a:rPr lang="ru-RU" dirty="0"/>
              <a:t> (</a:t>
            </a:r>
            <a:r>
              <a:rPr lang="ru-RU" dirty="0" err="1"/>
              <a:t>інтерв’ю</a:t>
            </a:r>
            <a:r>
              <a:rPr lang="ru-RU" dirty="0"/>
              <a:t>, </a:t>
            </a:r>
            <a:r>
              <a:rPr lang="ru-RU" dirty="0" err="1"/>
              <a:t>опитування</a:t>
            </a:r>
            <a:r>
              <a:rPr lang="ru-RU" dirty="0"/>
              <a:t>, фокус-</a:t>
            </a:r>
            <a:r>
              <a:rPr lang="ru-RU" dirty="0" err="1"/>
              <a:t>групи</a:t>
            </a:r>
            <a:r>
              <a:rPr lang="ru-RU" dirty="0"/>
              <a:t>, </a:t>
            </a:r>
            <a:r>
              <a:rPr lang="ru-RU" dirty="0" err="1"/>
              <a:t>експерименти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спостереження</a:t>
            </a:r>
            <a:r>
              <a:rPr lang="ru-RU" dirty="0"/>
              <a:t>)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вторинні</a:t>
            </a:r>
            <a:r>
              <a:rPr lang="ru-RU" dirty="0"/>
              <a:t> – </a:t>
            </a:r>
            <a:r>
              <a:rPr lang="ru-RU" dirty="0" err="1"/>
              <a:t>спрямовані</a:t>
            </a:r>
            <a:r>
              <a:rPr lang="ru-RU" dirty="0"/>
              <a:t> на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пошуку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інтернету</a:t>
            </a:r>
            <a:r>
              <a:rPr lang="ru-RU" dirty="0"/>
              <a:t>, </a:t>
            </a:r>
            <a:r>
              <a:rPr lang="ru-RU" dirty="0" err="1"/>
              <a:t>використовуючи</a:t>
            </a:r>
            <a:r>
              <a:rPr lang="ru-RU" dirty="0"/>
              <a:t> каталоги, </a:t>
            </a:r>
            <a:r>
              <a:rPr lang="ru-RU" dirty="0" err="1"/>
              <a:t>пошукові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28972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Найпопулярніші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маркетингових</a:t>
            </a:r>
            <a:r>
              <a:rPr lang="ru-RU" dirty="0"/>
              <a:t> онлайн-</a:t>
            </a:r>
            <a:r>
              <a:rPr lang="ru-RU" dirty="0" err="1"/>
              <a:t>досліджень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7005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err="1" smtClean="0"/>
              <a:t>Інтернет-опитування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/>
              <a:t>проходять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анкетування</a:t>
            </a:r>
            <a:r>
              <a:rPr lang="ru-RU" dirty="0"/>
              <a:t> </a:t>
            </a:r>
            <a:r>
              <a:rPr lang="ru-RU" dirty="0" err="1"/>
              <a:t>користувачів</a:t>
            </a:r>
            <a:r>
              <a:rPr lang="ru-RU" dirty="0"/>
              <a:t>.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організувати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поштову</a:t>
            </a:r>
            <a:r>
              <a:rPr lang="ru-RU" dirty="0"/>
              <a:t> </a:t>
            </a:r>
            <a:r>
              <a:rPr lang="ru-RU" dirty="0" err="1"/>
              <a:t>розсилку</a:t>
            </a:r>
            <a:r>
              <a:rPr lang="ru-RU" dirty="0"/>
              <a:t> анкет для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покупців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опитування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на </a:t>
            </a:r>
            <a:r>
              <a:rPr lang="ru-RU" dirty="0" err="1"/>
              <a:t>сайті</a:t>
            </a:r>
            <a:r>
              <a:rPr lang="ru-RU" dirty="0"/>
              <a:t> </a:t>
            </a:r>
            <a:r>
              <a:rPr lang="ru-RU" dirty="0" err="1"/>
              <a:t>самої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, яка </a:t>
            </a:r>
            <a:r>
              <a:rPr lang="ru-RU" dirty="0" err="1"/>
              <a:t>ініціювала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самостійно</a:t>
            </a:r>
            <a:r>
              <a:rPr lang="ru-RU" dirty="0"/>
              <a:t> проводить </a:t>
            </a:r>
            <a:r>
              <a:rPr lang="ru-RU" dirty="0" err="1"/>
              <a:t>такий</a:t>
            </a:r>
            <a:r>
              <a:rPr lang="ru-RU" dirty="0"/>
              <a:t> вид </a:t>
            </a:r>
            <a:r>
              <a:rPr lang="ru-RU" dirty="0" err="1"/>
              <a:t>досліджень</a:t>
            </a:r>
            <a:r>
              <a:rPr lang="ru-RU" dirty="0"/>
              <a:t> онлайн. </a:t>
            </a:r>
            <a:r>
              <a:rPr lang="ru-RU" dirty="0" err="1"/>
              <a:t>Інтернетом</a:t>
            </a:r>
            <a:r>
              <a:rPr lang="ru-RU" dirty="0"/>
              <a:t>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користуються</a:t>
            </a:r>
            <a:r>
              <a:rPr lang="ru-RU" dirty="0"/>
              <a:t>, тому </a:t>
            </a:r>
            <a:r>
              <a:rPr lang="ru-RU" dirty="0" err="1"/>
              <a:t>можна</a:t>
            </a:r>
            <a:r>
              <a:rPr lang="ru-RU" dirty="0"/>
              <a:t> легко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з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куточків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і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потрібної</a:t>
            </a:r>
            <a:r>
              <a:rPr lang="ru-RU" dirty="0"/>
              <a:t> </a:t>
            </a:r>
            <a:r>
              <a:rPr lang="ru-RU" dirty="0" err="1"/>
              <a:t>категорії</a:t>
            </a:r>
            <a:r>
              <a:rPr lang="ru-RU" dirty="0"/>
              <a:t> людей.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компаній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власні</a:t>
            </a:r>
            <a:r>
              <a:rPr lang="ru-RU" dirty="0"/>
              <a:t> </a:t>
            </a:r>
            <a:r>
              <a:rPr lang="ru-RU" dirty="0" err="1"/>
              <a:t>бази</a:t>
            </a:r>
            <a:r>
              <a:rPr lang="ru-RU" dirty="0"/>
              <a:t> </a:t>
            </a:r>
            <a:r>
              <a:rPr lang="ru-RU" dirty="0" err="1"/>
              <a:t>респондентів</a:t>
            </a:r>
            <a:r>
              <a:rPr lang="ru-RU" dirty="0"/>
              <a:t>.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зустрічаються</a:t>
            </a:r>
            <a:r>
              <a:rPr lang="ru-RU" dirty="0"/>
              <a:t> </a:t>
            </a:r>
            <a:r>
              <a:rPr lang="ru-RU" dirty="0" err="1"/>
              <a:t>опитування</a:t>
            </a:r>
            <a:r>
              <a:rPr lang="ru-RU" dirty="0"/>
              <a:t>, при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завантажити</a:t>
            </a:r>
            <a:r>
              <a:rPr lang="ru-RU" dirty="0"/>
              <a:t> анкету,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самостійно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заповнити</a:t>
            </a:r>
            <a:r>
              <a:rPr lang="ru-RU" dirty="0"/>
              <a:t> і </a:t>
            </a:r>
            <a:r>
              <a:rPr lang="ru-RU" dirty="0" err="1"/>
              <a:t>відправити</a:t>
            </a:r>
            <a:r>
              <a:rPr lang="ru-RU" dirty="0"/>
              <a:t> </a:t>
            </a:r>
            <a:r>
              <a:rPr lang="ru-RU" dirty="0" err="1"/>
              <a:t>готовий</a:t>
            </a:r>
            <a:r>
              <a:rPr lang="ru-RU" dirty="0"/>
              <a:t> </a:t>
            </a:r>
            <a:r>
              <a:rPr lang="ru-RU" dirty="0" err="1"/>
              <a:t>варіант</a:t>
            </a:r>
            <a:r>
              <a:rPr lang="ru-RU" dirty="0"/>
              <a:t> по </a:t>
            </a:r>
            <a:r>
              <a:rPr lang="ru-RU" dirty="0" err="1"/>
              <a:t>електронній</a:t>
            </a:r>
            <a:r>
              <a:rPr lang="ru-RU" dirty="0"/>
              <a:t> </a:t>
            </a:r>
            <a:r>
              <a:rPr lang="ru-RU" dirty="0" err="1"/>
              <a:t>пошті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Інтернет-інтерв’ю</a:t>
            </a:r>
            <a:r>
              <a:rPr lang="ru-RU" dirty="0"/>
              <a:t> </a:t>
            </a:r>
            <a:r>
              <a:rPr lang="ru-RU" dirty="0" err="1"/>
              <a:t>схожі</a:t>
            </a:r>
            <a:r>
              <a:rPr lang="ru-RU" dirty="0"/>
              <a:t> на </a:t>
            </a:r>
            <a:r>
              <a:rPr lang="ru-RU" dirty="0" err="1"/>
              <a:t>опитування</a:t>
            </a:r>
            <a:r>
              <a:rPr lang="ru-RU" dirty="0"/>
              <a:t>. Респонденту </a:t>
            </a:r>
            <a:r>
              <a:rPr lang="ru-RU" dirty="0" err="1"/>
              <a:t>пропонується</a:t>
            </a:r>
            <a:r>
              <a:rPr lang="ru-RU" dirty="0"/>
              <a:t> список </a:t>
            </a:r>
            <a:r>
              <a:rPr lang="ru-RU" dirty="0" err="1"/>
              <a:t>питань</a:t>
            </a:r>
            <a:r>
              <a:rPr lang="ru-RU" dirty="0"/>
              <a:t>, на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відповісти</a:t>
            </a:r>
            <a:r>
              <a:rPr lang="ru-RU" dirty="0"/>
              <a:t> офлайн </a:t>
            </a:r>
            <a:r>
              <a:rPr lang="ru-RU" dirty="0" err="1"/>
              <a:t>або</a:t>
            </a:r>
            <a:r>
              <a:rPr lang="ru-RU" dirty="0"/>
              <a:t> онлайн. </a:t>
            </a:r>
            <a:r>
              <a:rPr lang="ru-RU" dirty="0" err="1"/>
              <a:t>Існує</a:t>
            </a:r>
            <a:r>
              <a:rPr lang="ru-RU" dirty="0"/>
              <a:t> асинхронна форма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опитування</a:t>
            </a:r>
            <a:r>
              <a:rPr lang="ru-RU" dirty="0"/>
              <a:t> (</a:t>
            </a:r>
            <a:r>
              <a:rPr lang="ru-RU" dirty="0" err="1"/>
              <a:t>спеціальний</a:t>
            </a:r>
            <a:r>
              <a:rPr lang="ru-RU" dirty="0"/>
              <a:t> чат в </a:t>
            </a:r>
            <a:r>
              <a:rPr lang="ru-RU" dirty="0" err="1"/>
              <a:t>пошті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програмах</a:t>
            </a:r>
            <a:r>
              <a:rPr lang="ru-RU" dirty="0"/>
              <a:t>) і синхронна форма (</a:t>
            </a:r>
            <a:r>
              <a:rPr lang="ru-RU" dirty="0" err="1"/>
              <a:t>налаштовані</a:t>
            </a:r>
            <a:r>
              <a:rPr lang="ru-RU" dirty="0"/>
              <a:t> </a:t>
            </a:r>
            <a:r>
              <a:rPr lang="ru-RU" dirty="0" err="1"/>
              <a:t>відео-чати</a:t>
            </a:r>
            <a:r>
              <a:rPr lang="ru-RU" dirty="0"/>
              <a:t>). Онлайн-</a:t>
            </a:r>
            <a:r>
              <a:rPr lang="ru-RU" dirty="0" err="1"/>
              <a:t>опитування</a:t>
            </a:r>
            <a:r>
              <a:rPr lang="ru-RU" dirty="0"/>
              <a:t> та </a:t>
            </a:r>
            <a:r>
              <a:rPr lang="ru-RU" dirty="0" err="1"/>
              <a:t>інтерв’ю</a:t>
            </a:r>
            <a:r>
              <a:rPr lang="ru-RU" dirty="0"/>
              <a:t> – </a:t>
            </a:r>
            <a:r>
              <a:rPr lang="ru-RU" dirty="0" err="1"/>
              <a:t>найтехнологічніші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кількісних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 в онлайн-маркетингу. Респондент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відповідати</a:t>
            </a:r>
            <a:r>
              <a:rPr lang="ru-RU" dirty="0"/>
              <a:t> в </a:t>
            </a:r>
            <a:r>
              <a:rPr lang="ru-RU" dirty="0" err="1"/>
              <a:t>комфортній</a:t>
            </a:r>
            <a:r>
              <a:rPr lang="ru-RU" dirty="0"/>
              <a:t> для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атмосфері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Фокус </a:t>
            </a:r>
            <a:r>
              <a:rPr lang="ru-RU" dirty="0" err="1"/>
              <a:t>група</a:t>
            </a:r>
            <a:r>
              <a:rPr lang="ru-RU" dirty="0"/>
              <a:t>, яка проводиться онлайн,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переваг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порівнювати</a:t>
            </a:r>
            <a:r>
              <a:rPr lang="ru-RU" dirty="0"/>
              <a:t> з </a:t>
            </a:r>
            <a:r>
              <a:rPr lang="ru-RU" dirty="0" err="1"/>
              <a:t>традиційною</a:t>
            </a:r>
            <a:r>
              <a:rPr lang="ru-RU" dirty="0"/>
              <a:t> фокус </a:t>
            </a:r>
            <a:r>
              <a:rPr lang="ru-RU" dirty="0" err="1"/>
              <a:t>групою</a:t>
            </a:r>
            <a:r>
              <a:rPr lang="ru-RU" dirty="0"/>
              <a:t>. </a:t>
            </a:r>
            <a:r>
              <a:rPr lang="ru-RU" dirty="0" err="1"/>
              <a:t>Її</a:t>
            </a:r>
            <a:r>
              <a:rPr lang="ru-RU" dirty="0"/>
              <a:t> легко </a:t>
            </a:r>
            <a:r>
              <a:rPr lang="ru-RU" dirty="0" err="1"/>
              <a:t>організувати</a:t>
            </a:r>
            <a:r>
              <a:rPr lang="ru-RU" dirty="0"/>
              <a:t> і </a:t>
            </a:r>
            <a:r>
              <a:rPr lang="ru-RU" dirty="0" err="1"/>
              <a:t>знайти</a:t>
            </a:r>
            <a:r>
              <a:rPr lang="ru-RU" dirty="0"/>
              <a:t> через </a:t>
            </a:r>
            <a:r>
              <a:rPr lang="ru-RU" dirty="0" err="1"/>
              <a:t>інтернет</a:t>
            </a:r>
            <a:r>
              <a:rPr lang="ru-RU" dirty="0"/>
              <a:t> </a:t>
            </a:r>
            <a:r>
              <a:rPr lang="ru-RU" dirty="0" err="1"/>
              <a:t>необхідну</a:t>
            </a:r>
            <a:r>
              <a:rPr lang="ru-RU" dirty="0"/>
              <a:t> </a:t>
            </a:r>
            <a:r>
              <a:rPr lang="ru-RU" dirty="0" err="1"/>
              <a:t>категорію</a:t>
            </a:r>
            <a:r>
              <a:rPr lang="ru-RU" dirty="0"/>
              <a:t> людей,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відповідають</a:t>
            </a:r>
            <a:r>
              <a:rPr lang="ru-RU" dirty="0"/>
              <a:t> </a:t>
            </a:r>
            <a:r>
              <a:rPr lang="ru-RU" dirty="0" err="1"/>
              <a:t>всім</a:t>
            </a:r>
            <a:r>
              <a:rPr lang="ru-RU" dirty="0"/>
              <a:t> параметрам. </a:t>
            </a:r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необхідності</a:t>
            </a:r>
            <a:r>
              <a:rPr lang="ru-RU" dirty="0"/>
              <a:t> </a:t>
            </a:r>
            <a:r>
              <a:rPr lang="ru-RU" dirty="0" err="1"/>
              <a:t>шукати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зібрати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. Фокус-</a:t>
            </a:r>
            <a:r>
              <a:rPr lang="ru-RU" dirty="0" err="1"/>
              <a:t>групи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проводяться</a:t>
            </a:r>
            <a:r>
              <a:rPr lang="ru-RU" dirty="0"/>
              <a:t> онлайн, </a:t>
            </a:r>
            <a:r>
              <a:rPr lang="ru-RU" dirty="0" err="1"/>
              <a:t>психологічно</a:t>
            </a:r>
            <a:r>
              <a:rPr lang="ru-RU" dirty="0"/>
              <a:t> «</a:t>
            </a:r>
            <a:r>
              <a:rPr lang="ru-RU" dirty="0" err="1"/>
              <a:t>вільніше</a:t>
            </a:r>
            <a:r>
              <a:rPr lang="ru-RU" dirty="0"/>
              <a:t>»,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пов’язано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звичним</a:t>
            </a:r>
            <a:r>
              <a:rPr lang="ru-RU" dirty="0"/>
              <a:t> для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місцезнаходженням</a:t>
            </a:r>
            <a:r>
              <a:rPr lang="ru-RU" dirty="0"/>
              <a:t> і </a:t>
            </a:r>
            <a:r>
              <a:rPr lang="ru-RU" dirty="0" err="1"/>
              <a:t>комфортним</a:t>
            </a:r>
            <a:r>
              <a:rPr lang="ru-RU" dirty="0"/>
              <a:t> </a:t>
            </a:r>
            <a:r>
              <a:rPr lang="ru-RU" dirty="0" err="1"/>
              <a:t>оточенням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відповіді</a:t>
            </a:r>
            <a:r>
              <a:rPr lang="ru-RU" dirty="0"/>
              <a:t> на </a:t>
            </a:r>
            <a:r>
              <a:rPr lang="ru-RU" dirty="0" err="1"/>
              <a:t>запропоновані</a:t>
            </a:r>
            <a:r>
              <a:rPr lang="ru-RU" dirty="0"/>
              <a:t> </a:t>
            </a:r>
            <a:r>
              <a:rPr lang="ru-RU" dirty="0" err="1"/>
              <a:t>запитання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чесними</a:t>
            </a:r>
            <a:r>
              <a:rPr lang="ru-RU" dirty="0"/>
              <a:t> і </a:t>
            </a:r>
            <a:r>
              <a:rPr lang="ru-RU" dirty="0" err="1"/>
              <a:t>відвертими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порівнювати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звичайною</a:t>
            </a:r>
            <a:r>
              <a:rPr lang="ru-RU" dirty="0"/>
              <a:t> фокус-</a:t>
            </a:r>
            <a:r>
              <a:rPr lang="ru-RU" dirty="0" err="1"/>
              <a:t>групою</a:t>
            </a:r>
            <a:r>
              <a:rPr lang="ru-RU" dirty="0"/>
              <a:t>, то онлайн формат </a:t>
            </a:r>
            <a:r>
              <a:rPr lang="ru-RU" dirty="0" err="1"/>
              <a:t>мінімізує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один на одного. </a:t>
            </a:r>
            <a:r>
              <a:rPr lang="ru-RU" dirty="0" err="1"/>
              <a:t>Можливо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 фокус-</a:t>
            </a:r>
            <a:r>
              <a:rPr lang="ru-RU" dirty="0" err="1"/>
              <a:t>групи</a:t>
            </a:r>
            <a:r>
              <a:rPr lang="ru-RU" dirty="0"/>
              <a:t> в </a:t>
            </a:r>
            <a:r>
              <a:rPr lang="ru-RU" dirty="0" err="1"/>
              <a:t>письмовому</a:t>
            </a:r>
            <a:r>
              <a:rPr lang="ru-RU" dirty="0"/>
              <a:t> </a:t>
            </a:r>
            <a:r>
              <a:rPr lang="ru-RU" dirty="0" err="1"/>
              <a:t>вигляді</a:t>
            </a:r>
            <a:r>
              <a:rPr lang="ru-RU" dirty="0"/>
              <a:t>. 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модератор буде </a:t>
            </a:r>
            <a:r>
              <a:rPr lang="ru-RU" dirty="0" err="1"/>
              <a:t>задавати</a:t>
            </a:r>
            <a:r>
              <a:rPr lang="ru-RU" dirty="0"/>
              <a:t> онлайн </a:t>
            </a:r>
            <a:r>
              <a:rPr lang="ru-RU" dirty="0" err="1"/>
              <a:t>питання</a:t>
            </a:r>
            <a:r>
              <a:rPr lang="ru-RU" dirty="0"/>
              <a:t>, а </a:t>
            </a:r>
            <a:r>
              <a:rPr lang="ru-RU" dirty="0" err="1"/>
              <a:t>учасники</a:t>
            </a:r>
            <a:r>
              <a:rPr lang="ru-RU" dirty="0"/>
              <a:t> </a:t>
            </a:r>
            <a:r>
              <a:rPr lang="ru-RU" dirty="0" err="1"/>
              <a:t>опитування</a:t>
            </a:r>
            <a:r>
              <a:rPr lang="ru-RU" dirty="0"/>
              <a:t> </a:t>
            </a:r>
            <a:r>
              <a:rPr lang="ru-RU" dirty="0" err="1"/>
              <a:t>висилають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варіант</a:t>
            </a:r>
            <a:r>
              <a:rPr lang="ru-RU" dirty="0"/>
              <a:t> </a:t>
            </a:r>
            <a:r>
              <a:rPr lang="ru-RU" dirty="0" err="1"/>
              <a:t>відповіді</a:t>
            </a:r>
            <a:r>
              <a:rPr lang="ru-RU" dirty="0"/>
              <a:t>. З </a:t>
            </a:r>
            <a:r>
              <a:rPr lang="ru-RU" dirty="0" err="1"/>
              <a:t>іншого</a:t>
            </a:r>
            <a:r>
              <a:rPr lang="ru-RU" dirty="0"/>
              <a:t> боку, є і </a:t>
            </a:r>
            <a:r>
              <a:rPr lang="ru-RU" dirty="0" err="1"/>
              <a:t>мінуси</a:t>
            </a:r>
            <a:r>
              <a:rPr lang="ru-RU" dirty="0"/>
              <a:t> такого формату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якісних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. Перш за все, </a:t>
            </a:r>
            <a:r>
              <a:rPr lang="ru-RU" dirty="0" err="1"/>
              <a:t>важко</a:t>
            </a:r>
            <a:r>
              <a:rPr lang="ru-RU" dirty="0"/>
              <a:t> без </a:t>
            </a:r>
            <a:r>
              <a:rPr lang="ru-RU" dirty="0" err="1"/>
              <a:t>візуального</a:t>
            </a:r>
            <a:r>
              <a:rPr lang="ru-RU" dirty="0"/>
              <a:t> контакту </a:t>
            </a:r>
            <a:r>
              <a:rPr lang="ru-RU" dirty="0" err="1"/>
              <a:t>відстежити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мотиви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беруть</a:t>
            </a:r>
            <a:r>
              <a:rPr lang="ru-RU" dirty="0"/>
              <a:t> участь в </a:t>
            </a:r>
            <a:r>
              <a:rPr lang="ru-RU" dirty="0" err="1"/>
              <a:t>опитуванні</a:t>
            </a:r>
            <a:r>
              <a:rPr lang="ru-RU" dirty="0"/>
              <a:t>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4884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Закони</a:t>
            </a:r>
            <a:r>
              <a:rPr lang="ru-RU" b="1" dirty="0"/>
              <a:t> про </a:t>
            </a:r>
            <a:r>
              <a:rPr lang="ru-RU" b="1" dirty="0" err="1"/>
              <a:t>захист</a:t>
            </a:r>
            <a:r>
              <a:rPr lang="ru-RU" b="1" dirty="0"/>
              <a:t> </a:t>
            </a:r>
            <a:r>
              <a:rPr lang="ru-RU" b="1" dirty="0" err="1"/>
              <a:t>даних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57591"/>
            <a:ext cx="10515600" cy="501937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err="1"/>
              <a:t>Закони</a:t>
            </a:r>
            <a:r>
              <a:rPr lang="ru-RU" dirty="0"/>
              <a:t> про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очолюють</a:t>
            </a:r>
            <a:r>
              <a:rPr lang="ru-RU" dirty="0"/>
              <a:t> список </a:t>
            </a:r>
            <a:r>
              <a:rPr lang="ru-RU" dirty="0" err="1"/>
              <a:t>юридичних</a:t>
            </a:r>
            <a:r>
              <a:rPr lang="ru-RU" dirty="0"/>
              <a:t> проблем для агентств цифрового маркетингу.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нормативні</a:t>
            </a:r>
            <a:r>
              <a:rPr lang="ru-RU" dirty="0"/>
              <a:t> </a:t>
            </a:r>
            <a:r>
              <a:rPr lang="ru-RU" dirty="0" err="1"/>
              <a:t>акти</a:t>
            </a:r>
            <a:r>
              <a:rPr lang="ru-RU" dirty="0"/>
              <a:t>, як </a:t>
            </a:r>
            <a:r>
              <a:rPr lang="en-US" dirty="0"/>
              <a:t>GDPR, CCPA </a:t>
            </a:r>
            <a:r>
              <a:rPr lang="ru-RU" dirty="0"/>
              <a:t>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регіональні</a:t>
            </a:r>
            <a:r>
              <a:rPr lang="ru-RU" dirty="0"/>
              <a:t> </a:t>
            </a:r>
            <a:r>
              <a:rPr lang="ru-RU" dirty="0" err="1"/>
              <a:t>закони</a:t>
            </a:r>
            <a:r>
              <a:rPr lang="ru-RU" dirty="0"/>
              <a:t>, </a:t>
            </a:r>
            <a:r>
              <a:rPr lang="ru-RU" dirty="0" err="1"/>
              <a:t>встановлюють</a:t>
            </a:r>
            <a:r>
              <a:rPr lang="ru-RU" dirty="0"/>
              <a:t> </a:t>
            </a:r>
            <a:r>
              <a:rPr lang="ru-RU" dirty="0" err="1"/>
              <a:t>суворі</a:t>
            </a:r>
            <a:r>
              <a:rPr lang="ru-RU" dirty="0"/>
              <a:t> правила </a:t>
            </a:r>
            <a:r>
              <a:rPr lang="ru-RU" dirty="0" err="1"/>
              <a:t>збору</a:t>
            </a:r>
            <a:r>
              <a:rPr lang="ru-RU" dirty="0"/>
              <a:t>, </a:t>
            </a:r>
            <a:r>
              <a:rPr lang="ru-RU" dirty="0" err="1"/>
              <a:t>зберігання</a:t>
            </a:r>
            <a:r>
              <a:rPr lang="ru-RU" dirty="0"/>
              <a:t> та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персональних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.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недотримання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призвести</a:t>
            </a:r>
            <a:r>
              <a:rPr lang="ru-RU" dirty="0"/>
              <a:t> до великих </a:t>
            </a:r>
            <a:r>
              <a:rPr lang="ru-RU" dirty="0" err="1"/>
              <a:t>штрафів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Вам </a:t>
            </a:r>
            <a:r>
              <a:rPr lang="ru-RU" dirty="0" err="1"/>
              <a:t>потрібна</a:t>
            </a:r>
            <a:r>
              <a:rPr lang="ru-RU" dirty="0"/>
              <a:t> </a:t>
            </a:r>
            <a:r>
              <a:rPr lang="ru-RU" dirty="0" err="1"/>
              <a:t>чітка</a:t>
            </a:r>
            <a:r>
              <a:rPr lang="ru-RU" dirty="0"/>
              <a:t> </a:t>
            </a:r>
            <a:r>
              <a:rPr lang="ru-RU" dirty="0" err="1"/>
              <a:t>політика</a:t>
            </a:r>
            <a:r>
              <a:rPr lang="ru-RU" dirty="0"/>
              <a:t> </a:t>
            </a:r>
            <a:r>
              <a:rPr lang="ru-RU" dirty="0" err="1"/>
              <a:t>конфіденційності</a:t>
            </a:r>
            <a:r>
              <a:rPr lang="ru-RU" dirty="0"/>
              <a:t>, яка </a:t>
            </a:r>
            <a:r>
              <a:rPr lang="ru-RU" dirty="0" err="1"/>
              <a:t>пояснює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збираєте</a:t>
            </a:r>
            <a:r>
              <a:rPr lang="ru-RU" dirty="0"/>
              <a:t> і як вони </a:t>
            </a:r>
            <a:r>
              <a:rPr lang="ru-RU" dirty="0" err="1"/>
              <a:t>використовуються</a:t>
            </a:r>
            <a:r>
              <a:rPr lang="ru-RU" dirty="0"/>
              <a:t>. </a:t>
            </a:r>
            <a:r>
              <a:rPr lang="ru-RU" dirty="0" err="1"/>
              <a:t>Переконайтеся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ваша команда </a:t>
            </a:r>
            <a:r>
              <a:rPr lang="ru-RU" dirty="0" err="1"/>
              <a:t>розуміє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правила; </a:t>
            </a:r>
            <a:r>
              <a:rPr lang="ru-RU" dirty="0" err="1"/>
              <a:t>постійне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підтримувати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дотримання</a:t>
            </a:r>
            <a:r>
              <a:rPr lang="ru-RU" dirty="0"/>
              <a:t>. Регулярно </a:t>
            </a:r>
            <a:r>
              <a:rPr lang="ru-RU" dirty="0" err="1"/>
              <a:t>перевіряйте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виявити</a:t>
            </a:r>
            <a:r>
              <a:rPr lang="ru-RU" dirty="0"/>
              <a:t> </a:t>
            </a:r>
            <a:r>
              <a:rPr lang="ru-RU" dirty="0" err="1"/>
              <a:t>потенційні</a:t>
            </a:r>
            <a:r>
              <a:rPr lang="ru-RU" dirty="0"/>
              <a:t> </a:t>
            </a:r>
            <a:r>
              <a:rPr lang="ru-RU" dirty="0" err="1"/>
              <a:t>ризики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Подумайте про </a:t>
            </a:r>
            <a:r>
              <a:rPr lang="ru-RU" dirty="0" err="1"/>
              <a:t>інвестиції</a:t>
            </a:r>
            <a:r>
              <a:rPr lang="ru-RU" dirty="0"/>
              <a:t> в </a:t>
            </a:r>
            <a:r>
              <a:rPr lang="ru-RU" dirty="0" err="1"/>
              <a:t>технології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безпеку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інструменти</a:t>
            </a:r>
            <a:r>
              <a:rPr lang="ru-RU" dirty="0"/>
              <a:t> </a:t>
            </a:r>
            <a:r>
              <a:rPr lang="ru-RU" dirty="0" err="1"/>
              <a:t>шифрування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захищені</a:t>
            </a:r>
            <a:r>
              <a:rPr lang="ru-RU" dirty="0"/>
              <a:t> </a:t>
            </a:r>
            <a:r>
              <a:rPr lang="ru-RU" dirty="0" err="1"/>
              <a:t>сервери</a:t>
            </a:r>
            <a:r>
              <a:rPr lang="ru-RU" dirty="0"/>
              <a:t>. Партнерство з </a:t>
            </a:r>
            <a:r>
              <a:rPr lang="ru-RU" dirty="0" err="1"/>
              <a:t>юридичними</a:t>
            </a:r>
            <a:r>
              <a:rPr lang="ru-RU" dirty="0"/>
              <a:t> </a:t>
            </a:r>
            <a:r>
              <a:rPr lang="ru-RU" dirty="0" err="1"/>
              <a:t>експертами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спеціалізуються</a:t>
            </a:r>
            <a:r>
              <a:rPr lang="ru-RU" dirty="0"/>
              <a:t> на </a:t>
            </a:r>
            <a:r>
              <a:rPr lang="ru-RU" dirty="0" err="1"/>
              <a:t>захисті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,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допомогти</a:t>
            </a:r>
            <a:r>
              <a:rPr lang="ru-RU" dirty="0"/>
              <a:t> вам </a:t>
            </a:r>
            <a:r>
              <a:rPr lang="ru-RU" dirty="0" err="1"/>
              <a:t>побудувати</a:t>
            </a:r>
            <a:r>
              <a:rPr lang="ru-RU" dirty="0"/>
              <a:t> </a:t>
            </a:r>
            <a:r>
              <a:rPr lang="ru-RU" dirty="0" err="1"/>
              <a:t>довіру</a:t>
            </a:r>
            <a:r>
              <a:rPr lang="ru-RU" dirty="0"/>
              <a:t> з </a:t>
            </a:r>
            <a:r>
              <a:rPr lang="ru-RU" dirty="0" err="1"/>
              <a:t>клієнтами</a:t>
            </a:r>
            <a:r>
              <a:rPr lang="ru-RU" dirty="0"/>
              <a:t> та </a:t>
            </a:r>
            <a:r>
              <a:rPr lang="ru-RU" dirty="0" err="1"/>
              <a:t>захистити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бізнес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дорогих </a:t>
            </a:r>
            <a:r>
              <a:rPr lang="ru-RU" dirty="0" err="1"/>
              <a:t>штрафів</a:t>
            </a:r>
            <a:r>
              <a:rPr lang="ru-RU" dirty="0" smtClean="0"/>
              <a:t>.</a:t>
            </a:r>
            <a:endParaRPr lang="en-US" dirty="0" smtClean="0"/>
          </a:p>
          <a:p>
            <a:pPr algn="just"/>
            <a:r>
              <a:rPr lang="en-US" b="1" dirty="0"/>
              <a:t>GDPR (General Data Protection Regulation)</a:t>
            </a:r>
            <a:r>
              <a:rPr lang="en-US" dirty="0"/>
              <a:t> – </a:t>
            </a:r>
            <a:r>
              <a:rPr lang="ru-RU" dirty="0" err="1"/>
              <a:t>це</a:t>
            </a:r>
            <a:r>
              <a:rPr lang="ru-RU" dirty="0"/>
              <a:t> регламент, </a:t>
            </a:r>
            <a:r>
              <a:rPr lang="ru-RU" dirty="0" err="1"/>
              <a:t>прийнятий</a:t>
            </a:r>
            <a:r>
              <a:rPr lang="ru-RU" dirty="0"/>
              <a:t> в межах </a:t>
            </a:r>
            <a:r>
              <a:rPr lang="ru-RU" dirty="0" err="1"/>
              <a:t>законодавства</a:t>
            </a:r>
            <a:r>
              <a:rPr lang="ru-RU" dirty="0"/>
              <a:t> </a:t>
            </a:r>
            <a:r>
              <a:rPr lang="ru-RU" dirty="0" err="1"/>
              <a:t>Європейського</a:t>
            </a:r>
            <a:r>
              <a:rPr lang="ru-RU" dirty="0"/>
              <a:t> Союзу,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спрямований</a:t>
            </a:r>
            <a:r>
              <a:rPr lang="ru-RU" dirty="0"/>
              <a:t> на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персональних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 </a:t>
            </a:r>
            <a:r>
              <a:rPr lang="ru-RU" dirty="0" err="1"/>
              <a:t>Європейського</a:t>
            </a:r>
            <a:r>
              <a:rPr lang="ru-RU" dirty="0"/>
              <a:t> Союзу та </a:t>
            </a:r>
            <a:r>
              <a:rPr lang="ru-RU" dirty="0" err="1"/>
              <a:t>врегулювання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обробки</a:t>
            </a:r>
            <a:r>
              <a:rPr lang="ru-RU" dirty="0"/>
              <a:t> таких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компаніями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набув</a:t>
            </a:r>
            <a:r>
              <a:rPr lang="ru-RU" dirty="0"/>
              <a:t> </a:t>
            </a:r>
            <a:r>
              <a:rPr lang="ru-RU" dirty="0" err="1"/>
              <a:t>чинності</a:t>
            </a:r>
            <a:r>
              <a:rPr lang="ru-RU" dirty="0"/>
              <a:t> 25 </a:t>
            </a:r>
            <a:r>
              <a:rPr lang="ru-RU" dirty="0" err="1"/>
              <a:t>травня</a:t>
            </a:r>
            <a:r>
              <a:rPr lang="ru-RU" dirty="0"/>
              <a:t> 2018 року.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встановлює</a:t>
            </a:r>
            <a:r>
              <a:rPr lang="ru-RU" dirty="0"/>
              <a:t> </a:t>
            </a:r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з </a:t>
            </a:r>
            <a:r>
              <a:rPr lang="ru-RU" dirty="0" err="1"/>
              <a:t>даними</a:t>
            </a:r>
            <a:r>
              <a:rPr lang="ru-RU" dirty="0"/>
              <a:t>;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згоди</a:t>
            </a:r>
            <a:r>
              <a:rPr lang="ru-RU" dirty="0"/>
              <a:t> </a:t>
            </a:r>
            <a:r>
              <a:rPr lang="ru-RU" dirty="0" err="1"/>
              <a:t>користувачів</a:t>
            </a:r>
            <a:r>
              <a:rPr lang="ru-RU" dirty="0"/>
              <a:t> на </a:t>
            </a:r>
            <a:r>
              <a:rPr lang="ru-RU" dirty="0" err="1"/>
              <a:t>таку</a:t>
            </a:r>
            <a:r>
              <a:rPr lang="ru-RU" dirty="0"/>
              <a:t> </a:t>
            </a:r>
            <a:r>
              <a:rPr lang="ru-RU" dirty="0" err="1"/>
              <a:t>обробку</a:t>
            </a:r>
            <a:r>
              <a:rPr lang="ru-RU" dirty="0"/>
              <a:t>; права </a:t>
            </a:r>
            <a:r>
              <a:rPr lang="ru-RU" dirty="0" err="1"/>
              <a:t>користувачів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персональних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; </a:t>
            </a:r>
            <a:r>
              <a:rPr lang="ru-RU" dirty="0" err="1"/>
              <a:t>деталізує</a:t>
            </a:r>
            <a:r>
              <a:rPr lang="ru-RU" dirty="0"/>
              <a:t> порядок </a:t>
            </a:r>
            <a:r>
              <a:rPr lang="ru-RU" dirty="0" err="1"/>
              <a:t>збору</a:t>
            </a:r>
            <a:r>
              <a:rPr lang="ru-RU" dirty="0"/>
              <a:t>, </a:t>
            </a:r>
            <a:r>
              <a:rPr lang="ru-RU" dirty="0" err="1"/>
              <a:t>обробки</a:t>
            </a:r>
            <a:r>
              <a:rPr lang="ru-RU" dirty="0"/>
              <a:t> та </a:t>
            </a:r>
            <a:r>
              <a:rPr lang="ru-RU" dirty="0" err="1"/>
              <a:t>зберігання</a:t>
            </a:r>
            <a:r>
              <a:rPr lang="ru-RU" dirty="0"/>
              <a:t> таких </a:t>
            </a:r>
            <a:r>
              <a:rPr lang="ru-RU" dirty="0" err="1"/>
              <a:t>даних</a:t>
            </a:r>
            <a:r>
              <a:rPr lang="ru-RU" dirty="0"/>
              <a:t> для </a:t>
            </a:r>
            <a:r>
              <a:rPr lang="ru-RU" dirty="0" err="1"/>
              <a:t>контролюючих</a:t>
            </a:r>
            <a:r>
              <a:rPr lang="ru-RU" dirty="0"/>
              <a:t> </a:t>
            </a:r>
            <a:r>
              <a:rPr lang="ru-RU" dirty="0" err="1"/>
              <a:t>організацій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.. </a:t>
            </a:r>
            <a:r>
              <a:rPr lang="ru-RU" dirty="0" err="1"/>
              <a:t>Окремої</a:t>
            </a:r>
            <a:r>
              <a:rPr lang="ru-RU" dirty="0"/>
              <a:t> </a:t>
            </a:r>
            <a:r>
              <a:rPr lang="ru-RU" dirty="0" err="1"/>
              <a:t>уваги</a:t>
            </a:r>
            <a:r>
              <a:rPr lang="ru-RU" dirty="0"/>
              <a:t> </a:t>
            </a:r>
            <a:r>
              <a:rPr lang="ru-RU" dirty="0" err="1"/>
              <a:t>заслуговує</a:t>
            </a:r>
            <a:r>
              <a:rPr lang="ru-RU" dirty="0"/>
              <a:t> </a:t>
            </a:r>
            <a:r>
              <a:rPr lang="ru-RU" dirty="0" err="1"/>
              <a:t>відповідальність</a:t>
            </a:r>
            <a:r>
              <a:rPr lang="ru-RU" dirty="0"/>
              <a:t> за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en-US" dirty="0"/>
              <a:t>GDPR, </a:t>
            </a:r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/>
              <a:t>санкції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суворі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58262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Види</a:t>
            </a:r>
            <a:r>
              <a:rPr lang="ru-RU" b="1" dirty="0"/>
              <a:t> онлайн-</a:t>
            </a:r>
            <a:r>
              <a:rPr lang="ru-RU" b="1" dirty="0" err="1"/>
              <a:t>досліджень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/>
              <a:t>маркетингові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в </a:t>
            </a:r>
            <a:r>
              <a:rPr lang="ru-RU" dirty="0" err="1"/>
              <a:t>залежності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часу </a:t>
            </a:r>
            <a:r>
              <a:rPr lang="ru-RU" dirty="0" err="1"/>
              <a:t>збору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первинні</a:t>
            </a:r>
            <a:r>
              <a:rPr lang="ru-RU" dirty="0"/>
              <a:t>, коли </a:t>
            </a:r>
            <a:r>
              <a:rPr lang="ru-RU" dirty="0" err="1"/>
              <a:t>дані</a:t>
            </a:r>
            <a:r>
              <a:rPr lang="ru-RU" dirty="0"/>
              <a:t> </a:t>
            </a:r>
            <a:r>
              <a:rPr lang="ru-RU" dirty="0" err="1"/>
              <a:t>збирають</a:t>
            </a:r>
            <a:r>
              <a:rPr lang="ru-RU" dirty="0"/>
              <a:t> при </a:t>
            </a:r>
            <a:r>
              <a:rPr lang="ru-RU" dirty="0" err="1"/>
              <a:t>безпосередньому</a:t>
            </a:r>
            <a:r>
              <a:rPr lang="ru-RU" dirty="0"/>
              <a:t> </a:t>
            </a:r>
            <a:r>
              <a:rPr lang="ru-RU" dirty="0" err="1"/>
              <a:t>спілкуванні</a:t>
            </a:r>
            <a:r>
              <a:rPr lang="ru-RU" dirty="0"/>
              <a:t> з </a:t>
            </a:r>
            <a:r>
              <a:rPr lang="ru-RU" dirty="0" err="1"/>
              <a:t>людиною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вторинні</a:t>
            </a:r>
            <a:r>
              <a:rPr lang="ru-RU" dirty="0"/>
              <a:t> – коли на </a:t>
            </a:r>
            <a:r>
              <a:rPr lang="ru-RU" dirty="0" err="1"/>
              <a:t>підставі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опублікованої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проводиться </a:t>
            </a:r>
            <a:r>
              <a:rPr lang="ru-RU" dirty="0" err="1"/>
              <a:t>аналіз</a:t>
            </a:r>
            <a:r>
              <a:rPr lang="ru-RU" dirty="0"/>
              <a:t> і </a:t>
            </a:r>
            <a:r>
              <a:rPr lang="ru-RU" dirty="0" err="1"/>
              <a:t>збір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.</a:t>
            </a:r>
          </a:p>
          <a:p>
            <a:r>
              <a:rPr lang="ru-RU" dirty="0" err="1"/>
              <a:t>Первинні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діляться</a:t>
            </a:r>
            <a:r>
              <a:rPr lang="ru-RU" dirty="0"/>
              <a:t> на 2 </a:t>
            </a:r>
            <a:r>
              <a:rPr lang="ru-RU" dirty="0" err="1"/>
              <a:t>види</a:t>
            </a:r>
            <a:r>
              <a:rPr lang="ru-RU" dirty="0"/>
              <a:t>:</a:t>
            </a:r>
          </a:p>
          <a:p>
            <a:r>
              <a:rPr lang="ru-RU" dirty="0" err="1"/>
              <a:t>кількісні</a:t>
            </a:r>
            <a:r>
              <a:rPr lang="ru-RU" dirty="0"/>
              <a:t> – </a:t>
            </a:r>
            <a:r>
              <a:rPr lang="ru-RU" dirty="0" err="1"/>
              <a:t>опитування</a:t>
            </a:r>
            <a:r>
              <a:rPr lang="ru-RU" dirty="0"/>
              <a:t> </a:t>
            </a:r>
            <a:r>
              <a:rPr lang="ru-RU" dirty="0" err="1"/>
              <a:t>проводяться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респондентів</a:t>
            </a:r>
            <a:r>
              <a:rPr lang="ru-RU" dirty="0"/>
              <a:t> на </a:t>
            </a:r>
            <a:r>
              <a:rPr lang="ru-RU" dirty="0" err="1"/>
              <a:t>підставі</a:t>
            </a:r>
            <a:r>
              <a:rPr lang="ru-RU" dirty="0"/>
              <a:t> </a:t>
            </a:r>
            <a:r>
              <a:rPr lang="ru-RU" dirty="0" err="1"/>
              <a:t>спеціальної</a:t>
            </a:r>
            <a:r>
              <a:rPr lang="ru-RU" dirty="0"/>
              <a:t> </a:t>
            </a:r>
            <a:r>
              <a:rPr lang="ru-RU" dirty="0" err="1"/>
              <a:t>анкети</a:t>
            </a:r>
            <a:r>
              <a:rPr lang="ru-RU" dirty="0"/>
              <a:t>.</a:t>
            </a:r>
          </a:p>
          <a:p>
            <a:r>
              <a:rPr lang="ru-RU" dirty="0" err="1"/>
              <a:t>якісні</a:t>
            </a:r>
            <a:r>
              <a:rPr lang="ru-RU" dirty="0"/>
              <a:t> – </a:t>
            </a:r>
            <a:r>
              <a:rPr lang="ru-RU" dirty="0" err="1"/>
              <a:t>мають</a:t>
            </a:r>
            <a:r>
              <a:rPr lang="ru-RU" dirty="0"/>
              <a:t> на </a:t>
            </a:r>
            <a:r>
              <a:rPr lang="ru-RU" dirty="0" err="1"/>
              <a:t>увазі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глибоке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прийняти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).</a:t>
            </a:r>
          </a:p>
          <a:p>
            <a:r>
              <a:rPr lang="ru-RU" dirty="0"/>
              <a:t>Для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якісного</a:t>
            </a:r>
            <a:r>
              <a:rPr lang="ru-RU" dirty="0"/>
              <a:t> </a:t>
            </a:r>
            <a:r>
              <a:rPr lang="ru-RU" dirty="0" err="1"/>
              <a:t>інтернет-дослідження</a:t>
            </a:r>
            <a:r>
              <a:rPr lang="ru-RU" dirty="0"/>
              <a:t> </a:t>
            </a:r>
            <a:r>
              <a:rPr lang="ru-RU" dirty="0" err="1"/>
              <a:t>важливо</a:t>
            </a:r>
            <a:r>
              <a:rPr lang="ru-RU" dirty="0"/>
              <a:t> добре </a:t>
            </a:r>
            <a:r>
              <a:rPr lang="ru-RU" dirty="0" err="1"/>
              <a:t>розробити</a:t>
            </a:r>
            <a:r>
              <a:rPr lang="ru-RU" dirty="0"/>
              <a:t> </a:t>
            </a:r>
            <a:r>
              <a:rPr lang="ru-RU" dirty="0" err="1"/>
              <a:t>кожне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, </a:t>
            </a:r>
            <a:r>
              <a:rPr lang="ru-RU" dirty="0" err="1"/>
              <a:t>сценарій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 з респондентами,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відповідну</a:t>
            </a:r>
            <a:r>
              <a:rPr lang="ru-RU" dirty="0"/>
              <a:t> </a:t>
            </a:r>
            <a:r>
              <a:rPr lang="ru-RU" dirty="0" err="1"/>
              <a:t>технічну</a:t>
            </a:r>
            <a:r>
              <a:rPr lang="ru-RU" dirty="0"/>
              <a:t> </a:t>
            </a:r>
            <a:r>
              <a:rPr lang="ru-RU" dirty="0" err="1"/>
              <a:t>підготовку</a:t>
            </a:r>
            <a:r>
              <a:rPr lang="ru-RU" dirty="0"/>
              <a:t>.</a:t>
            </a:r>
          </a:p>
          <a:p>
            <a:r>
              <a:rPr lang="ru-RU" dirty="0"/>
              <a:t>Онлайн-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вирішити</a:t>
            </a:r>
            <a:r>
              <a:rPr lang="ru-RU" dirty="0"/>
              <a:t> великий спектр </a:t>
            </a:r>
            <a:r>
              <a:rPr lang="ru-RU" dirty="0" err="1"/>
              <a:t>завдань</a:t>
            </a:r>
            <a:r>
              <a:rPr lang="ru-RU" dirty="0"/>
              <a:t> і </a:t>
            </a:r>
            <a:r>
              <a:rPr lang="ru-RU" dirty="0" err="1"/>
              <a:t>відкривають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можливостей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в анкету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вбудувати</a:t>
            </a:r>
            <a:r>
              <a:rPr lang="ru-RU" dirty="0"/>
              <a:t> </a:t>
            </a:r>
            <a:r>
              <a:rPr lang="ru-RU" dirty="0" err="1"/>
              <a:t>відеоролики</a:t>
            </a:r>
            <a:r>
              <a:rPr lang="ru-RU" dirty="0"/>
              <a:t>, </a:t>
            </a:r>
            <a:r>
              <a:rPr lang="ru-RU" dirty="0" err="1"/>
              <a:t>аудіо</a:t>
            </a:r>
            <a:r>
              <a:rPr lang="ru-RU" dirty="0"/>
              <a:t>-рекламу, </a:t>
            </a:r>
            <a:r>
              <a:rPr lang="ru-RU" dirty="0" err="1"/>
              <a:t>корисні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необхідні</a:t>
            </a:r>
            <a:r>
              <a:rPr lang="ru-RU" dirty="0"/>
              <a:t> для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тестування</a:t>
            </a:r>
            <a:r>
              <a:rPr lang="ru-RU" dirty="0"/>
              <a:t>. Респондент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вивчити</a:t>
            </a:r>
            <a:r>
              <a:rPr lang="ru-RU" dirty="0"/>
              <a:t> </a:t>
            </a:r>
            <a:r>
              <a:rPr lang="ru-RU" dirty="0" err="1"/>
              <a:t>повну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і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надати</a:t>
            </a:r>
            <a:r>
              <a:rPr lang="ru-RU" dirty="0"/>
              <a:t> </a:t>
            </a:r>
            <a:r>
              <a:rPr lang="ru-RU" dirty="0" err="1"/>
              <a:t>відповіді</a:t>
            </a:r>
            <a:r>
              <a:rPr lang="ru-RU" dirty="0"/>
              <a:t>. При </a:t>
            </a:r>
            <a:r>
              <a:rPr lang="ru-RU" dirty="0" err="1"/>
              <a:t>проведенні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 онлайн </a:t>
            </a:r>
            <a:r>
              <a:rPr lang="ru-RU" dirty="0" err="1"/>
              <a:t>важливо</a:t>
            </a:r>
            <a:r>
              <a:rPr lang="ru-RU" dirty="0"/>
              <a:t> </a:t>
            </a:r>
            <a:r>
              <a:rPr lang="ru-RU" dirty="0" err="1"/>
              <a:t>поважати</a:t>
            </a:r>
            <a:r>
              <a:rPr lang="ru-RU" dirty="0"/>
              <a:t> права </a:t>
            </a:r>
            <a:r>
              <a:rPr lang="ru-RU" dirty="0" err="1"/>
              <a:t>респондентів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є </a:t>
            </a:r>
            <a:r>
              <a:rPr lang="ru-RU" dirty="0" err="1"/>
              <a:t>користувачами</a:t>
            </a:r>
            <a:r>
              <a:rPr lang="ru-RU" dirty="0"/>
              <a:t> </a:t>
            </a:r>
            <a:r>
              <a:rPr lang="ru-RU" dirty="0" err="1"/>
              <a:t>всесвітньої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15719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Переваги</a:t>
            </a:r>
            <a:r>
              <a:rPr lang="ru-RU" b="1" dirty="0"/>
              <a:t> та </a:t>
            </a:r>
            <a:r>
              <a:rPr lang="ru-RU" b="1" dirty="0" err="1"/>
              <a:t>недоліки</a:t>
            </a:r>
            <a:r>
              <a:rPr lang="ru-RU" b="1" dirty="0"/>
              <a:t> </a:t>
            </a:r>
            <a:r>
              <a:rPr lang="ru-RU" b="1" dirty="0" err="1"/>
              <a:t>проведення</a:t>
            </a:r>
            <a:r>
              <a:rPr lang="ru-RU" b="1" dirty="0"/>
              <a:t> онлайн </a:t>
            </a:r>
            <a:r>
              <a:rPr lang="ru-RU" b="1" dirty="0" err="1"/>
              <a:t>маркетингових</a:t>
            </a:r>
            <a:r>
              <a:rPr lang="ru-RU" b="1" dirty="0"/>
              <a:t> </a:t>
            </a:r>
            <a:r>
              <a:rPr lang="ru-RU" b="1" dirty="0" err="1"/>
              <a:t>досліджень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До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переваг</a:t>
            </a:r>
            <a:r>
              <a:rPr lang="ru-RU" dirty="0"/>
              <a:t> онлайн-</a:t>
            </a:r>
            <a:r>
              <a:rPr lang="ru-RU" dirty="0" err="1"/>
              <a:t>досліджень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віднести</a:t>
            </a:r>
            <a:r>
              <a:rPr lang="ru-RU" dirty="0"/>
              <a:t>:</a:t>
            </a:r>
          </a:p>
          <a:p>
            <a:pPr algn="just"/>
            <a:r>
              <a:rPr lang="ru-RU" dirty="0" err="1"/>
              <a:t>висока</a:t>
            </a:r>
            <a:r>
              <a:rPr lang="ru-RU" dirty="0"/>
              <a:t>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опитувань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обробки</a:t>
            </a:r>
            <a:r>
              <a:rPr lang="ru-RU" dirty="0"/>
              <a:t> </a:t>
            </a:r>
            <a:r>
              <a:rPr lang="ru-RU" dirty="0" err="1"/>
              <a:t>отриманих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респондентів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;</a:t>
            </a:r>
          </a:p>
          <a:p>
            <a:pPr algn="just"/>
            <a:r>
              <a:rPr lang="ru-RU" dirty="0" err="1"/>
              <a:t>віддаленість</a:t>
            </a:r>
            <a:r>
              <a:rPr lang="ru-RU" dirty="0"/>
              <a:t> </a:t>
            </a:r>
            <a:r>
              <a:rPr lang="ru-RU" dirty="0" err="1"/>
              <a:t>респондентів</a:t>
            </a:r>
            <a:r>
              <a:rPr lang="ru-RU" dirty="0"/>
              <a:t>, яка </a:t>
            </a:r>
            <a:r>
              <a:rPr lang="ru-RU" dirty="0" err="1"/>
              <a:t>дозволяє</a:t>
            </a:r>
            <a:r>
              <a:rPr lang="ru-RU" dirty="0"/>
              <a:t> провести </a:t>
            </a:r>
            <a:r>
              <a:rPr lang="ru-RU" dirty="0" err="1"/>
              <a:t>опитування</a:t>
            </a:r>
            <a:r>
              <a:rPr lang="ru-RU" dirty="0"/>
              <a:t> </a:t>
            </a:r>
            <a:r>
              <a:rPr lang="ru-RU" dirty="0" err="1"/>
              <a:t>необмеженої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людей;</a:t>
            </a:r>
          </a:p>
          <a:p>
            <a:pPr algn="just"/>
            <a:r>
              <a:rPr lang="ru-RU" dirty="0" err="1"/>
              <a:t>невисока</a:t>
            </a:r>
            <a:r>
              <a:rPr lang="ru-RU" dirty="0"/>
              <a:t> </a:t>
            </a:r>
            <a:r>
              <a:rPr lang="ru-RU" dirty="0" err="1"/>
              <a:t>вартість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 в </a:t>
            </a:r>
            <a:r>
              <a:rPr lang="ru-RU" dirty="0" err="1"/>
              <a:t>зв’язку</a:t>
            </a:r>
            <a:r>
              <a:rPr lang="ru-RU" dirty="0"/>
              <a:t> з </a:t>
            </a:r>
            <a:r>
              <a:rPr lang="ru-RU" dirty="0" err="1"/>
              <a:t>відсутністю</a:t>
            </a:r>
            <a:r>
              <a:rPr lang="ru-RU" dirty="0"/>
              <a:t> </a:t>
            </a:r>
            <a:r>
              <a:rPr lang="ru-RU" dirty="0" err="1"/>
              <a:t>необхідності</a:t>
            </a:r>
            <a:r>
              <a:rPr lang="ru-RU" dirty="0"/>
              <a:t> </a:t>
            </a:r>
            <a:r>
              <a:rPr lang="ru-RU" dirty="0" err="1"/>
              <a:t>оренди</a:t>
            </a:r>
            <a:r>
              <a:rPr lang="ru-RU" dirty="0"/>
              <a:t> </a:t>
            </a:r>
            <a:r>
              <a:rPr lang="ru-RU" dirty="0" err="1"/>
              <a:t>приміщення</a:t>
            </a:r>
            <a:r>
              <a:rPr lang="ru-RU" dirty="0"/>
              <a:t>, </a:t>
            </a:r>
            <a:r>
              <a:rPr lang="ru-RU" dirty="0" err="1"/>
              <a:t>виплати</a:t>
            </a:r>
            <a:r>
              <a:rPr lang="ru-RU" dirty="0"/>
              <a:t> </a:t>
            </a:r>
            <a:r>
              <a:rPr lang="ru-RU" dirty="0" err="1"/>
              <a:t>зарплати</a:t>
            </a:r>
            <a:r>
              <a:rPr lang="ru-RU" dirty="0"/>
              <a:t> </a:t>
            </a:r>
            <a:r>
              <a:rPr lang="ru-RU" dirty="0" err="1"/>
              <a:t>інтерв’юерів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допоможе</a:t>
            </a:r>
            <a:r>
              <a:rPr lang="ru-RU" dirty="0"/>
              <a:t> </a:t>
            </a:r>
            <a:r>
              <a:rPr lang="ru-RU" dirty="0" err="1"/>
              <a:t>заощадити</a:t>
            </a:r>
            <a:r>
              <a:rPr lang="ru-RU" dirty="0"/>
              <a:t> бюджет </a:t>
            </a:r>
            <a:r>
              <a:rPr lang="ru-RU" dirty="0" err="1"/>
              <a:t>компанії</a:t>
            </a:r>
            <a:r>
              <a:rPr lang="ru-RU" dirty="0"/>
              <a:t>;</a:t>
            </a:r>
          </a:p>
          <a:p>
            <a:pPr algn="just"/>
            <a:r>
              <a:rPr lang="ru-RU" dirty="0" err="1"/>
              <a:t>анонімність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респонденту </a:t>
            </a:r>
            <a:r>
              <a:rPr lang="ru-RU" dirty="0" err="1"/>
              <a:t>відчувати</a:t>
            </a:r>
            <a:r>
              <a:rPr lang="ru-RU" dirty="0"/>
              <a:t> себе комфортно і </a:t>
            </a:r>
            <a:r>
              <a:rPr lang="ru-RU" dirty="0" err="1"/>
              <a:t>вільно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При </a:t>
            </a:r>
            <a:r>
              <a:rPr lang="ru-RU" dirty="0" err="1"/>
              <a:t>позитивних</a:t>
            </a:r>
            <a:r>
              <a:rPr lang="ru-RU" dirty="0"/>
              <a:t> моментах, є і </a:t>
            </a:r>
            <a:r>
              <a:rPr lang="ru-RU" dirty="0" err="1"/>
              <a:t>мінуси</a:t>
            </a:r>
            <a:r>
              <a:rPr lang="ru-RU" dirty="0"/>
              <a:t> онлайн-</a:t>
            </a:r>
            <a:r>
              <a:rPr lang="ru-RU" dirty="0" err="1"/>
              <a:t>дослідження</a:t>
            </a:r>
            <a:r>
              <a:rPr lang="ru-RU" dirty="0"/>
              <a:t>. </a:t>
            </a:r>
            <a:r>
              <a:rPr lang="ru-RU" dirty="0" err="1"/>
              <a:t>Найголовніший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них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непрезентатівность</a:t>
            </a:r>
            <a:r>
              <a:rPr lang="ru-RU" dirty="0"/>
              <a:t>, не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відслідкувати</a:t>
            </a:r>
            <a:r>
              <a:rPr lang="ru-RU" dirty="0"/>
              <a:t> точно,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відповіді</a:t>
            </a:r>
            <a:r>
              <a:rPr lang="ru-RU" dirty="0"/>
              <a:t> на список </a:t>
            </a:r>
            <a:r>
              <a:rPr lang="ru-RU" dirty="0" err="1"/>
              <a:t>питань</a:t>
            </a:r>
            <a:r>
              <a:rPr lang="ru-RU" dirty="0"/>
              <a:t> і </a:t>
            </a:r>
            <a:r>
              <a:rPr lang="ru-RU" dirty="0" err="1"/>
              <a:t>наскільки</a:t>
            </a:r>
            <a:r>
              <a:rPr lang="ru-RU" dirty="0"/>
              <a:t> вони </a:t>
            </a:r>
            <a:r>
              <a:rPr lang="ru-RU" dirty="0" err="1"/>
              <a:t>правдиві</a:t>
            </a:r>
            <a:r>
              <a:rPr lang="ru-RU" dirty="0"/>
              <a:t>. Особливо </a:t>
            </a:r>
            <a:r>
              <a:rPr lang="ru-RU" dirty="0" err="1"/>
              <a:t>важливі</a:t>
            </a:r>
            <a:r>
              <a:rPr lang="ru-RU" dirty="0"/>
              <a:t> </a:t>
            </a:r>
            <a:r>
              <a:rPr lang="ru-RU" dirty="0" err="1"/>
              <a:t>ключові</a:t>
            </a:r>
            <a:r>
              <a:rPr lang="ru-RU" dirty="0"/>
              <a:t> характеристики: стать, </a:t>
            </a:r>
            <a:r>
              <a:rPr lang="ru-RU" dirty="0" err="1"/>
              <a:t>вік</a:t>
            </a:r>
            <a:r>
              <a:rPr lang="ru-RU" dirty="0"/>
              <a:t>. Люди </a:t>
            </a:r>
            <a:r>
              <a:rPr lang="ru-RU" dirty="0" err="1"/>
              <a:t>можуть</a:t>
            </a:r>
            <a:r>
              <a:rPr lang="ru-RU" dirty="0"/>
              <a:t> абсолютно </a:t>
            </a:r>
            <a:r>
              <a:rPr lang="ru-RU" dirty="0" err="1"/>
              <a:t>безвідповідально</a:t>
            </a:r>
            <a:r>
              <a:rPr lang="ru-RU" dirty="0"/>
              <a:t> </a:t>
            </a:r>
            <a:r>
              <a:rPr lang="ru-RU" dirty="0" err="1"/>
              <a:t>поставитися</a:t>
            </a:r>
            <a:r>
              <a:rPr lang="ru-RU" dirty="0"/>
              <a:t> до </a:t>
            </a:r>
            <a:r>
              <a:rPr lang="ru-RU" dirty="0" err="1"/>
              <a:t>даної</a:t>
            </a:r>
            <a:r>
              <a:rPr lang="ru-RU" dirty="0"/>
              <a:t> </a:t>
            </a:r>
            <a:r>
              <a:rPr lang="ru-RU" dirty="0" err="1"/>
              <a:t>процедури</a:t>
            </a:r>
            <a:r>
              <a:rPr lang="ru-RU" dirty="0"/>
              <a:t>. При </a:t>
            </a:r>
            <a:r>
              <a:rPr lang="ru-RU" dirty="0" err="1"/>
              <a:t>підготовці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проявити</a:t>
            </a:r>
            <a:r>
              <a:rPr lang="ru-RU" dirty="0"/>
              <a:t> </a:t>
            </a:r>
            <a:r>
              <a:rPr lang="ru-RU" dirty="0" err="1"/>
              <a:t>винахідливість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привернути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і </a:t>
            </a:r>
            <a:r>
              <a:rPr lang="ru-RU" dirty="0" err="1"/>
              <a:t>зацікавити</a:t>
            </a:r>
            <a:r>
              <a:rPr lang="ru-RU" dirty="0"/>
              <a:t> респондента </a:t>
            </a:r>
            <a:r>
              <a:rPr lang="ru-RU" dirty="0" err="1"/>
              <a:t>надати</a:t>
            </a:r>
            <a:r>
              <a:rPr lang="ru-RU" dirty="0"/>
              <a:t> </a:t>
            </a:r>
            <a:r>
              <a:rPr lang="ru-RU" dirty="0" err="1"/>
              <a:t>необхідну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. </a:t>
            </a:r>
            <a:r>
              <a:rPr lang="ru-RU" dirty="0" err="1"/>
              <a:t>Важливо</a:t>
            </a:r>
            <a:r>
              <a:rPr lang="ru-RU" dirty="0"/>
              <a:t> правильно 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цільову</a:t>
            </a:r>
            <a:r>
              <a:rPr lang="ru-RU" dirty="0"/>
              <a:t> </a:t>
            </a:r>
            <a:r>
              <a:rPr lang="ru-RU" dirty="0" err="1"/>
              <a:t>аудиторію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тематики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04785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dirty="0" err="1"/>
              <a:t>Віртуальна</a:t>
            </a:r>
            <a:r>
              <a:rPr lang="ru-RU" sz="3100" dirty="0"/>
              <a:t> </a:t>
            </a:r>
            <a:r>
              <a:rPr lang="ru-RU" sz="3100" dirty="0" err="1"/>
              <a:t>реальність</a:t>
            </a:r>
            <a:r>
              <a:rPr lang="ru-RU" sz="3100" dirty="0"/>
              <a:t> </a:t>
            </a:r>
            <a:r>
              <a:rPr lang="ru-RU" sz="3100" dirty="0" err="1"/>
              <a:t>відображає</a:t>
            </a:r>
            <a:r>
              <a:rPr lang="ru-RU" sz="3100" dirty="0"/>
              <a:t> </a:t>
            </a:r>
            <a:r>
              <a:rPr lang="ru-RU" sz="3100" dirty="0" err="1"/>
              <a:t>досвід</a:t>
            </a:r>
            <a:r>
              <a:rPr lang="ru-RU" sz="3100" dirty="0"/>
              <a:t> </a:t>
            </a:r>
            <a:r>
              <a:rPr lang="ru-RU" sz="3100" dirty="0" err="1"/>
              <a:t>клієнта</a:t>
            </a:r>
            <a:r>
              <a:rPr lang="ru-RU" sz="3100" dirty="0"/>
              <a:t> </a:t>
            </a:r>
            <a:r>
              <a:rPr lang="ru-RU" sz="3100" dirty="0" err="1"/>
              <a:t>перебування</a:t>
            </a:r>
            <a:r>
              <a:rPr lang="ru-RU" sz="3100" dirty="0"/>
              <a:t> у </a:t>
            </a:r>
            <a:r>
              <a:rPr lang="ru-RU" sz="3100" dirty="0" err="1"/>
              <a:t>змодельованому</a:t>
            </a:r>
            <a:r>
              <a:rPr lang="ru-RU" sz="3100" dirty="0"/>
              <a:t> </a:t>
            </a:r>
            <a:r>
              <a:rPr lang="ru-RU" sz="3100" dirty="0" err="1"/>
              <a:t>відповідними</a:t>
            </a:r>
            <a:r>
              <a:rPr lang="ru-RU" sz="3100" dirty="0"/>
              <a:t> </a:t>
            </a:r>
            <a:r>
              <a:rPr lang="ru-RU" sz="3100" dirty="0" err="1"/>
              <a:t>технологіями</a:t>
            </a:r>
            <a:r>
              <a:rPr lang="ru-RU" sz="3100" dirty="0"/>
              <a:t> </a:t>
            </a:r>
            <a:r>
              <a:rPr lang="ru-RU" sz="3100" dirty="0" err="1"/>
              <a:t>середовищі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dirty="0" err="1"/>
              <a:t>Розширена</a:t>
            </a:r>
            <a:r>
              <a:rPr lang="ru-RU" dirty="0"/>
              <a:t> </a:t>
            </a:r>
            <a:r>
              <a:rPr lang="ru-RU" dirty="0" err="1"/>
              <a:t>реальність</a:t>
            </a:r>
            <a:r>
              <a:rPr lang="ru-RU" dirty="0"/>
              <a:t>, </a:t>
            </a:r>
            <a:r>
              <a:rPr lang="en-US" dirty="0"/>
              <a:t>XR (extended reality) – </a:t>
            </a:r>
            <a:r>
              <a:rPr lang="ru-RU" dirty="0" err="1"/>
              <a:t>загальний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охоплює</a:t>
            </a:r>
            <a:r>
              <a:rPr lang="ru-RU" dirty="0"/>
              <a:t> </a:t>
            </a:r>
            <a:r>
              <a:rPr lang="en-US" dirty="0"/>
              <a:t>VR, AR </a:t>
            </a:r>
            <a:r>
              <a:rPr lang="ru-RU" dirty="0"/>
              <a:t>та </a:t>
            </a:r>
            <a:r>
              <a:rPr lang="en-US" dirty="0"/>
              <a:t>MR </a:t>
            </a:r>
            <a:r>
              <a:rPr lang="ru-RU" dirty="0"/>
              <a:t>і є комплексом </a:t>
            </a:r>
            <a:r>
              <a:rPr lang="ru-RU" dirty="0" err="1"/>
              <a:t>технологій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об’єднує</a:t>
            </a:r>
            <a:r>
              <a:rPr lang="ru-RU" dirty="0"/>
              <a:t> </a:t>
            </a:r>
            <a:r>
              <a:rPr lang="ru-RU" dirty="0" err="1"/>
              <a:t>фізичне</a:t>
            </a:r>
            <a:r>
              <a:rPr lang="ru-RU" dirty="0"/>
              <a:t> й </a:t>
            </a:r>
            <a:r>
              <a:rPr lang="ru-RU" dirty="0" err="1"/>
              <a:t>віртуальне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 </a:t>
            </a:r>
            <a:r>
              <a:rPr lang="ru-RU" dirty="0" err="1"/>
              <a:t>перебування</a:t>
            </a:r>
            <a:r>
              <a:rPr lang="ru-RU" dirty="0"/>
              <a:t> </a:t>
            </a:r>
            <a:r>
              <a:rPr lang="ru-RU" dirty="0" err="1"/>
              <a:t>об’єкта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err="1" smtClean="0"/>
              <a:t>Віртуальна</a:t>
            </a:r>
            <a:r>
              <a:rPr lang="ru-RU" dirty="0" smtClean="0"/>
              <a:t> </a:t>
            </a:r>
            <a:r>
              <a:rPr lang="ru-RU" dirty="0" err="1"/>
              <a:t>реальність</a:t>
            </a:r>
            <a:r>
              <a:rPr lang="ru-RU" dirty="0"/>
              <a:t>, </a:t>
            </a:r>
            <a:r>
              <a:rPr lang="en-US" dirty="0"/>
              <a:t>VR (virtual reality) –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цифрове</a:t>
            </a:r>
            <a:r>
              <a:rPr lang="ru-RU" dirty="0"/>
              <a:t> </a:t>
            </a:r>
            <a:r>
              <a:rPr lang="ru-RU" dirty="0" err="1"/>
              <a:t>віртуальне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/>
              <a:t>інтерактивного</a:t>
            </a:r>
            <a:r>
              <a:rPr lang="ru-RU" dirty="0"/>
              <a:t> </a:t>
            </a:r>
            <a:r>
              <a:rPr lang="ru-RU" dirty="0" err="1"/>
              <a:t>програмного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. Переносить </a:t>
            </a:r>
            <a:r>
              <a:rPr lang="ru-RU" dirty="0" err="1"/>
              <a:t>клієнта</a:t>
            </a:r>
            <a:r>
              <a:rPr lang="ru-RU" dirty="0"/>
              <a:t> у </a:t>
            </a:r>
            <a:r>
              <a:rPr lang="ru-RU" dirty="0" err="1"/>
              <a:t>створений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штучного </a:t>
            </a:r>
            <a:r>
              <a:rPr lang="ru-RU" dirty="0" err="1"/>
              <a:t>інтелекту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.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продемонструвати</a:t>
            </a:r>
            <a:r>
              <a:rPr lang="ru-RU" dirty="0"/>
              <a:t> </a:t>
            </a:r>
            <a:r>
              <a:rPr lang="ru-RU" dirty="0" err="1"/>
              <a:t>власні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, </a:t>
            </a:r>
            <a:r>
              <a:rPr lang="ru-RU" dirty="0" err="1"/>
              <a:t>користувачеві</a:t>
            </a:r>
            <a:r>
              <a:rPr lang="ru-RU" dirty="0"/>
              <a:t> </a:t>
            </a:r>
            <a:r>
              <a:rPr lang="ru-RU" dirty="0" err="1"/>
              <a:t>пропонується</a:t>
            </a:r>
            <a:r>
              <a:rPr lang="ru-RU" dirty="0"/>
              <a:t> </a:t>
            </a:r>
            <a:r>
              <a:rPr lang="ru-RU" dirty="0" err="1"/>
              <a:t>уявне</a:t>
            </a:r>
            <a:r>
              <a:rPr lang="ru-RU" dirty="0"/>
              <a:t> </a:t>
            </a:r>
            <a:r>
              <a:rPr lang="ru-RU" dirty="0" err="1"/>
              <a:t>володіння</a:t>
            </a:r>
            <a:r>
              <a:rPr lang="ru-RU" dirty="0"/>
              <a:t> </a:t>
            </a:r>
            <a:r>
              <a:rPr lang="ru-RU" dirty="0" err="1"/>
              <a:t>цими</a:t>
            </a:r>
            <a:r>
              <a:rPr lang="ru-RU" dirty="0"/>
              <a:t> товарами й </a:t>
            </a:r>
            <a:r>
              <a:rPr lang="ru-RU" dirty="0" err="1"/>
              <a:t>послугами</a:t>
            </a:r>
            <a:r>
              <a:rPr lang="ru-RU" dirty="0"/>
              <a:t>.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технологія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сенсорних</a:t>
            </a:r>
            <a:r>
              <a:rPr lang="ru-RU" dirty="0"/>
              <a:t> </a:t>
            </a:r>
            <a:r>
              <a:rPr lang="ru-RU" dirty="0" err="1"/>
              <a:t>пристроїв</a:t>
            </a:r>
            <a:r>
              <a:rPr lang="ru-RU" dirty="0"/>
              <a:t> (</a:t>
            </a:r>
            <a:r>
              <a:rPr lang="ru-RU" dirty="0" err="1"/>
              <a:t>шолом</a:t>
            </a:r>
            <a:r>
              <a:rPr lang="ru-RU" dirty="0"/>
              <a:t>, джойстик, рукавички, </a:t>
            </a:r>
            <a:r>
              <a:rPr lang="ru-RU" dirty="0" err="1"/>
              <a:t>окуляри</a:t>
            </a:r>
            <a:r>
              <a:rPr lang="ru-RU" dirty="0"/>
              <a:t>). </a:t>
            </a:r>
            <a:r>
              <a:rPr lang="ru-RU" dirty="0" err="1"/>
              <a:t>Віртуальна</a:t>
            </a:r>
            <a:r>
              <a:rPr lang="ru-RU" dirty="0"/>
              <a:t> </a:t>
            </a:r>
            <a:r>
              <a:rPr lang="ru-RU" dirty="0" err="1"/>
              <a:t>реальність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створювати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і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аудіовізуальні</a:t>
            </a:r>
            <a:r>
              <a:rPr lang="ru-RU" dirty="0"/>
              <a:t> </a:t>
            </a:r>
            <a:r>
              <a:rPr lang="ru-RU" dirty="0" err="1"/>
              <a:t>ефекти</a:t>
            </a:r>
            <a:r>
              <a:rPr lang="ru-RU" dirty="0"/>
              <a:t>, де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ходити</a:t>
            </a:r>
            <a:r>
              <a:rPr lang="ru-RU" dirty="0"/>
              <a:t> по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змодельованому</a:t>
            </a:r>
            <a:r>
              <a:rPr lang="ru-RU" dirty="0"/>
              <a:t> </a:t>
            </a:r>
            <a:r>
              <a:rPr lang="ru-RU" dirty="0" err="1"/>
              <a:t>просторі</a:t>
            </a:r>
            <a:r>
              <a:rPr lang="ru-RU" dirty="0"/>
              <a:t>, </a:t>
            </a:r>
            <a:r>
              <a:rPr lang="ru-RU" dirty="0" err="1"/>
              <a:t>контактувати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віртуальним</a:t>
            </a:r>
            <a:r>
              <a:rPr lang="ru-RU" dirty="0"/>
              <a:t> </a:t>
            </a:r>
            <a:r>
              <a:rPr lang="ru-RU" dirty="0" err="1"/>
              <a:t>світом</a:t>
            </a:r>
            <a:r>
              <a:rPr lang="ru-RU" dirty="0"/>
              <a:t> і </a:t>
            </a:r>
            <a:r>
              <a:rPr lang="ru-RU" dirty="0" err="1"/>
              <a:t>впливати</a:t>
            </a:r>
            <a:r>
              <a:rPr lang="ru-RU" dirty="0"/>
              <a:t> на </a:t>
            </a:r>
            <a:r>
              <a:rPr lang="ru-RU" dirty="0" err="1"/>
              <a:t>нього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</a:t>
            </a:r>
            <a:r>
              <a:rPr lang="ru-RU" dirty="0" err="1"/>
              <a:t>Доповнена</a:t>
            </a:r>
            <a:r>
              <a:rPr lang="ru-RU" dirty="0"/>
              <a:t> </a:t>
            </a:r>
            <a:r>
              <a:rPr lang="ru-RU" dirty="0" err="1"/>
              <a:t>реальність</a:t>
            </a:r>
            <a:r>
              <a:rPr lang="ru-RU" dirty="0"/>
              <a:t>, </a:t>
            </a:r>
            <a:r>
              <a:rPr lang="en-US" dirty="0"/>
              <a:t>AR (augmented reality) – </a:t>
            </a:r>
            <a:r>
              <a:rPr lang="ru-RU" dirty="0" err="1"/>
              <a:t>сприйняття</a:t>
            </a:r>
            <a:r>
              <a:rPr lang="ru-RU" dirty="0"/>
              <a:t> </a:t>
            </a:r>
            <a:r>
              <a:rPr lang="ru-RU" dirty="0" err="1"/>
              <a:t>реальності</a:t>
            </a:r>
            <a:r>
              <a:rPr lang="ru-RU" dirty="0"/>
              <a:t> 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цифрових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, не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нове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,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розширює</a:t>
            </a:r>
            <a:r>
              <a:rPr lang="ru-RU" dirty="0"/>
              <a:t> </a:t>
            </a:r>
            <a:r>
              <a:rPr lang="ru-RU" dirty="0" err="1"/>
              <a:t>попереднє</a:t>
            </a:r>
            <a:r>
              <a:rPr lang="ru-RU" dirty="0"/>
              <a:t>. Для </a:t>
            </a:r>
            <a:r>
              <a:rPr lang="ru-RU" dirty="0" err="1"/>
              <a:t>взаємодії</a:t>
            </a:r>
            <a:r>
              <a:rPr lang="ru-RU" dirty="0"/>
              <a:t> з </a:t>
            </a:r>
            <a:r>
              <a:rPr lang="ru-RU" dirty="0" err="1"/>
              <a:t>об’єктом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у </a:t>
            </a:r>
            <a:r>
              <a:rPr lang="ru-RU" dirty="0" err="1"/>
              <a:t>доповненій</a:t>
            </a:r>
            <a:r>
              <a:rPr lang="ru-RU" dirty="0"/>
              <a:t> </a:t>
            </a:r>
            <a:r>
              <a:rPr lang="ru-RU" dirty="0" err="1"/>
              <a:t>реальності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жодної</a:t>
            </a:r>
            <a:r>
              <a:rPr lang="ru-RU" dirty="0"/>
              <a:t> </a:t>
            </a:r>
            <a:r>
              <a:rPr lang="ru-RU" dirty="0" err="1"/>
              <a:t>необхідності</a:t>
            </a:r>
            <a:r>
              <a:rPr lang="ru-RU" dirty="0"/>
              <a:t> в </a:t>
            </a:r>
            <a:r>
              <a:rPr lang="ru-RU" dirty="0" err="1"/>
              <a:t>додатковому</a:t>
            </a:r>
            <a:r>
              <a:rPr lang="ru-RU" dirty="0"/>
              <a:t> </a:t>
            </a:r>
            <a:r>
              <a:rPr lang="ru-RU" dirty="0" err="1"/>
              <a:t>обладнанні</a:t>
            </a:r>
            <a:r>
              <a:rPr lang="ru-RU" dirty="0"/>
              <a:t>. </a:t>
            </a:r>
            <a:r>
              <a:rPr lang="ru-RU" dirty="0" err="1"/>
              <a:t>Достатньо</a:t>
            </a:r>
            <a:r>
              <a:rPr lang="ru-RU" dirty="0"/>
              <a:t> </a:t>
            </a:r>
            <a:r>
              <a:rPr lang="ru-RU" dirty="0" err="1"/>
              <a:t>завантажити</a:t>
            </a:r>
            <a:r>
              <a:rPr lang="ru-RU" dirty="0"/>
              <a:t> в смартфон </a:t>
            </a:r>
            <a:r>
              <a:rPr lang="ru-RU" dirty="0" err="1"/>
              <a:t>рекомендований</a:t>
            </a:r>
            <a:r>
              <a:rPr lang="ru-RU" dirty="0"/>
              <a:t> </a:t>
            </a:r>
            <a:r>
              <a:rPr lang="ru-RU" dirty="0" err="1"/>
              <a:t>додаток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розробили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. </a:t>
            </a:r>
            <a:r>
              <a:rPr lang="ru-RU" dirty="0" err="1"/>
              <a:t>Доповнена</a:t>
            </a:r>
            <a:r>
              <a:rPr lang="ru-RU" dirty="0"/>
              <a:t> </a:t>
            </a:r>
            <a:r>
              <a:rPr lang="ru-RU" dirty="0" err="1"/>
              <a:t>реальність</a:t>
            </a:r>
            <a:r>
              <a:rPr lang="ru-RU" dirty="0"/>
              <a:t> </a:t>
            </a:r>
            <a:r>
              <a:rPr lang="ru-RU" dirty="0" err="1"/>
              <a:t>відображає</a:t>
            </a:r>
            <a:r>
              <a:rPr lang="ru-RU" dirty="0"/>
              <a:t> </a:t>
            </a:r>
            <a:r>
              <a:rPr lang="ru-RU" dirty="0" err="1"/>
              <a:t>наявний</a:t>
            </a:r>
            <a:r>
              <a:rPr lang="ru-RU" dirty="0"/>
              <a:t> </a:t>
            </a:r>
            <a:r>
              <a:rPr lang="ru-RU" dirty="0" err="1"/>
              <a:t>досвід</a:t>
            </a:r>
            <a:r>
              <a:rPr lang="ru-RU" dirty="0"/>
              <a:t> </a:t>
            </a:r>
            <a:r>
              <a:rPr lang="ru-RU" dirty="0" err="1"/>
              <a:t>клієнта</a:t>
            </a:r>
            <a:r>
              <a:rPr lang="ru-RU" dirty="0"/>
              <a:t> й </a:t>
            </a:r>
            <a:r>
              <a:rPr lang="ru-RU" dirty="0" err="1"/>
              <a:t>уможливлює</a:t>
            </a:r>
            <a:r>
              <a:rPr lang="ru-RU" dirty="0"/>
              <a:t> </a:t>
            </a:r>
            <a:r>
              <a:rPr lang="ru-RU" dirty="0" err="1"/>
              <a:t>глибоку</a:t>
            </a:r>
            <a:r>
              <a:rPr lang="ru-RU" dirty="0"/>
              <a:t> </a:t>
            </a:r>
            <a:r>
              <a:rPr lang="ru-RU" dirty="0" err="1"/>
              <a:t>взаємодію</a:t>
            </a:r>
            <a:r>
              <a:rPr lang="ru-RU" dirty="0"/>
              <a:t> з </a:t>
            </a:r>
            <a:r>
              <a:rPr lang="ru-RU" dirty="0" err="1"/>
              <a:t>потенційними</a:t>
            </a:r>
            <a:r>
              <a:rPr lang="ru-RU" dirty="0"/>
              <a:t> продуктами </a:t>
            </a:r>
            <a:r>
              <a:rPr lang="ru-RU" dirty="0" err="1"/>
              <a:t>брендів</a:t>
            </a:r>
            <a:r>
              <a:rPr lang="ru-RU" dirty="0"/>
              <a:t>.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технологія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покращити</a:t>
            </a:r>
            <a:r>
              <a:rPr lang="ru-RU" dirty="0"/>
              <a:t> </a:t>
            </a:r>
            <a:r>
              <a:rPr lang="ru-RU" dirty="0" err="1"/>
              <a:t>сприйняття</a:t>
            </a:r>
            <a:r>
              <a:rPr lang="ru-RU" dirty="0"/>
              <a:t> </a:t>
            </a:r>
            <a:r>
              <a:rPr lang="ru-RU" dirty="0" err="1"/>
              <a:t>віртуального</a:t>
            </a:r>
            <a:r>
              <a:rPr lang="ru-RU" dirty="0"/>
              <a:t> простору, </a:t>
            </a:r>
            <a:r>
              <a:rPr lang="ru-RU" dirty="0" err="1"/>
              <a:t>використовуючи</a:t>
            </a:r>
            <a:r>
              <a:rPr lang="ru-RU" dirty="0"/>
              <a:t> </a:t>
            </a:r>
            <a:r>
              <a:rPr lang="ru-RU" dirty="0" err="1"/>
              <a:t>об’єкти</a:t>
            </a:r>
            <a:r>
              <a:rPr lang="ru-RU" dirty="0"/>
              <a:t> з реального </a:t>
            </a:r>
            <a:r>
              <a:rPr lang="ru-RU" dirty="0" err="1"/>
              <a:t>середовища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err="1" smtClean="0"/>
              <a:t>Змішана</a:t>
            </a:r>
            <a:r>
              <a:rPr lang="ru-RU" dirty="0" smtClean="0"/>
              <a:t> </a:t>
            </a:r>
            <a:r>
              <a:rPr lang="ru-RU" dirty="0" err="1"/>
              <a:t>реальність</a:t>
            </a:r>
            <a:r>
              <a:rPr lang="ru-RU" dirty="0"/>
              <a:t>, </a:t>
            </a:r>
            <a:r>
              <a:rPr lang="en-US" dirty="0"/>
              <a:t>MR (mixed reality) – </a:t>
            </a:r>
            <a:r>
              <a:rPr lang="ru-RU" dirty="0" err="1"/>
              <a:t>простір</a:t>
            </a:r>
            <a:r>
              <a:rPr lang="ru-RU" dirty="0"/>
              <a:t>, де </a:t>
            </a:r>
            <a:r>
              <a:rPr lang="ru-RU" dirty="0" err="1"/>
              <a:t>цифрова</a:t>
            </a:r>
            <a:r>
              <a:rPr lang="ru-RU" dirty="0"/>
              <a:t> й </a:t>
            </a:r>
            <a:r>
              <a:rPr lang="ru-RU" dirty="0" err="1"/>
              <a:t>фізична</a:t>
            </a:r>
            <a:r>
              <a:rPr lang="ru-RU" dirty="0"/>
              <a:t> </a:t>
            </a:r>
            <a:r>
              <a:rPr lang="ru-RU" dirty="0" err="1"/>
              <a:t>реальність</a:t>
            </a:r>
            <a:r>
              <a:rPr lang="ru-RU" dirty="0"/>
              <a:t> </a:t>
            </a:r>
            <a:r>
              <a:rPr lang="ru-RU" dirty="0" err="1"/>
              <a:t>змодельовані</a:t>
            </a:r>
            <a:r>
              <a:rPr lang="ru-RU" dirty="0"/>
              <a:t> в реальному </a:t>
            </a:r>
            <a:r>
              <a:rPr lang="ru-RU" dirty="0" err="1"/>
              <a:t>часі</a:t>
            </a:r>
            <a:r>
              <a:rPr lang="ru-RU" dirty="0"/>
              <a:t>.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у </a:t>
            </a:r>
            <a:r>
              <a:rPr lang="ru-RU" dirty="0" err="1"/>
              <a:t>видовищній</a:t>
            </a:r>
            <a:r>
              <a:rPr lang="ru-RU" dirty="0"/>
              <a:t> </a:t>
            </a:r>
            <a:r>
              <a:rPr lang="ru-RU" dirty="0" err="1"/>
              <a:t>рекламі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технологія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є </a:t>
            </a:r>
            <a:r>
              <a:rPr lang="ru-RU" dirty="0" err="1"/>
              <a:t>маловивченою</a:t>
            </a:r>
            <a:r>
              <a:rPr lang="ru-RU" dirty="0"/>
              <a:t> й </a:t>
            </a:r>
            <a:r>
              <a:rPr lang="ru-RU" dirty="0" err="1"/>
              <a:t>доволі</a:t>
            </a:r>
            <a:r>
              <a:rPr lang="ru-RU" dirty="0"/>
              <a:t> новою.</a:t>
            </a:r>
          </a:p>
        </p:txBody>
      </p:sp>
    </p:spTree>
    <p:extLst>
      <p:ext uri="{BB962C8B-B14F-4D97-AF65-F5344CB8AC3E}">
        <p14:creationId xmlns:p14="http://schemas.microsoft.com/office/powerpoint/2010/main" val="26055772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605" t="49032" r="20658" b="21459"/>
          <a:stretch/>
        </p:blipFill>
        <p:spPr>
          <a:xfrm>
            <a:off x="770105" y="1108953"/>
            <a:ext cx="10173511" cy="424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2850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Маркетингові комунікації в цифровому середовищі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6919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Маркетингові</a:t>
            </a:r>
            <a:r>
              <a:rPr lang="ru-RU" dirty="0"/>
              <a:t> </a:t>
            </a:r>
            <a:r>
              <a:rPr lang="ru-RU" dirty="0" err="1"/>
              <a:t>комунікаці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err="1"/>
              <a:t>Маркетингові</a:t>
            </a:r>
            <a:r>
              <a:rPr lang="ru-RU" dirty="0"/>
              <a:t> </a:t>
            </a:r>
            <a:r>
              <a:rPr lang="ru-RU" dirty="0" err="1"/>
              <a:t>комунікації</a:t>
            </a:r>
            <a:r>
              <a:rPr lang="ru-RU" dirty="0"/>
              <a:t> у цифровому </a:t>
            </a:r>
            <a:r>
              <a:rPr lang="ru-RU" dirty="0" err="1"/>
              <a:t>середовищі</a:t>
            </a:r>
            <a:r>
              <a:rPr lang="ru-RU" dirty="0"/>
              <a:t> </a:t>
            </a:r>
            <a:r>
              <a:rPr lang="ru-RU" dirty="0" err="1"/>
              <a:t>істотно</a:t>
            </a:r>
            <a:r>
              <a:rPr lang="ru-RU" dirty="0"/>
              <a:t> </a:t>
            </a:r>
            <a:r>
              <a:rPr lang="ru-RU" dirty="0" err="1"/>
              <a:t>відрізняються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 smtClean="0"/>
              <a:t>традиційних</a:t>
            </a:r>
            <a:r>
              <a:rPr lang="ru-RU" dirty="0" smtClean="0"/>
              <a:t> </a:t>
            </a:r>
            <a:r>
              <a:rPr lang="ru-RU" dirty="0" err="1" smtClean="0"/>
              <a:t>комунікацій</a:t>
            </a:r>
            <a:r>
              <a:rPr lang="ru-RU" dirty="0" smtClean="0"/>
              <a:t> </a:t>
            </a:r>
            <a:r>
              <a:rPr lang="ru-RU" dirty="0"/>
              <a:t>каналами </a:t>
            </a:r>
            <a:r>
              <a:rPr lang="ru-RU" dirty="0" err="1"/>
              <a:t>передачі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та </a:t>
            </a:r>
            <a:r>
              <a:rPr lang="ru-RU" dirty="0" err="1"/>
              <a:t>інструментальною</a:t>
            </a:r>
            <a:r>
              <a:rPr lang="ru-RU" dirty="0"/>
              <a:t> характеристикою – </a:t>
            </a:r>
            <a:r>
              <a:rPr lang="ru-RU" dirty="0" err="1"/>
              <a:t>змістом</a:t>
            </a:r>
            <a:r>
              <a:rPr lang="ru-RU" dirty="0"/>
              <a:t> </a:t>
            </a:r>
            <a:r>
              <a:rPr lang="ru-RU" dirty="0" smtClean="0"/>
              <a:t>та </a:t>
            </a:r>
            <a:r>
              <a:rPr lang="ru-RU" dirty="0" err="1" smtClean="0"/>
              <a:t>впливом</a:t>
            </a:r>
            <a:r>
              <a:rPr lang="ru-RU" dirty="0" smtClean="0"/>
              <a:t> </a:t>
            </a:r>
            <a:r>
              <a:rPr lang="ru-RU" dirty="0" err="1"/>
              <a:t>повідомлень</a:t>
            </a:r>
            <a:r>
              <a:rPr lang="ru-RU" dirty="0"/>
              <a:t> на </a:t>
            </a:r>
            <a:r>
              <a:rPr lang="ru-RU" dirty="0" err="1" smtClean="0"/>
              <a:t>споживачів</a:t>
            </a:r>
            <a:r>
              <a:rPr lang="ru-RU" dirty="0" smtClean="0"/>
              <a:t>. </a:t>
            </a:r>
          </a:p>
          <a:p>
            <a:pPr algn="just"/>
            <a:r>
              <a:rPr lang="ru-RU" dirty="0" smtClean="0"/>
              <a:t>По </a:t>
            </a:r>
            <a:r>
              <a:rPr lang="ru-RU" dirty="0" err="1"/>
              <a:t>суті</a:t>
            </a:r>
            <a:r>
              <a:rPr lang="ru-RU" dirty="0"/>
              <a:t>, в цифровому-</a:t>
            </a:r>
            <a:r>
              <a:rPr lang="ru-RU" dirty="0" err="1"/>
              <a:t>середовищі</a:t>
            </a:r>
            <a:r>
              <a:rPr lang="ru-RU" dirty="0"/>
              <a:t> вони є </a:t>
            </a:r>
            <a:r>
              <a:rPr lang="ru-RU" dirty="0" err="1" smtClean="0"/>
              <a:t>інтерактивною</a:t>
            </a:r>
            <a:r>
              <a:rPr lang="ru-RU" dirty="0" smtClean="0"/>
              <a:t> рекламою </a:t>
            </a:r>
            <a:r>
              <a:rPr lang="ru-RU" dirty="0"/>
              <a:t>і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функцію</a:t>
            </a:r>
            <a:r>
              <a:rPr lang="ru-RU" dirty="0"/>
              <a:t> </a:t>
            </a:r>
            <a:r>
              <a:rPr lang="ru-RU" dirty="0" err="1"/>
              <a:t>таргетування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В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 </a:t>
            </a:r>
            <a:r>
              <a:rPr lang="ru-RU" dirty="0" err="1"/>
              <a:t>виокремлюють</a:t>
            </a:r>
            <a:r>
              <a:rPr lang="ru-RU" dirty="0"/>
              <a:t> два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підходи</a:t>
            </a:r>
            <a:r>
              <a:rPr lang="ru-RU" dirty="0"/>
              <a:t> до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цифрових</a:t>
            </a:r>
            <a:r>
              <a:rPr lang="ru-RU" dirty="0" smtClean="0"/>
              <a:t> </a:t>
            </a:r>
            <a:r>
              <a:rPr lang="ru-RU" dirty="0" err="1"/>
              <a:t>комунікацій</a:t>
            </a:r>
            <a:r>
              <a:rPr lang="ru-RU" dirty="0"/>
              <a:t>: </a:t>
            </a:r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цифрових</a:t>
            </a:r>
            <a:r>
              <a:rPr lang="ru-RU" dirty="0"/>
              <a:t> </a:t>
            </a:r>
            <a:r>
              <a:rPr lang="ru-RU" dirty="0" err="1"/>
              <a:t>комунікацій</a:t>
            </a:r>
            <a:r>
              <a:rPr lang="ru-RU" dirty="0"/>
              <a:t> в </a:t>
            </a:r>
            <a:r>
              <a:rPr lang="ru-RU" dirty="0" err="1"/>
              <a:t>окремий</a:t>
            </a:r>
            <a:r>
              <a:rPr lang="ru-RU" dirty="0"/>
              <a:t> </a:t>
            </a:r>
            <a:r>
              <a:rPr lang="ru-RU" dirty="0" err="1"/>
              <a:t>напрямок</a:t>
            </a:r>
            <a:r>
              <a:rPr lang="ru-RU" dirty="0"/>
              <a:t> у рамках </a:t>
            </a:r>
            <a:r>
              <a:rPr lang="ru-RU" dirty="0" err="1" smtClean="0"/>
              <a:t>бізнес-процесів</a:t>
            </a:r>
            <a:r>
              <a:rPr lang="ru-RU" dirty="0" smtClean="0"/>
              <a:t> </a:t>
            </a:r>
            <a:r>
              <a:rPr lang="ru-RU" dirty="0" err="1"/>
              <a:t>підприємства</a:t>
            </a:r>
            <a:r>
              <a:rPr lang="ru-RU" dirty="0"/>
              <a:t> та </a:t>
            </a:r>
            <a:r>
              <a:rPr lang="ru-RU" dirty="0" err="1"/>
              <a:t>інтеграція</a:t>
            </a:r>
            <a:r>
              <a:rPr lang="ru-RU" dirty="0"/>
              <a:t> </a:t>
            </a:r>
            <a:r>
              <a:rPr lang="ru-RU" dirty="0" err="1"/>
              <a:t>побудови</a:t>
            </a:r>
            <a:r>
              <a:rPr lang="ru-RU" dirty="0"/>
              <a:t> </a:t>
            </a:r>
            <a:r>
              <a:rPr lang="ru-RU" dirty="0" err="1"/>
              <a:t>цифрових</a:t>
            </a:r>
            <a:r>
              <a:rPr lang="ru-RU" dirty="0"/>
              <a:t> </a:t>
            </a:r>
            <a:r>
              <a:rPr lang="ru-RU" dirty="0" err="1"/>
              <a:t>комунікацій</a:t>
            </a:r>
            <a:r>
              <a:rPr lang="ru-RU" dirty="0"/>
              <a:t> з </a:t>
            </a:r>
            <a:r>
              <a:rPr lang="ru-RU" dirty="0" err="1" smtClean="0"/>
              <a:t>маркетинговим</a:t>
            </a:r>
            <a:r>
              <a:rPr lang="ru-RU" dirty="0" smtClean="0"/>
              <a:t> департаментом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70552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323" t="13039" r="17264" b="18776"/>
          <a:stretch/>
        </p:blipFill>
        <p:spPr>
          <a:xfrm>
            <a:off x="2013625" y="365125"/>
            <a:ext cx="8005864" cy="634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6789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Класифікація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медіа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беруть</a:t>
            </a:r>
            <a:r>
              <a:rPr lang="ru-RU" dirty="0"/>
              <a:t> участь у </a:t>
            </a:r>
            <a:r>
              <a:rPr lang="ru-RU" dirty="0" err="1"/>
              <a:t>формуванні</a:t>
            </a:r>
            <a:r>
              <a:rPr lang="ru-RU" dirty="0"/>
              <a:t> </a:t>
            </a:r>
            <a:r>
              <a:rPr lang="ru-RU" dirty="0" err="1"/>
              <a:t>комунікацій</a:t>
            </a:r>
            <a:r>
              <a:rPr lang="ru-RU" dirty="0"/>
              <a:t> бренду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299" t="49702" r="30970" b="33978"/>
          <a:stretch/>
        </p:blipFill>
        <p:spPr>
          <a:xfrm>
            <a:off x="838200" y="1974714"/>
            <a:ext cx="10506915" cy="249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6362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Етапи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комунікацій</a:t>
            </a:r>
            <a:r>
              <a:rPr lang="ru-RU" dirty="0"/>
              <a:t> бренду в цифровому </a:t>
            </a:r>
            <a:r>
              <a:rPr lang="ru-RU" dirty="0" err="1"/>
              <a:t>середовищі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947" t="24217" r="35119" b="22576"/>
          <a:stretch/>
        </p:blipFill>
        <p:spPr>
          <a:xfrm>
            <a:off x="2821021" y="1128408"/>
            <a:ext cx="5680954" cy="549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2982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976" t="36065" r="20784" b="31519"/>
          <a:stretch/>
        </p:blipFill>
        <p:spPr>
          <a:xfrm>
            <a:off x="727169" y="1186775"/>
            <a:ext cx="10626631" cy="481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67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Права </a:t>
            </a:r>
            <a:r>
              <a:rPr lang="ru-RU" b="1" dirty="0" err="1"/>
              <a:t>інтелектуальної</a:t>
            </a:r>
            <a:r>
              <a:rPr lang="ru-RU" b="1" dirty="0"/>
              <a:t> </a:t>
            </a:r>
            <a:r>
              <a:rPr lang="ru-RU" b="1" dirty="0" err="1"/>
              <a:t>власності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25685"/>
            <a:ext cx="10515600" cy="4951278"/>
          </a:xfrm>
        </p:spPr>
        <p:txBody>
          <a:bodyPr>
            <a:normAutofit/>
          </a:bodyPr>
          <a:lstStyle/>
          <a:p>
            <a:pPr algn="just"/>
            <a:r>
              <a:rPr lang="ru-RU" dirty="0" err="1" smtClean="0"/>
              <a:t>Цифровий</a:t>
            </a:r>
            <a:r>
              <a:rPr lang="ru-RU" dirty="0" smtClean="0"/>
              <a:t> </a:t>
            </a:r>
            <a:r>
              <a:rPr lang="ru-RU" dirty="0"/>
              <a:t>маркетинг </a:t>
            </a:r>
            <a:r>
              <a:rPr lang="ru-RU" dirty="0" err="1"/>
              <a:t>процвітає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творчості</a:t>
            </a:r>
            <a:r>
              <a:rPr lang="ru-RU" dirty="0"/>
              <a:t>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унікальних</a:t>
            </a:r>
            <a:r>
              <a:rPr lang="ru-RU" dirty="0"/>
              <a:t> </a:t>
            </a:r>
            <a:r>
              <a:rPr lang="ru-RU" dirty="0" err="1"/>
              <a:t>логотипів</a:t>
            </a:r>
            <a:r>
              <a:rPr lang="ru-RU" dirty="0"/>
              <a:t> до </a:t>
            </a:r>
            <a:r>
              <a:rPr lang="ru-RU" dirty="0" err="1"/>
              <a:t>цікавого</a:t>
            </a:r>
            <a:r>
              <a:rPr lang="ru-RU" dirty="0"/>
              <a:t> контенту.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 smtClean="0"/>
              <a:t>творчих</a:t>
            </a:r>
            <a:r>
              <a:rPr lang="ru-RU" dirty="0" smtClean="0"/>
              <a:t> </a:t>
            </a:r>
            <a:r>
              <a:rPr lang="ru-RU" dirty="0" err="1"/>
              <a:t>активів</a:t>
            </a:r>
            <a:r>
              <a:rPr lang="ru-RU" dirty="0"/>
              <a:t> є </a:t>
            </a:r>
            <a:r>
              <a:rPr lang="ru-RU" dirty="0" err="1"/>
              <a:t>надзвичайно</a:t>
            </a:r>
            <a:r>
              <a:rPr lang="ru-RU" dirty="0"/>
              <a:t> </a:t>
            </a:r>
            <a:r>
              <a:rPr lang="ru-RU" dirty="0" err="1"/>
              <a:t>важливим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uk-UA" dirty="0" smtClean="0"/>
              <a:t>Необхідно </a:t>
            </a:r>
            <a:r>
              <a:rPr lang="ru-RU" dirty="0" err="1" smtClean="0"/>
              <a:t>захистити</a:t>
            </a:r>
            <a:r>
              <a:rPr lang="ru-RU" dirty="0" smtClean="0"/>
              <a:t> </a:t>
            </a:r>
            <a:r>
              <a:rPr lang="ru-RU" dirty="0" err="1"/>
              <a:t>авторські</a:t>
            </a:r>
            <a:r>
              <a:rPr lang="ru-RU" dirty="0"/>
              <a:t> права, </a:t>
            </a:r>
            <a:r>
              <a:rPr lang="ru-RU" dirty="0" err="1"/>
              <a:t>торгові</a:t>
            </a:r>
            <a:r>
              <a:rPr lang="ru-RU" dirty="0"/>
              <a:t> марки та </a:t>
            </a:r>
            <a:r>
              <a:rPr lang="ru-RU" dirty="0" err="1"/>
              <a:t>патенти</a:t>
            </a:r>
            <a:r>
              <a:rPr lang="ru-RU" dirty="0"/>
              <a:t>, де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можливо</a:t>
            </a:r>
            <a:r>
              <a:rPr lang="ru-RU" dirty="0"/>
              <a:t>. </a:t>
            </a:r>
            <a:r>
              <a:rPr lang="ru-RU" dirty="0" err="1"/>
              <a:t>Реєстрація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прав </a:t>
            </a:r>
            <a:r>
              <a:rPr lang="ru-RU" dirty="0" err="1"/>
              <a:t>захищає</a:t>
            </a:r>
            <a:r>
              <a:rPr lang="ru-RU" dirty="0"/>
              <a:t> </a:t>
            </a:r>
            <a:r>
              <a:rPr lang="ru-RU" dirty="0" err="1" smtClean="0"/>
              <a:t>творіння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запобігає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несанкціонованому</a:t>
            </a:r>
            <a:r>
              <a:rPr lang="ru-RU" dirty="0"/>
              <a:t> </a:t>
            </a:r>
            <a:r>
              <a:rPr lang="ru-RU" dirty="0" err="1"/>
              <a:t>використанню</a:t>
            </a:r>
            <a:r>
              <a:rPr lang="ru-RU" dirty="0"/>
              <a:t> </a:t>
            </a:r>
            <a:r>
              <a:rPr lang="ru-RU" dirty="0" err="1"/>
              <a:t>іншими</a:t>
            </a:r>
            <a:r>
              <a:rPr lang="ru-RU" dirty="0"/>
              <a:t> особами. </a:t>
            </a:r>
          </a:p>
          <a:p>
            <a:pPr algn="just"/>
            <a:r>
              <a:rPr lang="ru-RU" dirty="0" err="1"/>
              <a:t>Наймаючи</a:t>
            </a:r>
            <a:r>
              <a:rPr lang="ru-RU" dirty="0"/>
              <a:t> </a:t>
            </a:r>
            <a:r>
              <a:rPr lang="ru-RU" dirty="0" err="1"/>
              <a:t>творчих</a:t>
            </a:r>
            <a:r>
              <a:rPr lang="ru-RU" dirty="0"/>
              <a:t> </a:t>
            </a:r>
            <a:r>
              <a:rPr lang="ru-RU" dirty="0" err="1"/>
              <a:t>працівників-фрілансерів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співпрацюючи</a:t>
            </a:r>
            <a:r>
              <a:rPr lang="ru-RU" dirty="0"/>
              <a:t> з </a:t>
            </a:r>
            <a:r>
              <a:rPr lang="ru-RU" dirty="0" err="1"/>
              <a:t>третіми</a:t>
            </a:r>
            <a:r>
              <a:rPr lang="ru-RU" dirty="0"/>
              <a:t> сторонами,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переконатись</a:t>
            </a:r>
            <a:r>
              <a:rPr lang="ru-RU" dirty="0" smtClean="0"/>
              <a:t>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угодах</a:t>
            </a:r>
            <a:r>
              <a:rPr lang="ru-RU" dirty="0"/>
              <a:t> </a:t>
            </a:r>
            <a:r>
              <a:rPr lang="ru-RU" dirty="0" err="1"/>
              <a:t>чітко</a:t>
            </a:r>
            <a:r>
              <a:rPr lang="ru-RU" dirty="0"/>
              <a:t> </a:t>
            </a:r>
            <a:r>
              <a:rPr lang="ru-RU" dirty="0" err="1"/>
              <a:t>визначено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чим</a:t>
            </a:r>
            <a:r>
              <a:rPr lang="ru-RU" dirty="0"/>
              <a:t> </a:t>
            </a:r>
            <a:r>
              <a:rPr lang="ru-RU" dirty="0" err="1"/>
              <a:t>володіє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завершення</a:t>
            </a:r>
            <a:r>
              <a:rPr lang="ru-RU" dirty="0"/>
              <a:t> проекту. Для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залучати</a:t>
            </a:r>
            <a:r>
              <a:rPr lang="ru-RU" dirty="0" smtClean="0"/>
              <a:t> </a:t>
            </a:r>
            <a:r>
              <a:rPr lang="ru-RU" dirty="0" err="1" smtClean="0"/>
              <a:t>юристів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спеціалізуються</a:t>
            </a:r>
            <a:r>
              <a:rPr lang="ru-RU" dirty="0"/>
              <a:t> на </a:t>
            </a:r>
            <a:r>
              <a:rPr lang="ru-RU" dirty="0" err="1"/>
              <a:t>інтелектуальній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ефективно</a:t>
            </a:r>
            <a:r>
              <a:rPr lang="ru-RU" dirty="0"/>
              <a:t> </a:t>
            </a:r>
            <a:r>
              <a:rPr lang="ru-RU" dirty="0" err="1"/>
              <a:t>захистити</a:t>
            </a:r>
            <a:r>
              <a:rPr lang="ru-RU" dirty="0"/>
              <a:t> </a:t>
            </a:r>
            <a:r>
              <a:rPr lang="ru-RU" dirty="0" err="1" smtClean="0"/>
              <a:t>активи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2717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якісно</a:t>
            </a:r>
            <a:r>
              <a:rPr lang="ru-RU" dirty="0"/>
              <a:t> </a:t>
            </a:r>
            <a:r>
              <a:rPr lang="ru-RU" dirty="0" err="1"/>
              <a:t>складених</a:t>
            </a:r>
            <a:r>
              <a:rPr lang="ru-RU" dirty="0"/>
              <a:t> </a:t>
            </a:r>
            <a:r>
              <a:rPr lang="ru-RU" dirty="0" err="1"/>
              <a:t>клієнтських</a:t>
            </a:r>
            <a:r>
              <a:rPr lang="ru-RU" dirty="0"/>
              <a:t> </a:t>
            </a:r>
            <a:r>
              <a:rPr lang="ru-RU" dirty="0" err="1"/>
              <a:t>контрактів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вирішальне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для </a:t>
            </a:r>
            <a:r>
              <a:rPr lang="ru-RU" dirty="0" err="1" smtClean="0"/>
              <a:t>стабільності</a:t>
            </a:r>
            <a:r>
              <a:rPr lang="ru-RU" dirty="0" smtClean="0"/>
              <a:t>. </a:t>
            </a:r>
            <a:r>
              <a:rPr lang="ru-RU" dirty="0" err="1"/>
              <a:t>Ці</a:t>
            </a:r>
            <a:r>
              <a:rPr lang="ru-RU" dirty="0"/>
              <a:t> угоди </a:t>
            </a:r>
            <a:r>
              <a:rPr lang="ru-RU" dirty="0" err="1"/>
              <a:t>визначають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графіки</a:t>
            </a:r>
            <a:r>
              <a:rPr lang="ru-RU" dirty="0"/>
              <a:t> </a:t>
            </a:r>
            <a:r>
              <a:rPr lang="ru-RU" dirty="0" err="1"/>
              <a:t>платежів</a:t>
            </a:r>
            <a:r>
              <a:rPr lang="ru-RU" dirty="0"/>
              <a:t> та </a:t>
            </a:r>
            <a:r>
              <a:rPr lang="ru-RU" dirty="0" err="1"/>
              <a:t>результати</a:t>
            </a:r>
            <a:r>
              <a:rPr lang="ru-RU" dirty="0"/>
              <a:t> проекту. Вони </a:t>
            </a:r>
            <a:r>
              <a:rPr lang="ru-RU" dirty="0" err="1"/>
              <a:t>вносять</a:t>
            </a:r>
            <a:r>
              <a:rPr lang="ru-RU" dirty="0"/>
              <a:t> </a:t>
            </a:r>
            <a:r>
              <a:rPr lang="ru-RU" dirty="0" err="1"/>
              <a:t>ясність</a:t>
            </a:r>
            <a:r>
              <a:rPr lang="ru-RU" dirty="0"/>
              <a:t> і </a:t>
            </a:r>
            <a:r>
              <a:rPr lang="ru-RU" dirty="0" err="1"/>
              <a:t>захищають</a:t>
            </a:r>
            <a:r>
              <a:rPr lang="ru-RU" dirty="0"/>
              <a:t> </a:t>
            </a:r>
            <a:r>
              <a:rPr lang="ru-RU" dirty="0" err="1"/>
              <a:t>обидві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потенційних</a:t>
            </a:r>
            <a:r>
              <a:rPr lang="ru-RU" dirty="0"/>
              <a:t> </a:t>
            </a:r>
            <a:r>
              <a:rPr lang="ru-RU" dirty="0" err="1"/>
              <a:t>непорозумінь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суперечок</a:t>
            </a:r>
            <a:r>
              <a:rPr lang="ru-RU" dirty="0"/>
              <a:t>.</a:t>
            </a:r>
          </a:p>
          <a:p>
            <a:pPr algn="just"/>
            <a:r>
              <a:rPr lang="ru-RU" dirty="0" err="1" smtClean="0"/>
              <a:t>Контракти</a:t>
            </a:r>
            <a:r>
              <a:rPr lang="ru-RU" dirty="0" smtClean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містити</a:t>
            </a:r>
            <a:r>
              <a:rPr lang="ru-RU" dirty="0"/>
              <a:t> </a:t>
            </a:r>
            <a:r>
              <a:rPr lang="ru-RU" dirty="0" err="1"/>
              <a:t>чіткі</a:t>
            </a:r>
            <a:r>
              <a:rPr lang="ru-RU" dirty="0"/>
              <a:t> </a:t>
            </a:r>
            <a:r>
              <a:rPr lang="ru-RU" dirty="0" err="1"/>
              <a:t>обсяги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очікується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r>
              <a:rPr lang="ru-RU" dirty="0"/>
              <a:t>. </a:t>
            </a:r>
            <a:r>
              <a:rPr lang="ru-RU" dirty="0" err="1"/>
              <a:t>Окресліть</a:t>
            </a:r>
            <a:r>
              <a:rPr lang="ru-RU" dirty="0"/>
              <a:t> </a:t>
            </a:r>
            <a:r>
              <a:rPr lang="ru-RU" dirty="0" err="1"/>
              <a:t>часові</a:t>
            </a:r>
            <a:r>
              <a:rPr lang="ru-RU" dirty="0"/>
              <a:t> рамки та </a:t>
            </a:r>
            <a:r>
              <a:rPr lang="ru-RU" dirty="0" err="1"/>
              <a:t>дедлайни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не </a:t>
            </a:r>
            <a:r>
              <a:rPr lang="ru-RU" dirty="0" err="1"/>
              <a:t>відставати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графіка</a:t>
            </a:r>
            <a:r>
              <a:rPr lang="ru-RU" dirty="0"/>
              <a:t>. </a:t>
            </a:r>
            <a:r>
              <a:rPr lang="ru-RU" dirty="0" err="1"/>
              <a:t>Умови</a:t>
            </a:r>
            <a:r>
              <a:rPr lang="ru-RU" dirty="0"/>
              <a:t> оплати </a:t>
            </a:r>
            <a:r>
              <a:rPr lang="ru-RU" dirty="0" err="1"/>
              <a:t>мають</a:t>
            </a:r>
            <a:r>
              <a:rPr lang="ru-RU" dirty="0"/>
              <a:t> бути </a:t>
            </a:r>
            <a:r>
              <a:rPr lang="ru-RU" dirty="0" err="1"/>
              <a:t>чіткими</a:t>
            </a:r>
            <a:r>
              <a:rPr lang="ru-RU" dirty="0"/>
              <a:t>; </a:t>
            </a:r>
            <a:r>
              <a:rPr lang="ru-RU" dirty="0" err="1" smtClean="0"/>
              <a:t>терміни</a:t>
            </a:r>
            <a:r>
              <a:rPr lang="ru-RU" dirty="0" smtClean="0"/>
              <a:t> </a:t>
            </a:r>
            <a:r>
              <a:rPr lang="ru-RU" dirty="0"/>
              <a:t>оплати </a:t>
            </a:r>
            <a:r>
              <a:rPr lang="ru-RU" dirty="0" err="1"/>
              <a:t>рахунків</a:t>
            </a:r>
            <a:r>
              <a:rPr lang="ru-RU" dirty="0"/>
              <a:t> та </a:t>
            </a:r>
            <a:r>
              <a:rPr lang="ru-RU" dirty="0" err="1"/>
              <a:t>штрафні</a:t>
            </a:r>
            <a:r>
              <a:rPr lang="ru-RU" dirty="0"/>
              <a:t> </a:t>
            </a:r>
            <a:r>
              <a:rPr lang="ru-RU" dirty="0" err="1"/>
              <a:t>санкції</a:t>
            </a:r>
            <a:r>
              <a:rPr lang="ru-RU" dirty="0"/>
              <a:t> за </a:t>
            </a:r>
            <a:r>
              <a:rPr lang="ru-RU" dirty="0" err="1"/>
              <a:t>прострочення</a:t>
            </a:r>
            <a:r>
              <a:rPr lang="ru-RU" dirty="0"/>
              <a:t> </a:t>
            </a:r>
            <a:r>
              <a:rPr lang="ru-RU" dirty="0" err="1"/>
              <a:t>платежів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Не забудьте про </a:t>
            </a:r>
            <a:r>
              <a:rPr lang="ru-RU" dirty="0" err="1"/>
              <a:t>пункти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стосуються</a:t>
            </a:r>
            <a:r>
              <a:rPr lang="ru-RU" dirty="0"/>
              <a:t> </a:t>
            </a:r>
            <a:r>
              <a:rPr lang="ru-RU" dirty="0" err="1"/>
              <a:t>конфіденційності</a:t>
            </a:r>
            <a:r>
              <a:rPr lang="ru-RU" dirty="0"/>
              <a:t> та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. </a:t>
            </a:r>
            <a:r>
              <a:rPr lang="ru-RU" dirty="0" err="1"/>
              <a:t>Клієнти</a:t>
            </a:r>
            <a:r>
              <a:rPr lang="ru-RU" dirty="0"/>
              <a:t> часто </a:t>
            </a:r>
            <a:r>
              <a:rPr lang="ru-RU" dirty="0" err="1"/>
              <a:t>діляться</a:t>
            </a:r>
            <a:r>
              <a:rPr lang="ru-RU" dirty="0"/>
              <a:t> </a:t>
            </a:r>
            <a:r>
              <a:rPr lang="ru-RU" dirty="0" err="1"/>
              <a:t>конфіденційною</a:t>
            </a:r>
            <a:r>
              <a:rPr lang="ru-RU" dirty="0"/>
              <a:t> </a:t>
            </a:r>
            <a:r>
              <a:rPr lang="ru-RU" dirty="0" err="1"/>
              <a:t>інформацією</a:t>
            </a:r>
            <a:r>
              <a:rPr lang="ru-RU" dirty="0"/>
              <a:t>, тому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важливо</a:t>
            </a:r>
            <a:r>
              <a:rPr lang="ru-RU" dirty="0"/>
              <a:t> </a:t>
            </a:r>
            <a:r>
              <a:rPr lang="ru-RU" dirty="0" err="1"/>
              <a:t>запевнити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</a:t>
            </a:r>
            <a:r>
              <a:rPr lang="ru-RU" dirty="0" err="1"/>
              <a:t>залишаються</a:t>
            </a:r>
            <a:r>
              <a:rPr lang="ru-RU" dirty="0"/>
              <a:t> в </a:t>
            </a:r>
            <a:r>
              <a:rPr lang="ru-RU" dirty="0" err="1"/>
              <a:t>безпеці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Доцільно</a:t>
            </a:r>
            <a:r>
              <a:rPr lang="ru-RU" dirty="0"/>
              <a:t> </a:t>
            </a:r>
            <a:r>
              <a:rPr lang="ru-RU" dirty="0" err="1"/>
              <a:t>залучати</a:t>
            </a:r>
            <a:r>
              <a:rPr lang="ru-RU" dirty="0"/>
              <a:t> </a:t>
            </a:r>
            <a:r>
              <a:rPr lang="ru-RU" u="sng" dirty="0" err="1" smtClean="0"/>
              <a:t>юристів</a:t>
            </a:r>
            <a:r>
              <a:rPr lang="ru-RU" dirty="0"/>
              <a:t> </a:t>
            </a:r>
            <a:r>
              <a:rPr lang="ru-RU" dirty="0" smtClean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їхній</a:t>
            </a:r>
            <a:r>
              <a:rPr lang="ru-RU" dirty="0"/>
              <a:t> </a:t>
            </a:r>
            <a:r>
              <a:rPr lang="ru-RU" dirty="0" err="1"/>
              <a:t>досвід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допомогти</a:t>
            </a:r>
            <a:r>
              <a:rPr lang="ru-RU" dirty="0"/>
              <a:t> вам </a:t>
            </a:r>
            <a:r>
              <a:rPr lang="ru-RU" dirty="0" err="1"/>
              <a:t>скласти</a:t>
            </a:r>
            <a:r>
              <a:rPr lang="ru-RU" dirty="0"/>
              <a:t> </a:t>
            </a:r>
            <a:r>
              <a:rPr lang="ru-RU" dirty="0" err="1"/>
              <a:t>комплексні</a:t>
            </a:r>
            <a:r>
              <a:rPr lang="ru-RU" dirty="0"/>
              <a:t> угоди,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сприятимуть</a:t>
            </a:r>
            <a:r>
              <a:rPr lang="ru-RU" dirty="0"/>
              <a:t> </a:t>
            </a:r>
            <a:r>
              <a:rPr lang="ru-RU" dirty="0" err="1"/>
              <a:t>побудові</a:t>
            </a:r>
            <a:r>
              <a:rPr lang="ru-RU" dirty="0"/>
              <a:t> </a:t>
            </a:r>
            <a:r>
              <a:rPr lang="ru-RU" dirty="0" err="1"/>
              <a:t>міцних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, </a:t>
            </a:r>
            <a:r>
              <a:rPr lang="ru-RU" dirty="0" err="1"/>
              <a:t>заснованих</a:t>
            </a:r>
            <a:r>
              <a:rPr lang="ru-RU" dirty="0"/>
              <a:t> на </a:t>
            </a:r>
            <a:r>
              <a:rPr lang="ru-RU" dirty="0" err="1"/>
              <a:t>довірі</a:t>
            </a:r>
            <a:r>
              <a:rPr lang="ru-RU" dirty="0"/>
              <a:t>. </a:t>
            </a:r>
            <a:r>
              <a:rPr lang="ru-RU" dirty="0" err="1"/>
              <a:t>Детальні</a:t>
            </a:r>
            <a:r>
              <a:rPr lang="ru-RU" dirty="0"/>
              <a:t> </a:t>
            </a:r>
            <a:r>
              <a:rPr lang="ru-RU" dirty="0" err="1"/>
              <a:t>контракти</a:t>
            </a:r>
            <a:r>
              <a:rPr lang="ru-RU" dirty="0"/>
              <a:t> з </a:t>
            </a:r>
            <a:r>
              <a:rPr lang="ru-RU" dirty="0" err="1"/>
              <a:t>клієнтами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захистити</a:t>
            </a:r>
            <a:r>
              <a:rPr lang="ru-RU" dirty="0"/>
              <a:t> вашу </a:t>
            </a:r>
            <a:r>
              <a:rPr lang="ru-RU" dirty="0" err="1"/>
              <a:t>агенцію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юридичних</a:t>
            </a:r>
            <a:r>
              <a:rPr lang="ru-RU" dirty="0"/>
              <a:t> </a:t>
            </a:r>
            <a:r>
              <a:rPr lang="ru-RU" dirty="0" err="1"/>
              <a:t>пасток</a:t>
            </a:r>
            <a:r>
              <a:rPr lang="ru-RU" dirty="0"/>
              <a:t>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судових</a:t>
            </a:r>
            <a:r>
              <a:rPr lang="ru-RU" dirty="0"/>
              <a:t> справ.</a:t>
            </a:r>
          </a:p>
          <a:p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304704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1B2B47"/>
                </a:solidFill>
                <a:effectLst/>
                <a:latin typeface="Lato"/>
              </a:rPr>
              <a:t>Клієнтські контракти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204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Дотримання</a:t>
            </a:r>
            <a:r>
              <a:rPr lang="ru-RU" b="1" dirty="0"/>
              <a:t> трудового </a:t>
            </a:r>
            <a:r>
              <a:rPr lang="ru-RU" b="1" dirty="0" err="1"/>
              <a:t>законодавства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err="1" smtClean="0"/>
              <a:t>Розуміння</a:t>
            </a:r>
            <a:r>
              <a:rPr lang="ru-RU" dirty="0" smtClean="0"/>
              <a:t> </a:t>
            </a:r>
            <a:r>
              <a:rPr lang="ru-RU" dirty="0" err="1"/>
              <a:t>дотримання</a:t>
            </a:r>
            <a:r>
              <a:rPr lang="ru-RU" dirty="0"/>
              <a:t> трудового </a:t>
            </a:r>
            <a:r>
              <a:rPr lang="ru-RU" dirty="0" err="1"/>
              <a:t>законодавства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важливе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для </a:t>
            </a:r>
            <a:r>
              <a:rPr lang="ru-RU" dirty="0" err="1"/>
              <a:t>агенцій</a:t>
            </a:r>
            <a:r>
              <a:rPr lang="ru-RU" dirty="0"/>
              <a:t> цифрового маркетингу,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справедливі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та </a:t>
            </a:r>
            <a:r>
              <a:rPr lang="ru-RU" dirty="0" err="1"/>
              <a:t>запобігти</a:t>
            </a:r>
            <a:r>
              <a:rPr lang="ru-RU" dirty="0"/>
              <a:t> </a:t>
            </a:r>
            <a:r>
              <a:rPr lang="ru-RU" dirty="0" err="1"/>
              <a:t>виникненню</a:t>
            </a:r>
            <a:r>
              <a:rPr lang="ru-RU" dirty="0"/>
              <a:t> дорогих </a:t>
            </a:r>
            <a:r>
              <a:rPr lang="ru-RU" dirty="0" err="1"/>
              <a:t>юридичних</a:t>
            </a:r>
            <a:r>
              <a:rPr lang="ru-RU" dirty="0"/>
              <a:t> проблем.</a:t>
            </a:r>
          </a:p>
          <a:p>
            <a:pPr algn="just"/>
            <a:r>
              <a:rPr lang="ru-RU" dirty="0" err="1"/>
              <a:t>Частиною</a:t>
            </a:r>
            <a:r>
              <a:rPr lang="ru-RU" dirty="0"/>
              <a:t> речей, на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хочете</a:t>
            </a:r>
            <a:r>
              <a:rPr lang="ru-RU" dirty="0"/>
              <a:t> </a:t>
            </a:r>
            <a:r>
              <a:rPr lang="ru-RU" dirty="0" err="1"/>
              <a:t>звернути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, є </a:t>
            </a:r>
            <a:r>
              <a:rPr lang="ru-RU" dirty="0" err="1"/>
              <a:t>дотримання</a:t>
            </a:r>
            <a:r>
              <a:rPr lang="ru-RU" dirty="0"/>
              <a:t> правил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заробітної</a:t>
            </a:r>
            <a:r>
              <a:rPr lang="ru-RU" dirty="0"/>
              <a:t> плати та </a:t>
            </a:r>
            <a:r>
              <a:rPr lang="ru-RU" dirty="0" err="1"/>
              <a:t>робочого</a:t>
            </a:r>
            <a:r>
              <a:rPr lang="ru-RU" dirty="0"/>
              <a:t> часу. Правильно </a:t>
            </a:r>
            <a:r>
              <a:rPr lang="ru-RU" dirty="0" err="1"/>
              <a:t>класифікуйте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 як </a:t>
            </a:r>
            <a:r>
              <a:rPr lang="ru-RU" dirty="0" err="1"/>
              <a:t>найманих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незалежних</a:t>
            </a:r>
            <a:r>
              <a:rPr lang="ru-RU" dirty="0"/>
              <a:t> </a:t>
            </a:r>
            <a:r>
              <a:rPr lang="ru-RU" dirty="0" err="1"/>
              <a:t>підрядників</a:t>
            </a:r>
            <a:r>
              <a:rPr lang="ru-RU" dirty="0"/>
              <a:t>; неправильна </a:t>
            </a:r>
            <a:r>
              <a:rPr lang="ru-RU" dirty="0" err="1"/>
              <a:t>класифікація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призвести</a:t>
            </a:r>
            <a:r>
              <a:rPr lang="ru-RU" dirty="0"/>
              <a:t> до </a:t>
            </a:r>
            <a:r>
              <a:rPr lang="ru-RU" dirty="0" err="1"/>
              <a:t>штрафних</a:t>
            </a:r>
            <a:r>
              <a:rPr lang="ru-RU" dirty="0"/>
              <a:t> </a:t>
            </a:r>
            <a:r>
              <a:rPr lang="ru-RU" dirty="0" err="1"/>
              <a:t>санкцій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пам'ятайте</a:t>
            </a:r>
            <a:r>
              <a:rPr lang="ru-RU" dirty="0"/>
              <a:t> про </a:t>
            </a:r>
            <a:r>
              <a:rPr lang="ru-RU" dirty="0" err="1"/>
              <a:t>закони</a:t>
            </a:r>
            <a:r>
              <a:rPr lang="ru-RU" dirty="0"/>
              <a:t> про </a:t>
            </a:r>
            <a:r>
              <a:rPr lang="ru-RU" dirty="0" err="1"/>
              <a:t>мінімальну</a:t>
            </a:r>
            <a:r>
              <a:rPr lang="ru-RU" dirty="0"/>
              <a:t> </a:t>
            </a:r>
            <a:r>
              <a:rPr lang="ru-RU" dirty="0" err="1"/>
              <a:t>заробітну</a:t>
            </a:r>
            <a:r>
              <a:rPr lang="ru-RU" dirty="0"/>
              <a:t> плату в </a:t>
            </a:r>
            <a:r>
              <a:rPr lang="ru-RU" dirty="0" err="1"/>
              <a:t>регіонах</a:t>
            </a:r>
            <a:r>
              <a:rPr lang="ru-RU" dirty="0"/>
              <a:t>, де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працюєте</a:t>
            </a:r>
            <a:r>
              <a:rPr lang="ru-RU" dirty="0"/>
              <a:t>.</a:t>
            </a:r>
          </a:p>
          <a:p>
            <a:pPr algn="just"/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укладати</a:t>
            </a:r>
            <a:r>
              <a:rPr lang="ru-RU" dirty="0" smtClean="0"/>
              <a:t> </a:t>
            </a:r>
            <a:r>
              <a:rPr lang="ru-RU" dirty="0" err="1" smtClean="0"/>
              <a:t>чіткі</a:t>
            </a:r>
            <a:r>
              <a:rPr lang="ru-RU" dirty="0" smtClean="0"/>
              <a:t> </a:t>
            </a:r>
            <a:r>
              <a:rPr lang="ru-RU" dirty="0" err="1"/>
              <a:t>контракти</a:t>
            </a:r>
            <a:r>
              <a:rPr lang="ru-RU" dirty="0"/>
              <a:t> з </a:t>
            </a:r>
            <a:r>
              <a:rPr lang="ru-RU" dirty="0" err="1"/>
              <a:t>працівниками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визначають</a:t>
            </a:r>
            <a:r>
              <a:rPr lang="ru-RU" dirty="0"/>
              <a:t>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посадові</a:t>
            </a:r>
            <a:r>
              <a:rPr lang="ru-RU" dirty="0"/>
              <a:t> </a:t>
            </a:r>
            <a:r>
              <a:rPr lang="ru-RU" dirty="0" err="1"/>
              <a:t>обов'язки</a:t>
            </a:r>
            <a:r>
              <a:rPr lang="ru-RU" dirty="0"/>
              <a:t>, </a:t>
            </a:r>
            <a:r>
              <a:rPr lang="ru-RU" dirty="0" err="1"/>
              <a:t>очікування</a:t>
            </a:r>
            <a:r>
              <a:rPr lang="ru-RU" dirty="0"/>
              <a:t> та </a:t>
            </a:r>
            <a:r>
              <a:rPr lang="ru-RU" dirty="0" err="1"/>
              <a:t>пільги</a:t>
            </a:r>
            <a:r>
              <a:rPr lang="ru-RU" dirty="0"/>
              <a:t>. За </a:t>
            </a:r>
            <a:r>
              <a:rPr lang="ru-RU" dirty="0" err="1"/>
              <a:t>необхідності</a:t>
            </a:r>
            <a:r>
              <a:rPr lang="ru-RU" dirty="0"/>
              <a:t> </a:t>
            </a:r>
            <a:r>
              <a:rPr lang="ru-RU" dirty="0" err="1" smtClean="0"/>
              <a:t>включаються</a:t>
            </a:r>
            <a:r>
              <a:rPr lang="ru-RU" dirty="0" smtClean="0"/>
              <a:t> </a:t>
            </a:r>
            <a:r>
              <a:rPr lang="ru-RU" dirty="0" err="1"/>
              <a:t>положення</a:t>
            </a:r>
            <a:r>
              <a:rPr lang="ru-RU" dirty="0"/>
              <a:t> про </a:t>
            </a:r>
            <a:r>
              <a:rPr lang="ru-RU" dirty="0" err="1"/>
              <a:t>неконкуренцію</a:t>
            </a:r>
            <a:r>
              <a:rPr lang="ru-RU" dirty="0"/>
              <a:t>, але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переконатись</a:t>
            </a:r>
            <a:r>
              <a:rPr lang="ru-RU" dirty="0" smtClean="0"/>
              <a:t>, </a:t>
            </a:r>
            <a:r>
              <a:rPr lang="ru-RU" dirty="0" err="1"/>
              <a:t>що</a:t>
            </a:r>
            <a:r>
              <a:rPr lang="ru-RU" dirty="0"/>
              <a:t> вони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юридичну</a:t>
            </a:r>
            <a:r>
              <a:rPr lang="ru-RU" dirty="0"/>
              <a:t> силу у </a:t>
            </a:r>
            <a:r>
              <a:rPr lang="ru-RU" dirty="0" err="1"/>
              <a:t>вашій</a:t>
            </a:r>
            <a:r>
              <a:rPr lang="ru-RU" dirty="0"/>
              <a:t> </a:t>
            </a:r>
            <a:r>
              <a:rPr lang="ru-RU" dirty="0" err="1"/>
              <a:t>юрисдикції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Нарешті</a:t>
            </a:r>
            <a:r>
              <a:rPr lang="ru-RU" dirty="0"/>
              <a:t>, </a:t>
            </a:r>
            <a:r>
              <a:rPr lang="ru-RU" dirty="0" err="1" smtClean="0"/>
              <a:t>необхідно</a:t>
            </a:r>
            <a:r>
              <a:rPr lang="ru-RU" dirty="0" smtClean="0"/>
              <a:t> бути </a:t>
            </a:r>
            <a:r>
              <a:rPr lang="ru-RU" dirty="0"/>
              <a:t>в </a:t>
            </a:r>
            <a:r>
              <a:rPr lang="ru-RU" dirty="0" err="1"/>
              <a:t>курсі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у трудовому </a:t>
            </a:r>
            <a:r>
              <a:rPr lang="ru-RU" dirty="0" err="1"/>
              <a:t>законодавстві</a:t>
            </a:r>
            <a:r>
              <a:rPr lang="ru-RU" dirty="0"/>
              <a:t>, регулярно </a:t>
            </a:r>
            <a:r>
              <a:rPr lang="ru-RU" dirty="0" err="1"/>
              <a:t>консультуючись</a:t>
            </a:r>
            <a:r>
              <a:rPr lang="ru-RU" dirty="0"/>
              <a:t> з HR-</a:t>
            </a:r>
            <a:r>
              <a:rPr lang="ru-RU" dirty="0" err="1"/>
              <a:t>фахівцями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юридичними</a:t>
            </a:r>
            <a:r>
              <a:rPr lang="ru-RU" dirty="0"/>
              <a:t> консультантами,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спеціалізуються</a:t>
            </a:r>
            <a:r>
              <a:rPr lang="ru-RU" dirty="0"/>
              <a:t> на </a:t>
            </a:r>
            <a:r>
              <a:rPr lang="ru-RU" dirty="0" err="1"/>
              <a:t>дотриманні</a:t>
            </a:r>
            <a:r>
              <a:rPr lang="ru-RU" dirty="0"/>
              <a:t> трудового </a:t>
            </a:r>
            <a:r>
              <a:rPr lang="ru-RU" dirty="0" err="1"/>
              <a:t>законодавства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все </a:t>
            </a:r>
            <a:r>
              <a:rPr lang="ru-RU" dirty="0" err="1"/>
              <a:t>відбувалося</a:t>
            </a:r>
            <a:r>
              <a:rPr lang="ru-RU" dirty="0"/>
              <a:t> в правовому та </a:t>
            </a:r>
            <a:r>
              <a:rPr lang="ru-RU" dirty="0" err="1"/>
              <a:t>етичному</a:t>
            </a:r>
            <a:r>
              <a:rPr lang="ru-RU" dirty="0"/>
              <a:t> </a:t>
            </a:r>
            <a:r>
              <a:rPr lang="ru-RU" dirty="0" err="1"/>
              <a:t>руслі</a:t>
            </a:r>
            <a:r>
              <a:rPr lang="ru-RU" dirty="0"/>
              <a:t>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1803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Заходи </a:t>
            </a:r>
            <a:r>
              <a:rPr lang="ru-RU" b="1" dirty="0" err="1"/>
              <a:t>кібербезпеки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 err="1" smtClean="0"/>
              <a:t>Індустрія</a:t>
            </a:r>
            <a:r>
              <a:rPr lang="ru-RU" dirty="0" smtClean="0"/>
              <a:t> </a:t>
            </a:r>
            <a:r>
              <a:rPr lang="ru-RU" dirty="0"/>
              <a:t>цифрового маркетингу є головною </a:t>
            </a:r>
            <a:r>
              <a:rPr lang="ru-RU" dirty="0" err="1"/>
              <a:t>мішенню</a:t>
            </a:r>
            <a:r>
              <a:rPr lang="ru-RU" dirty="0"/>
              <a:t> для </a:t>
            </a:r>
            <a:r>
              <a:rPr lang="ru-RU" dirty="0" err="1"/>
              <a:t>хакерів</a:t>
            </a:r>
            <a:r>
              <a:rPr lang="ru-RU" dirty="0"/>
              <a:t> через </a:t>
            </a:r>
            <a:r>
              <a:rPr lang="ru-RU" dirty="0" err="1"/>
              <a:t>величезні</a:t>
            </a:r>
            <a:r>
              <a:rPr lang="ru-RU" dirty="0"/>
              <a:t> </a:t>
            </a:r>
            <a:r>
              <a:rPr lang="ru-RU" dirty="0" err="1"/>
              <a:t>обсяги</a:t>
            </a:r>
            <a:r>
              <a:rPr lang="ru-RU" dirty="0"/>
              <a:t> </a:t>
            </a:r>
            <a:r>
              <a:rPr lang="ru-RU" dirty="0" err="1"/>
              <a:t>конфіденційної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обробляються</a:t>
            </a:r>
            <a:r>
              <a:rPr lang="ru-RU" dirty="0"/>
              <a:t> </a:t>
            </a:r>
            <a:r>
              <a:rPr lang="ru-RU" dirty="0" err="1"/>
              <a:t>щодня</a:t>
            </a:r>
            <a:r>
              <a:rPr lang="ru-RU" dirty="0"/>
              <a:t>.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впроваджувати</a:t>
            </a:r>
            <a:r>
              <a:rPr lang="ru-RU" dirty="0" smtClean="0"/>
              <a:t> </a:t>
            </a:r>
            <a:r>
              <a:rPr lang="ru-RU" dirty="0" err="1"/>
              <a:t>надійні</a:t>
            </a:r>
            <a:r>
              <a:rPr lang="ru-RU" dirty="0"/>
              <a:t> </a:t>
            </a:r>
            <a:r>
              <a:rPr lang="ru-RU" dirty="0" err="1"/>
              <a:t>протоколи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, </a:t>
            </a:r>
            <a:r>
              <a:rPr lang="ru-RU" dirty="0" err="1"/>
              <a:t>такі</a:t>
            </a:r>
            <a:r>
              <a:rPr lang="ru-RU" dirty="0"/>
              <a:t> як </a:t>
            </a:r>
            <a:r>
              <a:rPr lang="ru-RU" dirty="0" err="1"/>
              <a:t>багатофакторна</a:t>
            </a:r>
            <a:r>
              <a:rPr lang="ru-RU" dirty="0"/>
              <a:t> </a:t>
            </a:r>
            <a:r>
              <a:rPr lang="ru-RU" dirty="0" err="1"/>
              <a:t>автентифікація</a:t>
            </a:r>
            <a:r>
              <a:rPr lang="ru-RU" dirty="0"/>
              <a:t> (</a:t>
            </a:r>
            <a:r>
              <a:rPr lang="en-US" dirty="0"/>
              <a:t>MFA) </a:t>
            </a:r>
            <a:r>
              <a:rPr lang="ru-RU" dirty="0"/>
              <a:t>та </a:t>
            </a:r>
            <a:r>
              <a:rPr lang="ru-RU" dirty="0" err="1"/>
              <a:t>регулярне</a:t>
            </a:r>
            <a:r>
              <a:rPr lang="ru-RU" dirty="0"/>
              <a:t> </a:t>
            </a:r>
            <a:r>
              <a:rPr lang="ru-RU" dirty="0" err="1"/>
              <a:t>оновлення</a:t>
            </a:r>
            <a:r>
              <a:rPr lang="ru-RU" dirty="0"/>
              <a:t> </a:t>
            </a:r>
            <a:r>
              <a:rPr lang="ru-RU" dirty="0" err="1"/>
              <a:t>програмного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прості</a:t>
            </a:r>
            <a:r>
              <a:rPr lang="ru-RU" dirty="0"/>
              <a:t> кроки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зменшити</a:t>
            </a:r>
            <a:r>
              <a:rPr lang="ru-RU" dirty="0"/>
              <a:t> </a:t>
            </a:r>
            <a:r>
              <a:rPr lang="ru-RU" dirty="0" err="1"/>
              <a:t>вразливості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навчити</a:t>
            </a:r>
            <a:r>
              <a:rPr lang="ru-RU" dirty="0" smtClean="0"/>
              <a:t> </a:t>
            </a:r>
            <a:r>
              <a:rPr lang="ru-RU" dirty="0"/>
              <a:t>команду </a:t>
            </a:r>
            <a:r>
              <a:rPr lang="ru-RU" dirty="0" err="1"/>
              <a:t>розпізнавати</a:t>
            </a:r>
            <a:r>
              <a:rPr lang="ru-RU" dirty="0"/>
              <a:t> </a:t>
            </a:r>
            <a:r>
              <a:rPr lang="ru-RU" dirty="0" err="1"/>
              <a:t>спроби</a:t>
            </a:r>
            <a:r>
              <a:rPr lang="ru-RU" dirty="0"/>
              <a:t> </a:t>
            </a:r>
            <a:r>
              <a:rPr lang="ru-RU" dirty="0" err="1"/>
              <a:t>фішингу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поширені</a:t>
            </a:r>
            <a:r>
              <a:rPr lang="ru-RU" dirty="0"/>
              <a:t> </a:t>
            </a:r>
            <a:r>
              <a:rPr lang="ru-RU" dirty="0" err="1"/>
              <a:t>кіберзагрози</a:t>
            </a:r>
            <a:r>
              <a:rPr lang="ru-RU" dirty="0"/>
              <a:t>. </a:t>
            </a:r>
            <a:r>
              <a:rPr lang="ru-RU" dirty="0" err="1"/>
              <a:t>Постійне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гарантувати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залишатимуться</a:t>
            </a:r>
            <a:r>
              <a:rPr lang="ru-RU" dirty="0"/>
              <a:t> </a:t>
            </a:r>
            <a:r>
              <a:rPr lang="ru-RU" dirty="0" err="1"/>
              <a:t>пильними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Інвестуйте</a:t>
            </a:r>
            <a:r>
              <a:rPr lang="ru-RU" dirty="0"/>
              <a:t> в </a:t>
            </a:r>
            <a:r>
              <a:rPr lang="ru-RU" dirty="0" err="1"/>
              <a:t>захищені</a:t>
            </a:r>
            <a:r>
              <a:rPr lang="ru-RU" dirty="0"/>
              <a:t> </a:t>
            </a:r>
            <a:r>
              <a:rPr lang="ru-RU" dirty="0" err="1"/>
              <a:t>сервери</a:t>
            </a:r>
            <a:r>
              <a:rPr lang="ru-RU" dirty="0"/>
              <a:t> та </a:t>
            </a:r>
            <a:r>
              <a:rPr lang="ru-RU" dirty="0" err="1"/>
              <a:t>технології</a:t>
            </a:r>
            <a:r>
              <a:rPr lang="ru-RU" dirty="0"/>
              <a:t> </a:t>
            </a:r>
            <a:r>
              <a:rPr lang="ru-RU" dirty="0" err="1"/>
              <a:t>шифрування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захистити</a:t>
            </a:r>
            <a:r>
              <a:rPr lang="ru-RU" dirty="0"/>
              <a:t> </a:t>
            </a:r>
            <a:r>
              <a:rPr lang="ru-RU" dirty="0" err="1"/>
              <a:t>зберігання</a:t>
            </a:r>
            <a:r>
              <a:rPr lang="ru-RU" dirty="0"/>
              <a:t> та передачу </a:t>
            </a:r>
            <a:r>
              <a:rPr lang="ru-RU" dirty="0" err="1"/>
              <a:t>даних</a:t>
            </a:r>
            <a:r>
              <a:rPr lang="ru-RU" dirty="0"/>
              <a:t>. Регулярно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створювати</a:t>
            </a:r>
            <a:r>
              <a:rPr lang="ru-RU" dirty="0" smtClean="0"/>
              <a:t> </a:t>
            </a:r>
            <a:r>
              <a:rPr lang="ru-RU" dirty="0" err="1"/>
              <a:t>резервні</a:t>
            </a:r>
            <a:r>
              <a:rPr lang="ru-RU" dirty="0"/>
              <a:t> </a:t>
            </a:r>
            <a:r>
              <a:rPr lang="ru-RU" dirty="0" err="1"/>
              <a:t>копії</a:t>
            </a:r>
            <a:r>
              <a:rPr lang="ru-RU" dirty="0"/>
              <a:t> </a:t>
            </a:r>
            <a:r>
              <a:rPr lang="ru-RU" dirty="0" err="1"/>
              <a:t>важливих</a:t>
            </a:r>
            <a:r>
              <a:rPr lang="ru-RU" dirty="0"/>
              <a:t> </a:t>
            </a:r>
            <a:r>
              <a:rPr lang="ru-RU" dirty="0" err="1"/>
              <a:t>файлів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мінімізувати</a:t>
            </a:r>
            <a:r>
              <a:rPr lang="ru-RU" dirty="0"/>
              <a:t> </a:t>
            </a:r>
            <a:r>
              <a:rPr lang="ru-RU" dirty="0" err="1"/>
              <a:t>втрату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у </a:t>
            </a:r>
            <a:r>
              <a:rPr lang="ru-RU" dirty="0" err="1"/>
              <a:t>разі</a:t>
            </a:r>
            <a:r>
              <a:rPr lang="ru-RU" dirty="0"/>
              <a:t> атаки.</a:t>
            </a:r>
          </a:p>
          <a:p>
            <a:pPr algn="just"/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бажано</a:t>
            </a:r>
            <a:r>
              <a:rPr lang="ru-RU" dirty="0"/>
              <a:t> </a:t>
            </a:r>
            <a:r>
              <a:rPr lang="ru-RU" dirty="0" err="1"/>
              <a:t>проконсультуватися</a:t>
            </a:r>
            <a:r>
              <a:rPr lang="ru-RU" dirty="0"/>
              <a:t> з </a:t>
            </a:r>
            <a:r>
              <a:rPr lang="ru-RU" dirty="0" err="1"/>
              <a:t>експертами</a:t>
            </a:r>
            <a:r>
              <a:rPr lang="ru-RU" dirty="0"/>
              <a:t> з </a:t>
            </a:r>
            <a:r>
              <a:rPr lang="ru-RU" dirty="0" err="1"/>
              <a:t>кібербезпеки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бути на </a:t>
            </a:r>
            <a:r>
              <a:rPr lang="ru-RU" dirty="0" err="1"/>
              <a:t>крок</a:t>
            </a:r>
            <a:r>
              <a:rPr lang="ru-RU" dirty="0"/>
              <a:t> </a:t>
            </a:r>
            <a:r>
              <a:rPr lang="ru-RU" dirty="0" err="1"/>
              <a:t>попереду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загроз</a:t>
            </a:r>
            <a:r>
              <a:rPr lang="ru-RU" dirty="0"/>
              <a:t>. </a:t>
            </a:r>
            <a:r>
              <a:rPr lang="ru-RU" dirty="0" err="1"/>
              <a:t>Позаштатні</a:t>
            </a:r>
            <a:r>
              <a:rPr lang="ru-RU" dirty="0"/>
              <a:t> </a:t>
            </a:r>
            <a:r>
              <a:rPr lang="ru-RU" dirty="0" err="1"/>
              <a:t>експерти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стати в </a:t>
            </a:r>
            <a:r>
              <a:rPr lang="ru-RU" dirty="0" err="1"/>
              <a:t>нагоді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у вас </a:t>
            </a:r>
            <a:r>
              <a:rPr lang="ru-RU" dirty="0" err="1"/>
              <a:t>обмежений</a:t>
            </a:r>
            <a:r>
              <a:rPr lang="ru-RU" dirty="0"/>
              <a:t> бюджет,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наймаєте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за потреби.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6550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Дотримання</a:t>
            </a:r>
            <a:r>
              <a:rPr lang="ru-RU" b="1" dirty="0"/>
              <a:t> </a:t>
            </a:r>
            <a:r>
              <a:rPr lang="ru-RU" b="1" dirty="0" err="1"/>
              <a:t>податкового</a:t>
            </a:r>
            <a:r>
              <a:rPr lang="ru-RU" b="1" dirty="0"/>
              <a:t> </a:t>
            </a:r>
            <a:r>
              <a:rPr lang="ru-RU" b="1" dirty="0" err="1"/>
              <a:t>законодавства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err="1" smtClean="0"/>
              <a:t>Окрім</a:t>
            </a:r>
            <a:r>
              <a:rPr lang="ru-RU" dirty="0" smtClean="0"/>
              <a:t> </a:t>
            </a:r>
            <a:r>
              <a:rPr lang="ru-RU" dirty="0" err="1"/>
              <a:t>кібербезпеки</a:t>
            </a:r>
            <a:r>
              <a:rPr lang="ru-RU" dirty="0"/>
              <a:t>,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стежити</a:t>
            </a:r>
            <a:r>
              <a:rPr lang="ru-RU" dirty="0" smtClean="0"/>
              <a:t> </a:t>
            </a:r>
            <a:r>
              <a:rPr lang="ru-RU" dirty="0"/>
              <a:t>за </a:t>
            </a:r>
            <a:r>
              <a:rPr lang="ru-RU" dirty="0" err="1"/>
              <a:t>дотриманням</a:t>
            </a:r>
            <a:r>
              <a:rPr lang="ru-RU" dirty="0"/>
              <a:t> </a:t>
            </a:r>
            <a:r>
              <a:rPr lang="ru-RU" dirty="0" err="1"/>
              <a:t>податкового</a:t>
            </a:r>
            <a:r>
              <a:rPr lang="ru-RU" dirty="0"/>
              <a:t> </a:t>
            </a:r>
            <a:r>
              <a:rPr lang="ru-RU" dirty="0" err="1"/>
              <a:t>законодавства</a:t>
            </a:r>
            <a:r>
              <a:rPr lang="ru-RU" dirty="0"/>
              <a:t>. </a:t>
            </a:r>
            <a:r>
              <a:rPr lang="ru-RU" dirty="0" err="1"/>
              <a:t>Податкове</a:t>
            </a:r>
            <a:r>
              <a:rPr lang="ru-RU" dirty="0"/>
              <a:t> </a:t>
            </a:r>
            <a:r>
              <a:rPr lang="ru-RU" dirty="0" err="1"/>
              <a:t>законодавство</a:t>
            </a:r>
            <a:r>
              <a:rPr lang="ru-RU" dirty="0"/>
              <a:t> </a:t>
            </a:r>
            <a:r>
              <a:rPr lang="ru-RU" dirty="0" err="1"/>
              <a:t>суттєво</a:t>
            </a:r>
            <a:r>
              <a:rPr lang="ru-RU" dirty="0"/>
              <a:t> </a:t>
            </a:r>
            <a:r>
              <a:rPr lang="ru-RU" dirty="0" err="1"/>
              <a:t>відрізняється</a:t>
            </a:r>
            <a:r>
              <a:rPr lang="ru-RU" dirty="0"/>
              <a:t> в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регіонах</a:t>
            </a:r>
            <a:r>
              <a:rPr lang="ru-RU" dirty="0"/>
              <a:t> і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впливати</a:t>
            </a:r>
            <a:r>
              <a:rPr lang="ru-RU" dirty="0"/>
              <a:t> на все -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нарахування</a:t>
            </a:r>
            <a:r>
              <a:rPr lang="ru-RU" dirty="0"/>
              <a:t> </a:t>
            </a:r>
            <a:r>
              <a:rPr lang="ru-RU" dirty="0" err="1"/>
              <a:t>заробітної</a:t>
            </a:r>
            <a:r>
              <a:rPr lang="ru-RU" dirty="0"/>
              <a:t> плати до </a:t>
            </a:r>
            <a:r>
              <a:rPr lang="ru-RU" dirty="0" err="1"/>
              <a:t>виставлення</a:t>
            </a:r>
            <a:r>
              <a:rPr lang="ru-RU" dirty="0"/>
              <a:t> </a:t>
            </a:r>
            <a:r>
              <a:rPr lang="ru-RU" dirty="0" err="1"/>
              <a:t>рахунків</a:t>
            </a:r>
            <a:r>
              <a:rPr lang="ru-RU" dirty="0"/>
              <a:t> </a:t>
            </a:r>
            <a:r>
              <a:rPr lang="ru-RU" dirty="0" err="1"/>
              <a:t>клієнтам</a:t>
            </a:r>
            <a:r>
              <a:rPr lang="ru-RU" dirty="0"/>
              <a:t>.</a:t>
            </a:r>
          </a:p>
          <a:p>
            <a:pPr algn="just"/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/>
              <a:t>тісно</a:t>
            </a:r>
            <a:r>
              <a:rPr lang="ru-RU" dirty="0"/>
              <a:t> </a:t>
            </a:r>
            <a:r>
              <a:rPr lang="ru-RU" dirty="0" err="1"/>
              <a:t>співпрацювати</a:t>
            </a:r>
            <a:r>
              <a:rPr lang="ru-RU" dirty="0"/>
              <a:t> з бухгалтером, </a:t>
            </a:r>
            <a:r>
              <a:rPr lang="ru-RU" dirty="0" err="1"/>
              <a:t>знайомим</a:t>
            </a:r>
            <a:r>
              <a:rPr lang="ru-RU" dirty="0"/>
              <a:t> з </a:t>
            </a:r>
            <a:r>
              <a:rPr lang="ru-RU" dirty="0" err="1" smtClean="0"/>
              <a:t>галуззю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допомогти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точне</a:t>
            </a:r>
            <a:r>
              <a:rPr lang="ru-RU" dirty="0"/>
              <a:t> </a:t>
            </a:r>
            <a:r>
              <a:rPr lang="ru-RU" dirty="0" err="1"/>
              <a:t>ведення</a:t>
            </a:r>
            <a:r>
              <a:rPr lang="ru-RU" dirty="0"/>
              <a:t> </a:t>
            </a:r>
            <a:r>
              <a:rPr lang="ru-RU" dirty="0" err="1"/>
              <a:t>бухгалтерського</a:t>
            </a:r>
            <a:r>
              <a:rPr lang="ru-RU" dirty="0"/>
              <a:t> </a:t>
            </a:r>
            <a:r>
              <a:rPr lang="ru-RU" dirty="0" err="1"/>
              <a:t>обліку</a:t>
            </a:r>
            <a:r>
              <a:rPr lang="ru-RU" dirty="0"/>
              <a:t> та </a:t>
            </a:r>
            <a:r>
              <a:rPr lang="ru-RU" dirty="0" err="1"/>
              <a:t>своєчасне</a:t>
            </a:r>
            <a:r>
              <a:rPr lang="ru-RU" dirty="0"/>
              <a:t> </a:t>
            </a:r>
            <a:r>
              <a:rPr lang="ru-RU" dirty="0" err="1"/>
              <a:t>подання</a:t>
            </a:r>
            <a:r>
              <a:rPr lang="ru-RU" dirty="0"/>
              <a:t> </a:t>
            </a:r>
            <a:r>
              <a:rPr lang="ru-RU" dirty="0" err="1"/>
              <a:t>податкових</a:t>
            </a:r>
            <a:r>
              <a:rPr lang="ru-RU" dirty="0"/>
              <a:t> </a:t>
            </a:r>
            <a:r>
              <a:rPr lang="ru-RU" dirty="0" err="1"/>
              <a:t>декларацій</a:t>
            </a:r>
            <a:r>
              <a:rPr lang="ru-RU" dirty="0"/>
              <a:t>. </a:t>
            </a:r>
            <a:r>
              <a:rPr lang="ru-RU" dirty="0" err="1"/>
              <a:t>Ігнорування</a:t>
            </a:r>
            <a:r>
              <a:rPr lang="ru-RU" dirty="0"/>
              <a:t> </a:t>
            </a:r>
            <a:r>
              <a:rPr lang="ru-RU" dirty="0" err="1"/>
              <a:t>податкових</a:t>
            </a:r>
            <a:r>
              <a:rPr lang="ru-RU" dirty="0"/>
              <a:t> </a:t>
            </a:r>
            <a:r>
              <a:rPr lang="ru-RU" dirty="0" err="1"/>
              <a:t>зобов'язань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призвести</a:t>
            </a:r>
            <a:r>
              <a:rPr lang="ru-RU" dirty="0"/>
              <a:t> до </a:t>
            </a:r>
            <a:r>
              <a:rPr lang="ru-RU" dirty="0" err="1"/>
              <a:t>серйозних</a:t>
            </a:r>
            <a:r>
              <a:rPr lang="ru-RU" dirty="0"/>
              <a:t> </a:t>
            </a:r>
            <a:r>
              <a:rPr lang="ru-RU" dirty="0" err="1"/>
              <a:t>штрафів</a:t>
            </a:r>
            <a:r>
              <a:rPr lang="ru-RU" dirty="0"/>
              <a:t> і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труднощів</a:t>
            </a:r>
            <a:r>
              <a:rPr lang="ru-RU" dirty="0"/>
              <a:t>.</a:t>
            </a:r>
          </a:p>
          <a:p>
            <a:pPr algn="just"/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враховувати</a:t>
            </a:r>
            <a:r>
              <a:rPr lang="ru-RU" dirty="0" smtClean="0"/>
              <a:t> </a:t>
            </a:r>
            <a:r>
              <a:rPr lang="ru-RU" dirty="0" err="1"/>
              <a:t>специфіку</a:t>
            </a:r>
            <a:r>
              <a:rPr lang="ru-RU" dirty="0"/>
              <a:t> </a:t>
            </a:r>
            <a:r>
              <a:rPr lang="ru-RU" dirty="0" err="1"/>
              <a:t>податку</a:t>
            </a:r>
            <a:r>
              <a:rPr lang="ru-RU" dirty="0"/>
              <a:t> з </a:t>
            </a:r>
            <a:r>
              <a:rPr lang="ru-RU" dirty="0" err="1"/>
              <a:t>продажів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продаєте</a:t>
            </a:r>
            <a:r>
              <a:rPr lang="ru-RU" dirty="0"/>
              <a:t> </a:t>
            </a:r>
            <a:r>
              <a:rPr lang="ru-RU" dirty="0" err="1"/>
              <a:t>цифрові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за межами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на </a:t>
            </a:r>
            <a:r>
              <a:rPr lang="ru-RU" dirty="0" err="1"/>
              <a:t>міжнародному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; у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сфері</a:t>
            </a:r>
            <a:r>
              <a:rPr lang="ru-RU" dirty="0"/>
              <a:t> часто </a:t>
            </a:r>
            <a:r>
              <a:rPr lang="ru-RU" dirty="0" err="1"/>
              <a:t>виникають</a:t>
            </a:r>
            <a:r>
              <a:rPr lang="ru-RU" dirty="0"/>
              <a:t> </a:t>
            </a:r>
            <a:r>
              <a:rPr lang="ru-RU" dirty="0" err="1"/>
              <a:t>складнощі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потребують</a:t>
            </a:r>
            <a:r>
              <a:rPr lang="ru-RU" dirty="0"/>
              <a:t> </a:t>
            </a:r>
            <a:r>
              <a:rPr lang="ru-RU" dirty="0" err="1"/>
              <a:t>консультації</a:t>
            </a:r>
            <a:r>
              <a:rPr lang="ru-RU" dirty="0"/>
              <a:t> </a:t>
            </a:r>
            <a:r>
              <a:rPr lang="ru-RU" dirty="0" err="1"/>
              <a:t>експерта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 smtClean="0"/>
              <a:t>необхідно</a:t>
            </a:r>
            <a:r>
              <a:rPr lang="ru-RU" dirty="0" smtClean="0"/>
              <a:t> вести </a:t>
            </a:r>
            <a:r>
              <a:rPr lang="ru-RU" dirty="0" err="1"/>
              <a:t>ретельний</a:t>
            </a:r>
            <a:r>
              <a:rPr lang="ru-RU" dirty="0"/>
              <a:t> </a:t>
            </a:r>
            <a:r>
              <a:rPr lang="ru-RU" dirty="0" err="1"/>
              <a:t>облік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транзакцій</a:t>
            </a:r>
            <a:r>
              <a:rPr lang="ru-RU" dirty="0"/>
              <a:t>; </a:t>
            </a:r>
            <a:r>
              <a:rPr lang="ru-RU" dirty="0" err="1"/>
              <a:t>ретельна</a:t>
            </a:r>
            <a:r>
              <a:rPr lang="ru-RU" dirty="0"/>
              <a:t> </a:t>
            </a:r>
            <a:r>
              <a:rPr lang="ru-RU" dirty="0" err="1"/>
              <a:t>документація</a:t>
            </a:r>
            <a:r>
              <a:rPr lang="ru-RU" dirty="0"/>
              <a:t> </a:t>
            </a:r>
            <a:r>
              <a:rPr lang="ru-RU" dirty="0" err="1"/>
              <a:t>спрощує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подачі</a:t>
            </a:r>
            <a:r>
              <a:rPr lang="ru-RU" dirty="0"/>
              <a:t> </a:t>
            </a:r>
            <a:r>
              <a:rPr lang="ru-RU" dirty="0" err="1"/>
              <a:t>звітності</a:t>
            </a:r>
            <a:r>
              <a:rPr lang="ru-RU" dirty="0"/>
              <a:t> та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будь-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потенційних</a:t>
            </a:r>
            <a:r>
              <a:rPr lang="ru-RU" dirty="0"/>
              <a:t> </a:t>
            </a:r>
            <a:r>
              <a:rPr lang="ru-RU" dirty="0" err="1"/>
              <a:t>перевірок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Податкові</a:t>
            </a:r>
            <a:r>
              <a:rPr lang="ru-RU" dirty="0"/>
              <a:t> </a:t>
            </a:r>
            <a:r>
              <a:rPr lang="ru-RU" dirty="0" err="1"/>
              <a:t>експерти</a:t>
            </a:r>
            <a:r>
              <a:rPr lang="ru-RU" dirty="0"/>
              <a:t> </a:t>
            </a:r>
            <a:r>
              <a:rPr lang="ru-RU" dirty="0" err="1"/>
              <a:t>допоможуть</a:t>
            </a:r>
            <a:r>
              <a:rPr lang="ru-RU" dirty="0"/>
              <a:t> </a:t>
            </a:r>
            <a:r>
              <a:rPr lang="ru-RU" dirty="0" smtClean="0"/>
              <a:t>бути </a:t>
            </a:r>
            <a:r>
              <a:rPr lang="ru-RU" dirty="0"/>
              <a:t>в </a:t>
            </a:r>
            <a:r>
              <a:rPr lang="ru-RU" dirty="0" err="1"/>
              <a:t>курсі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у </a:t>
            </a:r>
            <a:r>
              <a:rPr lang="ru-RU" dirty="0" err="1"/>
              <a:t>податковому</a:t>
            </a:r>
            <a:r>
              <a:rPr lang="ru-RU" dirty="0"/>
              <a:t> </a:t>
            </a:r>
            <a:r>
              <a:rPr lang="ru-RU" dirty="0" err="1"/>
              <a:t>законодавстві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вплинути</a:t>
            </a:r>
            <a:r>
              <a:rPr lang="ru-RU" dirty="0"/>
              <a:t> на </a:t>
            </a:r>
            <a:r>
              <a:rPr lang="ru-RU" dirty="0" err="1"/>
              <a:t>ваші</a:t>
            </a:r>
            <a:r>
              <a:rPr lang="ru-RU" dirty="0"/>
              <a:t> </a:t>
            </a:r>
            <a:r>
              <a:rPr lang="ru-RU" dirty="0" err="1"/>
              <a:t>бізнес-операції</a:t>
            </a:r>
            <a:r>
              <a:rPr lang="ru-RU" dirty="0"/>
              <a:t>, </a:t>
            </a:r>
            <a:r>
              <a:rPr lang="ru-RU" dirty="0" err="1"/>
              <a:t>забезпечуючи</a:t>
            </a:r>
            <a:r>
              <a:rPr lang="ru-RU" dirty="0"/>
              <a:t> </a:t>
            </a:r>
            <a:r>
              <a:rPr lang="ru-RU" dirty="0" err="1"/>
              <a:t>постійне</a:t>
            </a:r>
            <a:r>
              <a:rPr lang="ru-RU" dirty="0"/>
              <a:t> </a:t>
            </a:r>
            <a:r>
              <a:rPr lang="ru-RU" dirty="0" err="1"/>
              <a:t>дотримання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 </a:t>
            </a:r>
            <a:r>
              <a:rPr lang="ru-RU" dirty="0" err="1"/>
              <a:t>законодавства</a:t>
            </a:r>
            <a:r>
              <a:rPr lang="ru-RU" dirty="0"/>
              <a:t> та </a:t>
            </a:r>
            <a:r>
              <a:rPr lang="ru-RU" dirty="0" err="1"/>
              <a:t>уникаючи</a:t>
            </a:r>
            <a:r>
              <a:rPr lang="ru-RU" dirty="0"/>
              <a:t> </a:t>
            </a:r>
            <a:r>
              <a:rPr lang="ru-RU" dirty="0" err="1"/>
              <a:t>непотрібних</a:t>
            </a:r>
            <a:r>
              <a:rPr lang="ru-RU" dirty="0"/>
              <a:t> </a:t>
            </a:r>
            <a:r>
              <a:rPr lang="ru-RU" dirty="0" err="1"/>
              <a:t>сюрпризів</a:t>
            </a:r>
            <a:r>
              <a:rPr lang="ru-RU" dirty="0"/>
              <a:t> </a:t>
            </a:r>
            <a:r>
              <a:rPr lang="ru-RU" dirty="0" err="1"/>
              <a:t>наприкінці</a:t>
            </a:r>
            <a:r>
              <a:rPr lang="ru-RU" dirty="0"/>
              <a:t> року.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821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Закони</a:t>
            </a:r>
            <a:r>
              <a:rPr lang="ru-RU" b="1" dirty="0"/>
              <a:t> про </a:t>
            </a:r>
            <a:r>
              <a:rPr lang="ru-RU" b="1" dirty="0" err="1"/>
              <a:t>захист</a:t>
            </a:r>
            <a:r>
              <a:rPr lang="ru-RU" b="1" dirty="0"/>
              <a:t> прав </a:t>
            </a:r>
            <a:r>
              <a:rPr lang="ru-RU" b="1" dirty="0" err="1"/>
              <a:t>споживачів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 err="1" smtClean="0"/>
              <a:t>Дотримання</a:t>
            </a:r>
            <a:r>
              <a:rPr lang="ru-RU" dirty="0" smtClean="0"/>
              <a:t> </a:t>
            </a:r>
            <a:r>
              <a:rPr lang="ru-RU" dirty="0" err="1"/>
              <a:t>законів</a:t>
            </a:r>
            <a:r>
              <a:rPr lang="ru-RU" dirty="0"/>
              <a:t> про </a:t>
            </a:r>
            <a:r>
              <a:rPr lang="ru-RU" dirty="0" err="1"/>
              <a:t>захист</a:t>
            </a:r>
            <a:r>
              <a:rPr lang="ru-RU" dirty="0"/>
              <a:t> прав </a:t>
            </a:r>
            <a:r>
              <a:rPr lang="ru-RU" dirty="0" err="1"/>
              <a:t>споживачів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вирішальне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для </a:t>
            </a:r>
            <a:r>
              <a:rPr lang="ru-RU" dirty="0" err="1"/>
              <a:t>агенцій</a:t>
            </a:r>
            <a:r>
              <a:rPr lang="ru-RU" dirty="0"/>
              <a:t> цифрового маркетингу.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закони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чесну</a:t>
            </a:r>
            <a:r>
              <a:rPr lang="ru-RU" dirty="0"/>
              <a:t> практику та </a:t>
            </a:r>
            <a:r>
              <a:rPr lang="ru-RU" dirty="0" err="1"/>
              <a:t>прозорість</a:t>
            </a:r>
            <a:r>
              <a:rPr lang="ru-RU" dirty="0"/>
              <a:t> у </a:t>
            </a:r>
            <a:r>
              <a:rPr lang="ru-RU" dirty="0" err="1"/>
              <a:t>вашій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 з </a:t>
            </a:r>
            <a:r>
              <a:rPr lang="ru-RU" dirty="0" err="1"/>
              <a:t>клієнтами</a:t>
            </a:r>
            <a:r>
              <a:rPr lang="ru-RU" dirty="0"/>
              <a:t> та </a:t>
            </a:r>
            <a:r>
              <a:rPr lang="ru-RU" dirty="0" err="1"/>
              <a:t>споживачами</a:t>
            </a:r>
            <a:r>
              <a:rPr lang="ru-RU" dirty="0"/>
              <a:t>.</a:t>
            </a:r>
          </a:p>
          <a:p>
            <a:pPr algn="just"/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переконатись</a:t>
            </a:r>
            <a:r>
              <a:rPr lang="ru-RU" dirty="0" smtClean="0"/>
              <a:t>, </a:t>
            </a:r>
            <a:r>
              <a:rPr lang="ru-RU" dirty="0" err="1"/>
              <a:t>що</a:t>
            </a:r>
            <a:r>
              <a:rPr lang="ru-RU" dirty="0"/>
              <a:t> ваша реклама є </a:t>
            </a:r>
            <a:r>
              <a:rPr lang="ru-RU" dirty="0" err="1"/>
              <a:t>чесною</a:t>
            </a:r>
            <a:r>
              <a:rPr lang="ru-RU" dirty="0"/>
              <a:t> та </a:t>
            </a:r>
            <a:r>
              <a:rPr lang="ru-RU" dirty="0" err="1"/>
              <a:t>прозорою</a:t>
            </a:r>
            <a:r>
              <a:rPr lang="ru-RU" dirty="0"/>
              <a:t>; </a:t>
            </a:r>
            <a:r>
              <a:rPr lang="ru-RU" dirty="0" err="1"/>
              <a:t>оманливі</a:t>
            </a:r>
            <a:r>
              <a:rPr lang="ru-RU" dirty="0"/>
              <a:t> заяви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призвести</a:t>
            </a:r>
            <a:r>
              <a:rPr lang="ru-RU" dirty="0"/>
              <a:t> до судового позову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законодавства</a:t>
            </a:r>
            <a:r>
              <a:rPr lang="ru-RU" dirty="0"/>
              <a:t> про </a:t>
            </a:r>
            <a:r>
              <a:rPr lang="ru-RU" dirty="0" err="1"/>
              <a:t>захист</a:t>
            </a:r>
            <a:r>
              <a:rPr lang="ru-RU" dirty="0"/>
              <a:t> прав </a:t>
            </a:r>
            <a:r>
              <a:rPr lang="ru-RU" dirty="0" err="1"/>
              <a:t>споживачів</a:t>
            </a:r>
            <a:r>
              <a:rPr lang="ru-RU" dirty="0"/>
              <a:t>. </a:t>
            </a:r>
            <a:r>
              <a:rPr lang="ru-RU" dirty="0" err="1" smtClean="0"/>
              <a:t>Умови</a:t>
            </a:r>
            <a:r>
              <a:rPr lang="ru-RU" dirty="0" smtClean="0"/>
              <a:t> </a:t>
            </a:r>
            <a:r>
              <a:rPr lang="ru-RU" dirty="0" err="1"/>
              <a:t>просування</a:t>
            </a:r>
            <a:r>
              <a:rPr lang="ru-RU" dirty="0"/>
              <a:t> </a:t>
            </a:r>
            <a:r>
              <a:rPr lang="ru-RU" dirty="0" err="1"/>
              <a:t>пропозицій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знижок</a:t>
            </a:r>
            <a:r>
              <a:rPr lang="ru-RU" dirty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бути </a:t>
            </a:r>
            <a:r>
              <a:rPr lang="ru-RU" dirty="0" err="1"/>
              <a:t>чіткими</a:t>
            </a:r>
            <a:r>
              <a:rPr lang="ru-RU" dirty="0"/>
              <a:t> та </a:t>
            </a:r>
            <a:r>
              <a:rPr lang="ru-RU" dirty="0" err="1"/>
              <a:t>зрозумілими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поважати</a:t>
            </a:r>
            <a:r>
              <a:rPr lang="ru-RU" dirty="0" smtClean="0"/>
              <a:t> </a:t>
            </a:r>
            <a:r>
              <a:rPr lang="ru-RU" dirty="0"/>
              <a:t>права </a:t>
            </a:r>
            <a:r>
              <a:rPr lang="ru-RU" dirty="0" err="1"/>
              <a:t>споживачів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 </a:t>
            </a:r>
            <a:r>
              <a:rPr lang="ru-RU" u="sng" dirty="0" err="1" smtClean="0"/>
              <a:t>викорситання</a:t>
            </a:r>
            <a:r>
              <a:rPr lang="ru-RU" u="sng" dirty="0" smtClean="0"/>
              <a:t> </a:t>
            </a:r>
            <a:r>
              <a:rPr lang="ru-RU" u="sng" dirty="0" err="1" smtClean="0"/>
              <a:t>даних</a:t>
            </a:r>
            <a:r>
              <a:rPr lang="ru-RU" dirty="0" smtClean="0"/>
              <a:t>. </a:t>
            </a:r>
            <a:r>
              <a:rPr lang="ru-RU" dirty="0"/>
              <a:t>Правила </a:t>
            </a:r>
            <a:r>
              <a:rPr lang="ru-RU" dirty="0" err="1"/>
              <a:t>збору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відповідати</a:t>
            </a:r>
            <a:r>
              <a:rPr lang="ru-RU" dirty="0"/>
              <a:t> </a:t>
            </a:r>
            <a:r>
              <a:rPr lang="ru-RU" dirty="0" err="1"/>
              <a:t>регіональному</a:t>
            </a:r>
            <a:r>
              <a:rPr lang="ru-RU" dirty="0"/>
              <a:t> </a:t>
            </a:r>
            <a:r>
              <a:rPr lang="ru-RU" dirty="0" err="1"/>
              <a:t>законодавству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en-US" dirty="0"/>
              <a:t>GDPR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en-US" dirty="0"/>
              <a:t>CCPA. </a:t>
            </a:r>
            <a:r>
              <a:rPr lang="ru-RU" dirty="0" err="1"/>
              <a:t>Клієнти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бути </a:t>
            </a:r>
            <a:r>
              <a:rPr lang="ru-RU" dirty="0" err="1"/>
              <a:t>поінформовані</a:t>
            </a:r>
            <a:r>
              <a:rPr lang="ru-RU" dirty="0"/>
              <a:t> про те, як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використовуватися</a:t>
            </a:r>
            <a:r>
              <a:rPr lang="ru-RU" dirty="0"/>
              <a:t>, і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відмовитися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них, </a:t>
            </a:r>
            <a:r>
              <a:rPr lang="ru-RU" dirty="0" err="1"/>
              <a:t>якщо</a:t>
            </a:r>
            <a:r>
              <a:rPr lang="ru-RU" dirty="0"/>
              <a:t> вони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захочуть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Слідкуйте</a:t>
            </a:r>
            <a:r>
              <a:rPr lang="ru-RU" dirty="0"/>
              <a:t> за </a:t>
            </a:r>
            <a:r>
              <a:rPr lang="ru-RU" dirty="0" err="1"/>
              <a:t>змінами</a:t>
            </a:r>
            <a:r>
              <a:rPr lang="ru-RU" dirty="0"/>
              <a:t> в </a:t>
            </a:r>
            <a:r>
              <a:rPr lang="ru-RU" dirty="0" err="1"/>
              <a:t>місцевому</a:t>
            </a:r>
            <a:r>
              <a:rPr lang="ru-RU" dirty="0"/>
              <a:t> та </a:t>
            </a:r>
            <a:r>
              <a:rPr lang="ru-RU" dirty="0" err="1"/>
              <a:t>міжнародному</a:t>
            </a:r>
            <a:r>
              <a:rPr lang="ru-RU" dirty="0"/>
              <a:t> </a:t>
            </a:r>
            <a:r>
              <a:rPr lang="ru-RU" dirty="0" err="1"/>
              <a:t>законодавстві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уникнути</a:t>
            </a:r>
            <a:r>
              <a:rPr lang="ru-RU" dirty="0"/>
              <a:t> </a:t>
            </a:r>
            <a:r>
              <a:rPr lang="ru-RU" dirty="0" err="1"/>
              <a:t>пасток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зашкодити</a:t>
            </a:r>
            <a:r>
              <a:rPr lang="ru-RU" dirty="0"/>
              <a:t> </a:t>
            </a:r>
            <a:r>
              <a:rPr lang="ru-RU" dirty="0" err="1" smtClean="0"/>
              <a:t>репутації</a:t>
            </a:r>
            <a:r>
              <a:rPr lang="ru-RU" dirty="0" smtClean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призвести</a:t>
            </a:r>
            <a:r>
              <a:rPr lang="ru-RU" dirty="0"/>
              <a:t> до великих </a:t>
            </a:r>
            <a:r>
              <a:rPr lang="ru-RU" dirty="0" err="1"/>
              <a:t>штрафів</a:t>
            </a:r>
            <a:r>
              <a:rPr lang="ru-RU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9433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4315</Words>
  <Application>Microsoft Office PowerPoint</Application>
  <PresentationFormat>Широкоэкранный</PresentationFormat>
  <Paragraphs>172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Lato</vt:lpstr>
      <vt:lpstr>Wingdings</vt:lpstr>
      <vt:lpstr>Тема Office</vt:lpstr>
      <vt:lpstr>Тема 3. Поведінка споживачів в цифровому комунікаційному середовищі</vt:lpstr>
      <vt:lpstr>Правові аспекти цифрового маркетингу</vt:lpstr>
      <vt:lpstr>Закони про захист даних </vt:lpstr>
      <vt:lpstr>Права інтелектуальної власності </vt:lpstr>
      <vt:lpstr>Клієнтські контракти </vt:lpstr>
      <vt:lpstr>Дотримання трудового законодавства </vt:lpstr>
      <vt:lpstr>Заходи кібербезпеки </vt:lpstr>
      <vt:lpstr>Дотримання податкового законодавства </vt:lpstr>
      <vt:lpstr>Закони про захист прав споживачів </vt:lpstr>
      <vt:lpstr>Дотримання нормативних вимог для міжнародних кампаній </vt:lpstr>
      <vt:lpstr>Відповідність вимогам доступності </vt:lpstr>
      <vt:lpstr>Презентация PowerPoint</vt:lpstr>
      <vt:lpstr>Роль експертів у забезпеченні комплаєнсу </vt:lpstr>
      <vt:lpstr>Цифрові активи компанії. Аналіз сайтів конкурентів.</vt:lpstr>
      <vt:lpstr>Цифрові активи компанії. </vt:lpstr>
      <vt:lpstr>Види криптоактивів, які підпадають під регулювання регламенту MiCA </vt:lpstr>
      <vt:lpstr>Критерії класифікації</vt:lpstr>
      <vt:lpstr>Види цифрових активів за типом токена</vt:lpstr>
      <vt:lpstr>Види цифрових фінансових активів</vt:lpstr>
      <vt:lpstr>Презентация PowerPoint</vt:lpstr>
      <vt:lpstr>Як дізнатись ключові слова конкурента </vt:lpstr>
      <vt:lpstr>Аналіз трафіку конкурентів </vt:lpstr>
      <vt:lpstr>Аналіз посилань конкурентів </vt:lpstr>
      <vt:lpstr>Як дізнатись позиції сайту конкурента в пошуковій видачі </vt:lpstr>
      <vt:lpstr>Аналіз контекстної реклами конкурентів </vt:lpstr>
      <vt:lpstr>Аналіз соціальних мереж конкурентів </vt:lpstr>
      <vt:lpstr>Маркетинговий аналіз та маркетингові дослідження в цифровому середовищі.</vt:lpstr>
      <vt:lpstr>Презентация PowerPoint</vt:lpstr>
      <vt:lpstr>Найпопулярніші такі методи маркетингових онлайн-досліджень: </vt:lpstr>
      <vt:lpstr>Види онлайн-досліджень </vt:lpstr>
      <vt:lpstr>Переваги та недоліки проведення онлайн маркетингових досліджень </vt:lpstr>
      <vt:lpstr>Віртуальна реальність відображає досвід клієнта перебування у змодельованому відповідними технологіями середовищі.</vt:lpstr>
      <vt:lpstr>Презентация PowerPoint</vt:lpstr>
      <vt:lpstr>Маркетингові комунікації в цифровому середовищі</vt:lpstr>
      <vt:lpstr>Маркетингові комунікаці</vt:lpstr>
      <vt:lpstr>Презентация PowerPoint</vt:lpstr>
      <vt:lpstr>Класифікація нових медіа, які беруть участь у формуванні комунікацій бренду</vt:lpstr>
      <vt:lpstr>Етапи формування комунікацій бренду в цифровому середовищі 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3. Поведінка споживачів в цифровому комунікаційному середовищі</dc:title>
  <dc:creator>Пользователь Windows</dc:creator>
  <cp:lastModifiedBy>Пользователь Windows</cp:lastModifiedBy>
  <cp:revision>8</cp:revision>
  <dcterms:created xsi:type="dcterms:W3CDTF">2025-01-24T11:10:54Z</dcterms:created>
  <dcterms:modified xsi:type="dcterms:W3CDTF">2025-01-25T11:23:41Z</dcterms:modified>
</cp:coreProperties>
</file>